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23" r:id="rId4"/>
    <p:sldId id="296" r:id="rId5"/>
    <p:sldId id="337" r:id="rId6"/>
    <p:sldId id="339" r:id="rId7"/>
    <p:sldId id="338" r:id="rId8"/>
    <p:sldId id="340" r:id="rId9"/>
    <p:sldId id="341" r:id="rId10"/>
    <p:sldId id="342" r:id="rId11"/>
    <p:sldId id="346" r:id="rId12"/>
    <p:sldId id="343" r:id="rId13"/>
    <p:sldId id="344" r:id="rId14"/>
    <p:sldId id="345" r:id="rId15"/>
    <p:sldId id="347" r:id="rId16"/>
    <p:sldId id="360" r:id="rId17"/>
    <p:sldId id="348" r:id="rId18"/>
    <p:sldId id="352" r:id="rId19"/>
    <p:sldId id="355" r:id="rId20"/>
    <p:sldId id="361" r:id="rId21"/>
    <p:sldId id="357" r:id="rId22"/>
    <p:sldId id="353" r:id="rId23"/>
    <p:sldId id="358" r:id="rId24"/>
    <p:sldId id="359" r:id="rId25"/>
    <p:sldId id="362" r:id="rId26"/>
    <p:sldId id="363" r:id="rId27"/>
    <p:sldId id="364" r:id="rId28"/>
    <p:sldId id="356" r:id="rId29"/>
    <p:sldId id="286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56"/>
            <p14:sldId id="323"/>
            <p14:sldId id="296"/>
            <p14:sldId id="337"/>
            <p14:sldId id="339"/>
            <p14:sldId id="338"/>
            <p14:sldId id="340"/>
            <p14:sldId id="341"/>
            <p14:sldId id="342"/>
            <p14:sldId id="346"/>
            <p14:sldId id="343"/>
            <p14:sldId id="344"/>
            <p14:sldId id="345"/>
            <p14:sldId id="347"/>
            <p14:sldId id="360"/>
            <p14:sldId id="348"/>
            <p14:sldId id="352"/>
            <p14:sldId id="355"/>
            <p14:sldId id="361"/>
            <p14:sldId id="357"/>
            <p14:sldId id="353"/>
            <p14:sldId id="358"/>
            <p14:sldId id="359"/>
            <p14:sldId id="362"/>
            <p14:sldId id="363"/>
            <p14:sldId id="364"/>
            <p14:sldId id="356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4D4D4D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4660"/>
  </p:normalViewPr>
  <p:slideViewPr>
    <p:cSldViewPr>
      <p:cViewPr varScale="1">
        <p:scale>
          <a:sx n="103" d="100"/>
          <a:sy n="103" d="100"/>
        </p:scale>
        <p:origin x="30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0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2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64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0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1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9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8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29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00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37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27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553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673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935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3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8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7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2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9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23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5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56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8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97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55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68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40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2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57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91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11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06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AC24A9-CCB6-4F8D-B8DB-C2F3692CFA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png"/><Relationship Id="rId4" Type="http://schemas.openxmlformats.org/officeDocument/2006/relationships/image" Target="../media/image8.w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e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C12F9D32-251F-4D78-B1BA-DCCE50D3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C507429E-866E-4EA2-96D0-1A47D83F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819150"/>
            <a:ext cx="4824098" cy="338632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DD931CC-F9EA-4AA5-B787-BBC988B2E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99574" y="2632330"/>
            <a:ext cx="2306233" cy="9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82FD8B6C-1D59-4215-BE6E-97EA8299AD9F}"/>
              </a:ext>
            </a:extLst>
          </p:cNvPr>
          <p:cNvSpPr txBox="1">
            <a:spLocks/>
          </p:cNvSpPr>
          <p:nvPr/>
        </p:nvSpPr>
        <p:spPr>
          <a:xfrm>
            <a:off x="1011390" y="1635608"/>
            <a:ext cx="4355162" cy="2405951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Aft>
                <a:spcPts val="450"/>
              </a:spcAft>
              <a:buClr>
                <a:srgbClr val="AB946B"/>
              </a:buClr>
            </a:pPr>
            <a:r>
              <a:rPr lang="en-US" sz="3375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–LỚP 10</a:t>
            </a: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r>
              <a:rPr lang="en-US" sz="2400" b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MỆNH ĐỀ VÀ TẬP HỢP</a:t>
            </a: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endParaRPr lang="en-US" b="1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r>
              <a:rPr lang="en-US" sz="225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§2: TẬP HỢP</a:t>
            </a: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endParaRPr lang="en-US" sz="2475" b="1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endParaRPr lang="en-US" sz="2475" b="1" i="1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endParaRPr lang="en-US" sz="1575" b="1">
              <a:ln/>
              <a:solidFill>
                <a:srgbClr val="DD8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endParaRPr lang="en-US" sz="1575" b="1">
              <a:ln/>
              <a:solidFill>
                <a:srgbClr val="DD8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" descr="22 Icon Toán Học ý tưởng | toán học, nghệ thuật đầu lâu, mẫu doodle">
            <a:extLst>
              <a:ext uri="{FF2B5EF4-FFF2-40B4-BE49-F238E27FC236}">
                <a16:creationId xmlns:a16="http://schemas.microsoft.com/office/drawing/2014/main" id="{1E3FD3D0-BC4C-4EC0-8182-0AE83C57AE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Garamond" panose="02020404030301010803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041088-24E6-4730-B57F-05B8C87CA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768" y="700601"/>
            <a:ext cx="1959842" cy="194099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54F0F7B-0F45-4751-AC8B-647B11D76BDA}"/>
              </a:ext>
            </a:extLst>
          </p:cNvPr>
          <p:cNvSpPr/>
          <p:nvPr/>
        </p:nvSpPr>
        <p:spPr>
          <a:xfrm>
            <a:off x="5917867" y="2838583"/>
            <a:ext cx="2469644" cy="91402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/>
            <a:r>
              <a:rPr lang="en-US" sz="135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 GDNN – GDTX </a:t>
            </a:r>
          </a:p>
          <a:p>
            <a:pPr defTabSz="342900"/>
            <a:r>
              <a:rPr lang="en-US" sz="135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TP THỦ ĐỨC</a:t>
            </a:r>
          </a:p>
          <a:p>
            <a:pPr algn="ctr" defTabSz="342900"/>
            <a:endParaRPr lang="en-US" sz="135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4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645" y="537814"/>
            <a:ext cx="7620000" cy="209126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645" y="2724151"/>
            <a:ext cx="7620000" cy="2286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4DB11-CCF8-9231-C599-0B4669A7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43" y="711644"/>
            <a:ext cx="7141010" cy="1513008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E78E941-79A2-2CBA-913F-E35997368050}"/>
              </a:ext>
            </a:extLst>
          </p:cNvPr>
          <p:cNvSpPr/>
          <p:nvPr/>
        </p:nvSpPr>
        <p:spPr>
          <a:xfrm>
            <a:off x="2455411" y="1663523"/>
            <a:ext cx="2857027" cy="1334090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Tập hợp A có phải là tập con của A không?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8F7A09-5B74-297B-5156-069F7B39B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43" y="2977634"/>
            <a:ext cx="6781800" cy="156271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7B86592-A196-ABB6-EEF2-02AC98A8A054}"/>
              </a:ext>
            </a:extLst>
          </p:cNvPr>
          <p:cNvSpPr/>
          <p:nvPr/>
        </p:nvSpPr>
        <p:spPr>
          <a:xfrm>
            <a:off x="5280843" y="1752304"/>
            <a:ext cx="3485558" cy="1334090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 hợp rỗng là tập con của tập hợp nào?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645" y="604545"/>
            <a:ext cx="7620000" cy="209126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645" y="2800350"/>
            <a:ext cx="7620000" cy="2286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77C63-6FA5-E50F-3E66-FECA26AE6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95350"/>
            <a:ext cx="3810000" cy="1562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E03C3-4E10-8C90-CBA2-924CF308B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42950"/>
            <a:ext cx="2895600" cy="1623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B13A9-FC76-F92F-CC7A-1545A0816E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0"/>
          <a:stretch/>
        </p:blipFill>
        <p:spPr>
          <a:xfrm>
            <a:off x="1143000" y="2857612"/>
            <a:ext cx="6168483" cy="14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30EC6D-B850-3305-23B6-36D41703C885}"/>
                  </a:ext>
                </a:extLst>
              </p:cNvPr>
              <p:cNvSpPr/>
              <p:nvPr/>
            </p:nvSpPr>
            <p:spPr>
              <a:xfrm>
                <a:off x="746777" y="585671"/>
                <a:ext cx="7620000" cy="2091263"/>
              </a:xfrm>
              <a:prstGeom prst="round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b="1" i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dụ:</a:t>
                </a:r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hai tập hợp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{1; 2}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= {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+2=0</m:t>
                    </m:r>
                  </m:oMath>
                </a14:m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}.</a:t>
                </a:r>
                <a:r>
                  <a:rPr lang="en-US" i="1"/>
                  <a:t>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Phần tử tập hợp A có thuộc tập hợp B không? Ngược lại phần tử tập hợp B có thuộc tập hợp A không?</a:t>
                </a: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30EC6D-B850-3305-23B6-36D41703C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77" y="585671"/>
                <a:ext cx="7620000" cy="209126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46777" y="2819865"/>
            <a:ext cx="7620000" cy="15044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735B8-74D2-EE9D-B2D0-FBA4BABF2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99" y="3163505"/>
            <a:ext cx="7163155" cy="8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645" y="537814"/>
            <a:ext cx="7620000" cy="209126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645" y="2758012"/>
            <a:ext cx="7696555" cy="23854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Hướng dẫn giải:</a:t>
            </a: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20B10-FA20-6764-4EE9-9C1BE7489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66750"/>
            <a:ext cx="6096000" cy="1847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624551-9AE6-565F-B7C7-28D0689BA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122" y="2856368"/>
            <a:ext cx="5361078" cy="21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645" y="537814"/>
            <a:ext cx="7620000" cy="1957735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39343" y="2705100"/>
            <a:ext cx="7620000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5D6546-C827-C2D1-69F2-3FE6C87A6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52292"/>
            <a:ext cx="6594741" cy="1687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C580E-4D33-CCE1-E62C-55C7A42A9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028950"/>
            <a:ext cx="2265231" cy="14143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F35594-0385-0835-2380-6DD9A5A51A4E}"/>
              </a:ext>
            </a:extLst>
          </p:cNvPr>
          <p:cNvSpPr txBox="1"/>
          <p:nvPr/>
        </p:nvSpPr>
        <p:spPr>
          <a:xfrm>
            <a:off x="970156" y="3028950"/>
            <a:ext cx="198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Hướng dẫn giải:</a:t>
            </a:r>
            <a:endParaRPr lang="vi-V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30EC6D-B850-3305-23B6-36D41703C885}"/>
                  </a:ext>
                </a:extLst>
              </p:cNvPr>
              <p:cNvSpPr/>
              <p:nvPr/>
            </p:nvSpPr>
            <p:spPr>
              <a:xfrm>
                <a:off x="761645" y="537814"/>
                <a:ext cx="7620000" cy="1957735"/>
              </a:xfrm>
              <a:prstGeom prst="round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           </m:t>
                      </m:r>
                    </m:oMath>
                  </m:oMathPara>
                </a14:m>
                <a:endParaRPr lang="en-US" sz="1800" b="0" i="1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    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ó 4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ậ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ợ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𝑐𝑜𝑛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ủ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à:                     ∅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,{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},{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},{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30EC6D-B850-3305-23B6-36D41703C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5" y="537814"/>
                <a:ext cx="7620000" cy="19577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39343" y="2705100"/>
            <a:ext cx="7620000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F1A77-8D3C-5064-96CF-AF4F64C2A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88459"/>
            <a:ext cx="5229895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C8CF55-D46E-3F56-A85A-7E1B10356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856567"/>
            <a:ext cx="6172200" cy="687663"/>
          </a:xfrm>
          <a:prstGeom prst="rect">
            <a:avLst/>
          </a:prstGeom>
        </p:spPr>
      </p:pic>
      <p:pic>
        <p:nvPicPr>
          <p:cNvPr id="7" name="2022_07_05_864e3cdfb8c13d3ea952g-14.jpeg">
            <a:extLst>
              <a:ext uri="{FF2B5EF4-FFF2-40B4-BE49-F238E27FC236}">
                <a16:creationId xmlns:a16="http://schemas.microsoft.com/office/drawing/2014/main" id="{73186A57-F4F0-D899-D211-2D4C17370817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172200" y="3409950"/>
            <a:ext cx="2057400" cy="1418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19A04C-B16F-54C3-9501-88C992DA2639}"/>
              </a:ext>
            </a:extLst>
          </p:cNvPr>
          <p:cNvSpPr txBox="1"/>
          <p:nvPr/>
        </p:nvSpPr>
        <p:spPr>
          <a:xfrm>
            <a:off x="1295400" y="1273993"/>
            <a:ext cx="198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giải:</a:t>
            </a:r>
            <a:endParaRPr lang="vi-VN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D37AD9-7AA6-8F24-DA51-628E9E54B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543854"/>
            <a:ext cx="4496190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Một số tập con của tập số thực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447799" y="537814"/>
            <a:ext cx="6248401" cy="386289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1447799" y="4476749"/>
            <a:ext cx="6248401" cy="5334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C96D3-416A-A4B6-ED5C-A2C47C98D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00" y="619170"/>
            <a:ext cx="5197290" cy="3657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EEDBE4-0195-B7EA-ADED-BFE5496B4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610087"/>
            <a:ext cx="5029200" cy="2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Một số tập con của tập số thực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447799" y="537814"/>
            <a:ext cx="6248401" cy="233873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1447799" y="3138139"/>
            <a:ext cx="6248401" cy="20383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18E5-62A3-514D-3E44-5B8FFBBA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95350"/>
            <a:ext cx="5898444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48B904-CA18-8D32-EA22-BAEDCD6C8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691286"/>
            <a:ext cx="4079631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672374-ADBF-1BFA-05AE-B04989D74450}"/>
              </a:ext>
            </a:extLst>
          </p:cNvPr>
          <p:cNvSpPr txBox="1"/>
          <p:nvPr/>
        </p:nvSpPr>
        <p:spPr>
          <a:xfrm>
            <a:off x="1613210" y="3138139"/>
            <a:ext cx="198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giải:</a:t>
            </a:r>
            <a:endParaRPr lang="vi-VN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Luyện tập: Bài tập 1,2,3,4,5 (SGK-T20,21)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447799" y="537814"/>
            <a:ext cx="6248401" cy="439613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A5A59-CBDD-297D-C0C1-55011CB4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42792"/>
            <a:ext cx="3581710" cy="101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B474F-268A-6EDE-13CC-E7153FA64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940" y="1756340"/>
            <a:ext cx="5502117" cy="2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Luyện tập: Bài tập 1,2,3,4,5 (SGK-T20,21)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914401" y="537814"/>
            <a:ext cx="7391400" cy="439613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92355-92CB-4495-3D81-8D5D877D9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51" y="731135"/>
            <a:ext cx="6233700" cy="3909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B4AE6E-915A-4301-0B25-4E20C5A17326}"/>
              </a:ext>
            </a:extLst>
          </p:cNvPr>
          <p:cNvSpPr txBox="1"/>
          <p:nvPr/>
        </p:nvSpPr>
        <p:spPr>
          <a:xfrm>
            <a:off x="1493251" y="437719"/>
            <a:ext cx="198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giải:</a:t>
            </a:r>
            <a:endParaRPr lang="vi-VN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95350"/>
            <a:ext cx="1828800" cy="4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E8D03B-A7A3-B13B-5DFB-A36572C3D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84" y="666750"/>
            <a:ext cx="8001431" cy="39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tập vận dụng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066800" y="590550"/>
            <a:ext cx="6934199" cy="16764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61DC1-9BA4-4AE4-84B7-EA87D3696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895350"/>
            <a:ext cx="6724406" cy="1219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75B2860-545E-67F5-1372-01463196E6A5}"/>
                  </a:ext>
                </a:extLst>
              </p:cNvPr>
              <p:cNvSpPr/>
              <p:nvPr/>
            </p:nvSpPr>
            <p:spPr>
              <a:xfrm>
                <a:off x="1066800" y="2343150"/>
                <a:ext cx="6934199" cy="27432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r>
                  <a:rPr lang="en-US" b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Chú ý:</a:t>
                </a:r>
              </a:p>
              <a:p>
                <a:pPr algn="ctr"/>
                <a:r>
                  <a:rPr lang="en-US">
                    <a:latin typeface="Arial" panose="020B0604020202020204" pitchFamily="34" charset="0"/>
                    <a:ea typeface="Calibri" panose="020F0502020204030204" pitchFamily="34" charset="0"/>
                  </a:rPr>
                  <a:t>T</a:t>
                </a:r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ập hợp S gồm n phần tử, thì số tập hợp con của S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75B2860-545E-67F5-1372-01463196E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343150"/>
                <a:ext cx="6934199" cy="2743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4D095D7-872B-9970-4041-0D68BE751A6C}"/>
              </a:ext>
            </a:extLst>
          </p:cNvPr>
          <p:cNvSpPr txBox="1"/>
          <p:nvPr/>
        </p:nvSpPr>
        <p:spPr>
          <a:xfrm>
            <a:off x="1295400" y="2271076"/>
            <a:ext cx="198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giải:</a:t>
            </a:r>
            <a:endParaRPr lang="vi-VN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45B9C-D45F-7276-2779-477ED1C9B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435" y="2679730"/>
            <a:ext cx="3116765" cy="149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61536F-C276-6A18-92E9-8036C4BCA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850" y="2650450"/>
            <a:ext cx="16003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96667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236F9-7055-0CCA-4B6A-AC73C073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670" y="13938"/>
            <a:ext cx="617733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0574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F6741-EFCA-0890-C44E-081DC81E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-15333"/>
            <a:ext cx="7086600" cy="512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8194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FE6AA-9E82-0E0F-BDEE-2CB9810E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0"/>
            <a:ext cx="63115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96667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án p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hiếu bài tập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236F9-7055-0CCA-4B6A-AC73C073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670" y="13938"/>
            <a:ext cx="6177330" cy="512956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FED05BE-6FFD-82D0-AE69-2D3F9D3F9E77}"/>
              </a:ext>
            </a:extLst>
          </p:cNvPr>
          <p:cNvSpPr/>
          <p:nvPr/>
        </p:nvSpPr>
        <p:spPr>
          <a:xfrm>
            <a:off x="4038600" y="9715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C4A002-8499-7455-75F3-192407B50256}"/>
              </a:ext>
            </a:extLst>
          </p:cNvPr>
          <p:cNvSpPr/>
          <p:nvPr/>
        </p:nvSpPr>
        <p:spPr>
          <a:xfrm>
            <a:off x="7696200" y="15049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BFCF19-A78A-77A4-ACE6-320EE8CF139E}"/>
              </a:ext>
            </a:extLst>
          </p:cNvPr>
          <p:cNvSpPr/>
          <p:nvPr/>
        </p:nvSpPr>
        <p:spPr>
          <a:xfrm>
            <a:off x="4038600" y="1929162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EFDBC6-D36C-AA90-2AF0-8F3D3B8F3754}"/>
              </a:ext>
            </a:extLst>
          </p:cNvPr>
          <p:cNvSpPr/>
          <p:nvPr/>
        </p:nvSpPr>
        <p:spPr>
          <a:xfrm>
            <a:off x="7696200" y="25717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66B148-77FD-D996-3A34-728DC7E62F10}"/>
              </a:ext>
            </a:extLst>
          </p:cNvPr>
          <p:cNvSpPr/>
          <p:nvPr/>
        </p:nvSpPr>
        <p:spPr>
          <a:xfrm>
            <a:off x="7696200" y="3164638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9DEA12-781A-9020-9C1F-6EC86E88CBA6}"/>
              </a:ext>
            </a:extLst>
          </p:cNvPr>
          <p:cNvSpPr/>
          <p:nvPr/>
        </p:nvSpPr>
        <p:spPr>
          <a:xfrm>
            <a:off x="6553200" y="42481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A6C89D-281D-7A13-668D-E5E5C65D2441}"/>
              </a:ext>
            </a:extLst>
          </p:cNvPr>
          <p:cNvSpPr/>
          <p:nvPr/>
        </p:nvSpPr>
        <p:spPr>
          <a:xfrm>
            <a:off x="6502947" y="4787577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0574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Phiếu bài tập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F6741-EFCA-0890-C44E-081DC81E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34" y="0"/>
            <a:ext cx="7086600" cy="51289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6D981A-B482-A054-5B16-FE86C025949E}"/>
              </a:ext>
            </a:extLst>
          </p:cNvPr>
          <p:cNvSpPr/>
          <p:nvPr/>
        </p:nvSpPr>
        <p:spPr>
          <a:xfrm>
            <a:off x="5281104" y="213704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CDEB2E-0245-D275-445C-F820CC34CD52}"/>
              </a:ext>
            </a:extLst>
          </p:cNvPr>
          <p:cNvSpPr/>
          <p:nvPr/>
        </p:nvSpPr>
        <p:spPr>
          <a:xfrm>
            <a:off x="5486400" y="9715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AF8325-7E60-61F9-66B0-27A1F556F521}"/>
              </a:ext>
            </a:extLst>
          </p:cNvPr>
          <p:cNvSpPr/>
          <p:nvPr/>
        </p:nvSpPr>
        <p:spPr>
          <a:xfrm>
            <a:off x="5486400" y="2133506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DF7AB6-4C10-E489-32FF-457DE0F7AD3E}"/>
              </a:ext>
            </a:extLst>
          </p:cNvPr>
          <p:cNvSpPr/>
          <p:nvPr/>
        </p:nvSpPr>
        <p:spPr>
          <a:xfrm>
            <a:off x="5456736" y="3126786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4FF283-61FE-18CB-BABE-1A6D48A113DF}"/>
              </a:ext>
            </a:extLst>
          </p:cNvPr>
          <p:cNvSpPr/>
          <p:nvPr/>
        </p:nvSpPr>
        <p:spPr>
          <a:xfrm>
            <a:off x="5456736" y="354728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4A4365-BB8C-6735-2C29-AF00E4927CC4}"/>
              </a:ext>
            </a:extLst>
          </p:cNvPr>
          <p:cNvSpPr/>
          <p:nvPr/>
        </p:nvSpPr>
        <p:spPr>
          <a:xfrm>
            <a:off x="6812574" y="43243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864E1A-E8DE-2B02-83F3-52467D7D37DD}"/>
              </a:ext>
            </a:extLst>
          </p:cNvPr>
          <p:cNvSpPr/>
          <p:nvPr/>
        </p:nvSpPr>
        <p:spPr>
          <a:xfrm>
            <a:off x="4114800" y="4768872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355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8194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Phiếu bài tập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FE6AA-9E82-0E0F-BDEE-2CB9810E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10" y="15797"/>
            <a:ext cx="6311590" cy="5143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3BECDBC-555B-3399-868A-C2DD4236CC69}"/>
              </a:ext>
            </a:extLst>
          </p:cNvPr>
          <p:cNvSpPr/>
          <p:nvPr/>
        </p:nvSpPr>
        <p:spPr>
          <a:xfrm>
            <a:off x="3505200" y="3619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041C2E-B2AF-F931-7929-FFE8F4BB026A}"/>
              </a:ext>
            </a:extLst>
          </p:cNvPr>
          <p:cNvSpPr/>
          <p:nvPr/>
        </p:nvSpPr>
        <p:spPr>
          <a:xfrm>
            <a:off x="3581400" y="9715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21377E-322A-8BC4-A1E1-C37C36F3B107}"/>
              </a:ext>
            </a:extLst>
          </p:cNvPr>
          <p:cNvSpPr/>
          <p:nvPr/>
        </p:nvSpPr>
        <p:spPr>
          <a:xfrm>
            <a:off x="6705600" y="15811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BFDF96-3A5C-0F80-0053-F1A1981D3CCF}"/>
              </a:ext>
            </a:extLst>
          </p:cNvPr>
          <p:cNvSpPr/>
          <p:nvPr/>
        </p:nvSpPr>
        <p:spPr>
          <a:xfrm>
            <a:off x="3536795" y="2532693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2BB511-40B8-82FD-7867-C0DF16FC46AD}"/>
              </a:ext>
            </a:extLst>
          </p:cNvPr>
          <p:cNvSpPr/>
          <p:nvPr/>
        </p:nvSpPr>
        <p:spPr>
          <a:xfrm>
            <a:off x="5181600" y="31051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8C9D39-9F22-E773-48C6-81C7EDA7BEF9}"/>
              </a:ext>
            </a:extLst>
          </p:cNvPr>
          <p:cNvSpPr/>
          <p:nvPr/>
        </p:nvSpPr>
        <p:spPr>
          <a:xfrm>
            <a:off x="3551591" y="3756484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8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HƯỚNG DẪN VỀ NHÀ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447799" y="537814"/>
            <a:ext cx="6248401" cy="386289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42B5B-9AF0-E62B-BE42-400C8C4E35F6}"/>
              </a:ext>
            </a:extLst>
          </p:cNvPr>
          <p:cNvSpPr txBox="1"/>
          <p:nvPr/>
        </p:nvSpPr>
        <p:spPr>
          <a:xfrm>
            <a:off x="2271131" y="983313"/>
            <a:ext cx="4601736" cy="242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 nhớ kiến thức trong bài. 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các bài tập 1 đến 10 trong SBT Toán 10 trang 13.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bài mới "Các phép toán trên tập hợp".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97BDFD-D498-4012-A3D5-5F4927D25617}"/>
              </a:ext>
            </a:extLst>
          </p:cNvPr>
          <p:cNvSpPr/>
          <p:nvPr/>
        </p:nvSpPr>
        <p:spPr>
          <a:xfrm>
            <a:off x="1131903" y="965446"/>
            <a:ext cx="6911266" cy="27498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2400" b="1">
                <a:ln w="22225">
                  <a:solidFill>
                    <a:srgbClr val="C04F3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thầy cô và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291207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938675"/>
            <a:ext cx="579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 , ta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vi-V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2393651"/>
            <a:ext cx="54864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 : </a:t>
            </a:r>
            <a:endParaRPr lang="vi-V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971765"/>
              </p:ext>
            </p:extLst>
          </p:nvPr>
        </p:nvGraphicFramePr>
        <p:xfrm>
          <a:off x="6334473" y="1972964"/>
          <a:ext cx="8985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177480" progId="Equation.DSMT4">
                  <p:embed/>
                </p:oleObj>
              </mc:Choice>
              <mc:Fallback>
                <p:oleObj name="Equation" r:id="rId3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473" y="1972964"/>
                        <a:ext cx="89852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08533"/>
              </p:ext>
            </p:extLst>
          </p:nvPr>
        </p:nvGraphicFramePr>
        <p:xfrm>
          <a:off x="6379059" y="2430611"/>
          <a:ext cx="9017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9059" y="2430611"/>
                        <a:ext cx="9017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D103F1C-9011-C076-D55D-AB93B8FE3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458515"/>
            <a:ext cx="7696200" cy="1498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2AD79D-B431-D818-A3AC-898738E72EB8}"/>
                  </a:ext>
                </a:extLst>
              </p:cNvPr>
              <p:cNvSpPr txBox="1"/>
              <p:nvPr/>
            </p:nvSpPr>
            <p:spPr>
              <a:xfrm>
                <a:off x="888530" y="2889159"/>
                <a:ext cx="6392229" cy="87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b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nl-NL" sz="1800" b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rỗng:</a:t>
                </a: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nl-NL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 tập hợp có thể không chứa phần tử nào, tập hợp như vậy gọi là tập rỗng, kí hiệu là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nl-NL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2AD79D-B431-D818-A3AC-898738E72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30" y="2889159"/>
                <a:ext cx="6392229" cy="873572"/>
              </a:xfrm>
              <a:prstGeom prst="rect">
                <a:avLst/>
              </a:prstGeom>
              <a:blipFill>
                <a:blip r:embed="rId8"/>
                <a:stretch>
                  <a:fillRect l="-859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12BD45-2A8A-179E-8845-E2ED73765266}"/>
                  </a:ext>
                </a:extLst>
              </p:cNvPr>
              <p:cNvSpPr txBox="1"/>
              <p:nvPr/>
            </p:nvSpPr>
            <p:spPr>
              <a:xfrm>
                <a:off x="888530" y="3645371"/>
                <a:ext cx="4572000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1800" b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Chú ý</a:t>
                </a:r>
                <a:r>
                  <a:rPr lang="nl-NL" sz="18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∅≠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∅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1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12BD45-2A8A-179E-8845-E2ED73765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30" y="3645371"/>
                <a:ext cx="4572000" cy="463075"/>
              </a:xfrm>
              <a:prstGeom prst="rect">
                <a:avLst/>
              </a:prstGeom>
              <a:blipFill>
                <a:blip r:embed="rId9"/>
                <a:stretch>
                  <a:fillRect l="-120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1F5E76-2F3E-9462-5DD0-379C0F27C1E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18" t="32564" r="1293"/>
          <a:stretch/>
        </p:blipFill>
        <p:spPr>
          <a:xfrm>
            <a:off x="875520" y="4298735"/>
            <a:ext cx="8192280" cy="844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4E9D8F-1713-062D-7E9D-978A24B921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520" y="4039746"/>
            <a:ext cx="967824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91496D7-50F6-27BA-F937-C032EC7C78BC}"/>
              </a:ext>
            </a:extLst>
          </p:cNvPr>
          <p:cNvSpPr/>
          <p:nvPr/>
        </p:nvSpPr>
        <p:spPr>
          <a:xfrm>
            <a:off x="381000" y="2114550"/>
            <a:ext cx="3048000" cy="1278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tập hợp số đã học và kí hiệu: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91CC8E-E5B0-004C-5F2F-A54A48346866}"/>
              </a:ext>
            </a:extLst>
          </p:cNvPr>
          <p:cNvSpPr/>
          <p:nvPr/>
        </p:nvSpPr>
        <p:spPr>
          <a:xfrm>
            <a:off x="4343400" y="620258"/>
            <a:ext cx="2971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tự nhiên: N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8410DB-E60C-6867-048F-F0A1ECA259C5}"/>
              </a:ext>
            </a:extLst>
          </p:cNvPr>
          <p:cNvSpPr/>
          <p:nvPr/>
        </p:nvSpPr>
        <p:spPr>
          <a:xfrm>
            <a:off x="4343400" y="1637835"/>
            <a:ext cx="2971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nguyên: Z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093B1-9CAE-F64A-FFC4-3A5230C2A4D3}"/>
              </a:ext>
            </a:extLst>
          </p:cNvPr>
          <p:cNvSpPr/>
          <p:nvPr/>
        </p:nvSpPr>
        <p:spPr>
          <a:xfrm>
            <a:off x="4343400" y="2706806"/>
            <a:ext cx="2971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hữu tỉ: Q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18E182-E8A6-A1C0-421A-98E607F8477E}"/>
              </a:ext>
            </a:extLst>
          </p:cNvPr>
          <p:cNvSpPr/>
          <p:nvPr/>
        </p:nvSpPr>
        <p:spPr>
          <a:xfrm>
            <a:off x="4343400" y="3714750"/>
            <a:ext cx="2971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thực: R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6B7CEC-6FCE-DCCB-B9F5-B1CED7AF6F59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429000" y="963158"/>
            <a:ext cx="914400" cy="1790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F10D8D-DBF4-0E38-D5C8-21315D7290FC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3429000" y="1980735"/>
            <a:ext cx="914400" cy="7728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3D1C2-C3E2-159A-FFFA-3DA5E79AB952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3429000" y="2753578"/>
            <a:ext cx="914400" cy="13040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857B7C-91BE-D6B4-B944-82625F08FDBE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3429000" y="2753578"/>
            <a:ext cx="914400" cy="2961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70FEF-0D1E-6750-E272-52B78647348D}"/>
              </a:ext>
            </a:extLst>
          </p:cNvPr>
          <p:cNvSpPr txBox="1"/>
          <p:nvPr/>
        </p:nvSpPr>
        <p:spPr>
          <a:xfrm>
            <a:off x="152400" y="590550"/>
            <a:ext cx="84582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ập </a:t>
            </a:r>
            <a:r>
              <a:rPr kumimoji="0" lang="en-US" sz="1800" b="0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trình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có</a:t>
            </a:r>
            <a:r>
              <a:rPr kumimoji="0" lang="en-US" sz="1800" b="0" i="1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thể viết tập hợp A dưới dạng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7DD97AB-6DA0-5C76-BC01-414064558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21698"/>
              </p:ext>
            </p:extLst>
          </p:nvPr>
        </p:nvGraphicFramePr>
        <p:xfrm>
          <a:off x="3657600" y="1006049"/>
          <a:ext cx="1233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431640" progId="Equation.DSMT4">
                  <p:embed/>
                </p:oleObj>
              </mc:Choice>
              <mc:Fallback>
                <p:oleObj name="Equation" r:id="rId3" imgW="660240" imgH="4316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006049"/>
                        <a:ext cx="1233487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D7C51A-3EBE-68E5-B67C-E9D54044C309}"/>
              </a:ext>
            </a:extLst>
          </p:cNvPr>
          <p:cNvSpPr txBox="1"/>
          <p:nvPr/>
        </p:nvSpPr>
        <p:spPr>
          <a:xfrm>
            <a:off x="4896642" y="1093573"/>
            <a:ext cx="78422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i="1" noProof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oặc</a:t>
            </a:r>
            <a:endParaRPr kumimoji="0" lang="vi-VN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10A595-6ED4-20F1-1D19-0843F8C23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104073"/>
              </p:ext>
            </p:extLst>
          </p:nvPr>
        </p:nvGraphicFramePr>
        <p:xfrm>
          <a:off x="5557361" y="1142436"/>
          <a:ext cx="32956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96433" imgH="522748" progId="Equation.DSMT4">
                  <p:embed/>
                </p:oleObj>
              </mc:Choice>
              <mc:Fallback>
                <p:oleObj name="Equation" r:id="rId5" imgW="3296433" imgH="5227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7361" y="1142436"/>
                        <a:ext cx="32956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F5ECEDA-DD1B-E289-9BC3-CBB89D86B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42394"/>
              </p:ext>
            </p:extLst>
          </p:nvPr>
        </p:nvGraphicFramePr>
        <p:xfrm>
          <a:off x="5181600" y="691724"/>
          <a:ext cx="15128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13459" imgH="314010" progId="Equation.DSMT4">
                  <p:embed/>
                </p:oleObj>
              </mc:Choice>
              <mc:Fallback>
                <p:oleObj name="Equation" r:id="rId7" imgW="1513459" imgH="314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81600" y="691724"/>
                        <a:ext cx="1512887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6C34275-8DE5-1324-7220-124573D5F666}"/>
              </a:ext>
            </a:extLst>
          </p:cNvPr>
          <p:cNvSpPr/>
          <p:nvPr/>
        </p:nvSpPr>
        <p:spPr>
          <a:xfrm>
            <a:off x="2578655" y="1862949"/>
            <a:ext cx="3986689" cy="637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 xác định tập hợp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2DDCE-9CF7-A23D-2BE1-E8AA80705151}"/>
              </a:ext>
            </a:extLst>
          </p:cNvPr>
          <p:cNvSpPr/>
          <p:nvPr/>
        </p:nvSpPr>
        <p:spPr>
          <a:xfrm>
            <a:off x="0" y="2617693"/>
            <a:ext cx="4419600" cy="6371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Liệt kê các phần tử của tập hợp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39FE4-7CBA-E35D-0E36-732E4206C76A}"/>
              </a:ext>
            </a:extLst>
          </p:cNvPr>
          <p:cNvSpPr/>
          <p:nvPr/>
        </p:nvSpPr>
        <p:spPr>
          <a:xfrm>
            <a:off x="4572000" y="2617693"/>
            <a:ext cx="4572000" cy="6371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 ra tính chất đặc trưng cho các phần tử</a:t>
            </a: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F3250B-B350-FF47-D471-31F79338C30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2209800" y="2500145"/>
            <a:ext cx="2362200" cy="11754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B14B04-A69A-5783-FB73-15C8DF885494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4572000" y="2500145"/>
            <a:ext cx="2286000" cy="11754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8969116-3FAA-2182-A811-86F68A53D55B}"/>
              </a:ext>
            </a:extLst>
          </p:cNvPr>
          <p:cNvSpPr/>
          <p:nvPr/>
        </p:nvSpPr>
        <p:spPr>
          <a:xfrm>
            <a:off x="1143000" y="3412181"/>
            <a:ext cx="6629400" cy="71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VD:Tập hợp các số tự nhiên không quá 100 có thể được viết là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6A0418-871A-1CD2-7CDD-76A5E2A8F223}"/>
              </a:ext>
            </a:extLst>
          </p:cNvPr>
          <p:cNvSpPr/>
          <p:nvPr/>
        </p:nvSpPr>
        <p:spPr>
          <a:xfrm>
            <a:off x="381000" y="4474047"/>
            <a:ext cx="4038600" cy="6371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46D584-71AF-77AE-3104-F0F5371B16CE}"/>
              </a:ext>
            </a:extLst>
          </p:cNvPr>
          <p:cNvSpPr/>
          <p:nvPr/>
        </p:nvSpPr>
        <p:spPr>
          <a:xfrm>
            <a:off x="4675187" y="4474046"/>
            <a:ext cx="4038600" cy="6371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3DFE44F-84BD-ADD5-2BFF-B8CFAE180032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flipH="1">
            <a:off x="2400300" y="4128358"/>
            <a:ext cx="2057400" cy="34568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3931DB-0BD6-5FB6-1A13-C6261950DF31}"/>
              </a:ext>
            </a:extLst>
          </p:cNvPr>
          <p:cNvCxnSpPr>
            <a:cxnSpLocks/>
          </p:cNvCxnSpPr>
          <p:nvPr/>
        </p:nvCxnSpPr>
        <p:spPr>
          <a:xfrm>
            <a:off x="4468814" y="4128358"/>
            <a:ext cx="2242343" cy="33482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73B7964-D781-1C90-BED3-E4BA26C7A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635652"/>
              </p:ext>
            </p:extLst>
          </p:nvPr>
        </p:nvGraphicFramePr>
        <p:xfrm>
          <a:off x="685800" y="4642128"/>
          <a:ext cx="2819400" cy="4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93578" imgH="405581" progId="Equation.DSMT4">
                  <p:embed/>
                </p:oleObj>
              </mc:Choice>
              <mc:Fallback>
                <p:oleObj name="Equation" r:id="rId9" imgW="2293578" imgH="4055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4642128"/>
                        <a:ext cx="2819400" cy="497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D98B7ED9-9A02-B717-DB1E-F0790877B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247186"/>
              </p:ext>
            </p:extLst>
          </p:nvPr>
        </p:nvGraphicFramePr>
        <p:xfrm>
          <a:off x="4928258" y="4606462"/>
          <a:ext cx="2539342" cy="48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30573" imgH="405581" progId="Equation.DSMT4">
                  <p:embed/>
                </p:oleObj>
              </mc:Choice>
              <mc:Fallback>
                <p:oleObj name="Equation" r:id="rId11" imgW="2130573" imgH="4055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28258" y="4606462"/>
                        <a:ext cx="2539342" cy="48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756364E5-8701-2115-CABE-554C0F66E745}"/>
              </a:ext>
            </a:extLst>
          </p:cNvPr>
          <p:cNvSpPr/>
          <p:nvPr/>
        </p:nvSpPr>
        <p:spPr>
          <a:xfrm>
            <a:off x="7263606" y="3306470"/>
            <a:ext cx="2242343" cy="1334090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Liệt kê thêm một số phần tử của tập hợp B?</a:t>
            </a:r>
          </a:p>
        </p:txBody>
      </p:sp>
    </p:spTree>
    <p:extLst>
      <p:ext uri="{BB962C8B-B14F-4D97-AF65-F5344CB8AC3E}">
        <p14:creationId xmlns:p14="http://schemas.microsoft.com/office/powerpoint/2010/main" val="7932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0" grpId="0" animBg="1"/>
      <p:bldP spid="11" grpId="0" animBg="1"/>
      <p:bldP spid="40" grpId="0" animBg="1"/>
      <p:bldP spid="41" grpId="0" animBg="1"/>
      <p:bldP spid="4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" y="-15333"/>
            <a:ext cx="1009893" cy="5028556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 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</a:p>
          <a:p>
            <a:pPr>
              <a:lnSpc>
                <a:spcPct val="150000"/>
              </a:lnSpc>
            </a:pPr>
            <a:endParaRPr lang="en-US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085385" y="56221"/>
            <a:ext cx="8001000" cy="511608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7DC72-5735-BC2E-EF5D-301D7D52B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493" y="128633"/>
            <a:ext cx="6076707" cy="2057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CCD28D-0519-66BE-FE16-5FD2619A5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6" t="20359" r="6802"/>
          <a:stretch/>
        </p:blipFill>
        <p:spPr>
          <a:xfrm>
            <a:off x="2817543" y="2270758"/>
            <a:ext cx="4419601" cy="1517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A3C1A4-0EAA-F237-E847-084C422C6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1" y="3700033"/>
            <a:ext cx="6477000" cy="1387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BC177-C813-DCF1-ADD3-BC7AE575D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4" t="3895" r="82913" b="80463"/>
          <a:stretch/>
        </p:blipFill>
        <p:spPr>
          <a:xfrm>
            <a:off x="2004210" y="2205872"/>
            <a:ext cx="762001" cy="2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999" y="536188"/>
            <a:ext cx="7848955" cy="1959362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645" y="2571751"/>
            <a:ext cx="3886555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7E197-AF9A-CA4A-DECA-A1F3E00C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662725"/>
            <a:ext cx="7184395" cy="1756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CA12CF-7696-0980-B637-47315CAFF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3590" b="44435"/>
          <a:stretch/>
        </p:blipFill>
        <p:spPr>
          <a:xfrm>
            <a:off x="1371422" y="2673052"/>
            <a:ext cx="2667000" cy="223579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239C06-F0B8-6FCE-4935-24FD9D9DE11A}"/>
              </a:ext>
            </a:extLst>
          </p:cNvPr>
          <p:cNvSpPr/>
          <p:nvPr/>
        </p:nvSpPr>
        <p:spPr>
          <a:xfrm>
            <a:off x="4724400" y="2588997"/>
            <a:ext cx="3886555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CBB247-A472-834E-7585-99248E0EC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873813"/>
            <a:ext cx="289585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999" y="536188"/>
            <a:ext cx="7848955" cy="1959362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999" y="2647951"/>
            <a:ext cx="7848955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4C192-F1C7-FE2E-A9C3-27EDED204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22" y="618937"/>
            <a:ext cx="7141270" cy="1584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347FD8-393D-9485-2FD3-91CAB1C36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105150"/>
            <a:ext cx="4572000" cy="139666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A11927-01DA-F484-FAED-3506DED19FC2}"/>
              </a:ext>
            </a:extLst>
          </p:cNvPr>
          <p:cNvSpPr/>
          <p:nvPr/>
        </p:nvSpPr>
        <p:spPr>
          <a:xfrm>
            <a:off x="990600" y="2876550"/>
            <a:ext cx="18288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Hướng dẫn giải</a:t>
            </a:r>
          </a:p>
        </p:txBody>
      </p:sp>
    </p:spTree>
    <p:extLst>
      <p:ext uri="{BB962C8B-B14F-4D97-AF65-F5344CB8AC3E}">
        <p14:creationId xmlns:p14="http://schemas.microsoft.com/office/powerpoint/2010/main" val="25557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645" y="537814"/>
            <a:ext cx="7620000" cy="209126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645" y="2724151"/>
            <a:ext cx="7620000" cy="2286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ED7F0-D77D-1CB2-E5FE-03374169D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26" t="16388" r="29487" b="67155"/>
          <a:stretch/>
        </p:blipFill>
        <p:spPr bwMode="auto">
          <a:xfrm>
            <a:off x="914400" y="753762"/>
            <a:ext cx="7257430" cy="1741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DD5BDB-8CAB-4A55-55BA-0E3C1CC79C2B}"/>
              </a:ext>
            </a:extLst>
          </p:cNvPr>
          <p:cNvSpPr txBox="1"/>
          <p:nvPr/>
        </p:nvSpPr>
        <p:spPr>
          <a:xfrm>
            <a:off x="1295400" y="3145428"/>
            <a:ext cx="5486400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phần tử của tập hợp A đều thuộc tập hợp B.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642</Words>
  <Application>Microsoft Office PowerPoint</Application>
  <PresentationFormat>On-screen Show (16:9)</PresentationFormat>
  <Paragraphs>136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Garamond</vt:lpstr>
      <vt:lpstr>Times New Roman</vt:lpstr>
      <vt:lpstr>Office Theme</vt:lpstr>
      <vt:lpstr>Organic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Thi Quynh Nga</cp:lastModifiedBy>
  <cp:revision>179</cp:revision>
  <dcterms:created xsi:type="dcterms:W3CDTF">2021-08-04T05:24:17Z</dcterms:created>
  <dcterms:modified xsi:type="dcterms:W3CDTF">2022-08-18T07:02:50Z</dcterms:modified>
</cp:coreProperties>
</file>