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62" r:id="rId3"/>
    <p:sldId id="258" r:id="rId4"/>
    <p:sldId id="263" r:id="rId5"/>
    <p:sldId id="264" r:id="rId6"/>
    <p:sldId id="266" r:id="rId7"/>
    <p:sldId id="267" r:id="rId8"/>
    <p:sldId id="268" r:id="rId9"/>
    <p:sldId id="269" r:id="rId10"/>
    <p:sldId id="270" r:id="rId11"/>
    <p:sldId id="271" r:id="rId12"/>
    <p:sldId id="272" r:id="rId13"/>
    <p:sldId id="273" r:id="rId14"/>
    <p:sldId id="274" r:id="rId15"/>
    <p:sldId id="259" r:id="rId16"/>
    <p:sldId id="276" r:id="rId17"/>
    <p:sldId id="277" r:id="rId18"/>
    <p:sldId id="278" r:id="rId19"/>
    <p:sldId id="279" r:id="rId20"/>
  </p:sldIdLst>
  <p:sldSz cx="24385588" cy="13717588"/>
  <p:notesSz cx="6797675" cy="9928225"/>
  <p:embeddedFontLst>
    <p:embeddedFont>
      <p:font typeface="VNI-Times" pitchFamily="2" charset="0"/>
      <p:regular r:id="rId22"/>
      <p:bold r:id="rId23"/>
      <p:italic r:id="rId24"/>
      <p:boldItalic r:id="rId25"/>
    </p:embeddedFont>
    <p:embeddedFont>
      <p:font typeface="Tahoma" panose="020B0604030504040204" pitchFamily="34" charset="0"/>
      <p:regular r:id="rId26"/>
      <p:bold r:id="rId27"/>
    </p:embeddedFont>
    <p:embeddedFont>
      <p:font typeface="Calibri" panose="020F0502020204030204" pitchFamily="34" charset="0"/>
      <p:regular r:id="rId28"/>
      <p:bold r:id="rId29"/>
      <p:italic r:id="rId30"/>
      <p:boldItalic r:id="rId31"/>
    </p:embeddedFont>
    <p:embeddedFont>
      <p:font typeface="Questrial"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 d="100"/>
          <a:sy n="20" d="100"/>
        </p:scale>
        <p:origin x="66" y="54"/>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955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baseline="0">
                <a:solidFill>
                  <a:schemeClr val="lt1"/>
                </a:solidFill>
                <a:latin typeface="Tahoma" panose="020B0604030504040204" pitchFamily="34" charset="0"/>
                <a:ea typeface="Questrial"/>
                <a:cs typeface="Questrial"/>
                <a:sym typeface="Questrial"/>
              </a:rPr>
              <a:t>ĐẠI CƯƠNG HOÁ HỌC HỮU CƠ</a:t>
            </a:r>
            <a:endParaRPr sz="5400" b="1" i="0" u="none" strike="noStrike" cap="none" baseline="0" dirty="0">
              <a:solidFill>
                <a:schemeClr val="lt1"/>
              </a:solidFill>
              <a:latin typeface="Tahoma" panose="020B0604030504040204" pitchFamily="34" charset="0"/>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Chương 3</a:t>
            </a:r>
            <a:endParaRPr sz="3600" b="1"/>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a:solidFill>
                  <a:schemeClr val="lt1"/>
                </a:solidFill>
                <a:latin typeface="Questrial"/>
                <a:ea typeface="Questrial"/>
                <a:cs typeface="Questrial"/>
                <a:sym typeface="Questrial"/>
              </a:rPr>
              <a:t>BÀI 8</a:t>
            </a:r>
            <a:endParaRPr sz="3600" b="1" i="0" u="none" strike="noStrike" cap="none">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B652FE73-5F5E-7C96-7C0C-C56EB06F3E8A}"/>
              </a:ext>
            </a:extLst>
          </p:cNvPr>
          <p:cNvPicPr>
            <a:picLocks noChangeAspect="1"/>
          </p:cNvPicPr>
          <p:nvPr userDrawn="1"/>
        </p:nvPicPr>
        <p:blipFill>
          <a:blip r:embed="rId19"/>
          <a:stretch>
            <a:fillRect/>
          </a:stretch>
        </p:blipFill>
        <p:spPr>
          <a:xfrm>
            <a:off x="709717" y="25513"/>
            <a:ext cx="1173602" cy="1492066"/>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349491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a:solidFill>
                  <a:srgbClr val="776249"/>
                </a:solidFill>
                <a:latin typeface="Tahoma"/>
                <a:ea typeface="Tahoma"/>
                <a:cs typeface="Tahoma"/>
                <a:sym typeface="Tahoma"/>
              </a:rPr>
              <a:t>Chủ đề 3: ĐẠI CƯƠNG HOÁ HỌC HỮU CƠ</a:t>
            </a:r>
            <a:endParaRPr/>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a:solidFill>
                    <a:srgbClr val="135F82"/>
                  </a:solidFill>
                  <a:latin typeface="Questrial"/>
                  <a:ea typeface="Questrial"/>
                  <a:cs typeface="Questrial"/>
                  <a:sym typeface="Questrial"/>
                </a:rPr>
                <a:t>Bài 8</a:t>
              </a:r>
              <a:endParaRPr sz="6600" b="1">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a:solidFill>
                    <a:srgbClr val="135F82"/>
                  </a:solidFill>
                  <a:latin typeface="Questrial"/>
                  <a:ea typeface="Questrial"/>
                  <a:cs typeface="Questrial"/>
                  <a:sym typeface="Questrial"/>
                </a:rPr>
                <a:t>HỢP CHẤT HỮU CƠ VÀ HOÁ HỌC HỮU CƠ</a:t>
              </a:r>
              <a:endParaRPr sz="6600" b="1">
                <a:solidFill>
                  <a:srgbClr val="135F82"/>
                </a:solidFill>
                <a:latin typeface="Questrial"/>
                <a:ea typeface="Questrial"/>
                <a:cs typeface="Questrial"/>
                <a:sym typeface="Questrial"/>
              </a:endParaRPr>
            </a:p>
          </p:txBody>
        </p:sp>
      </p:grpSp>
      <p:grpSp>
        <p:nvGrpSpPr>
          <p:cNvPr id="185" name="Google Shape;185;p1"/>
          <p:cNvGrpSpPr/>
          <p:nvPr/>
        </p:nvGrpSpPr>
        <p:grpSpPr>
          <a:xfrm>
            <a:off x="1116660" y="725719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Hợp chất hữu cơ và hoá học hữu cơ</a:t>
              </a:r>
              <a:endParaRPr sz="4800" b="1">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16660" y="8448144"/>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Đặc điểm chung của các hợp chất hữu cơ</a:t>
              </a:r>
              <a:endParaRPr sz="4800" b="1">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grpSp>
        <p:nvGrpSpPr>
          <p:cNvPr id="199" name="Google Shape;199;p1"/>
          <p:cNvGrpSpPr/>
          <p:nvPr/>
        </p:nvGrpSpPr>
        <p:grpSpPr>
          <a:xfrm>
            <a:off x="1116660" y="9696892"/>
            <a:ext cx="22573303" cy="957490"/>
            <a:chOff x="7459670" y="9982199"/>
            <a:chExt cx="22577385" cy="957663"/>
          </a:xfrm>
        </p:grpSpPr>
        <p:sp>
          <p:nvSpPr>
            <p:cNvPr id="200" name="Google Shape;200;p1"/>
            <p:cNvSpPr/>
            <p:nvPr/>
          </p:nvSpPr>
          <p:spPr>
            <a:xfrm>
              <a:off x="9092455" y="10108716"/>
              <a:ext cx="20944601"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Phân loại các hợp chất hữu cơ</a:t>
              </a:r>
              <a:endParaRPr sz="4800" b="1">
                <a:solidFill>
                  <a:srgbClr val="135F82"/>
                </a:solidFill>
                <a:latin typeface="Tahoma"/>
                <a:ea typeface="Tahoma"/>
                <a:cs typeface="Tahoma"/>
                <a:sym typeface="Tahoma"/>
              </a:endParaRPr>
            </a:p>
          </p:txBody>
        </p:sp>
        <p:grpSp>
          <p:nvGrpSpPr>
            <p:cNvPr id="201" name="Google Shape;201;p1"/>
            <p:cNvGrpSpPr/>
            <p:nvPr/>
          </p:nvGrpSpPr>
          <p:grpSpPr>
            <a:xfrm>
              <a:off x="7459670" y="9982199"/>
              <a:ext cx="1392614" cy="872846"/>
              <a:chOff x="7459670" y="7543799"/>
              <a:chExt cx="1381117" cy="872846"/>
            </a:xfrm>
          </p:grpSpPr>
          <p:sp>
            <p:nvSpPr>
              <p:cNvPr id="202" name="Google Shape;202;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03" name="Google Shape;203;p1"/>
              <p:cNvGrpSpPr/>
              <p:nvPr/>
            </p:nvGrpSpPr>
            <p:grpSpPr>
              <a:xfrm>
                <a:off x="7469187" y="7685126"/>
                <a:ext cx="1371600" cy="731520"/>
                <a:chOff x="7469187" y="7685126"/>
                <a:chExt cx="1371600" cy="731520"/>
              </a:xfrm>
            </p:grpSpPr>
            <p:sp>
              <p:nvSpPr>
                <p:cNvPr id="204" name="Google Shape;204;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05" name="Google Shape;205;p1"/>
                <p:cNvSpPr txBox="1"/>
                <p:nvPr/>
              </p:nvSpPr>
              <p:spPr>
                <a:xfrm>
                  <a:off x="7751373" y="7688759"/>
                  <a:ext cx="92238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III</a:t>
                  </a:r>
                  <a:endParaRPr/>
                </a:p>
              </p:txBody>
            </p:sp>
          </p:grpSp>
        </p:grpSp>
      </p:grpSp>
      <p:grpSp>
        <p:nvGrpSpPr>
          <p:cNvPr id="206" name="Google Shape;206;p1"/>
          <p:cNvGrpSpPr/>
          <p:nvPr/>
        </p:nvGrpSpPr>
        <p:grpSpPr>
          <a:xfrm>
            <a:off x="1116660" y="10957974"/>
            <a:ext cx="21339695" cy="957490"/>
            <a:chOff x="7459670" y="9982199"/>
            <a:chExt cx="21343553" cy="957663"/>
          </a:xfrm>
        </p:grpSpPr>
        <p:sp>
          <p:nvSpPr>
            <p:cNvPr id="207" name="Google Shape;207;p1"/>
            <p:cNvSpPr/>
            <p:nvPr/>
          </p:nvSpPr>
          <p:spPr>
            <a:xfrm>
              <a:off x="9092456" y="10108716"/>
              <a:ext cx="19710767"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a:ea typeface="Tahoma"/>
                  <a:cs typeface="Tahoma"/>
                  <a:sym typeface="Tahoma"/>
                </a:rPr>
                <a:t>Nhóm chức</a:t>
              </a:r>
              <a:endParaRPr sz="4800" b="1">
                <a:solidFill>
                  <a:srgbClr val="135F82"/>
                </a:solidFill>
                <a:latin typeface="Tahoma"/>
                <a:ea typeface="Tahoma"/>
                <a:cs typeface="Tahoma"/>
                <a:sym typeface="Tahoma"/>
              </a:endParaRPr>
            </a:p>
          </p:txBody>
        </p:sp>
        <p:grpSp>
          <p:nvGrpSpPr>
            <p:cNvPr id="208" name="Google Shape;208;p1"/>
            <p:cNvGrpSpPr/>
            <p:nvPr/>
          </p:nvGrpSpPr>
          <p:grpSpPr>
            <a:xfrm>
              <a:off x="7459670" y="9982199"/>
              <a:ext cx="1392614" cy="872846"/>
              <a:chOff x="7459670" y="7543799"/>
              <a:chExt cx="1381117" cy="872846"/>
            </a:xfrm>
          </p:grpSpPr>
          <p:sp>
            <p:nvSpPr>
              <p:cNvPr id="209" name="Google Shape;209;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10" name="Google Shape;210;p1"/>
              <p:cNvGrpSpPr/>
              <p:nvPr/>
            </p:nvGrpSpPr>
            <p:grpSpPr>
              <a:xfrm>
                <a:off x="7469187" y="7685126"/>
                <a:ext cx="1371600" cy="731520"/>
                <a:chOff x="7469187" y="7685126"/>
                <a:chExt cx="1371600" cy="731520"/>
              </a:xfrm>
            </p:grpSpPr>
            <p:sp>
              <p:nvSpPr>
                <p:cNvPr id="211" name="Google Shape;211;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2" name="Google Shape;212;p1"/>
                <p:cNvSpPr txBox="1"/>
                <p:nvPr/>
              </p:nvSpPr>
              <p:spPr>
                <a:xfrm>
                  <a:off x="7826023" y="7688759"/>
                  <a:ext cx="773086"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IV</a:t>
                  </a:r>
                  <a:endParaRPr sz="4000" b="1">
                    <a:solidFill>
                      <a:srgbClr val="FFFFFF"/>
                    </a:solidFill>
                    <a:latin typeface="Tahoma"/>
                    <a:ea typeface="Tahoma"/>
                    <a:cs typeface="Tahoma"/>
                    <a:sym typeface="Tahoma"/>
                  </a:endParaRPr>
                </a:p>
              </p:txBody>
            </p:sp>
          </p:grpSp>
        </p:grpSp>
      </p:grpSp>
      <p:grpSp>
        <p:nvGrpSpPr>
          <p:cNvPr id="215" name="Google Shape;215;p1"/>
          <p:cNvGrpSpPr/>
          <p:nvPr/>
        </p:nvGrpSpPr>
        <p:grpSpPr>
          <a:xfrm>
            <a:off x="1116658" y="12219060"/>
            <a:ext cx="1024484" cy="852819"/>
            <a:chOff x="7459669" y="7543800"/>
            <a:chExt cx="1016210" cy="852973"/>
          </a:xfrm>
        </p:grpSpPr>
        <p:sp>
          <p:nvSpPr>
            <p:cNvPr id="216" name="Google Shape;216;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19" name="Google Shape;219;p1"/>
            <p:cNvSpPr txBox="1"/>
            <p:nvPr/>
          </p:nvSpPr>
          <p:spPr>
            <a:xfrm>
              <a:off x="7949252" y="7688759"/>
              <a:ext cx="526627" cy="7080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V</a:t>
              </a:r>
              <a:endParaRPr sz="4000" b="1">
                <a:solidFill>
                  <a:srgbClr val="FFFFFF"/>
                </a:solidFill>
                <a:latin typeface="Tahoma"/>
                <a:ea typeface="Tahoma"/>
                <a:cs typeface="Tahoma"/>
                <a:sym typeface="Tahom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9"/>
                                        </p:tgtEl>
                                        <p:attrNameLst>
                                          <p:attrName>style.visibility</p:attrName>
                                        </p:attrNameLst>
                                      </p:cBhvr>
                                      <p:to>
                                        <p:strVal val="visible"/>
                                      </p:to>
                                    </p:set>
                                    <p:animEffect transition="in" filter="fade">
                                      <p:cBhvr>
                                        <p:cTn id="31" dur="500"/>
                                        <p:tgtEl>
                                          <p:spTgt spid="19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6"/>
                                        </p:tgtEl>
                                        <p:attrNameLst>
                                          <p:attrName>style.visibility</p:attrName>
                                        </p:attrNameLst>
                                      </p:cBhvr>
                                      <p:to>
                                        <p:strVal val="visible"/>
                                      </p:to>
                                    </p:set>
                                    <p:animEffect transition="in" filter="fade">
                                      <p:cBhvr>
                                        <p:cTn id="36"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834203" y="2357201"/>
            <a:ext cx="6433171"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4. Tính chất hoá học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802560" y="3374378"/>
            <a:ext cx="7315200" cy="4839529"/>
          </a:xfrm>
          <a:prstGeom prst="rect">
            <a:avLst/>
          </a:prstGeom>
        </p:spPr>
      </p:pic>
      <p:pic>
        <p:nvPicPr>
          <p:cNvPr id="8" name="Picture 7"/>
          <p:cNvPicPr>
            <a:picLocks noChangeAspect="1"/>
          </p:cNvPicPr>
          <p:nvPr/>
        </p:nvPicPr>
        <p:blipFill>
          <a:blip r:embed="rId3"/>
          <a:stretch>
            <a:fillRect/>
          </a:stretch>
        </p:blipFill>
        <p:spPr>
          <a:xfrm>
            <a:off x="802560" y="8147101"/>
            <a:ext cx="7315200" cy="5570487"/>
          </a:xfrm>
          <a:prstGeom prst="rect">
            <a:avLst/>
          </a:prstGeom>
        </p:spPr>
      </p:pic>
      <p:sp>
        <p:nvSpPr>
          <p:cNvPr id="10" name="Rectangle 9"/>
          <p:cNvSpPr/>
          <p:nvPr/>
        </p:nvSpPr>
        <p:spPr>
          <a:xfrm>
            <a:off x="8667287" y="3850576"/>
            <a:ext cx="15718301" cy="3416320"/>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Phản ứng hoá học của hợp chất hữu cơ thường xảy ra chậm và theo nhiều hướng khác nhau, tạo thành hỗn hợp các sản phẩm.</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2" name="Rectangle 11"/>
          <p:cNvSpPr/>
          <p:nvPr/>
        </p:nvSpPr>
        <p:spPr>
          <a:xfrm>
            <a:off x="8667286" y="10332179"/>
            <a:ext cx="15718301" cy="1200329"/>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HCHC thường kém bền với nhiệt và dễ cháy.</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012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679294" y="2444560"/>
            <a:ext cx="6433171"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4. Tính chất hoá học</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1" name="Rounded Rectangle 4">
            <a:extLst>
              <a:ext uri="{FF2B5EF4-FFF2-40B4-BE49-F238E27FC236}">
                <a16:creationId xmlns:a16="http://schemas.microsoft.com/office/drawing/2014/main" id="{533A3AF6-CB17-E64A-7561-8A4709C06959}"/>
              </a:ext>
            </a:extLst>
          </p:cNvPr>
          <p:cNvSpPr/>
          <p:nvPr/>
        </p:nvSpPr>
        <p:spPr>
          <a:xfrm>
            <a:off x="714247" y="3709716"/>
            <a:ext cx="23671341" cy="4025232"/>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7" name="Rectangle 26"/>
          <p:cNvSpPr/>
          <p:nvPr/>
        </p:nvSpPr>
        <p:spPr>
          <a:xfrm>
            <a:off x="714247" y="4687959"/>
            <a:ext cx="23249968"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3. Cho phản ứng đốt cháy 1 mol ethanol (C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a:t>
            </a:r>
          </a:p>
          <a:p>
            <a:pPr algn="just"/>
            <a:r>
              <a:rPr lang="nl-NL" sz="4800" b="1">
                <a:latin typeface="Tahoma" panose="020B0604030504040204" pitchFamily="34" charset="0"/>
                <a:ea typeface="Tahoma" panose="020B0604030504040204" pitchFamily="34" charset="0"/>
                <a:cs typeface="Tahoma" panose="020B0604030504040204" pitchFamily="34" charset="0"/>
              </a:rPr>
              <a:t>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 (l) + 3O</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 (g) </a:t>
            </a:r>
            <a:r>
              <a:rPr lang="nl-NL" sz="4800" b="1">
                <a:latin typeface="Arial" panose="020B0604020202020204" pitchFamily="34" charset="0"/>
                <a:ea typeface="Tahoma" panose="020B0604030504040204" pitchFamily="34" charset="0"/>
                <a:cs typeface="Arial" panose="020B0604020202020204" pitchFamily="34" charset="0"/>
              </a:rPr>
              <a:t>→ 2CO</a:t>
            </a:r>
            <a:r>
              <a:rPr lang="nl-NL" sz="4800" b="1" baseline="-25000">
                <a:latin typeface="Arial" panose="020B0604020202020204" pitchFamily="34" charset="0"/>
                <a:ea typeface="Tahoma" panose="020B0604030504040204" pitchFamily="34" charset="0"/>
                <a:cs typeface="Arial" panose="020B0604020202020204" pitchFamily="34" charset="0"/>
              </a:rPr>
              <a:t>2</a:t>
            </a:r>
            <a:r>
              <a:rPr lang="nl-NL" sz="4800" b="1">
                <a:latin typeface="Arial" panose="020B0604020202020204" pitchFamily="34" charset="0"/>
                <a:ea typeface="Tahoma" panose="020B0604030504040204" pitchFamily="34" charset="0"/>
                <a:cs typeface="Arial" panose="020B0604020202020204" pitchFamily="34" charset="0"/>
              </a:rPr>
              <a:t> (g) + 3H</a:t>
            </a:r>
            <a:r>
              <a:rPr lang="nl-NL" sz="4800" b="1" baseline="-25000">
                <a:latin typeface="Arial" panose="020B0604020202020204" pitchFamily="34" charset="0"/>
                <a:ea typeface="Tahoma" panose="020B0604030504040204" pitchFamily="34" charset="0"/>
                <a:cs typeface="Arial" panose="020B0604020202020204" pitchFamily="34" charset="0"/>
              </a:rPr>
              <a:t>2</a:t>
            </a:r>
            <a:r>
              <a:rPr lang="nl-NL" sz="4800" b="1">
                <a:latin typeface="Arial" panose="020B0604020202020204" pitchFamily="34" charset="0"/>
                <a:ea typeface="Tahoma" panose="020B0604030504040204" pitchFamily="34" charset="0"/>
                <a:cs typeface="Arial" panose="020B0604020202020204" pitchFamily="34" charset="0"/>
              </a:rPr>
              <a:t>O (g) ∆</a:t>
            </a:r>
            <a:r>
              <a:rPr lang="nl-NL" sz="4800" b="1" baseline="-25000">
                <a:latin typeface="Arial" panose="020B0604020202020204" pitchFamily="34" charset="0"/>
                <a:ea typeface="Tahoma" panose="020B0604030504040204" pitchFamily="34" charset="0"/>
                <a:cs typeface="Arial" panose="020B0604020202020204" pitchFamily="34" charset="0"/>
              </a:rPr>
              <a:t>f</a:t>
            </a:r>
            <a:r>
              <a:rPr lang="nl-NL" sz="4800" b="1">
                <a:latin typeface="Arial" panose="020B0604020202020204" pitchFamily="34" charset="0"/>
                <a:ea typeface="Tahoma" panose="020B0604030504040204" pitchFamily="34" charset="0"/>
                <a:cs typeface="Arial" panose="020B0604020202020204" pitchFamily="34" charset="0"/>
              </a:rPr>
              <a:t>H</a:t>
            </a:r>
            <a:r>
              <a:rPr lang="nl-NL" sz="4800" b="1" baseline="30000">
                <a:latin typeface="Arial" panose="020B0604020202020204" pitchFamily="34" charset="0"/>
                <a:ea typeface="Tahoma" panose="020B0604030504040204" pitchFamily="34" charset="0"/>
                <a:cs typeface="Arial" panose="020B0604020202020204" pitchFamily="34" charset="0"/>
              </a:rPr>
              <a:t>0</a:t>
            </a:r>
            <a:r>
              <a:rPr lang="nl-NL" sz="4800" b="1" baseline="-25000">
                <a:latin typeface="Arial" panose="020B0604020202020204" pitchFamily="34" charset="0"/>
                <a:ea typeface="Tahoma" panose="020B0604030504040204" pitchFamily="34" charset="0"/>
                <a:cs typeface="Arial" panose="020B0604020202020204" pitchFamily="34" charset="0"/>
              </a:rPr>
              <a:t>298</a:t>
            </a:r>
            <a:r>
              <a:rPr lang="nl-NL" sz="4800" b="1">
                <a:latin typeface="Arial" panose="020B0604020202020204" pitchFamily="34" charset="0"/>
                <a:ea typeface="Tahoma" panose="020B0604030504040204" pitchFamily="34" charset="0"/>
                <a:cs typeface="Arial" panose="020B0604020202020204" pitchFamily="34" charset="0"/>
              </a:rPr>
              <a:t> = 1 300 kJ</a:t>
            </a:r>
          </a:p>
          <a:p>
            <a:pPr algn="just"/>
            <a:r>
              <a:rPr lang="nl-NL" sz="4800" b="1">
                <a:latin typeface="Arial" panose="020B0604020202020204" pitchFamily="34" charset="0"/>
                <a:ea typeface="Tahoma" panose="020B0604030504040204" pitchFamily="34" charset="0"/>
                <a:cs typeface="Arial" panose="020B0604020202020204" pitchFamily="34" charset="0"/>
              </a:rPr>
              <a:t>Phản ứng trên là phản ứng thu nhiệt hay toả nhiệt? Dự đoán về mặt năng lượng, phản ứng trên xảy ra thuận lợi hay không.</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9" name="Group 8"/>
          <p:cNvGrpSpPr/>
          <p:nvPr/>
        </p:nvGrpSpPr>
        <p:grpSpPr>
          <a:xfrm>
            <a:off x="679294" y="8713190"/>
            <a:ext cx="23671341" cy="1489589"/>
            <a:chOff x="679294" y="8713190"/>
            <a:chExt cx="23671341" cy="1489589"/>
          </a:xfrm>
        </p:grpSpPr>
        <p:sp>
          <p:nvSpPr>
            <p:cNvPr id="14" name="Rounded Rectangle 4">
              <a:extLst>
                <a:ext uri="{FF2B5EF4-FFF2-40B4-BE49-F238E27FC236}">
                  <a16:creationId xmlns:a16="http://schemas.microsoft.com/office/drawing/2014/main" id="{533A3AF6-CB17-E64A-7561-8A4709C06959}"/>
                </a:ext>
              </a:extLst>
            </p:cNvPr>
            <p:cNvSpPr/>
            <p:nvPr/>
          </p:nvSpPr>
          <p:spPr>
            <a:xfrm>
              <a:off x="679294" y="8850380"/>
              <a:ext cx="23671341" cy="1352399"/>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5" name="Group 5">
              <a:extLst>
                <a:ext uri="{FF2B5EF4-FFF2-40B4-BE49-F238E27FC236}">
                  <a16:creationId xmlns:a16="http://schemas.microsoft.com/office/drawing/2014/main" id="{B51634C0-3A58-16D0-A779-09F3E36371C5}"/>
                </a:ext>
              </a:extLst>
            </p:cNvPr>
            <p:cNvGrpSpPr/>
            <p:nvPr/>
          </p:nvGrpSpPr>
          <p:grpSpPr>
            <a:xfrm>
              <a:off x="716706" y="8713190"/>
              <a:ext cx="3481107" cy="881154"/>
              <a:chOff x="1275608" y="6322795"/>
              <a:chExt cx="3411893" cy="828632"/>
            </a:xfrm>
          </p:grpSpPr>
          <p:sp>
            <p:nvSpPr>
              <p:cNvPr id="1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8" name="Rectangle 7"/>
          <p:cNvSpPr/>
          <p:nvPr/>
        </p:nvSpPr>
        <p:spPr>
          <a:xfrm>
            <a:off x="4729020" y="9151041"/>
            <a:ext cx="17562821"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Phản ứng trên là phản ứng toả nhiệt và xảy ra thuận lợi.</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1577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animBg="1"/>
      <p:bldP spid="2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26610" y="2461827"/>
            <a:ext cx="22860000" cy="10568983"/>
          </a:xfrm>
          <a:prstGeom prst="rect">
            <a:avLst/>
          </a:prstGeom>
        </p:spPr>
      </p:pic>
      <p:grpSp>
        <p:nvGrpSpPr>
          <p:cNvPr id="2" name="Google Shape;243;p3"/>
          <p:cNvGrpSpPr/>
          <p:nvPr/>
        </p:nvGrpSpPr>
        <p:grpSpPr>
          <a:xfrm>
            <a:off x="0" y="1778625"/>
            <a:ext cx="19658319" cy="1569620"/>
            <a:chOff x="-288924" y="1892299"/>
            <a:chExt cx="19659598" cy="1569436"/>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769925" y="1913523"/>
              <a:ext cx="1232412"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15694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PHÂN LOẠI CÁC HỢP CHẤT HỮU CƠ</a:t>
              </a:r>
            </a:p>
            <a:p>
              <a:pPr marL="0" marR="0" lvl="0" indent="0" algn="l" rtl="0">
                <a:lnSpc>
                  <a:spcPct val="100000"/>
                </a:lnSpc>
                <a:spcBef>
                  <a:spcPts val="0"/>
                </a:spcBef>
                <a:spcAft>
                  <a:spcPts val="0"/>
                </a:spcAft>
                <a:buClr>
                  <a:srgbClr val="135F82"/>
                </a:buClr>
                <a:buSzPts val="4800"/>
                <a:buFont typeface="Tahoma"/>
                <a:buNone/>
              </a:pP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pic>
        <p:nvPicPr>
          <p:cNvPr id="7" name="Picture 6"/>
          <p:cNvPicPr>
            <a:picLocks noChangeAspect="1"/>
          </p:cNvPicPr>
          <p:nvPr/>
        </p:nvPicPr>
        <p:blipFill>
          <a:blip r:embed="rId3"/>
          <a:stretch>
            <a:fillRect/>
          </a:stretch>
        </p:blipFill>
        <p:spPr>
          <a:xfrm>
            <a:off x="826610" y="12710117"/>
            <a:ext cx="22860000" cy="1007471"/>
          </a:xfrm>
          <a:prstGeom prst="rect">
            <a:avLst/>
          </a:prstGeom>
        </p:spPr>
      </p:pic>
    </p:spTree>
    <p:extLst>
      <p:ext uri="{BB962C8B-B14F-4D97-AF65-F5344CB8AC3E}">
        <p14:creationId xmlns:p14="http://schemas.microsoft.com/office/powerpoint/2010/main" val="424028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1569620"/>
            <a:chOff x="-288924" y="1892299"/>
            <a:chExt cx="19659598" cy="1569436"/>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769925" y="1913523"/>
              <a:ext cx="1232412"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15694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PHÂN LOẠI CÁC HỢP CHẤT HỮU CƠ</a:t>
              </a:r>
            </a:p>
            <a:p>
              <a:pPr marL="0" marR="0" lvl="0" indent="0" algn="l" rtl="0">
                <a:lnSpc>
                  <a:spcPct val="100000"/>
                </a:lnSpc>
                <a:spcBef>
                  <a:spcPts val="0"/>
                </a:spcBef>
                <a:spcAft>
                  <a:spcPts val="0"/>
                </a:spcAft>
                <a:buClr>
                  <a:srgbClr val="135F82"/>
                </a:buClr>
                <a:buSzPts val="4800"/>
                <a:buFont typeface="Tahoma"/>
                <a:buNone/>
              </a:pP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1658" y="2508723"/>
            <a:ext cx="14526734"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Dựa theo thành phần HCHC được chia thành:</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9" name="Rectangle 8"/>
          <p:cNvSpPr/>
          <p:nvPr/>
        </p:nvSpPr>
        <p:spPr>
          <a:xfrm>
            <a:off x="1063803" y="3479563"/>
            <a:ext cx="5035353"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Hydrocarbon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5939777" y="3460558"/>
            <a:ext cx="4150495" cy="1049711"/>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(CTTQ: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058780" y="4660887"/>
            <a:ext cx="9212778"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Dẫn xuất của hydrocarbon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10271558" y="4476220"/>
            <a:ext cx="8715848" cy="1200329"/>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(CTTQ: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z</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x</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y</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z</a:t>
            </a:r>
            <a:r>
              <a:rPr lang="nl-NL" sz="4800" b="1">
                <a:latin typeface="Tahoma" panose="020B0604030504040204" pitchFamily="34" charset="0"/>
                <a:ea typeface="Tahoma" panose="020B0604030504040204" pitchFamily="34" charset="0"/>
                <a:cs typeface="Tahoma" panose="020B0604030504040204" pitchFamily="34" charset="0"/>
              </a:rPr>
              <a:t>N</a:t>
            </a:r>
            <a:r>
              <a:rPr lang="nl-NL" sz="4800" b="1" baseline="-25000">
                <a:latin typeface="Tahoma" panose="020B0604030504040204" pitchFamily="34" charset="0"/>
                <a:ea typeface="Tahoma" panose="020B0604030504040204" pitchFamily="34" charset="0"/>
                <a:cs typeface="Tahoma" panose="020B0604030504040204" pitchFamily="34" charset="0"/>
              </a:rPr>
              <a:t>t</a:t>
            </a:r>
            <a:r>
              <a:rPr lang="nl-NL" sz="4800" b="1">
                <a:latin typeface="Tahoma" panose="020B0604030504040204" pitchFamily="34" charset="0"/>
                <a:ea typeface="Tahoma" panose="020B0604030504040204" pitchFamily="34" charset="0"/>
                <a:cs typeface="Tahoma" panose="020B0604030504040204" pitchFamily="34" charset="0"/>
              </a:rPr>
              <a:t>,...)</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4" name="Group 33"/>
          <p:cNvGrpSpPr/>
          <p:nvPr/>
        </p:nvGrpSpPr>
        <p:grpSpPr>
          <a:xfrm>
            <a:off x="714247" y="9670218"/>
            <a:ext cx="23671341" cy="1934425"/>
            <a:chOff x="714247" y="9670218"/>
            <a:chExt cx="23671341" cy="1934425"/>
          </a:xfrm>
        </p:grpSpPr>
        <p:sp>
          <p:nvSpPr>
            <p:cNvPr id="17" name="Rounded Rectangle 4">
              <a:extLst>
                <a:ext uri="{FF2B5EF4-FFF2-40B4-BE49-F238E27FC236}">
                  <a16:creationId xmlns:a16="http://schemas.microsoft.com/office/drawing/2014/main" id="{533A3AF6-CB17-E64A-7561-8A4709C06959}"/>
                </a:ext>
              </a:extLst>
            </p:cNvPr>
            <p:cNvSpPr/>
            <p:nvPr/>
          </p:nvSpPr>
          <p:spPr>
            <a:xfrm>
              <a:off x="714247" y="9816726"/>
              <a:ext cx="23671341" cy="1787917"/>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8" name="Group 5">
              <a:extLst>
                <a:ext uri="{FF2B5EF4-FFF2-40B4-BE49-F238E27FC236}">
                  <a16:creationId xmlns:a16="http://schemas.microsoft.com/office/drawing/2014/main" id="{B51634C0-3A58-16D0-A779-09F3E36371C5}"/>
                </a:ext>
              </a:extLst>
            </p:cNvPr>
            <p:cNvGrpSpPr/>
            <p:nvPr/>
          </p:nvGrpSpPr>
          <p:grpSpPr>
            <a:xfrm>
              <a:off x="751659" y="9670218"/>
              <a:ext cx="3481107" cy="941001"/>
              <a:chOff x="1275608" y="6322795"/>
              <a:chExt cx="3411893" cy="828632"/>
            </a:xfrm>
          </p:grpSpPr>
          <p:sp>
            <p:nvSpPr>
              <p:cNvPr id="19"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1"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2"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nvGrpSpPr>
          <p:cNvPr id="30" name="Group 29"/>
          <p:cNvGrpSpPr/>
          <p:nvPr/>
        </p:nvGrpSpPr>
        <p:grpSpPr>
          <a:xfrm>
            <a:off x="751658" y="5891556"/>
            <a:ext cx="23671341" cy="3417147"/>
            <a:chOff x="751658" y="5891556"/>
            <a:chExt cx="23671341" cy="3417147"/>
          </a:xfrm>
        </p:grpSpPr>
        <p:sp>
          <p:nvSpPr>
            <p:cNvPr id="24" name="Rounded Rectangle 4">
              <a:extLst>
                <a:ext uri="{FF2B5EF4-FFF2-40B4-BE49-F238E27FC236}">
                  <a16:creationId xmlns:a16="http://schemas.microsoft.com/office/drawing/2014/main" id="{533A3AF6-CB17-E64A-7561-8A4709C06959}"/>
                </a:ext>
              </a:extLst>
            </p:cNvPr>
            <p:cNvSpPr/>
            <p:nvPr/>
          </p:nvSpPr>
          <p:spPr>
            <a:xfrm>
              <a:off x="751658" y="6038064"/>
              <a:ext cx="23671341" cy="3270639"/>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5" name="Group 5">
              <a:extLst>
                <a:ext uri="{FF2B5EF4-FFF2-40B4-BE49-F238E27FC236}">
                  <a16:creationId xmlns:a16="http://schemas.microsoft.com/office/drawing/2014/main" id="{B51634C0-3A58-16D0-A779-09F3E36371C5}"/>
                </a:ext>
              </a:extLst>
            </p:cNvPr>
            <p:cNvGrpSpPr/>
            <p:nvPr/>
          </p:nvGrpSpPr>
          <p:grpSpPr>
            <a:xfrm>
              <a:off x="789070" y="5891556"/>
              <a:ext cx="3610781" cy="941001"/>
              <a:chOff x="1275608" y="6322795"/>
              <a:chExt cx="3538992" cy="828632"/>
            </a:xfrm>
          </p:grpSpPr>
          <p:sp>
            <p:nvSpPr>
              <p:cNvPr id="2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9" name="Rectangle 28"/>
          <p:cNvSpPr/>
          <p:nvPr/>
        </p:nvSpPr>
        <p:spPr>
          <a:xfrm>
            <a:off x="789070" y="7000379"/>
            <a:ext cx="23596518" cy="2308324"/>
          </a:xfrm>
          <a:prstGeom prst="rect">
            <a:avLst/>
          </a:prstGeom>
        </p:spPr>
        <p:txBody>
          <a:bodyPr wrap="square">
            <a:spAutoFit/>
          </a:bodyPr>
          <a:lstStyle/>
          <a:p>
            <a:r>
              <a:rPr lang="nl-NL" sz="4800" b="1">
                <a:latin typeface="Tahoma" panose="020B0604030504040204" pitchFamily="34" charset="0"/>
                <a:ea typeface="Tahoma" panose="020B0604030504040204" pitchFamily="34" charset="0"/>
                <a:cs typeface="Tahoma" panose="020B0604030504040204" pitchFamily="34" charset="0"/>
              </a:rPr>
              <a:t>4. Cho các hợp chất: C</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 (1), C</a:t>
            </a:r>
            <a:r>
              <a:rPr lang="nl-NL" sz="4800" b="1" baseline="-25000">
                <a:latin typeface="Tahoma" panose="020B0604030504040204" pitchFamily="34" charset="0"/>
                <a:ea typeface="Tahoma" panose="020B0604030504040204" pitchFamily="34" charset="0"/>
                <a:cs typeface="Tahoma" panose="020B0604030504040204" pitchFamily="34" charset="0"/>
              </a:rPr>
              <a:t>7</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O</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 (2), CCl</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 (3), C</a:t>
            </a:r>
            <a:r>
              <a:rPr lang="nl-NL" sz="4800" b="1" baseline="-25000">
                <a:latin typeface="Tahoma" panose="020B0604030504040204" pitchFamily="34" charset="0"/>
                <a:ea typeface="Tahoma" panose="020B0604030504040204" pitchFamily="34" charset="0"/>
                <a:cs typeface="Tahoma" panose="020B0604030504040204" pitchFamily="34" charset="0"/>
              </a:rPr>
              <a:t>18</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38</a:t>
            </a:r>
            <a:r>
              <a:rPr lang="nl-NL" sz="4800" b="1">
                <a:latin typeface="Tahoma" panose="020B0604030504040204" pitchFamily="34" charset="0"/>
                <a:ea typeface="Tahoma" panose="020B0604030504040204" pitchFamily="34" charset="0"/>
                <a:cs typeface="Tahoma" panose="020B0604030504040204" pitchFamily="34" charset="0"/>
              </a:rPr>
              <a:t> (4), C</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latin typeface="Tahoma" panose="020B0604030504040204" pitchFamily="34" charset="0"/>
                <a:ea typeface="Tahoma" panose="020B0604030504040204" pitchFamily="34" charset="0"/>
                <a:cs typeface="Tahoma" panose="020B0604030504040204" pitchFamily="34" charset="0"/>
              </a:rPr>
              <a:t>N (5) và C</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4</a:t>
            </a:r>
            <a:r>
              <a:rPr lang="nl-NL" sz="4800" b="1">
                <a:latin typeface="Tahoma" panose="020B0604030504040204" pitchFamily="34" charset="0"/>
                <a:ea typeface="Tahoma" panose="020B0604030504040204" pitchFamily="34" charset="0"/>
                <a:cs typeface="Tahoma" panose="020B0604030504040204" pitchFamily="34" charset="0"/>
              </a:rPr>
              <a:t>S (6). Trong các hợp chất trên, hợp chất nào là hydrocarbon, hợp chất nào là dẫn xuất của hydrocarbon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2" name="Rectangle 31"/>
          <p:cNvSpPr/>
          <p:nvPr/>
        </p:nvSpPr>
        <p:spPr>
          <a:xfrm>
            <a:off x="4412260" y="9612030"/>
            <a:ext cx="15246059" cy="1938992"/>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Hydrocarbon: (1); (4); </a:t>
            </a:r>
            <a:endParaRPr lang="en-US" sz="4800" b="1">
              <a:latin typeface="Tahoma" panose="020B0604030504040204" pitchFamily="34" charset="0"/>
              <a:ea typeface="Tahoma" panose="020B0604030504040204" pitchFamily="34" charset="0"/>
              <a:cs typeface="Tahoma" panose="020B0604030504040204" pitchFamily="34" charset="0"/>
            </a:endParaRPr>
          </a:p>
          <a:p>
            <a:r>
              <a:rPr lang="nl-NL" sz="4800" b="1">
                <a:latin typeface="Tahoma" panose="020B0604030504040204" pitchFamily="34" charset="0"/>
                <a:ea typeface="Tahoma" panose="020B0604030504040204" pitchFamily="34" charset="0"/>
                <a:cs typeface="Tahoma" panose="020B0604030504040204" pitchFamily="34" charset="0"/>
              </a:rPr>
              <a:t>+ Dẫn xuất của hydrocarbon: (2); (3); (5); (6).</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236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3" grpId="0"/>
      <p:bldP spid="15" grpId="0" animBg="1"/>
      <p:bldP spid="29"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20" name="Group 19"/>
          <p:cNvGrpSpPr/>
          <p:nvPr/>
        </p:nvGrpSpPr>
        <p:grpSpPr>
          <a:xfrm>
            <a:off x="714247" y="2777316"/>
            <a:ext cx="23671341" cy="4171740"/>
            <a:chOff x="714247" y="3563207"/>
            <a:chExt cx="23671341" cy="4171740"/>
          </a:xfrm>
        </p:grpSpPr>
        <p:sp>
          <p:nvSpPr>
            <p:cNvPr id="14" name="Rounded Rectangle 4">
              <a:extLst>
                <a:ext uri="{FF2B5EF4-FFF2-40B4-BE49-F238E27FC236}">
                  <a16:creationId xmlns:a16="http://schemas.microsoft.com/office/drawing/2014/main" id="{533A3AF6-CB17-E64A-7561-8A4709C06959}"/>
                </a:ext>
              </a:extLst>
            </p:cNvPr>
            <p:cNvSpPr/>
            <p:nvPr/>
          </p:nvSpPr>
          <p:spPr>
            <a:xfrm>
              <a:off x="714247" y="3709715"/>
              <a:ext cx="23671341" cy="4025232"/>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5"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16"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9" name="Rectangle 18"/>
          <p:cNvSpPr/>
          <p:nvPr/>
        </p:nvSpPr>
        <p:spPr>
          <a:xfrm>
            <a:off x="714247" y="3902068"/>
            <a:ext cx="23249968"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5. Các hợp chất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5</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C</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7</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và C</a:t>
            </a:r>
            <a:r>
              <a:rPr lang="nl-NL" sz="4800" b="1" baseline="-25000">
                <a:latin typeface="Tahoma" panose="020B0604030504040204" pitchFamily="34" charset="0"/>
                <a:ea typeface="Tahoma" panose="020B0604030504040204" pitchFamily="34" charset="0"/>
                <a:cs typeface="Tahoma" panose="020B0604030504040204" pitchFamily="34" charset="0"/>
              </a:rPr>
              <a:t>6</a:t>
            </a:r>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13</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nl-NL" sz="4800" b="1">
                <a:latin typeface="Tahoma" panose="020B0604030504040204" pitchFamily="34" charset="0"/>
                <a:ea typeface="Tahoma" panose="020B0604030504040204" pitchFamily="34" charset="0"/>
                <a:cs typeface="Tahoma" panose="020B0604030504040204" pitchFamily="34" charset="0"/>
              </a:rPr>
              <a:t> có một số tính chất giống nhau (bị oxi hoá thành carboxylic acid, bị khử thành alcohol,...). Nhóm các nguyên tử nào có trong thành phần của những chất trên đã làm cho chúng có tính chất giống nhau?</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p:cNvGrpSpPr/>
          <p:nvPr/>
        </p:nvGrpSpPr>
        <p:grpSpPr>
          <a:xfrm>
            <a:off x="714246" y="7276787"/>
            <a:ext cx="23671341" cy="1489589"/>
            <a:chOff x="679294" y="8713190"/>
            <a:chExt cx="23671341" cy="1489589"/>
          </a:xfrm>
        </p:grpSpPr>
        <p:sp>
          <p:nvSpPr>
            <p:cNvPr id="22" name="Rounded Rectangle 4">
              <a:extLst>
                <a:ext uri="{FF2B5EF4-FFF2-40B4-BE49-F238E27FC236}">
                  <a16:creationId xmlns:a16="http://schemas.microsoft.com/office/drawing/2014/main" id="{533A3AF6-CB17-E64A-7561-8A4709C06959}"/>
                </a:ext>
              </a:extLst>
            </p:cNvPr>
            <p:cNvSpPr/>
            <p:nvPr/>
          </p:nvSpPr>
          <p:spPr>
            <a:xfrm>
              <a:off x="679294" y="8850380"/>
              <a:ext cx="23671341" cy="1352399"/>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5">
              <a:extLst>
                <a:ext uri="{FF2B5EF4-FFF2-40B4-BE49-F238E27FC236}">
                  <a16:creationId xmlns:a16="http://schemas.microsoft.com/office/drawing/2014/main" id="{B51634C0-3A58-16D0-A779-09F3E36371C5}"/>
                </a:ext>
              </a:extLst>
            </p:cNvPr>
            <p:cNvGrpSpPr/>
            <p:nvPr/>
          </p:nvGrpSpPr>
          <p:grpSpPr>
            <a:xfrm>
              <a:off x="716706" y="8713190"/>
              <a:ext cx="3481107" cy="906201"/>
              <a:chOff x="1275608" y="6322795"/>
              <a:chExt cx="3411893" cy="852186"/>
            </a:xfrm>
          </p:grpSpPr>
          <p:sp>
            <p:nvSpPr>
              <p:cNvPr id="24"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 name="TextBox 7">
                <a:extLst>
                  <a:ext uri="{FF2B5EF4-FFF2-40B4-BE49-F238E27FC236}">
                    <a16:creationId xmlns:a16="http://schemas.microsoft.com/office/drawing/2014/main" id="{7DBB913B-8810-03CA-0284-DFEEA75DF4A7}"/>
                  </a:ext>
                </a:extLst>
              </p:cNvPr>
              <p:cNvSpPr txBox="1"/>
              <p:nvPr/>
            </p:nvSpPr>
            <p:spPr>
              <a:xfrm>
                <a:off x="2187353" y="6393516"/>
                <a:ext cx="2371151" cy="781465"/>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26"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9" name="Rectangle 28"/>
          <p:cNvSpPr/>
          <p:nvPr/>
        </p:nvSpPr>
        <p:spPr>
          <a:xfrm>
            <a:off x="11526524" y="7674677"/>
            <a:ext cx="394851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Nhóm –CHO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1" name="Right Triangle 109">
            <a:extLst>
              <a:ext uri="{FF2B5EF4-FFF2-40B4-BE49-F238E27FC236}">
                <a16:creationId xmlns:a16="http://schemas.microsoft.com/office/drawing/2014/main" id="{274AA4D2-4C72-6C2B-EAAB-57BB3BA2D6A2}"/>
              </a:ext>
            </a:extLst>
          </p:cNvPr>
          <p:cNvSpPr/>
          <p:nvPr/>
        </p:nvSpPr>
        <p:spPr>
          <a:xfrm flipH="1" flipV="1">
            <a:off x="711579" y="9863825"/>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2" name="Rounded Rectangle 110">
            <a:extLst>
              <a:ext uri="{FF2B5EF4-FFF2-40B4-BE49-F238E27FC236}">
                <a16:creationId xmlns:a16="http://schemas.microsoft.com/office/drawing/2014/main" id="{C868E6E6-6821-DDA4-DAA6-32D53C65E7A7}"/>
              </a:ext>
            </a:extLst>
          </p:cNvPr>
          <p:cNvSpPr/>
          <p:nvPr/>
        </p:nvSpPr>
        <p:spPr>
          <a:xfrm>
            <a:off x="827020" y="9296430"/>
            <a:ext cx="12532819" cy="3021215"/>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Freeform 20">
            <a:extLst>
              <a:ext uri="{FF2B5EF4-FFF2-40B4-BE49-F238E27FC236}">
                <a16:creationId xmlns:a16="http://schemas.microsoft.com/office/drawing/2014/main" id="{5676BBB5-87FC-0860-FFCF-0DF61DA3ECA0}"/>
              </a:ext>
            </a:extLst>
          </p:cNvPr>
          <p:cNvSpPr>
            <a:spLocks/>
          </p:cNvSpPr>
          <p:nvPr/>
        </p:nvSpPr>
        <p:spPr bwMode="auto">
          <a:xfrm rot="5400000">
            <a:off x="2386533" y="7415899"/>
            <a:ext cx="769442" cy="4103403"/>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TextBox 112">
            <a:extLst>
              <a:ext uri="{FF2B5EF4-FFF2-40B4-BE49-F238E27FC236}">
                <a16:creationId xmlns:a16="http://schemas.microsoft.com/office/drawing/2014/main" id="{24B3A259-8848-90BA-D5E5-841041DB744C}"/>
              </a:ext>
            </a:extLst>
          </p:cNvPr>
          <p:cNvSpPr txBox="1"/>
          <p:nvPr/>
        </p:nvSpPr>
        <p:spPr>
          <a:xfrm>
            <a:off x="674167" y="9027076"/>
            <a:ext cx="4041491" cy="830997"/>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anose="020B0604030504040204" pitchFamily="34" charset="0"/>
                <a:ea typeface="Tahoma" panose="020B0604030504040204" pitchFamily="34" charset="0"/>
                <a:cs typeface="Tahoma" panose="020B0604030504040204" pitchFamily="34" charset="0"/>
              </a:rPr>
              <a:t>1. Khái niệm</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5" name="Rectangle 44"/>
          <p:cNvSpPr/>
          <p:nvPr/>
        </p:nvSpPr>
        <p:spPr>
          <a:xfrm>
            <a:off x="751658" y="9895527"/>
            <a:ext cx="12568102" cy="2308324"/>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Nhóm chức là nguyên tử hay nhóm nguyên tử gây ra những TCHH đặc trưng của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46" name="Rectangle 45"/>
          <p:cNvSpPr/>
          <p:nvPr/>
        </p:nvSpPr>
        <p:spPr>
          <a:xfrm>
            <a:off x="13562319" y="9270658"/>
            <a:ext cx="12192000" cy="3046988"/>
          </a:xfrm>
          <a:prstGeom prst="rect">
            <a:avLst/>
          </a:prstGeom>
        </p:spPr>
        <p:txBody>
          <a:bodyPr>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 Ví dụ</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Nhóm chức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alcohol</a:t>
            </a:r>
            <a:r>
              <a:rPr lang="nl-NL" sz="4800" b="1">
                <a:latin typeface="Tahoma" panose="020B0604030504040204" pitchFamily="34" charset="0"/>
                <a:ea typeface="Tahoma" panose="020B0604030504040204" pitchFamily="34" charset="0"/>
                <a:cs typeface="Tahoma" panose="020B0604030504040204" pitchFamily="34" charset="0"/>
              </a:rPr>
              <a:t>: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-OH</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Nhóm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aldehyde</a:t>
            </a:r>
            <a:r>
              <a:rPr lang="nl-NL" sz="4800" b="1">
                <a:latin typeface="Tahoma" panose="020B0604030504040204" pitchFamily="34" charset="0"/>
                <a:ea typeface="Tahoma" panose="020B0604030504040204" pitchFamily="34" charset="0"/>
                <a:cs typeface="Tahoma" panose="020B0604030504040204" pitchFamily="34" charset="0"/>
              </a:rPr>
              <a:t>: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-CHO</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Nhóm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carboxylic acid</a:t>
            </a:r>
            <a:r>
              <a:rPr lang="nl-NL" sz="4800" b="1">
                <a:latin typeface="Tahoma" panose="020B0604030504040204" pitchFamily="34" charset="0"/>
                <a:ea typeface="Tahoma" panose="020B0604030504040204" pitchFamily="34" charset="0"/>
                <a:cs typeface="Tahoma" panose="020B0604030504040204" pitchFamily="34" charset="0"/>
              </a:rPr>
              <a:t>: </a:t>
            </a:r>
            <a:r>
              <a:rPr lang="nl-NL" sz="4800" b="1">
                <a:solidFill>
                  <a:srgbClr val="FF0000"/>
                </a:solidFill>
                <a:latin typeface="Tahoma" panose="020B0604030504040204" pitchFamily="34" charset="0"/>
                <a:ea typeface="Tahoma" panose="020B0604030504040204" pitchFamily="34" charset="0"/>
                <a:cs typeface="Tahoma" panose="020B0604030504040204" pitchFamily="34" charset="0"/>
              </a:rPr>
              <a:t>-COOH</a:t>
            </a:r>
            <a:endParaRPr lang="en-US" sz="48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72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9" grpId="0"/>
      <p:bldP spid="41" grpId="0" animBg="1"/>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59" name="Rectangle 51">
            <a:extLst>
              <a:ext uri="{FF2B5EF4-FFF2-40B4-BE49-F238E27FC236}">
                <a16:creationId xmlns:a16="http://schemas.microsoft.com/office/drawing/2014/main" id="{0142A39C-F31B-4525-DBEE-473992CB42DF}"/>
              </a:ext>
            </a:extLst>
          </p:cNvPr>
          <p:cNvSpPr/>
          <p:nvPr/>
        </p:nvSpPr>
        <p:spPr>
          <a:xfrm>
            <a:off x="2088340" y="6180519"/>
            <a:ext cx="21945600" cy="151517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id="{FB00F445-1078-747F-E912-2C5CCA903063}"/>
              </a:ext>
            </a:extLst>
          </p:cNvPr>
          <p:cNvSpPr/>
          <p:nvPr/>
        </p:nvSpPr>
        <p:spPr>
          <a:xfrm>
            <a:off x="1537415" y="6397923"/>
            <a:ext cx="1032026" cy="1016797"/>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id="{B4E74AE4-8346-065B-9265-27E9693B98ED}"/>
              </a:ext>
            </a:extLst>
          </p:cNvPr>
          <p:cNvSpPr txBox="1"/>
          <p:nvPr/>
        </p:nvSpPr>
        <p:spPr>
          <a:xfrm>
            <a:off x="2557929" y="6585028"/>
            <a:ext cx="14165471"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fr-FR"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thể hiện các TCHH đặc trưng của alcohol</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56" name="Rectangle 55">
            <a:extLst>
              <a:ext uri="{FF2B5EF4-FFF2-40B4-BE49-F238E27FC236}">
                <a16:creationId xmlns:a16="http://schemas.microsoft.com/office/drawing/2014/main" id="{FF959755-E133-FE71-E1C7-4B3BA1BC6AED}"/>
              </a:ext>
            </a:extLst>
          </p:cNvPr>
          <p:cNvSpPr/>
          <p:nvPr/>
        </p:nvSpPr>
        <p:spPr>
          <a:xfrm>
            <a:off x="2055808" y="7960289"/>
            <a:ext cx="21945600" cy="151517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id="{C0363CC1-7F6C-7E56-E134-1D234DC70FD9}"/>
              </a:ext>
            </a:extLst>
          </p:cNvPr>
          <p:cNvSpPr/>
          <p:nvPr/>
        </p:nvSpPr>
        <p:spPr>
          <a:xfrm>
            <a:off x="1504881" y="8177693"/>
            <a:ext cx="1032026" cy="1016798"/>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1" name="Rectangle 45">
            <a:extLst>
              <a:ext uri="{FF2B5EF4-FFF2-40B4-BE49-F238E27FC236}">
                <a16:creationId xmlns:a16="http://schemas.microsoft.com/office/drawing/2014/main" id="{0C377D84-C468-2881-D511-7FFA9904A78A}"/>
              </a:ext>
            </a:extLst>
          </p:cNvPr>
          <p:cNvSpPr/>
          <p:nvPr/>
        </p:nvSpPr>
        <p:spPr>
          <a:xfrm>
            <a:off x="2087077" y="9834242"/>
            <a:ext cx="21945600" cy="151517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id="{84C7C448-F332-F28D-0098-E96FCA975070}"/>
              </a:ext>
            </a:extLst>
          </p:cNvPr>
          <p:cNvSpPr/>
          <p:nvPr/>
        </p:nvSpPr>
        <p:spPr>
          <a:xfrm>
            <a:off x="1536150" y="10051646"/>
            <a:ext cx="1032026" cy="1016800"/>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id="{CA2F99A4-4C00-DC7E-83DB-480F313F0378}"/>
              </a:ext>
            </a:extLst>
          </p:cNvPr>
          <p:cNvSpPr txBox="1"/>
          <p:nvPr/>
        </p:nvSpPr>
        <p:spPr>
          <a:xfrm>
            <a:off x="2444103" y="10238742"/>
            <a:ext cx="21031200"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Thể</a:t>
            </a:r>
            <a:r>
              <a:rPr kumimoji="0" lang="en-US" sz="4800" b="1" i="0" u="none" strike="noStrike" kern="1200" cap="none" spc="0" normalizeH="0" noProof="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hiện các tính chất hoá học đặc trưng của cả alcohol và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8" name="Rectangle 59">
            <a:extLst>
              <a:ext uri="{FF2B5EF4-FFF2-40B4-BE49-F238E27FC236}">
                <a16:creationId xmlns:a16="http://schemas.microsoft.com/office/drawing/2014/main" id="{858BB183-9700-382C-438C-460288C678C2}"/>
              </a:ext>
            </a:extLst>
          </p:cNvPr>
          <p:cNvSpPr/>
          <p:nvPr/>
        </p:nvSpPr>
        <p:spPr>
          <a:xfrm>
            <a:off x="2159476" y="11566823"/>
            <a:ext cx="21945600" cy="151517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id="{2BD16B99-D6A9-0455-38D3-7C63D9743A38}"/>
              </a:ext>
            </a:extLst>
          </p:cNvPr>
          <p:cNvSpPr/>
          <p:nvPr/>
        </p:nvSpPr>
        <p:spPr>
          <a:xfrm>
            <a:off x="1608551" y="11784227"/>
            <a:ext cx="1032026" cy="1016800"/>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a16="http://schemas.microsoft.com/office/drawing/2014/main" id="{4DFD408E-6A9A-A4DD-BCD5-C821B53A4850}"/>
              </a:ext>
            </a:extLst>
          </p:cNvPr>
          <p:cNvSpPr txBox="1"/>
          <p:nvPr/>
        </p:nvSpPr>
        <p:spPr>
          <a:xfrm>
            <a:off x="2439988" y="11935522"/>
            <a:ext cx="21945600"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lang="en-US" sz="4800" b="1" i="0" kern="1200" smtClean="0">
                <a:solidFill>
                  <a:prstClr val="white"/>
                </a:solidFill>
                <a:latin typeface="Tahoma" panose="020B0604030504040204" pitchFamily="34" charset="0"/>
                <a:ea typeface="Tahoma" panose="020B0604030504040204" pitchFamily="34" charset="0"/>
                <a:cs typeface="Tahoma" panose="020B0604030504040204" pitchFamily="34" charset="0"/>
              </a:rPr>
              <a:t>Không thể hiện tính chất hoá học đặc trưng của cả alcohol và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2" name="Oval 49">
            <a:extLst>
              <a:ext uri="{FF2B5EF4-FFF2-40B4-BE49-F238E27FC236}">
                <a16:creationId xmlns:a16="http://schemas.microsoft.com/office/drawing/2014/main" id="{891E4DE8-704B-39F9-984C-2F7D8B0A34D3}"/>
              </a:ext>
            </a:extLst>
          </p:cNvPr>
          <p:cNvSpPr/>
          <p:nvPr/>
        </p:nvSpPr>
        <p:spPr>
          <a:xfrm>
            <a:off x="1536149" y="10062341"/>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id="{519A3A9B-06D2-AAB5-842E-BA68BBE5F223}"/>
              </a:ext>
            </a:extLst>
          </p:cNvPr>
          <p:cNvGrpSpPr/>
          <p:nvPr/>
        </p:nvGrpSpPr>
        <p:grpSpPr>
          <a:xfrm>
            <a:off x="-59596" y="4037083"/>
            <a:ext cx="24069319" cy="1856444"/>
            <a:chOff x="226013" y="2034258"/>
            <a:chExt cx="24069319" cy="1856444"/>
          </a:xfrm>
        </p:grpSpPr>
        <p:grpSp>
          <p:nvGrpSpPr>
            <p:cNvPr id="264" name="Group 20">
              <a:extLst>
                <a:ext uri="{FF2B5EF4-FFF2-40B4-BE49-F238E27FC236}">
                  <a16:creationId xmlns:a16="http://schemas.microsoft.com/office/drawing/2014/main"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a:ln>
                        <a:noFill/>
                      </a:ln>
                      <a:solidFill>
                        <a:prstClr val="white"/>
                      </a:solidFill>
                      <a:effectLst/>
                      <a:uLnTx/>
                      <a:uFillTx/>
                      <a:latin typeface="Tahoma" pitchFamily="34" charset="0"/>
                      <a:ea typeface="+mn-ea"/>
                      <a:cs typeface="Tahoma" pitchFamily="34" charset="0"/>
                    </a:rPr>
                    <a:t> 6</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id="{0CE78A64-B2F6-ED1E-BAE0-B92E926AD0E1}"/>
                    </a:ext>
                  </a:extLst>
                </p:cNvPr>
                <p:cNvSpPr txBox="1">
                  <a:spLocks noChangeArrowheads="1"/>
                </p:cNvSpPr>
                <p:nvPr/>
              </p:nvSpPr>
              <p:spPr bwMode="auto">
                <a:xfrm>
                  <a:off x="3716315" y="2172947"/>
                  <a:ext cx="20579017" cy="1655286"/>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ộ</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ợ</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ữ</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u</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ơ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ứ</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đồ</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ng</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ờ</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hai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nh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ó</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m</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ứ</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alcohol</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v</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à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aldehyde</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Khi</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đó,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ợ</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p</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ch</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ấ</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t</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X</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 </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s</m:t>
                        </m:r>
                        <m:r>
                          <m:rPr>
                            <m:nor/>
                          </m:rPr>
                          <a:rPr kumimoji="0" lang="en-US" altLang="vi-VN" sz="48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m:t>ẽ</m:t>
                        </m:r>
                      </m:oMath>
                    </m:oMathPara>
                  </a14:m>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716315" y="2172947"/>
                  <a:ext cx="20579017" cy="165528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
        <p:nvSpPr>
          <p:cNvPr id="73" name="TextBox 53">
            <a:extLst>
              <a:ext uri="{FF2B5EF4-FFF2-40B4-BE49-F238E27FC236}">
                <a16:creationId xmlns:a16="http://schemas.microsoft.com/office/drawing/2014/main" id="{B4E74AE4-8346-065B-9265-27E9693B98ED}"/>
              </a:ext>
            </a:extLst>
          </p:cNvPr>
          <p:cNvSpPr txBox="1"/>
          <p:nvPr/>
        </p:nvSpPr>
        <p:spPr>
          <a:xfrm>
            <a:off x="2569441" y="8272239"/>
            <a:ext cx="14683349" cy="830997"/>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Chỉ</a:t>
            </a:r>
            <a:r>
              <a:rPr kumimoji="0" lang="fr-FR" sz="4800" b="1" i="0" u="none" strike="noStrike" kern="1200" cap="none" spc="0" normalizeH="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thể hiện các TCHH đặc trưng của aldehyde</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0" name="Google Shape;243;p3"/>
          <p:cNvGrpSpPr/>
          <p:nvPr/>
        </p:nvGrpSpPr>
        <p:grpSpPr>
          <a:xfrm>
            <a:off x="0" y="1778625"/>
            <a:ext cx="19658319" cy="852182"/>
            <a:chOff x="-288924" y="1892299"/>
            <a:chExt cx="19659598" cy="852082"/>
          </a:xfrm>
        </p:grpSpPr>
        <p:sp>
          <p:nvSpPr>
            <p:cNvPr id="71"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72"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74"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5" name="Rectangle 74"/>
          <p:cNvSpPr/>
          <p:nvPr/>
        </p:nvSpPr>
        <p:spPr>
          <a:xfrm>
            <a:off x="837118" y="2403110"/>
            <a:ext cx="4041491" cy="1200329"/>
          </a:xfrm>
          <a:prstGeom prst="rect">
            <a:avLst/>
          </a:prstGeom>
        </p:spPr>
        <p:txBody>
          <a:bodyPr wrap="none">
            <a:spAutoFit/>
          </a:bodyPr>
          <a:lstStyle/>
          <a:p>
            <a:pPr algn="just">
              <a:lnSpc>
                <a:spcPct val="150000"/>
              </a:lnSpc>
            </a:pPr>
            <a:r>
              <a:rPr lang="nl-NL" sz="4800" b="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Khái niệm</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2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3"/>
                                        </p:tgtEl>
                                        <p:attrNameLst>
                                          <p:attrName>style.visibility</p:attrName>
                                        </p:attrNameLst>
                                      </p:cBhvr>
                                      <p:to>
                                        <p:strVal val="visible"/>
                                      </p:to>
                                    </p:set>
                                    <p:animEffect transition="in" filter="fade">
                                      <p:cBhvr>
                                        <p:cTn id="17" dur="500"/>
                                        <p:tgtEl>
                                          <p:spTgt spid="26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6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5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62"/>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5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62"/>
                                        </p:tgtEl>
                                        <p:attrNameLst>
                                          <p:attrName>style.visibility</p:attrName>
                                        </p:attrNameLst>
                                      </p:cBhvr>
                                      <p:to>
                                        <p:strVal val="visible"/>
                                      </p:to>
                                    </p:set>
                                    <p:animEffect transition="in" filter="wipe(left)">
                                      <p:cBhvr>
                                        <p:cTn id="54"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0" grpId="0" animBg="1"/>
      <p:bldP spid="261" grpId="0"/>
      <p:bldP spid="256" grpId="0" animBg="1"/>
      <p:bldP spid="257" grpId="0" animBg="1"/>
      <p:bldP spid="61" grpId="0" animBg="1"/>
      <p:bldP spid="62" grpId="0" animBg="1"/>
      <p:bldP spid="63" grpId="0"/>
      <p:bldP spid="58" grpId="0" animBg="1"/>
      <p:bldP spid="59" grpId="0" animBg="1"/>
      <p:bldP spid="60" grpId="0"/>
      <p:bldP spid="262" grpId="0" animBg="1"/>
      <p:bldP spid="73" grpId="0"/>
      <p:bldP spid="7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1181023" y="2596093"/>
            <a:ext cx="13909577" cy="1200329"/>
          </a:xfrm>
          <a:prstGeom prst="rect">
            <a:avLst/>
          </a:prstGeom>
        </p:spPr>
        <p:txBody>
          <a:bodyPr wrap="none">
            <a:spAutoFit/>
          </a:bodyPr>
          <a:lstStyle/>
          <a:p>
            <a:pPr algn="just">
              <a:lnSpc>
                <a:spcPct val="150000"/>
              </a:lnSpc>
            </a:pPr>
            <a:r>
              <a:rPr lang="nl-NL" sz="4800" b="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Xác định nhóm chức bằng phổ hồng ngoại</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5655051" y="3902587"/>
            <a:ext cx="12801600" cy="7896144"/>
          </a:xfrm>
          <a:prstGeom prst="rect">
            <a:avLst/>
          </a:prstGeom>
        </p:spPr>
      </p:pic>
      <p:sp>
        <p:nvSpPr>
          <p:cNvPr id="8" name="TextBox 7"/>
          <p:cNvSpPr txBox="1"/>
          <p:nvPr/>
        </p:nvSpPr>
        <p:spPr>
          <a:xfrm>
            <a:off x="9734430" y="8876368"/>
            <a:ext cx="11174854" cy="830997"/>
          </a:xfrm>
          <a:prstGeom prst="rect">
            <a:avLst/>
          </a:prstGeom>
          <a:noFill/>
        </p:spPr>
        <p:txBody>
          <a:bodyPr wrap="none" rtlCol="0">
            <a:spAutoFit/>
          </a:bodyPr>
          <a:lstStyle/>
          <a:p>
            <a:r>
              <a:rPr lang="en-US" sz="4800" b="1" smtClean="0">
                <a:latin typeface="Tahoma" panose="020B0604030504040204" pitchFamily="34" charset="0"/>
                <a:ea typeface="Tahoma" panose="020B0604030504040204" pitchFamily="34" charset="0"/>
                <a:cs typeface="Tahoma" panose="020B0604030504040204" pitchFamily="34" charset="0"/>
              </a:rPr>
              <a:t>Tín hiệu đặc trưng của liên kết C=O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7364747" y="6604163"/>
            <a:ext cx="10932801" cy="830997"/>
          </a:xfrm>
          <a:prstGeom prst="rect">
            <a:avLst/>
          </a:prstGeom>
          <a:noFill/>
        </p:spPr>
        <p:txBody>
          <a:bodyPr wrap="none" rtlCol="0">
            <a:spAutoFit/>
          </a:bodyPr>
          <a:lstStyle/>
          <a:p>
            <a:r>
              <a:rPr lang="en-US" sz="4800" b="1" smtClean="0">
                <a:latin typeface="Tahoma" panose="020B0604030504040204" pitchFamily="34" charset="0"/>
                <a:ea typeface="Tahoma" panose="020B0604030504040204" pitchFamily="34" charset="0"/>
                <a:cs typeface="Tahoma" panose="020B0604030504040204" pitchFamily="34" charset="0"/>
              </a:rPr>
              <a:t>Tín hiệu đặc trưng của liên kết C-H</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1395664" y="11933264"/>
            <a:ext cx="3397084"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Nhận xét: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491436" y="11933264"/>
            <a:ext cx="1960023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Có thể phân biệt các HCHC dựa vào phổ hồng ngoại của chúng.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1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P spid="17"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06831" y="1913523"/>
              <a:ext cx="895506"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IV</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NHÓM CHỨC</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1181023" y="2596093"/>
            <a:ext cx="13909577" cy="1200329"/>
          </a:xfrm>
          <a:prstGeom prst="rect">
            <a:avLst/>
          </a:prstGeom>
        </p:spPr>
        <p:txBody>
          <a:bodyPr wrap="none">
            <a:spAutoFit/>
          </a:bodyPr>
          <a:lstStyle/>
          <a:p>
            <a:pPr algn="just">
              <a:lnSpc>
                <a:spcPct val="150000"/>
              </a:lnSpc>
            </a:pPr>
            <a:r>
              <a:rPr lang="nl-NL" sz="4800" b="1"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Xác định nhóm chức bằng phổ hồng ngoại</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1395664" y="3796423"/>
            <a:ext cx="21945600" cy="9527692"/>
          </a:xfrm>
          <a:prstGeom prst="rect">
            <a:avLst/>
          </a:prstGeom>
        </p:spPr>
      </p:pic>
    </p:spTree>
    <p:extLst>
      <p:ext uri="{BB962C8B-B14F-4D97-AF65-F5344CB8AC3E}">
        <p14:creationId xmlns:p14="http://schemas.microsoft.com/office/powerpoint/2010/main" val="18119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a:extLst>
              <a:ext uri="{FF2B5EF4-FFF2-40B4-BE49-F238E27FC236}">
                <a16:creationId xmlns:a16="http://schemas.microsoft.com/office/drawing/2014/main" id="{A36AF45F-657B-520C-AC9F-3CD00FA49572}"/>
              </a:ext>
            </a:extLst>
          </p:cNvPr>
          <p:cNvGrpSpPr/>
          <p:nvPr/>
        </p:nvGrpSpPr>
        <p:grpSpPr>
          <a:xfrm>
            <a:off x="429793" y="2154736"/>
            <a:ext cx="6962321" cy="960549"/>
            <a:chOff x="13477876" y="4114800"/>
            <a:chExt cx="6962774" cy="960438"/>
          </a:xfrm>
        </p:grpSpPr>
        <p:sp>
          <p:nvSpPr>
            <p:cNvPr id="3" name="Freeform 71">
              <a:extLst>
                <a:ext uri="{FF2B5EF4-FFF2-40B4-BE49-F238E27FC236}">
                  <a16:creationId xmlns:a16="http://schemas.microsoft.com/office/drawing/2014/main" id="{4F48B44A-F72F-C723-F5CD-489A93AB5CBF}"/>
                </a:ext>
              </a:extLst>
            </p:cNvPr>
            <p:cNvSpPr>
              <a:spLocks/>
            </p:cNvSpPr>
            <p:nvPr/>
          </p:nvSpPr>
          <p:spPr bwMode="auto">
            <a:xfrm>
              <a:off x="13477876" y="4657725"/>
              <a:ext cx="6962774" cy="41751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4" name="Oval 72">
              <a:extLst>
                <a:ext uri="{FF2B5EF4-FFF2-40B4-BE49-F238E27FC236}">
                  <a16:creationId xmlns:a16="http://schemas.microsoft.com/office/drawing/2014/main" id="{C8D962B4-847E-C9E8-B800-DC679A254D01}"/>
                </a:ext>
              </a:extLst>
            </p:cNvPr>
            <p:cNvSpPr>
              <a:spLocks noChangeArrowheads="1"/>
            </p:cNvSpPr>
            <p:nvPr/>
          </p:nvSpPr>
          <p:spPr bwMode="auto">
            <a:xfrm>
              <a:off x="14111288" y="4114800"/>
              <a:ext cx="285750" cy="2809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5" name="Freeform 73">
              <a:extLst>
                <a:ext uri="{FF2B5EF4-FFF2-40B4-BE49-F238E27FC236}">
                  <a16:creationId xmlns:a16="http://schemas.microsoft.com/office/drawing/2014/main" id="{9E86D8CD-41EB-41EB-B2D2-2B52994A2F05}"/>
                </a:ext>
              </a:extLst>
            </p:cNvPr>
            <p:cNvSpPr>
              <a:spLocks/>
            </p:cNvSpPr>
            <p:nvPr/>
          </p:nvSpPr>
          <p:spPr bwMode="auto">
            <a:xfrm>
              <a:off x="14039850" y="4373563"/>
              <a:ext cx="209550" cy="190500"/>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6" name="Freeform 74">
              <a:extLst>
                <a:ext uri="{FF2B5EF4-FFF2-40B4-BE49-F238E27FC236}">
                  <a16:creationId xmlns:a16="http://schemas.microsoft.com/office/drawing/2014/main" id="{3B852398-B731-6997-A341-BF62977BAACF}"/>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7" name="Freeform 75">
              <a:extLst>
                <a:ext uri="{FF2B5EF4-FFF2-40B4-BE49-F238E27FC236}">
                  <a16:creationId xmlns:a16="http://schemas.microsoft.com/office/drawing/2014/main" id="{608F6234-1C85-0F35-95A2-5D51E004F429}"/>
                </a:ext>
              </a:extLst>
            </p:cNvPr>
            <p:cNvSpPr>
              <a:spLocks/>
            </p:cNvSpPr>
            <p:nvPr/>
          </p:nvSpPr>
          <p:spPr bwMode="auto">
            <a:xfrm>
              <a:off x="14039850" y="4373563"/>
              <a:ext cx="209550" cy="190500"/>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8" name="Freeform 76">
              <a:extLst>
                <a:ext uri="{FF2B5EF4-FFF2-40B4-BE49-F238E27FC236}">
                  <a16:creationId xmlns:a16="http://schemas.microsoft.com/office/drawing/2014/main" id="{3DFA2D1F-500F-2BFD-5F96-C207C32ECF12}"/>
                </a:ext>
              </a:extLst>
            </p:cNvPr>
            <p:cNvSpPr>
              <a:spLocks/>
            </p:cNvSpPr>
            <p:nvPr/>
          </p:nvSpPr>
          <p:spPr bwMode="auto">
            <a:xfrm>
              <a:off x="14039850" y="4373563"/>
              <a:ext cx="415925" cy="190500"/>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9" name="Freeform 77">
              <a:extLst>
                <a:ext uri="{FF2B5EF4-FFF2-40B4-BE49-F238E27FC236}">
                  <a16:creationId xmlns:a16="http://schemas.microsoft.com/office/drawing/2014/main" id="{759496E5-C025-3D65-B138-924B3CDF5FFB}"/>
                </a:ext>
              </a:extLst>
            </p:cNvPr>
            <p:cNvSpPr>
              <a:spLocks/>
            </p:cNvSpPr>
            <p:nvPr/>
          </p:nvSpPr>
          <p:spPr bwMode="auto">
            <a:xfrm>
              <a:off x="13965238" y="4452938"/>
              <a:ext cx="566737" cy="176213"/>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0" name="Freeform 78">
              <a:extLst>
                <a:ext uri="{FF2B5EF4-FFF2-40B4-BE49-F238E27FC236}">
                  <a16:creationId xmlns:a16="http://schemas.microsoft.com/office/drawing/2014/main" id="{876924D3-27A0-5248-3743-D97B6AEF8B42}"/>
                </a:ext>
              </a:extLst>
            </p:cNvPr>
            <p:cNvSpPr>
              <a:spLocks/>
            </p:cNvSpPr>
            <p:nvPr/>
          </p:nvSpPr>
          <p:spPr bwMode="auto">
            <a:xfrm>
              <a:off x="14254163" y="4508500"/>
              <a:ext cx="306387" cy="473075"/>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1" name="Freeform 79">
              <a:extLst>
                <a:ext uri="{FF2B5EF4-FFF2-40B4-BE49-F238E27FC236}">
                  <a16:creationId xmlns:a16="http://schemas.microsoft.com/office/drawing/2014/main" id="{EFC5AF66-EAFF-D6BB-04C6-239BB51AFED1}"/>
                </a:ext>
              </a:extLst>
            </p:cNvPr>
            <p:cNvSpPr>
              <a:spLocks/>
            </p:cNvSpPr>
            <p:nvPr/>
          </p:nvSpPr>
          <p:spPr bwMode="auto">
            <a:xfrm>
              <a:off x="13943013" y="4508500"/>
              <a:ext cx="617537" cy="473075"/>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2" name="Freeform 80">
              <a:extLst>
                <a:ext uri="{FF2B5EF4-FFF2-40B4-BE49-F238E27FC236}">
                  <a16:creationId xmlns:a16="http://schemas.microsoft.com/office/drawing/2014/main" id="{52297E73-1A0F-C19D-5C6D-E0711A88C8F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3" name="Freeform 81">
              <a:extLst>
                <a:ext uri="{FF2B5EF4-FFF2-40B4-BE49-F238E27FC236}">
                  <a16:creationId xmlns:a16="http://schemas.microsoft.com/office/drawing/2014/main" id="{92D5AD2E-089F-FC09-11CA-3E1F23CCD66C}"/>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4" name="Freeform 82">
              <a:extLst>
                <a:ext uri="{FF2B5EF4-FFF2-40B4-BE49-F238E27FC236}">
                  <a16:creationId xmlns:a16="http://schemas.microsoft.com/office/drawing/2014/main" id="{2B7A8A5F-57CD-634D-AF77-5A2673474CAB}"/>
                </a:ext>
              </a:extLst>
            </p:cNvPr>
            <p:cNvSpPr>
              <a:spLocks/>
            </p:cNvSpPr>
            <p:nvPr/>
          </p:nvSpPr>
          <p:spPr bwMode="auto">
            <a:xfrm>
              <a:off x="14254163" y="4657725"/>
              <a:ext cx="30162" cy="323850"/>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5" name="Freeform 83">
              <a:extLst>
                <a:ext uri="{FF2B5EF4-FFF2-40B4-BE49-F238E27FC236}">
                  <a16:creationId xmlns:a16="http://schemas.microsoft.com/office/drawing/2014/main" id="{0F246B4C-00D2-B622-03F6-0D626A7F3C2E}"/>
                </a:ext>
              </a:extLst>
            </p:cNvPr>
            <p:cNvSpPr>
              <a:spLocks/>
            </p:cNvSpPr>
            <p:nvPr/>
          </p:nvSpPr>
          <p:spPr bwMode="auto">
            <a:xfrm>
              <a:off x="16762413" y="4433888"/>
              <a:ext cx="161925" cy="63500"/>
            </a:xfrm>
            <a:custGeom>
              <a:avLst/>
              <a:gdLst>
                <a:gd name="T0" fmla="*/ 0 w 43"/>
                <a:gd name="T1" fmla="*/ 0 h 17"/>
                <a:gd name="T2" fmla="*/ 13 w 43"/>
                <a:gd name="T3" fmla="*/ 0 h 17"/>
                <a:gd name="T4" fmla="*/ 16 w 43"/>
                <a:gd name="T5" fmla="*/ 4 h 17"/>
                <a:gd name="T6" fmla="*/ 21 w 43"/>
                <a:gd name="T7" fmla="*/ 5 h 17"/>
                <a:gd name="T8" fmla="*/ 26 w 43"/>
                <a:gd name="T9" fmla="*/ 4 h 17"/>
                <a:gd name="T10" fmla="*/ 30 w 43"/>
                <a:gd name="T11" fmla="*/ 0 h 17"/>
                <a:gd name="T12" fmla="*/ 43 w 43"/>
                <a:gd name="T13" fmla="*/ 0 h 17"/>
                <a:gd name="T14" fmla="*/ 36 w 43"/>
                <a:gd name="T15" fmla="*/ 13 h 17"/>
                <a:gd name="T16" fmla="*/ 21 w 43"/>
                <a:gd name="T17" fmla="*/ 17 h 17"/>
                <a:gd name="T18" fmla="*/ 7 w 43"/>
                <a:gd name="T19" fmla="*/ 13 h 17"/>
                <a:gd name="T20" fmla="*/ 0 w 43"/>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17">
                  <a:moveTo>
                    <a:pt x="0" y="0"/>
                  </a:moveTo>
                  <a:cubicBezTo>
                    <a:pt x="13" y="0"/>
                    <a:pt x="13" y="0"/>
                    <a:pt x="13" y="0"/>
                  </a:cubicBezTo>
                  <a:cubicBezTo>
                    <a:pt x="13" y="1"/>
                    <a:pt x="15" y="3"/>
                    <a:pt x="16" y="4"/>
                  </a:cubicBezTo>
                  <a:cubicBezTo>
                    <a:pt x="18" y="4"/>
                    <a:pt x="19" y="5"/>
                    <a:pt x="21" y="5"/>
                  </a:cubicBezTo>
                  <a:cubicBezTo>
                    <a:pt x="23" y="5"/>
                    <a:pt x="25" y="4"/>
                    <a:pt x="26" y="4"/>
                  </a:cubicBezTo>
                  <a:cubicBezTo>
                    <a:pt x="28" y="3"/>
                    <a:pt x="29" y="1"/>
                    <a:pt x="30" y="0"/>
                  </a:cubicBezTo>
                  <a:cubicBezTo>
                    <a:pt x="43" y="0"/>
                    <a:pt x="43" y="0"/>
                    <a:pt x="43" y="0"/>
                  </a:cubicBezTo>
                  <a:cubicBezTo>
                    <a:pt x="42" y="6"/>
                    <a:pt x="40" y="10"/>
                    <a:pt x="36" y="13"/>
                  </a:cubicBezTo>
                  <a:cubicBezTo>
                    <a:pt x="32" y="16"/>
                    <a:pt x="27" y="17"/>
                    <a:pt x="21" y="17"/>
                  </a:cubicBezTo>
                  <a:cubicBezTo>
                    <a:pt x="15" y="17"/>
                    <a:pt x="11" y="16"/>
                    <a:pt x="7" y="13"/>
                  </a:cubicBezTo>
                  <a:cubicBezTo>
                    <a:pt x="3" y="10"/>
                    <a:pt x="1" y="6"/>
                    <a:pt x="0"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6" name="Oval 84">
              <a:extLst>
                <a:ext uri="{FF2B5EF4-FFF2-40B4-BE49-F238E27FC236}">
                  <a16:creationId xmlns:a16="http://schemas.microsoft.com/office/drawing/2014/main" id="{93EFCFE7-3B75-DBE3-1971-AB0E539AAB34}"/>
                </a:ext>
              </a:extLst>
            </p:cNvPr>
            <p:cNvSpPr>
              <a:spLocks noChangeArrowheads="1"/>
            </p:cNvSpPr>
            <p:nvPr/>
          </p:nvSpPr>
          <p:spPr bwMode="auto">
            <a:xfrm>
              <a:off x="19281775" y="4957763"/>
              <a:ext cx="90487" cy="90488"/>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7" name="Freeform 85">
              <a:extLst>
                <a:ext uri="{FF2B5EF4-FFF2-40B4-BE49-F238E27FC236}">
                  <a16:creationId xmlns:a16="http://schemas.microsoft.com/office/drawing/2014/main" id="{B8EB2E36-135F-6714-959C-EAEB36D00089}"/>
                </a:ext>
              </a:extLst>
            </p:cNvPr>
            <p:cNvSpPr>
              <a:spLocks/>
            </p:cNvSpPr>
            <p:nvPr/>
          </p:nvSpPr>
          <p:spPr bwMode="auto">
            <a:xfrm>
              <a:off x="14846300" y="4511675"/>
              <a:ext cx="280987" cy="417513"/>
            </a:xfrm>
            <a:custGeom>
              <a:avLst/>
              <a:gdLst>
                <a:gd name="T0" fmla="*/ 0 w 177"/>
                <a:gd name="T1" fmla="*/ 0 h 263"/>
                <a:gd name="T2" fmla="*/ 177 w 177"/>
                <a:gd name="T3" fmla="*/ 0 h 263"/>
                <a:gd name="T4" fmla="*/ 177 w 177"/>
                <a:gd name="T5" fmla="*/ 57 h 263"/>
                <a:gd name="T6" fmla="*/ 116 w 177"/>
                <a:gd name="T7" fmla="*/ 57 h 263"/>
                <a:gd name="T8" fmla="*/ 116 w 177"/>
                <a:gd name="T9" fmla="*/ 263 h 263"/>
                <a:gd name="T10" fmla="*/ 61 w 177"/>
                <a:gd name="T11" fmla="*/ 263 h 263"/>
                <a:gd name="T12" fmla="*/ 61 w 177"/>
                <a:gd name="T13" fmla="*/ 57 h 263"/>
                <a:gd name="T14" fmla="*/ 0 w 177"/>
                <a:gd name="T15" fmla="*/ 57 h 263"/>
                <a:gd name="T16" fmla="*/ 0 w 177"/>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63">
                  <a:moveTo>
                    <a:pt x="0" y="0"/>
                  </a:moveTo>
                  <a:lnTo>
                    <a:pt x="177" y="0"/>
                  </a:lnTo>
                  <a:lnTo>
                    <a:pt x="177" y="57"/>
                  </a:lnTo>
                  <a:lnTo>
                    <a:pt x="116" y="57"/>
                  </a:lnTo>
                  <a:lnTo>
                    <a:pt x="116" y="263"/>
                  </a:lnTo>
                  <a:lnTo>
                    <a:pt x="61" y="263"/>
                  </a:lnTo>
                  <a:lnTo>
                    <a:pt x="61"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8" name="Freeform 86">
              <a:extLst>
                <a:ext uri="{FF2B5EF4-FFF2-40B4-BE49-F238E27FC236}">
                  <a16:creationId xmlns:a16="http://schemas.microsoft.com/office/drawing/2014/main" id="{6DA05E09-7951-5D28-8BCB-BD8CBC9AC937}"/>
                </a:ext>
              </a:extLst>
            </p:cNvPr>
            <p:cNvSpPr>
              <a:spLocks noEditPoints="1"/>
            </p:cNvSpPr>
            <p:nvPr/>
          </p:nvSpPr>
          <p:spPr bwMode="auto">
            <a:xfrm>
              <a:off x="15171738" y="4392613"/>
              <a:ext cx="420687" cy="542925"/>
            </a:xfrm>
            <a:custGeom>
              <a:avLst/>
              <a:gdLst>
                <a:gd name="T0" fmla="*/ 0 w 112"/>
                <a:gd name="T1" fmla="*/ 88 h 145"/>
                <a:gd name="T2" fmla="*/ 16 w 112"/>
                <a:gd name="T3" fmla="*/ 47 h 145"/>
                <a:gd name="T4" fmla="*/ 55 w 112"/>
                <a:gd name="T5" fmla="*/ 31 h 145"/>
                <a:gd name="T6" fmla="*/ 96 w 112"/>
                <a:gd name="T7" fmla="*/ 47 h 145"/>
                <a:gd name="T8" fmla="*/ 112 w 112"/>
                <a:gd name="T9" fmla="*/ 88 h 145"/>
                <a:gd name="T10" fmla="*/ 96 w 112"/>
                <a:gd name="T11" fmla="*/ 128 h 145"/>
                <a:gd name="T12" fmla="*/ 56 w 112"/>
                <a:gd name="T13" fmla="*/ 145 h 145"/>
                <a:gd name="T14" fmla="*/ 16 w 112"/>
                <a:gd name="T15" fmla="*/ 129 h 145"/>
                <a:gd name="T16" fmla="*/ 0 w 112"/>
                <a:gd name="T17" fmla="*/ 88 h 145"/>
                <a:gd name="T18" fmla="*/ 56 w 112"/>
                <a:gd name="T19" fmla="*/ 53 h 145"/>
                <a:gd name="T20" fmla="*/ 33 w 112"/>
                <a:gd name="T21" fmla="*/ 63 h 145"/>
                <a:gd name="T22" fmla="*/ 25 w 112"/>
                <a:gd name="T23" fmla="*/ 88 h 145"/>
                <a:gd name="T24" fmla="*/ 34 w 112"/>
                <a:gd name="T25" fmla="*/ 113 h 145"/>
                <a:gd name="T26" fmla="*/ 56 w 112"/>
                <a:gd name="T27" fmla="*/ 123 h 145"/>
                <a:gd name="T28" fmla="*/ 78 w 112"/>
                <a:gd name="T29" fmla="*/ 113 h 145"/>
                <a:gd name="T30" fmla="*/ 87 w 112"/>
                <a:gd name="T31" fmla="*/ 88 h 145"/>
                <a:gd name="T32" fmla="*/ 78 w 112"/>
                <a:gd name="T33" fmla="*/ 63 h 145"/>
                <a:gd name="T34" fmla="*/ 56 w 112"/>
                <a:gd name="T35" fmla="*/ 53 h 145"/>
                <a:gd name="T36" fmla="*/ 43 w 112"/>
                <a:gd name="T37" fmla="*/ 25 h 145"/>
                <a:gd name="T38" fmla="*/ 55 w 112"/>
                <a:gd name="T39" fmla="*/ 0 h 145"/>
                <a:gd name="T40" fmla="*/ 82 w 112"/>
                <a:gd name="T41" fmla="*/ 0 h 145"/>
                <a:gd name="T42" fmla="*/ 58 w 112"/>
                <a:gd name="T43" fmla="*/ 25 h 145"/>
                <a:gd name="T44" fmla="*/ 43 w 112"/>
                <a:gd name="T45"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 h="145">
                  <a:moveTo>
                    <a:pt x="0" y="88"/>
                  </a:moveTo>
                  <a:cubicBezTo>
                    <a:pt x="0" y="71"/>
                    <a:pt x="5" y="58"/>
                    <a:pt x="16" y="47"/>
                  </a:cubicBezTo>
                  <a:cubicBezTo>
                    <a:pt x="27" y="37"/>
                    <a:pt x="40" y="31"/>
                    <a:pt x="55" y="31"/>
                  </a:cubicBezTo>
                  <a:cubicBezTo>
                    <a:pt x="71" y="31"/>
                    <a:pt x="85" y="37"/>
                    <a:pt x="96" y="47"/>
                  </a:cubicBezTo>
                  <a:cubicBezTo>
                    <a:pt x="106" y="58"/>
                    <a:pt x="112" y="72"/>
                    <a:pt x="112" y="88"/>
                  </a:cubicBezTo>
                  <a:cubicBezTo>
                    <a:pt x="112" y="104"/>
                    <a:pt x="106" y="118"/>
                    <a:pt x="96" y="128"/>
                  </a:cubicBezTo>
                  <a:cubicBezTo>
                    <a:pt x="85" y="139"/>
                    <a:pt x="72" y="145"/>
                    <a:pt x="56" y="145"/>
                  </a:cubicBezTo>
                  <a:cubicBezTo>
                    <a:pt x="39" y="145"/>
                    <a:pt x="26" y="139"/>
                    <a:pt x="16" y="129"/>
                  </a:cubicBezTo>
                  <a:cubicBezTo>
                    <a:pt x="5" y="118"/>
                    <a:pt x="0" y="104"/>
                    <a:pt x="0" y="88"/>
                  </a:cubicBezTo>
                  <a:close/>
                  <a:moveTo>
                    <a:pt x="56" y="53"/>
                  </a:moveTo>
                  <a:cubicBezTo>
                    <a:pt x="47" y="53"/>
                    <a:pt x="39" y="56"/>
                    <a:pt x="33" y="63"/>
                  </a:cubicBezTo>
                  <a:cubicBezTo>
                    <a:pt x="28" y="70"/>
                    <a:pt x="25" y="78"/>
                    <a:pt x="25" y="88"/>
                  </a:cubicBezTo>
                  <a:cubicBezTo>
                    <a:pt x="25" y="98"/>
                    <a:pt x="28" y="106"/>
                    <a:pt x="34" y="113"/>
                  </a:cubicBezTo>
                  <a:cubicBezTo>
                    <a:pt x="39" y="119"/>
                    <a:pt x="47" y="123"/>
                    <a:pt x="56" y="123"/>
                  </a:cubicBezTo>
                  <a:cubicBezTo>
                    <a:pt x="65" y="123"/>
                    <a:pt x="72" y="119"/>
                    <a:pt x="78" y="113"/>
                  </a:cubicBezTo>
                  <a:cubicBezTo>
                    <a:pt x="84" y="107"/>
                    <a:pt x="87" y="98"/>
                    <a:pt x="87" y="88"/>
                  </a:cubicBezTo>
                  <a:cubicBezTo>
                    <a:pt x="87" y="78"/>
                    <a:pt x="84" y="69"/>
                    <a:pt x="78" y="63"/>
                  </a:cubicBezTo>
                  <a:cubicBezTo>
                    <a:pt x="73" y="57"/>
                    <a:pt x="65" y="54"/>
                    <a:pt x="56" y="53"/>
                  </a:cubicBezTo>
                  <a:close/>
                  <a:moveTo>
                    <a:pt x="43" y="25"/>
                  </a:moveTo>
                  <a:cubicBezTo>
                    <a:pt x="55" y="0"/>
                    <a:pt x="55" y="0"/>
                    <a:pt x="55" y="0"/>
                  </a:cubicBezTo>
                  <a:cubicBezTo>
                    <a:pt x="82" y="0"/>
                    <a:pt x="82" y="0"/>
                    <a:pt x="82" y="0"/>
                  </a:cubicBezTo>
                  <a:cubicBezTo>
                    <a:pt x="58" y="25"/>
                    <a:pt x="58" y="25"/>
                    <a:pt x="58" y="25"/>
                  </a:cubicBezTo>
                  <a:lnTo>
                    <a:pt x="43" y="25"/>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19" name="Freeform 87">
              <a:extLst>
                <a:ext uri="{FF2B5EF4-FFF2-40B4-BE49-F238E27FC236}">
                  <a16:creationId xmlns:a16="http://schemas.microsoft.com/office/drawing/2014/main" id="{5D03FE13-8C24-4FDC-3C8F-DE52549A4BD5}"/>
                </a:ext>
              </a:extLst>
            </p:cNvPr>
            <p:cNvSpPr>
              <a:spLocks/>
            </p:cNvSpPr>
            <p:nvPr/>
          </p:nvSpPr>
          <p:spPr bwMode="auto">
            <a:xfrm>
              <a:off x="16825913" y="4324350"/>
              <a:ext cx="142875" cy="93663"/>
            </a:xfrm>
            <a:custGeom>
              <a:avLst/>
              <a:gdLst>
                <a:gd name="T0" fmla="*/ 0 w 90"/>
                <a:gd name="T1" fmla="*/ 59 h 59"/>
                <a:gd name="T2" fmla="*/ 26 w 90"/>
                <a:gd name="T3" fmla="*/ 0 h 59"/>
                <a:gd name="T4" fmla="*/ 90 w 90"/>
                <a:gd name="T5" fmla="*/ 0 h 59"/>
                <a:gd name="T6" fmla="*/ 36 w 90"/>
                <a:gd name="T7" fmla="*/ 59 h 59"/>
                <a:gd name="T8" fmla="*/ 0 w 90"/>
                <a:gd name="T9" fmla="*/ 59 h 59"/>
              </a:gdLst>
              <a:ahLst/>
              <a:cxnLst>
                <a:cxn ang="0">
                  <a:pos x="T0" y="T1"/>
                </a:cxn>
                <a:cxn ang="0">
                  <a:pos x="T2" y="T3"/>
                </a:cxn>
                <a:cxn ang="0">
                  <a:pos x="T4" y="T5"/>
                </a:cxn>
                <a:cxn ang="0">
                  <a:pos x="T6" y="T7"/>
                </a:cxn>
                <a:cxn ang="0">
                  <a:pos x="T8" y="T9"/>
                </a:cxn>
              </a:cxnLst>
              <a:rect l="0" t="0" r="r" b="b"/>
              <a:pathLst>
                <a:path w="90" h="59">
                  <a:moveTo>
                    <a:pt x="0" y="59"/>
                  </a:moveTo>
                  <a:lnTo>
                    <a:pt x="26" y="0"/>
                  </a:lnTo>
                  <a:lnTo>
                    <a:pt x="90" y="0"/>
                  </a:lnTo>
                  <a:lnTo>
                    <a:pt x="36" y="59"/>
                  </a:lnTo>
                  <a:lnTo>
                    <a:pt x="0" y="59"/>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0" name="Freeform 88">
              <a:extLst>
                <a:ext uri="{FF2B5EF4-FFF2-40B4-BE49-F238E27FC236}">
                  <a16:creationId xmlns:a16="http://schemas.microsoft.com/office/drawing/2014/main" id="{5D439D97-E95D-BF6C-9261-FCA201AE7790}"/>
                </a:ext>
              </a:extLst>
            </p:cNvPr>
            <p:cNvSpPr>
              <a:spLocks/>
            </p:cNvSpPr>
            <p:nvPr/>
          </p:nvSpPr>
          <p:spPr bwMode="auto">
            <a:xfrm>
              <a:off x="17984788" y="4373563"/>
              <a:ext cx="142875" cy="96838"/>
            </a:xfrm>
            <a:custGeom>
              <a:avLst/>
              <a:gdLst>
                <a:gd name="T0" fmla="*/ 54 w 90"/>
                <a:gd name="T1" fmla="*/ 61 h 61"/>
                <a:gd name="T2" fmla="*/ 0 w 90"/>
                <a:gd name="T3" fmla="*/ 0 h 61"/>
                <a:gd name="T4" fmla="*/ 61 w 90"/>
                <a:gd name="T5" fmla="*/ 0 h 61"/>
                <a:gd name="T6" fmla="*/ 90 w 90"/>
                <a:gd name="T7" fmla="*/ 61 h 61"/>
                <a:gd name="T8" fmla="*/ 54 w 90"/>
                <a:gd name="T9" fmla="*/ 61 h 61"/>
              </a:gdLst>
              <a:ahLst/>
              <a:cxnLst>
                <a:cxn ang="0">
                  <a:pos x="T0" y="T1"/>
                </a:cxn>
                <a:cxn ang="0">
                  <a:pos x="T2" y="T3"/>
                </a:cxn>
                <a:cxn ang="0">
                  <a:pos x="T4" y="T5"/>
                </a:cxn>
                <a:cxn ang="0">
                  <a:pos x="T6" y="T7"/>
                </a:cxn>
                <a:cxn ang="0">
                  <a:pos x="T8" y="T9"/>
                </a:cxn>
              </a:cxnLst>
              <a:rect l="0" t="0" r="r" b="b"/>
              <a:pathLst>
                <a:path w="90" h="61">
                  <a:moveTo>
                    <a:pt x="54" y="61"/>
                  </a:moveTo>
                  <a:lnTo>
                    <a:pt x="0" y="0"/>
                  </a:lnTo>
                  <a:lnTo>
                    <a:pt x="61" y="0"/>
                  </a:lnTo>
                  <a:lnTo>
                    <a:pt x="90" y="61"/>
                  </a:lnTo>
                  <a:lnTo>
                    <a:pt x="54" y="61"/>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1" name="Freeform 89">
              <a:extLst>
                <a:ext uri="{FF2B5EF4-FFF2-40B4-BE49-F238E27FC236}">
                  <a16:creationId xmlns:a16="http://schemas.microsoft.com/office/drawing/2014/main" id="{6E1D7098-7B13-B7B2-8EC6-483920356E6A}"/>
                </a:ext>
              </a:extLst>
            </p:cNvPr>
            <p:cNvSpPr>
              <a:spLocks/>
            </p:cNvSpPr>
            <p:nvPr/>
          </p:nvSpPr>
          <p:spPr bwMode="auto">
            <a:xfrm>
              <a:off x="15644813" y="4511675"/>
              <a:ext cx="468312" cy="417513"/>
            </a:xfrm>
            <a:custGeom>
              <a:avLst/>
              <a:gdLst>
                <a:gd name="T0" fmla="*/ 33 w 295"/>
                <a:gd name="T1" fmla="*/ 0 h 263"/>
                <a:gd name="T2" fmla="*/ 99 w 295"/>
                <a:gd name="T3" fmla="*/ 0 h 263"/>
                <a:gd name="T4" fmla="*/ 149 w 295"/>
                <a:gd name="T5" fmla="*/ 159 h 263"/>
                <a:gd name="T6" fmla="*/ 196 w 295"/>
                <a:gd name="T7" fmla="*/ 0 h 263"/>
                <a:gd name="T8" fmla="*/ 262 w 295"/>
                <a:gd name="T9" fmla="*/ 0 h 263"/>
                <a:gd name="T10" fmla="*/ 295 w 295"/>
                <a:gd name="T11" fmla="*/ 263 h 263"/>
                <a:gd name="T12" fmla="*/ 241 w 295"/>
                <a:gd name="T13" fmla="*/ 263 h 263"/>
                <a:gd name="T14" fmla="*/ 217 w 295"/>
                <a:gd name="T15" fmla="*/ 78 h 263"/>
                <a:gd name="T16" fmla="*/ 161 w 295"/>
                <a:gd name="T17" fmla="*/ 263 h 263"/>
                <a:gd name="T18" fmla="*/ 135 w 295"/>
                <a:gd name="T19" fmla="*/ 263 h 263"/>
                <a:gd name="T20" fmla="*/ 76 w 295"/>
                <a:gd name="T21" fmla="*/ 78 h 263"/>
                <a:gd name="T22" fmla="*/ 54 w 295"/>
                <a:gd name="T23" fmla="*/ 263 h 263"/>
                <a:gd name="T24" fmla="*/ 0 w 295"/>
                <a:gd name="T25" fmla="*/ 263 h 263"/>
                <a:gd name="T26" fmla="*/ 33 w 295"/>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5" h="263">
                  <a:moveTo>
                    <a:pt x="33" y="0"/>
                  </a:moveTo>
                  <a:lnTo>
                    <a:pt x="99" y="0"/>
                  </a:lnTo>
                  <a:lnTo>
                    <a:pt x="149" y="159"/>
                  </a:lnTo>
                  <a:lnTo>
                    <a:pt x="196" y="0"/>
                  </a:lnTo>
                  <a:lnTo>
                    <a:pt x="262" y="0"/>
                  </a:lnTo>
                  <a:lnTo>
                    <a:pt x="295" y="263"/>
                  </a:lnTo>
                  <a:lnTo>
                    <a:pt x="241" y="263"/>
                  </a:lnTo>
                  <a:lnTo>
                    <a:pt x="217" y="78"/>
                  </a:lnTo>
                  <a:lnTo>
                    <a:pt x="161" y="263"/>
                  </a:lnTo>
                  <a:lnTo>
                    <a:pt x="135" y="263"/>
                  </a:lnTo>
                  <a:lnTo>
                    <a:pt x="76" y="78"/>
                  </a:lnTo>
                  <a:lnTo>
                    <a:pt x="54" y="263"/>
                  </a:lnTo>
                  <a:lnTo>
                    <a:pt x="0" y="263"/>
                  </a:lnTo>
                  <a:lnTo>
                    <a:pt x="33"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2" name="Freeform 90">
              <a:extLst>
                <a:ext uri="{FF2B5EF4-FFF2-40B4-BE49-F238E27FC236}">
                  <a16:creationId xmlns:a16="http://schemas.microsoft.com/office/drawing/2014/main" id="{581505AB-958E-04A8-71E1-A4C43457AA60}"/>
                </a:ext>
              </a:extLst>
            </p:cNvPr>
            <p:cNvSpPr>
              <a:spLocks/>
            </p:cNvSpPr>
            <p:nvPr/>
          </p:nvSpPr>
          <p:spPr bwMode="auto">
            <a:xfrm>
              <a:off x="16324263" y="4511675"/>
              <a:ext cx="276225" cy="417513"/>
            </a:xfrm>
            <a:custGeom>
              <a:avLst/>
              <a:gdLst>
                <a:gd name="T0" fmla="*/ 0 w 174"/>
                <a:gd name="T1" fmla="*/ 0 h 263"/>
                <a:gd name="T2" fmla="*/ 174 w 174"/>
                <a:gd name="T3" fmla="*/ 0 h 263"/>
                <a:gd name="T4" fmla="*/ 174 w 174"/>
                <a:gd name="T5" fmla="*/ 57 h 263"/>
                <a:gd name="T6" fmla="*/ 115 w 174"/>
                <a:gd name="T7" fmla="*/ 57 h 263"/>
                <a:gd name="T8" fmla="*/ 115 w 174"/>
                <a:gd name="T9" fmla="*/ 263 h 263"/>
                <a:gd name="T10" fmla="*/ 59 w 174"/>
                <a:gd name="T11" fmla="*/ 263 h 263"/>
                <a:gd name="T12" fmla="*/ 59 w 174"/>
                <a:gd name="T13" fmla="*/ 57 h 263"/>
                <a:gd name="T14" fmla="*/ 0 w 174"/>
                <a:gd name="T15" fmla="*/ 57 h 263"/>
                <a:gd name="T16" fmla="*/ 0 w 174"/>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263">
                  <a:moveTo>
                    <a:pt x="0" y="0"/>
                  </a:moveTo>
                  <a:lnTo>
                    <a:pt x="174" y="0"/>
                  </a:lnTo>
                  <a:lnTo>
                    <a:pt x="174" y="57"/>
                  </a:lnTo>
                  <a:lnTo>
                    <a:pt x="115" y="57"/>
                  </a:lnTo>
                  <a:lnTo>
                    <a:pt x="115" y="263"/>
                  </a:lnTo>
                  <a:lnTo>
                    <a:pt x="59" y="263"/>
                  </a:lnTo>
                  <a:lnTo>
                    <a:pt x="59"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3" name="Freeform 91">
              <a:extLst>
                <a:ext uri="{FF2B5EF4-FFF2-40B4-BE49-F238E27FC236}">
                  <a16:creationId xmlns:a16="http://schemas.microsoft.com/office/drawing/2014/main" id="{8388345B-6CCC-2535-7E0C-173503267322}"/>
                </a:ext>
              </a:extLst>
            </p:cNvPr>
            <p:cNvSpPr>
              <a:spLocks noEditPoints="1"/>
            </p:cNvSpPr>
            <p:nvPr/>
          </p:nvSpPr>
          <p:spPr bwMode="auto">
            <a:xfrm>
              <a:off x="16638588"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7 w 255"/>
                <a:gd name="T9" fmla="*/ 211 h 263"/>
                <a:gd name="T10" fmla="*/ 78 w 255"/>
                <a:gd name="T11" fmla="*/ 211 h 263"/>
                <a:gd name="T12" fmla="*/ 57 w 255"/>
                <a:gd name="T13" fmla="*/ 263 h 263"/>
                <a:gd name="T14" fmla="*/ 0 w 255"/>
                <a:gd name="T15" fmla="*/ 263 h 263"/>
                <a:gd name="T16" fmla="*/ 106 w 255"/>
                <a:gd name="T17" fmla="*/ 0 h 263"/>
                <a:gd name="T18" fmla="*/ 128 w 255"/>
                <a:gd name="T19" fmla="*/ 88 h 263"/>
                <a:gd name="T20" fmla="*/ 97 w 255"/>
                <a:gd name="T21" fmla="*/ 163 h 263"/>
                <a:gd name="T22" fmla="*/ 158 w 255"/>
                <a:gd name="T23" fmla="*/ 163 h 263"/>
                <a:gd name="T24" fmla="*/ 128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7" y="211"/>
                  </a:lnTo>
                  <a:lnTo>
                    <a:pt x="78" y="211"/>
                  </a:lnTo>
                  <a:lnTo>
                    <a:pt x="57" y="263"/>
                  </a:lnTo>
                  <a:lnTo>
                    <a:pt x="0" y="263"/>
                  </a:lnTo>
                  <a:lnTo>
                    <a:pt x="106" y="0"/>
                  </a:lnTo>
                  <a:close/>
                  <a:moveTo>
                    <a:pt x="128" y="88"/>
                  </a:moveTo>
                  <a:lnTo>
                    <a:pt x="97" y="163"/>
                  </a:lnTo>
                  <a:lnTo>
                    <a:pt x="158" y="163"/>
                  </a:lnTo>
                  <a:lnTo>
                    <a:pt x="128"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4" name="Freeform 92">
              <a:extLst>
                <a:ext uri="{FF2B5EF4-FFF2-40B4-BE49-F238E27FC236}">
                  <a16:creationId xmlns:a16="http://schemas.microsoft.com/office/drawing/2014/main" id="{1CDC418A-C873-F50E-244F-0BB16455F60B}"/>
                </a:ext>
              </a:extLst>
            </p:cNvPr>
            <p:cNvSpPr>
              <a:spLocks/>
            </p:cNvSpPr>
            <p:nvPr/>
          </p:nvSpPr>
          <p:spPr bwMode="auto">
            <a:xfrm>
              <a:off x="17076738" y="4511675"/>
              <a:ext cx="282575" cy="417513"/>
            </a:xfrm>
            <a:custGeom>
              <a:avLst/>
              <a:gdLst>
                <a:gd name="T0" fmla="*/ 0 w 178"/>
                <a:gd name="T1" fmla="*/ 0 h 263"/>
                <a:gd name="T2" fmla="*/ 178 w 178"/>
                <a:gd name="T3" fmla="*/ 0 h 263"/>
                <a:gd name="T4" fmla="*/ 178 w 178"/>
                <a:gd name="T5" fmla="*/ 57 h 263"/>
                <a:gd name="T6" fmla="*/ 118 w 178"/>
                <a:gd name="T7" fmla="*/ 57 h 263"/>
                <a:gd name="T8" fmla="*/ 118 w 178"/>
                <a:gd name="T9" fmla="*/ 263 h 263"/>
                <a:gd name="T10" fmla="*/ 62 w 178"/>
                <a:gd name="T11" fmla="*/ 263 h 263"/>
                <a:gd name="T12" fmla="*/ 62 w 178"/>
                <a:gd name="T13" fmla="*/ 57 h 263"/>
                <a:gd name="T14" fmla="*/ 0 w 178"/>
                <a:gd name="T15" fmla="*/ 57 h 263"/>
                <a:gd name="T16" fmla="*/ 0 w 178"/>
                <a:gd name="T1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263">
                  <a:moveTo>
                    <a:pt x="0" y="0"/>
                  </a:moveTo>
                  <a:lnTo>
                    <a:pt x="178" y="0"/>
                  </a:lnTo>
                  <a:lnTo>
                    <a:pt x="178" y="57"/>
                  </a:lnTo>
                  <a:lnTo>
                    <a:pt x="118" y="57"/>
                  </a:lnTo>
                  <a:lnTo>
                    <a:pt x="118" y="263"/>
                  </a:lnTo>
                  <a:lnTo>
                    <a:pt x="62" y="263"/>
                  </a:lnTo>
                  <a:lnTo>
                    <a:pt x="62" y="57"/>
                  </a:lnTo>
                  <a:lnTo>
                    <a:pt x="0" y="57"/>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5" name="Freeform 93">
              <a:extLst>
                <a:ext uri="{FF2B5EF4-FFF2-40B4-BE49-F238E27FC236}">
                  <a16:creationId xmlns:a16="http://schemas.microsoft.com/office/drawing/2014/main" id="{8D39EB34-923C-2EC6-15D0-2A618F90CCBC}"/>
                </a:ext>
              </a:extLst>
            </p:cNvPr>
            <p:cNvSpPr>
              <a:spLocks noEditPoints="1"/>
            </p:cNvSpPr>
            <p:nvPr/>
          </p:nvSpPr>
          <p:spPr bwMode="auto">
            <a:xfrm>
              <a:off x="17591088" y="4511675"/>
              <a:ext cx="288925" cy="417513"/>
            </a:xfrm>
            <a:custGeom>
              <a:avLst/>
              <a:gdLst>
                <a:gd name="T0" fmla="*/ 0 w 77"/>
                <a:gd name="T1" fmla="*/ 0 h 111"/>
                <a:gd name="T2" fmla="*/ 32 w 77"/>
                <a:gd name="T3" fmla="*/ 0 h 111"/>
                <a:gd name="T4" fmla="*/ 59 w 77"/>
                <a:gd name="T5" fmla="*/ 9 h 111"/>
                <a:gd name="T6" fmla="*/ 67 w 77"/>
                <a:gd name="T7" fmla="*/ 29 h 111"/>
                <a:gd name="T8" fmla="*/ 64 w 77"/>
                <a:gd name="T9" fmla="*/ 41 h 111"/>
                <a:gd name="T10" fmla="*/ 55 w 77"/>
                <a:gd name="T11" fmla="*/ 51 h 111"/>
                <a:gd name="T12" fmla="*/ 72 w 77"/>
                <a:gd name="T13" fmla="*/ 62 h 111"/>
                <a:gd name="T14" fmla="*/ 77 w 77"/>
                <a:gd name="T15" fmla="*/ 79 h 111"/>
                <a:gd name="T16" fmla="*/ 66 w 77"/>
                <a:gd name="T17" fmla="*/ 103 h 111"/>
                <a:gd name="T18" fmla="*/ 37 w 77"/>
                <a:gd name="T19" fmla="*/ 111 h 111"/>
                <a:gd name="T20" fmla="*/ 0 w 77"/>
                <a:gd name="T21" fmla="*/ 111 h 111"/>
                <a:gd name="T22" fmla="*/ 0 w 77"/>
                <a:gd name="T23" fmla="*/ 0 h 111"/>
                <a:gd name="T24" fmla="*/ 23 w 77"/>
                <a:gd name="T25" fmla="*/ 19 h 111"/>
                <a:gd name="T26" fmla="*/ 23 w 77"/>
                <a:gd name="T27" fmla="*/ 43 h 111"/>
                <a:gd name="T28" fmla="*/ 29 w 77"/>
                <a:gd name="T29" fmla="*/ 43 h 111"/>
                <a:gd name="T30" fmla="*/ 39 w 77"/>
                <a:gd name="T31" fmla="*/ 39 h 111"/>
                <a:gd name="T32" fmla="*/ 43 w 77"/>
                <a:gd name="T33" fmla="*/ 30 h 111"/>
                <a:gd name="T34" fmla="*/ 39 w 77"/>
                <a:gd name="T35" fmla="*/ 22 h 111"/>
                <a:gd name="T36" fmla="*/ 29 w 77"/>
                <a:gd name="T37" fmla="*/ 19 h 111"/>
                <a:gd name="T38" fmla="*/ 23 w 77"/>
                <a:gd name="T39" fmla="*/ 19 h 111"/>
                <a:gd name="T40" fmla="*/ 23 w 77"/>
                <a:gd name="T41" fmla="*/ 62 h 111"/>
                <a:gd name="T42" fmla="*/ 23 w 77"/>
                <a:gd name="T43" fmla="*/ 93 h 111"/>
                <a:gd name="T44" fmla="*/ 32 w 77"/>
                <a:gd name="T45" fmla="*/ 93 h 111"/>
                <a:gd name="T46" fmla="*/ 52 w 77"/>
                <a:gd name="T47" fmla="*/ 78 h 111"/>
                <a:gd name="T48" fmla="*/ 47 w 77"/>
                <a:gd name="T49" fmla="*/ 66 h 111"/>
                <a:gd name="T50" fmla="*/ 33 w 77"/>
                <a:gd name="T51" fmla="*/ 62 h 111"/>
                <a:gd name="T52" fmla="*/ 23 w 77"/>
                <a:gd name="T53" fmla="*/ 6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111">
                  <a:moveTo>
                    <a:pt x="0" y="0"/>
                  </a:moveTo>
                  <a:cubicBezTo>
                    <a:pt x="32" y="0"/>
                    <a:pt x="32" y="0"/>
                    <a:pt x="32" y="0"/>
                  </a:cubicBezTo>
                  <a:cubicBezTo>
                    <a:pt x="45" y="0"/>
                    <a:pt x="55" y="3"/>
                    <a:pt x="59" y="9"/>
                  </a:cubicBezTo>
                  <a:cubicBezTo>
                    <a:pt x="64" y="15"/>
                    <a:pt x="67" y="21"/>
                    <a:pt x="67" y="29"/>
                  </a:cubicBezTo>
                  <a:cubicBezTo>
                    <a:pt x="67" y="33"/>
                    <a:pt x="66" y="37"/>
                    <a:pt x="64" y="41"/>
                  </a:cubicBezTo>
                  <a:cubicBezTo>
                    <a:pt x="62" y="44"/>
                    <a:pt x="59" y="47"/>
                    <a:pt x="55" y="51"/>
                  </a:cubicBezTo>
                  <a:cubicBezTo>
                    <a:pt x="63" y="53"/>
                    <a:pt x="69" y="57"/>
                    <a:pt x="72" y="62"/>
                  </a:cubicBezTo>
                  <a:cubicBezTo>
                    <a:pt x="75" y="68"/>
                    <a:pt x="77" y="73"/>
                    <a:pt x="77" y="79"/>
                  </a:cubicBezTo>
                  <a:cubicBezTo>
                    <a:pt x="77" y="89"/>
                    <a:pt x="73" y="97"/>
                    <a:pt x="66" y="103"/>
                  </a:cubicBezTo>
                  <a:cubicBezTo>
                    <a:pt x="59" y="108"/>
                    <a:pt x="49" y="111"/>
                    <a:pt x="37" y="111"/>
                  </a:cubicBezTo>
                  <a:cubicBezTo>
                    <a:pt x="0" y="111"/>
                    <a:pt x="0" y="111"/>
                    <a:pt x="0" y="111"/>
                  </a:cubicBezTo>
                  <a:lnTo>
                    <a:pt x="0" y="0"/>
                  </a:lnTo>
                  <a:close/>
                  <a:moveTo>
                    <a:pt x="23" y="19"/>
                  </a:moveTo>
                  <a:cubicBezTo>
                    <a:pt x="23" y="43"/>
                    <a:pt x="23" y="43"/>
                    <a:pt x="23" y="43"/>
                  </a:cubicBezTo>
                  <a:cubicBezTo>
                    <a:pt x="29" y="43"/>
                    <a:pt x="29" y="43"/>
                    <a:pt x="29" y="43"/>
                  </a:cubicBezTo>
                  <a:cubicBezTo>
                    <a:pt x="33" y="43"/>
                    <a:pt x="36" y="42"/>
                    <a:pt x="39" y="39"/>
                  </a:cubicBezTo>
                  <a:cubicBezTo>
                    <a:pt x="42" y="37"/>
                    <a:pt x="43" y="34"/>
                    <a:pt x="43" y="30"/>
                  </a:cubicBezTo>
                  <a:cubicBezTo>
                    <a:pt x="43" y="27"/>
                    <a:pt x="42" y="24"/>
                    <a:pt x="39" y="22"/>
                  </a:cubicBezTo>
                  <a:cubicBezTo>
                    <a:pt x="36" y="20"/>
                    <a:pt x="33" y="19"/>
                    <a:pt x="29" y="19"/>
                  </a:cubicBezTo>
                  <a:lnTo>
                    <a:pt x="23" y="19"/>
                  </a:lnTo>
                  <a:close/>
                  <a:moveTo>
                    <a:pt x="23" y="62"/>
                  </a:moveTo>
                  <a:cubicBezTo>
                    <a:pt x="23" y="93"/>
                    <a:pt x="23" y="93"/>
                    <a:pt x="23" y="93"/>
                  </a:cubicBezTo>
                  <a:cubicBezTo>
                    <a:pt x="32" y="93"/>
                    <a:pt x="32" y="93"/>
                    <a:pt x="32" y="93"/>
                  </a:cubicBezTo>
                  <a:cubicBezTo>
                    <a:pt x="45" y="93"/>
                    <a:pt x="52" y="88"/>
                    <a:pt x="52" y="78"/>
                  </a:cubicBezTo>
                  <a:cubicBezTo>
                    <a:pt x="52" y="73"/>
                    <a:pt x="50" y="69"/>
                    <a:pt x="47" y="66"/>
                  </a:cubicBezTo>
                  <a:cubicBezTo>
                    <a:pt x="44" y="64"/>
                    <a:pt x="39" y="62"/>
                    <a:pt x="33" y="62"/>
                  </a:cubicBezTo>
                  <a:lnTo>
                    <a:pt x="23" y="62"/>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6" name="Freeform 94">
              <a:extLst>
                <a:ext uri="{FF2B5EF4-FFF2-40B4-BE49-F238E27FC236}">
                  <a16:creationId xmlns:a16="http://schemas.microsoft.com/office/drawing/2014/main" id="{A72E8760-6F23-6145-C646-EDD1E59218D5}"/>
                </a:ext>
              </a:extLst>
            </p:cNvPr>
            <p:cNvSpPr>
              <a:spLocks noEditPoints="1"/>
            </p:cNvSpPr>
            <p:nvPr/>
          </p:nvSpPr>
          <p:spPr bwMode="auto">
            <a:xfrm>
              <a:off x="17910175" y="4511675"/>
              <a:ext cx="404812" cy="417513"/>
            </a:xfrm>
            <a:custGeom>
              <a:avLst/>
              <a:gdLst>
                <a:gd name="T0" fmla="*/ 106 w 255"/>
                <a:gd name="T1" fmla="*/ 0 h 263"/>
                <a:gd name="T2" fmla="*/ 149 w 255"/>
                <a:gd name="T3" fmla="*/ 0 h 263"/>
                <a:gd name="T4" fmla="*/ 255 w 255"/>
                <a:gd name="T5" fmla="*/ 263 h 263"/>
                <a:gd name="T6" fmla="*/ 198 w 255"/>
                <a:gd name="T7" fmla="*/ 263 h 263"/>
                <a:gd name="T8" fmla="*/ 179 w 255"/>
                <a:gd name="T9" fmla="*/ 211 h 263"/>
                <a:gd name="T10" fmla="*/ 78 w 255"/>
                <a:gd name="T11" fmla="*/ 211 h 263"/>
                <a:gd name="T12" fmla="*/ 56 w 255"/>
                <a:gd name="T13" fmla="*/ 263 h 263"/>
                <a:gd name="T14" fmla="*/ 0 w 255"/>
                <a:gd name="T15" fmla="*/ 263 h 263"/>
                <a:gd name="T16" fmla="*/ 106 w 255"/>
                <a:gd name="T17" fmla="*/ 0 h 263"/>
                <a:gd name="T18" fmla="*/ 127 w 255"/>
                <a:gd name="T19" fmla="*/ 88 h 263"/>
                <a:gd name="T20" fmla="*/ 97 w 255"/>
                <a:gd name="T21" fmla="*/ 163 h 263"/>
                <a:gd name="T22" fmla="*/ 158 w 255"/>
                <a:gd name="T23" fmla="*/ 163 h 263"/>
                <a:gd name="T24" fmla="*/ 127 w 255"/>
                <a:gd name="T25" fmla="*/ 88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 h="263">
                  <a:moveTo>
                    <a:pt x="106" y="0"/>
                  </a:moveTo>
                  <a:lnTo>
                    <a:pt x="149" y="0"/>
                  </a:lnTo>
                  <a:lnTo>
                    <a:pt x="255" y="263"/>
                  </a:lnTo>
                  <a:lnTo>
                    <a:pt x="198" y="263"/>
                  </a:lnTo>
                  <a:lnTo>
                    <a:pt x="179" y="211"/>
                  </a:lnTo>
                  <a:lnTo>
                    <a:pt x="78" y="211"/>
                  </a:lnTo>
                  <a:lnTo>
                    <a:pt x="56" y="263"/>
                  </a:lnTo>
                  <a:lnTo>
                    <a:pt x="0" y="263"/>
                  </a:lnTo>
                  <a:lnTo>
                    <a:pt x="106" y="0"/>
                  </a:lnTo>
                  <a:close/>
                  <a:moveTo>
                    <a:pt x="127" y="88"/>
                  </a:moveTo>
                  <a:lnTo>
                    <a:pt x="97" y="163"/>
                  </a:lnTo>
                  <a:lnTo>
                    <a:pt x="158" y="163"/>
                  </a:lnTo>
                  <a:lnTo>
                    <a:pt x="127" y="88"/>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7" name="Rectangle 95">
              <a:extLst>
                <a:ext uri="{FF2B5EF4-FFF2-40B4-BE49-F238E27FC236}">
                  <a16:creationId xmlns:a16="http://schemas.microsoft.com/office/drawing/2014/main" id="{E71CC138-F24A-052F-3BCF-BB77B9C95D8D}"/>
                </a:ext>
              </a:extLst>
            </p:cNvPr>
            <p:cNvSpPr>
              <a:spLocks noChangeArrowheads="1"/>
            </p:cNvSpPr>
            <p:nvPr/>
          </p:nvSpPr>
          <p:spPr bwMode="auto">
            <a:xfrm>
              <a:off x="18375313" y="4511675"/>
              <a:ext cx="88900" cy="417513"/>
            </a:xfrm>
            <a:prstGeom prst="rect">
              <a:avLst/>
            </a:prstGeom>
            <a:solidFill>
              <a:srgbClr val="25771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8" name="Freeform 96">
              <a:extLst>
                <a:ext uri="{FF2B5EF4-FFF2-40B4-BE49-F238E27FC236}">
                  <a16:creationId xmlns:a16="http://schemas.microsoft.com/office/drawing/2014/main" id="{BBE38FBA-098C-600B-EFEF-61287000A3B9}"/>
                </a:ext>
              </a:extLst>
            </p:cNvPr>
            <p:cNvSpPr>
              <a:spLocks/>
            </p:cNvSpPr>
            <p:nvPr/>
          </p:nvSpPr>
          <p:spPr bwMode="auto">
            <a:xfrm>
              <a:off x="18719800" y="4511675"/>
              <a:ext cx="325437" cy="417513"/>
            </a:xfrm>
            <a:custGeom>
              <a:avLst/>
              <a:gdLst>
                <a:gd name="T0" fmla="*/ 0 w 205"/>
                <a:gd name="T1" fmla="*/ 0 h 263"/>
                <a:gd name="T2" fmla="*/ 57 w 205"/>
                <a:gd name="T3" fmla="*/ 0 h 263"/>
                <a:gd name="T4" fmla="*/ 57 w 205"/>
                <a:gd name="T5" fmla="*/ 102 h 263"/>
                <a:gd name="T6" fmla="*/ 149 w 205"/>
                <a:gd name="T7" fmla="*/ 102 h 263"/>
                <a:gd name="T8" fmla="*/ 149 w 205"/>
                <a:gd name="T9" fmla="*/ 0 h 263"/>
                <a:gd name="T10" fmla="*/ 205 w 205"/>
                <a:gd name="T11" fmla="*/ 0 h 263"/>
                <a:gd name="T12" fmla="*/ 205 w 205"/>
                <a:gd name="T13" fmla="*/ 263 h 263"/>
                <a:gd name="T14" fmla="*/ 149 w 205"/>
                <a:gd name="T15" fmla="*/ 263 h 263"/>
                <a:gd name="T16" fmla="*/ 149 w 205"/>
                <a:gd name="T17" fmla="*/ 159 h 263"/>
                <a:gd name="T18" fmla="*/ 57 w 205"/>
                <a:gd name="T19" fmla="*/ 159 h 263"/>
                <a:gd name="T20" fmla="*/ 57 w 205"/>
                <a:gd name="T21" fmla="*/ 263 h 263"/>
                <a:gd name="T22" fmla="*/ 0 w 205"/>
                <a:gd name="T23" fmla="*/ 263 h 263"/>
                <a:gd name="T24" fmla="*/ 0 w 205"/>
                <a:gd name="T25"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5" h="263">
                  <a:moveTo>
                    <a:pt x="0" y="0"/>
                  </a:moveTo>
                  <a:lnTo>
                    <a:pt x="57" y="0"/>
                  </a:lnTo>
                  <a:lnTo>
                    <a:pt x="57" y="102"/>
                  </a:lnTo>
                  <a:lnTo>
                    <a:pt x="149" y="102"/>
                  </a:lnTo>
                  <a:lnTo>
                    <a:pt x="149" y="0"/>
                  </a:lnTo>
                  <a:lnTo>
                    <a:pt x="205" y="0"/>
                  </a:lnTo>
                  <a:lnTo>
                    <a:pt x="205" y="263"/>
                  </a:lnTo>
                  <a:lnTo>
                    <a:pt x="149" y="263"/>
                  </a:lnTo>
                  <a:lnTo>
                    <a:pt x="149" y="159"/>
                  </a:lnTo>
                  <a:lnTo>
                    <a:pt x="57" y="159"/>
                  </a:lnTo>
                  <a:lnTo>
                    <a:pt x="57" y="263"/>
                  </a:lnTo>
                  <a:lnTo>
                    <a:pt x="0" y="263"/>
                  </a:lnTo>
                  <a:lnTo>
                    <a:pt x="0" y="0"/>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29" name="Freeform 97">
              <a:extLst>
                <a:ext uri="{FF2B5EF4-FFF2-40B4-BE49-F238E27FC236}">
                  <a16:creationId xmlns:a16="http://schemas.microsoft.com/office/drawing/2014/main" id="{E8E75633-58C1-A929-5BEE-C4E3B3A4057A}"/>
                </a:ext>
              </a:extLst>
            </p:cNvPr>
            <p:cNvSpPr>
              <a:spLocks noEditPoints="1"/>
            </p:cNvSpPr>
            <p:nvPr/>
          </p:nvSpPr>
          <p:spPr bwMode="auto">
            <a:xfrm>
              <a:off x="19116675" y="4508500"/>
              <a:ext cx="420687" cy="427038"/>
            </a:xfrm>
            <a:custGeom>
              <a:avLst/>
              <a:gdLst>
                <a:gd name="T0" fmla="*/ 0 w 112"/>
                <a:gd name="T1" fmla="*/ 57 h 114"/>
                <a:gd name="T2" fmla="*/ 16 w 112"/>
                <a:gd name="T3" fmla="*/ 16 h 114"/>
                <a:gd name="T4" fmla="*/ 55 w 112"/>
                <a:gd name="T5" fmla="*/ 0 h 114"/>
                <a:gd name="T6" fmla="*/ 96 w 112"/>
                <a:gd name="T7" fmla="*/ 16 h 114"/>
                <a:gd name="T8" fmla="*/ 112 w 112"/>
                <a:gd name="T9" fmla="*/ 57 h 114"/>
                <a:gd name="T10" fmla="*/ 96 w 112"/>
                <a:gd name="T11" fmla="*/ 97 h 114"/>
                <a:gd name="T12" fmla="*/ 56 w 112"/>
                <a:gd name="T13" fmla="*/ 114 h 114"/>
                <a:gd name="T14" fmla="*/ 16 w 112"/>
                <a:gd name="T15" fmla="*/ 98 h 114"/>
                <a:gd name="T16" fmla="*/ 0 w 112"/>
                <a:gd name="T17" fmla="*/ 57 h 114"/>
                <a:gd name="T18" fmla="*/ 56 w 112"/>
                <a:gd name="T19" fmla="*/ 22 h 114"/>
                <a:gd name="T20" fmla="*/ 34 w 112"/>
                <a:gd name="T21" fmla="*/ 32 h 114"/>
                <a:gd name="T22" fmla="*/ 25 w 112"/>
                <a:gd name="T23" fmla="*/ 57 h 114"/>
                <a:gd name="T24" fmla="*/ 34 w 112"/>
                <a:gd name="T25" fmla="*/ 82 h 114"/>
                <a:gd name="T26" fmla="*/ 56 w 112"/>
                <a:gd name="T27" fmla="*/ 92 h 114"/>
                <a:gd name="T28" fmla="*/ 78 w 112"/>
                <a:gd name="T29" fmla="*/ 82 h 114"/>
                <a:gd name="T30" fmla="*/ 87 w 112"/>
                <a:gd name="T31" fmla="*/ 57 h 114"/>
                <a:gd name="T32" fmla="*/ 78 w 112"/>
                <a:gd name="T33" fmla="*/ 32 h 114"/>
                <a:gd name="T34" fmla="*/ 56 w 112"/>
                <a:gd name="T35" fmla="*/ 2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4">
                  <a:moveTo>
                    <a:pt x="0" y="57"/>
                  </a:moveTo>
                  <a:cubicBezTo>
                    <a:pt x="0" y="40"/>
                    <a:pt x="6" y="27"/>
                    <a:pt x="16" y="16"/>
                  </a:cubicBezTo>
                  <a:cubicBezTo>
                    <a:pt x="27" y="6"/>
                    <a:pt x="40" y="0"/>
                    <a:pt x="55" y="0"/>
                  </a:cubicBezTo>
                  <a:cubicBezTo>
                    <a:pt x="71" y="0"/>
                    <a:pt x="85" y="6"/>
                    <a:pt x="96" y="16"/>
                  </a:cubicBezTo>
                  <a:cubicBezTo>
                    <a:pt x="106" y="27"/>
                    <a:pt x="112" y="41"/>
                    <a:pt x="112" y="57"/>
                  </a:cubicBezTo>
                  <a:cubicBezTo>
                    <a:pt x="112" y="73"/>
                    <a:pt x="106" y="87"/>
                    <a:pt x="96" y="97"/>
                  </a:cubicBezTo>
                  <a:cubicBezTo>
                    <a:pt x="85" y="108"/>
                    <a:pt x="72" y="114"/>
                    <a:pt x="56" y="114"/>
                  </a:cubicBezTo>
                  <a:cubicBezTo>
                    <a:pt x="40" y="114"/>
                    <a:pt x="26" y="108"/>
                    <a:pt x="16" y="98"/>
                  </a:cubicBezTo>
                  <a:cubicBezTo>
                    <a:pt x="5" y="87"/>
                    <a:pt x="0" y="73"/>
                    <a:pt x="0" y="57"/>
                  </a:cubicBezTo>
                  <a:close/>
                  <a:moveTo>
                    <a:pt x="56" y="22"/>
                  </a:moveTo>
                  <a:cubicBezTo>
                    <a:pt x="47" y="22"/>
                    <a:pt x="39" y="25"/>
                    <a:pt x="34" y="32"/>
                  </a:cubicBezTo>
                  <a:cubicBezTo>
                    <a:pt x="28" y="39"/>
                    <a:pt x="25" y="47"/>
                    <a:pt x="25" y="57"/>
                  </a:cubicBezTo>
                  <a:cubicBezTo>
                    <a:pt x="25" y="67"/>
                    <a:pt x="28" y="75"/>
                    <a:pt x="34" y="82"/>
                  </a:cubicBezTo>
                  <a:cubicBezTo>
                    <a:pt x="40" y="88"/>
                    <a:pt x="47" y="92"/>
                    <a:pt x="56" y="92"/>
                  </a:cubicBezTo>
                  <a:cubicBezTo>
                    <a:pt x="65" y="92"/>
                    <a:pt x="72" y="88"/>
                    <a:pt x="78" y="82"/>
                  </a:cubicBezTo>
                  <a:cubicBezTo>
                    <a:pt x="84" y="76"/>
                    <a:pt x="87" y="67"/>
                    <a:pt x="87" y="57"/>
                  </a:cubicBezTo>
                  <a:cubicBezTo>
                    <a:pt x="87" y="47"/>
                    <a:pt x="84" y="38"/>
                    <a:pt x="78" y="32"/>
                  </a:cubicBezTo>
                  <a:cubicBezTo>
                    <a:pt x="73" y="26"/>
                    <a:pt x="65" y="23"/>
                    <a:pt x="56" y="22"/>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sp>
          <p:nvSpPr>
            <p:cNvPr id="30" name="Freeform 98">
              <a:extLst>
                <a:ext uri="{FF2B5EF4-FFF2-40B4-BE49-F238E27FC236}">
                  <a16:creationId xmlns:a16="http://schemas.microsoft.com/office/drawing/2014/main" id="{83BE001C-A8B2-C396-C536-EF7CA974AB74}"/>
                </a:ext>
              </a:extLst>
            </p:cNvPr>
            <p:cNvSpPr>
              <a:spLocks/>
            </p:cNvSpPr>
            <p:nvPr/>
          </p:nvSpPr>
          <p:spPr bwMode="auto">
            <a:xfrm>
              <a:off x="19597688" y="4508500"/>
              <a:ext cx="322262" cy="427038"/>
            </a:xfrm>
            <a:custGeom>
              <a:avLst/>
              <a:gdLst>
                <a:gd name="T0" fmla="*/ 86 w 86"/>
                <a:gd name="T1" fmla="*/ 7 h 114"/>
                <a:gd name="T2" fmla="*/ 86 w 86"/>
                <a:gd name="T3" fmla="*/ 34 h 114"/>
                <a:gd name="T4" fmla="*/ 55 w 86"/>
                <a:gd name="T5" fmla="*/ 24 h 114"/>
                <a:gd name="T6" fmla="*/ 33 w 86"/>
                <a:gd name="T7" fmla="*/ 33 h 114"/>
                <a:gd name="T8" fmla="*/ 25 w 86"/>
                <a:gd name="T9" fmla="*/ 58 h 114"/>
                <a:gd name="T10" fmla="*/ 34 w 86"/>
                <a:gd name="T11" fmla="*/ 82 h 114"/>
                <a:gd name="T12" fmla="*/ 57 w 86"/>
                <a:gd name="T13" fmla="*/ 90 h 114"/>
                <a:gd name="T14" fmla="*/ 86 w 86"/>
                <a:gd name="T15" fmla="*/ 80 h 114"/>
                <a:gd name="T16" fmla="*/ 86 w 86"/>
                <a:gd name="T17" fmla="*/ 107 h 114"/>
                <a:gd name="T18" fmla="*/ 54 w 86"/>
                <a:gd name="T19" fmla="*/ 114 h 114"/>
                <a:gd name="T20" fmla="*/ 16 w 86"/>
                <a:gd name="T21" fmla="*/ 97 h 114"/>
                <a:gd name="T22" fmla="*/ 0 w 86"/>
                <a:gd name="T23" fmla="*/ 57 h 114"/>
                <a:gd name="T24" fmla="*/ 16 w 86"/>
                <a:gd name="T25" fmla="*/ 17 h 114"/>
                <a:gd name="T26" fmla="*/ 55 w 86"/>
                <a:gd name="T27" fmla="*/ 0 h 114"/>
                <a:gd name="T28" fmla="*/ 86 w 86"/>
                <a:gd name="T29" fmla="*/ 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114">
                  <a:moveTo>
                    <a:pt x="86" y="7"/>
                  </a:moveTo>
                  <a:cubicBezTo>
                    <a:pt x="86" y="34"/>
                    <a:pt x="86" y="34"/>
                    <a:pt x="86" y="34"/>
                  </a:cubicBezTo>
                  <a:cubicBezTo>
                    <a:pt x="74" y="27"/>
                    <a:pt x="64" y="24"/>
                    <a:pt x="55" y="24"/>
                  </a:cubicBezTo>
                  <a:cubicBezTo>
                    <a:pt x="46" y="24"/>
                    <a:pt x="39" y="27"/>
                    <a:pt x="33" y="33"/>
                  </a:cubicBezTo>
                  <a:cubicBezTo>
                    <a:pt x="28" y="39"/>
                    <a:pt x="25" y="47"/>
                    <a:pt x="25" y="58"/>
                  </a:cubicBezTo>
                  <a:cubicBezTo>
                    <a:pt x="25" y="68"/>
                    <a:pt x="28" y="76"/>
                    <a:pt x="34" y="82"/>
                  </a:cubicBezTo>
                  <a:cubicBezTo>
                    <a:pt x="40" y="88"/>
                    <a:pt x="47" y="90"/>
                    <a:pt x="57" y="90"/>
                  </a:cubicBezTo>
                  <a:cubicBezTo>
                    <a:pt x="65" y="90"/>
                    <a:pt x="75" y="87"/>
                    <a:pt x="86" y="80"/>
                  </a:cubicBezTo>
                  <a:cubicBezTo>
                    <a:pt x="86" y="107"/>
                    <a:pt x="86" y="107"/>
                    <a:pt x="86" y="107"/>
                  </a:cubicBezTo>
                  <a:cubicBezTo>
                    <a:pt x="73" y="112"/>
                    <a:pt x="63" y="114"/>
                    <a:pt x="54" y="114"/>
                  </a:cubicBezTo>
                  <a:cubicBezTo>
                    <a:pt x="39" y="114"/>
                    <a:pt x="26" y="108"/>
                    <a:pt x="16" y="97"/>
                  </a:cubicBezTo>
                  <a:cubicBezTo>
                    <a:pt x="6" y="86"/>
                    <a:pt x="0" y="73"/>
                    <a:pt x="0" y="57"/>
                  </a:cubicBezTo>
                  <a:cubicBezTo>
                    <a:pt x="0" y="41"/>
                    <a:pt x="6" y="28"/>
                    <a:pt x="16" y="17"/>
                  </a:cubicBezTo>
                  <a:cubicBezTo>
                    <a:pt x="27" y="6"/>
                    <a:pt x="40" y="0"/>
                    <a:pt x="55" y="0"/>
                  </a:cubicBezTo>
                  <a:cubicBezTo>
                    <a:pt x="65" y="0"/>
                    <a:pt x="75" y="2"/>
                    <a:pt x="86" y="7"/>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400"/>
            </a:p>
          </p:txBody>
        </p:sp>
      </p:grpSp>
      <p:sp>
        <p:nvSpPr>
          <p:cNvPr id="60" name="TextBox 59"/>
          <p:cNvSpPr txBox="1"/>
          <p:nvPr/>
        </p:nvSpPr>
        <p:spPr>
          <a:xfrm>
            <a:off x="1512396" y="3234361"/>
            <a:ext cx="21945600" cy="7478970"/>
          </a:xfrm>
          <a:prstGeom prst="rect">
            <a:avLst/>
          </a:prstGeom>
          <a:noFill/>
        </p:spPr>
        <p:txBody>
          <a:bodyPr wrap="square" rtlCol="0">
            <a:spAutoFit/>
          </a:bodyPr>
          <a:lstStyle/>
          <a:p>
            <a:pPr marL="914400" indent="-914400" algn="just">
              <a:buAutoNum type="arabicPeriod"/>
            </a:pPr>
            <a:r>
              <a:rPr lang="en-US" sz="4800" b="1"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Hợp chất của carbon là hợp chất hữu cơ, trừ một số hợp chất như CO, CO</a:t>
            </a:r>
            <a:r>
              <a:rPr lang="en-US" sz="4800" b="1" baseline="-25000"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2</a:t>
            </a:r>
            <a:r>
              <a:rPr lang="en-US" sz="4800" b="1" smtClean="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muối carbonate, các cyanide, các carbide,…</a:t>
            </a:r>
          </a:p>
          <a:p>
            <a:pPr marL="914400" indent="-914400" algn="just">
              <a:buAutoNum type="arabicPeriod"/>
            </a:pPr>
            <a:r>
              <a:rPr lang="en-US" sz="4800" b="1" smtClean="0">
                <a:solidFill>
                  <a:schemeClr val="tx2">
                    <a:lumMod val="10000"/>
                  </a:schemeClr>
                </a:solidFill>
                <a:latin typeface="Tahoma" panose="020B0604030504040204" pitchFamily="34" charset="0"/>
                <a:ea typeface="Tahoma" panose="020B0604030504040204" pitchFamily="34" charset="0"/>
                <a:cs typeface="Tahoma" panose="020B0604030504040204" pitchFamily="34" charset="0"/>
              </a:rPr>
              <a:t>Hợp chất hữu cơ thường ít tan trong nước, tan nhiều trong dung môi hữu cơ; thường dễ cháy và kém bền với nhiệt.</a:t>
            </a:r>
          </a:p>
          <a:p>
            <a:pPr marL="914400" indent="-914400" algn="just">
              <a:buAutoNum type="arabicPeriod"/>
            </a:pPr>
            <a:r>
              <a:rPr lang="en-US" sz="4800" b="1" smtClean="0">
                <a:solidFill>
                  <a:schemeClr val="accent2">
                    <a:lumMod val="50000"/>
                  </a:schemeClr>
                </a:solidFill>
                <a:latin typeface="Tahoma" panose="020B0604030504040204" pitchFamily="34" charset="0"/>
                <a:ea typeface="Tahoma" panose="020B0604030504040204" pitchFamily="34" charset="0"/>
                <a:cs typeface="Tahoma" panose="020B0604030504040204" pitchFamily="34" charset="0"/>
              </a:rPr>
              <a:t>Phản ứng của các hợp chất hữu cơ thường xảy ra chậm và theo nhiều hướng, tạo thành hỗn hợp các sản phẩm.</a:t>
            </a:r>
          </a:p>
          <a:p>
            <a:pPr marL="914400" indent="-914400" algn="just">
              <a:buAutoNum type="arabicPeriod"/>
            </a:pPr>
            <a:r>
              <a:rPr lang="en-US" sz="4800" b="1"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Nhóm chức là nguyên tử hay nhóm nguyên tử gây ra những tính chất hoá học đặc trưng của hợp chất hữu cơ. Có thể xác định được nhóm chức trong phân tử hợp chất hữu cơ dựa vào tín hiệu hấp thụ đặc trưng trên phổ hồng ngoại của nó.</a:t>
            </a:r>
            <a:endParaRPr lang="en-US" sz="4800" b="1">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679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5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5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0">
                                            <p:txEl>
                                              <p:pRg st="2" end="2"/>
                                            </p:txEl>
                                          </p:spTgt>
                                        </p:tgtEl>
                                        <p:attrNameLst>
                                          <p:attrName>style.visibility</p:attrName>
                                        </p:attrNameLst>
                                      </p:cBhvr>
                                      <p:to>
                                        <p:strVal val="visible"/>
                                      </p:to>
                                    </p:set>
                                    <p:animEffect transition="in" filter="fade">
                                      <p:cBhvr>
                                        <p:cTn id="22" dur="500"/>
                                        <p:tgtEl>
                                          <p:spTgt spid="6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
                                            <p:txEl>
                                              <p:pRg st="3" end="3"/>
                                            </p:txEl>
                                          </p:spTgt>
                                        </p:tgtEl>
                                        <p:attrNameLst>
                                          <p:attrName>style.visibility</p:attrName>
                                        </p:attrNameLst>
                                      </p:cBhvr>
                                      <p:to>
                                        <p:strVal val="visible"/>
                                      </p:to>
                                    </p:set>
                                    <p:animEffect transition="in" filter="fade">
                                      <p:cBhvr>
                                        <p:cTn id="27" dur="500"/>
                                        <p:tgtEl>
                                          <p:spTgt spid="6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46;p3"/>
          <p:cNvSpPr txBox="1"/>
          <p:nvPr/>
        </p:nvSpPr>
        <p:spPr>
          <a:xfrm>
            <a:off x="4059470" y="1597448"/>
            <a:ext cx="17281989"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35F82"/>
              </a:buClr>
              <a:buSzPts val="4800"/>
              <a:buFont typeface="Tahoma"/>
              <a:buNone/>
            </a:pPr>
            <a:r>
              <a:rPr lang="en-US" sz="4800" b="1" smtClean="0">
                <a:solidFill>
                  <a:srgbClr val="135F82"/>
                </a:solidFill>
                <a:latin typeface="Tahoma" panose="020B0604030504040204" pitchFamily="34" charset="0"/>
                <a:ea typeface="Tahoma" panose="020B0604030504040204" pitchFamily="34" charset="0"/>
                <a:cs typeface="Tahoma" panose="020B0604030504040204" pitchFamily="34" charset="0"/>
                <a:sym typeface="Tahoma"/>
              </a:rPr>
              <a:t>CỦNG CỐ</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1" name="Rounded Rectangle 4">
            <a:extLst>
              <a:ext uri="{FF2B5EF4-FFF2-40B4-BE49-F238E27FC236}">
                <a16:creationId xmlns:a16="http://schemas.microsoft.com/office/drawing/2014/main" id="{533A3AF6-CB17-E64A-7561-8A4709C06959}"/>
              </a:ext>
            </a:extLst>
          </p:cNvPr>
          <p:cNvSpPr/>
          <p:nvPr/>
        </p:nvSpPr>
        <p:spPr>
          <a:xfrm>
            <a:off x="714247" y="2528417"/>
            <a:ext cx="23671341" cy="8374089"/>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3382290" y="282484"/>
            <a:ext cx="941000" cy="5139849"/>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1658813" y="2381907"/>
            <a:ext cx="4801314" cy="830997"/>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smtClean="0">
                <a:solidFill>
                  <a:schemeClr val="accent1">
                    <a:lumMod val="75000"/>
                  </a:schemeClr>
                </a:solidFill>
                <a:latin typeface="Tahoma" pitchFamily="34" charset="0"/>
                <a:ea typeface="Tahoma" pitchFamily="34" charset="0"/>
                <a:cs typeface="Tahoma" pitchFamily="34" charset="0"/>
              </a:rPr>
              <a:t>Bài 3 (SGK-56)</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751659" y="2391165"/>
            <a:ext cx="869742" cy="931745"/>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 name="Group 3"/>
          <p:cNvGrpSpPr/>
          <p:nvPr/>
        </p:nvGrpSpPr>
        <p:grpSpPr>
          <a:xfrm>
            <a:off x="714247" y="3506661"/>
            <a:ext cx="23249968" cy="7395845"/>
            <a:chOff x="714247" y="3506661"/>
            <a:chExt cx="23249968" cy="7395845"/>
          </a:xfrm>
        </p:grpSpPr>
        <p:sp>
          <p:nvSpPr>
            <p:cNvPr id="27" name="Rectangle 26"/>
            <p:cNvSpPr/>
            <p:nvPr/>
          </p:nvSpPr>
          <p:spPr>
            <a:xfrm>
              <a:off x="714247" y="3506661"/>
              <a:ext cx="23249968" cy="3785652"/>
            </a:xfrm>
            <a:prstGeom prst="rect">
              <a:avLst/>
            </a:prstGeom>
          </p:spPr>
          <p:txBody>
            <a:bodyPr wrap="square">
              <a:spAutoFit/>
            </a:bodyPr>
            <a:lstStyle/>
            <a:p>
              <a:pPr algn="just"/>
              <a:r>
                <a:rPr lang="nl-NL" sz="4800" b="1" smtClean="0">
                  <a:latin typeface="Tahoma" panose="020B0604030504040204" pitchFamily="34" charset="0"/>
                  <a:ea typeface="Tahoma" panose="020B0604030504040204" pitchFamily="34" charset="0"/>
                  <a:cs typeface="Tahoma" panose="020B0604030504040204" pitchFamily="34" charset="0"/>
                </a:rPr>
                <a:t>Cho phản ứng:</a:t>
              </a:r>
            </a:p>
            <a:p>
              <a:pPr algn="just"/>
              <a:r>
                <a:rPr lang="nl-NL" sz="4800" b="1" smtClean="0">
                  <a:latin typeface="Tahoma" panose="020B0604030504040204" pitchFamily="34" charset="0"/>
                  <a:ea typeface="Tahoma" panose="020B0604030504040204" pitchFamily="34" charset="0"/>
                  <a:cs typeface="Tahoma" panose="020B0604030504040204" pitchFamily="34" charset="0"/>
                </a:rPr>
                <a:t>CH</a:t>
              </a:r>
              <a:r>
                <a:rPr lang="nl-NL" sz="4800" b="1" baseline="-25000" smtClean="0">
                  <a:latin typeface="Tahoma" panose="020B0604030504040204" pitchFamily="34" charset="0"/>
                  <a:ea typeface="Tahoma" panose="020B0604030504040204" pitchFamily="34" charset="0"/>
                  <a:cs typeface="Tahoma" panose="020B0604030504040204" pitchFamily="34" charset="0"/>
                </a:rPr>
                <a:t>3</a:t>
              </a:r>
              <a:r>
                <a:rPr lang="nl-NL" sz="4800" b="1" smtClean="0">
                  <a:latin typeface="Tahoma" panose="020B0604030504040204" pitchFamily="34" charset="0"/>
                  <a:ea typeface="Tahoma" panose="020B0604030504040204" pitchFamily="34" charset="0"/>
                  <a:cs typeface="Tahoma" panose="020B0604030504040204" pitchFamily="34" charset="0"/>
                </a:rPr>
                <a:t>-C-OH + CH</a:t>
              </a:r>
              <a:r>
                <a:rPr lang="nl-NL" sz="4800" b="1" baseline="-25000" smtClean="0">
                  <a:latin typeface="Tahoma" panose="020B0604030504040204" pitchFamily="34" charset="0"/>
                  <a:ea typeface="Tahoma" panose="020B0604030504040204" pitchFamily="34" charset="0"/>
                  <a:cs typeface="Tahoma" panose="020B0604030504040204" pitchFamily="34" charset="0"/>
                </a:rPr>
                <a:t>3</a:t>
              </a:r>
              <a:r>
                <a:rPr lang="nl-NL" sz="4800" b="1" smtClean="0">
                  <a:latin typeface="Tahoma" panose="020B0604030504040204" pitchFamily="34" charset="0"/>
                  <a:ea typeface="Tahoma" panose="020B0604030504040204" pitchFamily="34" charset="0"/>
                  <a:cs typeface="Tahoma" panose="020B0604030504040204" pitchFamily="34" charset="0"/>
                </a:rPr>
                <a:t>CH</a:t>
              </a:r>
              <a:r>
                <a:rPr lang="nl-NL" sz="4800" b="1" baseline="-25000" smtClean="0">
                  <a:latin typeface="Tahoma" panose="020B0604030504040204" pitchFamily="34" charset="0"/>
                  <a:ea typeface="Tahoma" panose="020B0604030504040204" pitchFamily="34" charset="0"/>
                  <a:cs typeface="Tahoma" panose="020B0604030504040204" pitchFamily="34" charset="0"/>
                </a:rPr>
                <a:t>2</a:t>
              </a:r>
              <a:r>
                <a:rPr lang="nl-NL" sz="4800" b="1" smtClean="0">
                  <a:latin typeface="Tahoma" panose="020B0604030504040204" pitchFamily="34" charset="0"/>
                  <a:ea typeface="Tahoma" panose="020B0604030504040204" pitchFamily="34" charset="0"/>
                  <a:cs typeface="Tahoma" panose="020B0604030504040204" pitchFamily="34" charset="0"/>
                </a:rPr>
                <a:t>OH </a:t>
              </a:r>
            </a:p>
            <a:p>
              <a:pPr algn="just"/>
              <a:r>
                <a:rPr lang="nl-NL" sz="4800" b="1">
                  <a:latin typeface="Tahoma" panose="020B0604030504040204" pitchFamily="34" charset="0"/>
                  <a:ea typeface="Tahoma" panose="020B0604030504040204" pitchFamily="34" charset="0"/>
                  <a:cs typeface="Tahoma" panose="020B0604030504040204" pitchFamily="34" charset="0"/>
                </a:rPr>
                <a:t> </a:t>
              </a:r>
              <a:r>
                <a:rPr lang="nl-NL" sz="4800" b="1" smtClean="0">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a:t>
              </a:r>
              <a:r>
                <a:rPr lang="nl-NL" sz="4800" b="1" smtClean="0">
                  <a:latin typeface="Tahoma" panose="020B0604030504040204" pitchFamily="34" charset="0"/>
                  <a:ea typeface="Tahoma" panose="020B0604030504040204" pitchFamily="34" charset="0"/>
                  <a:cs typeface="Tahoma" panose="020B0604030504040204" pitchFamily="34" charset="0"/>
                </a:rPr>
                <a:t>       O</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endParaRPr lang="en-US" sz="4800" b="1">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34846326"/>
                </p:ext>
              </p:extLst>
            </p:nvPr>
          </p:nvGraphicFramePr>
          <p:xfrm>
            <a:off x="8121724" y="3506661"/>
            <a:ext cx="5486400" cy="1590260"/>
          </p:xfrm>
          <a:graphic>
            <a:graphicData uri="http://schemas.openxmlformats.org/presentationml/2006/ole">
              <mc:AlternateContent xmlns:mc="http://schemas.openxmlformats.org/markup-compatibility/2006">
                <mc:Choice xmlns:v="urn:schemas-microsoft-com:vml" Requires="v">
                  <p:oleObj spid="_x0000_s1031" name="Equation" r:id="rId3" imgW="876240" imgH="253800" progId="Equation.DSMT4">
                    <p:embed/>
                  </p:oleObj>
                </mc:Choice>
                <mc:Fallback>
                  <p:oleObj name="Equation" r:id="rId3" imgW="876240" imgH="253800" progId="Equation.DSMT4">
                    <p:embed/>
                    <p:pic>
                      <p:nvPicPr>
                        <p:cNvPr id="0" name=""/>
                        <p:cNvPicPr/>
                        <p:nvPr/>
                      </p:nvPicPr>
                      <p:blipFill>
                        <a:blip r:embed="rId4"/>
                        <a:stretch>
                          <a:fillRect/>
                        </a:stretch>
                      </p:blipFill>
                      <p:spPr>
                        <a:xfrm>
                          <a:off x="8121724" y="3506661"/>
                          <a:ext cx="5486400" cy="1590260"/>
                        </a:xfrm>
                        <a:prstGeom prst="rect">
                          <a:avLst/>
                        </a:prstGeom>
                      </p:spPr>
                    </p:pic>
                  </p:oleObj>
                </mc:Fallback>
              </mc:AlternateContent>
            </a:graphicData>
          </a:graphic>
        </p:graphicFrame>
        <p:sp>
          <p:nvSpPr>
            <p:cNvPr id="3" name="TextBox 2"/>
            <p:cNvSpPr txBox="1"/>
            <p:nvPr/>
          </p:nvSpPr>
          <p:spPr>
            <a:xfrm>
              <a:off x="13737647" y="3942759"/>
              <a:ext cx="7277954" cy="2308324"/>
            </a:xfrm>
            <a:prstGeom prst="rect">
              <a:avLst/>
            </a:prstGeom>
            <a:noFill/>
          </p:spPr>
          <p:txBody>
            <a:bodyPr wrap="none" rtlCol="0">
              <a:spAutoFit/>
            </a:bodyPr>
            <a:lstStyle/>
            <a:p>
              <a:r>
                <a:rPr lang="en-US" sz="4800" b="1" smtClean="0">
                  <a:latin typeface="Tahoma" panose="020B0604030504040204" pitchFamily="34" charset="0"/>
                  <a:ea typeface="Tahoma" panose="020B0604030504040204" pitchFamily="34" charset="0"/>
                  <a:cs typeface="Tahoma" panose="020B0604030504040204" pitchFamily="34" charset="0"/>
                </a:rPr>
                <a:t>CH</a:t>
              </a:r>
              <a:r>
                <a:rPr lang="en-US" sz="4800" b="1" baseline="-25000" smtClean="0">
                  <a:latin typeface="Tahoma" panose="020B0604030504040204" pitchFamily="34" charset="0"/>
                  <a:ea typeface="Tahoma" panose="020B0604030504040204" pitchFamily="34" charset="0"/>
                  <a:cs typeface="Tahoma" panose="020B0604030504040204" pitchFamily="34" charset="0"/>
                </a:rPr>
                <a:t>3</a:t>
              </a:r>
              <a:r>
                <a:rPr lang="en-US" sz="4800" b="1" smtClean="0">
                  <a:latin typeface="Tahoma" panose="020B0604030504040204" pitchFamily="34" charset="0"/>
                  <a:ea typeface="Tahoma" panose="020B0604030504040204" pitchFamily="34" charset="0"/>
                  <a:cs typeface="Tahoma" panose="020B0604030504040204" pitchFamily="34" charset="0"/>
                </a:rPr>
                <a:t>-C-O-CH</a:t>
              </a:r>
              <a:r>
                <a:rPr lang="en-US" sz="4800" b="1" baseline="-25000" smtClean="0">
                  <a:latin typeface="Tahoma" panose="020B0604030504040204" pitchFamily="34" charset="0"/>
                  <a:ea typeface="Tahoma" panose="020B0604030504040204" pitchFamily="34" charset="0"/>
                  <a:cs typeface="Tahoma" panose="020B0604030504040204" pitchFamily="34" charset="0"/>
                </a:rPr>
                <a:t>2</a:t>
              </a:r>
              <a:r>
                <a:rPr lang="en-US" sz="4800" b="1" smtClean="0">
                  <a:latin typeface="Tahoma" panose="020B0604030504040204" pitchFamily="34" charset="0"/>
                  <a:ea typeface="Tahoma" panose="020B0604030504040204" pitchFamily="34" charset="0"/>
                  <a:cs typeface="Tahoma" panose="020B0604030504040204" pitchFamily="34" charset="0"/>
                </a:rPr>
                <a:t>cH</a:t>
              </a:r>
              <a:r>
                <a:rPr lang="en-US" sz="4800" b="1" baseline="-25000" smtClean="0">
                  <a:latin typeface="Tahoma" panose="020B0604030504040204" pitchFamily="34" charset="0"/>
                  <a:ea typeface="Tahoma" panose="020B0604030504040204" pitchFamily="34" charset="0"/>
                  <a:cs typeface="Tahoma" panose="020B0604030504040204" pitchFamily="34" charset="0"/>
                </a:rPr>
                <a:t>3</a:t>
              </a:r>
              <a:r>
                <a:rPr lang="en-US" sz="4800" b="1" smtClean="0">
                  <a:latin typeface="Tahoma" panose="020B0604030504040204" pitchFamily="34" charset="0"/>
                  <a:ea typeface="Tahoma" panose="020B0604030504040204" pitchFamily="34" charset="0"/>
                  <a:cs typeface="Tahoma" panose="020B0604030504040204" pitchFamily="34" charset="0"/>
                </a:rPr>
                <a:t> + H</a:t>
              </a:r>
              <a:r>
                <a:rPr lang="en-US" sz="4800" b="1" baseline="-25000" smtClean="0">
                  <a:latin typeface="Tahoma" panose="020B0604030504040204" pitchFamily="34" charset="0"/>
                  <a:ea typeface="Tahoma" panose="020B0604030504040204" pitchFamily="34" charset="0"/>
                  <a:cs typeface="Tahoma" panose="020B0604030504040204" pitchFamily="34" charset="0"/>
                </a:rPr>
                <a:t>2</a:t>
              </a:r>
              <a:r>
                <a:rPr lang="en-US" sz="4800" b="1" smtClean="0">
                  <a:latin typeface="Tahoma" panose="020B0604030504040204" pitchFamily="34" charset="0"/>
                  <a:ea typeface="Tahoma" panose="020B0604030504040204" pitchFamily="34" charset="0"/>
                  <a:cs typeface="Tahoma" panose="020B0604030504040204" pitchFamily="34" charset="0"/>
                </a:rPr>
                <a:t>O</a:t>
              </a:r>
            </a:p>
            <a:p>
              <a:r>
                <a:rPr lang="en-US" sz="4800" b="1">
                  <a:latin typeface="Tahoma" panose="020B0604030504040204" pitchFamily="34" charset="0"/>
                  <a:ea typeface="Tahoma" panose="020B0604030504040204" pitchFamily="34" charset="0"/>
                  <a:cs typeface="Tahoma" panose="020B0604030504040204" pitchFamily="34" charset="0"/>
                </a:rPr>
                <a:t> </a:t>
              </a:r>
              <a:r>
                <a:rPr lang="en-US" sz="4800" b="1" smtClean="0">
                  <a:latin typeface="Tahoma" panose="020B0604030504040204" pitchFamily="34" charset="0"/>
                  <a:ea typeface="Tahoma" panose="020B0604030504040204" pitchFamily="34" charset="0"/>
                  <a:cs typeface="Tahoma" panose="020B0604030504040204" pitchFamily="34" charset="0"/>
                </a:rPr>
                <a:t>          ||</a:t>
              </a:r>
            </a:p>
            <a:p>
              <a:r>
                <a:rPr lang="en-US" sz="4800" b="1">
                  <a:latin typeface="Tahoma" panose="020B0604030504040204" pitchFamily="34" charset="0"/>
                  <a:ea typeface="Tahoma" panose="020B0604030504040204" pitchFamily="34" charset="0"/>
                  <a:cs typeface="Tahoma" panose="020B0604030504040204" pitchFamily="34" charset="0"/>
                </a:rPr>
                <a:t> </a:t>
              </a:r>
              <a:r>
                <a:rPr lang="en-US" sz="4800" b="1" smtClean="0">
                  <a:latin typeface="Tahoma" panose="020B0604030504040204" pitchFamily="34" charset="0"/>
                  <a:ea typeface="Tahoma" panose="020B0604030504040204" pitchFamily="34" charset="0"/>
                  <a:cs typeface="Tahoma" panose="020B0604030504040204" pitchFamily="34" charset="0"/>
                </a:rPr>
                <a:t>           O</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751659" y="6378191"/>
              <a:ext cx="23212556" cy="4524315"/>
            </a:xfrm>
            <a:prstGeom prst="rect">
              <a:avLst/>
            </a:prstGeom>
            <a:noFill/>
          </p:spPr>
          <p:txBody>
            <a:bodyPr wrap="square" rtlCol="0">
              <a:spAutoFit/>
            </a:bodyPr>
            <a:lstStyle/>
            <a:p>
              <a:r>
                <a:rPr lang="en-US" sz="4800" b="1" smtClean="0">
                  <a:latin typeface="Tahoma" panose="020B0604030504040204" pitchFamily="34" charset="0"/>
                  <a:ea typeface="Tahoma" panose="020B0604030504040204" pitchFamily="34" charset="0"/>
                  <a:cs typeface="Tahoma" panose="020B0604030504040204" pitchFamily="34" charset="0"/>
                </a:rPr>
                <a:t>a) Có những nhóm chức nào trong phân tử mỗi chất hữu cơ ở phản ứng trên?</a:t>
              </a:r>
            </a:p>
            <a:p>
              <a:r>
                <a:rPr lang="en-US" sz="4800" b="1" smtClean="0">
                  <a:latin typeface="Tahoma" panose="020B0604030504040204" pitchFamily="34" charset="0"/>
                  <a:ea typeface="Tahoma" panose="020B0604030504040204" pitchFamily="34" charset="0"/>
                  <a:cs typeface="Tahoma" panose="020B0604030504040204" pitchFamily="34" charset="0"/>
                </a:rPr>
                <a:t>b) Sau khi tiến hành phản ứng một thời gian, người ta tách được một chất hữu cơ tinh khiết từ hỗn hợp phản ứng. Có thể ghi và sử dụng phổ hồng ngoại của chất lỏng này để xác định chất đó là CH</a:t>
              </a:r>
              <a:r>
                <a:rPr lang="en-US" sz="4800" b="1" baseline="-25000" smtClean="0">
                  <a:latin typeface="Tahoma" panose="020B0604030504040204" pitchFamily="34" charset="0"/>
                  <a:ea typeface="Tahoma" panose="020B0604030504040204" pitchFamily="34" charset="0"/>
                  <a:cs typeface="Tahoma" panose="020B0604030504040204" pitchFamily="34" charset="0"/>
                </a:rPr>
                <a:t>3</a:t>
              </a:r>
              <a:r>
                <a:rPr lang="en-US" sz="4800" b="1" smtClean="0">
                  <a:latin typeface="Tahoma" panose="020B0604030504040204" pitchFamily="34" charset="0"/>
                  <a:ea typeface="Tahoma" panose="020B0604030504040204" pitchFamily="34" charset="0"/>
                  <a:cs typeface="Tahoma" panose="020B0604030504040204" pitchFamily="34" charset="0"/>
                </a:rPr>
                <a:t>COOCH</a:t>
              </a:r>
              <a:r>
                <a:rPr lang="en-US" sz="4800" b="1" baseline="-25000" smtClean="0">
                  <a:latin typeface="Tahoma" panose="020B0604030504040204" pitchFamily="34" charset="0"/>
                  <a:ea typeface="Tahoma" panose="020B0604030504040204" pitchFamily="34" charset="0"/>
                  <a:cs typeface="Tahoma" panose="020B0604030504040204" pitchFamily="34" charset="0"/>
                </a:rPr>
                <a:t>2</a:t>
              </a:r>
              <a:r>
                <a:rPr lang="en-US" sz="4800" b="1" smtClean="0">
                  <a:latin typeface="Tahoma" panose="020B0604030504040204" pitchFamily="34" charset="0"/>
                  <a:ea typeface="Tahoma" panose="020B0604030504040204" pitchFamily="34" charset="0"/>
                  <a:cs typeface="Tahoma" panose="020B0604030504040204" pitchFamily="34" charset="0"/>
                </a:rPr>
                <a:t>CH</a:t>
              </a:r>
              <a:r>
                <a:rPr lang="en-US" sz="4800" b="1" baseline="-25000" smtClean="0">
                  <a:latin typeface="Tahoma" panose="020B0604030504040204" pitchFamily="34" charset="0"/>
                  <a:ea typeface="Tahoma" panose="020B0604030504040204" pitchFamily="34" charset="0"/>
                  <a:cs typeface="Tahoma" panose="020B0604030504040204" pitchFamily="34" charset="0"/>
                </a:rPr>
                <a:t>3</a:t>
              </a:r>
              <a:r>
                <a:rPr lang="en-US" sz="4800" b="1" smtClean="0">
                  <a:latin typeface="Tahoma" panose="020B0604030504040204" pitchFamily="34" charset="0"/>
                  <a:ea typeface="Tahoma" panose="020B0604030504040204" pitchFamily="34" charset="0"/>
                  <a:cs typeface="Tahoma" panose="020B0604030504040204" pitchFamily="34" charset="0"/>
                </a:rPr>
                <a:t> hay CH</a:t>
              </a:r>
              <a:r>
                <a:rPr lang="en-US" sz="4800" b="1" baseline="-25000" smtClean="0">
                  <a:latin typeface="Tahoma" panose="020B0604030504040204" pitchFamily="34" charset="0"/>
                  <a:ea typeface="Tahoma" panose="020B0604030504040204" pitchFamily="34" charset="0"/>
                  <a:cs typeface="Tahoma" panose="020B0604030504040204" pitchFamily="34" charset="0"/>
                </a:rPr>
                <a:t>3</a:t>
              </a:r>
              <a:r>
                <a:rPr lang="en-US" sz="4800" b="1" smtClean="0">
                  <a:latin typeface="Tahoma" panose="020B0604030504040204" pitchFamily="34" charset="0"/>
                  <a:ea typeface="Tahoma" panose="020B0604030504040204" pitchFamily="34" charset="0"/>
                  <a:cs typeface="Tahoma" panose="020B0604030504040204" pitchFamily="34" charset="0"/>
                </a:rPr>
                <a:t>COOH hoặc CH</a:t>
              </a:r>
              <a:r>
                <a:rPr lang="en-US" sz="4800" b="1" baseline="-25000" smtClean="0">
                  <a:latin typeface="Tahoma" panose="020B0604030504040204" pitchFamily="34" charset="0"/>
                  <a:ea typeface="Tahoma" panose="020B0604030504040204" pitchFamily="34" charset="0"/>
                  <a:cs typeface="Tahoma" panose="020B0604030504040204" pitchFamily="34" charset="0"/>
                </a:rPr>
                <a:t>3</a:t>
              </a:r>
              <a:r>
                <a:rPr lang="en-US" sz="4800" b="1" smtClean="0">
                  <a:latin typeface="Tahoma" panose="020B0604030504040204" pitchFamily="34" charset="0"/>
                  <a:ea typeface="Tahoma" panose="020B0604030504040204" pitchFamily="34" charset="0"/>
                  <a:cs typeface="Tahoma" panose="020B0604030504040204" pitchFamily="34" charset="0"/>
                </a:rPr>
                <a:t>CH</a:t>
              </a:r>
              <a:r>
                <a:rPr lang="en-US" sz="4800" b="1" baseline="-25000" smtClean="0">
                  <a:latin typeface="Tahoma" panose="020B0604030504040204" pitchFamily="34" charset="0"/>
                  <a:ea typeface="Tahoma" panose="020B0604030504040204" pitchFamily="34" charset="0"/>
                  <a:cs typeface="Tahoma" panose="020B0604030504040204" pitchFamily="34" charset="0"/>
                </a:rPr>
                <a:t>2</a:t>
              </a:r>
              <a:r>
                <a:rPr lang="en-US" sz="4800" b="1" smtClean="0">
                  <a:latin typeface="Tahoma" panose="020B0604030504040204" pitchFamily="34" charset="0"/>
                  <a:ea typeface="Tahoma" panose="020B0604030504040204" pitchFamily="34" charset="0"/>
                  <a:cs typeface="Tahoma" panose="020B0604030504040204" pitchFamily="34" charset="0"/>
                </a:rPr>
                <a:t>OH được không? Vì sao?</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sp>
        <p:nvSpPr>
          <p:cNvPr id="12" name="Rounded Rectangle 4">
            <a:extLst>
              <a:ext uri="{FF2B5EF4-FFF2-40B4-BE49-F238E27FC236}">
                <a16:creationId xmlns:a16="http://schemas.microsoft.com/office/drawing/2014/main" id="{533A3AF6-CB17-E64A-7561-8A4709C06959}"/>
              </a:ext>
            </a:extLst>
          </p:cNvPr>
          <p:cNvSpPr/>
          <p:nvPr/>
        </p:nvSpPr>
        <p:spPr>
          <a:xfrm>
            <a:off x="714247" y="11119989"/>
            <a:ext cx="23671341" cy="265404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5">
            <a:extLst>
              <a:ext uri="{FF2B5EF4-FFF2-40B4-BE49-F238E27FC236}">
                <a16:creationId xmlns:a16="http://schemas.microsoft.com/office/drawing/2014/main" id="{B51634C0-3A58-16D0-A779-09F3E36371C5}"/>
              </a:ext>
            </a:extLst>
          </p:cNvPr>
          <p:cNvGrpSpPr/>
          <p:nvPr/>
        </p:nvGrpSpPr>
        <p:grpSpPr>
          <a:xfrm>
            <a:off x="751659" y="10902507"/>
            <a:ext cx="3481107" cy="1281269"/>
            <a:chOff x="1275608" y="6322795"/>
            <a:chExt cx="3411893" cy="828632"/>
          </a:xfrm>
        </p:grpSpPr>
        <p:sp>
          <p:nvSpPr>
            <p:cNvPr id="14"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6"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8" name="TextBox 17"/>
          <p:cNvSpPr txBox="1"/>
          <p:nvPr/>
        </p:nvSpPr>
        <p:spPr>
          <a:xfrm>
            <a:off x="4232766" y="10902506"/>
            <a:ext cx="19694036" cy="3046988"/>
          </a:xfrm>
          <a:prstGeom prst="rect">
            <a:avLst/>
          </a:prstGeom>
          <a:noFill/>
        </p:spPr>
        <p:txBody>
          <a:bodyPr wrap="square" rtlCol="0">
            <a:spAutoFit/>
          </a:bodyPr>
          <a:lstStyle/>
          <a:p>
            <a:r>
              <a:rPr lang="en-US" sz="4800" b="1" smtClean="0">
                <a:latin typeface="Tahoma" panose="020B0604030504040204" pitchFamily="34" charset="0"/>
                <a:ea typeface="Tahoma" panose="020B0604030504040204" pitchFamily="34" charset="0"/>
                <a:cs typeface="Tahoma" panose="020B0604030504040204" pitchFamily="34" charset="0"/>
              </a:rPr>
              <a:t>a) Có những nhóm chức: alcohol (-OH); carboxylic acid (-COOH) và ester (-COO-) ở phản ứng trên.</a:t>
            </a:r>
          </a:p>
          <a:p>
            <a:r>
              <a:rPr lang="en-US" sz="4800" b="1" smtClean="0">
                <a:latin typeface="Tahoma" panose="020B0604030504040204" pitchFamily="34" charset="0"/>
                <a:ea typeface="Tahoma" panose="020B0604030504040204" pitchFamily="34" charset="0"/>
                <a:cs typeface="Tahoma" panose="020B0604030504040204" pitchFamily="34" charset="0"/>
              </a:rPr>
              <a:t>b) Có thể sử dụng phổ hồng ngoại vì mỗi nhóm chức khác nhau sẽ thể hiện các đỉnh hấp thụ khác nhau.</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0826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animBg="1"/>
      <p:bldP spid="23" grpId="0" animBg="1"/>
      <p:bldP spid="24" grpId="0"/>
      <p:bldP spid="25" grpId="0" animBg="1"/>
      <p:bldP spid="12"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3610751E-E89B-16A3-0727-666AB97FA645}"/>
              </a:ext>
            </a:extLst>
          </p:cNvPr>
          <p:cNvGrpSpPr/>
          <p:nvPr/>
        </p:nvGrpSpPr>
        <p:grpSpPr>
          <a:xfrm>
            <a:off x="1993288" y="2312519"/>
            <a:ext cx="22392300" cy="2571024"/>
            <a:chOff x="539751" y="668025"/>
            <a:chExt cx="23100063" cy="2156178"/>
          </a:xfrm>
        </p:grpSpPr>
        <p:sp>
          <p:nvSpPr>
            <p:cNvPr id="6" name="Rounded Rectangle 24">
              <a:extLst>
                <a:ext uri="{FF2B5EF4-FFF2-40B4-BE49-F238E27FC236}">
                  <a16:creationId xmlns:a16="http://schemas.microsoft.com/office/drawing/2014/main" id="{EE17A035-4F3F-415E-BEA7-3331C045288F}"/>
                </a:ext>
              </a:extLst>
            </p:cNvPr>
            <p:cNvSpPr/>
            <p:nvPr/>
          </p:nvSpPr>
          <p:spPr bwMode="auto">
            <a:xfrm>
              <a:off x="842528" y="668025"/>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Isosceles Triangle 44">
              <a:extLst>
                <a:ext uri="{FF2B5EF4-FFF2-40B4-BE49-F238E27FC236}">
                  <a16:creationId xmlns:a16="http://schemas.microsoft.com/office/drawing/2014/main"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pic>
        <p:nvPicPr>
          <p:cNvPr id="2" name="Picture 1"/>
          <p:cNvPicPr>
            <a:picLocks noChangeAspect="1"/>
          </p:cNvPicPr>
          <p:nvPr/>
        </p:nvPicPr>
        <p:blipFill>
          <a:blip r:embed="rId2"/>
          <a:stretch>
            <a:fillRect/>
          </a:stretch>
        </p:blipFill>
        <p:spPr>
          <a:xfrm>
            <a:off x="788642" y="2180844"/>
            <a:ext cx="1529542" cy="1828800"/>
          </a:xfrm>
          <a:prstGeom prst="rect">
            <a:avLst/>
          </a:prstGeom>
        </p:spPr>
      </p:pic>
      <p:sp>
        <p:nvSpPr>
          <p:cNvPr id="21" name="Rectangle 20"/>
          <p:cNvSpPr/>
          <p:nvPr/>
        </p:nvSpPr>
        <p:spPr>
          <a:xfrm>
            <a:off x="2587092" y="2014728"/>
            <a:ext cx="21836196" cy="2157707"/>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Chất nào là chất hữu cơ, chất nào là chất vô cơ? Cho biết một số ứng dụng của chất hữu cơ trong đời sống?</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2" name="AutoShape 2" descr="Cách trồng cây mía và giá trị kinh tế cây mía đem lạ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26" name="Picture 25"/>
          <p:cNvPicPr>
            <a:picLocks noChangeAspect="1"/>
          </p:cNvPicPr>
          <p:nvPr/>
        </p:nvPicPr>
        <p:blipFill>
          <a:blip r:embed="rId3"/>
          <a:stretch>
            <a:fillRect/>
          </a:stretch>
        </p:blipFill>
        <p:spPr>
          <a:xfrm>
            <a:off x="2318184" y="4323052"/>
            <a:ext cx="7808360" cy="4572000"/>
          </a:xfrm>
          <a:prstGeom prst="rect">
            <a:avLst/>
          </a:prstGeom>
        </p:spPr>
      </p:pic>
      <p:pic>
        <p:nvPicPr>
          <p:cNvPr id="27" name="Picture 26"/>
          <p:cNvPicPr>
            <a:picLocks noChangeAspect="1"/>
          </p:cNvPicPr>
          <p:nvPr/>
        </p:nvPicPr>
        <p:blipFill>
          <a:blip r:embed="rId4"/>
          <a:stretch>
            <a:fillRect/>
          </a:stretch>
        </p:blipFill>
        <p:spPr>
          <a:xfrm>
            <a:off x="10126544" y="4323052"/>
            <a:ext cx="6542670" cy="4572000"/>
          </a:xfrm>
          <a:prstGeom prst="rect">
            <a:avLst/>
          </a:prstGeom>
        </p:spPr>
      </p:pic>
      <p:pic>
        <p:nvPicPr>
          <p:cNvPr id="28" name="Picture 27"/>
          <p:cNvPicPr>
            <a:picLocks noChangeAspect="1"/>
          </p:cNvPicPr>
          <p:nvPr/>
        </p:nvPicPr>
        <p:blipFill>
          <a:blip r:embed="rId5"/>
          <a:stretch>
            <a:fillRect/>
          </a:stretch>
        </p:blipFill>
        <p:spPr>
          <a:xfrm>
            <a:off x="16669214" y="4323052"/>
            <a:ext cx="6011333" cy="4572000"/>
          </a:xfrm>
          <a:prstGeom prst="rect">
            <a:avLst/>
          </a:prstGeom>
        </p:spPr>
      </p:pic>
      <p:pic>
        <p:nvPicPr>
          <p:cNvPr id="29" name="Picture 28"/>
          <p:cNvPicPr>
            <a:picLocks noChangeAspect="1"/>
          </p:cNvPicPr>
          <p:nvPr/>
        </p:nvPicPr>
        <p:blipFill>
          <a:blip r:embed="rId6"/>
          <a:stretch>
            <a:fillRect/>
          </a:stretch>
        </p:blipFill>
        <p:spPr>
          <a:xfrm>
            <a:off x="2318184" y="9164530"/>
            <a:ext cx="6254007" cy="4572000"/>
          </a:xfrm>
          <a:prstGeom prst="rect">
            <a:avLst/>
          </a:prstGeom>
        </p:spPr>
        <p:style>
          <a:lnRef idx="3">
            <a:schemeClr val="lt1"/>
          </a:lnRef>
          <a:fillRef idx="1">
            <a:schemeClr val="accent1"/>
          </a:fillRef>
          <a:effectRef idx="1">
            <a:schemeClr val="accent1"/>
          </a:effectRef>
          <a:fontRef idx="minor">
            <a:schemeClr val="lt1"/>
          </a:fontRef>
        </p:style>
      </p:pic>
      <p:pic>
        <p:nvPicPr>
          <p:cNvPr id="30" name="Picture 29"/>
          <p:cNvPicPr>
            <a:picLocks noChangeAspect="1"/>
          </p:cNvPicPr>
          <p:nvPr/>
        </p:nvPicPr>
        <p:blipFill>
          <a:blip r:embed="rId7"/>
          <a:stretch>
            <a:fillRect/>
          </a:stretch>
        </p:blipFill>
        <p:spPr>
          <a:xfrm>
            <a:off x="8572191" y="9164530"/>
            <a:ext cx="6948834" cy="4572000"/>
          </a:xfrm>
          <a:prstGeom prst="rect">
            <a:avLst/>
          </a:prstGeom>
        </p:spPr>
        <p:style>
          <a:lnRef idx="3">
            <a:schemeClr val="lt1"/>
          </a:lnRef>
          <a:fillRef idx="1">
            <a:schemeClr val="accent1"/>
          </a:fillRef>
          <a:effectRef idx="1">
            <a:schemeClr val="accent1"/>
          </a:effectRef>
          <a:fontRef idx="minor">
            <a:schemeClr val="lt1"/>
          </a:fontRef>
        </p:style>
      </p:pic>
      <p:pic>
        <p:nvPicPr>
          <p:cNvPr id="31" name="Picture 30"/>
          <p:cNvPicPr>
            <a:picLocks noChangeAspect="1"/>
          </p:cNvPicPr>
          <p:nvPr/>
        </p:nvPicPr>
        <p:blipFill>
          <a:blip r:embed="rId8"/>
          <a:stretch>
            <a:fillRect/>
          </a:stretch>
        </p:blipFill>
        <p:spPr>
          <a:xfrm>
            <a:off x="15429641" y="9145588"/>
            <a:ext cx="7250906" cy="4572000"/>
          </a:xfrm>
          <a:prstGeom prst="rect">
            <a:avLst/>
          </a:prstGeom>
        </p:spPr>
        <p:style>
          <a:lnRef idx="3">
            <a:schemeClr val="lt1"/>
          </a:lnRef>
          <a:fillRef idx="1">
            <a:schemeClr val="accent1"/>
          </a:fillRef>
          <a:effectRef idx="1">
            <a:schemeClr val="accent1"/>
          </a:effectRef>
          <a:fontRef idx="minor">
            <a:schemeClr val="lt1"/>
          </a:fontRef>
        </p:style>
      </p:pic>
      <p:sp>
        <p:nvSpPr>
          <p:cNvPr id="38" name="Rectangle 37"/>
          <p:cNvSpPr/>
          <p:nvPr/>
        </p:nvSpPr>
        <p:spPr>
          <a:xfrm>
            <a:off x="2533580" y="4316743"/>
            <a:ext cx="7276351"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saccharose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22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11</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7" name="Rectangle 46"/>
          <p:cNvSpPr/>
          <p:nvPr/>
        </p:nvSpPr>
        <p:spPr>
          <a:xfrm>
            <a:off x="9391192" y="8048155"/>
            <a:ext cx="7505581"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calcium sulfate (CaSO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4</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p:cNvSpPr/>
          <p:nvPr/>
        </p:nvSpPr>
        <p:spPr>
          <a:xfrm>
            <a:off x="16249905" y="4316743"/>
            <a:ext cx="6849952"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celullose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6</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10</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5</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n</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1" name="Rectangle 50"/>
          <p:cNvSpPr/>
          <p:nvPr/>
        </p:nvSpPr>
        <p:spPr>
          <a:xfrm>
            <a:off x="2318184" y="12873733"/>
            <a:ext cx="6655989"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silicon dioxide (SiO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2</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3" name="Rectangle 52"/>
          <p:cNvSpPr/>
          <p:nvPr/>
        </p:nvSpPr>
        <p:spPr>
          <a:xfrm>
            <a:off x="7871451" y="9183472"/>
            <a:ext cx="8715848"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acetylsalicylic acid,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9</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8</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4</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55" name="Rectangle 54"/>
          <p:cNvSpPr/>
          <p:nvPr/>
        </p:nvSpPr>
        <p:spPr>
          <a:xfrm>
            <a:off x="16587299" y="9164530"/>
            <a:ext cx="4878259" cy="830997"/>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propane (C</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3</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4800" b="1" baseline="-25000">
                <a:solidFill>
                  <a:srgbClr val="FFFF00"/>
                </a:solidFill>
                <a:latin typeface="Tahoma" panose="020B0604030504040204" pitchFamily="34" charset="0"/>
                <a:ea typeface="Tahoma" panose="020B0604030504040204" pitchFamily="34" charset="0"/>
                <a:cs typeface="Tahoma" panose="020B0604030504040204" pitchFamily="34" charset="0"/>
              </a:rPr>
              <a:t>8­</a:t>
            </a:r>
            <a:r>
              <a:rPr lang="nl-NL" sz="48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48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cxnSp>
        <p:nvCxnSpPr>
          <p:cNvPr id="57" name="Straight Connector 56"/>
          <p:cNvCxnSpPr/>
          <p:nvPr/>
        </p:nvCxnSpPr>
        <p:spPr>
          <a:xfrm>
            <a:off x="8572191" y="8463653"/>
            <a:ext cx="9130947" cy="0"/>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60" name="Straight Connector 59"/>
          <p:cNvCxnSpPr/>
          <p:nvPr/>
        </p:nvCxnSpPr>
        <p:spPr>
          <a:xfrm>
            <a:off x="1192323" y="13289231"/>
            <a:ext cx="9130947" cy="0"/>
          </a:xfrm>
          <a:prstGeom prst="line">
            <a:avLst/>
          </a:prstGeom>
          <a:ln w="76200">
            <a:solidFill>
              <a:srgbClr val="FF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0110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1"/>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5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8" grpId="0" animBg="1"/>
      <p:bldP spid="47" grpId="0" animBg="1"/>
      <p:bldP spid="49" grpId="0" animBg="1"/>
      <p:bldP spid="51" grpId="0" animBg="1"/>
      <p:bldP spid="53"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0"/>
            <a:ext cx="19658319" cy="852182"/>
            <a:chOff x="-288924" y="1892299"/>
            <a:chExt cx="19659598" cy="852082"/>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45"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247" name="Google Shape;247;p3"/>
          <p:cNvGrpSpPr/>
          <p:nvPr/>
        </p:nvGrpSpPr>
        <p:grpSpPr>
          <a:xfrm>
            <a:off x="1103562" y="2663775"/>
            <a:ext cx="4167639" cy="971306"/>
            <a:chOff x="166396" y="8755081"/>
            <a:chExt cx="4167639" cy="781943"/>
          </a:xfrm>
        </p:grpSpPr>
        <p:sp>
          <p:nvSpPr>
            <p:cNvPr id="248" name="Google Shape;248;p3"/>
            <p:cNvSpPr/>
            <p:nvPr/>
          </p:nvSpPr>
          <p:spPr>
            <a:xfrm>
              <a:off x="384522" y="8755081"/>
              <a:ext cx="3949513" cy="781943"/>
            </a:xfrm>
            <a:prstGeom prst="roundRect">
              <a:avLst>
                <a:gd name="adj" fmla="val 16667"/>
              </a:avLst>
            </a:prstGeom>
            <a:solidFill>
              <a:srgbClr val="0072BC"/>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nvGrpSpPr>
            <p:cNvPr id="249" name="Google Shape;249;p3"/>
            <p:cNvGrpSpPr/>
            <p:nvPr/>
          </p:nvGrpSpPr>
          <p:grpSpPr>
            <a:xfrm>
              <a:off x="166396" y="8780577"/>
              <a:ext cx="702538" cy="572229"/>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800" b="1">
                  <a:solidFill>
                    <a:schemeClr val="dk1"/>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262" name="Google Shape;262;p3"/>
            <p:cNvSpPr txBox="1"/>
            <p:nvPr/>
          </p:nvSpPr>
          <p:spPr>
            <a:xfrm>
              <a:off x="932118" y="8770019"/>
              <a:ext cx="3338734" cy="668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Mở đầu</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grpSp>
      <p:graphicFrame>
        <p:nvGraphicFramePr>
          <p:cNvPr id="3" name="Table 2"/>
          <p:cNvGraphicFramePr>
            <a:graphicFrameLocks noGrp="1"/>
          </p:cNvGraphicFramePr>
          <p:nvPr>
            <p:extLst>
              <p:ext uri="{D42A27DB-BD31-4B8C-83A1-F6EECF244321}">
                <p14:modId xmlns:p14="http://schemas.microsoft.com/office/powerpoint/2010/main" val="97280058"/>
              </p:ext>
            </p:extLst>
          </p:nvPr>
        </p:nvGraphicFramePr>
        <p:xfrm>
          <a:off x="1321688" y="3918086"/>
          <a:ext cx="22901250" cy="4843272"/>
        </p:xfrm>
        <a:graphic>
          <a:graphicData uri="http://schemas.openxmlformats.org/drawingml/2006/table">
            <a:tbl>
              <a:tblPr firstRow="1" firstCol="1" bandRow="1">
                <a:tableStyleId>{5C22544A-7EE6-4342-B048-85BDC9FD1C3A}</a:tableStyleId>
              </a:tblPr>
              <a:tblGrid>
                <a:gridCol w="11450625">
                  <a:extLst>
                    <a:ext uri="{9D8B030D-6E8A-4147-A177-3AD203B41FA5}">
                      <a16:colId xmlns:a16="http://schemas.microsoft.com/office/drawing/2014/main" val="3262379477"/>
                    </a:ext>
                  </a:extLst>
                </a:gridCol>
                <a:gridCol w="11450625">
                  <a:extLst>
                    <a:ext uri="{9D8B030D-6E8A-4147-A177-3AD203B41FA5}">
                      <a16:colId xmlns:a16="http://schemas.microsoft.com/office/drawing/2014/main" val="1021748059"/>
                    </a:ext>
                  </a:extLst>
                </a:gridCol>
              </a:tblGrid>
              <a:tr h="0">
                <a:tc>
                  <a:txBody>
                    <a:bodyPr/>
                    <a:lstStyle/>
                    <a:p>
                      <a:pPr marR="30480" algn="just">
                        <a:lnSpc>
                          <a:spcPct val="150000"/>
                        </a:lnSpc>
                        <a:spcAft>
                          <a:spcPts val="0"/>
                        </a:spcAft>
                      </a:pPr>
                      <a:r>
                        <a:rPr lang="en-GB" sz="4800" b="1">
                          <a:effectLst/>
                          <a:latin typeface="Tahoma" panose="020B0604030504040204" pitchFamily="34" charset="0"/>
                          <a:ea typeface="Tahoma" panose="020B0604030504040204" pitchFamily="34" charset="0"/>
                          <a:cs typeface="Tahoma" panose="020B0604030504040204" pitchFamily="34" charset="0"/>
                        </a:rPr>
                        <a:t>HC hữu cơ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R="30480" algn="just">
                        <a:lnSpc>
                          <a:spcPct val="150000"/>
                        </a:lnSpc>
                        <a:spcAft>
                          <a:spcPts val="0"/>
                        </a:spcAft>
                      </a:pPr>
                      <a:r>
                        <a:rPr lang="en-GB" sz="4800" b="1">
                          <a:effectLst/>
                          <a:latin typeface="Tahoma" panose="020B0604030504040204" pitchFamily="34" charset="0"/>
                          <a:ea typeface="Tahoma" panose="020B0604030504040204" pitchFamily="34" charset="0"/>
                          <a:cs typeface="Tahoma" panose="020B0604030504040204" pitchFamily="34" charset="0"/>
                        </a:rPr>
                        <a:t>HC vô cơ</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70146155"/>
                  </a:ext>
                </a:extLst>
              </a:tr>
              <a:tr h="0">
                <a:tc>
                  <a:txBody>
                    <a:bodyPr/>
                    <a:lstStyle/>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saccharose (C</a:t>
                      </a:r>
                      <a:r>
                        <a:rPr lang="nl-NL" sz="4800" b="1" baseline="-25000">
                          <a:effectLst/>
                          <a:latin typeface="Tahoma" panose="020B0604030504040204" pitchFamily="34" charset="0"/>
                          <a:ea typeface="Tahoma" panose="020B0604030504040204" pitchFamily="34" charset="0"/>
                          <a:cs typeface="Tahoma" panose="020B0604030504040204" pitchFamily="34" charset="0"/>
                        </a:rPr>
                        <a:t>12</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22</a:t>
                      </a:r>
                      <a:r>
                        <a:rPr lang="nl-NL" sz="4800" b="1">
                          <a:effectLst/>
                          <a:latin typeface="Tahoma" panose="020B0604030504040204" pitchFamily="34" charset="0"/>
                          <a:ea typeface="Tahoma" panose="020B0604030504040204" pitchFamily="34" charset="0"/>
                          <a:cs typeface="Tahoma" panose="020B0604030504040204" pitchFamily="34" charset="0"/>
                        </a:rPr>
                        <a:t>O</a:t>
                      </a:r>
                      <a:r>
                        <a:rPr lang="nl-NL" sz="4800" b="1" baseline="-25000">
                          <a:effectLst/>
                          <a:latin typeface="Tahoma" panose="020B0604030504040204" pitchFamily="34" charset="0"/>
                          <a:ea typeface="Tahoma" panose="020B0604030504040204" pitchFamily="34" charset="0"/>
                          <a:cs typeface="Tahoma" panose="020B0604030504040204" pitchFamily="34" charset="0"/>
                        </a:rPr>
                        <a:t>11</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celullose ((C</a:t>
                      </a:r>
                      <a:r>
                        <a:rPr lang="nl-NL" sz="4800" b="1" baseline="-25000">
                          <a:effectLst/>
                          <a:latin typeface="Tahoma" panose="020B0604030504040204" pitchFamily="34" charset="0"/>
                          <a:ea typeface="Tahoma" panose="020B0604030504040204" pitchFamily="34" charset="0"/>
                          <a:cs typeface="Tahoma" panose="020B0604030504040204" pitchFamily="34" charset="0"/>
                        </a:rPr>
                        <a:t>6</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10</a:t>
                      </a:r>
                      <a:r>
                        <a:rPr lang="nl-NL" sz="4800" b="1">
                          <a:effectLst/>
                          <a:latin typeface="Tahoma" panose="020B0604030504040204" pitchFamily="34" charset="0"/>
                          <a:ea typeface="Tahoma" panose="020B0604030504040204" pitchFamily="34" charset="0"/>
                          <a:cs typeface="Tahoma" panose="020B0604030504040204" pitchFamily="34" charset="0"/>
                        </a:rPr>
                        <a:t>O</a:t>
                      </a:r>
                      <a:r>
                        <a:rPr lang="nl-NL" sz="4800" b="1" baseline="-25000">
                          <a:effectLst/>
                          <a:latin typeface="Tahoma" panose="020B0604030504040204" pitchFamily="34" charset="0"/>
                          <a:ea typeface="Tahoma" panose="020B0604030504040204" pitchFamily="34" charset="0"/>
                          <a:cs typeface="Tahoma" panose="020B0604030504040204" pitchFamily="34" charset="0"/>
                        </a:rPr>
                        <a:t>5</a:t>
                      </a:r>
                      <a:r>
                        <a:rPr lang="nl-NL" sz="4800" b="1">
                          <a:effectLst/>
                          <a:latin typeface="Tahoma" panose="020B0604030504040204" pitchFamily="34" charset="0"/>
                          <a:ea typeface="Tahoma" panose="020B0604030504040204" pitchFamily="34" charset="0"/>
                          <a:cs typeface="Tahoma" panose="020B0604030504040204" pitchFamily="34" charset="0"/>
                        </a:rPr>
                        <a:t>)</a:t>
                      </a:r>
                      <a:r>
                        <a:rPr lang="nl-NL" sz="4800" b="1" baseline="-25000">
                          <a:effectLst/>
                          <a:latin typeface="Tahoma" panose="020B0604030504040204" pitchFamily="34" charset="0"/>
                          <a:ea typeface="Tahoma" panose="020B0604030504040204" pitchFamily="34" charset="0"/>
                          <a:cs typeface="Tahoma" panose="020B0604030504040204" pitchFamily="34" charset="0"/>
                        </a:rPr>
                        <a:t>n</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acetylsalicylic acid, C</a:t>
                      </a:r>
                      <a:r>
                        <a:rPr lang="nl-NL" sz="4800" b="1" baseline="-25000">
                          <a:effectLst/>
                          <a:latin typeface="Tahoma" panose="020B0604030504040204" pitchFamily="34" charset="0"/>
                          <a:ea typeface="Tahoma" panose="020B0604030504040204" pitchFamily="34" charset="0"/>
                          <a:cs typeface="Tahoma" panose="020B0604030504040204" pitchFamily="34" charset="0"/>
                        </a:rPr>
                        <a:t>9</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8</a:t>
                      </a:r>
                      <a:r>
                        <a:rPr lang="nl-NL" sz="4800" b="1">
                          <a:effectLst/>
                          <a:latin typeface="Tahoma" panose="020B0604030504040204" pitchFamily="34" charset="0"/>
                          <a:ea typeface="Tahoma" panose="020B0604030504040204" pitchFamily="34" charset="0"/>
                          <a:cs typeface="Tahoma" panose="020B0604030504040204" pitchFamily="34" charset="0"/>
                        </a:rPr>
                        <a:t>O</a:t>
                      </a:r>
                      <a:r>
                        <a:rPr lang="nl-NL" sz="4800" b="1" baseline="-25000">
                          <a:effectLst/>
                          <a:latin typeface="Tahoma" panose="020B0604030504040204" pitchFamily="34" charset="0"/>
                          <a:ea typeface="Tahoma" panose="020B0604030504040204" pitchFamily="34" charset="0"/>
                          <a:cs typeface="Tahoma" panose="020B0604030504040204" pitchFamily="34" charset="0"/>
                        </a:rPr>
                        <a:t>4</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propane (C</a:t>
                      </a:r>
                      <a:r>
                        <a:rPr lang="nl-NL" sz="4800" b="1" baseline="-25000">
                          <a:effectLst/>
                          <a:latin typeface="Tahoma" panose="020B0604030504040204" pitchFamily="34" charset="0"/>
                          <a:ea typeface="Tahoma" panose="020B0604030504040204" pitchFamily="34" charset="0"/>
                          <a:cs typeface="Tahoma" panose="020B0604030504040204" pitchFamily="34" charset="0"/>
                        </a:rPr>
                        <a:t>3</a:t>
                      </a:r>
                      <a:r>
                        <a:rPr lang="nl-NL" sz="4800" b="1">
                          <a:effectLst/>
                          <a:latin typeface="Tahoma" panose="020B0604030504040204" pitchFamily="34" charset="0"/>
                          <a:ea typeface="Tahoma" panose="020B0604030504040204" pitchFamily="34" charset="0"/>
                          <a:cs typeface="Tahoma" panose="020B0604030504040204" pitchFamily="34" charset="0"/>
                        </a:rPr>
                        <a:t>H</a:t>
                      </a:r>
                      <a:r>
                        <a:rPr lang="nl-NL" sz="4800" b="1" baseline="-25000">
                          <a:effectLst/>
                          <a:latin typeface="Tahoma" panose="020B0604030504040204" pitchFamily="34" charset="0"/>
                          <a:ea typeface="Tahoma" panose="020B0604030504040204" pitchFamily="34" charset="0"/>
                          <a:cs typeface="Tahoma" panose="020B0604030504040204" pitchFamily="34" charset="0"/>
                        </a:rPr>
                        <a:t>8­</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calcium sulfate (CaSO</a:t>
                      </a:r>
                      <a:r>
                        <a:rPr lang="nl-NL" sz="4800" b="1" baseline="-25000">
                          <a:effectLst/>
                          <a:latin typeface="Tahoma" panose="020B0604030504040204" pitchFamily="34" charset="0"/>
                          <a:ea typeface="Tahoma" panose="020B0604030504040204" pitchFamily="34" charset="0"/>
                          <a:cs typeface="Tahoma" panose="020B0604030504040204" pitchFamily="34" charset="0"/>
                        </a:rPr>
                        <a:t>4</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a:lnSpc>
                          <a:spcPct val="115000"/>
                        </a:lnSpc>
                        <a:spcAft>
                          <a:spcPts val="1000"/>
                        </a:spcAft>
                      </a:pPr>
                      <a:r>
                        <a:rPr lang="nl-NL" sz="4800" b="1">
                          <a:effectLst/>
                          <a:latin typeface="Tahoma" panose="020B0604030504040204" pitchFamily="34" charset="0"/>
                          <a:ea typeface="Tahoma" panose="020B0604030504040204" pitchFamily="34" charset="0"/>
                          <a:cs typeface="Tahoma" panose="020B0604030504040204" pitchFamily="34" charset="0"/>
                        </a:rPr>
                        <a:t>silicon dioxide (SiO</a:t>
                      </a:r>
                      <a:r>
                        <a:rPr lang="nl-NL" sz="4800" b="1" baseline="-25000">
                          <a:effectLst/>
                          <a:latin typeface="Tahoma" panose="020B0604030504040204" pitchFamily="34" charset="0"/>
                          <a:ea typeface="Tahoma" panose="020B0604030504040204" pitchFamily="34" charset="0"/>
                          <a:cs typeface="Tahoma" panose="020B0604030504040204" pitchFamily="34" charset="0"/>
                        </a:rPr>
                        <a:t>2</a:t>
                      </a:r>
                      <a:r>
                        <a:rPr lang="nl-NL" sz="4800" b="1">
                          <a:effectLst/>
                          <a:latin typeface="Tahoma" panose="020B0604030504040204" pitchFamily="34" charset="0"/>
                          <a:ea typeface="Tahoma" panose="020B0604030504040204" pitchFamily="34" charset="0"/>
                          <a:cs typeface="Tahoma" panose="020B0604030504040204" pitchFamily="34" charset="0"/>
                        </a:rPr>
                        <a:t>)</a:t>
                      </a:r>
                      <a:endParaRPr lang="en-US" sz="4800" b="1">
                        <a:effectLst/>
                        <a:latin typeface="Tahoma" panose="020B0604030504040204" pitchFamily="34" charset="0"/>
                        <a:ea typeface="Tahoma" panose="020B0604030504040204" pitchFamily="34" charset="0"/>
                        <a:cs typeface="Tahoma" panose="020B0604030504040204" pitchFamily="34" charset="0"/>
                      </a:endParaRPr>
                    </a:p>
                    <a:p>
                      <a:pPr marR="30480" algn="just">
                        <a:lnSpc>
                          <a:spcPct val="150000"/>
                        </a:lnSpc>
                        <a:spcAft>
                          <a:spcPts val="0"/>
                        </a:spcAft>
                      </a:pPr>
                      <a:r>
                        <a:rPr lang="en-GB" sz="4800" b="1">
                          <a:effectLst/>
                          <a:latin typeface="Tahoma" panose="020B0604030504040204" pitchFamily="34" charset="0"/>
                          <a:ea typeface="Tahoma" panose="020B0604030504040204" pitchFamily="34" charset="0"/>
                          <a:cs typeface="Tahoma" panose="020B0604030504040204" pitchFamily="34" charset="0"/>
                        </a:rPr>
                        <a:t> </a:t>
                      </a:r>
                      <a:endParaRPr lang="en-US" sz="4800" b="1">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31553630"/>
                  </a:ext>
                </a:extLst>
              </a:tr>
            </a:tbl>
          </a:graphicData>
        </a:graphic>
      </p:graphicFrame>
      <p:sp>
        <p:nvSpPr>
          <p:cNvPr id="5" name="Rectangle 4"/>
          <p:cNvSpPr/>
          <p:nvPr/>
        </p:nvSpPr>
        <p:spPr>
          <a:xfrm>
            <a:off x="1321688" y="8523326"/>
            <a:ext cx="11653190" cy="1200329"/>
          </a:xfrm>
          <a:prstGeom prst="rect">
            <a:avLst/>
          </a:prstGeom>
        </p:spPr>
        <p:txBody>
          <a:bodyPr wrap="non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Thí nghiệm: Đốt cháy ethanol (cồn)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328781" y="9535436"/>
            <a:ext cx="22894157" cy="2308324"/>
          </a:xfrm>
          <a:prstGeom prst="rect">
            <a:avLst/>
          </a:prstGeom>
        </p:spPr>
        <p:txBody>
          <a:bodyPr wrap="squar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Hiện tượng: Ethanol cháy cho ngọn lửa màu xanh, phản ứng toả nhiều nhiệt.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1321688" y="11536395"/>
            <a:ext cx="22635592" cy="1200329"/>
          </a:xfrm>
          <a:prstGeom prst="rect">
            <a:avLst/>
          </a:prstGeom>
        </p:spPr>
        <p:txBody>
          <a:bodyPr wrap="square">
            <a:spAutoFit/>
          </a:bodyPr>
          <a:lstStyle/>
          <a:p>
            <a:pPr marL="30480" marR="30480" algn="just">
              <a:lnSpc>
                <a:spcPct val="150000"/>
              </a:lnSpc>
            </a:pPr>
            <a:r>
              <a:rPr lang="en-GB" sz="4800" b="1">
                <a:latin typeface="Tahoma" panose="020B0604030504040204" pitchFamily="34" charset="0"/>
                <a:ea typeface="Tahoma" panose="020B0604030504040204" pitchFamily="34" charset="0"/>
                <a:cs typeface="Tahoma" panose="020B0604030504040204" pitchFamily="34" charset="0"/>
              </a:rPr>
              <a:t>- PTHH: C</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H</a:t>
            </a:r>
            <a:r>
              <a:rPr lang="en-GB" sz="4800" b="1" baseline="-25000">
                <a:latin typeface="Tahoma" panose="020B0604030504040204" pitchFamily="34" charset="0"/>
                <a:ea typeface="Tahoma" panose="020B0604030504040204" pitchFamily="34" charset="0"/>
                <a:cs typeface="Tahoma" panose="020B0604030504040204" pitchFamily="34" charset="0"/>
              </a:rPr>
              <a:t>5</a:t>
            </a:r>
            <a:r>
              <a:rPr lang="en-GB" sz="4800" b="1">
                <a:latin typeface="Tahoma" panose="020B0604030504040204" pitchFamily="34" charset="0"/>
                <a:ea typeface="Tahoma" panose="020B0604030504040204" pitchFamily="34" charset="0"/>
                <a:cs typeface="Tahoma" panose="020B0604030504040204" pitchFamily="34" charset="0"/>
              </a:rPr>
              <a:t>OH (l) + 3O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(g) → 2CO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(g) + 3H</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O (l)</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gtEl>
                                        <p:attrNameLst>
                                          <p:attrName>style.visibility</p:attrName>
                                        </p:attrNameLst>
                                      </p:cBhvr>
                                      <p:to>
                                        <p:strVal val="visible"/>
                                      </p:to>
                                    </p:set>
                                    <p:animEffect transition="in" filter="fade">
                                      <p:cBhvr>
                                        <p:cTn id="12" dur="2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455583" y="1563300"/>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HỢP CHẤT HỮU CƠ VÀ HOÁ HỌC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grpSp>
        <p:nvGrpSpPr>
          <p:cNvPr id="8" name="Group 7">
            <a:extLst>
              <a:ext uri="{FF2B5EF4-FFF2-40B4-BE49-F238E27FC236}">
                <a16:creationId xmlns:a16="http://schemas.microsoft.com/office/drawing/2014/main" id="{6A3EA2FF-6D29-F63E-A7AB-7C8988CFB3E3}"/>
              </a:ext>
            </a:extLst>
          </p:cNvPr>
          <p:cNvGrpSpPr/>
          <p:nvPr/>
        </p:nvGrpSpPr>
        <p:grpSpPr>
          <a:xfrm>
            <a:off x="1012867" y="2676324"/>
            <a:ext cx="22738481" cy="1888394"/>
            <a:chOff x="17200151" y="2536121"/>
            <a:chExt cx="22738481" cy="1888394"/>
          </a:xfrm>
        </p:grpSpPr>
        <p:sp>
          <p:nvSpPr>
            <p:cNvPr id="9" name="Right Triangle 109">
              <a:extLst>
                <a:ext uri="{FF2B5EF4-FFF2-40B4-BE49-F238E27FC236}">
                  <a16:creationId xmlns:a16="http://schemas.microsoft.com/office/drawing/2014/main"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110">
              <a:extLst>
                <a:ext uri="{FF2B5EF4-FFF2-40B4-BE49-F238E27FC236}">
                  <a16:creationId xmlns:a16="http://schemas.microsoft.com/office/drawing/2014/main"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Freeform 20">
              <a:extLst>
                <a:ext uri="{FF2B5EF4-FFF2-40B4-BE49-F238E27FC236}">
                  <a16:creationId xmlns:a16="http://schemas.microsoft.com/office/drawing/2014/main" id="{5676BBB5-87FC-0860-FFCF-0DF61DA3ECA0}"/>
                </a:ext>
              </a:extLst>
            </p:cNvPr>
            <p:cNvSpPr>
              <a:spLocks/>
            </p:cNvSpPr>
            <p:nvPr/>
          </p:nvSpPr>
          <p:spPr bwMode="auto">
            <a:xfrm rot="5400000">
              <a:off x="18508353" y="1288892"/>
              <a:ext cx="769442" cy="336989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2">
              <a:extLst>
                <a:ext uri="{FF2B5EF4-FFF2-40B4-BE49-F238E27FC236}">
                  <a16:creationId xmlns:a16="http://schemas.microsoft.com/office/drawing/2014/main" id="{24B3A259-8848-90BA-D5E5-841041DB744C}"/>
                </a:ext>
              </a:extLst>
            </p:cNvPr>
            <p:cNvSpPr txBox="1"/>
            <p:nvPr/>
          </p:nvSpPr>
          <p:spPr>
            <a:xfrm>
              <a:off x="17315592" y="2536121"/>
              <a:ext cx="3275256" cy="830997"/>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800" b="1" kern="1200">
                  <a:solidFill>
                    <a:prstClr val="white"/>
                  </a:solidFill>
                  <a:latin typeface="Tahoma" panose="020B0604030504040204" pitchFamily="34" charset="0"/>
                  <a:ea typeface="Tahoma" panose="020B0604030504040204" pitchFamily="34" charset="0"/>
                  <a:cs typeface="Tahoma" panose="020B0604030504040204" pitchFamily="34" charset="0"/>
                </a:rPr>
                <a:t>Khái niệm</a:t>
              </a: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5" name="Rectangle 14"/>
          <p:cNvSpPr/>
          <p:nvPr/>
        </p:nvSpPr>
        <p:spPr>
          <a:xfrm>
            <a:off x="4390740" y="2936043"/>
            <a:ext cx="19347784" cy="1569660"/>
          </a:xfrm>
          <a:prstGeom prst="rect">
            <a:avLst/>
          </a:prstGeom>
        </p:spPr>
        <p:txBody>
          <a:bodyPr wrap="square">
            <a:spAutoFit/>
          </a:bodyPr>
          <a:lstStyle/>
          <a:p>
            <a:pPr marL="30480" marR="30480" algn="just"/>
            <a:r>
              <a:rPr lang="en-GB" sz="4800" b="1">
                <a:latin typeface="Tahoma" panose="020B0604030504040204" pitchFamily="34" charset="0"/>
                <a:ea typeface="Tahoma" panose="020B0604030504040204" pitchFamily="34" charset="0"/>
                <a:cs typeface="Tahoma" panose="020B0604030504040204" pitchFamily="34" charset="0"/>
              </a:rPr>
              <a:t>HCHC là hợp chất của carbon (trừ một số hợp chất như CO, CO</a:t>
            </a:r>
            <a:r>
              <a:rPr lang="en-GB" sz="4800" b="1" baseline="-25000">
                <a:latin typeface="Tahoma" panose="020B0604030504040204" pitchFamily="34" charset="0"/>
                <a:ea typeface="Tahoma" panose="020B0604030504040204" pitchFamily="34" charset="0"/>
                <a:cs typeface="Tahoma" panose="020B0604030504040204" pitchFamily="34" charset="0"/>
              </a:rPr>
              <a:t>2</a:t>
            </a:r>
            <a:r>
              <a:rPr lang="en-GB" sz="4800" b="1">
                <a:latin typeface="Tahoma" panose="020B0604030504040204" pitchFamily="34" charset="0"/>
                <a:ea typeface="Tahoma" panose="020B0604030504040204" pitchFamily="34" charset="0"/>
                <a:cs typeface="Tahoma" panose="020B0604030504040204" pitchFamily="34" charset="0"/>
              </a:rPr>
              <a:t>, muối carbonate, các cyanide, carbide,…)</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403564" y="5047449"/>
            <a:ext cx="18327453" cy="830997"/>
          </a:xfrm>
          <a:prstGeom prst="rect">
            <a:avLst/>
          </a:prstGeom>
        </p:spPr>
        <p:txBody>
          <a:bodyPr wrap="none">
            <a:spAutoFit/>
          </a:bodyPr>
          <a:lstStyle/>
          <a:p>
            <a:r>
              <a:rPr lang="en-GB" sz="4800" b="1">
                <a:latin typeface="Tahoma" panose="020B0604030504040204" pitchFamily="34" charset="0"/>
                <a:ea typeface="Tahoma" panose="020B0604030504040204" pitchFamily="34" charset="0"/>
                <a:cs typeface="Tahoma" panose="020B0604030504040204" pitchFamily="34" charset="0"/>
              </a:rPr>
              <a:t>Hoá học hữu cơ là ngành hoá học nghiên cứu về các HCHC.</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ight Arrow 17"/>
          <p:cNvSpPr/>
          <p:nvPr/>
        </p:nvSpPr>
        <p:spPr>
          <a:xfrm>
            <a:off x="2561940" y="5005747"/>
            <a:ext cx="1828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19" name="Google Shape;243;p3"/>
          <p:cNvGrpSpPr/>
          <p:nvPr/>
        </p:nvGrpSpPr>
        <p:grpSpPr>
          <a:xfrm>
            <a:off x="-455583" y="6350625"/>
            <a:ext cx="19658319" cy="852182"/>
            <a:chOff x="-288924" y="1892299"/>
            <a:chExt cx="19659598" cy="852082"/>
          </a:xfrm>
        </p:grpSpPr>
        <p:sp>
          <p:nvSpPr>
            <p:cNvPr id="20"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21"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22"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25" name="Rectangle 24"/>
          <p:cNvSpPr/>
          <p:nvPr/>
        </p:nvSpPr>
        <p:spPr>
          <a:xfrm>
            <a:off x="1128308" y="7105889"/>
            <a:ext cx="7895110"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1. Thành phần nguyên tố</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1128308" y="8237962"/>
            <a:ext cx="3844322"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Nhận xét: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1218533" y="8782800"/>
            <a:ext cx="18623948" cy="2308324"/>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Trong thành phần của HCHC nhất thiết phải có C, hay gặp H, O, N; ít gặp hơn là P, halogen, S,..</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1" name="Rectangle 30"/>
          <p:cNvSpPr/>
          <p:nvPr/>
        </p:nvSpPr>
        <p:spPr>
          <a:xfrm>
            <a:off x="1082753" y="11059954"/>
            <a:ext cx="5886548"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CTTQ của HCHC: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6969301" y="10871746"/>
            <a:ext cx="5101076" cy="1528432"/>
          </a:xfrm>
          <a:prstGeom prst="rect">
            <a:avLst/>
          </a:prstGeom>
        </p:spPr>
        <p:style>
          <a:lnRef idx="3">
            <a:schemeClr val="lt1"/>
          </a:lnRef>
          <a:fillRef idx="1">
            <a:schemeClr val="accent1"/>
          </a:fillRef>
          <a:effectRef idx="1">
            <a:schemeClr val="accent1"/>
          </a:effectRef>
          <a:fontRef idx="minor">
            <a:schemeClr val="lt1"/>
          </a:fontRef>
        </p:style>
        <p:txBody>
          <a:bodyPr wrap="none">
            <a:spAutoFit/>
          </a:bodyPr>
          <a:lstStyle/>
          <a:p>
            <a:pPr algn="just">
              <a:lnSpc>
                <a:spcPct val="150000"/>
              </a:lnSpc>
            </a:pP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C</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x</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H</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y</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O</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z</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N</a:t>
            </a:r>
            <a:r>
              <a:rPr lang="nl-NL" sz="7200" b="1" baseline="-25000">
                <a:solidFill>
                  <a:srgbClr val="FFFF00"/>
                </a:solidFill>
                <a:latin typeface="Tahoma" panose="020B0604030504040204" pitchFamily="34" charset="0"/>
                <a:ea typeface="Tahoma" panose="020B0604030504040204" pitchFamily="34" charset="0"/>
                <a:cs typeface="Tahoma" panose="020B0604030504040204" pitchFamily="34" charset="0"/>
              </a:rPr>
              <a:t>t</a:t>
            </a:r>
            <a:r>
              <a:rPr lang="nl-NL" sz="7200" b="1">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7200" b="1">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815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animBg="1"/>
      <p:bldP spid="25" grpId="0"/>
      <p:bldP spid="27" grpId="0"/>
      <p:bldP spid="29" grpId="0"/>
      <p:bldP spid="31" grpId="0"/>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5436" y="2444560"/>
            <a:ext cx="6280887"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cấu tạo</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8">
            <a:extLst>
              <a:ext uri="{FF2B5EF4-FFF2-40B4-BE49-F238E27FC236}">
                <a16:creationId xmlns:a16="http://schemas.microsoft.com/office/drawing/2014/main" id="{89949DF0-2360-0822-0451-B3D43DBDEE77}"/>
              </a:ext>
            </a:extLst>
          </p:cNvPr>
          <p:cNvGrpSpPr/>
          <p:nvPr/>
        </p:nvGrpSpPr>
        <p:grpSpPr>
          <a:xfrm>
            <a:off x="714246" y="6913650"/>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7" name="Rectangle 16"/>
          <p:cNvSpPr/>
          <p:nvPr/>
        </p:nvSpPr>
        <p:spPr>
          <a:xfrm>
            <a:off x="882350" y="7971467"/>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Các nguyên tử phi kim (C, H, O, N, P) có độ âm điện khác nhau không nhiều nên liên kết hoá học trong phân tử HCHC chủ yếu là liên kết CHT.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2532573" y="10278526"/>
            <a:ext cx="20483493"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Loại liên kết trong phân tử HCHC: chủ yếu là liên kết cộng hoá trị.</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20" name="Group 88">
            <a:extLst>
              <a:ext uri="{FF2B5EF4-FFF2-40B4-BE49-F238E27FC236}">
                <a16:creationId xmlns:a16="http://schemas.microsoft.com/office/drawing/2014/main" id="{89949DF0-2360-0822-0451-B3D43DBDEE77}"/>
              </a:ext>
            </a:extLst>
          </p:cNvPr>
          <p:cNvGrpSpPr/>
          <p:nvPr/>
        </p:nvGrpSpPr>
        <p:grpSpPr>
          <a:xfrm>
            <a:off x="714247" y="3563207"/>
            <a:ext cx="23671341" cy="2978423"/>
            <a:chOff x="184495" y="3682144"/>
            <a:chExt cx="11834900" cy="1443493"/>
          </a:xfrm>
        </p:grpSpPr>
        <p:sp>
          <p:nvSpPr>
            <p:cNvPr id="21"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203200" y="3682144"/>
              <a:ext cx="1805273" cy="456056"/>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7" name="Rectangle 26"/>
          <p:cNvSpPr/>
          <p:nvPr/>
        </p:nvSpPr>
        <p:spPr>
          <a:xfrm>
            <a:off x="714247" y="4687959"/>
            <a:ext cx="23249968"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1. Dựa vào độ âm điện của các nguyên tố C, H, O, N, P, giải thích vì sao liên kết giữa nguyên tử của các nguyên tố này với nhau lại la liên kết CHT.</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8" name="Right Arrow 27"/>
          <p:cNvSpPr/>
          <p:nvPr/>
        </p:nvSpPr>
        <p:spPr>
          <a:xfrm>
            <a:off x="733750" y="10396548"/>
            <a:ext cx="1828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861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9" grpId="0"/>
      <p:bldP spid="27" grpId="0"/>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5436" y="2444560"/>
            <a:ext cx="6280887" cy="1049711"/>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cấu tạo</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6" name="Group 5"/>
          <p:cNvGrpSpPr/>
          <p:nvPr/>
        </p:nvGrpSpPr>
        <p:grpSpPr>
          <a:xfrm>
            <a:off x="714247" y="3563207"/>
            <a:ext cx="23671341" cy="10819714"/>
            <a:chOff x="714247" y="3563207"/>
            <a:chExt cx="23671341" cy="10819714"/>
          </a:xfrm>
        </p:grpSpPr>
        <p:sp>
          <p:nvSpPr>
            <p:cNvPr id="21" name="Rounded Rectangle 4">
              <a:extLst>
                <a:ext uri="{FF2B5EF4-FFF2-40B4-BE49-F238E27FC236}">
                  <a16:creationId xmlns:a16="http://schemas.microsoft.com/office/drawing/2014/main" id="{533A3AF6-CB17-E64A-7561-8A4709C06959}"/>
                </a:ext>
              </a:extLst>
            </p:cNvPr>
            <p:cNvSpPr/>
            <p:nvPr/>
          </p:nvSpPr>
          <p:spPr>
            <a:xfrm>
              <a:off x="714247" y="3709715"/>
              <a:ext cx="23671341" cy="10007873"/>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2" name="Group 5">
              <a:extLst>
                <a:ext uri="{FF2B5EF4-FFF2-40B4-BE49-F238E27FC236}">
                  <a16:creationId xmlns:a16="http://schemas.microsoft.com/office/drawing/2014/main" id="{B51634C0-3A58-16D0-A779-09F3E36371C5}"/>
                </a:ext>
              </a:extLst>
            </p:cNvPr>
            <p:cNvGrpSpPr/>
            <p:nvPr/>
          </p:nvGrpSpPr>
          <p:grpSpPr>
            <a:xfrm>
              <a:off x="751659" y="3563207"/>
              <a:ext cx="3610781" cy="941001"/>
              <a:chOff x="1275608" y="6322795"/>
              <a:chExt cx="3538992" cy="828632"/>
            </a:xfrm>
          </p:grpSpPr>
          <p:sp>
            <p:nvSpPr>
              <p:cNvPr id="23"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TextBox 7">
                <a:extLst>
                  <a:ext uri="{FF2B5EF4-FFF2-40B4-BE49-F238E27FC236}">
                    <a16:creationId xmlns:a16="http://schemas.microsoft.com/office/drawing/2014/main" id="{7DBB913B-8810-03CA-0284-DFEEA75DF4A7}"/>
                  </a:ext>
                </a:extLst>
              </p:cNvPr>
              <p:cNvSpPr txBox="1"/>
              <p:nvPr/>
            </p:nvSpPr>
            <p:spPr>
              <a:xfrm>
                <a:off x="2187353" y="6393516"/>
                <a:ext cx="2627247"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itchFamily="34" charset="0"/>
                    <a:ea typeface="Tahoma" pitchFamily="34" charset="0"/>
                    <a:cs typeface="Tahoma"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itchFamily="34" charset="0"/>
                  <a:ea typeface="Tahoma" pitchFamily="34" charset="0"/>
                  <a:cs typeface="Tahoma" pitchFamily="34" charset="0"/>
                </a:endParaRPr>
              </a:p>
            </p:txBody>
          </p:sp>
          <p:sp>
            <p:nvSpPr>
              <p:cNvPr id="25"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7" name="Rectangle 26"/>
            <p:cNvSpPr/>
            <p:nvPr/>
          </p:nvSpPr>
          <p:spPr>
            <a:xfrm>
              <a:off x="714247" y="4687959"/>
              <a:ext cx="23249968" cy="969496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2. Sự kết hợp của bốn nguyên tử carbon với nhau có thể hình thành các loại mạch carbon như ở hình dưới:</a:t>
              </a:r>
            </a:p>
            <a:p>
              <a:pPr algn="just"/>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(1)		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-CH-CH</a:t>
              </a:r>
              <a:r>
                <a:rPr lang="nl-NL" sz="4800" b="1" baseline="-25000">
                  <a:latin typeface="Tahoma" panose="020B0604030504040204" pitchFamily="34" charset="0"/>
                  <a:ea typeface="Tahoma" panose="020B0604030504040204" pitchFamily="34" charset="0"/>
                  <a:cs typeface="Tahoma" panose="020B0604030504040204" pitchFamily="34" charset="0"/>
                </a:rPr>
                <a:t>3</a:t>
              </a:r>
              <a:r>
                <a:rPr lang="nl-NL" sz="4800" b="1">
                  <a:latin typeface="Tahoma" panose="020B0604030504040204" pitchFamily="34" charset="0"/>
                  <a:ea typeface="Tahoma" panose="020B0604030504040204" pitchFamily="34" charset="0"/>
                  <a:cs typeface="Tahoma" panose="020B0604030504040204" pitchFamily="34" charset="0"/>
                </a:rPr>
                <a:t>	(3)</a:t>
              </a:r>
            </a:p>
            <a:p>
              <a:pPr algn="just"/>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  |                                                  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			(2)		          CH</a:t>
              </a:r>
              <a:r>
                <a:rPr lang="nl-NL" sz="4800" b="1" baseline="-25000">
                  <a:latin typeface="Tahoma" panose="020B0604030504040204" pitchFamily="34" charset="0"/>
                  <a:ea typeface="Tahoma" panose="020B0604030504040204" pitchFamily="34" charset="0"/>
                  <a:cs typeface="Tahoma" panose="020B0604030504040204" pitchFamily="34" charset="0"/>
                </a:rPr>
                <a:t>3</a:t>
              </a:r>
              <a:endParaRPr lang="nl-NL"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CH</a:t>
              </a:r>
            </a:p>
            <a:p>
              <a:pPr algn="just"/>
              <a:r>
                <a:rPr lang="nl-NL" sz="4800" b="1">
                  <a:latin typeface="Tahoma" panose="020B0604030504040204" pitchFamily="34" charset="0"/>
                  <a:ea typeface="Tahoma" panose="020B0604030504040204" pitchFamily="34" charset="0"/>
                  <a:cs typeface="Tahoma" panose="020B0604030504040204" pitchFamily="34" charset="0"/>
                </a:rPr>
                <a:t>                                                             /\</a:t>
              </a:r>
            </a:p>
            <a:p>
              <a:pPr algn="just"/>
              <a:r>
                <a:rPr lang="nl-NL" sz="4800" b="1">
                  <a:latin typeface="Tahoma" panose="020B0604030504040204" pitchFamily="34" charset="0"/>
                  <a:ea typeface="Tahoma" panose="020B0604030504040204" pitchFamily="34" charset="0"/>
                  <a:cs typeface="Tahoma" panose="020B0604030504040204" pitchFamily="34" charset="0"/>
                </a:rPr>
                <a:t>                                                        H</a:t>
              </a:r>
              <a:r>
                <a:rPr lang="nl-NL" sz="4800" b="1" baseline="-25000">
                  <a:latin typeface="Tahoma" panose="020B0604030504040204" pitchFamily="34" charset="0"/>
                  <a:ea typeface="Tahoma" panose="020B0604030504040204" pitchFamily="34" charset="0"/>
                  <a:cs typeface="Tahoma" panose="020B0604030504040204" pitchFamily="34" charset="0"/>
                </a:rPr>
                <a:t>2</a:t>
              </a:r>
              <a:r>
                <a:rPr lang="nl-NL" sz="4800" b="1">
                  <a:latin typeface="Tahoma" panose="020B0604030504040204" pitchFamily="34" charset="0"/>
                  <a:ea typeface="Tahoma" panose="020B0604030504040204" pitchFamily="34" charset="0"/>
                  <a:cs typeface="Tahoma" panose="020B0604030504040204" pitchFamily="34" charset="0"/>
                </a:rPr>
                <a:t>C-CH</a:t>
              </a:r>
              <a:r>
                <a:rPr lang="nl-NL" sz="4800" b="1" baseline="-25000">
                  <a:latin typeface="Tahoma" panose="020B0604030504040204" pitchFamily="34" charset="0"/>
                  <a:ea typeface="Tahoma" panose="020B0604030504040204" pitchFamily="34" charset="0"/>
                  <a:cs typeface="Tahoma" panose="020B0604030504040204" pitchFamily="34" charset="0"/>
                </a:rPr>
                <a:t>2		</a:t>
              </a:r>
              <a:r>
                <a:rPr lang="nl-NL" sz="4800" b="1">
                  <a:latin typeface="Tahoma" panose="020B0604030504040204" pitchFamily="34" charset="0"/>
                  <a:ea typeface="Tahoma" panose="020B0604030504040204" pitchFamily="34" charset="0"/>
                  <a:cs typeface="Tahoma" panose="020B0604030504040204" pitchFamily="34" charset="0"/>
                </a:rPr>
                <a:t>(4)</a:t>
              </a:r>
            </a:p>
            <a:p>
              <a:pPr algn="just"/>
              <a:r>
                <a:rPr lang="nl-NL" sz="4800" b="1">
                  <a:latin typeface="Tahoma" panose="020B0604030504040204" pitchFamily="34" charset="0"/>
                  <a:ea typeface="Tahoma" panose="020B0604030504040204" pitchFamily="34" charset="0"/>
                  <a:cs typeface="Tahoma" panose="020B0604030504040204" pitchFamily="34" charset="0"/>
                </a:rPr>
                <a:t>Hãy chỉ ra chất nào có mạch carbon hở không phân nhánh, chất nào có mạch carbon hở phân nhánh và chất nào có mạch vòng.</a:t>
              </a:r>
            </a:p>
            <a:p>
              <a:pPr algn="just"/>
              <a:endParaRPr lang="en-US" sz="4800" b="1">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6262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7" name="Rectangle 6"/>
          <p:cNvSpPr/>
          <p:nvPr/>
        </p:nvSpPr>
        <p:spPr>
          <a:xfrm>
            <a:off x="755436" y="2444560"/>
            <a:ext cx="6280887"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2. Đặc điểm cấu tạo</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grpSp>
        <p:nvGrpSpPr>
          <p:cNvPr id="9" name="Group 88">
            <a:extLst>
              <a:ext uri="{FF2B5EF4-FFF2-40B4-BE49-F238E27FC236}">
                <a16:creationId xmlns:a16="http://schemas.microsoft.com/office/drawing/2014/main" id="{89949DF0-2360-0822-0451-B3D43DBDEE77}"/>
              </a:ext>
            </a:extLst>
          </p:cNvPr>
          <p:cNvGrpSpPr/>
          <p:nvPr/>
        </p:nvGrpSpPr>
        <p:grpSpPr>
          <a:xfrm>
            <a:off x="714247" y="3612293"/>
            <a:ext cx="23671341" cy="2978423"/>
            <a:chOff x="184495" y="3682144"/>
            <a:chExt cx="11834900" cy="1443493"/>
          </a:xfrm>
        </p:grpSpPr>
        <p:sp>
          <p:nvSpPr>
            <p:cNvPr id="10" name="Rounded Rectangle 4">
              <a:extLst>
                <a:ext uri="{FF2B5EF4-FFF2-40B4-BE49-F238E27FC236}">
                  <a16:creationId xmlns:a16="http://schemas.microsoft.com/office/drawing/2014/main"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1" name="Group 5">
              <a:extLst>
                <a:ext uri="{FF2B5EF4-FFF2-40B4-BE49-F238E27FC236}">
                  <a16:creationId xmlns:a16="http://schemas.microsoft.com/office/drawing/2014/main" id="{B51634C0-3A58-16D0-A779-09F3E36371C5}"/>
                </a:ext>
              </a:extLst>
            </p:cNvPr>
            <p:cNvGrpSpPr/>
            <p:nvPr/>
          </p:nvGrpSpPr>
          <p:grpSpPr>
            <a:xfrm>
              <a:off x="203200" y="3682144"/>
              <a:ext cx="1740440" cy="456056"/>
              <a:chOff x="1275608" y="6322795"/>
              <a:chExt cx="3411893" cy="828632"/>
            </a:xfrm>
          </p:grpSpPr>
          <p:sp>
            <p:nvSpPr>
              <p:cNvPr id="12"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TextBox 7">
                <a:extLst>
                  <a:ext uri="{FF2B5EF4-FFF2-40B4-BE49-F238E27FC236}">
                    <a16:creationId xmlns:a16="http://schemas.microsoft.com/office/drawing/2014/main"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14"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8" name="Right Arrow 27"/>
          <p:cNvSpPr/>
          <p:nvPr/>
        </p:nvSpPr>
        <p:spPr>
          <a:xfrm>
            <a:off x="767500" y="6818901"/>
            <a:ext cx="1828800"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4293265" y="3930589"/>
            <a:ext cx="12192000" cy="2308324"/>
          </a:xfrm>
          <a:prstGeom prst="rect">
            <a:avLst/>
          </a:prstGeom>
        </p:spPr>
        <p:txBody>
          <a:bodyPr>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Mạch hở, không phân nhánh: (1)</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Mạch hở, phân nhánh: (3)</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Mạch vòng: (2); (4)</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8" name="Rectangle 17"/>
          <p:cNvSpPr/>
          <p:nvPr/>
        </p:nvSpPr>
        <p:spPr>
          <a:xfrm>
            <a:off x="2596301" y="6588919"/>
            <a:ext cx="21789288" cy="1200329"/>
          </a:xfrm>
          <a:prstGeom prst="rect">
            <a:avLst/>
          </a:prstGeom>
        </p:spPr>
        <p:txBody>
          <a:bodyPr wrap="squar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Nguyên tử C có thể liên kết trực tiếp với nhau tạo thành mạch carbon.</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29" name="Rectangle 28"/>
          <p:cNvSpPr/>
          <p:nvPr/>
        </p:nvSpPr>
        <p:spPr>
          <a:xfrm>
            <a:off x="751659" y="7704838"/>
            <a:ext cx="2196435"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 Ví dụ</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0" name="Picture 29"/>
          <p:cNvPicPr/>
          <p:nvPr/>
        </p:nvPicPr>
        <p:blipFill>
          <a:blip r:embed="rId2"/>
          <a:stretch>
            <a:fillRect/>
          </a:stretch>
        </p:blipFill>
        <p:spPr>
          <a:xfrm>
            <a:off x="751659" y="8824587"/>
            <a:ext cx="6675120" cy="1097280"/>
          </a:xfrm>
          <a:prstGeom prst="rect">
            <a:avLst/>
          </a:prstGeom>
        </p:spPr>
      </p:pic>
      <p:sp>
        <p:nvSpPr>
          <p:cNvPr id="32" name="Rectangle 31"/>
          <p:cNvSpPr/>
          <p:nvPr/>
        </p:nvSpPr>
        <p:spPr>
          <a:xfrm>
            <a:off x="600750" y="9641228"/>
            <a:ext cx="7019870" cy="1049711"/>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hở không nhánh</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3" name="Picture 32"/>
          <p:cNvPicPr/>
          <p:nvPr/>
        </p:nvPicPr>
        <p:blipFill>
          <a:blip r:embed="rId3"/>
          <a:stretch>
            <a:fillRect/>
          </a:stretch>
        </p:blipFill>
        <p:spPr>
          <a:xfrm>
            <a:off x="8568694" y="8926680"/>
            <a:ext cx="4572000" cy="2194560"/>
          </a:xfrm>
          <a:prstGeom prst="rect">
            <a:avLst/>
          </a:prstGeom>
        </p:spPr>
      </p:pic>
      <p:sp>
        <p:nvSpPr>
          <p:cNvPr id="35" name="Rectangle 34"/>
          <p:cNvSpPr/>
          <p:nvPr/>
        </p:nvSpPr>
        <p:spPr>
          <a:xfrm>
            <a:off x="8118133" y="11058343"/>
            <a:ext cx="5798382"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hở có nhánh</a:t>
            </a:r>
            <a:endParaRPr lang="en-US" sz="4800" b="1">
              <a:latin typeface="Tahoma" panose="020B0604030504040204" pitchFamily="34" charset="0"/>
              <a:ea typeface="Tahoma" panose="020B0604030504040204" pitchFamily="34" charset="0"/>
              <a:cs typeface="Tahoma" panose="020B0604030504040204" pitchFamily="34" charset="0"/>
            </a:endParaRPr>
          </a:p>
        </p:txBody>
      </p:sp>
      <p:pic>
        <p:nvPicPr>
          <p:cNvPr id="36" name="Picture 35"/>
          <p:cNvPicPr/>
          <p:nvPr/>
        </p:nvPicPr>
        <p:blipFill>
          <a:blip r:embed="rId4"/>
          <a:stretch>
            <a:fillRect/>
          </a:stretch>
        </p:blipFill>
        <p:spPr>
          <a:xfrm>
            <a:off x="14864589" y="8194338"/>
            <a:ext cx="4729253" cy="4228311"/>
          </a:xfrm>
          <a:prstGeom prst="rect">
            <a:avLst/>
          </a:prstGeom>
        </p:spPr>
      </p:pic>
      <p:sp>
        <p:nvSpPr>
          <p:cNvPr id="38" name="Rectangle 37"/>
          <p:cNvSpPr/>
          <p:nvPr/>
        </p:nvSpPr>
        <p:spPr>
          <a:xfrm>
            <a:off x="15468156" y="12473588"/>
            <a:ext cx="3522118" cy="1200329"/>
          </a:xfrm>
          <a:prstGeom prst="rect">
            <a:avLst/>
          </a:prstGeom>
        </p:spPr>
        <p:txBody>
          <a:bodyPr wrap="none">
            <a:spAutoFit/>
          </a:bodyPr>
          <a:lstStyle/>
          <a:p>
            <a:pPr algn="just">
              <a:lnSpc>
                <a:spcPct val="150000"/>
              </a:lnSpc>
            </a:pPr>
            <a:r>
              <a:rPr lang="nl-NL" sz="4800" b="1">
                <a:latin typeface="Tahoma" panose="020B0604030504040204" pitchFamily="34" charset="0"/>
                <a:ea typeface="Tahoma" panose="020B0604030504040204" pitchFamily="34" charset="0"/>
                <a:cs typeface="Tahoma" panose="020B0604030504040204" pitchFamily="34" charset="0"/>
              </a:rPr>
              <a:t>Mạch vòng</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1597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animBg="1"/>
      <p:bldP spid="8" grpId="0"/>
      <p:bldP spid="18" grpId="0"/>
      <p:bldP spid="29" grpId="0"/>
      <p:bldP spid="32" grpId="0"/>
      <p:bldP spid="35"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58371" y="2596093"/>
            <a:ext cx="554350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Tính chất vật lí</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2"/>
          <a:stretch>
            <a:fillRect/>
          </a:stretch>
        </p:blipFill>
        <p:spPr>
          <a:xfrm>
            <a:off x="661374" y="3796422"/>
            <a:ext cx="8737600" cy="4572000"/>
          </a:xfrm>
          <a:prstGeom prst="rect">
            <a:avLst/>
          </a:prstGeom>
        </p:spPr>
      </p:pic>
      <p:pic>
        <p:nvPicPr>
          <p:cNvPr id="8" name="Picture 7"/>
          <p:cNvPicPr>
            <a:picLocks noChangeAspect="1"/>
          </p:cNvPicPr>
          <p:nvPr/>
        </p:nvPicPr>
        <p:blipFill>
          <a:blip r:embed="rId3"/>
          <a:stretch>
            <a:fillRect/>
          </a:stretch>
        </p:blipFill>
        <p:spPr>
          <a:xfrm>
            <a:off x="17484438" y="3796422"/>
            <a:ext cx="6135791" cy="4572000"/>
          </a:xfrm>
          <a:prstGeom prst="rect">
            <a:avLst/>
          </a:prstGeom>
        </p:spPr>
      </p:pic>
      <p:pic>
        <p:nvPicPr>
          <p:cNvPr id="9" name="Picture 8"/>
          <p:cNvPicPr>
            <a:picLocks noChangeAspect="1"/>
          </p:cNvPicPr>
          <p:nvPr/>
        </p:nvPicPr>
        <p:blipFill>
          <a:blip r:embed="rId4"/>
          <a:stretch>
            <a:fillRect/>
          </a:stretch>
        </p:blipFill>
        <p:spPr>
          <a:xfrm>
            <a:off x="9333570" y="3796422"/>
            <a:ext cx="8187070" cy="4572000"/>
          </a:xfrm>
          <a:prstGeom prst="rect">
            <a:avLst/>
          </a:prstGeom>
        </p:spPr>
      </p:pic>
      <p:sp>
        <p:nvSpPr>
          <p:cNvPr id="13" name="Rectangle 12"/>
          <p:cNvSpPr/>
          <p:nvPr/>
        </p:nvSpPr>
        <p:spPr>
          <a:xfrm>
            <a:off x="4836933" y="11045872"/>
            <a:ext cx="11715067"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Nhiệt độ nóng chảy và nhiệt độ sôi: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5" name="Rectangle 14"/>
          <p:cNvSpPr/>
          <p:nvPr/>
        </p:nvSpPr>
        <p:spPr>
          <a:xfrm>
            <a:off x="4836933" y="8591755"/>
            <a:ext cx="3589444"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 Tính tan: </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7" name="Rectangle 16"/>
          <p:cNvSpPr/>
          <p:nvPr/>
        </p:nvSpPr>
        <p:spPr>
          <a:xfrm>
            <a:off x="4836934" y="9241733"/>
            <a:ext cx="12647866" cy="1569660"/>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Ít tan trong nước nhưng tan tốt trong dung môi hữu cơ.</a:t>
            </a:r>
            <a:endParaRPr lang="en-US" sz="4800" b="1">
              <a:latin typeface="Tahoma" panose="020B0604030504040204" pitchFamily="34" charset="0"/>
              <a:ea typeface="Tahoma" panose="020B0604030504040204" pitchFamily="34" charset="0"/>
              <a:cs typeface="Tahoma" panose="020B0604030504040204" pitchFamily="34" charset="0"/>
            </a:endParaRPr>
          </a:p>
        </p:txBody>
      </p:sp>
      <p:sp>
        <p:nvSpPr>
          <p:cNvPr id="19" name="Rectangle 18"/>
          <p:cNvSpPr/>
          <p:nvPr/>
        </p:nvSpPr>
        <p:spPr>
          <a:xfrm>
            <a:off x="4836933" y="11934843"/>
            <a:ext cx="5472973" cy="830997"/>
          </a:xfrm>
          <a:prstGeom prst="rect">
            <a:avLst/>
          </a:prstGeom>
        </p:spPr>
        <p:txBody>
          <a:bodyPr wrap="none">
            <a:spAutoFit/>
          </a:bodyPr>
          <a:lstStyle/>
          <a:p>
            <a:r>
              <a:rPr lang="nl-NL" sz="4800" b="1">
                <a:latin typeface="Tahoma" panose="020B0604030504040204" pitchFamily="34" charset="0"/>
                <a:ea typeface="Tahoma" panose="020B0604030504040204" pitchFamily="34" charset="0"/>
                <a:cs typeface="Tahoma" panose="020B0604030504040204" pitchFamily="34" charset="0"/>
              </a:rPr>
              <a:t>Thấp, dễ bay hơi.</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271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43;p3"/>
          <p:cNvGrpSpPr/>
          <p:nvPr/>
        </p:nvGrpSpPr>
        <p:grpSpPr>
          <a:xfrm>
            <a:off x="0" y="1778625"/>
            <a:ext cx="19658319" cy="852182"/>
            <a:chOff x="-288924" y="1892299"/>
            <a:chExt cx="19659598" cy="852082"/>
          </a:xfrm>
        </p:grpSpPr>
        <p:sp>
          <p:nvSpPr>
            <p:cNvPr id="3"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Calibri"/>
              </a:endParaRPr>
            </a:p>
          </p:txBody>
        </p:sp>
        <p:sp>
          <p:nvSpPr>
            <p:cNvPr id="4" name="Google Shape;245;p3"/>
            <p:cNvSpPr txBox="1"/>
            <p:nvPr/>
          </p:nvSpPr>
          <p:spPr>
            <a:xfrm>
              <a:off x="1179622" y="1913523"/>
              <a:ext cx="822715" cy="8308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rPr>
                <a:t>II</a:t>
              </a:r>
              <a:endParaRPr sz="4800" b="1">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5"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rPr>
                <a:t>ĐẶC ĐIỂM CHUNG CỦA CÁC HỢP CHẤT HỮU CƠ</a:t>
              </a:r>
              <a:endParaRPr sz="4800" b="1">
                <a:solidFill>
                  <a:srgbClr val="135F82"/>
                </a:solidFill>
                <a:latin typeface="Tahoma" panose="020B0604030504040204" pitchFamily="34" charset="0"/>
                <a:ea typeface="Tahoma" panose="020B0604030504040204" pitchFamily="34" charset="0"/>
                <a:cs typeface="Tahoma" panose="020B0604030504040204" pitchFamily="34" charset="0"/>
                <a:sym typeface="Tahoma"/>
              </a:endParaRPr>
            </a:p>
          </p:txBody>
        </p:sp>
      </p:grpSp>
      <p:sp>
        <p:nvSpPr>
          <p:cNvPr id="6" name="Rectangle 5"/>
          <p:cNvSpPr/>
          <p:nvPr/>
        </p:nvSpPr>
        <p:spPr>
          <a:xfrm>
            <a:off x="758371" y="2596093"/>
            <a:ext cx="5543505" cy="1200329"/>
          </a:xfrm>
          <a:prstGeom prst="rect">
            <a:avLst/>
          </a:prstGeom>
        </p:spPr>
        <p:txBody>
          <a:bodyPr wrap="none">
            <a:spAutoFit/>
          </a:bodyPr>
          <a:lstStyle/>
          <a:p>
            <a:pPr algn="just">
              <a:lnSpc>
                <a:spcPct val="150000"/>
              </a:lnSpc>
            </a:pPr>
            <a:r>
              <a:rPr lang="nl-NL"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3. Tính chất vật lí</a:t>
            </a:r>
            <a:endParaRPr lang="en-US" sz="4800" b="1">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p:cNvPicPr>
            <a:picLocks noChangeAspect="1"/>
          </p:cNvPicPr>
          <p:nvPr/>
        </p:nvPicPr>
        <p:blipFill>
          <a:blip r:embed="rId2"/>
          <a:stretch>
            <a:fillRect/>
          </a:stretch>
        </p:blipFill>
        <p:spPr>
          <a:xfrm>
            <a:off x="618105" y="3796422"/>
            <a:ext cx="8229600" cy="4595751"/>
          </a:xfrm>
          <a:prstGeom prst="rect">
            <a:avLst/>
          </a:prstGeom>
        </p:spPr>
      </p:pic>
      <p:pic>
        <p:nvPicPr>
          <p:cNvPr id="10" name="Picture 9"/>
          <p:cNvPicPr>
            <a:picLocks noChangeAspect="1"/>
          </p:cNvPicPr>
          <p:nvPr/>
        </p:nvPicPr>
        <p:blipFill>
          <a:blip r:embed="rId3"/>
          <a:stretch>
            <a:fillRect/>
          </a:stretch>
        </p:blipFill>
        <p:spPr>
          <a:xfrm>
            <a:off x="618103" y="8368421"/>
            <a:ext cx="8229600" cy="4334571"/>
          </a:xfrm>
          <a:prstGeom prst="rect">
            <a:avLst/>
          </a:prstGeom>
        </p:spPr>
      </p:pic>
      <p:grpSp>
        <p:nvGrpSpPr>
          <p:cNvPr id="42" name="Group 41"/>
          <p:cNvGrpSpPr/>
          <p:nvPr/>
        </p:nvGrpSpPr>
        <p:grpSpPr>
          <a:xfrm>
            <a:off x="8987971" y="3796422"/>
            <a:ext cx="15440147" cy="3908834"/>
            <a:chOff x="9158801" y="3879501"/>
            <a:chExt cx="15440147" cy="3908834"/>
          </a:xfrm>
        </p:grpSpPr>
        <p:sp>
          <p:nvSpPr>
            <p:cNvPr id="20" name="Rounded Rectangle 4">
              <a:extLst>
                <a:ext uri="{FF2B5EF4-FFF2-40B4-BE49-F238E27FC236}">
                  <a16:creationId xmlns:a16="http://schemas.microsoft.com/office/drawing/2014/main" id="{533A3AF6-CB17-E64A-7561-8A4709C06959}"/>
                </a:ext>
              </a:extLst>
            </p:cNvPr>
            <p:cNvSpPr/>
            <p:nvPr/>
          </p:nvSpPr>
          <p:spPr>
            <a:xfrm>
              <a:off x="9158801" y="4026012"/>
              <a:ext cx="15440147" cy="3762323"/>
            </a:xfrm>
            <a:prstGeom prst="roundRect">
              <a:avLst>
                <a:gd name="adj" fmla="val 2239"/>
              </a:avLst>
            </a:prstGeom>
            <a:solidFill>
              <a:schemeClr val="accent1">
                <a:lumMod val="20000"/>
                <a:lumOff val="80000"/>
              </a:scheme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41" name="Group 40"/>
            <p:cNvGrpSpPr/>
            <p:nvPr/>
          </p:nvGrpSpPr>
          <p:grpSpPr>
            <a:xfrm>
              <a:off x="9183204" y="3879501"/>
              <a:ext cx="3105924" cy="981287"/>
              <a:chOff x="9183204" y="3879501"/>
              <a:chExt cx="3105924" cy="981287"/>
            </a:xfrm>
          </p:grpSpPr>
          <p:sp>
            <p:nvSpPr>
              <p:cNvPr id="22" name="Freeform 20">
                <a:extLst>
                  <a:ext uri="{FF2B5EF4-FFF2-40B4-BE49-F238E27FC236}">
                    <a16:creationId xmlns:a16="http://schemas.microsoft.com/office/drawing/2014/main" id="{CB2C6447-F10A-85B5-351E-1368979AA8E1}"/>
                  </a:ext>
                </a:extLst>
              </p:cNvPr>
              <p:cNvSpPr>
                <a:spLocks/>
              </p:cNvSpPr>
              <p:nvPr/>
            </p:nvSpPr>
            <p:spPr bwMode="auto">
              <a:xfrm rot="16200000" flipV="1">
                <a:off x="10353981" y="3055215"/>
                <a:ext cx="981284" cy="2629855"/>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TextBox 7">
                <a:extLst>
                  <a:ext uri="{FF2B5EF4-FFF2-40B4-BE49-F238E27FC236}">
                    <a16:creationId xmlns:a16="http://schemas.microsoft.com/office/drawing/2014/main" id="{7DBB913B-8810-03CA-0284-DFEEA75DF4A7}"/>
                  </a:ext>
                </a:extLst>
              </p:cNvPr>
              <p:cNvSpPr txBox="1"/>
              <p:nvPr/>
            </p:nvSpPr>
            <p:spPr>
              <a:xfrm>
                <a:off x="9689782" y="3948537"/>
                <a:ext cx="2599346" cy="830997"/>
              </a:xfrm>
              <a:prstGeom prst="rect">
                <a:avLst/>
              </a:prstGeom>
              <a:noFill/>
            </p:spPr>
            <p:txBody>
              <a:bodyPr wrap="squar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lang="en-US" sz="4800" b="1" kern="120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Câu hỏi </a:t>
                </a:r>
                <a:endParaRPr kumimoji="0" lang="en-US" sz="4800" b="1" i="0" u="none" strike="noStrike" kern="1200" cap="none" spc="0" normalizeH="0" baseline="0" noProof="0" dirty="0">
                  <a:ln>
                    <a:noFill/>
                  </a:ln>
                  <a:solidFill>
                    <a:schemeClr val="accent1">
                      <a:lumMod val="75000"/>
                    </a:scheme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4" name="Round Diagonal Corner Rectangle 8">
                <a:extLst>
                  <a:ext uri="{FF2B5EF4-FFF2-40B4-BE49-F238E27FC236}">
                    <a16:creationId xmlns:a16="http://schemas.microsoft.com/office/drawing/2014/main" id="{C8F2E8D7-6263-EA9F-860C-FFD8DF7C34FF}"/>
                  </a:ext>
                </a:extLst>
              </p:cNvPr>
              <p:cNvSpPr/>
              <p:nvPr/>
            </p:nvSpPr>
            <p:spPr>
              <a:xfrm flipV="1">
                <a:off x="9183204" y="3889155"/>
                <a:ext cx="567308" cy="971633"/>
              </a:xfrm>
              <a:prstGeom prst="round2DiagRect">
                <a:avLst/>
              </a:prstGeom>
              <a:solidFill>
                <a:schemeClr val="accent1">
                  <a:lumMod val="75000"/>
                </a:scheme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31" name="Rectangle 30"/>
          <p:cNvSpPr/>
          <p:nvPr/>
        </p:nvSpPr>
        <p:spPr>
          <a:xfrm>
            <a:off x="9025382" y="4670602"/>
            <a:ext cx="15415745" cy="3046988"/>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Người ta thường dùng chất gì để loại bỏ vết sơn móng tay hay vết mực bút bi dây trên áo? Chất đó là chất vô cơ hay chất hữu cơ? Có thể dùng nước để rửa các vết màu này không? Vì sao?</a:t>
            </a:r>
            <a:endParaRPr lang="en-US" sz="4800" b="1">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p:cNvGrpSpPr/>
          <p:nvPr/>
        </p:nvGrpSpPr>
        <p:grpSpPr>
          <a:xfrm>
            <a:off x="8987971" y="7896028"/>
            <a:ext cx="15415744" cy="4687874"/>
            <a:chOff x="9183205" y="7991934"/>
            <a:chExt cx="15415744" cy="4687874"/>
          </a:xfrm>
        </p:grpSpPr>
        <p:sp>
          <p:nvSpPr>
            <p:cNvPr id="33" name="Rounded Rectangle 4">
              <a:extLst>
                <a:ext uri="{FF2B5EF4-FFF2-40B4-BE49-F238E27FC236}">
                  <a16:creationId xmlns:a16="http://schemas.microsoft.com/office/drawing/2014/main" id="{533A3AF6-CB17-E64A-7561-8A4709C06959}"/>
                </a:ext>
              </a:extLst>
            </p:cNvPr>
            <p:cNvSpPr/>
            <p:nvPr/>
          </p:nvSpPr>
          <p:spPr>
            <a:xfrm>
              <a:off x="9183205" y="8138442"/>
              <a:ext cx="15415744" cy="4541366"/>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4" name="Group 5">
              <a:extLst>
                <a:ext uri="{FF2B5EF4-FFF2-40B4-BE49-F238E27FC236}">
                  <a16:creationId xmlns:a16="http://schemas.microsoft.com/office/drawing/2014/main" id="{B51634C0-3A58-16D0-A779-09F3E36371C5}"/>
                </a:ext>
              </a:extLst>
            </p:cNvPr>
            <p:cNvGrpSpPr/>
            <p:nvPr/>
          </p:nvGrpSpPr>
          <p:grpSpPr>
            <a:xfrm>
              <a:off x="9220616" y="7991934"/>
              <a:ext cx="3481107" cy="941001"/>
              <a:chOff x="1275608" y="6322795"/>
              <a:chExt cx="3411893" cy="828632"/>
            </a:xfrm>
          </p:grpSpPr>
          <p:sp>
            <p:nvSpPr>
              <p:cNvPr id="35" name="Freeform 20">
                <a:extLst>
                  <a:ext uri="{FF2B5EF4-FFF2-40B4-BE49-F238E27FC236}">
                    <a16:creationId xmlns:a16="http://schemas.microsoft.com/office/drawing/2014/main"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TextBox 7">
                <a:extLst>
                  <a:ext uri="{FF2B5EF4-FFF2-40B4-BE49-F238E27FC236}">
                    <a16:creationId xmlns:a16="http://schemas.microsoft.com/office/drawing/2014/main" id="{7DBB913B-8810-03CA-0284-DFEEA75DF4A7}"/>
                  </a:ext>
                </a:extLst>
              </p:cNvPr>
              <p:cNvSpPr txBox="1"/>
              <p:nvPr/>
            </p:nvSpPr>
            <p:spPr>
              <a:xfrm>
                <a:off x="2187353" y="6393516"/>
                <a:ext cx="2371151"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37" name="Round Diagonal Corner Rectangle 8">
                <a:extLst>
                  <a:ext uri="{FF2B5EF4-FFF2-40B4-BE49-F238E27FC236}">
                    <a16:creationId xmlns:a16="http://schemas.microsoft.com/office/drawing/2014/main"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8" name="Freeform 9">
                <a:extLst>
                  <a:ext uri="{FF2B5EF4-FFF2-40B4-BE49-F238E27FC236}">
                    <a16:creationId xmlns:a16="http://schemas.microsoft.com/office/drawing/2014/main"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12" name="Rectangle 11"/>
          <p:cNvSpPr/>
          <p:nvPr/>
        </p:nvSpPr>
        <p:spPr>
          <a:xfrm>
            <a:off x="8987969" y="8917340"/>
            <a:ext cx="15247640" cy="3785652"/>
          </a:xfrm>
          <a:prstGeom prst="rect">
            <a:avLst/>
          </a:prstGeom>
        </p:spPr>
        <p:txBody>
          <a:bodyPr wrap="square">
            <a:spAutoFit/>
          </a:bodyPr>
          <a:lstStyle/>
          <a:p>
            <a:pPr algn="just"/>
            <a:r>
              <a:rPr lang="nl-NL" sz="4800" b="1">
                <a:latin typeface="Tahoma" panose="020B0604030504040204" pitchFamily="34" charset="0"/>
                <a:ea typeface="Tahoma" panose="020B0604030504040204" pitchFamily="34" charset="0"/>
                <a:cs typeface="Tahoma" panose="020B0604030504040204" pitchFamily="34" charset="0"/>
              </a:rPr>
              <a:t>Để loại bỏ vết sơn móng tay hay vết mực bút bi dây trên áo người ta thường dụng aceton (HCHC).</a:t>
            </a:r>
            <a:endParaRPr lang="en-US" sz="4800" b="1">
              <a:latin typeface="Tahoma" panose="020B0604030504040204" pitchFamily="34" charset="0"/>
              <a:ea typeface="Tahoma" panose="020B0604030504040204" pitchFamily="34" charset="0"/>
              <a:cs typeface="Tahoma" panose="020B0604030504040204" pitchFamily="34" charset="0"/>
            </a:endParaRPr>
          </a:p>
          <a:p>
            <a:pPr algn="just"/>
            <a:r>
              <a:rPr lang="nl-NL" sz="4800" b="1">
                <a:latin typeface="Tahoma" panose="020B0604030504040204" pitchFamily="34" charset="0"/>
                <a:ea typeface="Tahoma" panose="020B0604030504040204" pitchFamily="34" charset="0"/>
                <a:cs typeface="Tahoma" panose="020B0604030504040204" pitchFamily="34" charset="0"/>
              </a:rPr>
              <a:t>Không thể dùng nước để rửa các vết màu này vì các HCHC thường ít tan trong nước.</a:t>
            </a:r>
            <a:endParaRPr lang="en-US" sz="4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558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12"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1544</Words>
  <Application>Microsoft Office PowerPoint</Application>
  <PresentationFormat>Custom</PresentationFormat>
  <Paragraphs>179</Paragraphs>
  <Slides>19</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VNI-Times</vt:lpstr>
      <vt:lpstr>Tahoma</vt:lpstr>
      <vt:lpstr>Calibri</vt:lpstr>
      <vt:lpstr>Questrial</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subject>VnTeach.Com</dc:subject>
  <dc:creator>Vnteach.com</dc:creator>
  <cp:keywords>VnTeach.Com</cp:keywords>
  <dc:description>VnTeach.Com</dc:description>
  <cp:lastModifiedBy>Lê Kim Huệ</cp:lastModifiedBy>
  <cp:revision>33</cp:revision>
  <dcterms:created xsi:type="dcterms:W3CDTF">2013-08-07T06:38:09Z</dcterms:created>
  <dcterms:modified xsi:type="dcterms:W3CDTF">2023-04-26T08:03:50Z</dcterms:modified>
  <cp:category>VnTeach.Com</cp:category>
</cp:coreProperties>
</file>