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02" r:id="rId5"/>
    <p:sldId id="337" r:id="rId6"/>
    <p:sldId id="281" r:id="rId7"/>
    <p:sldId id="315" r:id="rId8"/>
    <p:sldId id="316" r:id="rId9"/>
    <p:sldId id="317" r:id="rId10"/>
    <p:sldId id="283" r:id="rId11"/>
    <p:sldId id="276" r:id="rId12"/>
    <p:sldId id="298" r:id="rId13"/>
    <p:sldId id="327" r:id="rId14"/>
    <p:sldId id="325" r:id="rId15"/>
    <p:sldId id="313" r:id="rId16"/>
    <p:sldId id="338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48DA4"/>
    <a:srgbClr val="00A9A5"/>
    <a:srgbClr val="FFDAAB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2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46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jpe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426762"/>
              </p:ext>
            </p:extLst>
          </p:nvPr>
        </p:nvGraphicFramePr>
        <p:xfrm>
          <a:off x="1885595" y="1419861"/>
          <a:ext cx="9739580" cy="502906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0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05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028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473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island (n)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vi-VN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vi-VN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aɪlənd</a:t>
                      </a:r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hòn đảo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1315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sunset (n)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vi-VN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vi-VN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sʌnset</a:t>
                      </a:r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hoàng hôn</a:t>
                      </a:r>
                      <a:endParaRPr lang="en-US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944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landscape (n)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vi-VN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vi-VN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lændskeɪp</a:t>
                      </a:r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phong cảnh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328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penguin (n)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vi-VN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vi-VN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peŋɡwɪn</a:t>
                      </a:r>
                      <a:r>
                        <a:rPr lang="vi-VN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chim cánh cụt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sland ">
            <a:hlinkClick r:id="" action="ppaction://media"/>
            <a:extLst>
              <a:ext uri="{FF2B5EF4-FFF2-40B4-BE49-F238E27FC236}">
                <a16:creationId xmlns:a16="http://schemas.microsoft.com/office/drawing/2014/main" xmlns="" id="{F9F52B38-D92D-95AB-C78C-247F7B294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519" y="2348077"/>
            <a:ext cx="727645" cy="727645"/>
          </a:xfrm>
          <a:prstGeom prst="rect">
            <a:avLst/>
          </a:prstGeom>
        </p:spPr>
      </p:pic>
      <p:pic>
        <p:nvPicPr>
          <p:cNvPr id="12" name="sunset">
            <a:hlinkClick r:id="" action="ppaction://media"/>
            <a:extLst>
              <a:ext uri="{FF2B5EF4-FFF2-40B4-BE49-F238E27FC236}">
                <a16:creationId xmlns:a16="http://schemas.microsoft.com/office/drawing/2014/main" xmlns="" id="{2B9E3AAA-CE9F-02CE-C489-51F377EA51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518" y="3394360"/>
            <a:ext cx="727645" cy="727645"/>
          </a:xfrm>
          <a:prstGeom prst="rect">
            <a:avLst/>
          </a:prstGeom>
        </p:spPr>
      </p:pic>
      <p:pic>
        <p:nvPicPr>
          <p:cNvPr id="13" name="landscape">
            <a:hlinkClick r:id="" action="ppaction://media"/>
            <a:extLst>
              <a:ext uri="{FF2B5EF4-FFF2-40B4-BE49-F238E27FC236}">
                <a16:creationId xmlns:a16="http://schemas.microsoft.com/office/drawing/2014/main" xmlns="" id="{01A921B6-791F-03E3-ACA1-03D5C7BF56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518" y="4440643"/>
            <a:ext cx="727645" cy="727645"/>
          </a:xfrm>
          <a:prstGeom prst="rect">
            <a:avLst/>
          </a:prstGeom>
        </p:spPr>
      </p:pic>
      <p:pic>
        <p:nvPicPr>
          <p:cNvPr id="14" name="penguin">
            <a:hlinkClick r:id="" action="ppaction://media"/>
            <a:extLst>
              <a:ext uri="{FF2B5EF4-FFF2-40B4-BE49-F238E27FC236}">
                <a16:creationId xmlns:a16="http://schemas.microsoft.com/office/drawing/2014/main" xmlns="" id="{508B6483-7A22-9561-4472-908DCD245E4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519" y="5539028"/>
            <a:ext cx="727646" cy="72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5FFCD08-5242-65E6-99A9-F5AE4E205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082" y="2317634"/>
            <a:ext cx="3597897" cy="42511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9672" y="1179011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854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59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30B97A-0D15-FC6B-0A38-854D4982375D}"/>
              </a:ext>
            </a:extLst>
          </p:cNvPr>
          <p:cNvSpPr txBox="1"/>
          <p:nvPr/>
        </p:nvSpPr>
        <p:spPr>
          <a:xfrm>
            <a:off x="354562" y="1839022"/>
            <a:ext cx="115264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Mark:</a:t>
            </a:r>
            <a:r>
              <a:rPr lang="en-US" dirty="0"/>
              <a:t> How was your holiday in Australia, </a:t>
            </a:r>
            <a:r>
              <a:rPr lang="en-US" dirty="0" err="1"/>
              <a:t>Phong</a:t>
            </a:r>
            <a:r>
              <a:rPr lang="en-US" dirty="0"/>
              <a:t>?</a:t>
            </a:r>
          </a:p>
          <a:p>
            <a:r>
              <a:rPr lang="en-US" b="1" i="1" dirty="0" err="1"/>
              <a:t>Phong</a:t>
            </a:r>
            <a:r>
              <a:rPr lang="en-US" b="1" i="1" dirty="0"/>
              <a:t>: </a:t>
            </a:r>
            <a:r>
              <a:rPr lang="en-US" dirty="0"/>
              <a:t>It was fantastic! I got to use my English in real life: asking for directions, reading maps, talking to </a:t>
            </a:r>
            <a:r>
              <a:rPr lang="en-US"/>
              <a:t>local </a:t>
            </a:r>
            <a:r>
              <a:rPr lang="en-US" smtClean="0"/>
              <a:t>people, </a:t>
            </a:r>
            <a:r>
              <a:rPr lang="en-US" dirty="0"/>
              <a:t>...</a:t>
            </a:r>
          </a:p>
          <a:p>
            <a:r>
              <a:rPr lang="en-US" b="1" i="1" dirty="0"/>
              <a:t>Mark: </a:t>
            </a:r>
            <a:r>
              <a:rPr lang="en-US" dirty="0"/>
              <a:t>Oh … Your English is much better.</a:t>
            </a:r>
          </a:p>
          <a:p>
            <a:r>
              <a:rPr lang="en-US" b="1" i="1" dirty="0" err="1"/>
              <a:t>Phong</a:t>
            </a:r>
            <a:r>
              <a:rPr lang="en-US" b="1" i="1" dirty="0"/>
              <a:t>: </a:t>
            </a:r>
            <a:r>
              <a:rPr lang="en-US" dirty="0"/>
              <a:t>Thanks.</a:t>
            </a:r>
          </a:p>
          <a:p>
            <a:r>
              <a:rPr lang="en-US" b="1" i="1" dirty="0"/>
              <a:t>Mark:</a:t>
            </a:r>
            <a:r>
              <a:rPr lang="en-US" dirty="0"/>
              <a:t> Did you travel a lot?</a:t>
            </a:r>
          </a:p>
          <a:p>
            <a:r>
              <a:rPr lang="en-US" b="1" i="1" dirty="0" err="1"/>
              <a:t>Phong</a:t>
            </a:r>
            <a:r>
              <a:rPr lang="en-US" b="1" i="1" dirty="0"/>
              <a:t>: </a:t>
            </a:r>
            <a:r>
              <a:rPr lang="en-US" dirty="0"/>
              <a:t>Just around Melbourne, the city with four seasons in a day.</a:t>
            </a:r>
          </a:p>
          <a:p>
            <a:r>
              <a:rPr lang="en-US" b="1" i="1" dirty="0"/>
              <a:t>Mark:</a:t>
            </a:r>
            <a:r>
              <a:rPr lang="en-US" dirty="0"/>
              <a:t> Wow ... I didn’t know that. How was it?</a:t>
            </a:r>
          </a:p>
          <a:p>
            <a:r>
              <a:rPr lang="en-US" b="1" i="1" dirty="0" err="1"/>
              <a:t>Phong</a:t>
            </a:r>
            <a:r>
              <a:rPr lang="en-US" b="1" i="1" dirty="0"/>
              <a:t>:</a:t>
            </a:r>
            <a:r>
              <a:rPr lang="en-US" dirty="0"/>
              <a:t> It was great! We took a tour to Phillip Island.</a:t>
            </a:r>
          </a:p>
          <a:p>
            <a:r>
              <a:rPr lang="en-US" b="1" i="1" dirty="0"/>
              <a:t>Mark: </a:t>
            </a:r>
            <a:r>
              <a:rPr lang="en-US" dirty="0"/>
              <a:t>What did you see?</a:t>
            </a:r>
          </a:p>
          <a:p>
            <a:r>
              <a:rPr lang="en-US" b="1" i="1" dirty="0" err="1"/>
              <a:t>Phong</a:t>
            </a:r>
            <a:r>
              <a:rPr lang="en-US" b="1" i="1" dirty="0"/>
              <a:t>:</a:t>
            </a:r>
            <a:r>
              <a:rPr lang="en-US" dirty="0"/>
              <a:t> We went penguin watching.</a:t>
            </a:r>
          </a:p>
          <a:p>
            <a:r>
              <a:rPr lang="en-US" b="1" i="1" dirty="0"/>
              <a:t>Mark: </a:t>
            </a:r>
            <a:r>
              <a:rPr lang="en-US" dirty="0"/>
              <a:t>It sounds pretty exciting.</a:t>
            </a:r>
          </a:p>
          <a:p>
            <a:r>
              <a:rPr lang="en-US" b="1" i="1" dirty="0" err="1"/>
              <a:t>Phong</a:t>
            </a:r>
            <a:r>
              <a:rPr lang="en-US" b="1" i="1" dirty="0"/>
              <a:t>:</a:t>
            </a:r>
            <a:r>
              <a:rPr lang="en-US" dirty="0"/>
              <a:t> It was. Australia has amazing landscapes.</a:t>
            </a:r>
          </a:p>
          <a:p>
            <a:r>
              <a:rPr lang="en-US" b="1" i="1" dirty="0"/>
              <a:t>Mark: </a:t>
            </a:r>
            <a:r>
              <a:rPr lang="en-US" dirty="0"/>
              <a:t>Yes, and Australians love outdoor activities.</a:t>
            </a:r>
          </a:p>
          <a:p>
            <a:r>
              <a:rPr lang="en-US" b="1" i="1" dirty="0" err="1"/>
              <a:t>Phong</a:t>
            </a:r>
            <a:r>
              <a:rPr lang="en-US" b="1" i="1" dirty="0"/>
              <a:t>:</a:t>
            </a:r>
            <a:r>
              <a:rPr lang="en-US" dirty="0"/>
              <a:t> Right. There were plenty of people enjoying the parks and beaches.</a:t>
            </a:r>
          </a:p>
          <a:p>
            <a:r>
              <a:rPr lang="en-US" b="1" i="1" dirty="0"/>
              <a:t>Mark: </a:t>
            </a:r>
            <a:r>
              <a:rPr lang="en-US" dirty="0"/>
              <a:t>I’m glad that you had a wonderful time there.</a:t>
            </a:r>
          </a:p>
          <a:p>
            <a:r>
              <a:rPr lang="en-US" b="1" i="1" dirty="0" err="1"/>
              <a:t>Phong</a:t>
            </a:r>
            <a:r>
              <a:rPr lang="en-US" b="1" i="1" dirty="0"/>
              <a:t>:</a:t>
            </a:r>
            <a:r>
              <a:rPr lang="en-US" dirty="0"/>
              <a:t> Thanks, Mark.</a:t>
            </a:r>
          </a:p>
        </p:txBody>
      </p:sp>
      <p:pic>
        <p:nvPicPr>
          <p:cNvPr id="3" name="08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5819" y="1156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11441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Phong</a:t>
            </a: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Mark talking about?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29A91D3-DC58-5D83-5A39-840D84982208}"/>
              </a:ext>
            </a:extLst>
          </p:cNvPr>
          <p:cNvSpPr txBox="1"/>
          <p:nvPr/>
        </p:nvSpPr>
        <p:spPr>
          <a:xfrm>
            <a:off x="1501253" y="2500710"/>
            <a:ext cx="6096000" cy="255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Phong’s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holiday in Australia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English-speaking countries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The tour to Phillip Island</a:t>
            </a:r>
            <a:r>
              <a:rPr lang="en-US" sz="2800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EE9EC66-E666-CEF8-DF86-BA2E7CBBB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531" y="1896217"/>
            <a:ext cx="3597897" cy="42511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3F74132-B2EB-189F-B315-A0FEFF5B994D}"/>
              </a:ext>
            </a:extLst>
          </p:cNvPr>
          <p:cNvSpPr/>
          <p:nvPr/>
        </p:nvSpPr>
        <p:spPr>
          <a:xfrm>
            <a:off x="1501253" y="2811624"/>
            <a:ext cx="503853" cy="5232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27097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again and tick the information you can find in the conversation.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DEF650-679F-5EE3-0058-9069A14D4720}"/>
              </a:ext>
            </a:extLst>
          </p:cNvPr>
          <p:cNvSpPr txBox="1"/>
          <p:nvPr/>
        </p:nvSpPr>
        <p:spPr>
          <a:xfrm>
            <a:off x="1175132" y="1896217"/>
            <a:ext cx="7980784" cy="42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In Australia,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used English in real life.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visited some museums.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Phillip Island is far from Melbourne.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Australia is beautiful.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Australians love outdoor activities.</a:t>
            </a:r>
            <a:r>
              <a:rPr lang="en-US" sz="28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D8EE2D-27ED-574D-C7B2-CD470CE6EBF5}"/>
              </a:ext>
            </a:extLst>
          </p:cNvPr>
          <p:cNvSpPr/>
          <p:nvPr/>
        </p:nvSpPr>
        <p:spPr>
          <a:xfrm>
            <a:off x="9155916" y="2270449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129706E-4EAB-B9F9-9152-0A60F8586F89}"/>
              </a:ext>
            </a:extLst>
          </p:cNvPr>
          <p:cNvSpPr/>
          <p:nvPr/>
        </p:nvSpPr>
        <p:spPr>
          <a:xfrm>
            <a:off x="9155916" y="3094653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ECBAD5A-0016-BDF3-3FB5-67F79F2E892E}"/>
              </a:ext>
            </a:extLst>
          </p:cNvPr>
          <p:cNvSpPr/>
          <p:nvPr/>
        </p:nvSpPr>
        <p:spPr>
          <a:xfrm>
            <a:off x="9155916" y="3918857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A7FAB9A-7688-43BE-3F66-2237224C0EB9}"/>
              </a:ext>
            </a:extLst>
          </p:cNvPr>
          <p:cNvSpPr/>
          <p:nvPr/>
        </p:nvSpPr>
        <p:spPr>
          <a:xfrm>
            <a:off x="9155916" y="4740060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275D0DA-B7E1-A99D-6D2C-4EE5DF51D7FC}"/>
              </a:ext>
            </a:extLst>
          </p:cNvPr>
          <p:cNvSpPr/>
          <p:nvPr/>
        </p:nvSpPr>
        <p:spPr>
          <a:xfrm>
            <a:off x="9155916" y="5561263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xmlns="" id="{CE11E26E-70CF-D78A-AE3B-D539E8C9CB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5916" y="2140008"/>
            <a:ext cx="778076" cy="778076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xmlns="" id="{C50D4399-89D1-6716-2014-B3C939041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5916" y="4592045"/>
            <a:ext cx="778076" cy="778076"/>
          </a:xfrm>
          <a:prstGeom prst="rect">
            <a:avLst/>
          </a:prstGeom>
        </p:spPr>
      </p:pic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xmlns="" id="{12E83A8F-5850-13CF-75EB-4748EB2C8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5916" y="5433835"/>
            <a:ext cx="778076" cy="77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08669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/>
              <a:t>Complete the sentences with the words and phrases from the box.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858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832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E094599-C0B5-20D3-8010-829C61B70F41}"/>
              </a:ext>
            </a:extLst>
          </p:cNvPr>
          <p:cNvSpPr txBox="1"/>
          <p:nvPr/>
        </p:nvSpPr>
        <p:spPr>
          <a:xfrm>
            <a:off x="1131589" y="2682197"/>
            <a:ext cx="8957388" cy="373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This is a picture of </a:t>
            </a:r>
            <a:r>
              <a:rPr lang="en-US" sz="2600" b="0" i="0">
                <a:solidFill>
                  <a:srgbClr val="242021"/>
                </a:solidFill>
                <a:effectLst/>
              </a:rPr>
              <a:t>the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in my village.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– Where did you </a:t>
            </a:r>
            <a:r>
              <a:rPr lang="en-US" sz="2600" b="0" i="0">
                <a:solidFill>
                  <a:srgbClr val="242021"/>
                </a:solidFill>
                <a:effectLst/>
              </a:rPr>
              <a:t>go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___________________</a:t>
            </a:r>
            <a:r>
              <a:rPr lang="en-US" sz="2600" b="0" i="0" smtClean="0">
                <a:solidFill>
                  <a:srgbClr val="242021"/>
                </a:solidFill>
                <a:effectLst/>
              </a:rPr>
              <a:t>?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    – On the beach.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– Is </a:t>
            </a:r>
            <a:r>
              <a:rPr lang="en-US" sz="2600" b="0" i="0" dirty="0" err="1">
                <a:solidFill>
                  <a:srgbClr val="242021"/>
                </a:solidFill>
                <a:effectLst/>
              </a:rPr>
              <a:t>Phu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 Quoc a(n</a:t>
            </a:r>
            <a:r>
              <a:rPr lang="en-US" sz="2600" b="0" i="0">
                <a:solidFill>
                  <a:srgbClr val="242021"/>
                </a:solidFill>
                <a:effectLst/>
              </a:rPr>
              <a:t>)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____________</a:t>
            </a:r>
            <a:r>
              <a:rPr lang="en-US" sz="2600" b="0" i="0" smtClean="0">
                <a:solidFill>
                  <a:srgbClr val="242021"/>
                </a:solidFill>
                <a:effectLst/>
              </a:rPr>
              <a:t>?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</a:rPr>
              <a:t>    – Yes, it is.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had dinner on the beach </a:t>
            </a:r>
            <a:r>
              <a:rPr lang="en-US" sz="2600" b="0" i="0">
                <a:solidFill>
                  <a:srgbClr val="242021"/>
                </a:solidFill>
                <a:effectLst/>
              </a:rPr>
              <a:t>after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____________</a:t>
            </a:r>
            <a:r>
              <a:rPr lang="en-US" sz="2600" b="0" i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b="0" i="0">
                <a:solidFill>
                  <a:srgbClr val="242021"/>
                </a:solidFill>
                <a:effectLst/>
              </a:rPr>
              <a:t>Most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like outdoor sports and games.</a:t>
            </a:r>
            <a:r>
              <a:rPr lang="en-US" sz="26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B8F1C35-E97A-15AD-A6BA-191E3364CDD3}"/>
              </a:ext>
            </a:extLst>
          </p:cNvPr>
          <p:cNvSpPr txBox="1"/>
          <p:nvPr/>
        </p:nvSpPr>
        <p:spPr>
          <a:xfrm>
            <a:off x="1737554" y="1794525"/>
            <a:ext cx="7857818" cy="89255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smtClean="0">
                <a:solidFill>
                  <a:srgbClr val="242021"/>
                </a:solidFill>
              </a:rPr>
              <a:t>island</a:t>
            </a:r>
            <a:r>
              <a:rPr lang="en-US" sz="2600" b="0" i="0" smtClean="0">
                <a:solidFill>
                  <a:srgbClr val="242021"/>
                </a:solidFill>
                <a:effectLst/>
              </a:rPr>
              <a:t>			sunset			landscape</a:t>
            </a:r>
          </a:p>
          <a:p>
            <a:r>
              <a:rPr lang="en-US" sz="2600" b="0" i="0" smtClean="0">
                <a:solidFill>
                  <a:srgbClr val="242021"/>
                </a:solidFill>
                <a:effectLst/>
              </a:rPr>
              <a:t>Australians		penguin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watching</a:t>
            </a:r>
            <a:r>
              <a:rPr lang="en-US" sz="26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DCC202-4246-6B2E-E671-089778BCEBD2}"/>
              </a:ext>
            </a:extLst>
          </p:cNvPr>
          <p:cNvSpPr txBox="1"/>
          <p:nvPr/>
        </p:nvSpPr>
        <p:spPr>
          <a:xfrm>
            <a:off x="4837969" y="2769056"/>
            <a:ext cx="16569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chemeClr val="accent2"/>
                </a:solidFill>
                <a:effectLst/>
              </a:rPr>
              <a:t>landscape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095AB03-BEC5-5074-80CE-DDCD2A8A9E09}"/>
              </a:ext>
            </a:extLst>
          </p:cNvPr>
          <p:cNvSpPr txBox="1"/>
          <p:nvPr/>
        </p:nvSpPr>
        <p:spPr>
          <a:xfrm>
            <a:off x="4425163" y="3261499"/>
            <a:ext cx="33416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chemeClr val="accent2"/>
                </a:solidFill>
                <a:effectLst/>
              </a:rPr>
              <a:t>penguin watching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8660D4E-7551-92CD-16C7-FD9FE10BF847}"/>
              </a:ext>
            </a:extLst>
          </p:cNvPr>
          <p:cNvSpPr txBox="1"/>
          <p:nvPr/>
        </p:nvSpPr>
        <p:spPr>
          <a:xfrm>
            <a:off x="4453895" y="4314540"/>
            <a:ext cx="11563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i</a:t>
            </a:r>
            <a:r>
              <a:rPr lang="en-US" sz="2600" b="1" i="0" dirty="0">
                <a:solidFill>
                  <a:schemeClr val="accent2"/>
                </a:solidFill>
                <a:effectLst/>
              </a:rPr>
              <a:t>sland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1748C99-D8AF-01EA-D73E-91CD48CD8AC0}"/>
              </a:ext>
            </a:extLst>
          </p:cNvPr>
          <p:cNvSpPr txBox="1"/>
          <p:nvPr/>
        </p:nvSpPr>
        <p:spPr>
          <a:xfrm>
            <a:off x="6494957" y="5348378"/>
            <a:ext cx="125576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chemeClr val="accent2"/>
                </a:solidFill>
                <a:effectLst/>
              </a:rPr>
              <a:t>sunset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3664D1A-4646-EFA9-64B9-4F735B24F855}"/>
              </a:ext>
            </a:extLst>
          </p:cNvPr>
          <p:cNvSpPr txBox="1"/>
          <p:nvPr/>
        </p:nvSpPr>
        <p:spPr>
          <a:xfrm>
            <a:off x="2553415" y="5850376"/>
            <a:ext cx="19004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chemeClr val="accent2"/>
                </a:solidFill>
                <a:effectLst/>
              </a:rPr>
              <a:t>Australians</a:t>
            </a:r>
            <a:endParaRPr lang="en-US" sz="2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9097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Matching game: What’s its capital city?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038C87-6533-18B2-0FD7-35F07B63F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88" y="1314062"/>
            <a:ext cx="4578588" cy="54084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0DBBC3-7C35-E0E9-053F-5950DD831FA1}"/>
              </a:ext>
            </a:extLst>
          </p:cNvPr>
          <p:cNvSpPr txBox="1"/>
          <p:nvPr/>
        </p:nvSpPr>
        <p:spPr>
          <a:xfrm>
            <a:off x="2121384" y="2150130"/>
            <a:ext cx="378200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 D.C.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Ottawa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London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Canberra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Wellington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8983" y="3367599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DISCUSSION</a:t>
            </a:r>
          </a:p>
          <a:p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What do you know about the countries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038C87-6533-18B2-0FD7-35F07B63F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460" y="1336311"/>
            <a:ext cx="4578588" cy="54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576198" y="2388449"/>
            <a:ext cx="11257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lexical items related to people and places in English-speaking countries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099" y="165904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44824"/>
            <a:ext cx="8718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Search for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 English-speaking 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countries.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Prepare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 the next lesson.</a:t>
            </a:r>
            <a:endParaRPr lang="en-GB" sz="2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Prepare for the Unit’s project.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C08C7A-BA25-564D-9F14-0A45FC610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211" y="3120146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23F178C-505F-8747-B870-E01A6B078B37}"/>
              </a:ext>
            </a:extLst>
          </p:cNvPr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wiss-Belhotel International - Australia">
            <a:extLst>
              <a:ext uri="{FF2B5EF4-FFF2-40B4-BE49-F238E27FC236}">
                <a16:creationId xmlns:a16="http://schemas.microsoft.com/office/drawing/2014/main" xmlns="" id="{76ADC610-4221-444F-BD24-DE21E116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03957"/>
            <a:ext cx="12192000" cy="53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931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9953" y="198927"/>
            <a:ext cx="92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122688" y="2586195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holiday in Australia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0567" y="2067998"/>
            <a:ext cx="1090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</a:t>
            </a:r>
            <a:r>
              <a:rPr lang="en-US" sz="2800"/>
              <a:t>able </a:t>
            </a:r>
            <a:r>
              <a:rPr lang="en-US" sz="2800" smtClean="0"/>
              <a:t>to gain: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a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n overview about the </a:t>
            </a:r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topic </a:t>
            </a:r>
            <a:r>
              <a:rPr lang="en-US" sz="2800" i="1" smtClean="0"/>
              <a:t>English-speaking countries</a:t>
            </a:r>
            <a:endParaRPr lang="en-US" sz="2800" i="1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lexical items related to people and places in English-speaking countries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smtClean="0"/>
              <a:t>the </a:t>
            </a:r>
            <a:r>
              <a:rPr lang="en-US" sz="2800" dirty="0"/>
              <a:t>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999" y="12159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50885" y="22361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3999" y="4005603"/>
            <a:ext cx="1883767" cy="6556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85404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Flags matching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245941"/>
            <a:ext cx="5803181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2303" y="3258330"/>
            <a:ext cx="5799717" cy="220475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Listen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What are Phong and Mark talking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Read again and tick the information you can find in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conversation</a:t>
            </a:r>
            <a:r>
              <a:rPr lang="en-GB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sentences with the words and phrases from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Matching game: What’s its capital city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7766" y="1543450"/>
            <a:ext cx="1338486" cy="69273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45883" y="2563887"/>
            <a:ext cx="1305002" cy="144171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87766" y="4333407"/>
            <a:ext cx="1331294" cy="147652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50885" y="5809933"/>
            <a:ext cx="1936350" cy="6846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835176"/>
            <a:ext cx="5779926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354FF36-EA96-1EE2-1BC0-5BDEEC579A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r="11729"/>
          <a:stretch/>
        </p:blipFill>
        <p:spPr bwMode="auto">
          <a:xfrm>
            <a:off x="8831766" y="4423803"/>
            <a:ext cx="2743201" cy="182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MEI Poll: Quebecers Say Yes to Western Canada Oil">
            <a:extLst>
              <a:ext uri="{FF2B5EF4-FFF2-40B4-BE49-F238E27FC236}">
                <a16:creationId xmlns:a16="http://schemas.microsoft.com/office/drawing/2014/main" xmlns="" id="{06D510CF-9D41-15F6-E4B9-80D8764766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37" y="1159248"/>
            <a:ext cx="2845897" cy="198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olorful Flag of United Kingdom on the map clipart free image download">
            <a:extLst>
              <a:ext uri="{FF2B5EF4-FFF2-40B4-BE49-F238E27FC236}">
                <a16:creationId xmlns:a16="http://schemas.microsoft.com/office/drawing/2014/main" xmlns="" id="{B61E604F-21E6-267C-A422-EA0CAE4A38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13" y="3369189"/>
            <a:ext cx="1693106" cy="26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FD65488-9155-7099-EDC7-3BB6BABD9F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491" y="862244"/>
            <a:ext cx="1846785" cy="260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hâu Úc Ngày Của Biên Giới Thu - Miễn Phí vector hình ảnh trên Pixabay">
            <a:extLst>
              <a:ext uri="{FF2B5EF4-FFF2-40B4-BE49-F238E27FC236}">
                <a16:creationId xmlns:a16="http://schemas.microsoft.com/office/drawing/2014/main" xmlns="" id="{FBA22095-B4A8-9732-0619-AA56475EEE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963" y="1275630"/>
            <a:ext cx="2535499" cy="20935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F58788-60A9-0960-F269-33DEDB2FC04D}"/>
              </a:ext>
            </a:extLst>
          </p:cNvPr>
          <p:cNvSpPr txBox="1"/>
          <p:nvPr/>
        </p:nvSpPr>
        <p:spPr>
          <a:xfrm>
            <a:off x="282479" y="1294150"/>
            <a:ext cx="364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48DA4"/>
                </a:solidFill>
              </a:rPr>
              <a:t>FLAGS MATCHING</a:t>
            </a:r>
            <a:endParaRPr lang="en-US" sz="3200" b="1" dirty="0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65E3473-891B-455C-45B5-5C273B46B74D}"/>
              </a:ext>
            </a:extLst>
          </p:cNvPr>
          <p:cNvSpPr txBox="1"/>
          <p:nvPr/>
        </p:nvSpPr>
        <p:spPr>
          <a:xfrm>
            <a:off x="287595" y="2948561"/>
            <a:ext cx="1403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Canada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FA488F9-3497-D3C7-4259-2073AE166983}"/>
              </a:ext>
            </a:extLst>
          </p:cNvPr>
          <p:cNvSpPr txBox="1"/>
          <p:nvPr/>
        </p:nvSpPr>
        <p:spPr>
          <a:xfrm>
            <a:off x="282479" y="2152133"/>
            <a:ext cx="1494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USA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1E34350-F571-7712-EA48-2DB5398586BA}"/>
              </a:ext>
            </a:extLst>
          </p:cNvPr>
          <p:cNvSpPr txBox="1"/>
          <p:nvPr/>
        </p:nvSpPr>
        <p:spPr>
          <a:xfrm>
            <a:off x="282355" y="3744989"/>
            <a:ext cx="1426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UK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CD2DE2D-E658-D513-F9A5-820363E23389}"/>
              </a:ext>
            </a:extLst>
          </p:cNvPr>
          <p:cNvSpPr txBox="1"/>
          <p:nvPr/>
        </p:nvSpPr>
        <p:spPr>
          <a:xfrm>
            <a:off x="271812" y="5336225"/>
            <a:ext cx="2237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New Zealand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5B00232-397D-D247-613F-82E59C0D78AE}"/>
              </a:ext>
            </a:extLst>
          </p:cNvPr>
          <p:cNvSpPr txBox="1"/>
          <p:nvPr/>
        </p:nvSpPr>
        <p:spPr>
          <a:xfrm>
            <a:off x="271812" y="4540607"/>
            <a:ext cx="1697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Australia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00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76264 0.584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25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32135 0.0101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46537 0.3458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57851 -0.2423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9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78907 -0.2773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3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353707" y="1512342"/>
            <a:ext cx="6730124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island</a:t>
            </a:r>
            <a:r>
              <a:rPr lang="en-US" sz="48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5908" y="395905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hòn đảo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0463" y="2940573"/>
            <a:ext cx="2061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>
                <a:solidFill>
                  <a:srgbClr val="0FB7BD"/>
                </a:solidFill>
              </a:rPr>
              <a:t>ˈ</a:t>
            </a:r>
            <a:r>
              <a:rPr lang="vi-VN" sz="3600" b="1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aɪlənd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14+ Island Clip Art - Preview : Cartoon Tropical | HDClipartAll">
            <a:extLst>
              <a:ext uri="{FF2B5EF4-FFF2-40B4-BE49-F238E27FC236}">
                <a16:creationId xmlns:a16="http://schemas.microsoft.com/office/drawing/2014/main" xmlns="" id="{271C92C0-05C3-FFC3-5B71-7882309737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62" y="1490113"/>
            <a:ext cx="4072489" cy="387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sland ">
            <a:hlinkClick r:id="" action="ppaction://media"/>
            <a:extLst>
              <a:ext uri="{FF2B5EF4-FFF2-40B4-BE49-F238E27FC236}">
                <a16:creationId xmlns:a16="http://schemas.microsoft.com/office/drawing/2014/main" xmlns="" id="{F7EC49FD-5A09-D4D8-4063-DD55066492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5131" y="5114873"/>
            <a:ext cx="1032445" cy="103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3816" y="169806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sunset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9821" y="426828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hoàng hôn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3160" y="3112004"/>
            <a:ext cx="2044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3600" b="1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ˈsʌnset</a:t>
            </a:r>
            <a:r>
              <a:rPr lang="en-US" sz="3600" b="1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endParaRPr lang="en-US" sz="3600" b="1" dirty="0">
              <a:solidFill>
                <a:srgbClr val="0FB7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Premium Vector | Cartoon illustration of ocean landscape in sunset or  sunrise with beautiful pink sky and sun reflection over the water.  beautiful nature with palm trees and beach.">
            <a:extLst>
              <a:ext uri="{FF2B5EF4-FFF2-40B4-BE49-F238E27FC236}">
                <a16:creationId xmlns:a16="http://schemas.microsoft.com/office/drawing/2014/main" xmlns="" id="{FDE2E272-0B95-DC8E-D71A-04FA542E8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68" y="2026790"/>
            <a:ext cx="5037092" cy="3463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sunset">
            <a:hlinkClick r:id="" action="ppaction://media"/>
            <a:extLst>
              <a:ext uri="{FF2B5EF4-FFF2-40B4-BE49-F238E27FC236}">
                <a16:creationId xmlns:a16="http://schemas.microsoft.com/office/drawing/2014/main" xmlns="" id="{6107CA60-5059-23BD-41A5-FF17F2244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51270" y="5275559"/>
            <a:ext cx="967994" cy="9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54342" y="171355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landscape</a:t>
            </a:r>
            <a:r>
              <a:rPr lang="en-US" sz="48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6084" y="441359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phong cảnh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440" y="3299693"/>
            <a:ext cx="2812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3600" b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vi-VN" sz="3600" b="1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lændskeɪp</a:t>
            </a:r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Free Animated Landscape Background (Sun, Tree ,Landscape, Garden) - YouTube">
            <a:extLst>
              <a:ext uri="{FF2B5EF4-FFF2-40B4-BE49-F238E27FC236}">
                <a16:creationId xmlns:a16="http://schemas.microsoft.com/office/drawing/2014/main" xmlns="" id="{6895B87D-0BFF-04F8-BFDD-684F3658CD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43" y="2473870"/>
            <a:ext cx="4493410" cy="2944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landscape">
            <a:hlinkClick r:id="" action="ppaction://media"/>
            <a:extLst>
              <a:ext uri="{FF2B5EF4-FFF2-40B4-BE49-F238E27FC236}">
                <a16:creationId xmlns:a16="http://schemas.microsoft.com/office/drawing/2014/main" xmlns="" id="{1BD3E3AA-D718-9D42-D89E-0325A416A4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98799" y="5445886"/>
            <a:ext cx="1085462" cy="108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1824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penguin</a:t>
            </a:r>
            <a:r>
              <a:rPr lang="en-US" sz="48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5233" y="433486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chim cánh cụt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0521" y="3128982"/>
            <a:ext cx="2560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>
                <a:solidFill>
                  <a:srgbClr val="0FB7BD"/>
                </a:solidFill>
              </a:rPr>
              <a:t>ˈ</a:t>
            </a:r>
            <a:r>
              <a:rPr lang="vi-VN" sz="3600" b="1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peŋɡwɪn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hình ảnh của penguin">
            <a:extLst>
              <a:ext uri="{FF2B5EF4-FFF2-40B4-BE49-F238E27FC236}">
                <a16:creationId xmlns:a16="http://schemas.microsoft.com/office/drawing/2014/main" xmlns="" id="{C3D7A987-1016-62EE-7060-1EC6022A53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40" y="1876075"/>
            <a:ext cx="2284089" cy="367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enguin">
            <a:hlinkClick r:id="" action="ppaction://media"/>
            <a:extLst>
              <a:ext uri="{FF2B5EF4-FFF2-40B4-BE49-F238E27FC236}">
                <a16:creationId xmlns:a16="http://schemas.microsoft.com/office/drawing/2014/main" xmlns="" id="{E6CA38D5-FD81-C5D3-EACD-5C34DB32C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1058" y="5484715"/>
            <a:ext cx="1079241" cy="10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2635</TotalTime>
  <Words>609</Words>
  <PresentationFormat>Widescreen</PresentationFormat>
  <Paragraphs>142</Paragraphs>
  <Slides>19</Slides>
  <Notes>14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Adobe Gothic Std B</vt:lpstr>
      <vt:lpstr>Arial</vt:lpstr>
      <vt:lpstr>Calibri</vt:lpstr>
      <vt:lpstr>Calibri Light</vt:lpstr>
      <vt:lpstr>Courier New</vt:lpstr>
      <vt:lpstr>ChronicaPro-Bold</vt:lpstr>
      <vt:lpstr>ChronicaPro-Book</vt:lpstr>
      <vt:lpstr>ChronicaPro-Medium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2023-04-07T08:41:08Z</dcterms:modified>
</cp:coreProperties>
</file>