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  <p:sldMasterId id="2147483682" r:id="rId2"/>
  </p:sldMasterIdLst>
  <p:notesMasterIdLst>
    <p:notesMasterId r:id="rId11"/>
  </p:notesMasterIdLst>
  <p:handoutMasterIdLst>
    <p:handoutMasterId r:id="rId12"/>
  </p:handoutMasterIdLst>
  <p:sldIdLst>
    <p:sldId id="301" r:id="rId3"/>
    <p:sldId id="374" r:id="rId4"/>
    <p:sldId id="402" r:id="rId5"/>
    <p:sldId id="415" r:id="rId6"/>
    <p:sldId id="403" r:id="rId7"/>
    <p:sldId id="422" r:id="rId8"/>
    <p:sldId id="418" r:id="rId9"/>
    <p:sldId id="420" r:id="rId10"/>
  </p:sldIdLst>
  <p:sldSz cx="24385588" cy="13717588"/>
  <p:notesSz cx="6797675" cy="9928225"/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1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66083"/>
    <a:srgbClr val="009900"/>
    <a:srgbClr val="CC00CC"/>
    <a:srgbClr val="CC0099"/>
    <a:srgbClr val="E46C0A"/>
    <a:srgbClr val="F2F2F2"/>
    <a:srgbClr val="FDA1A1"/>
    <a:srgbClr val="949494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3883" autoAdjust="0"/>
  </p:normalViewPr>
  <p:slideViewPr>
    <p:cSldViewPr>
      <p:cViewPr varScale="1">
        <p:scale>
          <a:sx n="36" d="100"/>
          <a:sy n="36" d="100"/>
        </p:scale>
        <p:origin x="12" y="723"/>
      </p:cViewPr>
      <p:guideLst>
        <p:guide orient="horz" pos="4321"/>
        <p:guide pos="7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922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84D0A-8BA1-4634-B064-6627BA8A274B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9A5E7-310C-4213-B765-A9D63F8F6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71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CBC77-23D7-449E-93CA-96A51588F891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7C430-5FE5-4C20-A485-FA8033B71A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8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64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08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42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8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919" y="4261345"/>
            <a:ext cx="20727750" cy="294039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838" y="7773300"/>
            <a:ext cx="17069912" cy="35056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80" y="3200772"/>
            <a:ext cx="21947029" cy="90529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9705" y="1098677"/>
            <a:ext cx="14631353" cy="2341198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412" y="1098677"/>
            <a:ext cx="43491867" cy="2341198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80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2" cy="73033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2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0"/>
            <a:ext cx="20727988" cy="2941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3988"/>
            <a:ext cx="17070388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47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05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638" y="8815388"/>
            <a:ext cx="20727987" cy="2724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5638" y="5813425"/>
            <a:ext cx="20727987" cy="30019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0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0"/>
            <a:ext cx="10896600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68200" y="3200400"/>
            <a:ext cx="10898188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30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5"/>
            <a:ext cx="10774363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4363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263" y="3070225"/>
            <a:ext cx="10779125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263" y="4349750"/>
            <a:ext cx="10779125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4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442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2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80" y="3200772"/>
            <a:ext cx="21947029" cy="90529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6100"/>
            <a:ext cx="8023225" cy="2324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525" y="546100"/>
            <a:ext cx="13631863" cy="11707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2870200"/>
            <a:ext cx="8023225" cy="9383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900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963" y="9602788"/>
            <a:ext cx="14630400" cy="1133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963" y="1225550"/>
            <a:ext cx="14630400" cy="8231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963" y="10736263"/>
            <a:ext cx="14630400" cy="160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9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728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9988" y="549275"/>
            <a:ext cx="5486400" cy="11704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5"/>
            <a:ext cx="16308388" cy="11704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1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293" y="8814822"/>
            <a:ext cx="20727750" cy="2724465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293" y="5814100"/>
            <a:ext cx="20727750" cy="30007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412" y="6401542"/>
            <a:ext cx="29059492" cy="18109122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7331" y="6401542"/>
            <a:ext cx="29063727" cy="18109122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80" y="3070582"/>
            <a:ext cx="10774536" cy="127967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80" y="4350254"/>
            <a:ext cx="10774536" cy="7903491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541" y="3070582"/>
            <a:ext cx="10778769" cy="127967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541" y="4350254"/>
            <a:ext cx="10778769" cy="7903491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1" y="546163"/>
            <a:ext cx="8022690" cy="2324369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088" y="546164"/>
            <a:ext cx="13632221" cy="11707581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81" y="2870533"/>
            <a:ext cx="8022690" cy="9383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746" y="9602312"/>
            <a:ext cx="14631353" cy="1133607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746" y="1225692"/>
            <a:ext cx="14631353" cy="8230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746" y="10735919"/>
            <a:ext cx="14631353" cy="16099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" y="46609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9"/>
          <p:cNvSpPr txBox="1"/>
          <p:nvPr/>
        </p:nvSpPr>
        <p:spPr>
          <a:xfrm>
            <a:off x="8119763" y="403441"/>
            <a:ext cx="128580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vi-VN" sz="5400" b="0" spc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BẤT PHƯƠNG TRÌNH BẬC NHẤT HAI ẨN</a:t>
            </a:r>
            <a:endParaRPr lang="en-US" sz="5400" b="1" spc="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0"/>
          <p:cNvSpPr txBox="1"/>
          <p:nvPr/>
        </p:nvSpPr>
        <p:spPr>
          <a:xfrm>
            <a:off x="3576614" y="584061"/>
            <a:ext cx="13740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 SỐ</a:t>
            </a:r>
          </a:p>
        </p:txBody>
      </p:sp>
      <p:sp>
        <p:nvSpPr>
          <p:cNvPr id="15" name="TextBox 11"/>
          <p:cNvSpPr txBox="1"/>
          <p:nvPr/>
        </p:nvSpPr>
        <p:spPr>
          <a:xfrm>
            <a:off x="2132321" y="229032"/>
            <a:ext cx="8739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10</a:t>
            </a:r>
            <a:endParaRPr lang="en-US" sz="48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6" name="TextBox 12"/>
          <p:cNvSpPr txBox="1"/>
          <p:nvPr/>
        </p:nvSpPr>
        <p:spPr>
          <a:xfrm>
            <a:off x="5207687" y="348184"/>
            <a:ext cx="211307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600" b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1</a:t>
            </a:r>
            <a:r>
              <a:rPr lang="vi-VN" sz="3600" b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5</a:t>
            </a:r>
            <a:endParaRPr lang="en-US" sz="3600" b="0" baseline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  <a:p>
            <a:pPr algn="ctr"/>
            <a:r>
              <a:rPr lang="en-US" sz="28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4</a:t>
            </a:r>
            <a:endParaRPr lang="en-US" sz="28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3146" y="0"/>
            <a:ext cx="24387048" cy="13717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5"/>
            <a:ext cx="21947188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0"/>
            <a:ext cx="21947188" cy="9053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7DF4E-E680-4232-8275-A833EE38158A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4288"/>
            <a:ext cx="7723188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6788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5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1.png"/><Relationship Id="rId7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7.png"/><Relationship Id="rId7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0.png"/><Relationship Id="rId5" Type="http://schemas.openxmlformats.org/officeDocument/2006/relationships/image" Target="../media/image19.png"/><Relationship Id="rId4" Type="http://schemas.openxmlformats.org/officeDocument/2006/relationships/image" Target="../media/image9.png"/><Relationship Id="rId9" Type="http://schemas.openxmlformats.org/officeDocument/2006/relationships/image" Target="../media/image1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0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0.wmf"/><Relationship Id="rId10" Type="http://schemas.openxmlformats.org/officeDocument/2006/relationships/image" Target="../media/image24.png"/><Relationship Id="rId4" Type="http://schemas.openxmlformats.org/officeDocument/2006/relationships/oleObject" Target="../embeddings/oleObject6.bin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22911" y="356432"/>
            <a:ext cx="24404559" cy="13823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3" rIns="91404" bIns="45703" rtlCol="0" anchor="ctr"/>
          <a:lstStyle/>
          <a:p>
            <a:pPr algn="ctr"/>
            <a:endParaRPr lang="en-US" sz="1800"/>
          </a:p>
        </p:txBody>
      </p:sp>
      <p:sp>
        <p:nvSpPr>
          <p:cNvPr id="16" name="Rounded Rectangle 15"/>
          <p:cNvSpPr/>
          <p:nvPr/>
        </p:nvSpPr>
        <p:spPr>
          <a:xfrm>
            <a:off x="2525064" y="6319661"/>
            <a:ext cx="19876280" cy="6803829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3" rIns="91404" bIns="45703" rtlCol="0" anchor="ctr"/>
          <a:lstStyle/>
          <a:p>
            <a:pPr algn="ctr"/>
            <a:endParaRPr lang="en-US" sz="1800"/>
          </a:p>
        </p:txBody>
      </p:sp>
      <p:sp>
        <p:nvSpPr>
          <p:cNvPr id="21" name="TextBox 20"/>
          <p:cNvSpPr txBox="1"/>
          <p:nvPr/>
        </p:nvSpPr>
        <p:spPr>
          <a:xfrm>
            <a:off x="10635967" y="2299418"/>
            <a:ext cx="3432277" cy="83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4" tIns="45703" rIns="91404" bIns="45703" rtlCol="0">
            <a:spAutoFit/>
          </a:bodyPr>
          <a:lstStyle/>
          <a:p>
            <a:pPr algn="ctr"/>
            <a:r>
              <a:rPr lang="en-US" sz="4800" b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HÌNH HỌC</a:t>
            </a:r>
            <a:endParaRPr lang="en-US" sz="48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556440" y="4189307"/>
            <a:ext cx="15950128" cy="1902025"/>
            <a:chOff x="5055180" y="3914848"/>
            <a:chExt cx="15951165" cy="1902149"/>
          </a:xfrm>
        </p:grpSpPr>
        <p:sp>
          <p:nvSpPr>
            <p:cNvPr id="17" name="Rectangle 16"/>
            <p:cNvSpPr/>
            <p:nvPr/>
          </p:nvSpPr>
          <p:spPr>
            <a:xfrm>
              <a:off x="5747658" y="4469240"/>
              <a:ext cx="13632086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4" tIns="45703" rIns="91404" bIns="45703" rtlCol="0" anchor="ctr"/>
            <a:lstStyle/>
            <a:p>
              <a:pPr algn="ctr"/>
              <a:endParaRPr lang="en-US" sz="18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055180" y="3914848"/>
              <a:ext cx="15951165" cy="1902149"/>
            </a:xfrm>
            <a:prstGeom prst="rect">
              <a:avLst/>
            </a:prstGeom>
            <a:noFill/>
          </p:spPr>
          <p:txBody>
            <a:bodyPr wrap="none" lIns="91404" tIns="45703" rIns="91404" bIns="45703" rtlCol="0">
              <a:spAutoFit/>
            </a:bodyPr>
            <a:lstStyle/>
            <a:p>
              <a:pPr algn="ctr">
                <a:lnSpc>
                  <a:spcPts val="5998"/>
                </a:lnSpc>
                <a:spcBef>
                  <a:spcPts val="1800"/>
                </a:spcBef>
              </a:pPr>
              <a:r>
                <a:rPr lang="en-US" sz="4800" b="1" dirty="0" err="1">
                  <a:solidFill>
                    <a:srgbClr val="13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Bài</a:t>
              </a:r>
              <a:r>
                <a:rPr lang="en-US" sz="4800" b="1" dirty="0">
                  <a:solidFill>
                    <a:srgbClr val="13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</a:t>
              </a:r>
              <a:r>
                <a:rPr lang="vi-VN" sz="4800" b="1" dirty="0">
                  <a:solidFill>
                    <a:srgbClr val="13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4</a:t>
              </a:r>
              <a:endParaRPr lang="en-US" sz="48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  <a:p>
              <a:pPr algn="ctr">
                <a:lnSpc>
                  <a:spcPts val="5998"/>
                </a:lnSpc>
                <a:spcBef>
                  <a:spcPts val="1800"/>
                </a:spcBef>
              </a:pPr>
              <a:r>
                <a:rPr lang="en-US" sz="72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TÍCH VÔ HƯỚNG CỦA HAI VECT</a:t>
              </a:r>
              <a:r>
                <a:rPr lang="vi-VN" sz="72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Ơ</a:t>
              </a:r>
              <a:endParaRPr lang="en-US" sz="6598" b="1" dirty="0">
                <a:solidFill>
                  <a:srgbClr val="FF000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B950697-EEA3-4B31-9C0F-4DEE9A4A3916}"/>
              </a:ext>
            </a:extLst>
          </p:cNvPr>
          <p:cNvGrpSpPr/>
          <p:nvPr/>
        </p:nvGrpSpPr>
        <p:grpSpPr>
          <a:xfrm>
            <a:off x="10826466" y="494251"/>
            <a:ext cx="3273476" cy="1813032"/>
            <a:chOff x="20642117" y="159450"/>
            <a:chExt cx="3273476" cy="1813032"/>
          </a:xfrm>
        </p:grpSpPr>
        <p:grpSp>
          <p:nvGrpSpPr>
            <p:cNvPr id="5" name="Group 4"/>
            <p:cNvGrpSpPr/>
            <p:nvPr/>
          </p:nvGrpSpPr>
          <p:grpSpPr>
            <a:xfrm>
              <a:off x="22101582" y="159450"/>
              <a:ext cx="1814011" cy="1802639"/>
              <a:chOff x="12784885" y="1066801"/>
              <a:chExt cx="1814128" cy="1802756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2784885" y="1066801"/>
                <a:ext cx="1814128" cy="831015"/>
              </a:xfrm>
              <a:prstGeom prst="rect">
                <a:avLst/>
              </a:prstGeom>
              <a:noFill/>
            </p:spPr>
            <p:txBody>
              <a:bodyPr wrap="square" lIns="91404" tIns="45703" rIns="91404" bIns="45703" rtlCol="0">
                <a:spAutoFit/>
              </a:bodyPr>
              <a:lstStyle/>
              <a:p>
                <a:pPr algn="ctr"/>
                <a:r>
                  <a:rPr lang="en-US" sz="4800" b="1" dirty="0">
                    <a:solidFill>
                      <a:srgbClr val="135F82"/>
                    </a:solidFill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LỚP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100708" y="1853864"/>
                <a:ext cx="1312136" cy="1015693"/>
              </a:xfrm>
              <a:prstGeom prst="rect">
                <a:avLst/>
              </a:prstGeom>
              <a:noFill/>
            </p:spPr>
            <p:txBody>
              <a:bodyPr wrap="square" lIns="91404" tIns="45703" rIns="91404" bIns="45703" rtlCol="0">
                <a:spAutoFit/>
              </a:bodyPr>
              <a:lstStyle/>
              <a:p>
                <a:r>
                  <a:rPr lang="en-US" sz="6000" b="1" dirty="0">
                    <a:solidFill>
                      <a:srgbClr val="135F8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0642117" y="265567"/>
              <a:ext cx="2238230" cy="1706915"/>
              <a:chOff x="11186391" y="149817"/>
              <a:chExt cx="2238375" cy="1707027"/>
            </a:xfrm>
          </p:grpSpPr>
          <p:pic>
            <p:nvPicPr>
              <p:cNvPr id="20" name="Picture 5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27236" y="149817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86391" y="1620306"/>
                <a:ext cx="2238375" cy="236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81" name="Group 74"/>
          <p:cNvGrpSpPr/>
          <p:nvPr/>
        </p:nvGrpSpPr>
        <p:grpSpPr>
          <a:xfrm>
            <a:off x="2379951" y="6769536"/>
            <a:ext cx="6276710" cy="895934"/>
            <a:chOff x="7459670" y="9982200"/>
            <a:chExt cx="6277848" cy="896096"/>
          </a:xfrm>
        </p:grpSpPr>
        <p:sp>
          <p:nvSpPr>
            <p:cNvPr id="82" name="Rectangle 81"/>
            <p:cNvSpPr/>
            <p:nvPr/>
          </p:nvSpPr>
          <p:spPr>
            <a:xfrm>
              <a:off x="9092456" y="10108716"/>
              <a:ext cx="4645062" cy="769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Góc giữa hai vecto</a:t>
              </a:r>
              <a:endParaRPr lang="en-US" sz="4400" b="1" i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958792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</p:grpSp>
        </p:grpSp>
      </p:grpSp>
      <p:grpSp>
        <p:nvGrpSpPr>
          <p:cNvPr id="50" name="Group 74">
            <a:extLst>
              <a:ext uri="{FF2B5EF4-FFF2-40B4-BE49-F238E27FC236}">
                <a16:creationId xmlns:a16="http://schemas.microsoft.com/office/drawing/2014/main" id="{4853E65B-DFCB-42C1-84CE-B4CA9B361A4D}"/>
              </a:ext>
            </a:extLst>
          </p:cNvPr>
          <p:cNvGrpSpPr/>
          <p:nvPr/>
        </p:nvGrpSpPr>
        <p:grpSpPr>
          <a:xfrm>
            <a:off x="2363641" y="8780505"/>
            <a:ext cx="8420062" cy="941070"/>
            <a:chOff x="7459670" y="9982200"/>
            <a:chExt cx="8421586" cy="94124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270FC27A-7783-4B19-9900-969550ECA28D}"/>
                </a:ext>
              </a:extLst>
            </p:cNvPr>
            <p:cNvSpPr/>
            <p:nvPr/>
          </p:nvSpPr>
          <p:spPr>
            <a:xfrm>
              <a:off x="8914627" y="10153860"/>
              <a:ext cx="6966629" cy="769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err="1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400" b="1" dirty="0" err="1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vô</a:t>
              </a:r>
              <a:r>
                <a:rPr lang="en-US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h</a:t>
              </a:r>
              <a:r>
                <a:rPr lang="vi-VN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ư</a:t>
              </a:r>
              <a:r>
                <a:rPr lang="en-US" sz="4400" b="1" dirty="0" err="1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ớng</a:t>
              </a:r>
              <a:r>
                <a:rPr lang="en-US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400" b="1" dirty="0" err="1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của</a:t>
              </a:r>
              <a:r>
                <a:rPr lang="en-US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400" b="1" dirty="0" err="1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hai</a:t>
              </a:r>
              <a:r>
                <a:rPr lang="en-US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vi-VN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vecto</a:t>
              </a:r>
              <a:endParaRPr lang="en-US" sz="4400" b="1" i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52" name="Group 44">
              <a:extLst>
                <a:ext uri="{FF2B5EF4-FFF2-40B4-BE49-F238E27FC236}">
                  <a16:creationId xmlns:a16="http://schemas.microsoft.com/office/drawing/2014/main" id="{E1DD63F6-7691-4BBE-B4D8-EAAECDF00988}"/>
                </a:ext>
              </a:extLst>
            </p:cNvPr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53" name="Isosceles Triangle 44">
                <a:extLst>
                  <a:ext uri="{FF2B5EF4-FFF2-40B4-BE49-F238E27FC236}">
                    <a16:creationId xmlns:a16="http://schemas.microsoft.com/office/drawing/2014/main" id="{52F4549D-C390-4E94-B697-65E66148AA13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4" name="Group 46">
                <a:extLst>
                  <a:ext uri="{FF2B5EF4-FFF2-40B4-BE49-F238E27FC236}">
                    <a16:creationId xmlns:a16="http://schemas.microsoft.com/office/drawing/2014/main" id="{3EDF4F8D-5758-4E6C-818A-49D919AD923E}"/>
                  </a:ext>
                </a:extLst>
              </p:cNvPr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55" name="Round Same Side Corner Rectangle 85">
                  <a:extLst>
                    <a:ext uri="{FF2B5EF4-FFF2-40B4-BE49-F238E27FC236}">
                      <a16:creationId xmlns:a16="http://schemas.microsoft.com/office/drawing/2014/main" id="{AE1FCD9E-64BF-4466-9A0C-EB5FFD119070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471141AF-019E-4CFB-AF8D-78EA82D1F137}"/>
                    </a:ext>
                  </a:extLst>
                </p:cNvPr>
                <p:cNvSpPr txBox="1"/>
                <p:nvPr/>
              </p:nvSpPr>
              <p:spPr>
                <a:xfrm>
                  <a:off x="7958792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2</a:t>
                  </a:r>
                </a:p>
              </p:txBody>
            </p:sp>
          </p:grpSp>
        </p:grpSp>
      </p:grpSp>
      <p:grpSp>
        <p:nvGrpSpPr>
          <p:cNvPr id="3" name="Group 74">
            <a:extLst>
              <a:ext uri="{FF2B5EF4-FFF2-40B4-BE49-F238E27FC236}">
                <a16:creationId xmlns:a16="http://schemas.microsoft.com/office/drawing/2014/main" id="{911EA9B9-8709-C1A9-A6E8-F5C2D64EE45A}"/>
              </a:ext>
            </a:extLst>
          </p:cNvPr>
          <p:cNvGrpSpPr/>
          <p:nvPr/>
        </p:nvGrpSpPr>
        <p:grpSpPr>
          <a:xfrm>
            <a:off x="2375559" y="10665333"/>
            <a:ext cx="8421665" cy="941070"/>
            <a:chOff x="7459670" y="9982200"/>
            <a:chExt cx="8423192" cy="94124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7DF19C8-651F-7B8B-B98B-A378122A50D4}"/>
                </a:ext>
              </a:extLst>
            </p:cNvPr>
            <p:cNvSpPr/>
            <p:nvPr/>
          </p:nvSpPr>
          <p:spPr>
            <a:xfrm>
              <a:off x="8914627" y="10153860"/>
              <a:ext cx="6968235" cy="769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Tính chất của tích vô hướng</a:t>
              </a:r>
              <a:endPara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" name="Group 44">
              <a:extLst>
                <a:ext uri="{FF2B5EF4-FFF2-40B4-BE49-F238E27FC236}">
                  <a16:creationId xmlns:a16="http://schemas.microsoft.com/office/drawing/2014/main" id="{06474BF7-4EEE-2792-948E-8CBDF75CF043}"/>
                </a:ext>
              </a:extLst>
            </p:cNvPr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7" name="Isosceles Triangle 44">
                <a:extLst>
                  <a:ext uri="{FF2B5EF4-FFF2-40B4-BE49-F238E27FC236}">
                    <a16:creationId xmlns:a16="http://schemas.microsoft.com/office/drawing/2014/main" id="{D46D7A69-06E3-6263-7105-165300C9743B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" name="Group 46">
                <a:extLst>
                  <a:ext uri="{FF2B5EF4-FFF2-40B4-BE49-F238E27FC236}">
                    <a16:creationId xmlns:a16="http://schemas.microsoft.com/office/drawing/2014/main" id="{0D86BA04-31BC-7AC9-E10B-DE0A1DC218A1}"/>
                  </a:ext>
                </a:extLst>
              </p:cNvPr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11" name="Round Same Side Corner Rectangle 85">
                  <a:extLst>
                    <a:ext uri="{FF2B5EF4-FFF2-40B4-BE49-F238E27FC236}">
                      <a16:creationId xmlns:a16="http://schemas.microsoft.com/office/drawing/2014/main" id="{C30D8BE0-CC85-6131-AD29-F61CA1665A72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3F3E699-4451-00F6-8A22-3C9C904255F4}"/>
                    </a:ext>
                  </a:extLst>
                </p:cNvPr>
                <p:cNvSpPr txBox="1"/>
                <p:nvPr/>
              </p:nvSpPr>
              <p:spPr>
                <a:xfrm>
                  <a:off x="7958792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vi-VN" sz="400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3</a:t>
                  </a:r>
                  <a:endParaRPr lang="en-US" sz="40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1842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532880" y="1563300"/>
            <a:ext cx="18669856" cy="830997"/>
            <a:chOff x="699603" y="1892297"/>
            <a:chExt cx="18671067" cy="830899"/>
          </a:xfrm>
        </p:grpSpPr>
        <p:sp>
          <p:nvSpPr>
            <p:cNvPr id="3" name="Rounded Rectangle 2"/>
            <p:cNvSpPr/>
            <p:nvPr/>
          </p:nvSpPr>
          <p:spPr>
            <a:xfrm>
              <a:off x="699603" y="1905411"/>
              <a:ext cx="1387958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99753" y="1913151"/>
              <a:ext cx="535759" cy="7539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7"/>
              <a:ext cx="17283109" cy="830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vi-VN" sz="4800" b="1" dirty="0">
                  <a:solidFill>
                    <a:srgbClr val="0066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GÓC GIỮA HAI VECTƠ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8340349-A74C-4025-A444-6786E46D65F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6D1FAA-4918-41D1-B3F4-006AA60B0056}"/>
              </a:ext>
            </a:extLst>
          </p:cNvPr>
          <p:cNvSpPr txBox="1"/>
          <p:nvPr/>
        </p:nvSpPr>
        <p:spPr>
          <a:xfrm>
            <a:off x="5219066" y="332793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BA0DB7B-2C95-4F7A-88F6-13D973785C8B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6F38E966-1A22-4D6F-B346-40378392976E}"/>
              </a:ext>
            </a:extLst>
          </p:cNvPr>
          <p:cNvGrpSpPr/>
          <p:nvPr/>
        </p:nvGrpSpPr>
        <p:grpSpPr>
          <a:xfrm>
            <a:off x="-4444" y="7002810"/>
            <a:ext cx="24077312" cy="6714778"/>
            <a:chOff x="1434765" y="4785858"/>
            <a:chExt cx="21967230" cy="3907442"/>
          </a:xfrm>
        </p:grpSpPr>
        <p:grpSp>
          <p:nvGrpSpPr>
            <p:cNvPr id="67" name="Group 5">
              <a:extLst>
                <a:ext uri="{FF2B5EF4-FFF2-40B4-BE49-F238E27FC236}">
                  <a16:creationId xmlns:a16="http://schemas.microsoft.com/office/drawing/2014/main" id="{D1288242-DAE3-4188-8E09-3BE7E19D5764}"/>
                </a:ext>
              </a:extLst>
            </p:cNvPr>
            <p:cNvGrpSpPr/>
            <p:nvPr/>
          </p:nvGrpSpPr>
          <p:grpSpPr>
            <a:xfrm>
              <a:off x="1533269" y="5054573"/>
              <a:ext cx="21868726" cy="3638727"/>
              <a:chOff x="637542" y="1234917"/>
              <a:chExt cx="8611674" cy="1432583"/>
            </a:xfrm>
          </p:grpSpPr>
          <p:sp>
            <p:nvSpPr>
              <p:cNvPr id="87" name="Rounded Rectangle 38">
                <a:extLst>
                  <a:ext uri="{FF2B5EF4-FFF2-40B4-BE49-F238E27FC236}">
                    <a16:creationId xmlns:a16="http://schemas.microsoft.com/office/drawing/2014/main" id="{207B1CDA-7315-436F-A4C5-31BD62AE9F85}"/>
                  </a:ext>
                </a:extLst>
              </p:cNvPr>
              <p:cNvSpPr/>
              <p:nvPr/>
            </p:nvSpPr>
            <p:spPr>
              <a:xfrm>
                <a:off x="637542" y="1234917"/>
                <a:ext cx="8611674" cy="1432583"/>
              </a:xfrm>
              <a:prstGeom prst="roundRect">
                <a:avLst>
                  <a:gd name="adj" fmla="val 4110"/>
                </a:avLst>
              </a:prstGeom>
              <a:solidFill>
                <a:srgbClr val="BEDCF4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2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622CABEB-69C2-4884-9034-CE5F38017290}"/>
                  </a:ext>
                </a:extLst>
              </p:cNvPr>
              <p:cNvSpPr txBox="1"/>
              <p:nvPr/>
            </p:nvSpPr>
            <p:spPr>
              <a:xfrm>
                <a:off x="1007731" y="1742814"/>
                <a:ext cx="7867095" cy="231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ts val="4000"/>
                  </a:lnSpc>
                </a:pPr>
                <a:endParaRPr lang="en-US" sz="28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73" name="Group 7">
              <a:extLst>
                <a:ext uri="{FF2B5EF4-FFF2-40B4-BE49-F238E27FC236}">
                  <a16:creationId xmlns:a16="http://schemas.microsoft.com/office/drawing/2014/main" id="{6CE3CD60-82F6-496A-9142-9B65ED754330}"/>
                </a:ext>
              </a:extLst>
            </p:cNvPr>
            <p:cNvGrpSpPr/>
            <p:nvPr/>
          </p:nvGrpSpPr>
          <p:grpSpPr>
            <a:xfrm>
              <a:off x="1434765" y="4785858"/>
              <a:ext cx="324357" cy="79319"/>
              <a:chOff x="255643" y="9062171"/>
              <a:chExt cx="363538" cy="88900"/>
            </a:xfrm>
          </p:grpSpPr>
          <p:sp>
            <p:nvSpPr>
              <p:cNvPr id="75" name="Freeform 45">
                <a:extLst>
                  <a:ext uri="{FF2B5EF4-FFF2-40B4-BE49-F238E27FC236}">
                    <a16:creationId xmlns:a16="http://schemas.microsoft.com/office/drawing/2014/main" id="{9EA79DAC-A8C0-4DE1-8F09-4CE5AE45A5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643" y="9062171"/>
                <a:ext cx="363538" cy="88900"/>
              </a:xfrm>
              <a:custGeom>
                <a:avLst/>
                <a:gdLst>
                  <a:gd name="T0" fmla="*/ 6 w 97"/>
                  <a:gd name="T1" fmla="*/ 24 h 24"/>
                  <a:gd name="T2" fmla="*/ 0 w 97"/>
                  <a:gd name="T3" fmla="*/ 18 h 24"/>
                  <a:gd name="T4" fmla="*/ 0 w 97"/>
                  <a:gd name="T5" fmla="*/ 6 h 24"/>
                  <a:gd name="T6" fmla="*/ 6 w 97"/>
                  <a:gd name="T7" fmla="*/ 0 h 24"/>
                  <a:gd name="T8" fmla="*/ 91 w 97"/>
                  <a:gd name="T9" fmla="*/ 0 h 24"/>
                  <a:gd name="T10" fmla="*/ 97 w 97"/>
                  <a:gd name="T11" fmla="*/ 6 h 24"/>
                  <a:gd name="T12" fmla="*/ 97 w 97"/>
                  <a:gd name="T13" fmla="*/ 18 h 24"/>
                  <a:gd name="T14" fmla="*/ 91 w 97"/>
                  <a:gd name="T15" fmla="*/ 24 h 24"/>
                  <a:gd name="T16" fmla="*/ 6 w 97"/>
                  <a:gd name="T1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7" h="24">
                    <a:moveTo>
                      <a:pt x="6" y="24"/>
                    </a:moveTo>
                    <a:cubicBezTo>
                      <a:pt x="3" y="24"/>
                      <a:pt x="0" y="21"/>
                      <a:pt x="0" y="18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95" y="0"/>
                      <a:pt x="97" y="3"/>
                      <a:pt x="97" y="6"/>
                    </a:cubicBezTo>
                    <a:cubicBezTo>
                      <a:pt x="97" y="18"/>
                      <a:pt x="97" y="18"/>
                      <a:pt x="97" y="18"/>
                    </a:cubicBezTo>
                    <a:cubicBezTo>
                      <a:pt x="97" y="21"/>
                      <a:pt x="95" y="24"/>
                      <a:pt x="91" y="24"/>
                    </a:cubicBez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3" name="Rectangle 53">
                <a:extLst>
                  <a:ext uri="{FF2B5EF4-FFF2-40B4-BE49-F238E27FC236}">
                    <a16:creationId xmlns:a16="http://schemas.microsoft.com/office/drawing/2014/main" id="{FBE719EA-4DD0-4CC5-AD02-73354630E9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868" y="9084396"/>
                <a:ext cx="319088" cy="444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0B3DA9D1-BFC4-46E9-AC22-EE86E4A388D4}"/>
                  </a:ext>
                </a:extLst>
              </p:cNvPr>
              <p:cNvSpPr/>
              <p:nvPr/>
            </p:nvSpPr>
            <p:spPr>
              <a:xfrm>
                <a:off x="312720" y="7506866"/>
                <a:ext cx="24409466" cy="6433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4800" dirty="0">
                    <a:latin typeface="+mj-lt"/>
                  </a:rPr>
                  <a:t>Cho hai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đều khác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. </a:t>
                </a:r>
              </a:p>
              <a:p>
                <a:r>
                  <a:rPr lang="vi-VN" sz="4800" dirty="0">
                    <a:latin typeface="+mj-lt"/>
                  </a:rPr>
                  <a:t>Từ điểm O bất kỳ , dựng các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. </a:t>
                </a:r>
              </a:p>
              <a:p>
                <a:r>
                  <a:rPr lang="en-US" sz="4800">
                    <a:latin typeface="+mj-lt"/>
                  </a:rPr>
                  <a:t>G</a:t>
                </a:r>
                <a:r>
                  <a:rPr lang="vi-VN" sz="4800">
                    <a:latin typeface="+mj-lt"/>
                  </a:rPr>
                  <a:t>óc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48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b="0" i="1" dirty="0" smtClean="0">
                            <a:latin typeface="Cambria Math" panose="02040503050406030204" pitchFamily="18" charset="0"/>
                          </a:rPr>
                          <m:t>𝐴𝑂𝐵</m:t>
                        </m:r>
                      </m:e>
                    </m:acc>
                  </m:oMath>
                </a14:m>
                <a:r>
                  <a:rPr lang="en-US" sz="4800">
                    <a:latin typeface="+mj-lt"/>
                  </a:rPr>
                  <a:t> với s</a:t>
                </a:r>
                <a:r>
                  <a:rPr lang="vi-VN" sz="4800"/>
                  <a:t>ố đo </a:t>
                </a:r>
                <a:r>
                  <a:rPr lang="vi-VN" sz="4800" dirty="0"/>
                  <a:t>từ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vi-VN" sz="4800" dirty="0"/>
                  <a:t> đến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18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4800">
                    <a:latin typeface="+mj-lt"/>
                  </a:rPr>
                  <a:t>được </a:t>
                </a:r>
                <a:r>
                  <a:rPr lang="vi-VN" sz="4800" dirty="0">
                    <a:latin typeface="+mj-lt"/>
                  </a:rPr>
                  <a:t>gọi </a:t>
                </a:r>
                <a:r>
                  <a:rPr lang="vi-VN" sz="4800">
                    <a:latin typeface="+mj-lt"/>
                  </a:rPr>
                  <a:t>là góc </a:t>
                </a:r>
                <a:r>
                  <a:rPr lang="vi-VN" sz="4800" dirty="0">
                    <a:latin typeface="+mj-lt"/>
                  </a:rPr>
                  <a:t>giữa hai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.</a:t>
                </a:r>
                <a:endParaRPr lang="en-US" sz="4800" dirty="0">
                  <a:latin typeface="+mj-lt"/>
                </a:endParaRPr>
              </a:p>
              <a:p>
                <a:r>
                  <a:rPr lang="vi-VN" sz="4800" dirty="0">
                    <a:latin typeface="+mj-lt"/>
                  </a:rPr>
                  <a:t>+ </a:t>
                </a:r>
                <a:r>
                  <a:rPr lang="vi-VN" sz="4800" b="1" i="1" dirty="0">
                    <a:solidFill>
                      <a:srgbClr val="FF0000"/>
                    </a:solidFill>
                    <a:latin typeface="+mj-lt"/>
                  </a:rPr>
                  <a:t>Quy ước:</a:t>
                </a:r>
              </a:p>
              <a:p>
                <a:r>
                  <a:rPr lang="vi-VN" sz="4800" dirty="0">
                    <a:latin typeface="+mj-lt"/>
                  </a:rPr>
                  <a:t> Nếu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hoặc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thì ta xem góc giữa hai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là tùy ý (từ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vi-VN" sz="4800" dirty="0">
                    <a:latin typeface="+mj-lt"/>
                  </a:rPr>
                  <a:t> đến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18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vi-VN" sz="4800" dirty="0">
                    <a:latin typeface="+mj-lt"/>
                  </a:rPr>
                  <a:t>).</a:t>
                </a:r>
                <a:endParaRPr lang="en-US" sz="4800" dirty="0">
                  <a:latin typeface="+mj-lt"/>
                </a:endParaRPr>
              </a:p>
              <a:p>
                <a:r>
                  <a:rPr lang="vi-VN" sz="4800" dirty="0">
                    <a:latin typeface="+mj-lt"/>
                  </a:rPr>
                  <a:t>+ </a:t>
                </a:r>
                <a:r>
                  <a:rPr lang="vi-VN" sz="4800" b="1" i="1" dirty="0">
                    <a:solidFill>
                      <a:srgbClr val="FF0000"/>
                    </a:solidFill>
                    <a:latin typeface="+mj-lt"/>
                  </a:rPr>
                  <a:t>Kí hiệu</a:t>
                </a:r>
                <a:r>
                  <a:rPr lang="vi-VN" sz="4800" dirty="0">
                    <a:latin typeface="+mj-lt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;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4800" dirty="0">
                    <a:latin typeface="+mj-lt"/>
                  </a:rPr>
                  <a:t> </a:t>
                </a:r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 góc giữa 2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800">
                    <a:latin typeface="+mj-lt"/>
                  </a:rPr>
                  <a:t> </a:t>
                </a:r>
                <a:r>
                  <a:rPr lang="vi-VN" sz="4800">
                    <a:latin typeface="+mj-lt"/>
                  </a:rPr>
                  <a:t>.</a:t>
                </a:r>
                <a:endParaRPr lang="en-US" sz="4800">
                  <a:latin typeface="+mj-lt"/>
                </a:endParaRPr>
              </a:p>
              <a:p>
                <a:r>
                  <a:rPr lang="en-US" sz="4800">
                    <a:latin typeface="+mj-lt"/>
                  </a:rPr>
                  <a:t>+ </a:t>
                </a:r>
                <a:r>
                  <a:rPr lang="en-US" sz="4800" b="1" i="1">
                    <a:solidFill>
                      <a:srgbClr val="FF0000"/>
                    </a:solidFill>
                    <a:latin typeface="+mj-lt"/>
                  </a:rPr>
                  <a:t>Chú ý: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;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4800">
                    <a:latin typeface="+mj-lt"/>
                  </a:rPr>
                  <a:t>=</a:t>
                </a:r>
                <a:r>
                  <a:rPr lang="en-US" sz="480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vi-VN" sz="4800" dirty="0"/>
                  <a:t> </a:t>
                </a:r>
                <a:r>
                  <a:rPr lang="en-US" sz="4800"/>
                  <a:t>thì ta nói rằng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/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/>
                  <a:t> </a:t>
                </a:r>
                <a:r>
                  <a:rPr lang="en-US" sz="4800"/>
                  <a:t>vuông góc với nhau, kí hiệu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/>
                  <a:t> </a:t>
                </a:r>
                <a14:m>
                  <m:oMath xmlns:m="http://schemas.openxmlformats.org/officeDocument/2006/math">
                    <m:r>
                      <a:rPr lang="vi-VN" sz="4800" i="1" dirty="0" smtClean="0"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vi-VN" sz="4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/>
                  <a:t> </a:t>
                </a:r>
                <a:r>
                  <a:rPr lang="en-US" sz="4800" dirty="0"/>
                  <a:t>hoặc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/>
                  <a:t> </a:t>
                </a:r>
                <a14:m>
                  <m:oMath xmlns:m="http://schemas.openxmlformats.org/officeDocument/2006/math">
                    <m:r>
                      <a:rPr lang="vi-VN" sz="4800" i="1" dirty="0">
                        <a:latin typeface="Cambria Math" panose="02040503050406030204" pitchFamily="18" charset="0"/>
                      </a:rPr>
                      <m:t>⊥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lang="en-US" sz="4800"/>
              </a:p>
            </p:txBody>
          </p:sp>
        </mc:Choice>
        <mc:Fallback xmlns="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0B3DA9D1-BFC4-46E9-AC22-EE86E4A388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20" y="7506866"/>
                <a:ext cx="24409466" cy="6433300"/>
              </a:xfrm>
              <a:prstGeom prst="rect">
                <a:avLst/>
              </a:prstGeom>
              <a:blipFill>
                <a:blip r:embed="rId3"/>
                <a:stretch>
                  <a:fillRect l="-1124" t="-379" b="-1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97"/>
          <p:cNvGrpSpPr>
            <a:grpSpLocks/>
          </p:cNvGrpSpPr>
          <p:nvPr/>
        </p:nvGrpSpPr>
        <p:grpSpPr bwMode="auto">
          <a:xfrm>
            <a:off x="17311798" y="6361472"/>
            <a:ext cx="584202" cy="769940"/>
            <a:chOff x="2208" y="2256"/>
            <a:chExt cx="368" cy="485"/>
          </a:xfrm>
        </p:grpSpPr>
        <p:sp>
          <p:nvSpPr>
            <p:cNvPr id="30" name="Text Box 98"/>
            <p:cNvSpPr txBox="1">
              <a:spLocks noChangeArrowheads="1"/>
            </p:cNvSpPr>
            <p:nvPr/>
          </p:nvSpPr>
          <p:spPr bwMode="auto">
            <a:xfrm>
              <a:off x="2208" y="2256"/>
              <a:ext cx="368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dirty="0">
                  <a:latin typeface="Tahoma" pitchFamily="34" charset="0"/>
                </a:rPr>
                <a:t>O</a:t>
              </a:r>
            </a:p>
          </p:txBody>
        </p:sp>
        <p:sp>
          <p:nvSpPr>
            <p:cNvPr id="31" name="Oval 99"/>
            <p:cNvSpPr>
              <a:spLocks noChangeAspect="1" noChangeArrowheads="1"/>
            </p:cNvSpPr>
            <p:nvPr/>
          </p:nvSpPr>
          <p:spPr bwMode="auto">
            <a:xfrm>
              <a:off x="2401" y="2263"/>
              <a:ext cx="86" cy="8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" name="Text Box 102"/>
          <p:cNvSpPr txBox="1">
            <a:spLocks noChangeArrowheads="1"/>
          </p:cNvSpPr>
          <p:nvPr/>
        </p:nvSpPr>
        <p:spPr bwMode="auto">
          <a:xfrm>
            <a:off x="19234259" y="3751484"/>
            <a:ext cx="4924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4000" dirty="0">
                <a:latin typeface="Tahoma" pitchFamily="34" charset="0"/>
              </a:rPr>
              <a:t>A</a:t>
            </a:r>
          </a:p>
        </p:txBody>
      </p:sp>
      <p:sp>
        <p:nvSpPr>
          <p:cNvPr id="35" name="Text Box 103"/>
          <p:cNvSpPr txBox="1">
            <a:spLocks noChangeArrowheads="1"/>
          </p:cNvSpPr>
          <p:nvPr/>
        </p:nvSpPr>
        <p:spPr bwMode="auto">
          <a:xfrm>
            <a:off x="20946857" y="6493871"/>
            <a:ext cx="48763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4000" dirty="0">
                <a:latin typeface="Tahoma" pitchFamily="34" charset="0"/>
              </a:rPr>
              <a:t>B</a:t>
            </a:r>
          </a:p>
        </p:txBody>
      </p:sp>
      <p:sp>
        <p:nvSpPr>
          <p:cNvPr id="36" name="Arc 104"/>
          <p:cNvSpPr>
            <a:spLocks/>
          </p:cNvSpPr>
          <p:nvPr/>
        </p:nvSpPr>
        <p:spPr bwMode="auto">
          <a:xfrm rot="1137137">
            <a:off x="17848361" y="5780435"/>
            <a:ext cx="863600" cy="835025"/>
          </a:xfrm>
          <a:custGeom>
            <a:avLst/>
            <a:gdLst>
              <a:gd name="T0" fmla="*/ 374396 w 20400"/>
              <a:gd name="T1" fmla="*/ 0 h 19706"/>
              <a:gd name="T2" fmla="*/ 863600 w 20400"/>
              <a:gd name="T3" fmla="*/ 534169 h 19706"/>
              <a:gd name="T4" fmla="*/ 0 w 20400"/>
              <a:gd name="T5" fmla="*/ 835025 h 1970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00" h="19706" fill="none" extrusionOk="0">
                <a:moveTo>
                  <a:pt x="8844" y="-1"/>
                </a:moveTo>
                <a:cubicBezTo>
                  <a:pt x="14266" y="2433"/>
                  <a:pt x="18446" y="6993"/>
                  <a:pt x="20399" y="12606"/>
                </a:cubicBezTo>
              </a:path>
              <a:path w="20400" h="19706" stroke="0" extrusionOk="0">
                <a:moveTo>
                  <a:pt x="8844" y="-1"/>
                </a:moveTo>
                <a:cubicBezTo>
                  <a:pt x="14266" y="2433"/>
                  <a:pt x="18446" y="6993"/>
                  <a:pt x="20399" y="12606"/>
                </a:cubicBezTo>
                <a:lnTo>
                  <a:pt x="0" y="19706"/>
                </a:lnTo>
                <a:lnTo>
                  <a:pt x="8844" y="-1"/>
                </a:lnTo>
                <a:close/>
              </a:path>
            </a:pathLst>
          </a:custGeom>
          <a:solidFill>
            <a:srgbClr val="9900CC"/>
          </a:solidFill>
          <a:ln w="9525">
            <a:solidFill>
              <a:srgbClr val="99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" name="Group 105"/>
          <p:cNvGrpSpPr>
            <a:grpSpLocks/>
          </p:cNvGrpSpPr>
          <p:nvPr/>
        </p:nvGrpSpPr>
        <p:grpSpPr bwMode="auto">
          <a:xfrm>
            <a:off x="15406786" y="2824688"/>
            <a:ext cx="1905000" cy="2088972"/>
            <a:chOff x="4224" y="1392"/>
            <a:chExt cx="624" cy="672"/>
          </a:xfrm>
        </p:grpSpPr>
        <p:sp>
          <p:nvSpPr>
            <p:cNvPr id="38" name="Line 106"/>
            <p:cNvSpPr>
              <a:spLocks noChangeShapeType="1"/>
            </p:cNvSpPr>
            <p:nvPr/>
          </p:nvSpPr>
          <p:spPr bwMode="auto">
            <a:xfrm flipV="1">
              <a:off x="4224" y="1392"/>
              <a:ext cx="624" cy="67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9" name="Object 10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9418063"/>
                </p:ext>
              </p:extLst>
            </p:nvPr>
          </p:nvGraphicFramePr>
          <p:xfrm>
            <a:off x="4276" y="1539"/>
            <a:ext cx="144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28600" imgH="419040" progId="Equation.DSMT4">
                    <p:embed/>
                  </p:oleObj>
                </mc:Choice>
                <mc:Fallback>
                  <p:oleObj name="Equation" r:id="rId4" imgW="22860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6" y="1539"/>
                          <a:ext cx="144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" name="Group 108"/>
          <p:cNvGrpSpPr>
            <a:grpSpLocks/>
          </p:cNvGrpSpPr>
          <p:nvPr/>
        </p:nvGrpSpPr>
        <p:grpSpPr bwMode="auto">
          <a:xfrm>
            <a:off x="14644786" y="5425629"/>
            <a:ext cx="3175000" cy="703181"/>
            <a:chOff x="3255" y="2400"/>
            <a:chExt cx="1392" cy="284"/>
          </a:xfrm>
        </p:grpSpPr>
        <p:sp>
          <p:nvSpPr>
            <p:cNvPr id="41" name="Line 109"/>
            <p:cNvSpPr>
              <a:spLocks noChangeShapeType="1"/>
            </p:cNvSpPr>
            <p:nvPr/>
          </p:nvSpPr>
          <p:spPr bwMode="auto">
            <a:xfrm flipV="1">
              <a:off x="3255" y="2400"/>
              <a:ext cx="1392" cy="0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2" name="Object 1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8286499"/>
                </p:ext>
              </p:extLst>
            </p:nvPr>
          </p:nvGraphicFramePr>
          <p:xfrm>
            <a:off x="3883" y="2420"/>
            <a:ext cx="127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03040" imgH="419040" progId="Equation.DSMT4">
                    <p:embed/>
                  </p:oleObj>
                </mc:Choice>
                <mc:Fallback>
                  <p:oleObj name="Equation" r:id="rId6" imgW="20304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3" y="2420"/>
                          <a:ext cx="127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" name="Group 105"/>
          <p:cNvGrpSpPr>
            <a:grpSpLocks/>
          </p:cNvGrpSpPr>
          <p:nvPr/>
        </p:nvGrpSpPr>
        <p:grpSpPr bwMode="auto">
          <a:xfrm>
            <a:off x="17734306" y="4368868"/>
            <a:ext cx="1905000" cy="2088972"/>
            <a:chOff x="4196" y="1406"/>
            <a:chExt cx="624" cy="672"/>
          </a:xfrm>
        </p:grpSpPr>
        <p:sp>
          <p:nvSpPr>
            <p:cNvPr id="44" name="Line 106"/>
            <p:cNvSpPr>
              <a:spLocks noChangeShapeType="1"/>
            </p:cNvSpPr>
            <p:nvPr/>
          </p:nvSpPr>
          <p:spPr bwMode="auto">
            <a:xfrm flipV="1">
              <a:off x="4196" y="1406"/>
              <a:ext cx="624" cy="67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5" name="Object 10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558580"/>
                </p:ext>
              </p:extLst>
            </p:nvPr>
          </p:nvGraphicFramePr>
          <p:xfrm>
            <a:off x="4276" y="1540"/>
            <a:ext cx="144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28600" imgH="419040" progId="Equation.DSMT4">
                    <p:embed/>
                  </p:oleObj>
                </mc:Choice>
                <mc:Fallback>
                  <p:oleObj name="Equation" r:id="rId8" imgW="22860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6" y="1540"/>
                          <a:ext cx="144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6" name="Group 108"/>
          <p:cNvGrpSpPr>
            <a:grpSpLocks/>
          </p:cNvGrpSpPr>
          <p:nvPr/>
        </p:nvGrpSpPr>
        <p:grpSpPr bwMode="auto">
          <a:xfrm>
            <a:off x="17756128" y="6426746"/>
            <a:ext cx="3175000" cy="705657"/>
            <a:chOff x="3255" y="2400"/>
            <a:chExt cx="1392" cy="285"/>
          </a:xfrm>
        </p:grpSpPr>
        <p:sp>
          <p:nvSpPr>
            <p:cNvPr id="47" name="Line 109"/>
            <p:cNvSpPr>
              <a:spLocks noChangeShapeType="1"/>
            </p:cNvSpPr>
            <p:nvPr/>
          </p:nvSpPr>
          <p:spPr bwMode="auto">
            <a:xfrm flipV="1">
              <a:off x="3255" y="2400"/>
              <a:ext cx="1392" cy="0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8" name="Object 1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4355319"/>
                </p:ext>
              </p:extLst>
            </p:nvPr>
          </p:nvGraphicFramePr>
          <p:xfrm>
            <a:off x="3883" y="2420"/>
            <a:ext cx="128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03040" imgH="419040" progId="Equation.DSMT4">
                    <p:embed/>
                  </p:oleObj>
                </mc:Choice>
                <mc:Fallback>
                  <p:oleObj name="Equation" r:id="rId10" imgW="20304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3" y="2420"/>
                          <a:ext cx="128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8340349-A74C-4025-A444-6786E46D65F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6D1FAA-4918-41D1-B3F4-006AA60B0056}"/>
              </a:ext>
            </a:extLst>
          </p:cNvPr>
          <p:cNvSpPr txBox="1"/>
          <p:nvPr/>
        </p:nvSpPr>
        <p:spPr>
          <a:xfrm>
            <a:off x="5219067" y="332793"/>
            <a:ext cx="2038984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2 Ch</a:t>
            </a:r>
            <a:r>
              <a:rPr lang="vi-VN" sz="3200" b="1" dirty="0">
                <a:solidFill>
                  <a:schemeClr val="bg1"/>
                </a:solidFill>
              </a:rPr>
              <a:t>ương 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BA0DB7B-2C95-4F7A-88F6-13D973785C8B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ACC2DCB-2A2D-4FB7-B61F-028556BA9121}"/>
                  </a:ext>
                </a:extLst>
              </p:cNvPr>
              <p:cNvSpPr/>
              <p:nvPr/>
            </p:nvSpPr>
            <p:spPr>
              <a:xfrm>
                <a:off x="383482" y="3235146"/>
                <a:ext cx="23915284" cy="13573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Tích vô hướng của hai véc 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một số thực được xác định bởi: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4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4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begChr m:val="|"/>
                        <m:endChr m:val="|"/>
                        <m:ctrlPr>
                          <a:rPr lang="en-US" sz="4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func>
                      <m:funcPr>
                        <m:ctrlPr>
                          <a:rPr lang="en-US" sz="48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4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en-US" sz="4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</m:e>
                    </m:func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vi-VN" sz="48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ACC2DCB-2A2D-4FB7-B61F-028556BA91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82" y="3235146"/>
                <a:ext cx="23915284" cy="1357359"/>
              </a:xfrm>
              <a:prstGeom prst="rect">
                <a:avLst/>
              </a:prstGeom>
              <a:blipFill>
                <a:blip r:embed="rId2"/>
                <a:stretch>
                  <a:fillRect l="-1173" r="-969" b="-99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D9D7985-1115-438C-83DB-6F461DD10392}"/>
                  </a:ext>
                </a:extLst>
              </p:cNvPr>
              <p:cNvSpPr/>
              <p:nvPr/>
            </p:nvSpPr>
            <p:spPr>
              <a:xfrm>
                <a:off x="235152" y="6858794"/>
                <a:ext cx="23694946" cy="26971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 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tích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vô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kí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hiệu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này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gọi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bình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vô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vectơ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func>
                      <m:func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p>
                        </m:sSup>
                      </m:e>
                    </m:fun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8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D9D7985-1115-438C-83DB-6F461DD103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52" y="6858794"/>
                <a:ext cx="23694946" cy="2697149"/>
              </a:xfrm>
              <a:prstGeom prst="rect">
                <a:avLst/>
              </a:prstGeom>
              <a:blipFill>
                <a:blip r:embed="rId3"/>
                <a:stretch>
                  <a:fillRect l="-1183" r="-283" b="-11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A173DE8-AB77-44CA-92E1-1947D8BE1640}"/>
                  </a:ext>
                </a:extLst>
              </p:cNvPr>
              <p:cNvSpPr/>
              <p:nvPr/>
            </p:nvSpPr>
            <p:spPr>
              <a:xfrm>
                <a:off x="383482" y="9811122"/>
                <a:ext cx="23694946" cy="34842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800" b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 </a:t>
                </a:r>
                <a:r>
                  <a:rPr lang="en-US" sz="4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Liên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hệ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dấu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tích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vô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góc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4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vectơ</a:t>
                </a:r>
              </a:p>
              <a:p>
                <a:pPr>
                  <a:lnSpc>
                    <a:spcPct val="115000"/>
                  </a:lnSpc>
                </a:pPr>
                <a:r>
                  <a:rPr lang="en-US" sz="4800"/>
                  <a:t>         +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</a:rPr>
                      <m:t>&lt;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;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480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800" i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thì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endParaRPr lang="en-US" sz="4800" i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sz="4800"/>
                  <a:t>         +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</a:rPr>
                      <m:t>&lt;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;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4800"/>
                  <a:t> 18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800" i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thì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endParaRPr lang="en-US" sz="4800" i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A173DE8-AB77-44CA-92E1-1947D8BE16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82" y="9811122"/>
                <a:ext cx="23694946" cy="3484287"/>
              </a:xfrm>
              <a:prstGeom prst="rect">
                <a:avLst/>
              </a:prstGeom>
              <a:blipFill>
                <a:blip r:embed="rId4"/>
                <a:stretch>
                  <a:fillRect l="-1183" t="-2622" b="-3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443B65D-7BA6-48D1-B45E-6BC2D7039E97}"/>
                  </a:ext>
                </a:extLst>
              </p:cNvPr>
              <p:cNvSpPr/>
              <p:nvPr/>
            </p:nvSpPr>
            <p:spPr>
              <a:xfrm>
                <a:off x="257753" y="5953424"/>
                <a:ext cx="12192000" cy="96661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800" b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 </a:t>
                </a:r>
                <a:r>
                  <a:rPr lang="en-US" sz="4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khác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⊥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443B65D-7BA6-48D1-B45E-6BC2D7039E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53" y="5953424"/>
                <a:ext cx="12192000" cy="966611"/>
              </a:xfrm>
              <a:prstGeom prst="rect">
                <a:avLst/>
              </a:prstGeom>
              <a:blipFill>
                <a:blip r:embed="rId5"/>
                <a:stretch>
                  <a:fillRect l="-2250" b="-335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B4BAC772-1B13-43BE-B9B2-FFE8099362F7}"/>
              </a:ext>
            </a:extLst>
          </p:cNvPr>
          <p:cNvSpPr/>
          <p:nvPr/>
        </p:nvSpPr>
        <p:spPr>
          <a:xfrm>
            <a:off x="408040" y="4715574"/>
            <a:ext cx="1981633" cy="8737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800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 ý:</a:t>
            </a:r>
            <a:endParaRPr lang="en-US" sz="4800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DCCDB06E-2C24-7D3C-2F54-E1AD7BFFBD4D}"/>
              </a:ext>
            </a:extLst>
          </p:cNvPr>
          <p:cNvGrpSpPr/>
          <p:nvPr/>
        </p:nvGrpSpPr>
        <p:grpSpPr>
          <a:xfrm>
            <a:off x="532880" y="1563300"/>
            <a:ext cx="18669856" cy="830997"/>
            <a:chOff x="699603" y="1892297"/>
            <a:chExt cx="18671067" cy="830899"/>
          </a:xfrm>
        </p:grpSpPr>
        <p:sp>
          <p:nvSpPr>
            <p:cNvPr id="8" name="Rounded Rectangle 2">
              <a:extLst>
                <a:ext uri="{FF2B5EF4-FFF2-40B4-BE49-F238E27FC236}">
                  <a16:creationId xmlns:a16="http://schemas.microsoft.com/office/drawing/2014/main" id="{CFF525AE-B795-5011-DA58-5ADA930E0D7F}"/>
                </a:ext>
              </a:extLst>
            </p:cNvPr>
            <p:cNvSpPr/>
            <p:nvPr/>
          </p:nvSpPr>
          <p:spPr>
            <a:xfrm>
              <a:off x="699603" y="1905411"/>
              <a:ext cx="1387958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4ACD0B3-CBBC-D6E8-1A97-26BAE1350407}"/>
                </a:ext>
              </a:extLst>
            </p:cNvPr>
            <p:cNvSpPr txBox="1"/>
            <p:nvPr/>
          </p:nvSpPr>
          <p:spPr>
            <a:xfrm>
              <a:off x="1099753" y="1913151"/>
              <a:ext cx="535759" cy="7539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BC282EA-BD24-9452-B871-D36665BAD607}"/>
                </a:ext>
              </a:extLst>
            </p:cNvPr>
            <p:cNvSpPr txBox="1"/>
            <p:nvPr/>
          </p:nvSpPr>
          <p:spPr>
            <a:xfrm>
              <a:off x="2087561" y="1892297"/>
              <a:ext cx="17283109" cy="830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vi-VN" sz="4800" b="1" dirty="0">
                  <a:solidFill>
                    <a:srgbClr val="0066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TÍCH VÔ HƯỚNG CỦA HAI VECTƠ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B150ABC-7F4E-E0F6-47D2-0F147C3350C1}"/>
              </a:ext>
            </a:extLst>
          </p:cNvPr>
          <p:cNvSpPr txBox="1"/>
          <p:nvPr/>
        </p:nvSpPr>
        <p:spPr>
          <a:xfrm>
            <a:off x="5219066" y="332793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60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8340349-A74C-4025-A444-6786E46D65F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6D1FAA-4918-41D1-B3F4-006AA60B0056}"/>
              </a:ext>
            </a:extLst>
          </p:cNvPr>
          <p:cNvSpPr txBox="1"/>
          <p:nvPr/>
        </p:nvSpPr>
        <p:spPr>
          <a:xfrm>
            <a:off x="5219067" y="332793"/>
            <a:ext cx="2038984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Bài 2 Ch</a:t>
            </a:r>
            <a:r>
              <a:rPr lang="vi-VN" sz="3200" b="1">
                <a:solidFill>
                  <a:schemeClr val="bg1"/>
                </a:solidFill>
              </a:rPr>
              <a:t>ương 2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BA0DB7B-2C95-4F7A-88F6-13D973785C8B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1098B30-96A6-4F71-8182-5842F1BCD149}"/>
                  </a:ext>
                </a:extLst>
              </p:cNvPr>
              <p:cNvSpPr/>
              <p:nvPr/>
            </p:nvSpPr>
            <p:spPr>
              <a:xfrm>
                <a:off x="4301398" y="2673900"/>
                <a:ext cx="19853318" cy="1664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/>
                  <a:t>Cho tam </a:t>
                </a:r>
                <a:r>
                  <a:rPr lang="en-US" sz="4800" dirty="0" err="1"/>
                  <a:t>giác</a:t>
                </a:r>
                <a:r>
                  <a:rPr lang="en-US" sz="4800" dirty="0"/>
                  <a:t> </a:t>
                </a:r>
                <a:r>
                  <a:rPr lang="en-US" sz="4800" dirty="0" err="1"/>
                  <a:t>đều</a:t>
                </a:r>
                <a:r>
                  <a:rPr lang="en-US" sz="4800" dirty="0"/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4800" dirty="0"/>
                  <a:t> </a:t>
                </a:r>
                <a:r>
                  <a:rPr lang="en-US" sz="4800" dirty="0" err="1"/>
                  <a:t>có</a:t>
                </a:r>
                <a:r>
                  <a:rPr lang="en-US" sz="4800" dirty="0"/>
                  <a:t> </a:t>
                </a:r>
                <a:r>
                  <a:rPr lang="en-US" sz="4800" dirty="0" err="1"/>
                  <a:t>cạnh</a:t>
                </a:r>
                <a:r>
                  <a:rPr lang="en-US" sz="4800" dirty="0"/>
                  <a:t> </a:t>
                </a:r>
                <a:r>
                  <a:rPr lang="en-US" sz="4800" dirty="0" err="1"/>
                  <a:t>bằng</a:t>
                </a:r>
                <a:r>
                  <a:rPr lang="en-US" sz="4800" dirty="0"/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4800" dirty="0"/>
                  <a:t> </a:t>
                </a:r>
                <a:r>
                  <a:rPr lang="en-US" sz="4800"/>
                  <a:t>và có </a:t>
                </a:r>
                <a:r>
                  <a:rPr lang="en-US" sz="4800" dirty="0" err="1"/>
                  <a:t>chiều</a:t>
                </a:r>
                <a:r>
                  <a:rPr lang="en-US" sz="4800" dirty="0"/>
                  <a:t> </a:t>
                </a:r>
                <a:r>
                  <a:rPr lang="en-US" sz="4800" dirty="0" err="1"/>
                  <a:t>cao</a:t>
                </a:r>
                <a:r>
                  <a:rPr lang="en-US" sz="4800" dirty="0"/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𝐴𝐻</m:t>
                    </m:r>
                  </m:oMath>
                </a14:m>
                <a:r>
                  <a:rPr lang="en-US" sz="4800" dirty="0"/>
                  <a:t>. </a:t>
                </a:r>
                <a:r>
                  <a:rPr lang="en-US" sz="4800" dirty="0" err="1"/>
                  <a:t>Tính</a:t>
                </a:r>
                <a:r>
                  <a:rPr lang="en-US" sz="4800" dirty="0"/>
                  <a:t> </a:t>
                </a:r>
                <a:r>
                  <a:rPr lang="en-US" sz="4800" dirty="0" err="1"/>
                  <a:t>các</a:t>
                </a:r>
                <a:r>
                  <a:rPr lang="en-US" sz="4800" dirty="0"/>
                  <a:t> </a:t>
                </a:r>
                <a:r>
                  <a:rPr lang="en-US" sz="4800" dirty="0" err="1"/>
                  <a:t>tích</a:t>
                </a:r>
                <a:r>
                  <a:rPr lang="en-US" sz="4800" dirty="0"/>
                  <a:t> </a:t>
                </a:r>
                <a:r>
                  <a:rPr lang="en-US" sz="4800" dirty="0" err="1"/>
                  <a:t>vô</a:t>
                </a:r>
                <a:r>
                  <a:rPr lang="en-US" sz="4800" dirty="0"/>
                  <a:t> </a:t>
                </a:r>
                <a:r>
                  <a:rPr lang="en-US" sz="4800" dirty="0" err="1"/>
                  <a:t>hướng</a:t>
                </a:r>
                <a:r>
                  <a:rPr lang="en-US" sz="4800" dirty="0"/>
                  <a:t> </a:t>
                </a:r>
                <a:r>
                  <a:rPr lang="en-US" sz="4800" dirty="0" err="1"/>
                  <a:t>sau</a:t>
                </a:r>
                <a:r>
                  <a:rPr lang="en-US" sz="4800" dirty="0"/>
                  <a:t>: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sz="4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𝐶𝐵</m:t>
                        </m:r>
                      </m:e>
                    </m:acc>
                  </m:oMath>
                </a14:m>
                <a:r>
                  <a:rPr lang="en-US" sz="4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𝐴𝐻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sz="4800" dirty="0"/>
                  <a:t>.</a:t>
                </a:r>
                <a:endParaRPr lang="en-US" sz="4800" i="1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1098B30-96A6-4F71-8182-5842F1BCD1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398" y="2673900"/>
                <a:ext cx="19853318" cy="1664110"/>
              </a:xfrm>
              <a:prstGeom prst="rect">
                <a:avLst/>
              </a:prstGeom>
              <a:blipFill>
                <a:blip r:embed="rId3"/>
                <a:stretch>
                  <a:fillRect l="-1413" t="-8059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F8BD8808-4F74-4528-8725-0D83B6D30C3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8161" y="4323962"/>
            <a:ext cx="6003389" cy="565746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FCC91BC-E57A-4A61-8CAA-C316DB554FEF}"/>
                  </a:ext>
                </a:extLst>
              </p:cNvPr>
              <p:cNvSpPr/>
              <p:nvPr/>
            </p:nvSpPr>
            <p:spPr>
              <a:xfrm>
                <a:off x="970880" y="5422841"/>
                <a:ext cx="15354115" cy="1475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4800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48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m:rPr>
                          <m:nor/>
                        </m:rPr>
                        <a:rPr lang="en-US" sz="4800"/>
                        <m:t>.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𝐴𝐶</m:t>
                              </m:r>
                            </m:e>
                          </m:acc>
                        </m:e>
                      </m:d>
                      <m:r>
                        <a:rPr lang="en-US" sz="480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ac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𝐴𝐶</m:t>
                              </m:r>
                            </m:e>
                          </m:acc>
                        </m:e>
                      </m:d>
                      <m:r>
                        <a:rPr lang="en-US" sz="4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800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800" i="0">
                          <a:latin typeface="Cambria Math" panose="02040503050406030204" pitchFamily="18" charset="0"/>
                        </a:rPr>
                        <m:t>.</m:t>
                      </m:r>
                      <m:func>
                        <m:func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func>
                      <m:sSup>
                        <m:sSup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4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FCC91BC-E57A-4A61-8CAA-C316DB554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880" y="5422841"/>
                <a:ext cx="15354115" cy="14752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7E62E4B-53C5-4AE4-95EA-70F3873E32BC}"/>
                  </a:ext>
                </a:extLst>
              </p:cNvPr>
              <p:cNvSpPr/>
              <p:nvPr/>
            </p:nvSpPr>
            <p:spPr>
              <a:xfrm>
                <a:off x="2638187" y="9458097"/>
                <a:ext cx="9266575" cy="16413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𝐴𝐻</m:t>
                          </m:r>
                        </m:e>
                      </m:acc>
                      <m:r>
                        <a:rPr lang="en-US" sz="4800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  <m:r>
                        <a:rPr lang="en-US" sz="4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8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800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800" i="0">
                          <a:latin typeface="Cambria Math" panose="02040503050406030204" pitchFamily="18" charset="0"/>
                        </a:rPr>
                        <m:t>.</m:t>
                      </m:r>
                      <m:func>
                        <m:func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func>
                      <m:sSup>
                        <m:sSup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48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7E62E4B-53C5-4AE4-95EA-70F3873E32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187" y="9458097"/>
                <a:ext cx="9266575" cy="16413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2F12E0FF-09F5-4C16-8400-1E141B66CC2E}"/>
              </a:ext>
            </a:extLst>
          </p:cNvPr>
          <p:cNvGrpSpPr/>
          <p:nvPr/>
        </p:nvGrpSpPr>
        <p:grpSpPr>
          <a:xfrm>
            <a:off x="537559" y="2706434"/>
            <a:ext cx="3545178" cy="940513"/>
            <a:chOff x="2067302" y="5922690"/>
            <a:chExt cx="2859156" cy="940513"/>
          </a:xfrm>
        </p:grpSpPr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17408DA9-6599-4742-9CA7-7160C217770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394521" y="5470495"/>
              <a:ext cx="793396" cy="1926396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C2323F4-752A-4D71-9512-A105B88F133D}"/>
                </a:ext>
              </a:extLst>
            </p:cNvPr>
            <p:cNvSpPr txBox="1"/>
            <p:nvPr/>
          </p:nvSpPr>
          <p:spPr>
            <a:xfrm>
              <a:off x="2944816" y="6004184"/>
              <a:ext cx="198164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1</a:t>
              </a:r>
            </a:p>
          </p:txBody>
        </p:sp>
        <p:grpSp>
          <p:nvGrpSpPr>
            <p:cNvPr id="25" name="Group 70">
              <a:extLst>
                <a:ext uri="{FF2B5EF4-FFF2-40B4-BE49-F238E27FC236}">
                  <a16:creationId xmlns:a16="http://schemas.microsoft.com/office/drawing/2014/main" id="{36AD548B-DDCF-4E92-BD46-678DBB3BD49A}"/>
                </a:ext>
              </a:extLst>
            </p:cNvPr>
            <p:cNvGrpSpPr/>
            <p:nvPr/>
          </p:nvGrpSpPr>
          <p:grpSpPr>
            <a:xfrm>
              <a:off x="2067302" y="5922690"/>
              <a:ext cx="950173" cy="940513"/>
              <a:chOff x="1311958" y="3405486"/>
              <a:chExt cx="950173" cy="940513"/>
            </a:xfrm>
          </p:grpSpPr>
          <p:sp>
            <p:nvSpPr>
              <p:cNvPr id="28" name="Rectangle 11">
                <a:extLst>
                  <a:ext uri="{FF2B5EF4-FFF2-40B4-BE49-F238E27FC236}">
                    <a16:creationId xmlns:a16="http://schemas.microsoft.com/office/drawing/2014/main" id="{5BBF1364-630B-4017-B230-AAC040BB8FD9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13">
                <a:extLst>
                  <a:ext uri="{FF2B5EF4-FFF2-40B4-BE49-F238E27FC236}">
                    <a16:creationId xmlns:a16="http://schemas.microsoft.com/office/drawing/2014/main" id="{0E151690-11CB-42B1-9D39-31DB8B18850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14">
                <a:extLst>
                  <a:ext uri="{FF2B5EF4-FFF2-40B4-BE49-F238E27FC236}">
                    <a16:creationId xmlns:a16="http://schemas.microsoft.com/office/drawing/2014/main" id="{124EF973-6374-439C-B9BC-64A9FBB1C21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15">
                <a:extLst>
                  <a:ext uri="{FF2B5EF4-FFF2-40B4-BE49-F238E27FC236}">
                    <a16:creationId xmlns:a16="http://schemas.microsoft.com/office/drawing/2014/main" id="{C79E0551-BA36-48EC-A2D6-871BF64F20E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16">
                <a:extLst>
                  <a:ext uri="{FF2B5EF4-FFF2-40B4-BE49-F238E27FC236}">
                    <a16:creationId xmlns:a16="http://schemas.microsoft.com/office/drawing/2014/main" id="{86BA7B12-5A90-40CE-9DA6-AC618E86E07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17">
                <a:extLst>
                  <a:ext uri="{FF2B5EF4-FFF2-40B4-BE49-F238E27FC236}">
                    <a16:creationId xmlns:a16="http://schemas.microsoft.com/office/drawing/2014/main" id="{2F8193BE-8212-4822-B1D2-7F3213F6B7F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18">
                <a:extLst>
                  <a:ext uri="{FF2B5EF4-FFF2-40B4-BE49-F238E27FC236}">
                    <a16:creationId xmlns:a16="http://schemas.microsoft.com/office/drawing/2014/main" id="{5BCD91A4-E457-4615-B6E9-9BA90D8AB9A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19">
                <a:extLst>
                  <a:ext uri="{FF2B5EF4-FFF2-40B4-BE49-F238E27FC236}">
                    <a16:creationId xmlns:a16="http://schemas.microsoft.com/office/drawing/2014/main" id="{1FB29490-ED8D-44FA-A222-B741A1BA5D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20">
                <a:extLst>
                  <a:ext uri="{FF2B5EF4-FFF2-40B4-BE49-F238E27FC236}">
                    <a16:creationId xmlns:a16="http://schemas.microsoft.com/office/drawing/2014/main" id="{77F8147A-98C4-419E-B7B9-AE5D86209A9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21">
                <a:extLst>
                  <a:ext uri="{FF2B5EF4-FFF2-40B4-BE49-F238E27FC236}">
                    <a16:creationId xmlns:a16="http://schemas.microsoft.com/office/drawing/2014/main" id="{58CE2581-2CA9-4135-9977-4A0D5A9BB9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22">
                <a:extLst>
                  <a:ext uri="{FF2B5EF4-FFF2-40B4-BE49-F238E27FC236}">
                    <a16:creationId xmlns:a16="http://schemas.microsoft.com/office/drawing/2014/main" id="{DC540F61-C077-46CC-95E7-73A00C9509A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23">
                <a:extLst>
                  <a:ext uri="{FF2B5EF4-FFF2-40B4-BE49-F238E27FC236}">
                    <a16:creationId xmlns:a16="http://schemas.microsoft.com/office/drawing/2014/main" id="{F87BDCB0-9279-4544-B9CF-14E825F6155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24">
                <a:extLst>
                  <a:ext uri="{FF2B5EF4-FFF2-40B4-BE49-F238E27FC236}">
                    <a16:creationId xmlns:a16="http://schemas.microsoft.com/office/drawing/2014/main" id="{5464AD3C-4D1B-4254-AF64-FB8BBD5F43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25">
                <a:extLst>
                  <a:ext uri="{FF2B5EF4-FFF2-40B4-BE49-F238E27FC236}">
                    <a16:creationId xmlns:a16="http://schemas.microsoft.com/office/drawing/2014/main" id="{ECE6B5F0-3B75-464F-BDC3-2D7E5B9DCA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26">
                <a:extLst>
                  <a:ext uri="{FF2B5EF4-FFF2-40B4-BE49-F238E27FC236}">
                    <a16:creationId xmlns:a16="http://schemas.microsoft.com/office/drawing/2014/main" id="{EA5770D2-6B7B-40A1-B8A9-8E731E0810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27">
                <a:extLst>
                  <a:ext uri="{FF2B5EF4-FFF2-40B4-BE49-F238E27FC236}">
                    <a16:creationId xmlns:a16="http://schemas.microsoft.com/office/drawing/2014/main" id="{54CAC8E3-CA97-47D1-8FF7-9CBA86DEC1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28">
                <a:extLst>
                  <a:ext uri="{FF2B5EF4-FFF2-40B4-BE49-F238E27FC236}">
                    <a16:creationId xmlns:a16="http://schemas.microsoft.com/office/drawing/2014/main" id="{15979FE9-5549-4389-AC9B-458B742FA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29">
                <a:extLst>
                  <a:ext uri="{FF2B5EF4-FFF2-40B4-BE49-F238E27FC236}">
                    <a16:creationId xmlns:a16="http://schemas.microsoft.com/office/drawing/2014/main" id="{17A5F8DD-9D04-44D0-AAE9-420A5EB54B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30">
                <a:extLst>
                  <a:ext uri="{FF2B5EF4-FFF2-40B4-BE49-F238E27FC236}">
                    <a16:creationId xmlns:a16="http://schemas.microsoft.com/office/drawing/2014/main" id="{E1C01EE6-D07A-4227-92B9-A555FE3232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31">
                <a:extLst>
                  <a:ext uri="{FF2B5EF4-FFF2-40B4-BE49-F238E27FC236}">
                    <a16:creationId xmlns:a16="http://schemas.microsoft.com/office/drawing/2014/main" id="{AE395F24-9953-4586-96D7-0ADF477489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32">
                <a:extLst>
                  <a:ext uri="{FF2B5EF4-FFF2-40B4-BE49-F238E27FC236}">
                    <a16:creationId xmlns:a16="http://schemas.microsoft.com/office/drawing/2014/main" id="{BC8A6560-8323-4612-8E84-54221817D6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33">
                <a:extLst>
                  <a:ext uri="{FF2B5EF4-FFF2-40B4-BE49-F238E27FC236}">
                    <a16:creationId xmlns:a16="http://schemas.microsoft.com/office/drawing/2014/main" id="{3806D808-5D71-4A86-9B51-1F0878D72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34">
                <a:extLst>
                  <a:ext uri="{FF2B5EF4-FFF2-40B4-BE49-F238E27FC236}">
                    <a16:creationId xmlns:a16="http://schemas.microsoft.com/office/drawing/2014/main" id="{6B64934F-88F6-427B-930D-7179393BDB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35">
                <a:extLst>
                  <a:ext uri="{FF2B5EF4-FFF2-40B4-BE49-F238E27FC236}">
                    <a16:creationId xmlns:a16="http://schemas.microsoft.com/office/drawing/2014/main" id="{01E5E0F8-6A6B-4BAD-8576-29CCB01914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36">
                <a:extLst>
                  <a:ext uri="{FF2B5EF4-FFF2-40B4-BE49-F238E27FC236}">
                    <a16:creationId xmlns:a16="http://schemas.microsoft.com/office/drawing/2014/main" id="{7686A998-98F9-4D84-A732-15B020821B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C3C99C27-3F03-498B-A129-7B81D077F6B6}"/>
              </a:ext>
            </a:extLst>
          </p:cNvPr>
          <p:cNvSpPr txBox="1"/>
          <p:nvPr/>
        </p:nvSpPr>
        <p:spPr>
          <a:xfrm>
            <a:off x="1144037" y="3928037"/>
            <a:ext cx="3729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u="sng" dirty="0">
                <a:solidFill>
                  <a:srgbClr val="0000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Lời giải:</a:t>
            </a:r>
            <a:endParaRPr lang="en-US" sz="4800" b="1" u="sng" dirty="0">
              <a:solidFill>
                <a:srgbClr val="0000FF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4692B74F-7408-4247-88B4-F4513316A3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324362"/>
              </p:ext>
            </p:extLst>
          </p:nvPr>
        </p:nvGraphicFramePr>
        <p:xfrm>
          <a:off x="5988373" y="3374371"/>
          <a:ext cx="122067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14400" imgH="216000" progId="Equation.DSMT4">
                  <p:embed/>
                </p:oleObj>
              </mc:Choice>
              <mc:Fallback>
                <p:oleObj name="Equation" r:id="rId7" imgW="914400" imgH="21600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73A663F1-E9D3-487E-B106-C1240FDF0F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88373" y="3374371"/>
                        <a:ext cx="1220672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4">
            <a:extLst>
              <a:ext uri="{FF2B5EF4-FFF2-40B4-BE49-F238E27FC236}">
                <a16:creationId xmlns:a16="http://schemas.microsoft.com/office/drawing/2014/main" id="{D3F12581-35E3-4146-A02C-E6C144A24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6717" y="7635080"/>
            <a:ext cx="2983805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869B152-ED93-48A0-81E1-66D8874AE161}"/>
                  </a:ext>
                </a:extLst>
              </p:cNvPr>
              <p:cNvSpPr/>
              <p:nvPr/>
            </p:nvSpPr>
            <p:spPr>
              <a:xfrm>
                <a:off x="3191794" y="7561860"/>
                <a:ext cx="10889007" cy="1331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𝐶𝐵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𝐶𝐴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𝐶𝐵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.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func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869B152-ED93-48A0-81E1-66D8874AE1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794" y="7561860"/>
                <a:ext cx="10889007" cy="13311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271D728-5EAB-4772-8D96-EA7BCF3797EF}"/>
              </a:ext>
            </a:extLst>
          </p:cNvPr>
          <p:cNvSpPr/>
          <p:nvPr/>
        </p:nvSpPr>
        <p:spPr>
          <a:xfrm>
            <a:off x="730000" y="6845236"/>
            <a:ext cx="25029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/>
              <a:t>Tương tự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78A10D54-BE90-FEAF-5A5C-92EC5AB53745}"/>
              </a:ext>
            </a:extLst>
          </p:cNvPr>
          <p:cNvGrpSpPr/>
          <p:nvPr/>
        </p:nvGrpSpPr>
        <p:grpSpPr>
          <a:xfrm>
            <a:off x="532880" y="1563300"/>
            <a:ext cx="18669856" cy="830997"/>
            <a:chOff x="699603" y="1892297"/>
            <a:chExt cx="18671067" cy="830899"/>
          </a:xfrm>
        </p:grpSpPr>
        <p:sp>
          <p:nvSpPr>
            <p:cNvPr id="5" name="Rounded Rectangle 2">
              <a:extLst>
                <a:ext uri="{FF2B5EF4-FFF2-40B4-BE49-F238E27FC236}">
                  <a16:creationId xmlns:a16="http://schemas.microsoft.com/office/drawing/2014/main" id="{26355214-B7AE-19C2-8605-2D71A82F495E}"/>
                </a:ext>
              </a:extLst>
            </p:cNvPr>
            <p:cNvSpPr/>
            <p:nvPr/>
          </p:nvSpPr>
          <p:spPr>
            <a:xfrm>
              <a:off x="699603" y="1905411"/>
              <a:ext cx="1387958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18C5922-70AD-B6C1-C558-CF49743D8E28}"/>
                </a:ext>
              </a:extLst>
            </p:cNvPr>
            <p:cNvSpPr txBox="1"/>
            <p:nvPr/>
          </p:nvSpPr>
          <p:spPr>
            <a:xfrm>
              <a:off x="1099753" y="1913151"/>
              <a:ext cx="535759" cy="7539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F47778A-C241-2479-CC71-BD354C5A62B9}"/>
                </a:ext>
              </a:extLst>
            </p:cNvPr>
            <p:cNvSpPr txBox="1"/>
            <p:nvPr/>
          </p:nvSpPr>
          <p:spPr>
            <a:xfrm>
              <a:off x="2087561" y="1892297"/>
              <a:ext cx="17283109" cy="830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vi-VN" sz="4800" b="1" dirty="0">
                  <a:solidFill>
                    <a:srgbClr val="0066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TÍCH VÔ HƯỚNG CỦA HAI VECTƠ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451C4B3-C88C-063A-F953-33AD9D48E269}"/>
              </a:ext>
            </a:extLst>
          </p:cNvPr>
          <p:cNvSpPr txBox="1"/>
          <p:nvPr/>
        </p:nvSpPr>
        <p:spPr>
          <a:xfrm>
            <a:off x="5219066" y="332793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33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54" grpId="0"/>
      <p:bldP spid="8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grpSp>
        <p:nvGrpSpPr>
          <p:cNvPr id="50" name="Group 74">
            <a:extLst>
              <a:ext uri="{FF2B5EF4-FFF2-40B4-BE49-F238E27FC236}">
                <a16:creationId xmlns:a16="http://schemas.microsoft.com/office/drawing/2014/main" id="{50D544DF-A435-436C-8A27-966FF114718F}"/>
              </a:ext>
            </a:extLst>
          </p:cNvPr>
          <p:cNvGrpSpPr/>
          <p:nvPr/>
        </p:nvGrpSpPr>
        <p:grpSpPr>
          <a:xfrm>
            <a:off x="865026" y="1861101"/>
            <a:ext cx="11936914" cy="942100"/>
            <a:chOff x="7459670" y="9982200"/>
            <a:chExt cx="11939077" cy="94227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A599523-1714-49C3-AC37-646E805DA5D4}"/>
                </a:ext>
              </a:extLst>
            </p:cNvPr>
            <p:cNvSpPr/>
            <p:nvPr/>
          </p:nvSpPr>
          <p:spPr>
            <a:xfrm>
              <a:off x="9092456" y="10108715"/>
              <a:ext cx="10306291" cy="8157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7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TÍNH CHẤT</a:t>
              </a:r>
              <a:r>
                <a:rPr lang="vi-VN" sz="47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CỦA TÍCH VÔ HƯỚNG</a:t>
              </a:r>
              <a:endParaRPr lang="en-US" sz="47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56" name="Group 44">
              <a:extLst>
                <a:ext uri="{FF2B5EF4-FFF2-40B4-BE49-F238E27FC236}">
                  <a16:creationId xmlns:a16="http://schemas.microsoft.com/office/drawing/2014/main" id="{520C6FAA-6106-4DD4-9C74-C836F09A6894}"/>
                </a:ext>
              </a:extLst>
            </p:cNvPr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57" name="Isosceles Triangle 44">
                <a:extLst>
                  <a:ext uri="{FF2B5EF4-FFF2-40B4-BE49-F238E27FC236}">
                    <a16:creationId xmlns:a16="http://schemas.microsoft.com/office/drawing/2014/main" id="{91319885-DBD5-4A5D-BD5A-C42893715489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92" name="Group 46">
                <a:extLst>
                  <a:ext uri="{FF2B5EF4-FFF2-40B4-BE49-F238E27FC236}">
                    <a16:creationId xmlns:a16="http://schemas.microsoft.com/office/drawing/2014/main" id="{0CF99C6A-57C4-4607-A0AC-492C61EA38C3}"/>
                  </a:ext>
                </a:extLst>
              </p:cNvPr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93" name="Round Same Side Corner Rectangle 85">
                  <a:extLst>
                    <a:ext uri="{FF2B5EF4-FFF2-40B4-BE49-F238E27FC236}">
                      <a16:creationId xmlns:a16="http://schemas.microsoft.com/office/drawing/2014/main" id="{E2159873-8C4B-4142-BCA3-D70CE3D2DB83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A96E4092-FE69-4F2C-ADB5-CA9CDF28C972}"/>
                    </a:ext>
                  </a:extLst>
                </p:cNvPr>
                <p:cNvSpPr txBox="1"/>
                <p:nvPr/>
              </p:nvSpPr>
              <p:spPr>
                <a:xfrm>
                  <a:off x="7958792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vi-VN" sz="400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3</a:t>
                  </a:r>
                  <a:endParaRPr lang="en-US" sz="40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DBCB4EC1-A633-4210-A01F-446A0C6DA7E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1C39EBD-101C-466F-8D56-2E2A41E0A718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9F64726-6DF8-485B-ADA7-1E6EEBDE14A8}"/>
              </a:ext>
            </a:extLst>
          </p:cNvPr>
          <p:cNvSpPr txBox="1"/>
          <p:nvPr/>
        </p:nvSpPr>
        <p:spPr>
          <a:xfrm>
            <a:off x="5219067" y="332793"/>
            <a:ext cx="2038984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Bài 2 Ch</a:t>
            </a:r>
            <a:r>
              <a:rPr lang="vi-VN" sz="3200" b="1">
                <a:solidFill>
                  <a:schemeClr val="bg1"/>
                </a:solidFill>
              </a:rPr>
              <a:t>ương 2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325457A-121F-4E54-826C-72DEE77089E3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2" name="Rounded Rectangle 38">
            <a:extLst>
              <a:ext uri="{FF2B5EF4-FFF2-40B4-BE49-F238E27FC236}">
                <a16:creationId xmlns:a16="http://schemas.microsoft.com/office/drawing/2014/main" id="{2A5873CA-365C-470D-A6B2-87FD3D835521}"/>
              </a:ext>
            </a:extLst>
          </p:cNvPr>
          <p:cNvSpPr/>
          <p:nvPr/>
        </p:nvSpPr>
        <p:spPr>
          <a:xfrm>
            <a:off x="878566" y="3372103"/>
            <a:ext cx="22652809" cy="9534712"/>
          </a:xfrm>
          <a:prstGeom prst="roundRect">
            <a:avLst>
              <a:gd name="adj" fmla="val 4110"/>
            </a:avLst>
          </a:prstGeom>
          <a:solidFill>
            <a:srgbClr val="BEDCF4"/>
          </a:solidFill>
          <a:ln w="28575">
            <a:solidFill>
              <a:srgbClr val="099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ctr"/>
          <a:lstStyle/>
          <a:p>
            <a:pPr algn="ctr"/>
            <a:endParaRPr lang="en-US" sz="4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BB1464E9-B6E9-48EF-908E-51FA53740AF0}"/>
                  </a:ext>
                </a:extLst>
              </p:cNvPr>
              <p:cNvSpPr/>
              <p:nvPr/>
            </p:nvSpPr>
            <p:spPr>
              <a:xfrm>
                <a:off x="2497516" y="3901269"/>
                <a:ext cx="20136438" cy="47016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vi-VN" sz="48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Với ba vectơ bất kì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vi-VN" sz="4800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48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và mọi số thực </a:t>
                </a:r>
                <a14:m>
                  <m:oMath xmlns:m="http://schemas.openxmlformats.org/officeDocument/2006/math">
                    <m:r>
                      <a:rPr lang="vi-VN" sz="480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vi-VN" sz="48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ta luôn có:</a:t>
                </a:r>
                <a:endParaRPr lang="en-US" sz="48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7"/>
                <a14:m>
                  <m:oMath xmlns:m="http://schemas.openxmlformats.org/officeDocument/2006/math">
                    <m:r>
                      <a:rPr lang="en-US" sz="48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1) 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8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7"/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2) 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sz="4800" i="1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7"/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3) </m:t>
                    </m:r>
                    <m:d>
                      <m:dPr>
                        <m:ctrlPr>
                          <a:rPr lang="en-US" sz="4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  <m:acc>
                          <m:accPr>
                            <m:chr m:val="⃗"/>
                            <m:ctrlPr>
                              <a:rPr lang="en-US" sz="480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  <m:d>
                      <m:dPr>
                        <m:ctrlPr>
                          <a:rPr lang="en-US" sz="4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.</m:t>
                        </m:r>
                        <m:acc>
                          <m:accPr>
                            <m:chr m:val="⃗"/>
                            <m:ctrlPr>
                              <a:rPr lang="en-US" sz="480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  <m:acc>
                          <m:accPr>
                            <m:chr m:val="⃗"/>
                            <m:ctrlPr>
                              <a:rPr lang="en-US" sz="480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4800" i="1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7"/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4)   </m:t>
                    </m:r>
                    <m:sSup>
                      <m:sSupPr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≥0, </m:t>
                    </m:r>
                    <m:sSup>
                      <m:sSupPr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BB1464E9-B6E9-48EF-908E-51FA53740A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7516" y="3901269"/>
                <a:ext cx="20136438" cy="4701608"/>
              </a:xfrm>
              <a:prstGeom prst="rect">
                <a:avLst/>
              </a:prstGeom>
              <a:blipFill>
                <a:blip r:embed="rId3"/>
                <a:stretch>
                  <a:fillRect l="-1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D0A39809-AF38-46F5-84B7-5181C3456C13}"/>
                  </a:ext>
                </a:extLst>
              </p:cNvPr>
              <p:cNvSpPr/>
              <p:nvPr/>
            </p:nvSpPr>
            <p:spPr>
              <a:xfrm>
                <a:off x="2497516" y="8402822"/>
                <a:ext cx="18984310" cy="36405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vi-VN" sz="4800" i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Chú </a:t>
                </a:r>
                <a:r>
                  <a:rPr lang="vi-VN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ý:</a:t>
                </a:r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 có kết quả sau:</a:t>
                </a:r>
                <a:endParaRPr lang="en-US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Nếu hai véc 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khác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thì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⊥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endParaRPr lang="en-US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sz="4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gọi là bình phương vô hướng của véc 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±2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(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)(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sSup>
                      <m:sSup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D0A39809-AF38-46F5-84B7-5181C3456C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7516" y="8402822"/>
                <a:ext cx="18984310" cy="3640548"/>
              </a:xfrm>
              <a:prstGeom prst="rect">
                <a:avLst/>
              </a:prstGeom>
              <a:blipFill>
                <a:blip r:embed="rId4"/>
                <a:stretch>
                  <a:fillRect l="-1477" t="-2508" b="-78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C8929490-F286-3419-A426-134D133CEBAF}"/>
              </a:ext>
            </a:extLst>
          </p:cNvPr>
          <p:cNvSpPr txBox="1"/>
          <p:nvPr/>
        </p:nvSpPr>
        <p:spPr>
          <a:xfrm>
            <a:off x="5219066" y="332793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61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8340349-A74C-4025-A444-6786E46D65F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6D1FAA-4918-41D1-B3F4-006AA60B0056}"/>
              </a:ext>
            </a:extLst>
          </p:cNvPr>
          <p:cNvSpPr txBox="1"/>
          <p:nvPr/>
        </p:nvSpPr>
        <p:spPr>
          <a:xfrm>
            <a:off x="5219067" y="332793"/>
            <a:ext cx="2038984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Bài 2 Ch</a:t>
            </a:r>
            <a:r>
              <a:rPr lang="vi-VN" sz="3200" b="1">
                <a:solidFill>
                  <a:schemeClr val="bg1"/>
                </a:solidFill>
              </a:rPr>
              <a:t>ương 2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BA0DB7B-2C95-4F7A-88F6-13D973785C8B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1098B30-96A6-4F71-8182-5842F1BCD149}"/>
                  </a:ext>
                </a:extLst>
              </p:cNvPr>
              <p:cNvSpPr/>
              <p:nvPr/>
            </p:nvSpPr>
            <p:spPr>
              <a:xfrm>
                <a:off x="3983882" y="2466306"/>
                <a:ext cx="20084190" cy="38998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fr-FR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a) 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vec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tơ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</m:t>
                    </m:r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>
                  <a:lnSpc>
                    <a:spcPct val="115000"/>
                  </a:lnSpc>
                </a:pP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+5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15000"/>
                  </a:lnSpc>
                </a:pPr>
                <a:r>
                  <a:rPr lang="fr-FR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Cho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vecto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=1,</m:t>
                    </m:r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|2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−3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|=10</m:t>
                    </m:r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1098B30-96A6-4F71-8182-5842F1BCD1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882" y="2466306"/>
                <a:ext cx="20084190" cy="3899850"/>
              </a:xfrm>
              <a:prstGeom prst="rect">
                <a:avLst/>
              </a:prstGeom>
              <a:blipFill>
                <a:blip r:embed="rId3"/>
                <a:stretch>
                  <a:fillRect l="-1396" b="-2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2F12E0FF-09F5-4C16-8400-1E141B66CC2E}"/>
              </a:ext>
            </a:extLst>
          </p:cNvPr>
          <p:cNvGrpSpPr/>
          <p:nvPr/>
        </p:nvGrpSpPr>
        <p:grpSpPr>
          <a:xfrm>
            <a:off x="537559" y="2706434"/>
            <a:ext cx="3545178" cy="940513"/>
            <a:chOff x="2067302" y="5922690"/>
            <a:chExt cx="2859156" cy="940513"/>
          </a:xfrm>
        </p:grpSpPr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17408DA9-6599-4742-9CA7-7160C217770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394521" y="5470495"/>
              <a:ext cx="793396" cy="1926396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C2323F4-752A-4D71-9512-A105B88F133D}"/>
                </a:ext>
              </a:extLst>
            </p:cNvPr>
            <p:cNvSpPr txBox="1"/>
            <p:nvPr/>
          </p:nvSpPr>
          <p:spPr>
            <a:xfrm>
              <a:off x="2944816" y="6004184"/>
              <a:ext cx="198164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2</a:t>
              </a:r>
            </a:p>
          </p:txBody>
        </p:sp>
        <p:grpSp>
          <p:nvGrpSpPr>
            <p:cNvPr id="25" name="Group 70">
              <a:extLst>
                <a:ext uri="{FF2B5EF4-FFF2-40B4-BE49-F238E27FC236}">
                  <a16:creationId xmlns:a16="http://schemas.microsoft.com/office/drawing/2014/main" id="{36AD548B-DDCF-4E92-BD46-678DBB3BD49A}"/>
                </a:ext>
              </a:extLst>
            </p:cNvPr>
            <p:cNvGrpSpPr/>
            <p:nvPr/>
          </p:nvGrpSpPr>
          <p:grpSpPr>
            <a:xfrm>
              <a:off x="2067302" y="5922690"/>
              <a:ext cx="950173" cy="940513"/>
              <a:chOff x="1311958" y="3405486"/>
              <a:chExt cx="950173" cy="940513"/>
            </a:xfrm>
          </p:grpSpPr>
          <p:sp>
            <p:nvSpPr>
              <p:cNvPr id="28" name="Rectangle 11">
                <a:extLst>
                  <a:ext uri="{FF2B5EF4-FFF2-40B4-BE49-F238E27FC236}">
                    <a16:creationId xmlns:a16="http://schemas.microsoft.com/office/drawing/2014/main" id="{5BBF1364-630B-4017-B230-AAC040BB8FD9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13">
                <a:extLst>
                  <a:ext uri="{FF2B5EF4-FFF2-40B4-BE49-F238E27FC236}">
                    <a16:creationId xmlns:a16="http://schemas.microsoft.com/office/drawing/2014/main" id="{0E151690-11CB-42B1-9D39-31DB8B18850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14">
                <a:extLst>
                  <a:ext uri="{FF2B5EF4-FFF2-40B4-BE49-F238E27FC236}">
                    <a16:creationId xmlns:a16="http://schemas.microsoft.com/office/drawing/2014/main" id="{124EF973-6374-439C-B9BC-64A9FBB1C21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15">
                <a:extLst>
                  <a:ext uri="{FF2B5EF4-FFF2-40B4-BE49-F238E27FC236}">
                    <a16:creationId xmlns:a16="http://schemas.microsoft.com/office/drawing/2014/main" id="{C79E0551-BA36-48EC-A2D6-871BF64F20E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16">
                <a:extLst>
                  <a:ext uri="{FF2B5EF4-FFF2-40B4-BE49-F238E27FC236}">
                    <a16:creationId xmlns:a16="http://schemas.microsoft.com/office/drawing/2014/main" id="{86BA7B12-5A90-40CE-9DA6-AC618E86E07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17">
                <a:extLst>
                  <a:ext uri="{FF2B5EF4-FFF2-40B4-BE49-F238E27FC236}">
                    <a16:creationId xmlns:a16="http://schemas.microsoft.com/office/drawing/2014/main" id="{2F8193BE-8212-4822-B1D2-7F3213F6B7F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18">
                <a:extLst>
                  <a:ext uri="{FF2B5EF4-FFF2-40B4-BE49-F238E27FC236}">
                    <a16:creationId xmlns:a16="http://schemas.microsoft.com/office/drawing/2014/main" id="{5BCD91A4-E457-4615-B6E9-9BA90D8AB9A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19">
                <a:extLst>
                  <a:ext uri="{FF2B5EF4-FFF2-40B4-BE49-F238E27FC236}">
                    <a16:creationId xmlns:a16="http://schemas.microsoft.com/office/drawing/2014/main" id="{1FB29490-ED8D-44FA-A222-B741A1BA5D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20">
                <a:extLst>
                  <a:ext uri="{FF2B5EF4-FFF2-40B4-BE49-F238E27FC236}">
                    <a16:creationId xmlns:a16="http://schemas.microsoft.com/office/drawing/2014/main" id="{77F8147A-98C4-419E-B7B9-AE5D86209A9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21">
                <a:extLst>
                  <a:ext uri="{FF2B5EF4-FFF2-40B4-BE49-F238E27FC236}">
                    <a16:creationId xmlns:a16="http://schemas.microsoft.com/office/drawing/2014/main" id="{58CE2581-2CA9-4135-9977-4A0D5A9BB9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22">
                <a:extLst>
                  <a:ext uri="{FF2B5EF4-FFF2-40B4-BE49-F238E27FC236}">
                    <a16:creationId xmlns:a16="http://schemas.microsoft.com/office/drawing/2014/main" id="{DC540F61-C077-46CC-95E7-73A00C9509A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23">
                <a:extLst>
                  <a:ext uri="{FF2B5EF4-FFF2-40B4-BE49-F238E27FC236}">
                    <a16:creationId xmlns:a16="http://schemas.microsoft.com/office/drawing/2014/main" id="{F87BDCB0-9279-4544-B9CF-14E825F6155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24">
                <a:extLst>
                  <a:ext uri="{FF2B5EF4-FFF2-40B4-BE49-F238E27FC236}">
                    <a16:creationId xmlns:a16="http://schemas.microsoft.com/office/drawing/2014/main" id="{5464AD3C-4D1B-4254-AF64-FB8BBD5F43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25">
                <a:extLst>
                  <a:ext uri="{FF2B5EF4-FFF2-40B4-BE49-F238E27FC236}">
                    <a16:creationId xmlns:a16="http://schemas.microsoft.com/office/drawing/2014/main" id="{ECE6B5F0-3B75-464F-BDC3-2D7E5B9DCA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26">
                <a:extLst>
                  <a:ext uri="{FF2B5EF4-FFF2-40B4-BE49-F238E27FC236}">
                    <a16:creationId xmlns:a16="http://schemas.microsoft.com/office/drawing/2014/main" id="{EA5770D2-6B7B-40A1-B8A9-8E731E0810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27">
                <a:extLst>
                  <a:ext uri="{FF2B5EF4-FFF2-40B4-BE49-F238E27FC236}">
                    <a16:creationId xmlns:a16="http://schemas.microsoft.com/office/drawing/2014/main" id="{54CAC8E3-CA97-47D1-8FF7-9CBA86DEC1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28">
                <a:extLst>
                  <a:ext uri="{FF2B5EF4-FFF2-40B4-BE49-F238E27FC236}">
                    <a16:creationId xmlns:a16="http://schemas.microsoft.com/office/drawing/2014/main" id="{15979FE9-5549-4389-AC9B-458B742FA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29">
                <a:extLst>
                  <a:ext uri="{FF2B5EF4-FFF2-40B4-BE49-F238E27FC236}">
                    <a16:creationId xmlns:a16="http://schemas.microsoft.com/office/drawing/2014/main" id="{17A5F8DD-9D04-44D0-AAE9-420A5EB54B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30">
                <a:extLst>
                  <a:ext uri="{FF2B5EF4-FFF2-40B4-BE49-F238E27FC236}">
                    <a16:creationId xmlns:a16="http://schemas.microsoft.com/office/drawing/2014/main" id="{E1C01EE6-D07A-4227-92B9-A555FE3232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31">
                <a:extLst>
                  <a:ext uri="{FF2B5EF4-FFF2-40B4-BE49-F238E27FC236}">
                    <a16:creationId xmlns:a16="http://schemas.microsoft.com/office/drawing/2014/main" id="{AE395F24-9953-4586-96D7-0ADF477489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32">
                <a:extLst>
                  <a:ext uri="{FF2B5EF4-FFF2-40B4-BE49-F238E27FC236}">
                    <a16:creationId xmlns:a16="http://schemas.microsoft.com/office/drawing/2014/main" id="{BC8A6560-8323-4612-8E84-54221817D6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33">
                <a:extLst>
                  <a:ext uri="{FF2B5EF4-FFF2-40B4-BE49-F238E27FC236}">
                    <a16:creationId xmlns:a16="http://schemas.microsoft.com/office/drawing/2014/main" id="{3806D808-5D71-4A86-9B51-1F0878D72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34">
                <a:extLst>
                  <a:ext uri="{FF2B5EF4-FFF2-40B4-BE49-F238E27FC236}">
                    <a16:creationId xmlns:a16="http://schemas.microsoft.com/office/drawing/2014/main" id="{6B64934F-88F6-427B-930D-7179393BDB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35">
                <a:extLst>
                  <a:ext uri="{FF2B5EF4-FFF2-40B4-BE49-F238E27FC236}">
                    <a16:creationId xmlns:a16="http://schemas.microsoft.com/office/drawing/2014/main" id="{01E5E0F8-6A6B-4BAD-8576-29CCB01914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36">
                <a:extLst>
                  <a:ext uri="{FF2B5EF4-FFF2-40B4-BE49-F238E27FC236}">
                    <a16:creationId xmlns:a16="http://schemas.microsoft.com/office/drawing/2014/main" id="{7686A998-98F9-4D84-A732-15B020821B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C3C99C27-3F03-498B-A129-7B81D077F6B6}"/>
              </a:ext>
            </a:extLst>
          </p:cNvPr>
          <p:cNvSpPr txBox="1"/>
          <p:nvPr/>
        </p:nvSpPr>
        <p:spPr>
          <a:xfrm>
            <a:off x="506880" y="6689683"/>
            <a:ext cx="3729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u="sng" dirty="0">
                <a:solidFill>
                  <a:srgbClr val="0000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Lời giải:</a:t>
            </a:r>
            <a:endParaRPr lang="en-US" sz="4800" b="1" u="sng" dirty="0">
              <a:solidFill>
                <a:srgbClr val="0000FF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4692B74F-7408-4247-88B4-F4513316A3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88373" y="3374371"/>
          <a:ext cx="122067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216000" progId="Equation.DSMT4">
                  <p:embed/>
                </p:oleObj>
              </mc:Choice>
              <mc:Fallback>
                <p:oleObj name="Equation" r:id="rId4" imgW="914400" imgH="21600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4692B74F-7408-4247-88B4-F4513316A3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88373" y="3374371"/>
                        <a:ext cx="1220672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B0A61E64-8103-4666-957B-8D08BDE1F6C3}"/>
                  </a:ext>
                </a:extLst>
              </p:cNvPr>
              <p:cNvSpPr/>
              <p:nvPr/>
            </p:nvSpPr>
            <p:spPr>
              <a:xfrm>
                <a:off x="1519326" y="7807016"/>
                <a:ext cx="6159162" cy="11977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+5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d>
                      <m:dPr>
                        <m:ctrlPr>
                          <a:rPr lang="en-US" sz="48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</m:oMath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B0A61E64-8103-4666-957B-8D08BDE1F6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9326" y="7807016"/>
                <a:ext cx="6159162" cy="1197764"/>
              </a:xfrm>
              <a:prstGeom prst="rect">
                <a:avLst/>
              </a:prstGeom>
              <a:blipFill>
                <a:blip r:embed="rId6"/>
                <a:stretch>
                  <a:fillRect l="-4451" b="-1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AC9B0330-BAC4-4ECF-8056-F505AF0E110A}"/>
                  </a:ext>
                </a:extLst>
              </p:cNvPr>
              <p:cNvSpPr/>
              <p:nvPr/>
            </p:nvSpPr>
            <p:spPr>
              <a:xfrm>
                <a:off x="1581656" y="10064674"/>
                <a:ext cx="4850498" cy="9666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|2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−3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|=10</m:t>
                    </m:r>
                  </m:oMath>
                </a14:m>
                <a:endParaRPr lang="fr-FR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AC9B0330-BAC4-4ECF-8056-F505AF0E11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656" y="10064674"/>
                <a:ext cx="4850498" cy="966611"/>
              </a:xfrm>
              <a:prstGeom prst="rect">
                <a:avLst/>
              </a:prstGeom>
              <a:blipFill>
                <a:blip r:embed="rId7"/>
                <a:stretch>
                  <a:fillRect l="-5653" b="-32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27FCB2E-9F9C-4C7E-80B7-9C05267AFD81}"/>
                  </a:ext>
                </a:extLst>
              </p:cNvPr>
              <p:cNvSpPr/>
              <p:nvPr/>
            </p:nvSpPr>
            <p:spPr>
              <a:xfrm>
                <a:off x="7338803" y="7902641"/>
                <a:ext cx="6696744" cy="9401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</a:rPr>
                      <m:t>+13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.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−5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27FCB2E-9F9C-4C7E-80B7-9C05267AFD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803" y="7902641"/>
                <a:ext cx="6696744" cy="940194"/>
              </a:xfrm>
              <a:prstGeom prst="rect">
                <a:avLst/>
              </a:prstGeom>
              <a:blipFill>
                <a:blip r:embed="rId8"/>
                <a:stretch>
                  <a:fillRect l="-4189" t="-2581" b="-33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FEF6E71-9C5F-4F88-8510-DA957E4F2A68}"/>
                  </a:ext>
                </a:extLst>
              </p:cNvPr>
              <p:cNvSpPr/>
              <p:nvPr/>
            </p:nvSpPr>
            <p:spPr>
              <a:xfrm>
                <a:off x="6925775" y="8912703"/>
                <a:ext cx="11477437" cy="11977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6.4 +13.2.4.cos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</a:rPr>
                      <m:t>−5.16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sz="4800" i="1">
                        <a:latin typeface="Cambria Math" panose="02040503050406030204" pitchFamily="18" charset="0"/>
                      </a:rPr>
                      <m:t>−56</m:t>
                    </m:r>
                  </m:oMath>
                </a14:m>
                <a:endParaRPr lang="en-US" sz="480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FEF6E71-9C5F-4F88-8510-DA957E4F2A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5775" y="8912703"/>
                <a:ext cx="11477437" cy="1197764"/>
              </a:xfrm>
              <a:prstGeom prst="rect">
                <a:avLst/>
              </a:prstGeom>
              <a:blipFill>
                <a:blip r:embed="rId9"/>
                <a:stretch>
                  <a:fillRect l="-2390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7734607-1AFD-4ECB-89C4-78237F1D920B}"/>
                  </a:ext>
                </a:extLst>
              </p:cNvPr>
              <p:cNvSpPr/>
              <p:nvPr/>
            </p:nvSpPr>
            <p:spPr>
              <a:xfrm>
                <a:off x="6285919" y="9739114"/>
                <a:ext cx="6914987" cy="14844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fr-FR" sz="4800" i="1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sSup>
                      <m:sSupPr>
                        <m:ctrlPr>
                          <a:rPr lang="fr-FR" sz="4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sz="48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acc>
                              <m:accPr>
                                <m:chr m:val="⃗"/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</m:acc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  <m:acc>
                              <m:accPr>
                                <m:chr m:val="⃗"/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sz="4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sz="4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=100</a:t>
                </a:r>
                <a:endParaRPr lang="fr-FR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7734607-1AFD-4ECB-89C4-78237F1D92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5919" y="9739114"/>
                <a:ext cx="6914987" cy="1484445"/>
              </a:xfrm>
              <a:prstGeom prst="rect">
                <a:avLst/>
              </a:prstGeom>
              <a:blipFill>
                <a:blip r:embed="rId10"/>
                <a:stretch>
                  <a:fillRect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2A7E81C-1388-4A69-BBC5-C22D2E7751F8}"/>
                  </a:ext>
                </a:extLst>
              </p:cNvPr>
              <p:cNvSpPr/>
              <p:nvPr/>
            </p:nvSpPr>
            <p:spPr>
              <a:xfrm>
                <a:off x="6008167" y="11170361"/>
                <a:ext cx="12192000" cy="96661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fr-FR" sz="4800" i="1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r>
                      <a:rPr lang="fr-FR" sz="480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fr-FR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fr-FR" sz="4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fr-FR" sz="48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4800">
                        <a:latin typeface="Cambria Math" panose="02040503050406030204" pitchFamily="18" charset="0"/>
                      </a:rPr>
                      <m:t>−12</m:t>
                    </m:r>
                    <m:acc>
                      <m:accPr>
                        <m:chr m:val="⃗"/>
                        <m:ctrlPr>
                          <a:rPr lang="fr-FR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fr-FR" sz="4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fr-FR" sz="4800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fr-FR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fr-FR" sz="4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fr-FR" sz="48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4800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2A7E81C-1388-4A69-BBC5-C22D2E7751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167" y="11170361"/>
                <a:ext cx="12192000" cy="96661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5C30466-96FB-4410-8867-7ED3CD0A3E8C}"/>
                  </a:ext>
                </a:extLst>
              </p:cNvPr>
              <p:cNvSpPr/>
              <p:nvPr/>
            </p:nvSpPr>
            <p:spPr>
              <a:xfrm>
                <a:off x="6023397" y="12303223"/>
                <a:ext cx="10859383" cy="966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fr-FR" sz="4800" i="1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r>
                      <a:rPr lang="en-US" sz="4800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fr-FR" sz="4800" dirty="0">
                        <a:latin typeface="Cambria Math" panose="02040503050406030204" pitchFamily="18" charset="0"/>
                      </a:rPr>
                      <m:t>4.1−12</m:t>
                    </m:r>
                    <m:acc>
                      <m:accPr>
                        <m:chr m:val="⃗"/>
                        <m:ctrlPr>
                          <a:rPr lang="fr-FR" sz="48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48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dirty="0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fr-FR" sz="48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48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fr-FR" sz="4800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fr-FR" sz="4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4800" dirty="0">
                            <a:latin typeface="Cambria Math" panose="02040503050406030204" pitchFamily="18" charset="0"/>
                          </a:rPr>
                          <m:t>9.4</m:t>
                        </m:r>
                      </m:e>
                      <m:sup>
                        <m:r>
                          <a:rPr lang="fr-FR" sz="4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4800" dirty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⇒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48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48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dirty="0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fr-FR" sz="48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48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fr-FR" sz="4800" dirty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5C30466-96FB-4410-8867-7ED3CD0A3E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397" y="12303223"/>
                <a:ext cx="10859383" cy="966611"/>
              </a:xfrm>
              <a:prstGeom prst="rect">
                <a:avLst/>
              </a:prstGeom>
              <a:blipFill>
                <a:blip r:embed="rId12"/>
                <a:stretch>
                  <a:fillRect t="-629" r="-1572" b="-32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A7224BF-0C4D-09B9-9C88-94FA3F279041}"/>
              </a:ext>
            </a:extLst>
          </p:cNvPr>
          <p:cNvSpPr txBox="1"/>
          <p:nvPr/>
        </p:nvSpPr>
        <p:spPr>
          <a:xfrm>
            <a:off x="5219066" y="332793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167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54" grpId="0"/>
      <p:bldP spid="3" grpId="0"/>
      <p:bldP spid="2" grpId="0"/>
      <p:bldP spid="4" grpId="0"/>
      <p:bldP spid="5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BCB4EC1-A633-4210-A01F-446A0C6DA7E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1C39EBD-101C-466F-8D56-2E2A41E0A718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9F64726-6DF8-485B-ADA7-1E6EEBDE14A8}"/>
              </a:ext>
            </a:extLst>
          </p:cNvPr>
          <p:cNvSpPr txBox="1"/>
          <p:nvPr/>
        </p:nvSpPr>
        <p:spPr>
          <a:xfrm>
            <a:off x="5219067" y="332793"/>
            <a:ext cx="2038984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Bài 2 Ch</a:t>
            </a:r>
            <a:r>
              <a:rPr lang="vi-VN" sz="3200" b="1">
                <a:solidFill>
                  <a:schemeClr val="bg1"/>
                </a:solidFill>
              </a:rPr>
              <a:t>ương 2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325457A-121F-4E54-826C-72DEE77089E3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EEAA17B-7521-42CE-96B9-A2AF069F1488}"/>
                  </a:ext>
                </a:extLst>
              </p:cNvPr>
              <p:cNvSpPr/>
              <p:nvPr/>
            </p:nvSpPr>
            <p:spPr>
              <a:xfrm>
                <a:off x="1086628" y="6367701"/>
                <a:ext cx="3729032" cy="953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914400" indent="-914400">
                  <a:lnSpc>
                    <a:spcPct val="115000"/>
                  </a:lnSpc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 i="0" dirty="0" smtClean="0">
                            <a:latin typeface="Cambria Math" panose="02040503050406030204" pitchFamily="18" charset="0"/>
                          </a:rPr>
                          <m:t>AB</m:t>
                        </m:r>
                      </m:e>
                    </m:acc>
                    <m:r>
                      <a:rPr lang="en-US" sz="4800" i="0" dirty="0" smtClean="0"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en-US" sz="48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 i="0" dirty="0" smtClean="0">
                            <a:latin typeface="Cambria Math" panose="02040503050406030204" pitchFamily="18" charset="0"/>
                          </a:rPr>
                          <m:t>AC</m:t>
                        </m:r>
                      </m:e>
                    </m:acc>
                  </m:oMath>
                </a14:m>
                <a:endParaRPr lang="en-US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EEAA17B-7521-42CE-96B9-A2AF069F14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628" y="6367701"/>
                <a:ext cx="3729032" cy="9539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D97F96C8-4CD8-4B49-B6B3-EFCA9D67D4DE}"/>
              </a:ext>
            </a:extLst>
          </p:cNvPr>
          <p:cNvGrpSpPr/>
          <p:nvPr/>
        </p:nvGrpSpPr>
        <p:grpSpPr>
          <a:xfrm>
            <a:off x="537559" y="2706434"/>
            <a:ext cx="3545178" cy="940513"/>
            <a:chOff x="2067302" y="5922690"/>
            <a:chExt cx="2859156" cy="940513"/>
          </a:xfrm>
        </p:grpSpPr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2C5E260F-4041-4EDB-91B8-999B1A1C559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394521" y="5470495"/>
              <a:ext cx="793396" cy="1926396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2D8CF27-02E4-4681-9261-EF0E5F727B28}"/>
                </a:ext>
              </a:extLst>
            </p:cNvPr>
            <p:cNvSpPr txBox="1"/>
            <p:nvPr/>
          </p:nvSpPr>
          <p:spPr>
            <a:xfrm>
              <a:off x="2944816" y="6004184"/>
              <a:ext cx="198164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3</a:t>
              </a:r>
            </a:p>
          </p:txBody>
        </p:sp>
        <p:grpSp>
          <p:nvGrpSpPr>
            <p:cNvPr id="33" name="Group 70">
              <a:extLst>
                <a:ext uri="{FF2B5EF4-FFF2-40B4-BE49-F238E27FC236}">
                  <a16:creationId xmlns:a16="http://schemas.microsoft.com/office/drawing/2014/main" id="{155CEF7C-DA0E-48A2-A559-B0EDBB1A3A9C}"/>
                </a:ext>
              </a:extLst>
            </p:cNvPr>
            <p:cNvGrpSpPr/>
            <p:nvPr/>
          </p:nvGrpSpPr>
          <p:grpSpPr>
            <a:xfrm>
              <a:off x="2067302" y="5922690"/>
              <a:ext cx="950173" cy="940513"/>
              <a:chOff x="1311958" y="3405486"/>
              <a:chExt cx="950173" cy="940513"/>
            </a:xfrm>
          </p:grpSpPr>
          <p:sp>
            <p:nvSpPr>
              <p:cNvPr id="34" name="Rectangle 11">
                <a:extLst>
                  <a:ext uri="{FF2B5EF4-FFF2-40B4-BE49-F238E27FC236}">
                    <a16:creationId xmlns:a16="http://schemas.microsoft.com/office/drawing/2014/main" id="{9ACF5977-EA8C-4433-8024-24C1F8A5841B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13">
                <a:extLst>
                  <a:ext uri="{FF2B5EF4-FFF2-40B4-BE49-F238E27FC236}">
                    <a16:creationId xmlns:a16="http://schemas.microsoft.com/office/drawing/2014/main" id="{83B6BFD8-1C1A-4FA2-9396-310A7BA901B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14">
                <a:extLst>
                  <a:ext uri="{FF2B5EF4-FFF2-40B4-BE49-F238E27FC236}">
                    <a16:creationId xmlns:a16="http://schemas.microsoft.com/office/drawing/2014/main" id="{C446AA8C-C69E-4AB4-856B-51617848D0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15">
                <a:extLst>
                  <a:ext uri="{FF2B5EF4-FFF2-40B4-BE49-F238E27FC236}">
                    <a16:creationId xmlns:a16="http://schemas.microsoft.com/office/drawing/2014/main" id="{023AD55F-686E-4F55-BEF2-A1B4A31F2FF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6">
                <a:extLst>
                  <a:ext uri="{FF2B5EF4-FFF2-40B4-BE49-F238E27FC236}">
                    <a16:creationId xmlns:a16="http://schemas.microsoft.com/office/drawing/2014/main" id="{F1E5F093-B6A3-4C9C-A907-742E71E32FD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17">
                <a:extLst>
                  <a:ext uri="{FF2B5EF4-FFF2-40B4-BE49-F238E27FC236}">
                    <a16:creationId xmlns:a16="http://schemas.microsoft.com/office/drawing/2014/main" id="{6D0A19CB-DE33-4362-AB46-E26A5EA3FC2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18">
                <a:extLst>
                  <a:ext uri="{FF2B5EF4-FFF2-40B4-BE49-F238E27FC236}">
                    <a16:creationId xmlns:a16="http://schemas.microsoft.com/office/drawing/2014/main" id="{304C3BE8-A301-4E96-AB3F-F671FA758B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19">
                <a:extLst>
                  <a:ext uri="{FF2B5EF4-FFF2-40B4-BE49-F238E27FC236}">
                    <a16:creationId xmlns:a16="http://schemas.microsoft.com/office/drawing/2014/main" id="{0B96FE7C-3F5A-49D2-AAFC-A75F918BDCD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20">
                <a:extLst>
                  <a:ext uri="{FF2B5EF4-FFF2-40B4-BE49-F238E27FC236}">
                    <a16:creationId xmlns:a16="http://schemas.microsoft.com/office/drawing/2014/main" id="{7AE16C45-D69B-4BCE-8749-3650D552427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21">
                <a:extLst>
                  <a:ext uri="{FF2B5EF4-FFF2-40B4-BE49-F238E27FC236}">
                    <a16:creationId xmlns:a16="http://schemas.microsoft.com/office/drawing/2014/main" id="{F96842D9-6559-4156-8A55-97C58D31D4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22">
                <a:extLst>
                  <a:ext uri="{FF2B5EF4-FFF2-40B4-BE49-F238E27FC236}">
                    <a16:creationId xmlns:a16="http://schemas.microsoft.com/office/drawing/2014/main" id="{826A7CD5-F5A9-45DD-8D50-327F46C30BB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23">
                <a:extLst>
                  <a:ext uri="{FF2B5EF4-FFF2-40B4-BE49-F238E27FC236}">
                    <a16:creationId xmlns:a16="http://schemas.microsoft.com/office/drawing/2014/main" id="{7AD48B58-A444-4712-9D10-C3CAAE71F43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24">
                <a:extLst>
                  <a:ext uri="{FF2B5EF4-FFF2-40B4-BE49-F238E27FC236}">
                    <a16:creationId xmlns:a16="http://schemas.microsoft.com/office/drawing/2014/main" id="{3D71CC10-9979-427F-B6D2-55FCA51AE29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25">
                <a:extLst>
                  <a:ext uri="{FF2B5EF4-FFF2-40B4-BE49-F238E27FC236}">
                    <a16:creationId xmlns:a16="http://schemas.microsoft.com/office/drawing/2014/main" id="{8B013686-8A56-4100-989A-8FA9D09FB4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id="{479286B9-0B27-45DC-A033-9CC5803C50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id="{587A787B-285F-4FF1-8576-B088401E93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28">
                <a:extLst>
                  <a:ext uri="{FF2B5EF4-FFF2-40B4-BE49-F238E27FC236}">
                    <a16:creationId xmlns:a16="http://schemas.microsoft.com/office/drawing/2014/main" id="{6978830B-1448-41F6-8EE0-9B07EF5A42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29">
                <a:extLst>
                  <a:ext uri="{FF2B5EF4-FFF2-40B4-BE49-F238E27FC236}">
                    <a16:creationId xmlns:a16="http://schemas.microsoft.com/office/drawing/2014/main" id="{55C18622-4379-4766-B2F6-D4718398B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30">
                <a:extLst>
                  <a:ext uri="{FF2B5EF4-FFF2-40B4-BE49-F238E27FC236}">
                    <a16:creationId xmlns:a16="http://schemas.microsoft.com/office/drawing/2014/main" id="{69AF1D04-6846-45CC-AC37-9B888142E3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31">
                <a:extLst>
                  <a:ext uri="{FF2B5EF4-FFF2-40B4-BE49-F238E27FC236}">
                    <a16:creationId xmlns:a16="http://schemas.microsoft.com/office/drawing/2014/main" id="{774324A2-ECD2-46FB-A0BE-FD2914A4B6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32">
                <a:extLst>
                  <a:ext uri="{FF2B5EF4-FFF2-40B4-BE49-F238E27FC236}">
                    <a16:creationId xmlns:a16="http://schemas.microsoft.com/office/drawing/2014/main" id="{10F06BFC-BA38-4AF5-AD67-47512834BA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33">
                <a:extLst>
                  <a:ext uri="{FF2B5EF4-FFF2-40B4-BE49-F238E27FC236}">
                    <a16:creationId xmlns:a16="http://schemas.microsoft.com/office/drawing/2014/main" id="{71CDA693-0103-483F-9D44-68CEB60BD6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34">
                <a:extLst>
                  <a:ext uri="{FF2B5EF4-FFF2-40B4-BE49-F238E27FC236}">
                    <a16:creationId xmlns:a16="http://schemas.microsoft.com/office/drawing/2014/main" id="{7C787450-87DF-4777-A347-445B02DD5F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35">
                <a:extLst>
                  <a:ext uri="{FF2B5EF4-FFF2-40B4-BE49-F238E27FC236}">
                    <a16:creationId xmlns:a16="http://schemas.microsoft.com/office/drawing/2014/main" id="{3203CE17-2BE2-49E4-A49E-6E7B655F47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36">
                <a:extLst>
                  <a:ext uri="{FF2B5EF4-FFF2-40B4-BE49-F238E27FC236}">
                    <a16:creationId xmlns:a16="http://schemas.microsoft.com/office/drawing/2014/main" id="{432153B5-BEB7-4FAC-841F-947B7E27A4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47C3B1D1-8789-4CC6-B5AC-513CDBB4FF4C}"/>
              </a:ext>
            </a:extLst>
          </p:cNvPr>
          <p:cNvSpPr txBox="1"/>
          <p:nvPr/>
        </p:nvSpPr>
        <p:spPr>
          <a:xfrm>
            <a:off x="323003" y="4938716"/>
            <a:ext cx="3729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u="sng" dirty="0">
                <a:solidFill>
                  <a:srgbClr val="0000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Lời giải:</a:t>
            </a:r>
            <a:endParaRPr lang="en-US" sz="4800" b="1" u="sng" dirty="0">
              <a:solidFill>
                <a:srgbClr val="0000FF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84E488A-6A0A-4670-8432-A4846E610A58}"/>
                  </a:ext>
                </a:extLst>
              </p:cNvPr>
              <p:cNvSpPr/>
              <p:nvPr/>
            </p:nvSpPr>
            <p:spPr>
              <a:xfrm>
                <a:off x="4267862" y="2568104"/>
                <a:ext cx="15629788" cy="25391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</a:t>
                </a:r>
                <a:r>
                  <a:rPr lang="en-US" sz="4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hình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ABCD</m:t>
                    </m:r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tâm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I</m:t>
                    </m:r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4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cạnh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15000"/>
                  </a:lnSpc>
                </a:pPr>
                <a:r>
                  <a:rPr lang="en-US" sz="44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AB</m:t>
                        </m:r>
                      </m:e>
                    </m:acc>
                    <m: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AC</m:t>
                        </m:r>
                      </m:e>
                    </m:acc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AC</m:t>
                        </m:r>
                      </m:e>
                    </m:acc>
                    <m: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BD</m:t>
                        </m:r>
                      </m:e>
                    </m:acc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15000"/>
                  </a:lnSpc>
                </a:pPr>
                <a:r>
                  <a:rPr lang="en-US" sz="44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AB</m:t>
                        </m:r>
                      </m:e>
                    </m:acc>
                    <m: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AD</m:t>
                        </m:r>
                      </m:e>
                    </m:acc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IB</m:t>
                        </m:r>
                      </m:e>
                    </m:acc>
                    <m: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IC</m:t>
                        </m:r>
                      </m:e>
                    </m:acc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84E488A-6A0A-4670-8432-A4846E610A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862" y="2568104"/>
                <a:ext cx="15629788" cy="2539157"/>
              </a:xfrm>
              <a:prstGeom prst="rect">
                <a:avLst/>
              </a:prstGeom>
              <a:blipFill>
                <a:blip r:embed="rId4"/>
                <a:stretch>
                  <a:fillRect l="-1560" t="-3118" b="-10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7848E09-412A-4A16-A35B-0D1159419408}"/>
                  </a:ext>
                </a:extLst>
              </p:cNvPr>
              <p:cNvSpPr/>
              <p:nvPr/>
            </p:nvSpPr>
            <p:spPr>
              <a:xfrm>
                <a:off x="1031554" y="8970738"/>
                <a:ext cx="7128792" cy="9845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AB</m:t>
                        </m:r>
                      </m:e>
                    </m:acc>
                    <m:r>
                      <a:rPr lang="en-US" sz="48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AD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IB</m:t>
                        </m:r>
                      </m:e>
                    </m:acc>
                    <m:r>
                      <a:rPr lang="en-US" sz="48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IC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7848E09-412A-4A16-A35B-0D11594194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554" y="8970738"/>
                <a:ext cx="7128792" cy="984565"/>
              </a:xfrm>
              <a:prstGeom prst="rect">
                <a:avLst/>
              </a:prstGeom>
              <a:blipFill>
                <a:blip r:embed="rId5"/>
                <a:stretch>
                  <a:fillRect l="-3846" t="-1242" r="-2735" b="-29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>
            <a:extLst>
              <a:ext uri="{FF2B5EF4-FFF2-40B4-BE49-F238E27FC236}">
                <a16:creationId xmlns:a16="http://schemas.microsoft.com/office/drawing/2014/main" id="{0B93AFBA-74DB-4C4A-8438-35AFD49FAC3F}"/>
              </a:ext>
            </a:extLst>
          </p:cNvPr>
          <p:cNvGrpSpPr/>
          <p:nvPr/>
        </p:nvGrpSpPr>
        <p:grpSpPr>
          <a:xfrm>
            <a:off x="16513274" y="3906466"/>
            <a:ext cx="3954847" cy="3888432"/>
            <a:chOff x="15124675" y="8913053"/>
            <a:chExt cx="3954847" cy="3634373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80C5145-DC21-4913-9905-0F14E219F635}"/>
                </a:ext>
              </a:extLst>
            </p:cNvPr>
            <p:cNvSpPr txBox="1"/>
            <p:nvPr/>
          </p:nvSpPr>
          <p:spPr>
            <a:xfrm>
              <a:off x="15145514" y="9057069"/>
              <a:ext cx="503664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9BCC2E78-5927-43C6-BB43-CC87DDB4CE1A}"/>
                </a:ext>
              </a:extLst>
            </p:cNvPr>
            <p:cNvSpPr txBox="1"/>
            <p:nvPr/>
          </p:nvSpPr>
          <p:spPr>
            <a:xfrm>
              <a:off x="18457490" y="8913053"/>
              <a:ext cx="484428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4113647-6854-4938-BBBE-750943C29FC9}"/>
                </a:ext>
              </a:extLst>
            </p:cNvPr>
            <p:cNvSpPr txBox="1"/>
            <p:nvPr/>
          </p:nvSpPr>
          <p:spPr>
            <a:xfrm>
              <a:off x="18601506" y="11505341"/>
              <a:ext cx="478016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FFE1956-601D-43C8-B446-16791322333B}"/>
                </a:ext>
              </a:extLst>
            </p:cNvPr>
            <p:cNvSpPr txBox="1"/>
            <p:nvPr/>
          </p:nvSpPr>
          <p:spPr>
            <a:xfrm>
              <a:off x="15124675" y="11793373"/>
              <a:ext cx="524503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85B0373B-5929-42E8-BD84-BB8E92312DF3}"/>
                </a:ext>
              </a:extLst>
            </p:cNvPr>
            <p:cNvGrpSpPr/>
            <p:nvPr/>
          </p:nvGrpSpPr>
          <p:grpSpPr>
            <a:xfrm>
              <a:off x="15577170" y="9595098"/>
              <a:ext cx="2880320" cy="2533738"/>
              <a:chOff x="15577170" y="9595098"/>
              <a:chExt cx="2880320" cy="2533738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D4BE33A1-3CFC-4179-9062-23EC90DF1EA3}"/>
                  </a:ext>
                </a:extLst>
              </p:cNvPr>
              <p:cNvSpPr/>
              <p:nvPr/>
            </p:nvSpPr>
            <p:spPr>
              <a:xfrm>
                <a:off x="15577170" y="9595098"/>
                <a:ext cx="2880320" cy="25202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FB3287A1-B306-416D-A137-A8C1096C50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602053" y="9636662"/>
                <a:ext cx="2793091" cy="245793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BE090C02-E5D5-4445-AD94-1B65831665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607614" y="9625542"/>
                <a:ext cx="2808312" cy="250329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E7E89DAF-26B0-4D7C-9F07-F1C12657090E}"/>
                </a:ext>
              </a:extLst>
            </p:cNvPr>
            <p:cNvSpPr txBox="1"/>
            <p:nvPr/>
          </p:nvSpPr>
          <p:spPr>
            <a:xfrm>
              <a:off x="17305362" y="10500162"/>
              <a:ext cx="324128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I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1E3B1DC-3D81-458D-A814-700614317AE9}"/>
                  </a:ext>
                </a:extLst>
              </p:cNvPr>
              <p:cNvSpPr/>
              <p:nvPr/>
            </p:nvSpPr>
            <p:spPr>
              <a:xfrm>
                <a:off x="4105446" y="6385195"/>
                <a:ext cx="7727308" cy="9685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en-US" sz="4800" dirty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4800" dirty="0">
                        <a:latin typeface="Cambria Math" panose="02040503050406030204" pitchFamily="18" charset="0"/>
                      </a:rPr>
                      <m:t>AB</m:t>
                    </m:r>
                    <m:r>
                      <a:rPr lang="en-US" sz="4800" dirty="0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en-US" sz="4800" dirty="0">
                        <a:latin typeface="Cambria Math" panose="02040503050406030204" pitchFamily="18" charset="0"/>
                      </a:rPr>
                      <m:t>AC</m:t>
                    </m:r>
                    <m:r>
                      <a:rPr lang="en-US" sz="4800" dirty="0"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US" sz="4800" dirty="0">
                        <a:latin typeface="Cambria Math" panose="02040503050406030204" pitchFamily="18" charset="0"/>
                      </a:rPr>
                      <m:t>cos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AB</m:t>
                        </m:r>
                      </m:e>
                    </m:acc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AC</m:t>
                        </m:r>
                      </m:e>
                    </m:acc>
                  </m:oMath>
                </a14:m>
                <a:r>
                  <a:rPr lang="en-US" sz="4800" dirty="0"/>
                  <a:t>) </a:t>
                </a:r>
                <a14:m>
                  <m:oMath xmlns:m="http://schemas.openxmlformats.org/officeDocument/2006/math">
                    <m:r>
                      <a:rPr lang="en-US" sz="4800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8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8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1E3B1DC-3D81-458D-A814-700614317A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446" y="6385195"/>
                <a:ext cx="7727308" cy="968535"/>
              </a:xfrm>
              <a:prstGeom prst="rect">
                <a:avLst/>
              </a:prstGeom>
              <a:blipFill>
                <a:blip r:embed="rId6"/>
                <a:stretch>
                  <a:fillRect t="-1258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77F7EE1-F43E-4143-9D0F-9FA3FA142F06}"/>
                  </a:ext>
                </a:extLst>
              </p:cNvPr>
              <p:cNvSpPr/>
              <p:nvPr/>
            </p:nvSpPr>
            <p:spPr>
              <a:xfrm>
                <a:off x="1879893" y="7557506"/>
                <a:ext cx="9642640" cy="9254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AC</m:t>
                        </m:r>
                      </m:e>
                    </m:acc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BD</m:t>
                        </m:r>
                      </m:e>
                    </m:acc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 AC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góc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BD</a:t>
                </a:r>
                <a:endParaRPr lang="en-US" sz="480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77F7EE1-F43E-4143-9D0F-9FA3FA142F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9893" y="7557506"/>
                <a:ext cx="9642640" cy="925446"/>
              </a:xfrm>
              <a:prstGeom prst="rect">
                <a:avLst/>
              </a:prstGeom>
              <a:blipFill>
                <a:blip r:embed="rId7"/>
                <a:stretch>
                  <a:fillRect t="-5921" r="-1960" b="-32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50495A5-0EFA-4391-BB30-CF829E88B27A}"/>
                  </a:ext>
                </a:extLst>
              </p:cNvPr>
              <p:cNvSpPr/>
              <p:nvPr/>
            </p:nvSpPr>
            <p:spPr>
              <a:xfrm>
                <a:off x="8068906" y="9012126"/>
                <a:ext cx="4063356" cy="9254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sz="4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AC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IB</m:t>
                        </m:r>
                      </m:e>
                    </m:acc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AI</m:t>
                        </m:r>
                      </m:e>
                    </m:acc>
                    <m:r>
                      <a:rPr lang="en-US" sz="4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480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50495A5-0EFA-4391-BB30-CF829E88B2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906" y="9012126"/>
                <a:ext cx="4063356" cy="925446"/>
              </a:xfrm>
              <a:prstGeom prst="rect">
                <a:avLst/>
              </a:prstGeom>
              <a:blipFill>
                <a:blip r:embed="rId8"/>
                <a:stretch>
                  <a:fillRect l="-6907" t="-5921" b="-32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10A8783-D374-45DB-9DD3-CDE31DFE3A22}"/>
                  </a:ext>
                </a:extLst>
              </p:cNvPr>
              <p:cNvSpPr/>
              <p:nvPr/>
            </p:nvSpPr>
            <p:spPr>
              <a:xfrm>
                <a:off x="12005768" y="9019034"/>
                <a:ext cx="3650808" cy="9254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sz="480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AB</m:t>
                        </m:r>
                      </m:e>
                    </m:acc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AC</m:t>
                        </m:r>
                      </m:e>
                    </m:acc>
                  </m:oMath>
                </a14:m>
                <a:r>
                  <a:rPr lang="en-US" sz="4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sz="480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8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80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10A8783-D374-45DB-9DD3-CDE31DFE3A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5768" y="9019034"/>
                <a:ext cx="3650808" cy="925446"/>
              </a:xfrm>
              <a:prstGeom prst="rect">
                <a:avLst/>
              </a:prstGeom>
              <a:blipFill>
                <a:blip r:embed="rId9"/>
                <a:stretch>
                  <a:fillRect l="-7513" t="-5960" b="-33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A1FD5AAE-736D-375C-6B88-335D34472113}"/>
              </a:ext>
            </a:extLst>
          </p:cNvPr>
          <p:cNvSpPr txBox="1"/>
          <p:nvPr/>
        </p:nvSpPr>
        <p:spPr>
          <a:xfrm>
            <a:off x="5219066" y="380976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69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3" grpId="0"/>
      <p:bldP spid="11" grpId="0"/>
      <p:bldP spid="12" grpId="0"/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BCB4EC1-A633-4210-A01F-446A0C6DA7E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1C39EBD-101C-466F-8D56-2E2A41E0A718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9F64726-6DF8-485B-ADA7-1E6EEBDE14A8}"/>
              </a:ext>
            </a:extLst>
          </p:cNvPr>
          <p:cNvSpPr txBox="1"/>
          <p:nvPr/>
        </p:nvSpPr>
        <p:spPr>
          <a:xfrm>
            <a:off x="5219067" y="332793"/>
            <a:ext cx="2038984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Bài 2 Ch</a:t>
            </a:r>
            <a:r>
              <a:rPr lang="vi-VN" sz="3200" b="1">
                <a:solidFill>
                  <a:schemeClr val="bg1"/>
                </a:solidFill>
              </a:rPr>
              <a:t>ương 2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325457A-121F-4E54-826C-72DEE77089E3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EEAA17B-7521-42CE-96B9-A2AF069F1488}"/>
                  </a:ext>
                </a:extLst>
              </p:cNvPr>
              <p:cNvSpPr/>
              <p:nvPr/>
            </p:nvSpPr>
            <p:spPr>
              <a:xfrm>
                <a:off x="4055890" y="3854289"/>
                <a:ext cx="20188177" cy="21449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=6;</m:t>
                    </m:r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=4;</m:t>
                    </m:r>
                    <m:func>
                      <m:func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</m:acc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;</m:t>
                            </m:r>
                            <m:acc>
                              <m:accPr>
                                <m:chr m:val="⃗"/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e>
                    </m:fun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Chứng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minh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rằng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vectơ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góc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EEAA17B-7521-42CE-96B9-A2AF069F14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890" y="3854289"/>
                <a:ext cx="20188177" cy="2144946"/>
              </a:xfrm>
              <a:prstGeom prst="rect">
                <a:avLst/>
              </a:prstGeom>
              <a:blipFill>
                <a:blip r:embed="rId3"/>
                <a:stretch>
                  <a:fillRect l="-1359" b="-14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8828246C-F8E2-484B-B86C-4005032FC9D8}"/>
              </a:ext>
            </a:extLst>
          </p:cNvPr>
          <p:cNvGrpSpPr/>
          <p:nvPr/>
        </p:nvGrpSpPr>
        <p:grpSpPr>
          <a:xfrm>
            <a:off x="633230" y="4046073"/>
            <a:ext cx="3545178" cy="940513"/>
            <a:chOff x="2067302" y="5922690"/>
            <a:chExt cx="2859156" cy="940513"/>
          </a:xfrm>
        </p:grpSpPr>
        <p:sp>
          <p:nvSpPr>
            <p:cNvPr id="32" name="Freeform 20">
              <a:extLst>
                <a:ext uri="{FF2B5EF4-FFF2-40B4-BE49-F238E27FC236}">
                  <a16:creationId xmlns:a16="http://schemas.microsoft.com/office/drawing/2014/main" id="{1CDA8AA3-0847-455B-8739-772A1EF434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394521" y="5470495"/>
              <a:ext cx="793396" cy="1926396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6C2AB2E-6FA2-40ED-AAE8-7EB99FFFA0E1}"/>
                </a:ext>
              </a:extLst>
            </p:cNvPr>
            <p:cNvSpPr txBox="1"/>
            <p:nvPr/>
          </p:nvSpPr>
          <p:spPr>
            <a:xfrm>
              <a:off x="2944816" y="6004184"/>
              <a:ext cx="198164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4</a:t>
              </a:r>
            </a:p>
          </p:txBody>
        </p:sp>
        <p:grpSp>
          <p:nvGrpSpPr>
            <p:cNvPr id="34" name="Group 70">
              <a:extLst>
                <a:ext uri="{FF2B5EF4-FFF2-40B4-BE49-F238E27FC236}">
                  <a16:creationId xmlns:a16="http://schemas.microsoft.com/office/drawing/2014/main" id="{BF856025-09E1-4873-AFE8-AA45FF8BEADA}"/>
                </a:ext>
              </a:extLst>
            </p:cNvPr>
            <p:cNvGrpSpPr/>
            <p:nvPr/>
          </p:nvGrpSpPr>
          <p:grpSpPr>
            <a:xfrm>
              <a:off x="2067302" y="5922690"/>
              <a:ext cx="950173" cy="940513"/>
              <a:chOff x="1311958" y="3405486"/>
              <a:chExt cx="950173" cy="940513"/>
            </a:xfrm>
          </p:grpSpPr>
          <p:sp>
            <p:nvSpPr>
              <p:cNvPr id="35" name="Rectangle 11">
                <a:extLst>
                  <a:ext uri="{FF2B5EF4-FFF2-40B4-BE49-F238E27FC236}">
                    <a16:creationId xmlns:a16="http://schemas.microsoft.com/office/drawing/2014/main" id="{64EAAA47-7862-4221-A623-3D1AE14EF810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13">
                <a:extLst>
                  <a:ext uri="{FF2B5EF4-FFF2-40B4-BE49-F238E27FC236}">
                    <a16:creationId xmlns:a16="http://schemas.microsoft.com/office/drawing/2014/main" id="{486C4360-E13C-4AC0-9CF6-AF9B4C0C51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14">
                <a:extLst>
                  <a:ext uri="{FF2B5EF4-FFF2-40B4-BE49-F238E27FC236}">
                    <a16:creationId xmlns:a16="http://schemas.microsoft.com/office/drawing/2014/main" id="{18710485-7526-456D-8928-9149B803189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5">
                <a:extLst>
                  <a:ext uri="{FF2B5EF4-FFF2-40B4-BE49-F238E27FC236}">
                    <a16:creationId xmlns:a16="http://schemas.microsoft.com/office/drawing/2014/main" id="{8FFDDE45-410B-4BC8-8D4D-DD54660B74C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16">
                <a:extLst>
                  <a:ext uri="{FF2B5EF4-FFF2-40B4-BE49-F238E27FC236}">
                    <a16:creationId xmlns:a16="http://schemas.microsoft.com/office/drawing/2014/main" id="{F54EBE2B-76E4-4CF8-A545-4DC355E19DE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17">
                <a:extLst>
                  <a:ext uri="{FF2B5EF4-FFF2-40B4-BE49-F238E27FC236}">
                    <a16:creationId xmlns:a16="http://schemas.microsoft.com/office/drawing/2014/main" id="{2ADCC0F5-5DA2-47C8-8397-61DA36F1E45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18">
                <a:extLst>
                  <a:ext uri="{FF2B5EF4-FFF2-40B4-BE49-F238E27FC236}">
                    <a16:creationId xmlns:a16="http://schemas.microsoft.com/office/drawing/2014/main" id="{1CE3C027-7620-4206-9419-FE104642DA1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19">
                <a:extLst>
                  <a:ext uri="{FF2B5EF4-FFF2-40B4-BE49-F238E27FC236}">
                    <a16:creationId xmlns:a16="http://schemas.microsoft.com/office/drawing/2014/main" id="{A18540A0-7528-45B4-AC8A-221078F5324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20">
                <a:extLst>
                  <a:ext uri="{FF2B5EF4-FFF2-40B4-BE49-F238E27FC236}">
                    <a16:creationId xmlns:a16="http://schemas.microsoft.com/office/drawing/2014/main" id="{73DAD7E5-B18A-465D-8AAB-E262B5CBCCC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21">
                <a:extLst>
                  <a:ext uri="{FF2B5EF4-FFF2-40B4-BE49-F238E27FC236}">
                    <a16:creationId xmlns:a16="http://schemas.microsoft.com/office/drawing/2014/main" id="{7F2E75AB-5AAA-4C92-A7B4-B5EACC9550E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22">
                <a:extLst>
                  <a:ext uri="{FF2B5EF4-FFF2-40B4-BE49-F238E27FC236}">
                    <a16:creationId xmlns:a16="http://schemas.microsoft.com/office/drawing/2014/main" id="{1DAEC899-EB5D-4144-817B-A41D89978A3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23">
                <a:extLst>
                  <a:ext uri="{FF2B5EF4-FFF2-40B4-BE49-F238E27FC236}">
                    <a16:creationId xmlns:a16="http://schemas.microsoft.com/office/drawing/2014/main" id="{9ECBFB3A-A0A2-410E-B4F2-8F06AFD8C0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24">
                <a:extLst>
                  <a:ext uri="{FF2B5EF4-FFF2-40B4-BE49-F238E27FC236}">
                    <a16:creationId xmlns:a16="http://schemas.microsoft.com/office/drawing/2014/main" id="{374BD269-25DB-4960-8BFC-E659B73870F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25">
                <a:extLst>
                  <a:ext uri="{FF2B5EF4-FFF2-40B4-BE49-F238E27FC236}">
                    <a16:creationId xmlns:a16="http://schemas.microsoft.com/office/drawing/2014/main" id="{604EC6D0-B603-4D77-831B-14AA3FF056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26">
                <a:extLst>
                  <a:ext uri="{FF2B5EF4-FFF2-40B4-BE49-F238E27FC236}">
                    <a16:creationId xmlns:a16="http://schemas.microsoft.com/office/drawing/2014/main" id="{8BE17416-7B76-4E00-BB06-6A83CF84EC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27">
                <a:extLst>
                  <a:ext uri="{FF2B5EF4-FFF2-40B4-BE49-F238E27FC236}">
                    <a16:creationId xmlns:a16="http://schemas.microsoft.com/office/drawing/2014/main" id="{70931696-E3C8-4F82-9F9F-DD5434DFFE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28">
                <a:extLst>
                  <a:ext uri="{FF2B5EF4-FFF2-40B4-BE49-F238E27FC236}">
                    <a16:creationId xmlns:a16="http://schemas.microsoft.com/office/drawing/2014/main" id="{46C57F34-51FC-4331-8C56-BC527E46E5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29">
                <a:extLst>
                  <a:ext uri="{FF2B5EF4-FFF2-40B4-BE49-F238E27FC236}">
                    <a16:creationId xmlns:a16="http://schemas.microsoft.com/office/drawing/2014/main" id="{E70786D0-C28D-420A-B0D7-527B3146AA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30">
                <a:extLst>
                  <a:ext uri="{FF2B5EF4-FFF2-40B4-BE49-F238E27FC236}">
                    <a16:creationId xmlns:a16="http://schemas.microsoft.com/office/drawing/2014/main" id="{4E8309DF-B5E8-42FD-80DF-CE65727609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31">
                <a:extLst>
                  <a:ext uri="{FF2B5EF4-FFF2-40B4-BE49-F238E27FC236}">
                    <a16:creationId xmlns:a16="http://schemas.microsoft.com/office/drawing/2014/main" id="{CDA660ED-6E55-44E5-ABE6-0CB76A2B9B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32">
                <a:extLst>
                  <a:ext uri="{FF2B5EF4-FFF2-40B4-BE49-F238E27FC236}">
                    <a16:creationId xmlns:a16="http://schemas.microsoft.com/office/drawing/2014/main" id="{2A403E92-4935-4F88-955A-56AA93C552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33">
                <a:extLst>
                  <a:ext uri="{FF2B5EF4-FFF2-40B4-BE49-F238E27FC236}">
                    <a16:creationId xmlns:a16="http://schemas.microsoft.com/office/drawing/2014/main" id="{3984CD30-5BBB-4190-9259-B6E0D9FB28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34">
                <a:extLst>
                  <a:ext uri="{FF2B5EF4-FFF2-40B4-BE49-F238E27FC236}">
                    <a16:creationId xmlns:a16="http://schemas.microsoft.com/office/drawing/2014/main" id="{C1B0BBF8-C435-4D41-9ADD-E1BAE507DE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35">
                <a:extLst>
                  <a:ext uri="{FF2B5EF4-FFF2-40B4-BE49-F238E27FC236}">
                    <a16:creationId xmlns:a16="http://schemas.microsoft.com/office/drawing/2014/main" id="{5D59D091-964C-43B8-8E2B-6168D73AF5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36">
                <a:extLst>
                  <a:ext uri="{FF2B5EF4-FFF2-40B4-BE49-F238E27FC236}">
                    <a16:creationId xmlns:a16="http://schemas.microsoft.com/office/drawing/2014/main" id="{A5760650-2C99-4A75-865F-DCD5C15119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0DFC3F5F-A24F-4CF4-BB32-CB425D43B771}"/>
              </a:ext>
            </a:extLst>
          </p:cNvPr>
          <p:cNvSpPr txBox="1"/>
          <p:nvPr/>
        </p:nvSpPr>
        <p:spPr>
          <a:xfrm>
            <a:off x="382792" y="6455084"/>
            <a:ext cx="3729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u="sng" dirty="0">
                <a:solidFill>
                  <a:srgbClr val="0000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Lời giải:</a:t>
            </a:r>
            <a:endParaRPr lang="en-US" sz="4800" b="1" u="sng" dirty="0">
              <a:solidFill>
                <a:srgbClr val="0000FF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73FDD16-3721-4682-9F39-AB693AFCB8FA}"/>
                  </a:ext>
                </a:extLst>
              </p:cNvPr>
              <p:cNvSpPr/>
              <p:nvPr/>
            </p:nvSpPr>
            <p:spPr>
              <a:xfrm>
                <a:off x="2959354" y="7864977"/>
                <a:ext cx="19746608" cy="12577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)=</a:t>
                </a:r>
                <a:r>
                  <a:rPr lang="fr-FR" sz="4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fr-FR" sz="4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4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fr-FR" sz="44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440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fr-FR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400" i="1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fr-FR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sz="44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fr-FR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fr-FR" sz="4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4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fr-FR" sz="44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44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>
                        <a:latin typeface="Cambria Math" panose="02040503050406030204" pitchFamily="18" charset="0"/>
                      </a:rPr>
                      <m:t>36−6.4.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sz="4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sz="4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</m:acc>
                            <m:r>
                              <a:rPr lang="en-US" sz="4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;</m:t>
                            </m:r>
                            <m:acc>
                              <m:accPr>
                                <m:chr m:val="⃗"/>
                                <m:ctrlPr>
                                  <a:rPr lang="en-US" sz="4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e>
                    </m:func>
                    <m:r>
                      <a:rPr lang="en-US" sz="44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−2.16=0(đ</m:t>
                    </m:r>
                    <m:r>
                      <m:rPr>
                        <m:sty m:val="p"/>
                      </m:rPr>
                      <a:rPr lang="en-US" sz="44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pcm</m:t>
                    </m:r>
                    <m:r>
                      <a:rPr lang="en-US" sz="44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4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73FDD16-3721-4682-9F39-AB693AFCB8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354" y="7864977"/>
                <a:ext cx="19746608" cy="1257717"/>
              </a:xfrm>
              <a:prstGeom prst="rect">
                <a:avLst/>
              </a:prstGeom>
              <a:blipFill>
                <a:blip r:embed="rId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7E4B9D78-7923-197F-A7AD-C870A4B1F6C9}"/>
              </a:ext>
            </a:extLst>
          </p:cNvPr>
          <p:cNvSpPr txBox="1"/>
          <p:nvPr/>
        </p:nvSpPr>
        <p:spPr>
          <a:xfrm>
            <a:off x="5219066" y="332793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49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4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11772</TotalTime>
  <Words>1042</Words>
  <Application>Microsoft Office PowerPoint</Application>
  <PresentationFormat>Custom</PresentationFormat>
  <Paragraphs>122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AvantGarde-Demi</vt:lpstr>
      <vt:lpstr>Calibri</vt:lpstr>
      <vt:lpstr>Cambria Math</vt:lpstr>
      <vt:lpstr>Tahoma</vt:lpstr>
      <vt:lpstr>Times New Roman</vt:lpstr>
      <vt:lpstr>Office Theme</vt:lpstr>
      <vt:lpstr>Custom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hienmm1992@gmail.com</cp:lastModifiedBy>
  <cp:revision>1050</cp:revision>
  <dcterms:created xsi:type="dcterms:W3CDTF">2013-08-07T06:38:09Z</dcterms:created>
  <dcterms:modified xsi:type="dcterms:W3CDTF">2022-08-17T09:10:44Z</dcterms:modified>
</cp:coreProperties>
</file>