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4"/>
  </p:notesMasterIdLst>
  <p:sldIdLst>
    <p:sldId id="470" r:id="rId3"/>
    <p:sldId id="471" r:id="rId4"/>
    <p:sldId id="530" r:id="rId5"/>
    <p:sldId id="512" r:id="rId6"/>
    <p:sldId id="513" r:id="rId7"/>
    <p:sldId id="571" r:id="rId8"/>
    <p:sldId id="514" r:id="rId9"/>
    <p:sldId id="547" r:id="rId10"/>
    <p:sldId id="570" r:id="rId11"/>
    <p:sldId id="572" r:id="rId12"/>
    <p:sldId id="542" r:id="rId13"/>
    <p:sldId id="541" r:id="rId14"/>
    <p:sldId id="543" r:id="rId15"/>
    <p:sldId id="578" r:id="rId16"/>
    <p:sldId id="579" r:id="rId17"/>
    <p:sldId id="556" r:id="rId18"/>
    <p:sldId id="519" r:id="rId19"/>
    <p:sldId id="318" r:id="rId20"/>
    <p:sldId id="523" r:id="rId21"/>
    <p:sldId id="567" r:id="rId22"/>
    <p:sldId id="5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2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812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r>
              <a:rPr lang="en-US"/>
              <a:t>Click icon to add picture</a:t>
            </a:r>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2022/7/19</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2022/7/19</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7/19/2022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sp>
        <p:nvSpPr>
          <p:cNvPr id="58" name="TextBox 57">
            <a:extLst>
              <a:ext uri="{FF2B5EF4-FFF2-40B4-BE49-F238E27FC236}">
                <a16:creationId xmlns:a16="http://schemas.microsoft.com/office/drawing/2014/main" id="{F877874D-0A72-48B5-A4C2-63E4B1A9DBF2}"/>
              </a:ext>
            </a:extLst>
          </p:cNvPr>
          <p:cNvSpPr txBox="1"/>
          <p:nvPr/>
        </p:nvSpPr>
        <p:spPr>
          <a:xfrm>
            <a:off x="2789781" y="1659104"/>
            <a:ext cx="6612438" cy="1200329"/>
          </a:xfrm>
          <a:prstGeom prst="rect">
            <a:avLst/>
          </a:prstGeom>
          <a:noFill/>
        </p:spPr>
        <p:txBody>
          <a:bodyPr wrap="square" rtlCol="0">
            <a:spAutoFit/>
          </a:bodyPr>
          <a:lstStyle/>
          <a:p>
            <a:pPr algn="ctr" defTabSz="914217"/>
            <a:r>
              <a:rPr lang="vi-VN" sz="3600" b="1" dirty="0">
                <a:solidFill>
                  <a:srgbClr val="002060"/>
                </a:solidFill>
                <a:latin typeface="Times New Roman" panose="02020603050405020304" pitchFamily="18" charset="0"/>
                <a:cs typeface="Times New Roman" panose="02020603050405020304" pitchFamily="18" charset="0"/>
              </a:rPr>
              <a:t>VIẾT BÀI PHÂN TÍCH VỀ ĐẶC ĐIỂM NHÂN VẬT</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486710" y="366322"/>
            <a:ext cx="9268557" cy="707758"/>
          </a:xfrm>
          <a:prstGeom prst="rect">
            <a:avLst/>
          </a:prstGeom>
          <a:noFill/>
        </p:spPr>
        <p:txBody>
          <a:bodyPr vert="horz" wrap="square" rtlCol="0">
            <a:spAutoFit/>
          </a:bodyPr>
          <a:lstStyle/>
          <a:p>
            <a:pPr lvl="0" defTabSz="914217"/>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ý</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6" name="Shape 43">
              <a:extLst>
                <a:ext uri="{FF2B5EF4-FFF2-40B4-BE49-F238E27FC236}">
                  <a16:creationId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37" name="Group 44">
            <a:extLst>
              <a:ext uri="{FF2B5EF4-FFF2-40B4-BE49-F238E27FC236}">
                <a16:creationId xmlns:a16="http://schemas.microsoft.com/office/drawing/2014/main"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39" name="Shape 43">
              <a:extLst>
                <a:ext uri="{FF2B5EF4-FFF2-40B4-BE49-F238E27FC236}">
                  <a16:creationId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40" name="Group 44">
            <a:extLst>
              <a:ext uri="{FF2B5EF4-FFF2-40B4-BE49-F238E27FC236}">
                <a16:creationId xmlns:a16="http://schemas.microsoft.com/office/drawing/2014/main"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a16="http://schemas.microsoft.com/office/drawing/2014/main"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2" name="Shape 43">
              <a:extLst>
                <a:ext uri="{FF2B5EF4-FFF2-40B4-BE49-F238E27FC236}">
                  <a16:creationId xmlns:a16="http://schemas.microsoft.com/office/drawing/2014/main"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nvGrpSpPr>
          <p:cNvPr id="43" name="Group 55">
            <a:extLst>
              <a:ext uri="{FF2B5EF4-FFF2-40B4-BE49-F238E27FC236}">
                <a16:creationId xmlns:a16="http://schemas.microsoft.com/office/drawing/2014/main"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52" name="文本框 23">
            <a:extLst>
              <a:ext uri="{FF2B5EF4-FFF2-40B4-BE49-F238E27FC236}">
                <a16:creationId xmlns:a16="http://schemas.microsoft.com/office/drawing/2014/main" id="{17590673-AC80-44F1-B5A1-549D9F074A94}"/>
              </a:ext>
            </a:extLst>
          </p:cNvPr>
          <p:cNvSpPr txBox="1"/>
          <p:nvPr/>
        </p:nvSpPr>
        <p:spPr>
          <a:xfrm>
            <a:off x="1966775" y="1513883"/>
            <a:ext cx="7353957"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0" defTabSz="914217">
              <a:defRPr/>
            </a:pPr>
            <a:r>
              <a:rPr lang="vi-VN" sz="2400" dirty="0">
                <a:solidFill>
                  <a:srgbClr val="002060"/>
                </a:solidFill>
                <a:latin typeface="Times New Roman" panose="02020603050405020304" pitchFamily="18" charset="0"/>
              </a:rPr>
              <a:t>Đặc điểm của nhân vật Võ Tòng được khắc họa từ những đặc điểm nào? (Chỉ rõ qua các từ ngữ trong văn bản)</a:t>
            </a:r>
            <a:endParaRPr kumimoji="0" lang="en-US" sz="2400" b="0" i="0" u="none" strike="noStrike" kern="1200" cap="none" spc="0" normalizeH="0" baseline="0" noProof="0" dirty="0">
              <a:ln>
                <a:noFill/>
              </a:ln>
              <a:solidFill>
                <a:srgbClr val="002060"/>
              </a:solidFill>
              <a:effectLst/>
              <a:uLnTx/>
              <a:uFillTx/>
              <a:latin typeface="Calibri"/>
              <a:ea typeface="华文细黑" panose="02010600040101010101" pitchFamily="2" charset="-122"/>
              <a:cs typeface="+mn-cs"/>
            </a:endParaRPr>
          </a:p>
        </p:txBody>
      </p:sp>
      <p:sp>
        <p:nvSpPr>
          <p:cNvPr id="53" name="文本框 24">
            <a:extLst>
              <a:ext uri="{FF2B5EF4-FFF2-40B4-BE49-F238E27FC236}">
                <a16:creationId xmlns:a16="http://schemas.microsoft.com/office/drawing/2014/main" id="{B53622B7-ABBE-4E0A-9085-A8E9D4C81976}"/>
              </a:ext>
            </a:extLst>
          </p:cNvPr>
          <p:cNvSpPr txBox="1"/>
          <p:nvPr/>
        </p:nvSpPr>
        <p:spPr>
          <a:xfrm>
            <a:off x="1903956" y="2939396"/>
            <a:ext cx="6936969" cy="98148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0" defTabSz="914217">
              <a:defRPr/>
            </a:pPr>
            <a:r>
              <a:rPr lang="vi-VN" sz="2400" dirty="0">
                <a:solidFill>
                  <a:srgbClr val="002060"/>
                </a:solidFill>
                <a:latin typeface="+mj-lt"/>
              </a:rPr>
              <a:t>Qua các đặc điểm ấy em thấy nhân vật Võ Tòng được khắc họa như thế nào?</a:t>
            </a:r>
            <a:endParaRPr kumimoji="0" lang="en-US" sz="2400" b="0" i="0" u="none" strike="noStrike" kern="1200" cap="none" spc="0" normalizeH="0" baseline="0" noProof="0" dirty="0">
              <a:ln>
                <a:noFill/>
              </a:ln>
              <a:solidFill>
                <a:srgbClr val="002060"/>
              </a:solidFill>
              <a:effectLst/>
              <a:uLnTx/>
              <a:uFillTx/>
              <a:latin typeface="+mj-lt"/>
            </a:endParaRPr>
          </a:p>
        </p:txBody>
      </p:sp>
      <p:sp>
        <p:nvSpPr>
          <p:cNvPr id="54" name="文本框 25">
            <a:extLst>
              <a:ext uri="{FF2B5EF4-FFF2-40B4-BE49-F238E27FC236}">
                <a16:creationId xmlns:a16="http://schemas.microsoft.com/office/drawing/2014/main" id="{0FF0441A-D995-4E94-BF02-535555E9C93D}"/>
              </a:ext>
            </a:extLst>
          </p:cNvPr>
          <p:cNvSpPr txBox="1"/>
          <p:nvPr/>
        </p:nvSpPr>
        <p:spPr>
          <a:xfrm>
            <a:off x="1889367" y="4407601"/>
            <a:ext cx="6951557"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lvl="0" defTabSz="914217">
              <a:defRPr/>
            </a:pPr>
            <a:r>
              <a:rPr lang="vi-VN" sz="2400">
                <a:solidFill>
                  <a:srgbClr val="002060"/>
                </a:solidFill>
                <a:latin typeface="Times New Roman" panose="02020603050405020304" pitchFamily="18" charset="0"/>
              </a:rPr>
              <a:t>Nhân vật Võ Tòng để lại trong em những ấn tượng, tình cảm và suy nghĩ gì về con người Nam Bộ? </a:t>
            </a:r>
            <a:endParaRPr kumimoji="0" lang="zh-CN" altLang="en-US" sz="2400" b="0" i="0" u="none" strike="noStrike" kern="1200" cap="none" spc="0" normalizeH="0" baseline="0" noProof="0" dirty="0">
              <a:ln>
                <a:noFill/>
              </a:ln>
              <a:solidFill>
                <a:srgbClr val="002060"/>
              </a:solidFill>
              <a:effectLst/>
              <a:uLnTx/>
              <a:uFillTx/>
              <a:latin typeface="Calibri"/>
              <a:ea typeface="方正静蕾简体" panose="02000000000000000000" pitchFamily="2" charset="-122"/>
              <a:cs typeface="+mn-cs"/>
            </a:endParaRPr>
          </a:p>
        </p:txBody>
      </p:sp>
    </p:spTree>
    <p:extLst>
      <p:ext uri="{BB962C8B-B14F-4D97-AF65-F5344CB8AC3E}">
        <p14:creationId xmlns:p14="http://schemas.microsoft.com/office/powerpoint/2010/main" val="2214775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par>
                                <p:cTn id="25" presetID="14"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53" presetClass="entr" presetSubtype="16"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ppt_w</p:attrName>
                                        </p:attrNameLst>
                                      </p:cBhvr>
                                      <p:tavLst>
                                        <p:tav tm="0">
                                          <p:val>
                                            <p:fltVal val="0"/>
                                          </p:val>
                                        </p:tav>
                                        <p:tav tm="100000">
                                          <p:val>
                                            <p:strVal val="#ppt_w"/>
                                          </p:val>
                                        </p:tav>
                                      </p:tavLst>
                                    </p:anim>
                                    <p:anim calcmode="lin" valueType="num">
                                      <p:cBhvr>
                                        <p:cTn id="34" dur="1000" fill="hold"/>
                                        <p:tgtEl>
                                          <p:spTgt spid="43"/>
                                        </p:tgtEl>
                                        <p:attrNameLst>
                                          <p:attrName>ppt_h</p:attrName>
                                        </p:attrNameLst>
                                      </p:cBhvr>
                                      <p:tavLst>
                                        <p:tav tm="0">
                                          <p:val>
                                            <p:fltVal val="0"/>
                                          </p:val>
                                        </p:tav>
                                        <p:tav tm="100000">
                                          <p:val>
                                            <p:strVal val="#ppt_h"/>
                                          </p:val>
                                        </p:tav>
                                      </p:tavLst>
                                    </p:anim>
                                    <p:animEffect transition="in" filter="fade">
                                      <p:cBhvr>
                                        <p:cTn id="35" dur="1000"/>
                                        <p:tgtEl>
                                          <p:spTgt spid="43"/>
                                        </p:tgtEl>
                                      </p:cBhvr>
                                    </p:animEffect>
                                  </p:childTnLst>
                                </p:cTn>
                              </p:par>
                            </p:childTnLst>
                          </p:cTn>
                        </p:par>
                        <p:par>
                          <p:cTn id="36" fill="hold">
                            <p:stCondLst>
                              <p:cond delay="1000"/>
                            </p:stCondLst>
                            <p:childTnLst>
                              <p:par>
                                <p:cTn id="37" presetID="2" presetClass="entr" presetSubtype="1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750" fill="hold"/>
                                        <p:tgtEl>
                                          <p:spTgt spid="49"/>
                                        </p:tgtEl>
                                        <p:attrNameLst>
                                          <p:attrName>ppt_x</p:attrName>
                                        </p:attrNameLst>
                                      </p:cBhvr>
                                      <p:tavLst>
                                        <p:tav tm="0">
                                          <p:val>
                                            <p:strVal val="0-#ppt_w/2"/>
                                          </p:val>
                                        </p:tav>
                                        <p:tav tm="100000">
                                          <p:val>
                                            <p:strVal val="#ppt_x"/>
                                          </p:val>
                                        </p:tav>
                                      </p:tavLst>
                                    </p:anim>
                                    <p:anim calcmode="lin" valueType="num">
                                      <p:cBhvr additive="base">
                                        <p:cTn id="40"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arn(inVertic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barn(inVertical)">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inVertical)">
                                      <p:cBhvr>
                                        <p:cTn id="61" dur="500"/>
                                        <p:tgtEl>
                                          <p:spTgt spid="4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inVertical)">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3691581" y="1620479"/>
            <a:ext cx="4416142" cy="3725621"/>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4577309" y="2762516"/>
            <a:ext cx="3148471" cy="1569660"/>
          </a:xfrm>
          <a:prstGeom prst="rect">
            <a:avLst/>
          </a:prstGeom>
          <a:noFill/>
        </p:spPr>
        <p:txBody>
          <a:bodyPr wrap="square" rtlCol="0">
            <a:spAutoFit/>
          </a:bodyPr>
          <a:lstStyle/>
          <a:p>
            <a:pPr lvl="0" algn="ctr" defTabSz="914217">
              <a:defRPr/>
            </a:pPr>
            <a:r>
              <a:rPr lang="vi-VN" sz="2400" b="1" i="1" dirty="0">
                <a:solidFill>
                  <a:srgbClr val="FFBF53">
                    <a:lumMod val="50000"/>
                  </a:srgbClr>
                </a:solidFill>
                <a:latin typeface="Times New Roman" panose="02020603050405020304" pitchFamily="18" charset="0"/>
                <a:cs typeface="Times New Roman" panose="02020603050405020304" pitchFamily="18" charset="0"/>
              </a:rPr>
              <a:t>Giới khái quát về nhân vật Võ Tòng, tác giả, tác phẩm và vị trí đoạn trích được khai thác. </a:t>
            </a:r>
            <a:endParaRPr kumimoji="0" lang="zh-CN" altLang="en-US" sz="2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41">
            <a:extLst>
              <a:ext uri="{FF2B5EF4-FFF2-40B4-BE49-F238E27FC236}">
                <a16:creationId xmlns:a16="http://schemas.microsoft.com/office/drawing/2014/main" id="{9A74FFE7-556F-44C5-BAAE-96FC9E354ACD}"/>
              </a:ext>
            </a:extLst>
          </p:cNvPr>
          <p:cNvSpPr txBox="1"/>
          <p:nvPr/>
        </p:nvSpPr>
        <p:spPr>
          <a:xfrm>
            <a:off x="1486711" y="366322"/>
            <a:ext cx="3410604" cy="1520353"/>
          </a:xfrm>
          <a:prstGeom prst="rect">
            <a:avLst/>
          </a:prstGeom>
          <a:noFill/>
        </p:spPr>
        <p:txBody>
          <a:bodyPr vert="horz" wrap="square" rtlCol="0">
            <a:spAutoFit/>
          </a:bodyPr>
          <a:lstStyle/>
          <a:p>
            <a:pPr defTabSz="914217"/>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Lập</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dàn</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ý</a:t>
            </a:r>
          </a:p>
          <a:p>
            <a:pPr defTabSz="914217">
              <a:lnSpc>
                <a:spcPct val="150000"/>
              </a:lnSpc>
            </a:pP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vi-VN"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Mở bài</a:t>
            </a:r>
            <a:endPar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83656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fltVal val="0"/>
                                          </p:val>
                                        </p:tav>
                                        <p:tav tm="100000">
                                          <p:val>
                                            <p:strVal val="#ppt_w"/>
                                          </p:val>
                                        </p:tav>
                                      </p:tavLst>
                                    </p:anim>
                                    <p:anim calcmode="lin" valueType="num">
                                      <p:cBhvr>
                                        <p:cTn id="22" dur="1000" fill="hold"/>
                                        <p:tgtEl>
                                          <p:spTgt spid="41"/>
                                        </p:tgtEl>
                                        <p:attrNameLst>
                                          <p:attrName>ppt_h</p:attrName>
                                        </p:attrNameLst>
                                      </p:cBhvr>
                                      <p:tavLst>
                                        <p:tav tm="0">
                                          <p:val>
                                            <p:fltVal val="0"/>
                                          </p:val>
                                        </p:tav>
                                        <p:tav tm="100000">
                                          <p:val>
                                            <p:strVal val="#ppt_h"/>
                                          </p:val>
                                        </p:tav>
                                      </p:tavLst>
                                    </p:anim>
                                    <p:anim calcmode="lin" valueType="num">
                                      <p:cBhvr>
                                        <p:cTn id="23" dur="1000" fill="hold"/>
                                        <p:tgtEl>
                                          <p:spTgt spid="41"/>
                                        </p:tgtEl>
                                        <p:attrNameLst>
                                          <p:attrName>style.rotation</p:attrName>
                                        </p:attrNameLst>
                                      </p:cBhvr>
                                      <p:tavLst>
                                        <p:tav tm="0">
                                          <p:val>
                                            <p:fltVal val="90"/>
                                          </p:val>
                                        </p:tav>
                                        <p:tav tm="100000">
                                          <p:val>
                                            <p:fltVal val="0"/>
                                          </p:val>
                                        </p:tav>
                                      </p:tavLst>
                                    </p:anim>
                                    <p:animEffect transition="in" filter="fade">
                                      <p:cBhvr>
                                        <p:cTn id="24" dur="1000"/>
                                        <p:tgtEl>
                                          <p:spTgt spid="41"/>
                                        </p:tgtEl>
                                      </p:cBhvr>
                                    </p:animEffect>
                                  </p:childTnLst>
                                </p:cTn>
                              </p:par>
                              <p:par>
                                <p:cTn id="25" presetID="3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fltVal val="0"/>
                                          </p:val>
                                        </p:tav>
                                        <p:tav tm="100000">
                                          <p:val>
                                            <p:strVal val="#ppt_h"/>
                                          </p:val>
                                        </p:tav>
                                      </p:tavLst>
                                    </p:anim>
                                    <p:anim calcmode="lin" valueType="num">
                                      <p:cBhvr>
                                        <p:cTn id="29" dur="1000" fill="hold"/>
                                        <p:tgtEl>
                                          <p:spTgt spid="39"/>
                                        </p:tgtEl>
                                        <p:attrNameLst>
                                          <p:attrName>style.rotation</p:attrName>
                                        </p:attrNameLst>
                                      </p:cBhvr>
                                      <p:tavLst>
                                        <p:tav tm="0">
                                          <p:val>
                                            <p:fltVal val="90"/>
                                          </p:val>
                                        </p:tav>
                                        <p:tav tm="100000">
                                          <p:val>
                                            <p:fltVal val="0"/>
                                          </p:val>
                                        </p:tav>
                                      </p:tavLst>
                                    </p:anim>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id="{56100E42-1B9F-4C8D-B484-B237526F1280}"/>
              </a:ext>
            </a:extLst>
          </p:cNvPr>
          <p:cNvSpPr txBox="1"/>
          <p:nvPr/>
        </p:nvSpPr>
        <p:spPr>
          <a:xfrm>
            <a:off x="1486710" y="366322"/>
            <a:ext cx="9268557" cy="707758"/>
          </a:xfrm>
          <a:prstGeom prst="rect">
            <a:avLst/>
          </a:prstGeom>
          <a:noFill/>
        </p:spPr>
        <p:txBody>
          <a:bodyPr vert="horz" wrap="square" rtlCol="0">
            <a:spAutoFit/>
          </a:bodyPr>
          <a:lstStyle/>
          <a:p>
            <a:pPr defTabSz="914217"/>
            <a:r>
              <a:rPr lang="vi-VN"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Thân bài</a:t>
            </a:r>
            <a:endPar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22963" y="636642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id="{A851A25E-6F4B-4CE0-8E19-717F34A0DB2F}"/>
              </a:ext>
            </a:extLst>
          </p:cNvPr>
          <p:cNvGrpSpPr/>
          <p:nvPr/>
        </p:nvGrpSpPr>
        <p:grpSpPr>
          <a:xfrm>
            <a:off x="377603" y="1208221"/>
            <a:ext cx="657357" cy="738321"/>
            <a:chOff x="0" y="0"/>
            <a:chExt cx="807366" cy="906807"/>
          </a:xfrm>
          <a:noFill/>
        </p:grpSpPr>
        <p:sp>
          <p:nvSpPr>
            <p:cNvPr id="35" name="Shape 42">
              <a:extLst>
                <a:ext uri="{FF2B5EF4-FFF2-40B4-BE49-F238E27FC236}">
                  <a16:creationId xmlns:a16="http://schemas.microsoft.com/office/drawing/2014/main"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a16="http://schemas.microsoft.com/office/drawing/2014/main"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a16="http://schemas.microsoft.com/office/drawing/2014/main" id="{6CBA95BA-80E0-44A0-BE19-2808F6BE2E4F}"/>
              </a:ext>
            </a:extLst>
          </p:cNvPr>
          <p:cNvGrpSpPr/>
          <p:nvPr/>
        </p:nvGrpSpPr>
        <p:grpSpPr>
          <a:xfrm>
            <a:off x="377602" y="2290465"/>
            <a:ext cx="657357" cy="738321"/>
            <a:chOff x="0" y="0"/>
            <a:chExt cx="807366" cy="906807"/>
          </a:xfrm>
        </p:grpSpPr>
        <p:sp>
          <p:nvSpPr>
            <p:cNvPr id="38" name="Shape 42">
              <a:extLst>
                <a:ext uri="{FF2B5EF4-FFF2-40B4-BE49-F238E27FC236}">
                  <a16:creationId xmlns:a16="http://schemas.microsoft.com/office/drawing/2014/main"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a16="http://schemas.microsoft.com/office/drawing/2014/main"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a16="http://schemas.microsoft.com/office/drawing/2014/main" id="{5BA945B7-B42D-4AA0-B325-FFFF95A83140}"/>
              </a:ext>
            </a:extLst>
          </p:cNvPr>
          <p:cNvGrpSpPr/>
          <p:nvPr/>
        </p:nvGrpSpPr>
        <p:grpSpPr>
          <a:xfrm>
            <a:off x="379373" y="3379353"/>
            <a:ext cx="657357" cy="738321"/>
            <a:chOff x="0" y="0"/>
            <a:chExt cx="807366" cy="906807"/>
          </a:xfrm>
        </p:grpSpPr>
        <p:sp>
          <p:nvSpPr>
            <p:cNvPr id="41" name="Shape 42">
              <a:extLst>
                <a:ext uri="{FF2B5EF4-FFF2-40B4-BE49-F238E27FC236}">
                  <a16:creationId xmlns:a16="http://schemas.microsoft.com/office/drawing/2014/main"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a16="http://schemas.microsoft.com/office/drawing/2014/main"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a16="http://schemas.microsoft.com/office/drawing/2014/main" id="{A294A436-52C1-4F65-95AE-EB3DD2AF0CC0}"/>
              </a:ext>
            </a:extLst>
          </p:cNvPr>
          <p:cNvGrpSpPr/>
          <p:nvPr/>
        </p:nvGrpSpPr>
        <p:grpSpPr>
          <a:xfrm rot="473564">
            <a:off x="10164877" y="2021536"/>
            <a:ext cx="1895597" cy="2014298"/>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10103374" y="2995742"/>
            <a:ext cx="921494" cy="1051374"/>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a16="http://schemas.microsoft.com/office/drawing/2014/main" id="{17590673-AC80-44F1-B5A1-549D9F074A94}"/>
              </a:ext>
            </a:extLst>
          </p:cNvPr>
          <p:cNvSpPr txBox="1"/>
          <p:nvPr/>
        </p:nvSpPr>
        <p:spPr>
          <a:xfrm>
            <a:off x="1251698" y="1123988"/>
            <a:ext cx="8267029"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dirty="0">
                <a:solidFill>
                  <a:srgbClr val="002060"/>
                </a:solidFill>
                <a:latin typeface="Times New Roman" panose="02020603050405020304" pitchFamily="18" charset="0"/>
              </a:rPr>
              <a:t>+ Lai lịch: Chú tên là gì, quê ở đâu cũng không rõ. Võ Tòng là tên mọi người gọi chú từ một sự tích trong truyện Tàu.</a:t>
            </a:r>
            <a:endParaRPr lang="en-US" sz="2400" dirty="0">
              <a:solidFill>
                <a:srgbClr val="002060"/>
              </a:solidFill>
              <a:latin typeface="Calibri"/>
            </a:endParaRPr>
          </a:p>
        </p:txBody>
      </p:sp>
      <p:sp>
        <p:nvSpPr>
          <p:cNvPr id="53" name="文本框 24">
            <a:extLst>
              <a:ext uri="{FF2B5EF4-FFF2-40B4-BE49-F238E27FC236}">
                <a16:creationId xmlns:a16="http://schemas.microsoft.com/office/drawing/2014/main" id="{B53622B7-ABBE-4E0A-9085-A8E9D4C81976}"/>
              </a:ext>
            </a:extLst>
          </p:cNvPr>
          <p:cNvSpPr txBox="1"/>
          <p:nvPr/>
        </p:nvSpPr>
        <p:spPr>
          <a:xfrm>
            <a:off x="1259325" y="2167919"/>
            <a:ext cx="8259403"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dirty="0">
                <a:solidFill>
                  <a:srgbClr val="002060"/>
                </a:solidFill>
                <a:latin typeface="Times New Roman" panose="02020603050405020304" pitchFamily="18" charset="0"/>
              </a:rPr>
              <a:t>+ Ngoại hình: Hai hố mắt sâu hoắm và từ trong đáy hố sâu thẳm đó, một cặp tròng mắt trắng dã, long qua, long lại, sắc như dao;…</a:t>
            </a:r>
            <a:endParaRPr lang="en-US" sz="2400" dirty="0">
              <a:solidFill>
                <a:srgbClr val="002060"/>
              </a:solidFill>
              <a:latin typeface="Calibri"/>
            </a:endParaRPr>
          </a:p>
        </p:txBody>
      </p:sp>
      <p:sp>
        <p:nvSpPr>
          <p:cNvPr id="54" name="文本框 25">
            <a:extLst>
              <a:ext uri="{FF2B5EF4-FFF2-40B4-BE49-F238E27FC236}">
                <a16:creationId xmlns:a16="http://schemas.microsoft.com/office/drawing/2014/main" id="{0FF0441A-D995-4E94-BF02-535555E9C93D}"/>
              </a:ext>
            </a:extLst>
          </p:cNvPr>
          <p:cNvSpPr txBox="1"/>
          <p:nvPr/>
        </p:nvSpPr>
        <p:spPr>
          <a:xfrm>
            <a:off x="1233819" y="3271475"/>
            <a:ext cx="8735242" cy="97956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dirty="0">
                <a:solidFill>
                  <a:srgbClr val="002060"/>
                </a:solidFill>
                <a:latin typeface="Times New Roman" panose="02020603050405020304" pitchFamily="18" charset="0"/>
              </a:rPr>
              <a:t>+ Lời truyền tụng: Ra tù, Võ Tòng không trả thù kẻ phá hoại gia đình mình, chỉ ngửa mặt cười lớn rồi vào rừng làm nghề săn bẫy thú;…</a:t>
            </a:r>
            <a:endParaRPr lang="zh-CN" altLang="en-US" sz="2400" dirty="0">
              <a:solidFill>
                <a:srgbClr val="002060"/>
              </a:solidFill>
              <a:latin typeface="Calibri"/>
              <a:ea typeface="方正静蕾简体" panose="02000000000000000000" pitchFamily="2" charset="-122"/>
            </a:endParaRPr>
          </a:p>
        </p:txBody>
      </p:sp>
      <p:grpSp>
        <p:nvGrpSpPr>
          <p:cNvPr id="57" name="Group 44">
            <a:extLst>
              <a:ext uri="{FF2B5EF4-FFF2-40B4-BE49-F238E27FC236}">
                <a16:creationId xmlns:a16="http://schemas.microsoft.com/office/drawing/2014/main" id="{6673BFDA-3390-48E2-8E1D-617F6505E5FA}"/>
              </a:ext>
            </a:extLst>
          </p:cNvPr>
          <p:cNvGrpSpPr/>
          <p:nvPr/>
        </p:nvGrpSpPr>
        <p:grpSpPr>
          <a:xfrm>
            <a:off x="377601" y="4266570"/>
            <a:ext cx="657357" cy="738321"/>
            <a:chOff x="0" y="0"/>
            <a:chExt cx="807366" cy="906807"/>
          </a:xfrm>
        </p:grpSpPr>
        <p:sp>
          <p:nvSpPr>
            <p:cNvPr id="58" name="Shape 42">
              <a:extLst>
                <a:ext uri="{FF2B5EF4-FFF2-40B4-BE49-F238E27FC236}">
                  <a16:creationId xmlns:a16="http://schemas.microsoft.com/office/drawing/2014/main" id="{A124F28E-C6A8-46F1-99D6-CC242F5539FA}"/>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9" name="Shape 43">
              <a:extLst>
                <a:ext uri="{FF2B5EF4-FFF2-40B4-BE49-F238E27FC236}">
                  <a16:creationId xmlns:a16="http://schemas.microsoft.com/office/drawing/2014/main" id="{A48258D9-1F53-49EC-A4DA-6C3D7F6CC2D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60" name="文本框 25">
            <a:extLst>
              <a:ext uri="{FF2B5EF4-FFF2-40B4-BE49-F238E27FC236}">
                <a16:creationId xmlns:a16="http://schemas.microsoft.com/office/drawing/2014/main" id="{BF9EE21E-A987-4193-96E6-816737520540}"/>
              </a:ext>
            </a:extLst>
          </p:cNvPr>
          <p:cNvSpPr txBox="1"/>
          <p:nvPr/>
        </p:nvSpPr>
        <p:spPr>
          <a:xfrm>
            <a:off x="1251699" y="4309347"/>
            <a:ext cx="6163842" cy="98148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dirty="0">
                <a:solidFill>
                  <a:srgbClr val="002060"/>
                </a:solidFill>
                <a:latin typeface="Times New Roman" panose="02020603050405020304" pitchFamily="18" charset="0"/>
              </a:rPr>
              <a:t>+ Hành động và việc làm</a:t>
            </a:r>
            <a:endParaRPr lang="en-US" sz="2400" dirty="0">
              <a:solidFill>
                <a:srgbClr val="002060"/>
              </a:solidFill>
              <a:latin typeface="Times New Roman" panose="02020603050405020304" pitchFamily="18" charset="0"/>
            </a:endParaRPr>
          </a:p>
          <a:p>
            <a:pPr defTabSz="914217"/>
            <a:endParaRPr lang="zh-CN" altLang="en-US" sz="2400" dirty="0">
              <a:solidFill>
                <a:srgbClr val="002060"/>
              </a:solidFill>
              <a:latin typeface="Calibri"/>
              <a:ea typeface="方正静蕾简体" panose="02000000000000000000" pitchFamily="2" charset="-122"/>
            </a:endParaRPr>
          </a:p>
        </p:txBody>
      </p:sp>
      <p:grpSp>
        <p:nvGrpSpPr>
          <p:cNvPr id="61" name="Group 44">
            <a:extLst>
              <a:ext uri="{FF2B5EF4-FFF2-40B4-BE49-F238E27FC236}">
                <a16:creationId xmlns:a16="http://schemas.microsoft.com/office/drawing/2014/main" id="{FA9F2F49-C4DB-FDE7-CA04-697F6B9B122D}"/>
              </a:ext>
            </a:extLst>
          </p:cNvPr>
          <p:cNvGrpSpPr/>
          <p:nvPr/>
        </p:nvGrpSpPr>
        <p:grpSpPr>
          <a:xfrm>
            <a:off x="378868" y="5197895"/>
            <a:ext cx="657357" cy="738321"/>
            <a:chOff x="0" y="0"/>
            <a:chExt cx="807366" cy="906807"/>
          </a:xfrm>
        </p:grpSpPr>
        <p:sp>
          <p:nvSpPr>
            <p:cNvPr id="62" name="Shape 42">
              <a:extLst>
                <a:ext uri="{FF2B5EF4-FFF2-40B4-BE49-F238E27FC236}">
                  <a16:creationId xmlns:a16="http://schemas.microsoft.com/office/drawing/2014/main" id="{B01B7C22-949B-1154-25B9-2C3C460FF9BB}"/>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63" name="Shape 43">
              <a:extLst>
                <a:ext uri="{FF2B5EF4-FFF2-40B4-BE49-F238E27FC236}">
                  <a16:creationId xmlns:a16="http://schemas.microsoft.com/office/drawing/2014/main" id="{8B2B3546-22AE-C2E0-2093-02987CD202E9}"/>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64" name="文本框 25">
            <a:extLst>
              <a:ext uri="{FF2B5EF4-FFF2-40B4-BE49-F238E27FC236}">
                <a16:creationId xmlns:a16="http://schemas.microsoft.com/office/drawing/2014/main" id="{31F994C2-2919-C7F5-0195-EE11E3CD09A8}"/>
              </a:ext>
            </a:extLst>
          </p:cNvPr>
          <p:cNvSpPr txBox="1"/>
          <p:nvPr/>
        </p:nvSpPr>
        <p:spPr>
          <a:xfrm>
            <a:off x="1274056" y="5058613"/>
            <a:ext cx="8978481" cy="144315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dirty="0">
                <a:solidFill>
                  <a:srgbClr val="002060"/>
                </a:solidFill>
                <a:latin typeface="Times New Roman" panose="02020603050405020304" pitchFamily="18" charset="0"/>
              </a:rPr>
              <a:t>+ Trình bày những suy nghĩ, cảm xúc của em về các đặc điểm đã phân tích về chú Võ Tòng.</a:t>
            </a:r>
            <a:endParaRPr lang="en-US" sz="2400" dirty="0">
              <a:solidFill>
                <a:srgbClr val="002060"/>
              </a:solidFill>
              <a:latin typeface="Times New Roman" panose="02020603050405020304" pitchFamily="18" charset="0"/>
            </a:endParaRPr>
          </a:p>
          <a:p>
            <a:pPr defTabSz="914217"/>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739662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arn(inVertical)">
                                      <p:cBhvr>
                                        <p:cTn id="36" dur="500"/>
                                        <p:tgtEl>
                                          <p:spTgt spid="5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barn(inVertical)">
                                      <p:cBhvr>
                                        <p:cTn id="44" dur="500"/>
                                        <p:tgtEl>
                                          <p:spTgt spid="6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2" grpId="0"/>
      <p:bldP spid="53" grpId="0"/>
      <p:bldP spid="54" grpId="0"/>
      <p:bldP spid="60"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319046-6F89-4DE7-B6D0-6D4AC59529A6}"/>
              </a:ext>
            </a:extLst>
          </p:cNvPr>
          <p:cNvSpPr>
            <a:spLocks noGrp="1"/>
          </p:cNvSpPr>
          <p:nvPr>
            <p:ph type="sldNum" sz="quarter" idx="12"/>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组合 5">
            <a:extLst>
              <a:ext uri="{FF2B5EF4-FFF2-40B4-BE49-F238E27FC236}">
                <a16:creationId xmlns:a16="http://schemas.microsoft.com/office/drawing/2014/main" id="{CED6A439-5EFE-4F12-A545-7E1AA534BD07}"/>
              </a:ext>
            </a:extLst>
          </p:cNvPr>
          <p:cNvGrpSpPr/>
          <p:nvPr/>
        </p:nvGrpSpPr>
        <p:grpSpPr>
          <a:xfrm flipH="1">
            <a:off x="10241114" y="2686307"/>
            <a:ext cx="1554697" cy="3102013"/>
            <a:chOff x="7313614" y="5424488"/>
            <a:chExt cx="363538" cy="641350"/>
          </a:xfrm>
          <a:solidFill>
            <a:schemeClr val="tx1">
              <a:lumMod val="75000"/>
              <a:lumOff val="25000"/>
            </a:schemeClr>
          </a:solidFill>
        </p:grpSpPr>
        <p:sp>
          <p:nvSpPr>
            <p:cNvPr id="6" name="Freeform 1842">
              <a:extLst>
                <a:ext uri="{FF2B5EF4-FFF2-40B4-BE49-F238E27FC236}">
                  <a16:creationId xmlns:a16="http://schemas.microsoft.com/office/drawing/2014/main" id="{0F00E65A-D9AF-4398-B84D-18613E6C40E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7" name="Freeform 1843">
              <a:extLst>
                <a:ext uri="{FF2B5EF4-FFF2-40B4-BE49-F238E27FC236}">
                  <a16:creationId xmlns:a16="http://schemas.microsoft.com/office/drawing/2014/main" id="{69FF9336-A058-41C7-A801-9DA7BFDFEAC3}"/>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 name="Freeform 1844">
              <a:extLst>
                <a:ext uri="{FF2B5EF4-FFF2-40B4-BE49-F238E27FC236}">
                  <a16:creationId xmlns:a16="http://schemas.microsoft.com/office/drawing/2014/main" id="{E5656C66-AD44-4408-82CF-83EE09AE681A}"/>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 name="Freeform 1845">
              <a:extLst>
                <a:ext uri="{FF2B5EF4-FFF2-40B4-BE49-F238E27FC236}">
                  <a16:creationId xmlns:a16="http://schemas.microsoft.com/office/drawing/2014/main" id="{13669506-480F-48F8-AD2E-025AED2AA5D2}"/>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0" name="Freeform 1846">
              <a:extLst>
                <a:ext uri="{FF2B5EF4-FFF2-40B4-BE49-F238E27FC236}">
                  <a16:creationId xmlns:a16="http://schemas.microsoft.com/office/drawing/2014/main" id="{AD70668F-BCA9-4794-ABFB-D11DB7BDFF84}"/>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1" name="Freeform 1847">
              <a:extLst>
                <a:ext uri="{FF2B5EF4-FFF2-40B4-BE49-F238E27FC236}">
                  <a16:creationId xmlns:a16="http://schemas.microsoft.com/office/drawing/2014/main" id="{507EF41D-2238-44C3-BF01-EBC6E1E7E1F2}"/>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Freeform 1848">
              <a:extLst>
                <a:ext uri="{FF2B5EF4-FFF2-40B4-BE49-F238E27FC236}">
                  <a16:creationId xmlns:a16="http://schemas.microsoft.com/office/drawing/2014/main" id="{EE7FA7B6-8F07-4C9C-B214-5DB64D1EAC24}"/>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3" name="Freeform 1849">
              <a:extLst>
                <a:ext uri="{FF2B5EF4-FFF2-40B4-BE49-F238E27FC236}">
                  <a16:creationId xmlns:a16="http://schemas.microsoft.com/office/drawing/2014/main" id="{5063B212-20C6-4921-9742-1A46FD66E7B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4" name="Freeform 1850">
              <a:extLst>
                <a:ext uri="{FF2B5EF4-FFF2-40B4-BE49-F238E27FC236}">
                  <a16:creationId xmlns:a16="http://schemas.microsoft.com/office/drawing/2014/main" id="{485B49CF-CCCB-498C-9D35-2C923B6404A0}"/>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5" name="Freeform 1851">
              <a:extLst>
                <a:ext uri="{FF2B5EF4-FFF2-40B4-BE49-F238E27FC236}">
                  <a16:creationId xmlns:a16="http://schemas.microsoft.com/office/drawing/2014/main" id="{34F015A3-E68B-42C5-9D91-B98F037E99FD}"/>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6" name="Freeform 1852">
              <a:extLst>
                <a:ext uri="{FF2B5EF4-FFF2-40B4-BE49-F238E27FC236}">
                  <a16:creationId xmlns:a16="http://schemas.microsoft.com/office/drawing/2014/main" id="{084842DB-3391-441F-B805-9D9D49415C3A}"/>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7" name="Freeform 1853">
              <a:extLst>
                <a:ext uri="{FF2B5EF4-FFF2-40B4-BE49-F238E27FC236}">
                  <a16:creationId xmlns:a16="http://schemas.microsoft.com/office/drawing/2014/main" id="{EE31986D-7E3C-4209-8BD8-2AEBF6B554B3}"/>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8" name="Freeform 1854">
              <a:extLst>
                <a:ext uri="{FF2B5EF4-FFF2-40B4-BE49-F238E27FC236}">
                  <a16:creationId xmlns:a16="http://schemas.microsoft.com/office/drawing/2014/main" id="{67C8D434-3BAA-420D-A90F-3D4B37D71BEB}"/>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9" name="Freeform 1855">
              <a:extLst>
                <a:ext uri="{FF2B5EF4-FFF2-40B4-BE49-F238E27FC236}">
                  <a16:creationId xmlns:a16="http://schemas.microsoft.com/office/drawing/2014/main" id="{29A94C05-CA4B-42C5-A8FF-2BCEC06D1B2C}"/>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0" name="Freeform 1856">
              <a:extLst>
                <a:ext uri="{FF2B5EF4-FFF2-40B4-BE49-F238E27FC236}">
                  <a16:creationId xmlns:a16="http://schemas.microsoft.com/office/drawing/2014/main" id="{D4FC4EF0-0C83-48B8-9150-B6A89013F7C8}"/>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1" name="Freeform 1857">
              <a:extLst>
                <a:ext uri="{FF2B5EF4-FFF2-40B4-BE49-F238E27FC236}">
                  <a16:creationId xmlns:a16="http://schemas.microsoft.com/office/drawing/2014/main" id="{2A209DC4-F963-413F-9DF0-397EA2D87700}"/>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2" name="Freeform 1858">
              <a:extLst>
                <a:ext uri="{FF2B5EF4-FFF2-40B4-BE49-F238E27FC236}">
                  <a16:creationId xmlns:a16="http://schemas.microsoft.com/office/drawing/2014/main" id="{A59498D0-0F22-41BE-A1F3-FB67CD223693}"/>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3" name="Freeform 1859">
              <a:extLst>
                <a:ext uri="{FF2B5EF4-FFF2-40B4-BE49-F238E27FC236}">
                  <a16:creationId xmlns:a16="http://schemas.microsoft.com/office/drawing/2014/main" id="{41EFBC0C-4E1B-42B1-B449-4B81C603B8D1}"/>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4" name="Freeform 1860">
              <a:extLst>
                <a:ext uri="{FF2B5EF4-FFF2-40B4-BE49-F238E27FC236}">
                  <a16:creationId xmlns:a16="http://schemas.microsoft.com/office/drawing/2014/main" id="{8D7816F5-F7D8-4AEC-BB2E-341E2E2305DF}"/>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5" name="Freeform 1861">
              <a:extLst>
                <a:ext uri="{FF2B5EF4-FFF2-40B4-BE49-F238E27FC236}">
                  <a16:creationId xmlns:a16="http://schemas.microsoft.com/office/drawing/2014/main" id="{4986AF99-24C1-4655-9F4B-9FF50FC28F9C}"/>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6" name="Freeform 1862">
              <a:extLst>
                <a:ext uri="{FF2B5EF4-FFF2-40B4-BE49-F238E27FC236}">
                  <a16:creationId xmlns:a16="http://schemas.microsoft.com/office/drawing/2014/main" id="{C581179A-5730-404B-972E-C6A6CBBDBEEA}"/>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7" name="Freeform 1863">
              <a:extLst>
                <a:ext uri="{FF2B5EF4-FFF2-40B4-BE49-F238E27FC236}">
                  <a16:creationId xmlns:a16="http://schemas.microsoft.com/office/drawing/2014/main" id="{2F438CA9-E2E8-4010-ADD3-512C76DFEFF1}"/>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8" name="Freeform 1864">
              <a:extLst>
                <a:ext uri="{FF2B5EF4-FFF2-40B4-BE49-F238E27FC236}">
                  <a16:creationId xmlns:a16="http://schemas.microsoft.com/office/drawing/2014/main" id="{9033AED0-0410-4C81-B601-0151310FBD82}"/>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29" name="Freeform 1865">
              <a:extLst>
                <a:ext uri="{FF2B5EF4-FFF2-40B4-BE49-F238E27FC236}">
                  <a16:creationId xmlns:a16="http://schemas.microsoft.com/office/drawing/2014/main" id="{36DB0F0B-8718-442D-B45B-05B89A43F510}"/>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0" name="Freeform 1866">
              <a:extLst>
                <a:ext uri="{FF2B5EF4-FFF2-40B4-BE49-F238E27FC236}">
                  <a16:creationId xmlns:a16="http://schemas.microsoft.com/office/drawing/2014/main" id="{D67242A4-4DE1-4716-92CC-F9EFBB7D529A}"/>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1" name="Freeform 1867">
              <a:extLst>
                <a:ext uri="{FF2B5EF4-FFF2-40B4-BE49-F238E27FC236}">
                  <a16:creationId xmlns:a16="http://schemas.microsoft.com/office/drawing/2014/main" id="{5A1528F4-3CE3-4B05-A87C-B746B47C7F20}"/>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2" name="Freeform 1868">
              <a:extLst>
                <a:ext uri="{FF2B5EF4-FFF2-40B4-BE49-F238E27FC236}">
                  <a16:creationId xmlns:a16="http://schemas.microsoft.com/office/drawing/2014/main" id="{F68D716D-E0FD-4AB3-8D3D-C96E3B4F6BBD}"/>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3" name="Freeform 1869">
              <a:extLst>
                <a:ext uri="{FF2B5EF4-FFF2-40B4-BE49-F238E27FC236}">
                  <a16:creationId xmlns:a16="http://schemas.microsoft.com/office/drawing/2014/main" id="{70B5BEAF-2F1B-4BC5-AD1B-EA91E7E9A1EC}"/>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4" name="Freeform 1870">
              <a:extLst>
                <a:ext uri="{FF2B5EF4-FFF2-40B4-BE49-F238E27FC236}">
                  <a16:creationId xmlns:a16="http://schemas.microsoft.com/office/drawing/2014/main" id="{8EE03EE1-0D95-492B-8010-E70F1A979429}"/>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5" name="Freeform 1871">
              <a:extLst>
                <a:ext uri="{FF2B5EF4-FFF2-40B4-BE49-F238E27FC236}">
                  <a16:creationId xmlns:a16="http://schemas.microsoft.com/office/drawing/2014/main" id="{1E902FBA-78B2-47F3-A0B7-1D8DD18EBF4D}"/>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sp>
        <p:nvSpPr>
          <p:cNvPr id="36" name="任意多边形 36">
            <a:extLst>
              <a:ext uri="{FF2B5EF4-FFF2-40B4-BE49-F238E27FC236}">
                <a16:creationId xmlns:a16="http://schemas.microsoft.com/office/drawing/2014/main" id="{E37AA4DD-B866-4080-9B55-2B3B458213C8}"/>
              </a:ext>
            </a:extLst>
          </p:cNvPr>
          <p:cNvSpPr/>
          <p:nvPr/>
        </p:nvSpPr>
        <p:spPr>
          <a:xfrm>
            <a:off x="-814268" y="4459229"/>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9" name="图片 20">
            <a:extLst>
              <a:ext uri="{FF2B5EF4-FFF2-40B4-BE49-F238E27FC236}">
                <a16:creationId xmlns:a16="http://schemas.microsoft.com/office/drawing/2014/main" id="{831CB43F-6C83-4990-9DFB-80EB8A634FDE}"/>
              </a:ext>
            </a:extLst>
          </p:cNvPr>
          <p:cNvPicPr>
            <a:picLocks noChangeAspect="1"/>
          </p:cNvPicPr>
          <p:nvPr/>
        </p:nvPicPr>
        <p:blipFill>
          <a:blip r:embed="rId2"/>
          <a:stretch>
            <a:fillRect/>
          </a:stretch>
        </p:blipFill>
        <p:spPr>
          <a:xfrm>
            <a:off x="1768756" y="0"/>
            <a:ext cx="7788481" cy="5179627"/>
          </a:xfrm>
          <a:prstGeom prst="rect">
            <a:avLst/>
          </a:prstGeom>
        </p:spPr>
      </p:pic>
      <p:sp>
        <p:nvSpPr>
          <p:cNvPr id="41" name="文本框 21">
            <a:extLst>
              <a:ext uri="{FF2B5EF4-FFF2-40B4-BE49-F238E27FC236}">
                <a16:creationId xmlns:a16="http://schemas.microsoft.com/office/drawing/2014/main" id="{2B4C73FA-BFD3-4318-9F6C-58C1E2CB2153}"/>
              </a:ext>
            </a:extLst>
          </p:cNvPr>
          <p:cNvSpPr txBox="1"/>
          <p:nvPr/>
        </p:nvSpPr>
        <p:spPr>
          <a:xfrm>
            <a:off x="3541525" y="1366271"/>
            <a:ext cx="5017762" cy="2800767"/>
          </a:xfrm>
          <a:prstGeom prst="rect">
            <a:avLst/>
          </a:prstGeom>
          <a:noFill/>
        </p:spPr>
        <p:txBody>
          <a:bodyPr wrap="square" rtlCol="0">
            <a:spAutoFit/>
          </a:bodyPr>
          <a:lstStyle/>
          <a:p>
            <a:pPr lvl="0" algn="ctr" defTabSz="914217"/>
            <a:r>
              <a:rPr lang="vi-VN" sz="2200" b="1" i="1" dirty="0">
                <a:solidFill>
                  <a:srgbClr val="FFBF53">
                    <a:lumMod val="50000"/>
                  </a:srgbClr>
                </a:solidFill>
                <a:latin typeface="Times New Roman" panose="02020603050405020304" pitchFamily="18" charset="0"/>
                <a:cs typeface="Times New Roman" panose="02020603050405020304" pitchFamily="18" charset="0"/>
              </a:rPr>
              <a:t>- Nêu đánh giá khái quát về nhân vật Võ Tòng</a:t>
            </a:r>
          </a:p>
          <a:p>
            <a:pPr lvl="0" algn="ctr" defTabSz="914217"/>
            <a:r>
              <a:rPr lang="vi-VN" sz="2200" b="1" i="1" dirty="0">
                <a:solidFill>
                  <a:srgbClr val="FFBF53">
                    <a:lumMod val="50000"/>
                  </a:srgbClr>
                </a:solidFill>
                <a:latin typeface="Times New Roman" panose="02020603050405020304" pitchFamily="18" charset="0"/>
                <a:cs typeface="Times New Roman" panose="02020603050405020304" pitchFamily="18" charset="0"/>
              </a:rPr>
              <a:t>- Liên hệ với những con người Nam Bộ bình thường, giản dị mà anh dũng, bất khuất trong hai cuộc kháng chiến chống thực dân Pháp và đế quốc Mỹ; từ đó rút ra bài học cho mình và thế hệ trẻ hôm nay</a:t>
            </a:r>
          </a:p>
        </p:txBody>
      </p:sp>
      <p:sp>
        <p:nvSpPr>
          <p:cNvPr id="38" name="文本框 41">
            <a:extLst>
              <a:ext uri="{FF2B5EF4-FFF2-40B4-BE49-F238E27FC236}">
                <a16:creationId xmlns:a16="http://schemas.microsoft.com/office/drawing/2014/main" id="{9A74FFE7-556F-44C5-BAAE-96FC9E354ACD}"/>
              </a:ext>
            </a:extLst>
          </p:cNvPr>
          <p:cNvSpPr txBox="1"/>
          <p:nvPr/>
        </p:nvSpPr>
        <p:spPr>
          <a:xfrm>
            <a:off x="1486711" y="366322"/>
            <a:ext cx="2489672" cy="707758"/>
          </a:xfrm>
          <a:prstGeom prst="rect">
            <a:avLst/>
          </a:prstGeom>
          <a:noFill/>
        </p:spPr>
        <p:txBody>
          <a:bodyPr vert="horz" wrap="square" rtlCol="0">
            <a:spAutoFit/>
          </a:bodyPr>
          <a:lstStyle/>
          <a:p>
            <a:pPr lvl="0" defTabSz="914217"/>
            <a:r>
              <a:rPr lang="vi-VN"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Kết bài</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92453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fltVal val="0"/>
                                          </p:val>
                                        </p:tav>
                                        <p:tav tm="100000">
                                          <p:val>
                                            <p:strVal val="#ppt_w"/>
                                          </p:val>
                                        </p:tav>
                                      </p:tavLst>
                                    </p:anim>
                                    <p:anim calcmode="lin" valueType="num">
                                      <p:cBhvr>
                                        <p:cTn id="22" dur="1000" fill="hold"/>
                                        <p:tgtEl>
                                          <p:spTgt spid="41"/>
                                        </p:tgtEl>
                                        <p:attrNameLst>
                                          <p:attrName>ppt_h</p:attrName>
                                        </p:attrNameLst>
                                      </p:cBhvr>
                                      <p:tavLst>
                                        <p:tav tm="0">
                                          <p:val>
                                            <p:fltVal val="0"/>
                                          </p:val>
                                        </p:tav>
                                        <p:tav tm="100000">
                                          <p:val>
                                            <p:strVal val="#ppt_h"/>
                                          </p:val>
                                        </p:tav>
                                      </p:tavLst>
                                    </p:anim>
                                    <p:anim calcmode="lin" valueType="num">
                                      <p:cBhvr>
                                        <p:cTn id="23" dur="1000" fill="hold"/>
                                        <p:tgtEl>
                                          <p:spTgt spid="41"/>
                                        </p:tgtEl>
                                        <p:attrNameLst>
                                          <p:attrName>style.rotation</p:attrName>
                                        </p:attrNameLst>
                                      </p:cBhvr>
                                      <p:tavLst>
                                        <p:tav tm="0">
                                          <p:val>
                                            <p:fltVal val="90"/>
                                          </p:val>
                                        </p:tav>
                                        <p:tav tm="100000">
                                          <p:val>
                                            <p:fltVal val="0"/>
                                          </p:val>
                                        </p:tav>
                                      </p:tavLst>
                                    </p:anim>
                                    <p:animEffect transition="in" filter="fade">
                                      <p:cBhvr>
                                        <p:cTn id="24" dur="1000"/>
                                        <p:tgtEl>
                                          <p:spTgt spid="41"/>
                                        </p:tgtEl>
                                      </p:cBhvr>
                                    </p:animEffect>
                                  </p:childTnLst>
                                </p:cTn>
                              </p:par>
                              <p:par>
                                <p:cTn id="25" presetID="3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1000" fill="hold"/>
                                        <p:tgtEl>
                                          <p:spTgt spid="39"/>
                                        </p:tgtEl>
                                        <p:attrNameLst>
                                          <p:attrName>ppt_w</p:attrName>
                                        </p:attrNameLst>
                                      </p:cBhvr>
                                      <p:tavLst>
                                        <p:tav tm="0">
                                          <p:val>
                                            <p:fltVal val="0"/>
                                          </p:val>
                                        </p:tav>
                                        <p:tav tm="100000">
                                          <p:val>
                                            <p:strVal val="#ppt_w"/>
                                          </p:val>
                                        </p:tav>
                                      </p:tavLst>
                                    </p:anim>
                                    <p:anim calcmode="lin" valueType="num">
                                      <p:cBhvr>
                                        <p:cTn id="28" dur="1000" fill="hold"/>
                                        <p:tgtEl>
                                          <p:spTgt spid="39"/>
                                        </p:tgtEl>
                                        <p:attrNameLst>
                                          <p:attrName>ppt_h</p:attrName>
                                        </p:attrNameLst>
                                      </p:cBhvr>
                                      <p:tavLst>
                                        <p:tav tm="0">
                                          <p:val>
                                            <p:fltVal val="0"/>
                                          </p:val>
                                        </p:tav>
                                        <p:tav tm="100000">
                                          <p:val>
                                            <p:strVal val="#ppt_h"/>
                                          </p:val>
                                        </p:tav>
                                      </p:tavLst>
                                    </p:anim>
                                    <p:anim calcmode="lin" valueType="num">
                                      <p:cBhvr>
                                        <p:cTn id="29" dur="1000" fill="hold"/>
                                        <p:tgtEl>
                                          <p:spTgt spid="39"/>
                                        </p:tgtEl>
                                        <p:attrNameLst>
                                          <p:attrName>style.rotation</p:attrName>
                                        </p:attrNameLst>
                                      </p:cBhvr>
                                      <p:tavLst>
                                        <p:tav tm="0">
                                          <p:val>
                                            <p:fltVal val="90"/>
                                          </p:val>
                                        </p:tav>
                                        <p:tav tm="100000">
                                          <p:val>
                                            <p:fltVal val="0"/>
                                          </p:val>
                                        </p:tav>
                                      </p:tavLst>
                                    </p:anim>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14</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332101" y="2798429"/>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9772" y="1082484"/>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6214587" y="1251864"/>
            <a:ext cx="2349121" cy="1477199"/>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defTabSz="914217"/>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5</a:t>
            </a:r>
            <a:r>
              <a:rPr lang="vi-VN"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14643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332101" y="2798429"/>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9772" y="1082484"/>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5060077" y="1258308"/>
            <a:ext cx="5055100" cy="1477199"/>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defTabSz="914217"/>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r>
              <a:rPr lang="vi-VN"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Kiểm</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tra</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chỉnh</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sửa</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34411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FA2C1E-E734-4F44-B669-B90ECE0D04CA}"/>
              </a:ext>
            </a:extLst>
          </p:cNvPr>
          <p:cNvGraphicFramePr>
            <a:graphicFrameLocks noGrp="1"/>
          </p:cNvGraphicFramePr>
          <p:nvPr>
            <p:extLst>
              <p:ext uri="{D42A27DB-BD31-4B8C-83A1-F6EECF244321}">
                <p14:modId xmlns:p14="http://schemas.microsoft.com/office/powerpoint/2010/main" val="2864864368"/>
              </p:ext>
            </p:extLst>
          </p:nvPr>
        </p:nvGraphicFramePr>
        <p:xfrm>
          <a:off x="919176" y="679899"/>
          <a:ext cx="9499709" cy="5595337"/>
        </p:xfrm>
        <a:graphic>
          <a:graphicData uri="http://schemas.openxmlformats.org/drawingml/2006/table">
            <a:tbl>
              <a:tblPr firstRow="1" firstCol="1" bandRow="1"/>
              <a:tblGrid>
                <a:gridCol w="1406900">
                  <a:extLst>
                    <a:ext uri="{9D8B030D-6E8A-4147-A177-3AD203B41FA5}">
                      <a16:colId xmlns:a16="http://schemas.microsoft.com/office/drawing/2014/main" val="4269882204"/>
                    </a:ext>
                  </a:extLst>
                </a:gridCol>
                <a:gridCol w="6256936">
                  <a:extLst>
                    <a:ext uri="{9D8B030D-6E8A-4147-A177-3AD203B41FA5}">
                      <a16:colId xmlns:a16="http://schemas.microsoft.com/office/drawing/2014/main" val="1312913323"/>
                    </a:ext>
                  </a:extLst>
                </a:gridCol>
                <a:gridCol w="1835873">
                  <a:extLst>
                    <a:ext uri="{9D8B030D-6E8A-4147-A177-3AD203B41FA5}">
                      <a16:colId xmlns:a16="http://schemas.microsoft.com/office/drawing/2014/main" val="1061877684"/>
                    </a:ext>
                  </a:extLst>
                </a:gridCol>
              </a:tblGrid>
              <a:tr h="665324">
                <a:tc>
                  <a:txBody>
                    <a:bodyPr/>
                    <a:lstStyle/>
                    <a:p>
                      <a:pPr algn="ctr">
                        <a:lnSpc>
                          <a:spcPct val="150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Các phần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Nội dung kiểm tra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Đạt/chưa đạt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23119680"/>
                  </a:ext>
                </a:extLst>
              </a:tr>
              <a:tr h="523259">
                <a:tc rowSpan="2">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 vật, tác giả, tác phẩm và vị trí đoạn trích được khai thác.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50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57453738"/>
                  </a:ext>
                </a:extLst>
              </a:tr>
              <a:tr h="594518">
                <a:tc vMerge="1">
                  <a:txBody>
                    <a:bodyPr/>
                    <a:lstStyle/>
                    <a:p>
                      <a:endParaRPr lang="en-US"/>
                    </a:p>
                  </a:txBody>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được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11621991"/>
                  </a:ext>
                </a:extLst>
              </a:tr>
              <a:tr h="523259">
                <a:tc rowSpan="4">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tích và làm sáng tỏ nhân vật qua các phương diện: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30426435"/>
                  </a:ext>
                </a:extLst>
              </a:tr>
              <a:tr h="523259">
                <a:tc vMerge="1">
                  <a:txBody>
                    <a:bodyPr/>
                    <a:lstStyle/>
                    <a:p>
                      <a:endParaRPr lang="en-US"/>
                    </a:p>
                  </a:txBody>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về nhân vật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66602696"/>
                  </a:ext>
                </a:extLst>
              </a:tr>
              <a:tr h="523259">
                <a:tc vMerge="1">
                  <a:txBody>
                    <a:bodyPr/>
                    <a:lstStyle/>
                    <a:p>
                      <a:endParaRPr lang="en-US"/>
                    </a:p>
                  </a:txBody>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 ra được bằng chứng thuyết phục để củng cố cho lí lẽ.</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35133325"/>
                  </a:ext>
                </a:extLst>
              </a:tr>
              <a:tr h="523259">
                <a:tc vMerge="1">
                  <a:txBody>
                    <a:bodyPr/>
                    <a:lstStyle/>
                    <a:p>
                      <a:endParaRPr lang="en-US"/>
                    </a:p>
                  </a:txBody>
                  <a:tcPr/>
                </a:tc>
                <a:tc>
                  <a:txBody>
                    <a:bodyPr/>
                    <a:lstStyle/>
                    <a:p>
                      <a:pPr>
                        <a:lnSpc>
                          <a:spcPct val="150000"/>
                        </a:lnSpc>
                        <a:spcAft>
                          <a:spcPts val="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 sắp xếp các lí lẽ, bằng chứng theo một trình tự hợp lí.</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92446303"/>
                  </a:ext>
                </a:extLst>
              </a:tr>
              <a:tr h="523259">
                <a:tc rowSpan="2">
                  <a:txBody>
                    <a:bodyPr/>
                    <a:lstStyle/>
                    <a:p>
                      <a:pPr>
                        <a:lnSpc>
                          <a:spcPct val="150000"/>
                        </a:lnSpc>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101688"/>
                  </a:ext>
                </a:extLst>
              </a:tr>
              <a:tr h="523259">
                <a:tc vMerge="1">
                  <a:txBody>
                    <a:bodyPr/>
                    <a:lstStyle/>
                    <a:p>
                      <a:endParaRPr lang="en-US"/>
                    </a:p>
                  </a:txBody>
                  <a:tcPr/>
                </a:tc>
                <a:tc>
                  <a:txBody>
                    <a:bodyPr/>
                    <a:lstStyle/>
                    <a:p>
                      <a:pPr>
                        <a:lnSpc>
                          <a:spcPct val="150000"/>
                        </a:lnSpc>
                        <a:spcAft>
                          <a:spcPts val="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410524"/>
                  </a:ext>
                </a:extLst>
              </a:tr>
            </a:tbl>
          </a:graphicData>
        </a:graphic>
      </p:graphicFrame>
      <p:sp>
        <p:nvSpPr>
          <p:cNvPr id="4" name="TextBox 3">
            <a:extLst>
              <a:ext uri="{FF2B5EF4-FFF2-40B4-BE49-F238E27FC236}">
                <a16:creationId xmlns:a16="http://schemas.microsoft.com/office/drawing/2014/main" id="{1C518F89-E57F-4732-9202-10CF1565E0E1}"/>
              </a:ext>
            </a:extLst>
          </p:cNvPr>
          <p:cNvSpPr txBox="1"/>
          <p:nvPr/>
        </p:nvSpPr>
        <p:spPr>
          <a:xfrm>
            <a:off x="2457974" y="33560"/>
            <a:ext cx="4923143" cy="707886"/>
          </a:xfrm>
          <a:prstGeom prst="rect">
            <a:avLst/>
          </a:prstGeom>
          <a:noFill/>
        </p:spPr>
        <p:txBody>
          <a:bodyPr wrap="none" rtlCol="0">
            <a:spAutoFit/>
          </a:bodyPr>
          <a:lstStyle/>
          <a:p>
            <a:r>
              <a:rPr lang="en-US" dirty="0"/>
              <a:t>		</a:t>
            </a:r>
            <a:r>
              <a:rPr lang="en-US" sz="4000" dirty="0">
                <a:latin typeface="Times New Roman" panose="02020603050405020304" pitchFamily="18" charset="0"/>
                <a:cs typeface="Times New Roman" panose="02020603050405020304" pitchFamily="18" charset="0"/>
              </a:rPr>
              <a:t>BẢNG KIỂM</a:t>
            </a:r>
          </a:p>
        </p:txBody>
      </p:sp>
    </p:spTree>
    <p:extLst>
      <p:ext uri="{BB962C8B-B14F-4D97-AF65-F5344CB8AC3E}">
        <p14:creationId xmlns:p14="http://schemas.microsoft.com/office/powerpoint/2010/main" val="179630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354586595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id="{0D2EF722-AC9E-4C65-A690-2FDDAAAD6CF9}"/>
              </a:ext>
            </a:extLst>
          </p:cNvPr>
          <p:cNvPicPr>
            <a:picLocks noChangeAspect="1"/>
          </p:cNvPicPr>
          <p:nvPr/>
        </p:nvPicPr>
        <p:blipFill>
          <a:blip r:embed="rId4"/>
          <a:stretch>
            <a:fillRect/>
          </a:stretch>
        </p:blipFill>
        <p:spPr>
          <a:xfrm>
            <a:off x="1389231" y="1246794"/>
            <a:ext cx="6320085" cy="4335524"/>
          </a:xfrm>
          <a:prstGeom prst="rect">
            <a:avLst/>
          </a:prstGeom>
        </p:spPr>
      </p:pic>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2095952" y="1661032"/>
            <a:ext cx="5141984" cy="3046219"/>
          </a:xfrm>
          <a:prstGeom prst="rect">
            <a:avLst/>
          </a:prstGeom>
        </p:spPr>
        <p:txBody>
          <a:bodyPr wrap="square">
            <a:spAutoFit/>
          </a:bodyPr>
          <a:lstStyle/>
          <a:p>
            <a:pPr algn="just" defTabSz="914217"/>
            <a:r>
              <a:rPr lang="vi-VN" sz="3199" b="1" i="1" dirty="0">
                <a:solidFill>
                  <a:srgbClr val="002060"/>
                </a:solidFill>
                <a:latin typeface="Times New Roman" panose="02020603050405020304" pitchFamily="18" charset="0"/>
                <a:ea typeface="黑体"/>
                <a:cs typeface="Times New Roman" panose="02020603050405020304" pitchFamily="18" charset="0"/>
              </a:rPr>
              <a:t>Đề bài: Hãy viết bài văn phân tích đặc điểm của nhân vật Dế Mèn trong đoạn trích “Bài học đường đời đầu tiên” (Trích “Dế Mèn phiêu lưu kí” của Tô Hoài)</a:t>
            </a:r>
            <a:endParaRPr lang="en-US" sz="3199" b="1" dirty="0">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415331" y="1473220"/>
            <a:ext cx="5713677" cy="2337529"/>
            <a:chOff x="3238500" y="1789966"/>
            <a:chExt cx="5715000"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750832" y="3019913"/>
              <a:ext cx="4720655"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239162" y="1213162"/>
            <a:ext cx="5713677" cy="2319916"/>
            <a:chOff x="3238500" y="1789966"/>
            <a:chExt cx="5715000" cy="2320453"/>
          </a:xfrm>
        </p:grpSpPr>
        <p:sp>
          <p:nvSpPr>
            <p:cNvPr id="13" name="文本框 283">
              <a:extLst>
                <a:ext uri="{FF2B5EF4-FFF2-40B4-BE49-F238E27FC236}">
                  <a16:creationId xmlns:a16="http://schemas.microsoft.com/office/drawing/2014/main" id="{192A6D67-F623-4427-AD7F-F91A32D1486D}"/>
                </a:ext>
              </a:extLst>
            </p:cNvPr>
            <p:cNvSpPr txBox="1"/>
            <p:nvPr/>
          </p:nvSpPr>
          <p:spPr>
            <a:xfrm>
              <a:off x="3255329" y="3002296"/>
              <a:ext cx="5241750"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KHỞI ĐỘNG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27" y="1789966"/>
              <a:ext cx="184774"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804804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id="{A6985571-C6E0-40B5-9EF9-5E1A78EED10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41645" y="5121488"/>
            <a:ext cx="1837058" cy="1299970"/>
          </a:xfrm>
          <a:prstGeom prst="rect">
            <a:avLst/>
          </a:prstGeom>
        </p:spPr>
      </p:pic>
      <p:pic>
        <p:nvPicPr>
          <p:cNvPr id="27" name="图片 2">
            <a:extLst>
              <a:ext uri="{FF2B5EF4-FFF2-40B4-BE49-F238E27FC236}">
                <a16:creationId xmlns:a16="http://schemas.microsoft.com/office/drawing/2014/main" id="{03F0522A-2427-410F-8DD0-9EB80E452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文本框 41">
            <a:extLst>
              <a:ext uri="{FF2B5EF4-FFF2-40B4-BE49-F238E27FC236}">
                <a16:creationId xmlns:a16="http://schemas.microsoft.com/office/drawing/2014/main" id="{5B099D9A-4075-406C-A1F6-B7AAA8071D6D}"/>
              </a:ext>
            </a:extLst>
          </p:cNvPr>
          <p:cNvSpPr txBox="1"/>
          <p:nvPr/>
        </p:nvSpPr>
        <p:spPr>
          <a:xfrm>
            <a:off x="1210753" y="83718"/>
            <a:ext cx="7098500" cy="769313"/>
          </a:xfrm>
          <a:prstGeom prst="rect">
            <a:avLst/>
          </a:prstGeom>
          <a:noFill/>
        </p:spPr>
        <p:txBody>
          <a:bodyPr vert="horz"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4399"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TẬP VỀ NHÀ</a:t>
            </a:r>
            <a:endParaRPr kumimoji="0" lang="vi-VN" altLang="zh-CN" sz="43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14317" y="1121474"/>
            <a:ext cx="1104692" cy="781721"/>
          </a:xfrm>
          <a:prstGeom prst="rect">
            <a:avLst/>
          </a:prstGeom>
        </p:spPr>
      </p:pic>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288354" y="1160365"/>
            <a:ext cx="1104692" cy="781721"/>
          </a:xfrm>
          <a:prstGeom prst="rect">
            <a:avLst/>
          </a:prstGeom>
        </p:spPr>
      </p:pic>
      <p:pic>
        <p:nvPicPr>
          <p:cNvPr id="31" name="图片 69">
            <a:extLst>
              <a:ext uri="{FF2B5EF4-FFF2-40B4-BE49-F238E27FC236}">
                <a16:creationId xmlns:a16="http://schemas.microsoft.com/office/drawing/2014/main" id="{48BF9E03-C203-42C5-9324-266098668D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18996" y="3949795"/>
            <a:ext cx="1104692" cy="781721"/>
          </a:xfrm>
          <a:prstGeom prst="rect">
            <a:avLst/>
          </a:prstGeom>
        </p:spPr>
      </p:pic>
      <p:pic>
        <p:nvPicPr>
          <p:cNvPr id="34" name="图片 69">
            <a:extLst>
              <a:ext uri="{FF2B5EF4-FFF2-40B4-BE49-F238E27FC236}">
                <a16:creationId xmlns:a16="http://schemas.microsoft.com/office/drawing/2014/main" id="{9AF97617-EB87-41B0-A3F5-07BAE2B9A93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37048" y="3878503"/>
            <a:ext cx="1104692" cy="781721"/>
          </a:xfrm>
          <a:prstGeom prst="rect">
            <a:avLst/>
          </a:prstGeom>
        </p:spPr>
      </p:pic>
      <p:pic>
        <p:nvPicPr>
          <p:cNvPr id="29" name="图片 59">
            <a:extLst>
              <a:ext uri="{FF2B5EF4-FFF2-40B4-BE49-F238E27FC236}">
                <a16:creationId xmlns:a16="http://schemas.microsoft.com/office/drawing/2014/main" id="{7B3D1EE4-AE8E-0A65-6FEA-577A3E4C000B}"/>
              </a:ext>
            </a:extLst>
          </p:cNvPr>
          <p:cNvPicPr>
            <a:picLocks noChangeAspect="1"/>
          </p:cNvPicPr>
          <p:nvPr/>
        </p:nvPicPr>
        <p:blipFill>
          <a:blip r:embed="rId7"/>
          <a:stretch>
            <a:fillRect/>
          </a:stretch>
        </p:blipFill>
        <p:spPr>
          <a:xfrm>
            <a:off x="1389231" y="1246794"/>
            <a:ext cx="6320085" cy="4335524"/>
          </a:xfrm>
          <a:prstGeom prst="rect">
            <a:avLst/>
          </a:prstGeom>
        </p:spPr>
      </p:pic>
      <p:sp>
        <p:nvSpPr>
          <p:cNvPr id="24" name="TextBox 23">
            <a:extLst>
              <a:ext uri="{FF2B5EF4-FFF2-40B4-BE49-F238E27FC236}">
                <a16:creationId xmlns:a16="http://schemas.microsoft.com/office/drawing/2014/main" id="{6F72B763-88F2-3EE3-EC61-85EADEB70853}"/>
              </a:ext>
            </a:extLst>
          </p:cNvPr>
          <p:cNvSpPr txBox="1"/>
          <p:nvPr/>
        </p:nvSpPr>
        <p:spPr>
          <a:xfrm>
            <a:off x="2117900" y="2183849"/>
            <a:ext cx="5146251" cy="2062103"/>
          </a:xfrm>
          <a:prstGeom prst="rect">
            <a:avLst/>
          </a:prstGeom>
          <a:noFill/>
        </p:spPr>
        <p:txBody>
          <a:bodyPr wrap="square">
            <a:spAutoFit/>
          </a:bodyPr>
          <a:lstStyle/>
          <a:p>
            <a:pPr marL="0" marR="0" algn="just">
              <a:spcBef>
                <a:spcPts val="0"/>
              </a:spcBef>
              <a:spcAft>
                <a:spcPts val="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Hãy phân tích đặc điểm về một nhân vật văn học mà em yêu thích trong chương trình sách giáo khoa đã được học.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0033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3304075" y="1473220"/>
            <a:ext cx="5966506" cy="2337529"/>
            <a:chOff x="3127218" y="1789966"/>
            <a:chExt cx="5967887"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127218" y="3019913"/>
              <a:ext cx="5967887"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rPr>
                <a:t>HẸN GẶP LẠI!</a:t>
              </a:r>
              <a:endParaRPr kumimoji="0" lang="zh-CN" altLang="en-US" sz="6599"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6027435" y="1789966"/>
              <a:ext cx="184773" cy="1108123"/>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6599" b="1" i="0" u="none" strike="noStrike" kern="1200" cap="none" spc="60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48663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217"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a16="http://schemas.microsoft.com/office/drawing/2014/main" id="{923FF8E7-03BD-44CE-8E16-D269DF86F231}"/>
              </a:ext>
            </a:extLst>
          </p:cNvPr>
          <p:cNvGrpSpPr/>
          <p:nvPr/>
        </p:nvGrpSpPr>
        <p:grpSpPr>
          <a:xfrm>
            <a:off x="6948529" y="1384245"/>
            <a:ext cx="4067641" cy="2880584"/>
            <a:chOff x="1451314" y="2141289"/>
            <a:chExt cx="3523458" cy="2575421"/>
          </a:xfrm>
        </p:grpSpPr>
        <p:pic>
          <p:nvPicPr>
            <p:cNvPr id="252" name="图片 1">
              <a:extLst>
                <a:ext uri="{FF2B5EF4-FFF2-40B4-BE49-F238E27FC236}">
                  <a16:creationId xmlns:a16="http://schemas.microsoft.com/office/drawing/2014/main"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a16="http://schemas.microsoft.com/office/drawing/2014/main" id="{F0882434-99D0-45D0-BDA4-0D9E30840023}"/>
                </a:ext>
              </a:extLst>
            </p:cNvPr>
            <p:cNvGrpSpPr/>
            <p:nvPr/>
          </p:nvGrpSpPr>
          <p:grpSpPr>
            <a:xfrm>
              <a:off x="1892496" y="2285104"/>
              <a:ext cx="2789543" cy="1800938"/>
              <a:chOff x="1149989" y="3194004"/>
              <a:chExt cx="2789543" cy="1800938"/>
            </a:xfrm>
          </p:grpSpPr>
          <p:sp>
            <p:nvSpPr>
              <p:cNvPr id="262" name="文本框 11">
                <a:extLst>
                  <a:ext uri="{FF2B5EF4-FFF2-40B4-BE49-F238E27FC236}">
                    <a16:creationId xmlns:a16="http://schemas.microsoft.com/office/drawing/2014/main" id="{658BC00C-2FC6-4FD3-9EC6-680F4C9DF3F9}"/>
                  </a:ext>
                </a:extLst>
              </p:cNvPr>
              <p:cNvSpPr txBox="1"/>
              <p:nvPr/>
            </p:nvSpPr>
            <p:spPr>
              <a:xfrm>
                <a:off x="1657516" y="3591569"/>
                <a:ext cx="2282016" cy="1403373"/>
              </a:xfrm>
              <a:prstGeom prst="rect">
                <a:avLst/>
              </a:prstGeom>
              <a:noFill/>
            </p:spPr>
            <p:txBody>
              <a:bodyPr wrap="square" rtlCol="0">
                <a:spAutoFit/>
              </a:bodyPr>
              <a:lstStyle/>
              <a:p>
                <a:pPr lvl="0" algn="just" defTabSz="914217"/>
                <a:r>
                  <a:rPr lang="vi-VN" sz="2400" dirty="0">
                    <a:solidFill>
                      <a:srgbClr val="000000"/>
                    </a:solidFill>
                    <a:latin typeface="+mj-lt"/>
                  </a:rPr>
                  <a:t>Điều gì về nhân vật khiến em ấn tượng và yêu thích nhân vật ấy?</a:t>
                </a:r>
                <a:endParaRPr kumimoji="0" lang="en-US" sz="2400" b="0" i="0" u="none" strike="noStrike" kern="1200" cap="none" spc="0" normalizeH="0" baseline="0" noProof="0" dirty="0">
                  <a:ln>
                    <a:noFill/>
                  </a:ln>
                  <a:solidFill>
                    <a:srgbClr val="000000"/>
                  </a:solidFill>
                  <a:effectLst/>
                  <a:uLnTx/>
                  <a:uFillTx/>
                  <a:latin typeface="+mj-lt"/>
                </a:endParaRPr>
              </a:p>
            </p:txBody>
          </p:sp>
          <p:grpSp>
            <p:nvGrpSpPr>
              <p:cNvPr id="255" name="组合 4">
                <a:extLst>
                  <a:ext uri="{FF2B5EF4-FFF2-40B4-BE49-F238E27FC236}">
                    <a16:creationId xmlns:a16="http://schemas.microsoft.com/office/drawing/2014/main"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a16="http://schemas.microsoft.com/office/drawing/2014/main"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57" name="Freeform 109">
                  <a:extLst>
                    <a:ext uri="{FF2B5EF4-FFF2-40B4-BE49-F238E27FC236}">
                      <a16:creationId xmlns:a16="http://schemas.microsoft.com/office/drawing/2014/main"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58" name="Freeform 110">
                  <a:extLst>
                    <a:ext uri="{FF2B5EF4-FFF2-40B4-BE49-F238E27FC236}">
                      <a16:creationId xmlns:a16="http://schemas.microsoft.com/office/drawing/2014/main"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59" name="Freeform 111">
                  <a:extLst>
                    <a:ext uri="{FF2B5EF4-FFF2-40B4-BE49-F238E27FC236}">
                      <a16:creationId xmlns:a16="http://schemas.microsoft.com/office/drawing/2014/main"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60" name="Freeform 112">
                  <a:extLst>
                    <a:ext uri="{FF2B5EF4-FFF2-40B4-BE49-F238E27FC236}">
                      <a16:creationId xmlns:a16="http://schemas.microsoft.com/office/drawing/2014/main"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61" name="Freeform 113">
                  <a:extLst>
                    <a:ext uri="{FF2B5EF4-FFF2-40B4-BE49-F238E27FC236}">
                      <a16:creationId xmlns:a16="http://schemas.microsoft.com/office/drawing/2014/main"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grpSp>
        </p:grpSp>
      </p:grpSp>
      <p:grpSp>
        <p:nvGrpSpPr>
          <p:cNvPr id="264" name="组合 14">
            <a:extLst>
              <a:ext uri="{FF2B5EF4-FFF2-40B4-BE49-F238E27FC236}">
                <a16:creationId xmlns:a16="http://schemas.microsoft.com/office/drawing/2014/main" id="{8ABEF6F9-0E37-40F0-993D-5401AB3B0AF4}"/>
              </a:ext>
            </a:extLst>
          </p:cNvPr>
          <p:cNvGrpSpPr/>
          <p:nvPr/>
        </p:nvGrpSpPr>
        <p:grpSpPr>
          <a:xfrm>
            <a:off x="746778" y="1792029"/>
            <a:ext cx="4718241" cy="3349084"/>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id="{F52DF1FC-8575-4950-87EC-6F270D5FE13C}"/>
                </a:ext>
              </a:extLst>
            </p:cNvPr>
            <p:cNvGrpSpPr/>
            <p:nvPr/>
          </p:nvGrpSpPr>
          <p:grpSpPr>
            <a:xfrm>
              <a:off x="1892496" y="2285104"/>
              <a:ext cx="2902770" cy="1646319"/>
              <a:chOff x="1149989" y="3194004"/>
              <a:chExt cx="2902770" cy="1646319"/>
            </a:xfrm>
          </p:grpSpPr>
          <p:sp>
            <p:nvSpPr>
              <p:cNvPr id="275" name="文本框 25">
                <a:extLst>
                  <a:ext uri="{FF2B5EF4-FFF2-40B4-BE49-F238E27FC236}">
                    <a16:creationId xmlns:a16="http://schemas.microsoft.com/office/drawing/2014/main" id="{AE432247-82AF-4A3B-B89B-E5F219D6BE61}"/>
                  </a:ext>
                </a:extLst>
              </p:cNvPr>
              <p:cNvSpPr txBox="1"/>
              <p:nvPr/>
            </p:nvSpPr>
            <p:spPr>
              <a:xfrm>
                <a:off x="1536525" y="3633266"/>
                <a:ext cx="2516234" cy="1207057"/>
              </a:xfrm>
              <a:prstGeom prst="rect">
                <a:avLst/>
              </a:prstGeom>
              <a:noFill/>
            </p:spPr>
            <p:txBody>
              <a:bodyPr wrap="square" rtlCol="0">
                <a:spAutoFit/>
              </a:bodyPr>
              <a:lstStyle/>
              <a:p>
                <a:pPr lvl="0" algn="just" defTabSz="914217"/>
                <a:r>
                  <a:rPr lang="vi-VN" sz="2400" dirty="0">
                    <a:solidFill>
                      <a:srgbClr val="000000"/>
                    </a:solidFill>
                    <a:latin typeface="+mj-lt"/>
                  </a:rPr>
                  <a:t>Trong các tác phẩm văn học đã đọc, học hay nghe kể lại</a:t>
                </a:r>
                <a:r>
                  <a:rPr lang="en-US" sz="2400" dirty="0">
                    <a:solidFill>
                      <a:srgbClr val="000000"/>
                    </a:solidFill>
                    <a:latin typeface="+mj-lt"/>
                  </a:rPr>
                  <a:t>,</a:t>
                </a:r>
                <a:r>
                  <a:rPr lang="vi-VN" sz="2400" dirty="0">
                    <a:solidFill>
                      <a:srgbClr val="000000"/>
                    </a:solidFill>
                    <a:latin typeface="+mj-lt"/>
                  </a:rPr>
                  <a:t> em thích nhất là nhân vật nào? </a:t>
                </a:r>
                <a:endParaRPr kumimoji="0" lang="en-US" sz="2400" b="0" i="0" u="none" strike="noStrike" kern="1200" cap="none" spc="0" normalizeH="0" baseline="0" noProof="0" dirty="0">
                  <a:ln>
                    <a:noFill/>
                  </a:ln>
                  <a:solidFill>
                    <a:srgbClr val="000000"/>
                  </a:solidFill>
                  <a:effectLst/>
                  <a:uLnTx/>
                  <a:uFillTx/>
                  <a:latin typeface="+mj-lt"/>
                </a:endParaRPr>
              </a:p>
            </p:txBody>
          </p:sp>
          <p:grpSp>
            <p:nvGrpSpPr>
              <p:cNvPr id="268" name="组合 18">
                <a:extLst>
                  <a:ext uri="{FF2B5EF4-FFF2-40B4-BE49-F238E27FC236}">
                    <a16:creationId xmlns:a16="http://schemas.microsoft.com/office/drawing/2014/main"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70" name="Freeform 109">
                  <a:extLst>
                    <a:ext uri="{FF2B5EF4-FFF2-40B4-BE49-F238E27FC236}">
                      <a16:creationId xmlns:a16="http://schemas.microsoft.com/office/drawing/2014/main"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71" name="Freeform 110">
                  <a:extLst>
                    <a:ext uri="{FF2B5EF4-FFF2-40B4-BE49-F238E27FC236}">
                      <a16:creationId xmlns:a16="http://schemas.microsoft.com/office/drawing/2014/main"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72" name="Freeform 111">
                  <a:extLst>
                    <a:ext uri="{FF2B5EF4-FFF2-40B4-BE49-F238E27FC236}">
                      <a16:creationId xmlns:a16="http://schemas.microsoft.com/office/drawing/2014/main"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73" name="Freeform 112">
                  <a:extLst>
                    <a:ext uri="{FF2B5EF4-FFF2-40B4-BE49-F238E27FC236}">
                      <a16:creationId xmlns:a16="http://schemas.microsoft.com/office/drawing/2014/main"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sp>
              <p:nvSpPr>
                <p:cNvPr id="274" name="Freeform 113">
                  <a:extLst>
                    <a:ext uri="{FF2B5EF4-FFF2-40B4-BE49-F238E27FC236}">
                      <a16:creationId xmlns:a16="http://schemas.microsoft.com/office/drawing/2014/main"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mj-lt"/>
                    <a:ea typeface="宋体" panose="02010600030101010101" pitchFamily="2" charset="-122"/>
                    <a:cs typeface="+mn-cs"/>
                  </a:endParaRPr>
                </a:p>
              </p:txBody>
            </p:sp>
          </p:grpSp>
        </p:grpSp>
      </p:grpSp>
    </p:spTree>
    <p:extLst>
      <p:ext uri="{BB962C8B-B14F-4D97-AF65-F5344CB8AC3E}">
        <p14:creationId xmlns:p14="http://schemas.microsoft.com/office/powerpoint/2010/main" val="794651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64"/>
                                        </p:tgtEl>
                                        <p:attrNameLst>
                                          <p:attrName>style.visibility</p:attrName>
                                        </p:attrNameLst>
                                      </p:cBhvr>
                                      <p:to>
                                        <p:strVal val="visible"/>
                                      </p:to>
                                    </p:set>
                                    <p:animEffect transition="in" filter="wheel(1)">
                                      <p:cBhvr>
                                        <p:cTn id="33" dur="2000"/>
                                        <p:tgtEl>
                                          <p:spTgt spid="26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51"/>
                                        </p:tgtEl>
                                        <p:attrNameLst>
                                          <p:attrName>style.visibility</p:attrName>
                                        </p:attrNameLst>
                                      </p:cBhvr>
                                      <p:to>
                                        <p:strVal val="visible"/>
                                      </p:to>
                                    </p:set>
                                    <p:animEffect transition="in" filter="wheel(1)">
                                      <p:cBhvr>
                                        <p:cTn id="38"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id="{F7669892-921E-4C06-8E87-4D7BEE52D011}"/>
              </a:ext>
            </a:extLst>
          </p:cNvPr>
          <p:cNvGrpSpPr/>
          <p:nvPr/>
        </p:nvGrpSpPr>
        <p:grpSpPr>
          <a:xfrm>
            <a:off x="2864373" y="1213162"/>
            <a:ext cx="6510885" cy="2337529"/>
            <a:chOff x="2863624" y="1789966"/>
            <a:chExt cx="6512392" cy="2338070"/>
          </a:xfrm>
        </p:grpSpPr>
        <p:sp>
          <p:nvSpPr>
            <p:cNvPr id="13" name="文本框 283">
              <a:extLst>
                <a:ext uri="{FF2B5EF4-FFF2-40B4-BE49-F238E27FC236}">
                  <a16:creationId xmlns:a16="http://schemas.microsoft.com/office/drawing/2014/main" id="{192A6D67-F623-4427-AD7F-F91A32D1486D}"/>
                </a:ext>
              </a:extLst>
            </p:cNvPr>
            <p:cNvSpPr txBox="1"/>
            <p:nvPr/>
          </p:nvSpPr>
          <p:spPr>
            <a:xfrm>
              <a:off x="3585296" y="3019913"/>
              <a:ext cx="5051719" cy="1108123"/>
            </a:xfrm>
            <a:prstGeom prst="rect">
              <a:avLst/>
            </a:prstGeom>
            <a:noFill/>
          </p:spPr>
          <p:txBody>
            <a:bodyPr wrap="none" rtlCol="0">
              <a:spAutoFit/>
            </a:bodyPr>
            <a:lstStyle/>
            <a:p>
              <a:pPr algn="ctr" defTabSz="914217"/>
              <a:r>
                <a:rPr lang="en-US" altLang="zh-CN"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KIẾN THỨC</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id="{9C6ACA75-01C4-483A-8EA7-A8C0D2092203}"/>
                </a:ext>
              </a:extLst>
            </p:cNvPr>
            <p:cNvSpPr txBox="1"/>
            <p:nvPr/>
          </p:nvSpPr>
          <p:spPr>
            <a:xfrm>
              <a:off x="2863624" y="1789966"/>
              <a:ext cx="6512392" cy="1108123"/>
            </a:xfrm>
            <a:prstGeom prst="rect">
              <a:avLst/>
            </a:prstGeom>
            <a:noFill/>
          </p:spPr>
          <p:txBody>
            <a:bodyPr wrap="none" rtlCol="0">
              <a:spAutoFit/>
            </a:bodyPr>
            <a:lstStyle/>
            <a:p>
              <a:pPr algn="ctr" defTabSz="914217"/>
              <a:r>
                <a:rPr lang="en-US" altLang="zh-CN"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HÌNH THÀNH</a:t>
              </a:r>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1550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5</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4854348" y="1836193"/>
            <a:ext cx="7469558" cy="1754070"/>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5399"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Định</a:t>
            </a:r>
            <a:r>
              <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399"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hướng</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6</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id="{468826E0-7A31-44C3-B4BF-CB0C0E7DFDF2}"/>
              </a:ext>
            </a:extLst>
          </p:cNvPr>
          <p:cNvGrpSpPr/>
          <p:nvPr/>
        </p:nvGrpSpPr>
        <p:grpSpPr>
          <a:xfrm>
            <a:off x="5332101" y="2798429"/>
            <a:ext cx="4356573" cy="324283"/>
            <a:chOff x="4531763" y="904319"/>
            <a:chExt cx="3274666" cy="206375"/>
          </a:xfrm>
        </p:grpSpPr>
        <p:sp>
          <p:nvSpPr>
            <p:cNvPr id="6" name="Freeform 139">
              <a:extLst>
                <a:ext uri="{FF2B5EF4-FFF2-40B4-BE49-F238E27FC236}">
                  <a16:creationId xmlns:a16="http://schemas.microsoft.com/office/drawing/2014/main"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9772" y="1082484"/>
            <a:ext cx="3167669" cy="5150808"/>
          </a:xfrm>
          <a:prstGeom prst="rect">
            <a:avLst/>
          </a:prstGeom>
        </p:spPr>
      </p:pic>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id="{25EFD4B2-71A3-4CE8-8336-8C143AADE4EF}"/>
              </a:ext>
            </a:extLst>
          </p:cNvPr>
          <p:cNvSpPr txBox="1"/>
          <p:nvPr/>
        </p:nvSpPr>
        <p:spPr>
          <a:xfrm>
            <a:off x="6214587" y="1251864"/>
            <a:ext cx="2075405" cy="1477199"/>
          </a:xfrm>
          <a:prstGeom prst="rect">
            <a:avLst/>
          </a:prstGeom>
          <a:noFill/>
        </p:spPr>
        <p:txBody>
          <a:bodyPr vert="horz" wrap="square" rtlCol="0">
            <a:spAutoFit/>
          </a:bodyPr>
          <a:lstStyle/>
          <a:p>
            <a:pPr defTabSz="914217"/>
            <a:endParaRPr lang="en-US" altLang="zh-CN"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defTabSz="914217"/>
            <a:r>
              <a:rPr lang="vi-VN"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Đề</a:t>
            </a:r>
            <a:r>
              <a:rPr lang="en-US" altLang="zh-CN"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3600"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AAD07A3F-880D-F644-C3DB-C98081CB5A04}"/>
              </a:ext>
            </a:extLst>
          </p:cNvPr>
          <p:cNvSpPr txBox="1"/>
          <p:nvPr/>
        </p:nvSpPr>
        <p:spPr>
          <a:xfrm>
            <a:off x="4594452" y="3266068"/>
            <a:ext cx="6145304" cy="1200329"/>
          </a:xfrm>
          <a:prstGeom prst="rect">
            <a:avLst/>
          </a:prstGeom>
          <a:noFill/>
        </p:spPr>
        <p:txBody>
          <a:bodyPr wrap="square">
            <a:spAutoFit/>
          </a:bodyPr>
          <a:lstStyle/>
          <a:p>
            <a:pPr marL="0" marR="0" algn="ctr">
              <a:spcBef>
                <a:spcPts val="0"/>
              </a:spcBef>
              <a:spcAft>
                <a:spcPts val="0"/>
              </a:spcAft>
            </a:pPr>
            <a:r>
              <a:rPr lang="vi-VN" sz="3600" dirty="0">
                <a:effectLst/>
                <a:latin typeface="Times New Roman" panose="02020603050405020304" pitchFamily="18" charset="0"/>
                <a:ea typeface="Arial" panose="020B0604020202020204" pitchFamily="34" charset="0"/>
                <a:cs typeface="Times New Roman" panose="02020603050405020304" pitchFamily="18" charset="0"/>
              </a:rPr>
              <a:t>Viết bài văn phân tích đặc điểm của một nhân vật văn học.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444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7</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 name="组合 2">
            <a:extLst>
              <a:ext uri="{FF2B5EF4-FFF2-40B4-BE49-F238E27FC236}">
                <a16:creationId xmlns:a16="http://schemas.microsoft.com/office/drawing/2014/main"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id="{E9CF78FE-9F32-4956-898B-87BC320820CB}"/>
                </a:ext>
              </a:extLst>
            </p:cNvPr>
            <p:cNvSpPr txBox="1">
              <a:spLocks noChangeArrowheads="1"/>
            </p:cNvSpPr>
            <p:nvPr/>
          </p:nvSpPr>
          <p:spPr bwMode="auto">
            <a:xfrm>
              <a:off x="2149305" y="2395204"/>
              <a:ext cx="2909328" cy="734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i="1" dirty="0">
                  <a:solidFill>
                    <a:srgbClr val="000000"/>
                  </a:solidFill>
                  <a:latin typeface="Times New Roman" panose="02020603050405020304" pitchFamily="18" charset="0"/>
                </a:rPr>
                <a:t>Kiểu bài yêu cầu chúng ta làm gì?</a:t>
              </a:r>
              <a:endParaRPr lang="en-US" dirty="0">
                <a:solidFill>
                  <a:srgbClr val="000000"/>
                </a:solidFill>
                <a:latin typeface="Calibri"/>
              </a:endParaRPr>
            </a:p>
          </p:txBody>
        </p:sp>
      </p:grpSp>
      <p:grpSp>
        <p:nvGrpSpPr>
          <p:cNvPr id="118" name="组合 3">
            <a:extLst>
              <a:ext uri="{FF2B5EF4-FFF2-40B4-BE49-F238E27FC236}">
                <a16:creationId xmlns:a16="http://schemas.microsoft.com/office/drawing/2014/main" id="{5870B94D-5D36-4D10-8A3B-7BF49A7DBFA4}"/>
              </a:ext>
            </a:extLst>
          </p:cNvPr>
          <p:cNvGrpSpPr/>
          <p:nvPr/>
        </p:nvGrpSpPr>
        <p:grpSpPr>
          <a:xfrm>
            <a:off x="5168759" y="568135"/>
            <a:ext cx="3992309" cy="3000804"/>
            <a:chOff x="7522624" y="1711467"/>
            <a:chExt cx="2698523" cy="2067182"/>
          </a:xfrm>
        </p:grpSpPr>
        <p:grpSp>
          <p:nvGrpSpPr>
            <p:cNvPr id="119" name="组合 225">
              <a:extLst>
                <a:ext uri="{FF2B5EF4-FFF2-40B4-BE49-F238E27FC236}">
                  <a16:creationId xmlns:a16="http://schemas.microsoft.com/office/drawing/2014/main"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id="{FF155A2C-BDA6-462B-ABBC-AE448B3691CE}"/>
                </a:ext>
              </a:extLst>
            </p:cNvPr>
            <p:cNvSpPr txBox="1">
              <a:spLocks noChangeArrowheads="1"/>
            </p:cNvSpPr>
            <p:nvPr/>
          </p:nvSpPr>
          <p:spPr bwMode="auto">
            <a:xfrm>
              <a:off x="7872477" y="2114747"/>
              <a:ext cx="2095630" cy="166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i="1" dirty="0">
                  <a:solidFill>
                    <a:srgbClr val="000000"/>
                  </a:solidFill>
                  <a:latin typeface="Times New Roman" panose="02020603050405020304" pitchFamily="18" charset="0"/>
                </a:rPr>
                <a:t>Khi viết bài phân tích đặc điểm nhân vật chúng ta cần lưu ý những điều gì? </a:t>
              </a:r>
              <a:endParaRPr lang="en-US" dirty="0">
                <a:solidFill>
                  <a:srgbClr val="000000"/>
                </a:solidFill>
                <a:latin typeface="Calibri"/>
              </a:endParaRPr>
            </a:p>
          </p:txBody>
        </p:sp>
      </p:grpSp>
      <p:grpSp>
        <p:nvGrpSpPr>
          <p:cNvPr id="302" name="组合 4">
            <a:extLst>
              <a:ext uri="{FF2B5EF4-FFF2-40B4-BE49-F238E27FC236}">
                <a16:creationId xmlns:a16="http://schemas.microsoft.com/office/drawing/2014/main" id="{3F84AF79-9A4F-44FD-B4BF-8EF2CD87BEF4}"/>
              </a:ext>
            </a:extLst>
          </p:cNvPr>
          <p:cNvGrpSpPr/>
          <p:nvPr/>
        </p:nvGrpSpPr>
        <p:grpSpPr>
          <a:xfrm>
            <a:off x="7360546" y="3105424"/>
            <a:ext cx="3134451" cy="3002913"/>
            <a:chOff x="8543412" y="3705249"/>
            <a:chExt cx="2506734" cy="1762160"/>
          </a:xfrm>
        </p:grpSpPr>
        <p:grpSp>
          <p:nvGrpSpPr>
            <p:cNvPr id="303" name="组合 315">
              <a:extLst>
                <a:ext uri="{FF2B5EF4-FFF2-40B4-BE49-F238E27FC236}">
                  <a16:creationId xmlns:a16="http://schemas.microsoft.com/office/drawing/2014/main" id="{4820D7E6-B640-4700-B829-F18D975E90A3}"/>
                </a:ext>
              </a:extLst>
            </p:cNvPr>
            <p:cNvGrpSpPr/>
            <p:nvPr/>
          </p:nvGrpSpPr>
          <p:grpSpPr>
            <a:xfrm rot="626096" flipH="1">
              <a:off x="8543412" y="3705249"/>
              <a:ext cx="2506734" cy="1762160"/>
              <a:chOff x="3246438" y="1068388"/>
              <a:chExt cx="5711825" cy="4678363"/>
            </a:xfrm>
            <a:solidFill>
              <a:schemeClr val="tx1"/>
            </a:solidFill>
          </p:grpSpPr>
          <p:sp>
            <p:nvSpPr>
              <p:cNvPr id="305" name="Freeform 5">
                <a:extLst>
                  <a:ext uri="{FF2B5EF4-FFF2-40B4-BE49-F238E27FC236}">
                    <a16:creationId xmlns:a16="http://schemas.microsoft.com/office/drawing/2014/main" id="{25B0B9A5-520A-466C-89C1-95887B81DE6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6" name="Freeform 6">
                <a:extLst>
                  <a:ext uri="{FF2B5EF4-FFF2-40B4-BE49-F238E27FC236}">
                    <a16:creationId xmlns:a16="http://schemas.microsoft.com/office/drawing/2014/main" id="{B0F8DB78-C215-43C0-8C29-685317EE711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7" name="Freeform 7">
                <a:extLst>
                  <a:ext uri="{FF2B5EF4-FFF2-40B4-BE49-F238E27FC236}">
                    <a16:creationId xmlns:a16="http://schemas.microsoft.com/office/drawing/2014/main" id="{777FEBC0-9BD3-4F11-9113-CA4A189D8308}"/>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8" name="Freeform 8">
                <a:extLst>
                  <a:ext uri="{FF2B5EF4-FFF2-40B4-BE49-F238E27FC236}">
                    <a16:creationId xmlns:a16="http://schemas.microsoft.com/office/drawing/2014/main" id="{AC21797F-87E8-4B58-8113-AC8EB0E28D9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9" name="Freeform 9">
                <a:extLst>
                  <a:ext uri="{FF2B5EF4-FFF2-40B4-BE49-F238E27FC236}">
                    <a16:creationId xmlns:a16="http://schemas.microsoft.com/office/drawing/2014/main" id="{61B8C014-DD8E-42C9-9FDD-2D04E953E0D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0" name="Freeform 10">
                <a:extLst>
                  <a:ext uri="{FF2B5EF4-FFF2-40B4-BE49-F238E27FC236}">
                    <a16:creationId xmlns:a16="http://schemas.microsoft.com/office/drawing/2014/main" id="{69455291-17D6-4B36-A7CE-B07EC7BD381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1" name="Freeform 11">
                <a:extLst>
                  <a:ext uri="{FF2B5EF4-FFF2-40B4-BE49-F238E27FC236}">
                    <a16:creationId xmlns:a16="http://schemas.microsoft.com/office/drawing/2014/main" id="{52799F36-72EC-4BE1-AA97-5E9B84FCDE8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12" name="组合 323">
                <a:extLst>
                  <a:ext uri="{FF2B5EF4-FFF2-40B4-BE49-F238E27FC236}">
                    <a16:creationId xmlns:a16="http://schemas.microsoft.com/office/drawing/2014/main" id="{98C5BF76-4F42-4FCF-9BB3-5FCD9AA7245E}"/>
                  </a:ext>
                </a:extLst>
              </p:cNvPr>
              <p:cNvGrpSpPr/>
              <p:nvPr/>
            </p:nvGrpSpPr>
            <p:grpSpPr>
              <a:xfrm>
                <a:off x="3517901" y="1225551"/>
                <a:ext cx="5260975" cy="4090987"/>
                <a:chOff x="3517901" y="1225551"/>
                <a:chExt cx="5260975" cy="4090987"/>
              </a:xfrm>
              <a:grpFill/>
            </p:grpSpPr>
            <p:sp>
              <p:nvSpPr>
                <p:cNvPr id="313" name="Freeform 12">
                  <a:extLst>
                    <a:ext uri="{FF2B5EF4-FFF2-40B4-BE49-F238E27FC236}">
                      <a16:creationId xmlns:a16="http://schemas.microsoft.com/office/drawing/2014/main" id="{A1B48524-7EDF-4482-8D07-BBC69644ADA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4" name="Freeform 13">
                  <a:extLst>
                    <a:ext uri="{FF2B5EF4-FFF2-40B4-BE49-F238E27FC236}">
                      <a16:creationId xmlns:a16="http://schemas.microsoft.com/office/drawing/2014/main" id="{6402B0D6-3CEB-4E6C-B3C8-D169037527B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5" name="Freeform 14">
                  <a:extLst>
                    <a:ext uri="{FF2B5EF4-FFF2-40B4-BE49-F238E27FC236}">
                      <a16:creationId xmlns:a16="http://schemas.microsoft.com/office/drawing/2014/main" id="{EFE99532-DA70-461E-A143-2BFD1FDF4A1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6" name="Freeform 15">
                  <a:extLst>
                    <a:ext uri="{FF2B5EF4-FFF2-40B4-BE49-F238E27FC236}">
                      <a16:creationId xmlns:a16="http://schemas.microsoft.com/office/drawing/2014/main" id="{D5117822-A717-4B37-BD53-373C9DCAA57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7" name="Freeform 16">
                  <a:extLst>
                    <a:ext uri="{FF2B5EF4-FFF2-40B4-BE49-F238E27FC236}">
                      <a16:creationId xmlns:a16="http://schemas.microsoft.com/office/drawing/2014/main" id="{DA738C33-2CEC-4D9D-9698-1274EB7037E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8" name="Freeform 17">
                  <a:extLst>
                    <a:ext uri="{FF2B5EF4-FFF2-40B4-BE49-F238E27FC236}">
                      <a16:creationId xmlns:a16="http://schemas.microsoft.com/office/drawing/2014/main" id="{5A13625A-A0F7-42ED-B3C1-B3E266742F2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9" name="Freeform 18">
                  <a:extLst>
                    <a:ext uri="{FF2B5EF4-FFF2-40B4-BE49-F238E27FC236}">
                      <a16:creationId xmlns:a16="http://schemas.microsoft.com/office/drawing/2014/main" id="{692D3032-0CDF-46EF-9AE2-64B25DFC9F79}"/>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0" name="Freeform 19">
                  <a:extLst>
                    <a:ext uri="{FF2B5EF4-FFF2-40B4-BE49-F238E27FC236}">
                      <a16:creationId xmlns:a16="http://schemas.microsoft.com/office/drawing/2014/main" id="{C392BB19-AE60-4022-A36D-4803042DED67}"/>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1" name="Freeform 20">
                  <a:extLst>
                    <a:ext uri="{FF2B5EF4-FFF2-40B4-BE49-F238E27FC236}">
                      <a16:creationId xmlns:a16="http://schemas.microsoft.com/office/drawing/2014/main" id="{258A9D56-EA41-4054-8A9B-7312DD8A42E5}"/>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2" name="Freeform 21">
                  <a:extLst>
                    <a:ext uri="{FF2B5EF4-FFF2-40B4-BE49-F238E27FC236}">
                      <a16:creationId xmlns:a16="http://schemas.microsoft.com/office/drawing/2014/main" id="{DBBA7633-22DF-4BB5-8275-6202B4054E5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3" name="Freeform 22">
                  <a:extLst>
                    <a:ext uri="{FF2B5EF4-FFF2-40B4-BE49-F238E27FC236}">
                      <a16:creationId xmlns:a16="http://schemas.microsoft.com/office/drawing/2014/main" id="{CD63A1EB-5CC5-464E-83E0-8D90B6CDEC3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4" name="Freeform 23">
                  <a:extLst>
                    <a:ext uri="{FF2B5EF4-FFF2-40B4-BE49-F238E27FC236}">
                      <a16:creationId xmlns:a16="http://schemas.microsoft.com/office/drawing/2014/main" id="{8B825D54-88D9-4F89-AB41-92536C9552E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5" name="Freeform 24">
                  <a:extLst>
                    <a:ext uri="{FF2B5EF4-FFF2-40B4-BE49-F238E27FC236}">
                      <a16:creationId xmlns:a16="http://schemas.microsoft.com/office/drawing/2014/main" id="{B57CF752-3FE7-4FA5-B69D-B47572A9497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6" name="Freeform 25">
                  <a:extLst>
                    <a:ext uri="{FF2B5EF4-FFF2-40B4-BE49-F238E27FC236}">
                      <a16:creationId xmlns:a16="http://schemas.microsoft.com/office/drawing/2014/main" id="{78785FD6-283F-4DFF-8ED9-76D4CD510EF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7" name="Freeform 26">
                  <a:extLst>
                    <a:ext uri="{FF2B5EF4-FFF2-40B4-BE49-F238E27FC236}">
                      <a16:creationId xmlns:a16="http://schemas.microsoft.com/office/drawing/2014/main" id="{4B03B1E9-345A-46BE-B376-F4DBE9E6F9A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8" name="Freeform 27">
                  <a:extLst>
                    <a:ext uri="{FF2B5EF4-FFF2-40B4-BE49-F238E27FC236}">
                      <a16:creationId xmlns:a16="http://schemas.microsoft.com/office/drawing/2014/main" id="{05F85081-C47E-42B5-854D-595B08513FD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9" name="Freeform 28">
                  <a:extLst>
                    <a:ext uri="{FF2B5EF4-FFF2-40B4-BE49-F238E27FC236}">
                      <a16:creationId xmlns:a16="http://schemas.microsoft.com/office/drawing/2014/main" id="{B9769EE4-807E-4E67-8A59-23DDD859410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0" name="Freeform 29">
                  <a:extLst>
                    <a:ext uri="{FF2B5EF4-FFF2-40B4-BE49-F238E27FC236}">
                      <a16:creationId xmlns:a16="http://schemas.microsoft.com/office/drawing/2014/main" id="{4AC8B4C2-0D0E-493D-8DAA-88BA56558B2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1" name="Freeform 30">
                  <a:extLst>
                    <a:ext uri="{FF2B5EF4-FFF2-40B4-BE49-F238E27FC236}">
                      <a16:creationId xmlns:a16="http://schemas.microsoft.com/office/drawing/2014/main" id="{060C0B4A-3DC5-44E5-A3EC-81F3A07834E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2" name="Freeform 31">
                  <a:extLst>
                    <a:ext uri="{FF2B5EF4-FFF2-40B4-BE49-F238E27FC236}">
                      <a16:creationId xmlns:a16="http://schemas.microsoft.com/office/drawing/2014/main" id="{4ECB1D5F-E935-40EB-8562-AB69B86171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3" name="Freeform 32">
                  <a:extLst>
                    <a:ext uri="{FF2B5EF4-FFF2-40B4-BE49-F238E27FC236}">
                      <a16:creationId xmlns:a16="http://schemas.microsoft.com/office/drawing/2014/main" id="{1E1273D4-E9D3-4CF0-A2D7-AD3714C9406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4" name="Freeform 33">
                  <a:extLst>
                    <a:ext uri="{FF2B5EF4-FFF2-40B4-BE49-F238E27FC236}">
                      <a16:creationId xmlns:a16="http://schemas.microsoft.com/office/drawing/2014/main" id="{95BC2193-AFE2-443B-8B14-C23EB112BBB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5" name="Freeform 34">
                  <a:extLst>
                    <a:ext uri="{FF2B5EF4-FFF2-40B4-BE49-F238E27FC236}">
                      <a16:creationId xmlns:a16="http://schemas.microsoft.com/office/drawing/2014/main" id="{11892AC9-0360-4320-B34C-1F3ED4192F3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6" name="Freeform 35">
                  <a:extLst>
                    <a:ext uri="{FF2B5EF4-FFF2-40B4-BE49-F238E27FC236}">
                      <a16:creationId xmlns:a16="http://schemas.microsoft.com/office/drawing/2014/main" id="{8AC006EC-38C3-45F5-9D48-E9A3853D817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7" name="Freeform 36">
                  <a:extLst>
                    <a:ext uri="{FF2B5EF4-FFF2-40B4-BE49-F238E27FC236}">
                      <a16:creationId xmlns:a16="http://schemas.microsoft.com/office/drawing/2014/main" id="{EA9EF2D2-E491-4982-8F62-5D844E469CC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8" name="Freeform 37">
                  <a:extLst>
                    <a:ext uri="{FF2B5EF4-FFF2-40B4-BE49-F238E27FC236}">
                      <a16:creationId xmlns:a16="http://schemas.microsoft.com/office/drawing/2014/main" id="{1CCBA26B-9CA5-4D34-8688-DD6C62759E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9" name="Freeform 38">
                  <a:extLst>
                    <a:ext uri="{FF2B5EF4-FFF2-40B4-BE49-F238E27FC236}">
                      <a16:creationId xmlns:a16="http://schemas.microsoft.com/office/drawing/2014/main" id="{E3DF24B9-087F-4039-B39F-FF983B348A1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0" name="Freeform 39">
                  <a:extLst>
                    <a:ext uri="{FF2B5EF4-FFF2-40B4-BE49-F238E27FC236}">
                      <a16:creationId xmlns:a16="http://schemas.microsoft.com/office/drawing/2014/main" id="{35F91295-ECC5-443B-91CF-EC6D79A5927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1" name="Freeform 40">
                  <a:extLst>
                    <a:ext uri="{FF2B5EF4-FFF2-40B4-BE49-F238E27FC236}">
                      <a16:creationId xmlns:a16="http://schemas.microsoft.com/office/drawing/2014/main" id="{E59EC82D-4855-4C10-A48F-BD69C56F2DD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2" name="Freeform 41">
                  <a:extLst>
                    <a:ext uri="{FF2B5EF4-FFF2-40B4-BE49-F238E27FC236}">
                      <a16:creationId xmlns:a16="http://schemas.microsoft.com/office/drawing/2014/main" id="{28D1ED89-6A5D-4675-9D16-502F86C6F34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3" name="Freeform 42">
                  <a:extLst>
                    <a:ext uri="{FF2B5EF4-FFF2-40B4-BE49-F238E27FC236}">
                      <a16:creationId xmlns:a16="http://schemas.microsoft.com/office/drawing/2014/main" id="{37052C1A-BB98-4E15-A585-5884FAAA5C5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4" name="Freeform 43">
                  <a:extLst>
                    <a:ext uri="{FF2B5EF4-FFF2-40B4-BE49-F238E27FC236}">
                      <a16:creationId xmlns:a16="http://schemas.microsoft.com/office/drawing/2014/main" id="{280F2F6F-8EEF-4F2E-AF3B-0A448DDF86C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5" name="Freeform 44">
                  <a:extLst>
                    <a:ext uri="{FF2B5EF4-FFF2-40B4-BE49-F238E27FC236}">
                      <a16:creationId xmlns:a16="http://schemas.microsoft.com/office/drawing/2014/main" id="{2E595A7C-DFE6-4937-B919-3982D6C5817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6" name="Freeform 45">
                  <a:extLst>
                    <a:ext uri="{FF2B5EF4-FFF2-40B4-BE49-F238E27FC236}">
                      <a16:creationId xmlns:a16="http://schemas.microsoft.com/office/drawing/2014/main" id="{76B2CBB2-00DE-4AE4-9104-AE969A1F1FF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7" name="Freeform 46">
                  <a:extLst>
                    <a:ext uri="{FF2B5EF4-FFF2-40B4-BE49-F238E27FC236}">
                      <a16:creationId xmlns:a16="http://schemas.microsoft.com/office/drawing/2014/main" id="{02C4D7D1-9038-4256-BB9C-85998ECF1B9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8" name="Freeform 47">
                  <a:extLst>
                    <a:ext uri="{FF2B5EF4-FFF2-40B4-BE49-F238E27FC236}">
                      <a16:creationId xmlns:a16="http://schemas.microsoft.com/office/drawing/2014/main" id="{8835537C-12E9-4E7B-A4BF-E33AF6BDE3DF}"/>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9" name="Freeform 48">
                  <a:extLst>
                    <a:ext uri="{FF2B5EF4-FFF2-40B4-BE49-F238E27FC236}">
                      <a16:creationId xmlns:a16="http://schemas.microsoft.com/office/drawing/2014/main" id="{E264714D-6816-4995-8A84-0A18AC2E82E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0" name="Freeform 49">
                  <a:extLst>
                    <a:ext uri="{FF2B5EF4-FFF2-40B4-BE49-F238E27FC236}">
                      <a16:creationId xmlns:a16="http://schemas.microsoft.com/office/drawing/2014/main" id="{E3DFE761-1771-4256-8E4A-759B4FA7B6D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1" name="Freeform 50">
                  <a:extLst>
                    <a:ext uri="{FF2B5EF4-FFF2-40B4-BE49-F238E27FC236}">
                      <a16:creationId xmlns:a16="http://schemas.microsoft.com/office/drawing/2014/main" id="{800B85CD-ACF2-4BE9-9EEE-17051752E60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2" name="Freeform 51">
                  <a:extLst>
                    <a:ext uri="{FF2B5EF4-FFF2-40B4-BE49-F238E27FC236}">
                      <a16:creationId xmlns:a16="http://schemas.microsoft.com/office/drawing/2014/main" id="{3D8E79E6-3879-4925-BEB4-0AC27B0795EB}"/>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3" name="Freeform 52">
                  <a:extLst>
                    <a:ext uri="{FF2B5EF4-FFF2-40B4-BE49-F238E27FC236}">
                      <a16:creationId xmlns:a16="http://schemas.microsoft.com/office/drawing/2014/main" id="{57A9C175-CFB7-49F2-8763-FC767A5EB0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4" name="Freeform 53">
                  <a:extLst>
                    <a:ext uri="{FF2B5EF4-FFF2-40B4-BE49-F238E27FC236}">
                      <a16:creationId xmlns:a16="http://schemas.microsoft.com/office/drawing/2014/main" id="{04077714-809D-4603-AB1C-4C49AC53F6BF}"/>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5" name="Freeform 54">
                  <a:extLst>
                    <a:ext uri="{FF2B5EF4-FFF2-40B4-BE49-F238E27FC236}">
                      <a16:creationId xmlns:a16="http://schemas.microsoft.com/office/drawing/2014/main" id="{344867DF-A95C-4DCA-8CCA-AA63F6F4236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6" name="Freeform 55">
                  <a:extLst>
                    <a:ext uri="{FF2B5EF4-FFF2-40B4-BE49-F238E27FC236}">
                      <a16:creationId xmlns:a16="http://schemas.microsoft.com/office/drawing/2014/main" id="{EF6C1B33-A54D-46A1-99D1-F2C2A0B9EB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7" name="Freeform 56">
                  <a:extLst>
                    <a:ext uri="{FF2B5EF4-FFF2-40B4-BE49-F238E27FC236}">
                      <a16:creationId xmlns:a16="http://schemas.microsoft.com/office/drawing/2014/main" id="{63E81E99-5EDD-4DF1-B9A9-DC2DBBA782C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8" name="Freeform 57">
                  <a:extLst>
                    <a:ext uri="{FF2B5EF4-FFF2-40B4-BE49-F238E27FC236}">
                      <a16:creationId xmlns:a16="http://schemas.microsoft.com/office/drawing/2014/main" id="{0AF1E3BC-D9F4-49C4-A496-0597AD64FB3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9" name="Freeform 58">
                  <a:extLst>
                    <a:ext uri="{FF2B5EF4-FFF2-40B4-BE49-F238E27FC236}">
                      <a16:creationId xmlns:a16="http://schemas.microsoft.com/office/drawing/2014/main" id="{27E02501-8FAB-4598-9F2D-14072716EA5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0" name="Freeform 59">
                  <a:extLst>
                    <a:ext uri="{FF2B5EF4-FFF2-40B4-BE49-F238E27FC236}">
                      <a16:creationId xmlns:a16="http://schemas.microsoft.com/office/drawing/2014/main" id="{968D0DEC-580D-4209-B97D-D72BFC0987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1" name="Freeform 60">
                  <a:extLst>
                    <a:ext uri="{FF2B5EF4-FFF2-40B4-BE49-F238E27FC236}">
                      <a16:creationId xmlns:a16="http://schemas.microsoft.com/office/drawing/2014/main" id="{C67560C6-68BC-4E9C-9E6E-9FE9E339570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2" name="Freeform 61">
                  <a:extLst>
                    <a:ext uri="{FF2B5EF4-FFF2-40B4-BE49-F238E27FC236}">
                      <a16:creationId xmlns:a16="http://schemas.microsoft.com/office/drawing/2014/main" id="{E154B541-15EF-4985-B69E-740511DBE871}"/>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3" name="Freeform 62">
                  <a:extLst>
                    <a:ext uri="{FF2B5EF4-FFF2-40B4-BE49-F238E27FC236}">
                      <a16:creationId xmlns:a16="http://schemas.microsoft.com/office/drawing/2014/main" id="{A7E67B55-32C6-4852-8BFF-6C00D850E5CE}"/>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4" name="Freeform 63">
                  <a:extLst>
                    <a:ext uri="{FF2B5EF4-FFF2-40B4-BE49-F238E27FC236}">
                      <a16:creationId xmlns:a16="http://schemas.microsoft.com/office/drawing/2014/main" id="{658B33E6-F654-40D1-9A7B-9537C6F1DB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5" name="Freeform 64">
                  <a:extLst>
                    <a:ext uri="{FF2B5EF4-FFF2-40B4-BE49-F238E27FC236}">
                      <a16:creationId xmlns:a16="http://schemas.microsoft.com/office/drawing/2014/main" id="{016A21C9-3567-483E-B4BD-088C372D62B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6" name="Freeform 65">
                  <a:extLst>
                    <a:ext uri="{FF2B5EF4-FFF2-40B4-BE49-F238E27FC236}">
                      <a16:creationId xmlns:a16="http://schemas.microsoft.com/office/drawing/2014/main" id="{7A6ADA72-3CD5-4866-BC02-940351E31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7" name="Freeform 66">
                  <a:extLst>
                    <a:ext uri="{FF2B5EF4-FFF2-40B4-BE49-F238E27FC236}">
                      <a16:creationId xmlns:a16="http://schemas.microsoft.com/office/drawing/2014/main" id="{05748531-0FFD-4163-A2BC-28E24753ACB7}"/>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8" name="Freeform 67">
                  <a:extLst>
                    <a:ext uri="{FF2B5EF4-FFF2-40B4-BE49-F238E27FC236}">
                      <a16:creationId xmlns:a16="http://schemas.microsoft.com/office/drawing/2014/main" id="{46910843-4A63-41AF-94F3-3C60974F903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9" name="Freeform 68">
                  <a:extLst>
                    <a:ext uri="{FF2B5EF4-FFF2-40B4-BE49-F238E27FC236}">
                      <a16:creationId xmlns:a16="http://schemas.microsoft.com/office/drawing/2014/main" id="{C98E936F-F183-4338-B8BC-95372EC3211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0" name="Freeform 69">
                  <a:extLst>
                    <a:ext uri="{FF2B5EF4-FFF2-40B4-BE49-F238E27FC236}">
                      <a16:creationId xmlns:a16="http://schemas.microsoft.com/office/drawing/2014/main" id="{B931F5F1-D9FA-4766-AC24-DF237F1131C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1" name="Freeform 70">
                  <a:extLst>
                    <a:ext uri="{FF2B5EF4-FFF2-40B4-BE49-F238E27FC236}">
                      <a16:creationId xmlns:a16="http://schemas.microsoft.com/office/drawing/2014/main" id="{882ED73C-82B0-48DC-A85D-0F6993FB5F5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2" name="Freeform 71">
                  <a:extLst>
                    <a:ext uri="{FF2B5EF4-FFF2-40B4-BE49-F238E27FC236}">
                      <a16:creationId xmlns:a16="http://schemas.microsoft.com/office/drawing/2014/main" id="{C6B2195F-E5B0-4B78-A0AB-7AA6B150181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3" name="Freeform 72">
                  <a:extLst>
                    <a:ext uri="{FF2B5EF4-FFF2-40B4-BE49-F238E27FC236}">
                      <a16:creationId xmlns:a16="http://schemas.microsoft.com/office/drawing/2014/main" id="{117D9EAB-2BAE-4832-8A34-86E6187014D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4" name="Freeform 73">
                  <a:extLst>
                    <a:ext uri="{FF2B5EF4-FFF2-40B4-BE49-F238E27FC236}">
                      <a16:creationId xmlns:a16="http://schemas.microsoft.com/office/drawing/2014/main" id="{6C9AC6A8-93B0-4C9D-A981-CCECE759585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5" name="Freeform 74">
                  <a:extLst>
                    <a:ext uri="{FF2B5EF4-FFF2-40B4-BE49-F238E27FC236}">
                      <a16:creationId xmlns:a16="http://schemas.microsoft.com/office/drawing/2014/main" id="{54401DE2-B7F2-4B69-AC29-31621AA77A5A}"/>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6" name="Freeform 75">
                  <a:extLst>
                    <a:ext uri="{FF2B5EF4-FFF2-40B4-BE49-F238E27FC236}">
                      <a16:creationId xmlns:a16="http://schemas.microsoft.com/office/drawing/2014/main" id="{14C086A1-504D-498C-B48E-92AAC57B7C45}"/>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7" name="Freeform 76">
                  <a:extLst>
                    <a:ext uri="{FF2B5EF4-FFF2-40B4-BE49-F238E27FC236}">
                      <a16:creationId xmlns:a16="http://schemas.microsoft.com/office/drawing/2014/main" id="{E45ED14E-4974-4ABD-9C02-4B8EB6D4B6B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8" name="Freeform 77">
                  <a:extLst>
                    <a:ext uri="{FF2B5EF4-FFF2-40B4-BE49-F238E27FC236}">
                      <a16:creationId xmlns:a16="http://schemas.microsoft.com/office/drawing/2014/main" id="{4C1E7C62-EB6A-4B2F-AE53-2171AAF6869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9" name="Freeform 78">
                  <a:extLst>
                    <a:ext uri="{FF2B5EF4-FFF2-40B4-BE49-F238E27FC236}">
                      <a16:creationId xmlns:a16="http://schemas.microsoft.com/office/drawing/2014/main" id="{385B44C6-B646-40FC-8FD7-9914C8BBA8B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0" name="Freeform 79">
                  <a:extLst>
                    <a:ext uri="{FF2B5EF4-FFF2-40B4-BE49-F238E27FC236}">
                      <a16:creationId xmlns:a16="http://schemas.microsoft.com/office/drawing/2014/main" id="{B66EBA87-EED6-4D3A-8340-055AF196AE2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1" name="Freeform 80">
                  <a:extLst>
                    <a:ext uri="{FF2B5EF4-FFF2-40B4-BE49-F238E27FC236}">
                      <a16:creationId xmlns:a16="http://schemas.microsoft.com/office/drawing/2014/main" id="{16DFEC05-8AD6-43E1-A298-EE50F3E05B5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2" name="Freeform 81">
                  <a:extLst>
                    <a:ext uri="{FF2B5EF4-FFF2-40B4-BE49-F238E27FC236}">
                      <a16:creationId xmlns:a16="http://schemas.microsoft.com/office/drawing/2014/main" id="{6256324F-DFE2-4AF3-99CF-03D76CC8D9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3" name="Freeform 82">
                  <a:extLst>
                    <a:ext uri="{FF2B5EF4-FFF2-40B4-BE49-F238E27FC236}">
                      <a16:creationId xmlns:a16="http://schemas.microsoft.com/office/drawing/2014/main" id="{8F565891-94A0-4494-9C9B-C50065A371F5}"/>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4" name="Freeform 83">
                  <a:extLst>
                    <a:ext uri="{FF2B5EF4-FFF2-40B4-BE49-F238E27FC236}">
                      <a16:creationId xmlns:a16="http://schemas.microsoft.com/office/drawing/2014/main" id="{1FE876A0-9DCA-46B2-94EA-8D3A78B008C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5" name="Freeform 84">
                  <a:extLst>
                    <a:ext uri="{FF2B5EF4-FFF2-40B4-BE49-F238E27FC236}">
                      <a16:creationId xmlns:a16="http://schemas.microsoft.com/office/drawing/2014/main" id="{C0289F7D-47A3-4BE2-B3E8-8C9FD6C02D1B}"/>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6" name="Freeform 85">
                  <a:extLst>
                    <a:ext uri="{FF2B5EF4-FFF2-40B4-BE49-F238E27FC236}">
                      <a16:creationId xmlns:a16="http://schemas.microsoft.com/office/drawing/2014/main" id="{59ED7AB8-2CAC-4825-99D4-390FA713677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7" name="Freeform 86">
                  <a:extLst>
                    <a:ext uri="{FF2B5EF4-FFF2-40B4-BE49-F238E27FC236}">
                      <a16:creationId xmlns:a16="http://schemas.microsoft.com/office/drawing/2014/main" id="{C9942416-35D8-4F35-98E8-9DFB7AD55DA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8" name="Freeform 87">
                  <a:extLst>
                    <a:ext uri="{FF2B5EF4-FFF2-40B4-BE49-F238E27FC236}">
                      <a16:creationId xmlns:a16="http://schemas.microsoft.com/office/drawing/2014/main" id="{0E01D2F9-127E-4741-8F09-A2B7E288CAC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9" name="Freeform 88">
                  <a:extLst>
                    <a:ext uri="{FF2B5EF4-FFF2-40B4-BE49-F238E27FC236}">
                      <a16:creationId xmlns:a16="http://schemas.microsoft.com/office/drawing/2014/main" id="{C29E2495-2964-4251-B516-19CE6617D4B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0" name="Freeform 89">
                  <a:extLst>
                    <a:ext uri="{FF2B5EF4-FFF2-40B4-BE49-F238E27FC236}">
                      <a16:creationId xmlns:a16="http://schemas.microsoft.com/office/drawing/2014/main" id="{5E981BA0-576D-449C-BE21-8FF701546C1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1" name="Freeform 90">
                  <a:extLst>
                    <a:ext uri="{FF2B5EF4-FFF2-40B4-BE49-F238E27FC236}">
                      <a16:creationId xmlns:a16="http://schemas.microsoft.com/office/drawing/2014/main" id="{3E0A9832-A398-4D04-A868-243FE262BE3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2" name="Freeform 91">
                  <a:extLst>
                    <a:ext uri="{FF2B5EF4-FFF2-40B4-BE49-F238E27FC236}">
                      <a16:creationId xmlns:a16="http://schemas.microsoft.com/office/drawing/2014/main" id="{466CA51B-B70A-43E9-9F30-0D6382CA648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3" name="Freeform 92">
                  <a:extLst>
                    <a:ext uri="{FF2B5EF4-FFF2-40B4-BE49-F238E27FC236}">
                      <a16:creationId xmlns:a16="http://schemas.microsoft.com/office/drawing/2014/main" id="{59B42516-8398-4828-86DC-261B6C1E78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304" name="文本框 49">
              <a:extLst>
                <a:ext uri="{FF2B5EF4-FFF2-40B4-BE49-F238E27FC236}">
                  <a16:creationId xmlns:a16="http://schemas.microsoft.com/office/drawing/2014/main" id="{91C3532E-A27A-4BF9-8550-6CE157410C8E}"/>
                </a:ext>
              </a:extLst>
            </p:cNvPr>
            <p:cNvSpPr txBox="1">
              <a:spLocks noChangeArrowheads="1"/>
            </p:cNvSpPr>
            <p:nvPr/>
          </p:nvSpPr>
          <p:spPr bwMode="auto">
            <a:xfrm>
              <a:off x="8896190" y="4193529"/>
              <a:ext cx="1964710" cy="812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126">
                <a:lnSpc>
                  <a:spcPct val="100000"/>
                </a:lnSpc>
                <a:buNone/>
              </a:pPr>
              <a:r>
                <a:rPr lang="vi-VN" i="1" dirty="0">
                  <a:solidFill>
                    <a:srgbClr val="000000"/>
                  </a:solidFill>
                  <a:latin typeface="Times New Roman" panose="02020603050405020304" pitchFamily="18" charset="0"/>
                  <a:cs typeface="Times New Roman" panose="02020603050405020304" pitchFamily="18" charset="0"/>
                </a:rPr>
                <a:t>Cần dựa vào đâu để phân tích?</a:t>
              </a:r>
              <a:endParaRPr lang="en-US" altLang="zh-CN" dirty="0">
                <a:solidFill>
                  <a:prstClr val="black"/>
                </a:solidFill>
                <a:latin typeface="Times New Roman" panose="02020603050405020304" pitchFamily="18" charset="0"/>
                <a:ea typeface="方正静蕾简体" panose="02000000000000000000" pitchFamily="2" charset="-122"/>
                <a:cs typeface="Times New Roman" panose="02020603050405020304" pitchFamily="18" charset="0"/>
              </a:endParaRPr>
            </a:p>
          </p:txBody>
        </p:sp>
      </p:grpSp>
      <p:grpSp>
        <p:nvGrpSpPr>
          <p:cNvPr id="394" name="组合 452">
            <a:extLst>
              <a:ext uri="{FF2B5EF4-FFF2-40B4-BE49-F238E27FC236}">
                <a16:creationId xmlns:a16="http://schemas.microsoft.com/office/drawing/2014/main"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94"/>
                                        </p:tgtEl>
                                        <p:attrNameLst>
                                          <p:attrName>style.visibility</p:attrName>
                                        </p:attrNameLst>
                                      </p:cBhvr>
                                      <p:to>
                                        <p:strVal val="visible"/>
                                      </p:to>
                                    </p:set>
                                    <p:animEffect transition="in" filter="barn(inVertical)">
                                      <p:cBhvr>
                                        <p:cTn id="33" dur="500"/>
                                        <p:tgtEl>
                                          <p:spTgt spid="39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barn(inVertical)">
                                      <p:cBhvr>
                                        <p:cTn id="43" dur="500"/>
                                        <p:tgtEl>
                                          <p:spTgt spid="1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02"/>
                                        </p:tgtEl>
                                        <p:attrNameLst>
                                          <p:attrName>style.visibility</p:attrName>
                                        </p:attrNameLst>
                                      </p:cBhvr>
                                      <p:to>
                                        <p:strVal val="visible"/>
                                      </p:to>
                                    </p:set>
                                    <p:animEffect transition="in" filter="barn(inVertical)">
                                      <p:cBhvr>
                                        <p:cTn id="48"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2365036E-4AF2-45CE-A5B0-B05F2A5DC7FF}"/>
              </a:ext>
            </a:extLst>
          </p:cNvPr>
          <p:cNvPicPr>
            <a:picLocks noChangeAspect="1"/>
          </p:cNvPicPr>
          <p:nvPr/>
        </p:nvPicPr>
        <p:blipFill>
          <a:blip r:embed="rId2" cstate="print">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a:xfrm>
            <a:off x="4699277" y="1614302"/>
            <a:ext cx="2804470" cy="3249675"/>
          </a:xfrm>
          <a:prstGeom prst="rect">
            <a:avLst/>
          </a:prstGeom>
        </p:spPr>
      </p:pic>
      <p:pic>
        <p:nvPicPr>
          <p:cNvPr id="5" name="图片 2">
            <a:extLst>
              <a:ext uri="{FF2B5EF4-FFF2-40B4-BE49-F238E27FC236}">
                <a16:creationId xmlns:a16="http://schemas.microsoft.com/office/drawing/2014/main" id="{D2FFF016-EB88-4FA7-BEEA-F316791A6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2852" y="5055227"/>
            <a:ext cx="955914" cy="1213530"/>
          </a:xfrm>
          <a:prstGeom prst="rect">
            <a:avLst/>
          </a:prstGeom>
        </p:spPr>
      </p:pic>
      <p:pic>
        <p:nvPicPr>
          <p:cNvPr id="6" name="图片 3">
            <a:extLst>
              <a:ext uri="{FF2B5EF4-FFF2-40B4-BE49-F238E27FC236}">
                <a16:creationId xmlns:a16="http://schemas.microsoft.com/office/drawing/2014/main" id="{CB76D77B-93EE-4509-95FE-AC70040944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087" y="243103"/>
            <a:ext cx="340405" cy="948393"/>
          </a:xfrm>
          <a:prstGeom prst="rect">
            <a:avLst/>
          </a:prstGeom>
        </p:spPr>
      </p:pic>
      <p:pic>
        <p:nvPicPr>
          <p:cNvPr id="7" name="图片 4">
            <a:extLst>
              <a:ext uri="{FF2B5EF4-FFF2-40B4-BE49-F238E27FC236}">
                <a16:creationId xmlns:a16="http://schemas.microsoft.com/office/drawing/2014/main" id="{57C14D4E-B9C1-4F38-A24C-F21828C5DEB3}"/>
              </a:ext>
            </a:extLst>
          </p:cNvPr>
          <p:cNvPicPr>
            <a:picLocks noChangeAspect="1"/>
          </p:cNvPicPr>
          <p:nvPr/>
        </p:nvPicPr>
        <p:blipFill>
          <a:blip r:embed="rId5"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1269617" y="778483"/>
            <a:ext cx="777999" cy="698205"/>
          </a:xfrm>
          <a:prstGeom prst="rect">
            <a:avLst/>
          </a:prstGeom>
        </p:spPr>
      </p:pic>
      <p:pic>
        <p:nvPicPr>
          <p:cNvPr id="8" name="图片 5">
            <a:extLst>
              <a:ext uri="{FF2B5EF4-FFF2-40B4-BE49-F238E27FC236}">
                <a16:creationId xmlns:a16="http://schemas.microsoft.com/office/drawing/2014/main" id="{75046A7B-77D6-4172-AFBD-297E8922BC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2702" y="551718"/>
            <a:ext cx="542558" cy="532137"/>
          </a:xfrm>
          <a:prstGeom prst="rect">
            <a:avLst/>
          </a:prstGeom>
        </p:spPr>
      </p:pic>
      <p:grpSp>
        <p:nvGrpSpPr>
          <p:cNvPr id="9" name="组合 10">
            <a:extLst>
              <a:ext uri="{FF2B5EF4-FFF2-40B4-BE49-F238E27FC236}">
                <a16:creationId xmlns:a16="http://schemas.microsoft.com/office/drawing/2014/main" id="{D4A7B149-8568-4969-AF73-CC88717B0AA8}"/>
              </a:ext>
            </a:extLst>
          </p:cNvPr>
          <p:cNvGrpSpPr/>
          <p:nvPr/>
        </p:nvGrpSpPr>
        <p:grpSpPr>
          <a:xfrm>
            <a:off x="1118834" y="2197258"/>
            <a:ext cx="3410227" cy="2729178"/>
            <a:chOff x="874712" y="3195403"/>
            <a:chExt cx="3410227" cy="2729178"/>
          </a:xfrm>
        </p:grpSpPr>
        <p:sp>
          <p:nvSpPr>
            <p:cNvPr id="10" name="矩形 11">
              <a:extLst>
                <a:ext uri="{FF2B5EF4-FFF2-40B4-BE49-F238E27FC236}">
                  <a16:creationId xmlns:a16="http://schemas.microsoft.com/office/drawing/2014/main" id="{FC830D1B-7809-4B05-9F1B-6E18B5C2116A}"/>
                </a:ext>
              </a:extLst>
            </p:cNvPr>
            <p:cNvSpPr/>
            <p:nvPr/>
          </p:nvSpPr>
          <p:spPr>
            <a:xfrm>
              <a:off x="874712" y="3677812"/>
              <a:ext cx="3410227" cy="2246769"/>
            </a:xfrm>
            <a:prstGeom prst="rect">
              <a:avLst/>
            </a:prstGeom>
          </p:spPr>
          <p:txBody>
            <a:bodyPr wrap="square">
              <a:spAutoFit/>
              <a:scene3d>
                <a:camera prst="orthographicFront"/>
                <a:lightRig rig="threePt" dir="t"/>
              </a:scene3d>
              <a:sp3d contourW="12700"/>
            </a:bodyPr>
            <a:lstStyle/>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Phân tích đặc điểm nhân vật là giới thiệu, miêu tả, nêu lên nhận xét về những nét tiêu biểu của nhân vật trong tác phẩm như: lai lịch, hình dáng, tính cách, những suy nghĩ, lời nói, việc làm...</a:t>
              </a:r>
              <a:endParaRPr lang="en-US" sz="2000" dirty="0">
                <a:effectLst/>
                <a:latin typeface="Times New Roman" panose="02020603050405020304" pitchFamily="18" charset="0"/>
                <a:ea typeface="Times New Roman" panose="02020603050405020304" pitchFamily="18" charset="0"/>
              </a:endParaRPr>
            </a:p>
          </p:txBody>
        </p:sp>
        <p:sp>
          <p:nvSpPr>
            <p:cNvPr id="11" name="矩形 12">
              <a:extLst>
                <a:ext uri="{FF2B5EF4-FFF2-40B4-BE49-F238E27FC236}">
                  <a16:creationId xmlns:a16="http://schemas.microsoft.com/office/drawing/2014/main" id="{4F28B597-BAED-40BA-8E90-39D0F7D77AC5}"/>
                </a:ext>
              </a:extLst>
            </p:cNvPr>
            <p:cNvSpPr/>
            <p:nvPr/>
          </p:nvSpPr>
          <p:spPr>
            <a:xfrm>
              <a:off x="874713" y="3195403"/>
              <a:ext cx="2241974" cy="497957"/>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dirty="0" err="1">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Câu</a:t>
              </a:r>
              <a:r>
                <a:rPr lang="en-US" altLang="zh-CN"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 1</a:t>
              </a:r>
              <a:endParaRPr lang="zh-CN" altLang="en-US"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grpSp>
        <p:nvGrpSpPr>
          <p:cNvPr id="15" name="组合 16">
            <a:extLst>
              <a:ext uri="{FF2B5EF4-FFF2-40B4-BE49-F238E27FC236}">
                <a16:creationId xmlns:a16="http://schemas.microsoft.com/office/drawing/2014/main" id="{E1E431BD-317C-431E-A0BC-05234909E7E9}"/>
              </a:ext>
            </a:extLst>
          </p:cNvPr>
          <p:cNvGrpSpPr/>
          <p:nvPr/>
        </p:nvGrpSpPr>
        <p:grpSpPr>
          <a:xfrm>
            <a:off x="7572052" y="1433291"/>
            <a:ext cx="3410227" cy="1805848"/>
            <a:chOff x="874712" y="3195403"/>
            <a:chExt cx="3410227" cy="1805848"/>
          </a:xfrm>
        </p:grpSpPr>
        <p:sp>
          <p:nvSpPr>
            <p:cNvPr id="16" name="矩形 17">
              <a:extLst>
                <a:ext uri="{FF2B5EF4-FFF2-40B4-BE49-F238E27FC236}">
                  <a16:creationId xmlns:a16="http://schemas.microsoft.com/office/drawing/2014/main" id="{319F55BB-30DF-43F6-BC85-54DD48B9730E}"/>
                </a:ext>
              </a:extLst>
            </p:cNvPr>
            <p:cNvSpPr/>
            <p:nvPr/>
          </p:nvSpPr>
          <p:spPr>
            <a:xfrm>
              <a:off x="874712" y="3677812"/>
              <a:ext cx="3410227" cy="1323439"/>
            </a:xfrm>
            <a:prstGeom prst="rect">
              <a:avLst/>
            </a:prstGeom>
          </p:spPr>
          <p:txBody>
            <a:bodyPr wrap="square">
              <a:spAutoFit/>
              <a:scene3d>
                <a:camera prst="orthographicFront"/>
                <a:lightRig rig="threePt" dir="t"/>
              </a:scene3d>
              <a:sp3d contourW="12700"/>
            </a:bodyPr>
            <a:lstStyle/>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Lựa chọn nhân vật sẽ phân tích trong tác phẩm vặn học và đọc kĩ tác phẩm viết về nhân vật đó.</a:t>
              </a:r>
              <a:endParaRPr lang="en-US" sz="2000" dirty="0">
                <a:effectLst/>
                <a:latin typeface="Times New Roman" panose="02020603050405020304" pitchFamily="18" charset="0"/>
                <a:ea typeface="Times New Roman" panose="02020603050405020304" pitchFamily="18" charset="0"/>
              </a:endParaRPr>
            </a:p>
          </p:txBody>
        </p:sp>
        <p:sp>
          <p:nvSpPr>
            <p:cNvPr id="17" name="矩形 18">
              <a:extLst>
                <a:ext uri="{FF2B5EF4-FFF2-40B4-BE49-F238E27FC236}">
                  <a16:creationId xmlns:a16="http://schemas.microsoft.com/office/drawing/2014/main" id="{E5D31B52-0F9E-4AB7-936C-4F9CA274362E}"/>
                </a:ext>
              </a:extLst>
            </p:cNvPr>
            <p:cNvSpPr/>
            <p:nvPr/>
          </p:nvSpPr>
          <p:spPr>
            <a:xfrm>
              <a:off x="2042965" y="3195403"/>
              <a:ext cx="2241974" cy="497957"/>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2400" b="1" dirty="0" err="1">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Câu</a:t>
              </a:r>
              <a:r>
                <a:rPr lang="en-US" altLang="zh-CN"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 2</a:t>
              </a:r>
              <a:endParaRPr lang="zh-CN" altLang="en-US"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grpSp>
        <p:nvGrpSpPr>
          <p:cNvPr id="18" name="组合 19">
            <a:extLst>
              <a:ext uri="{FF2B5EF4-FFF2-40B4-BE49-F238E27FC236}">
                <a16:creationId xmlns:a16="http://schemas.microsoft.com/office/drawing/2014/main" id="{CF8626B7-EEF9-49EC-96C0-BB1522B51F74}"/>
              </a:ext>
            </a:extLst>
          </p:cNvPr>
          <p:cNvGrpSpPr/>
          <p:nvPr/>
        </p:nvGrpSpPr>
        <p:grpSpPr>
          <a:xfrm>
            <a:off x="6207369" y="3514019"/>
            <a:ext cx="3935105" cy="2510704"/>
            <a:chOff x="349834" y="3195403"/>
            <a:chExt cx="3935105" cy="2510704"/>
          </a:xfrm>
        </p:grpSpPr>
        <p:sp>
          <p:nvSpPr>
            <p:cNvPr id="19" name="矩形 20">
              <a:extLst>
                <a:ext uri="{FF2B5EF4-FFF2-40B4-BE49-F238E27FC236}">
                  <a16:creationId xmlns:a16="http://schemas.microsoft.com/office/drawing/2014/main" id="{E78D7D8F-8A02-43F1-BD84-0FB9405130F1}"/>
                </a:ext>
              </a:extLst>
            </p:cNvPr>
            <p:cNvSpPr/>
            <p:nvPr/>
          </p:nvSpPr>
          <p:spPr>
            <a:xfrm>
              <a:off x="349834" y="3767115"/>
              <a:ext cx="3935105" cy="1938992"/>
            </a:xfrm>
            <a:prstGeom prst="rect">
              <a:avLst/>
            </a:prstGeom>
          </p:spPr>
          <p:txBody>
            <a:bodyPr wrap="square">
              <a:spAutoFit/>
              <a:scene3d>
                <a:camera prst="orthographicFront"/>
                <a:lightRig rig="threePt" dir="t"/>
              </a:scene3d>
              <a:sp3d contourW="12700"/>
            </a:bodyPr>
            <a:lstStyle/>
            <a:p>
              <a:pPr marL="0" marR="0" algn="just">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Ghi chép những đặc điểm của nhân vật đã được nói đến trong tác phẩm. Đưa ra đánh giá, suy nghĩ về nhân vật dựa trên những đặc điểm đó.</a:t>
              </a:r>
              <a:endParaRPr lang="en-US" sz="2000" dirty="0">
                <a:effectLst/>
                <a:latin typeface="Times New Roman" panose="02020603050405020304" pitchFamily="18" charset="0"/>
                <a:ea typeface="Times New Roman" panose="02020603050405020304" pitchFamily="18" charset="0"/>
              </a:endParaRPr>
            </a:p>
            <a:p>
              <a:r>
                <a:rPr lang="vi-VN" sz="2000" dirty="0">
                  <a:effectLst/>
                  <a:latin typeface="Times New Roman" panose="02020603050405020304" pitchFamily="18" charset="0"/>
                  <a:ea typeface="Times New Roman" panose="02020603050405020304" pitchFamily="18" charset="0"/>
                </a:rPr>
                <a:t>- Lập dàn ý và viết bài phân tích đặc điểm của nhân vật theo dàn ý đã lập.</a:t>
              </a:r>
              <a:endParaRPr lang="zh-CN" altLang="en-US" sz="24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sp>
          <p:nvSpPr>
            <p:cNvPr id="20" name="矩形 21">
              <a:extLst>
                <a:ext uri="{FF2B5EF4-FFF2-40B4-BE49-F238E27FC236}">
                  <a16:creationId xmlns:a16="http://schemas.microsoft.com/office/drawing/2014/main" id="{CAE4A30F-3111-44B9-A9AF-CEB143B55C3E}"/>
                </a:ext>
              </a:extLst>
            </p:cNvPr>
            <p:cNvSpPr/>
            <p:nvPr/>
          </p:nvSpPr>
          <p:spPr>
            <a:xfrm>
              <a:off x="2042965" y="3195403"/>
              <a:ext cx="2241974" cy="497957"/>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2400" b="1" dirty="0" err="1">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Câu</a:t>
              </a:r>
              <a:r>
                <a:rPr lang="en-US" altLang="zh-CN"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 3</a:t>
              </a:r>
              <a:endParaRPr lang="zh-CN" altLang="en-US"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sp>
        <p:nvSpPr>
          <p:cNvPr id="21" name="文本框 22">
            <a:extLst>
              <a:ext uri="{FF2B5EF4-FFF2-40B4-BE49-F238E27FC236}">
                <a16:creationId xmlns:a16="http://schemas.microsoft.com/office/drawing/2014/main" id="{BD67B782-A1D2-4D3F-9657-200C26F5256B}"/>
              </a:ext>
            </a:extLst>
          </p:cNvPr>
          <p:cNvSpPr txBox="1"/>
          <p:nvPr/>
        </p:nvSpPr>
        <p:spPr>
          <a:xfrm>
            <a:off x="4904971" y="307027"/>
            <a:ext cx="2409635" cy="646331"/>
          </a:xfrm>
          <a:prstGeom prst="rect">
            <a:avLst/>
          </a:prstGeom>
          <a:noFill/>
        </p:spPr>
        <p:txBody>
          <a:bodyPr wrap="none" rtlCol="0">
            <a:spAutoFit/>
          </a:bodyPr>
          <a:lstStyle/>
          <a:p>
            <a:pPr algn="ctr"/>
            <a:r>
              <a:rPr lang="en-US" altLang="zh-CN" sz="3600" dirty="0" err="1">
                <a:solidFill>
                  <a:srgbClr val="C64A90"/>
                </a:solidFill>
                <a:latin typeface="Times New Roman" panose="02020603050405020304" pitchFamily="18" charset="0"/>
                <a:ea typeface="华康娃娃体W5" panose="040B0509000000000000" pitchFamily="81" charset="-122"/>
                <a:cs typeface="Times New Roman" panose="02020603050405020304" pitchFamily="18" charset="0"/>
              </a:rPr>
              <a:t>Định</a:t>
            </a:r>
            <a:r>
              <a:rPr lang="en-US" altLang="zh-CN" sz="3600" dirty="0">
                <a:solidFill>
                  <a:srgbClr val="C64A90"/>
                </a:solidFill>
                <a:latin typeface="Times New Roman" panose="02020603050405020304" pitchFamily="18" charset="0"/>
                <a:ea typeface="华康娃娃体W5" panose="040B0509000000000000" pitchFamily="81" charset="-122"/>
                <a:cs typeface="Times New Roman" panose="02020603050405020304" pitchFamily="18" charset="0"/>
              </a:rPr>
              <a:t> </a:t>
            </a:r>
            <a:r>
              <a:rPr lang="en-US" altLang="zh-CN" sz="3600" dirty="0" err="1">
                <a:solidFill>
                  <a:srgbClr val="C64A90"/>
                </a:solidFill>
                <a:latin typeface="Times New Roman" panose="02020603050405020304" pitchFamily="18" charset="0"/>
                <a:ea typeface="华康娃娃体W5" panose="040B0509000000000000" pitchFamily="81" charset="-122"/>
                <a:cs typeface="Times New Roman" panose="02020603050405020304" pitchFamily="18" charset="0"/>
              </a:rPr>
              <a:t>hướng</a:t>
            </a:r>
            <a:endParaRPr lang="zh-CN" altLang="en-US" sz="3600" dirty="0">
              <a:solidFill>
                <a:srgbClr val="C64A90"/>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pic>
        <p:nvPicPr>
          <p:cNvPr id="22" name="图片 23">
            <a:extLst>
              <a:ext uri="{FF2B5EF4-FFF2-40B4-BE49-F238E27FC236}">
                <a16:creationId xmlns:a16="http://schemas.microsoft.com/office/drawing/2014/main" id="{07A563CA-AAA2-4E84-B249-5DF4227590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6994" y="188002"/>
            <a:ext cx="871752" cy="1058596"/>
          </a:xfrm>
          <a:prstGeom prst="rect">
            <a:avLst/>
          </a:prstGeom>
        </p:spPr>
      </p:pic>
      <p:pic>
        <p:nvPicPr>
          <p:cNvPr id="23" name="图片 2">
            <a:extLst>
              <a:ext uri="{FF2B5EF4-FFF2-40B4-BE49-F238E27FC236}">
                <a16:creationId xmlns:a16="http://schemas.microsoft.com/office/drawing/2014/main" id="{1991B154-CF91-4BE5-B8B9-9D7E7BC4D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383" y="1433291"/>
            <a:ext cx="955914" cy="1213530"/>
          </a:xfrm>
          <a:prstGeom prst="rect">
            <a:avLst/>
          </a:prstGeom>
        </p:spPr>
      </p:pic>
      <p:pic>
        <p:nvPicPr>
          <p:cNvPr id="24" name="图片 2">
            <a:extLst>
              <a:ext uri="{FF2B5EF4-FFF2-40B4-BE49-F238E27FC236}">
                <a16:creationId xmlns:a16="http://schemas.microsoft.com/office/drawing/2014/main" id="{20173A69-6647-4D2E-95E4-3E0771B00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7237" y="3587774"/>
            <a:ext cx="955914" cy="1213530"/>
          </a:xfrm>
          <a:prstGeom prst="rect">
            <a:avLst/>
          </a:prstGeom>
        </p:spPr>
      </p:pic>
      <p:pic>
        <p:nvPicPr>
          <p:cNvPr id="25" name="图片 2">
            <a:extLst>
              <a:ext uri="{FF2B5EF4-FFF2-40B4-BE49-F238E27FC236}">
                <a16:creationId xmlns:a16="http://schemas.microsoft.com/office/drawing/2014/main" id="{67F01890-45CF-43ED-9646-8C9EFBEC7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03" y="2088450"/>
            <a:ext cx="955914" cy="1213530"/>
          </a:xfrm>
          <a:prstGeom prst="rect">
            <a:avLst/>
          </a:prstGeom>
        </p:spPr>
      </p:pic>
    </p:spTree>
    <p:extLst>
      <p:ext uri="{BB962C8B-B14F-4D97-AF65-F5344CB8AC3E}">
        <p14:creationId xmlns:p14="http://schemas.microsoft.com/office/powerpoint/2010/main" val="1567949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41">
            <a:extLst>
              <a:ext uri="{FF2B5EF4-FFF2-40B4-BE49-F238E27FC236}">
                <a16:creationId xmlns:a16="http://schemas.microsoft.com/office/drawing/2014/main" id="{56100E42-1B9F-4C8D-B484-B237526F1280}"/>
              </a:ext>
            </a:extLst>
          </p:cNvPr>
          <p:cNvSpPr txBox="1"/>
          <p:nvPr/>
        </p:nvSpPr>
        <p:spPr>
          <a:xfrm>
            <a:off x="1486710" y="366322"/>
            <a:ext cx="9268557" cy="707758"/>
          </a:xfrm>
          <a:prstGeom prst="rect">
            <a:avLst/>
          </a:prstGeom>
          <a:noFill/>
        </p:spPr>
        <p:txBody>
          <a:bodyPr vert="horz" wrap="square" rtlCol="0">
            <a:spAutoFit/>
          </a:bodyPr>
          <a:lstStyle/>
          <a:p>
            <a:pPr lvl="0" defTabSz="914217"/>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Phiếu</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dirty="0" err="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sz="3999" b="1" dirty="0">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 1</a:t>
            </a:r>
            <a:endParaRPr kumimoji="0" lang="en-US" altLang="zh-CN" sz="3999"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3" name="Group 55">
            <a:extLst>
              <a:ext uri="{FF2B5EF4-FFF2-40B4-BE49-F238E27FC236}">
                <a16:creationId xmlns:a16="http://schemas.microsoft.com/office/drawing/2014/main" id="{A294A436-52C1-4F65-95AE-EB3DD2AF0CC0}"/>
              </a:ext>
            </a:extLst>
          </p:cNvPr>
          <p:cNvGrpSpPr/>
          <p:nvPr/>
        </p:nvGrpSpPr>
        <p:grpSpPr>
          <a:xfrm rot="473564">
            <a:off x="9410305" y="-312967"/>
            <a:ext cx="2589969" cy="2551521"/>
            <a:chOff x="0" y="0"/>
            <a:chExt cx="1149595" cy="1132530"/>
          </a:xfrm>
        </p:grpSpPr>
        <p:sp>
          <p:nvSpPr>
            <p:cNvPr id="44" name="Shape 50">
              <a:extLst>
                <a:ext uri="{FF2B5EF4-FFF2-40B4-BE49-F238E27FC236}">
                  <a16:creationId xmlns:a16="http://schemas.microsoft.com/office/drawing/2014/main"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nvGrpSpPr>
            <p:cNvPr id="45" name="Group 54">
              <a:extLst>
                <a:ext uri="{FF2B5EF4-FFF2-40B4-BE49-F238E27FC236}">
                  <a16:creationId xmlns:a16="http://schemas.microsoft.com/office/drawing/2014/main"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7" name="Shape 52">
                <a:extLst>
                  <a:ext uri="{FF2B5EF4-FFF2-40B4-BE49-F238E27FC236}">
                    <a16:creationId xmlns:a16="http://schemas.microsoft.com/office/drawing/2014/main"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48" name="Shape 53">
                <a:extLst>
                  <a:ext uri="{FF2B5EF4-FFF2-40B4-BE49-F238E27FC236}">
                    <a16:creationId xmlns:a16="http://schemas.microsoft.com/office/drawing/2014/main"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grpSp>
      <p:grpSp>
        <p:nvGrpSpPr>
          <p:cNvPr id="49" name="Group 58">
            <a:extLst>
              <a:ext uri="{FF2B5EF4-FFF2-40B4-BE49-F238E27FC236}">
                <a16:creationId xmlns:a16="http://schemas.microsoft.com/office/drawing/2014/main" id="{CCDCCE70-B292-41E5-88B4-B0B14DB4A978}"/>
              </a:ext>
            </a:extLst>
          </p:cNvPr>
          <p:cNvGrpSpPr/>
          <p:nvPr/>
        </p:nvGrpSpPr>
        <p:grpSpPr>
          <a:xfrm rot="473564">
            <a:off x="8651344" y="348003"/>
            <a:ext cx="1809424" cy="1871911"/>
            <a:chOff x="0" y="0"/>
            <a:chExt cx="803139" cy="830875"/>
          </a:xfrm>
        </p:grpSpPr>
        <p:sp>
          <p:nvSpPr>
            <p:cNvPr id="50" name="Shape 56">
              <a:extLst>
                <a:ext uri="{FF2B5EF4-FFF2-40B4-BE49-F238E27FC236}">
                  <a16:creationId xmlns:a16="http://schemas.microsoft.com/office/drawing/2014/main"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sp>
          <p:nvSpPr>
            <p:cNvPr id="51" name="Shape 57">
              <a:extLst>
                <a:ext uri="{FF2B5EF4-FFF2-40B4-BE49-F238E27FC236}">
                  <a16:creationId xmlns:a16="http://schemas.microsoft.com/office/drawing/2014/main"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marL="0" marR="0" lvl="0" indent="0" algn="l" defTabSz="457109"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a typeface="+mn-ea"/>
                <a:cs typeface="+mn-cs"/>
              </a:endParaRPr>
            </a:p>
          </p:txBody>
        </p:sp>
      </p:grpSp>
      <p:sp>
        <p:nvSpPr>
          <p:cNvPr id="56" name="Freeform 123">
            <a:extLst>
              <a:ext uri="{FF2B5EF4-FFF2-40B4-BE49-F238E27FC236}">
                <a16:creationId xmlns:a16="http://schemas.microsoft.com/office/drawing/2014/main" id="{D3B9F4EE-7504-4DED-87CE-AC071B362E12}"/>
              </a:ext>
            </a:extLst>
          </p:cNvPr>
          <p:cNvSpPr>
            <a:spLocks noEditPoints="1"/>
          </p:cNvSpPr>
          <p:nvPr/>
        </p:nvSpPr>
        <p:spPr bwMode="auto">
          <a:xfrm rot="3896716" flipH="1">
            <a:off x="6932515" y="21851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Rounded Rectangle 9">
            <a:extLst>
              <a:ext uri="{FF2B5EF4-FFF2-40B4-BE49-F238E27FC236}">
                <a16:creationId xmlns:a16="http://schemas.microsoft.com/office/drawing/2014/main" id="{51562AE9-1765-661D-0251-6C9FEBB8D65A}"/>
              </a:ext>
            </a:extLst>
          </p:cNvPr>
          <p:cNvSpPr/>
          <p:nvPr/>
        </p:nvSpPr>
        <p:spPr>
          <a:xfrm>
            <a:off x="1230924" y="1196238"/>
            <a:ext cx="8054682" cy="5538669"/>
          </a:xfrm>
          <a:prstGeom prst="roundRect">
            <a:avLst/>
          </a:prstGeom>
          <a:noFill/>
          <a:ln w="2222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200" b="1" dirty="0">
              <a:solidFill>
                <a:srgbClr val="7030A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b="1" dirty="0">
              <a:solidFill>
                <a:srgbClr val="7030A0"/>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b="1" dirty="0">
              <a:solidFill>
                <a:srgbClr val="7030A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b="1" dirty="0">
              <a:solidFill>
                <a:srgbClr val="7030A0"/>
              </a:solidFill>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b="1" dirty="0">
              <a:solidFill>
                <a:srgbClr val="7030A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200" b="1" dirty="0">
              <a:solidFill>
                <a:srgbClr val="7030A0"/>
              </a:solidFill>
              <a:effectLst/>
              <a:latin typeface="Times New Roman" panose="02020603050405020304" pitchFamily="18" charset="0"/>
              <a:ea typeface="Times New Roman" panose="02020603050405020304" pitchFamily="18" charset="0"/>
            </a:endParaRPr>
          </a:p>
          <a:p>
            <a:pPr marL="0" marR="0" algn="ctr">
              <a:lnSpc>
                <a:spcPct val="130000"/>
              </a:lnSpc>
              <a:spcBef>
                <a:spcPts val="0"/>
              </a:spcBef>
              <a:spcAft>
                <a:spcPts val="0"/>
              </a:spcAft>
            </a:pPr>
            <a:endParaRPr lang="en-US" sz="1200" b="1" dirty="0">
              <a:solidFill>
                <a:srgbClr val="7030A0"/>
              </a:solidFill>
              <a:effectLst/>
              <a:latin typeface="Times New Roman" panose="02020603050405020304" pitchFamily="18" charset="0"/>
              <a:ea typeface="Times New Roman" panose="02020603050405020304" pitchFamily="18" charset="0"/>
            </a:endParaRPr>
          </a:p>
          <a:p>
            <a:pPr marL="0" marR="0" algn="ctr">
              <a:lnSpc>
                <a:spcPct val="130000"/>
              </a:lnSpc>
              <a:spcBef>
                <a:spcPts val="0"/>
              </a:spcBef>
              <a:spcAft>
                <a:spcPts val="0"/>
              </a:spcAft>
            </a:pPr>
            <a:endParaRPr lang="en-US" sz="1200" b="1" dirty="0">
              <a:solidFill>
                <a:srgbClr val="7030A0"/>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1600" b="1" dirty="0">
                <a:solidFill>
                  <a:srgbClr val="7030A0"/>
                </a:solidFill>
                <a:effectLst/>
                <a:latin typeface="Times New Roman" panose="02020603050405020304" pitchFamily="18" charset="0"/>
                <a:ea typeface="Times New Roman" panose="02020603050405020304" pitchFamily="18" charset="0"/>
              </a:rPr>
              <a:t>PHIẾU </a:t>
            </a:r>
            <a:r>
              <a:rPr lang="en-US" sz="1600" b="1" dirty="0">
                <a:solidFill>
                  <a:srgbClr val="7030A0"/>
                </a:solidFill>
                <a:effectLst/>
                <a:latin typeface="Times New Roman" panose="02020603050405020304" pitchFamily="18" charset="0"/>
                <a:ea typeface="Times New Roman" panose="02020603050405020304" pitchFamily="18" charset="0"/>
              </a:rPr>
              <a:t>TRUYỆN</a:t>
            </a:r>
          </a:p>
          <a:p>
            <a:pPr marL="0" marR="0" algn="ctr">
              <a:spcBef>
                <a:spcPts val="0"/>
              </a:spcBef>
              <a:spcAft>
                <a:spcPts val="0"/>
              </a:spcAft>
            </a:pPr>
            <a:r>
              <a:rPr lang="vi-VN" sz="1600" dirty="0">
                <a:solidFill>
                  <a:srgbClr val="0070C0"/>
                </a:solidFill>
                <a:effectLst/>
                <a:latin typeface="Times New Roman" panose="02020603050405020304" pitchFamily="18" charset="0"/>
                <a:ea typeface="Times New Roman" panose="02020603050405020304" pitchFamily="18" charset="0"/>
              </a:rPr>
              <a:t>Họ và tên HS: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rPr>
              <a:t>Nhiệm vụ</a:t>
            </a:r>
            <a:r>
              <a:rPr lang="vi-VN" sz="1600" dirty="0">
                <a:solidFill>
                  <a:srgbClr val="000000"/>
                </a:solidFill>
                <a:effectLst/>
                <a:latin typeface="Times New Roman" panose="02020603050405020304" pitchFamily="18" charset="0"/>
                <a:ea typeface="Times New Roman" panose="02020603050405020304" pitchFamily="18" charset="0"/>
              </a:rPr>
              <a:t>: Đọc lại văn bản “Người đàn ông cô độc giữa rừng” và xác định các đặc điểm của nhân vật Võ Tòng theo các gợi ý sau:</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Ngoại hình:</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Xuất thân:</a:t>
            </a:r>
            <a:endParaRPr lang="en-US" sz="1600" dirty="0">
              <a:effectLst/>
              <a:latin typeface="Times New Roman" panose="02020603050405020304" pitchFamily="18" charset="0"/>
              <a:ea typeface="Times New Roman" panose="02020603050405020304" pitchFamily="18" charset="0"/>
            </a:endParaRPr>
          </a:p>
          <a:p>
            <a:r>
              <a:rPr lang="vi-VN" sz="1600"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Hình dáng</a:t>
            </a:r>
            <a:endParaRPr lang="en-US" sz="1600" dirty="0">
              <a:effectLst/>
              <a:latin typeface="Times New Roman" panose="02020603050405020304" pitchFamily="18" charset="0"/>
              <a:ea typeface="Times New Roman" panose="02020603050405020304" pitchFamily="18" charset="0"/>
            </a:endParaRPr>
          </a:p>
          <a:p>
            <a:r>
              <a:rPr lang="vi-VN" sz="1600"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Suy nghĩ, lời nói:</a:t>
            </a:r>
            <a:endParaRPr lang="en-US" sz="1600" dirty="0">
              <a:effectLst/>
              <a:latin typeface="Times New Roman" panose="02020603050405020304" pitchFamily="18" charset="0"/>
              <a:ea typeface="Times New Roman" panose="02020603050405020304" pitchFamily="18" charset="0"/>
            </a:endParaRPr>
          </a:p>
          <a:p>
            <a:r>
              <a:rPr lang="vi-VN" sz="1600"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Việc làm</a:t>
            </a:r>
            <a:endParaRPr lang="en-US" sz="1600" dirty="0">
              <a:effectLst/>
              <a:latin typeface="Times New Roman" panose="02020603050405020304" pitchFamily="18" charset="0"/>
              <a:ea typeface="Times New Roman" panose="02020603050405020304" pitchFamily="18" charset="0"/>
            </a:endParaRPr>
          </a:p>
          <a:p>
            <a:r>
              <a:rPr lang="vi-VN" sz="1600" dirty="0">
                <a:solidFill>
                  <a:srgbClr val="000000"/>
                </a:solidFill>
                <a:effectLst/>
                <a:latin typeface="Times New Roman" panose="02020603050405020304" pitchFamily="18" charset="0"/>
                <a:ea typeface="Times New Roman" panose="02020603050405020304" pitchFamily="18" charset="0"/>
              </a:rPr>
              <a:t>………………………………………</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968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53"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p:cTn id="10" dur="1000" fill="hold"/>
                                        <p:tgtEl>
                                          <p:spTgt spid="43"/>
                                        </p:tgtEl>
                                        <p:attrNameLst>
                                          <p:attrName>ppt_w</p:attrName>
                                        </p:attrNameLst>
                                      </p:cBhvr>
                                      <p:tavLst>
                                        <p:tav tm="0">
                                          <p:val>
                                            <p:fltVal val="0"/>
                                          </p:val>
                                        </p:tav>
                                        <p:tav tm="100000">
                                          <p:val>
                                            <p:strVal val="#ppt_w"/>
                                          </p:val>
                                        </p:tav>
                                      </p:tavLst>
                                    </p:anim>
                                    <p:anim calcmode="lin" valueType="num">
                                      <p:cBhvr>
                                        <p:cTn id="11" dur="1000" fill="hold"/>
                                        <p:tgtEl>
                                          <p:spTgt spid="43"/>
                                        </p:tgtEl>
                                        <p:attrNameLst>
                                          <p:attrName>ppt_h</p:attrName>
                                        </p:attrNameLst>
                                      </p:cBhvr>
                                      <p:tavLst>
                                        <p:tav tm="0">
                                          <p:val>
                                            <p:fltVal val="0"/>
                                          </p:val>
                                        </p:tav>
                                        <p:tav tm="100000">
                                          <p:val>
                                            <p:strVal val="#ppt_h"/>
                                          </p:val>
                                        </p:tav>
                                      </p:tavLst>
                                    </p:anim>
                                    <p:animEffect transition="in" filter="fade">
                                      <p:cBhvr>
                                        <p:cTn id="12" dur="1000"/>
                                        <p:tgtEl>
                                          <p:spTgt spid="43"/>
                                        </p:tgtEl>
                                      </p:cBhvr>
                                    </p:animEffect>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0-#ppt_w/2"/>
                                          </p:val>
                                        </p:tav>
                                        <p:tav tm="100000">
                                          <p:val>
                                            <p:strVal val="#ppt_x"/>
                                          </p:val>
                                        </p:tav>
                                      </p:tavLst>
                                    </p:anim>
                                    <p:anim calcmode="lin" valueType="num">
                                      <p:cBhvr additive="base">
                                        <p:cTn id="17" dur="750" fill="hold"/>
                                        <p:tgtEl>
                                          <p:spTgt spid="49"/>
                                        </p:tgtEl>
                                        <p:attrNameLst>
                                          <p:attrName>ppt_y</p:attrName>
                                        </p:attrNameLst>
                                      </p:cBhvr>
                                      <p:tavLst>
                                        <p:tav tm="0">
                                          <p:val>
                                            <p:strVal val="1+#ppt_h/2"/>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randombar(horizontal)">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6"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BÀI 8. TIẾT 9-10 - VIẾT BÀI VĂN TRÌNH BÀY Ý KIẾN - CTST</Template>
  <TotalTime>100</TotalTime>
  <Words>869</Words>
  <Application>Microsoft Office PowerPoint</Application>
  <PresentationFormat>Widescreen</PresentationFormat>
  <Paragraphs>124</Paragraphs>
  <Slides>21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 Unicode MS</vt:lpstr>
      <vt:lpstr>等线</vt:lpstr>
      <vt:lpstr>Arial</vt:lpstr>
      <vt:lpstr>Calibri</vt:lpstr>
      <vt:lpstr>ITC Avant Garde Std Bk</vt:lpstr>
      <vt:lpstr>Times New Roman</vt:lpstr>
      <vt:lpstr>方正静蕾简体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Vũ Long Hiệp</cp:lastModifiedBy>
  <cp:revision>25</cp:revision>
  <dcterms:created xsi:type="dcterms:W3CDTF">2022-01-09T10:00:16Z</dcterms:created>
  <dcterms:modified xsi:type="dcterms:W3CDTF">2022-07-19T08:48:19Z</dcterms:modified>
</cp:coreProperties>
</file>