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9"/>
  </p:notesMasterIdLst>
  <p:sldIdLst>
    <p:sldId id="301" r:id="rId3"/>
    <p:sldId id="258" r:id="rId4"/>
    <p:sldId id="260" r:id="rId5"/>
    <p:sldId id="284" r:id="rId6"/>
    <p:sldId id="295" r:id="rId7"/>
    <p:sldId id="302" r:id="rId8"/>
    <p:sldId id="296" r:id="rId9"/>
    <p:sldId id="304" r:id="rId10"/>
    <p:sldId id="286" r:id="rId11"/>
    <p:sldId id="297" r:id="rId12"/>
    <p:sldId id="298" r:id="rId13"/>
    <p:sldId id="305" r:id="rId14"/>
    <p:sldId id="308" r:id="rId15"/>
    <p:sldId id="309" r:id="rId16"/>
    <p:sldId id="310" r:id="rId17"/>
    <p:sldId id="311" r:id="rId18"/>
    <p:sldId id="306" r:id="rId19"/>
    <p:sldId id="307" r:id="rId20"/>
    <p:sldId id="312" r:id="rId21"/>
    <p:sldId id="319" r:id="rId22"/>
    <p:sldId id="314" r:id="rId23"/>
    <p:sldId id="315" r:id="rId24"/>
    <p:sldId id="316" r:id="rId25"/>
    <p:sldId id="317" r:id="rId26"/>
    <p:sldId id="277" r:id="rId27"/>
    <p:sldId id="318" r:id="rId28"/>
  </p:sldIdLst>
  <p:sldSz cx="24384000" cy="13716000"/>
  <p:notesSz cx="6858000" cy="9144000"/>
  <p:custDataLst>
    <p:tags r:id="rId3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FFA700"/>
    <a:srgbClr val="0000FF"/>
    <a:srgbClr val="3333FF"/>
    <a:srgbClr val="135F82"/>
    <a:srgbClr val="242452"/>
    <a:srgbClr val="270F6B"/>
    <a:srgbClr val="FFF487"/>
    <a:srgbClr val="FFE67D"/>
    <a:srgbClr val="FFE2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85768" autoAdjust="0"/>
  </p:normalViewPr>
  <p:slideViewPr>
    <p:cSldViewPr>
      <p:cViewPr varScale="1">
        <p:scale>
          <a:sx n="29" d="100"/>
          <a:sy n="29" d="100"/>
        </p:scale>
        <p:origin x="-341" y="-72"/>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24</a:t>
            </a:fld>
            <a:endParaRPr lang="en-US"/>
          </a:p>
        </p:txBody>
      </p:sp>
    </p:spTree>
    <p:extLst>
      <p:ext uri="{BB962C8B-B14F-4D97-AF65-F5344CB8AC3E}">
        <p14:creationId xmlns:p14="http://schemas.microsoft.com/office/powerpoint/2010/main" val="2148333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25</a:t>
            </a:fld>
            <a:endParaRPr lang="en-US"/>
          </a:p>
        </p:txBody>
      </p:sp>
    </p:spTree>
    <p:extLst>
      <p:ext uri="{BB962C8B-B14F-4D97-AF65-F5344CB8AC3E}">
        <p14:creationId xmlns:p14="http://schemas.microsoft.com/office/powerpoint/2010/main" val="4217906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26</a:t>
            </a:fld>
            <a:endParaRPr lang="en-US"/>
          </a:p>
        </p:txBody>
      </p:sp>
    </p:spTree>
    <p:extLst>
      <p:ext uri="{BB962C8B-B14F-4D97-AF65-F5344CB8AC3E}">
        <p14:creationId xmlns:p14="http://schemas.microsoft.com/office/powerpoint/2010/main" val="421790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72063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1552696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421975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2272351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136246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280580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4400" b="1"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1577298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8/27/2021</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2077880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8/27/2021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133900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8/27/2021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364445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8/27/2021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8/27/2021</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8/27/2021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8/27/2021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8/27/2021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pic>
        <p:nvPicPr>
          <p:cNvPr id="34" name="Picture 33">
            <a:extLst>
              <a:ext uri="{FF2B5EF4-FFF2-40B4-BE49-F238E27FC236}">
                <a16:creationId xmlns="" xmlns:a16="http://schemas.microsoft.com/office/drawing/2014/main" id="{04C8E1A9-3E18-4F70-8732-3E72A25B755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35" name="Picture 3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38" name="Group 4"/>
          <p:cNvGrpSpPr>
            <a:grpSpLocks noChangeAspect="1"/>
          </p:cNvGrpSpPr>
          <p:nvPr userDrawn="1"/>
        </p:nvGrpSpPr>
        <p:grpSpPr bwMode="auto">
          <a:xfrm>
            <a:off x="22986" y="76200"/>
            <a:ext cx="21191538" cy="1439863"/>
            <a:chOff x="0" y="58"/>
            <a:chExt cx="13349" cy="907"/>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TextBox 67"/>
          <p:cNvSpPr txBox="1"/>
          <p:nvPr userDrawn="1"/>
        </p:nvSpPr>
        <p:spPr>
          <a:xfrm>
            <a:off x="2206188" y="504498"/>
            <a:ext cx="1494320" cy="646331"/>
          </a:xfrm>
          <a:prstGeom prst="rect">
            <a:avLst/>
          </a:prstGeom>
          <a:noFill/>
        </p:spPr>
        <p:txBody>
          <a:bodyPr wrap="non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524395" y="504498"/>
            <a:ext cx="1404552" cy="646331"/>
          </a:xfrm>
          <a:prstGeom prst="rect">
            <a:avLst/>
          </a:prstGeom>
          <a:noFill/>
        </p:spPr>
        <p:txBody>
          <a:bodyPr wrap="none" rtlCol="0">
            <a:spAutoFit/>
          </a:bodyPr>
          <a:lstStyle/>
          <a:p>
            <a:pPr algn="ctr"/>
            <a:r>
              <a:rPr lang="vi-VN"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 xmlns:a16="http://schemas.microsoft.com/office/drawing/2014/main" id="{84F4051B-2BBE-412A-BD7D-D20EFA046DC9}"/>
              </a:ext>
            </a:extLst>
          </p:cNvPr>
          <p:cNvSpPr txBox="1">
            <a:spLocks/>
          </p:cNvSpPr>
          <p:nvPr userDrawn="1"/>
        </p:nvSpPr>
        <p:spPr bwMode="black">
          <a:xfrm>
            <a:off x="7521737" y="28641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dirty="0">
                <a:solidFill>
                  <a:schemeClr val="bg1"/>
                </a:solidFill>
                <a:latin typeface="Tahoma" panose="020B0604030504040204" pitchFamily="34" charset="0"/>
                <a:ea typeface="Tahoma" panose="020B0604030504040204" pitchFamily="34" charset="0"/>
                <a:cs typeface="Tahoma" panose="020B0604030504040204" pitchFamily="34" charset="0"/>
              </a:rPr>
              <a:t>PPT TIVI </a:t>
            </a:r>
            <a:r>
              <a:rPr lang="en-US" sz="4800" b="1" kern="0" baseline="0" dirty="0">
                <a:solidFill>
                  <a:schemeClr val="bg1"/>
                </a:solidFill>
                <a:latin typeface="Tahoma" panose="020B0604030504040204" pitchFamily="34" charset="0"/>
                <a:ea typeface="Tahoma" panose="020B0604030504040204" pitchFamily="34" charset="0"/>
                <a:cs typeface="Tahoma" panose="020B0604030504040204" pitchFamily="34" charset="0"/>
              </a:rPr>
              <a:t>- DIỄN ĐÀN GIÁO VIÊN TOÁN</a:t>
            </a:r>
            <a:endParaRPr lang="vi-VN" sz="48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8/27/2021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00.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0.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712005" y="6324600"/>
            <a:ext cx="19877574" cy="7019128"/>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11062663" y="1907684"/>
            <a:ext cx="2425603"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ĐẠI SỐ</a:t>
            </a:r>
          </a:p>
        </p:txBody>
      </p:sp>
      <p:sp>
        <p:nvSpPr>
          <p:cNvPr id="22" name="TextBox 21"/>
          <p:cNvSpPr txBox="1"/>
          <p:nvPr/>
        </p:nvSpPr>
        <p:spPr>
          <a:xfrm>
            <a:off x="75216" y="3346883"/>
            <a:ext cx="24400495"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4800" b="1" dirty="0" err="1">
                <a:solidFill>
                  <a:srgbClr val="776249"/>
                </a:solidFill>
                <a:latin typeface="Tahoma" panose="020B0604030504040204" pitchFamily="34" charset="0"/>
                <a:ea typeface="Tahoma" panose="020B0604030504040204" pitchFamily="34" charset="0"/>
                <a:cs typeface="Tahoma" panose="020B0604030504040204" pitchFamily="34" charset="0"/>
              </a:rPr>
              <a:t>Chương</a:t>
            </a:r>
            <a:r>
              <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rPr>
              <a:t> 3: PHƯƠNG TRÌNH VÀ HỆ PHƯƠNG TRÌNH</a:t>
            </a:r>
          </a:p>
        </p:txBody>
      </p:sp>
      <p:grpSp>
        <p:nvGrpSpPr>
          <p:cNvPr id="10" name="Group 9"/>
          <p:cNvGrpSpPr/>
          <p:nvPr/>
        </p:nvGrpSpPr>
        <p:grpSpPr>
          <a:xfrm>
            <a:off x="2742534" y="4446052"/>
            <a:ext cx="20037796" cy="1862018"/>
            <a:chOff x="2613492" y="4446051"/>
            <a:chExt cx="20037796" cy="1862018"/>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2613492" y="4446051"/>
              <a:ext cx="20037796" cy="1862018"/>
            </a:xfrm>
            <a:prstGeom prst="rect">
              <a:avLst/>
            </a:prstGeom>
            <a:solidFill>
              <a:schemeClr val="bg1"/>
            </a:solidFill>
          </p:spPr>
          <p:txBody>
            <a:bodyPr wrap="none" lIns="91410" tIns="45705" rIns="91410" bIns="45705" rtlCol="0">
              <a:spAutoFit/>
            </a:bodyPr>
            <a:lstStyle/>
            <a:p>
              <a:pPr algn="ctr">
                <a:lnSpc>
                  <a:spcPts val="5999"/>
                </a:lnSpc>
                <a:spcBef>
                  <a:spcPts val="1800"/>
                </a:spcBef>
              </a:pPr>
              <a:r>
                <a:rPr lang="en-US" sz="6599" b="1" dirty="0" err="1">
                  <a:solidFill>
                    <a:srgbClr val="135F82"/>
                  </a:solidFill>
                  <a:latin typeface="Tahoma" panose="020B0604030504040204" pitchFamily="34" charset="0"/>
                  <a:ea typeface="Tahoma" panose="020B0604030504040204" pitchFamily="34" charset="0"/>
                  <a:cs typeface="Tahoma" panose="020B0604030504040204" pitchFamily="34" charset="0"/>
                </a:rPr>
                <a:t>Bài</a:t>
              </a:r>
              <a:r>
                <a:rPr lang="en-US" sz="6599" b="1" dirty="0">
                  <a:solidFill>
                    <a:srgbClr val="135F82"/>
                  </a:solidFill>
                  <a:latin typeface="Tahoma" panose="020B0604030504040204" pitchFamily="34" charset="0"/>
                  <a:ea typeface="Tahoma" panose="020B0604030504040204" pitchFamily="34" charset="0"/>
                  <a:cs typeface="Tahoma" panose="020B0604030504040204" pitchFamily="34" charset="0"/>
                </a:rPr>
                <a:t> 3. PHƯƠNG TRÌNH VÀ HỆ PHƯƠNG TRÌNH </a:t>
              </a:r>
            </a:p>
            <a:p>
              <a:pPr algn="ctr">
                <a:lnSpc>
                  <a:spcPts val="5999"/>
                </a:lnSpc>
                <a:spcBef>
                  <a:spcPts val="1800"/>
                </a:spcBef>
              </a:pPr>
              <a:r>
                <a:rPr lang="en-US" sz="6599" b="1" dirty="0">
                  <a:solidFill>
                    <a:srgbClr val="135F82"/>
                  </a:solidFill>
                  <a:latin typeface="Tahoma" panose="020B0604030504040204" pitchFamily="34" charset="0"/>
                  <a:ea typeface="Tahoma" panose="020B0604030504040204" pitchFamily="34" charset="0"/>
                  <a:cs typeface="Tahoma" panose="020B0604030504040204" pitchFamily="34" charset="0"/>
                </a:rPr>
                <a:t>BẬC NHẤT NHIỀU ẨN</a:t>
              </a:r>
            </a:p>
          </p:txBody>
        </p:sp>
      </p:grpSp>
      <p:grpSp>
        <p:nvGrpSpPr>
          <p:cNvPr id="5" name="Group 4"/>
          <p:cNvGrpSpPr/>
          <p:nvPr/>
        </p:nvGrpSpPr>
        <p:grpSpPr>
          <a:xfrm>
            <a:off x="13406969" y="1463905"/>
            <a:ext cx="1814128" cy="1828784"/>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410" tIns="45705" rIns="91410" bIns="45705" rtlCol="0">
              <a:spAutoFit/>
            </a:bodyPr>
            <a:lstStyle/>
            <a:p>
              <a:pPr algn="ctr"/>
              <a:r>
                <a:rPr lang="en-US" b="1" dirty="0">
                  <a:solidFill>
                    <a:srgbClr val="135F82"/>
                  </a:solidFill>
                  <a:latin typeface="Tahoma" panose="020B0604030504040204" pitchFamily="34" charset="0"/>
                  <a:ea typeface="Tahoma" panose="020B0604030504040204" pitchFamily="34" charset="0"/>
                  <a:cs typeface="Tahoma" panose="020B0604030504040204" pitchFamily="34" charset="0"/>
                </a:rPr>
                <a:t>LỚP</a:t>
              </a:r>
            </a:p>
          </p:txBody>
        </p:sp>
        <p:sp>
          <p:nvSpPr>
            <p:cNvPr id="25" name="TextBox 24"/>
            <p:cNvSpPr txBox="1"/>
            <p:nvPr/>
          </p:nvSpPr>
          <p:spPr>
            <a:xfrm>
              <a:off x="13020903" y="1556787"/>
              <a:ext cx="1319531" cy="1338798"/>
            </a:xfrm>
            <a:prstGeom prst="rect">
              <a:avLst/>
            </a:prstGeom>
            <a:noFill/>
          </p:spPr>
          <p:txBody>
            <a:bodyPr wrap="none" lIns="91410" tIns="45705" rIns="91410" bIns="45705" rtlCol="0">
              <a:spAutoFit/>
            </a:bodyPr>
            <a:lstStyle/>
            <a:p>
              <a:r>
                <a:rPr lang="en-US" sz="8100" dirty="0">
                  <a:solidFill>
                    <a:srgbClr val="135F82"/>
                  </a:solidFill>
                  <a:latin typeface="Tahoma" panose="020B0604030504040204" pitchFamily="34" charset="0"/>
                  <a:ea typeface="Tahoma" panose="020B0604030504040204" pitchFamily="34" charset="0"/>
                  <a:cs typeface="Tahoma" panose="020B0604030504040204" pitchFamily="34" charset="0"/>
                </a:rPr>
                <a:t>10</a:t>
              </a:r>
            </a:p>
          </p:txBody>
        </p:sp>
      </p:grpSp>
      <p:grpSp>
        <p:nvGrpSpPr>
          <p:cNvPr id="9" name="Group 8"/>
          <p:cNvGrpSpPr/>
          <p:nvPr/>
        </p:nvGrpSpPr>
        <p:grpSpPr>
          <a:xfrm>
            <a:off x="8911506" y="1618739"/>
            <a:ext cx="2238375" cy="1707027"/>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60"/>
          <p:cNvGrpSpPr/>
          <p:nvPr/>
        </p:nvGrpSpPr>
        <p:grpSpPr>
          <a:xfrm>
            <a:off x="2561308" y="6465842"/>
            <a:ext cx="14070617" cy="907184"/>
            <a:chOff x="7459670" y="7086600"/>
            <a:chExt cx="14072247" cy="907289"/>
          </a:xfrm>
        </p:grpSpPr>
        <p:sp>
          <p:nvSpPr>
            <p:cNvPr id="57" name="Rectangle 56"/>
            <p:cNvSpPr/>
            <p:nvPr/>
          </p:nvSpPr>
          <p:spPr>
            <a:xfrm>
              <a:off x="9092456" y="7178187"/>
              <a:ext cx="12439461" cy="815702"/>
            </a:xfrm>
            <a:prstGeom prst="rect">
              <a:avLst/>
            </a:prstGeom>
          </p:spPr>
          <p:txBody>
            <a:bodyPr wrap="none">
              <a:spAutoFit/>
            </a:bodyPr>
            <a:lstStyle/>
            <a:p>
              <a:pPr>
                <a:lnSpc>
                  <a:spcPct val="100000"/>
                </a:lnSpc>
                <a:spcBef>
                  <a:spcPct val="0"/>
                </a:spcBef>
                <a:buFontTx/>
                <a:buNone/>
                <a:defRPr/>
              </a:pPr>
              <a:r>
                <a:rPr lang="en-US" sz="4700" b="1" dirty="0">
                  <a:solidFill>
                    <a:srgbClr val="135F82"/>
                  </a:solidFill>
                  <a:latin typeface="Tahoma" panose="020B0604030504040204" pitchFamily="34" charset="0"/>
                  <a:ea typeface="Tahoma" panose="020B0604030504040204" pitchFamily="34" charset="0"/>
                  <a:cs typeface="Tahoma" panose="020B0604030504040204" pitchFamily="34" charset="0"/>
                </a:rPr>
                <a:t>ÔN TẬP VỀ PT VÀ HPT BẬC NHẤT HAI ẨN</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2514600" y="11297221"/>
            <a:ext cx="13652234" cy="929775"/>
            <a:chOff x="7459670" y="8524495"/>
            <a:chExt cx="13653814" cy="929882"/>
          </a:xfrm>
        </p:grpSpPr>
        <p:sp>
          <p:nvSpPr>
            <p:cNvPr id="75" name="Rectangle 74"/>
            <p:cNvSpPr/>
            <p:nvPr/>
          </p:nvSpPr>
          <p:spPr>
            <a:xfrm>
              <a:off x="9092456" y="8638675"/>
              <a:ext cx="12021028" cy="815702"/>
            </a:xfrm>
            <a:prstGeom prst="rect">
              <a:avLst/>
            </a:prstGeom>
          </p:spPr>
          <p:txBody>
            <a:bodyPr wrap="none">
              <a:spAutoFit/>
            </a:bodyPr>
            <a:lstStyle/>
            <a:p>
              <a:pPr>
                <a:lnSpc>
                  <a:spcPct val="100000"/>
                </a:lnSpc>
                <a:spcBef>
                  <a:spcPct val="0"/>
                </a:spcBef>
                <a:buNone/>
                <a:defRPr/>
              </a:pPr>
              <a:r>
                <a:rPr lang="en-US" sz="4700" b="1" spc="-150" dirty="0">
                  <a:solidFill>
                    <a:srgbClr val="135F82"/>
                  </a:solidFill>
                  <a:latin typeface="Tahoma" panose="020B0604030504040204" pitchFamily="34" charset="0"/>
                  <a:ea typeface="Tahoma" panose="020B0604030504040204" pitchFamily="34" charset="0"/>
                  <a:cs typeface="Tahoma" panose="020B0604030504040204" pitchFamily="34" charset="0"/>
                </a:rPr>
                <a:t>HỆ BA PHƯƠNG TRÌNH BẬC NHẤT BA ẨN.</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88" name="Group 87"/>
          <p:cNvGrpSpPr/>
          <p:nvPr/>
        </p:nvGrpSpPr>
        <p:grpSpPr>
          <a:xfrm>
            <a:off x="4193905" y="7701560"/>
            <a:ext cx="15827827" cy="861774"/>
            <a:chOff x="644526" y="2766774"/>
            <a:chExt cx="15827827" cy="861774"/>
          </a:xfrm>
        </p:grpSpPr>
        <p:sp>
          <p:nvSpPr>
            <p:cNvPr id="89" name="TextBox 88"/>
            <p:cNvSpPr txBox="1"/>
            <p:nvPr/>
          </p:nvSpPr>
          <p:spPr>
            <a:xfrm>
              <a:off x="1906587" y="2766774"/>
              <a:ext cx="14565766" cy="830997"/>
            </a:xfrm>
            <a:prstGeom prst="rect">
              <a:avLst/>
            </a:prstGeom>
            <a:noFill/>
          </p:spPr>
          <p:txBody>
            <a:bodyPr wrap="square" rtlCol="0">
              <a:spAutoFit/>
            </a:bodyPr>
            <a:lstStyle/>
            <a:p>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Phương</a:t>
              </a:r>
              <a:r>
                <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trình</a:t>
              </a:r>
              <a:r>
                <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bậc</a:t>
              </a:r>
              <a:r>
                <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nhất</a:t>
              </a:r>
              <a:r>
                <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hai</a:t>
              </a:r>
              <a:r>
                <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ẩn</a:t>
              </a:r>
              <a:r>
                <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rPr>
                <a:t>.</a:t>
              </a:r>
            </a:p>
          </p:txBody>
        </p:sp>
        <p:sp>
          <p:nvSpPr>
            <p:cNvPr id="90" name="Rounded Rectangle 89"/>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92" name="Group 91"/>
          <p:cNvGrpSpPr/>
          <p:nvPr/>
        </p:nvGrpSpPr>
        <p:grpSpPr>
          <a:xfrm>
            <a:off x="4301424" y="9759117"/>
            <a:ext cx="13160827" cy="861774"/>
            <a:chOff x="644526" y="2766774"/>
            <a:chExt cx="13160827" cy="861774"/>
          </a:xfrm>
        </p:grpSpPr>
        <p:sp>
          <p:nvSpPr>
            <p:cNvPr id="93" name="TextBox 92"/>
            <p:cNvSpPr txBox="1"/>
            <p:nvPr/>
          </p:nvSpPr>
          <p:spPr>
            <a:xfrm>
              <a:off x="1906586" y="2766774"/>
              <a:ext cx="11898767" cy="830997"/>
            </a:xfrm>
            <a:prstGeom prst="rect">
              <a:avLst/>
            </a:prstGeom>
            <a:noFill/>
          </p:spPr>
          <p:txBody>
            <a:bodyPr wrap="square" rtlCol="0">
              <a:spAutoFit/>
            </a:bodyPr>
            <a:lstStyle/>
            <a:p>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Hệ</a:t>
              </a:r>
              <a:r>
                <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phương</a:t>
              </a:r>
              <a:r>
                <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trình</a:t>
              </a:r>
              <a:r>
                <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bậc</a:t>
              </a:r>
              <a:r>
                <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nhất</a:t>
              </a:r>
              <a:r>
                <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hai</a:t>
              </a:r>
              <a:r>
                <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ẩn</a:t>
              </a:r>
              <a:r>
                <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rPr>
                <a:t>.</a:t>
              </a:r>
            </a:p>
          </p:txBody>
        </p:sp>
        <p:sp>
          <p:nvSpPr>
            <p:cNvPr id="94" name="Rounded Rectangle 93"/>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left)">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wipe(left)">
                                      <p:cBhvr>
                                        <p:cTn id="32" dur="500"/>
                                        <p:tgtEl>
                                          <p:spTgt spid="9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0" name="Rounded Rectangle 109"/>
              <p:cNvSpPr/>
              <p:nvPr/>
            </p:nvSpPr>
            <p:spPr>
              <a:xfrm>
                <a:off x="916449" y="2435908"/>
                <a:ext cx="22427577" cy="3133071"/>
              </a:xfrm>
              <a:prstGeom prst="roundRect">
                <a:avLst>
                  <a:gd name="adj" fmla="val 10158"/>
                </a:avLst>
              </a:prstGeom>
              <a:solidFill>
                <a:schemeClr val="accent6">
                  <a:lumMod val="20000"/>
                  <a:lumOff val="80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chemeClr val="tx1"/>
                    </a:solidFill>
                  </a:rPr>
                  <a:t>                                  </a:t>
                </a:r>
                <a:r>
                  <a:rPr lang="nl-NL" sz="4400" b="1" dirty="0">
                    <a:solidFill>
                      <a:schemeClr val="tx1"/>
                    </a:solidFill>
                    <a:latin typeface="Tahoma" pitchFamily="34" charset="0"/>
                    <a:ea typeface="Tahoma" pitchFamily="34" charset="0"/>
                    <a:cs typeface="Tahoma" pitchFamily="34" charset="0"/>
                  </a:rPr>
                  <a:t>Tìm nghiệm của hệ phương trình:   </a:t>
                </a:r>
                <a14:m>
                  <m:oMath xmlns:m="http://schemas.openxmlformats.org/officeDocument/2006/math">
                    <m:d>
                      <m:dPr>
                        <m:begChr m:val="{"/>
                        <m:endChr m:val=""/>
                        <m:ctrlPr>
                          <a:rPr lang="en-US" sz="4400" b="1" i="1" smtClean="0">
                            <a:solidFill>
                              <a:schemeClr val="tx1"/>
                            </a:solidFill>
                            <a:latin typeface="Cambria Math"/>
                          </a:rPr>
                        </m:ctrlPr>
                      </m:dPr>
                      <m:e>
                        <m:m>
                          <m:mPr>
                            <m:plcHide m:val="on"/>
                            <m:mcs>
                              <m:mc>
                                <m:mcPr>
                                  <m:count m:val="1"/>
                                  <m:mcJc m:val="center"/>
                                </m:mcPr>
                              </m:mc>
                            </m:mcs>
                            <m:ctrlPr>
                              <a:rPr lang="en-US" sz="4400" b="1" i="1">
                                <a:solidFill>
                                  <a:schemeClr val="tx1"/>
                                </a:solidFill>
                                <a:latin typeface="Cambria Math"/>
                              </a:rPr>
                            </m:ctrlPr>
                          </m:mPr>
                          <m:mr>
                            <m:e>
                              <m:r>
                                <a:rPr lang="nl-NL" sz="4400" b="1" i="1">
                                  <a:solidFill>
                                    <a:schemeClr val="tx1"/>
                                  </a:solidFill>
                                  <a:latin typeface="Cambria Math"/>
                                </a:rPr>
                                <m:t>𝒙</m:t>
                              </m:r>
                              <m:r>
                                <a:rPr lang="nl-NL" sz="4400" b="1">
                                  <a:solidFill>
                                    <a:schemeClr val="tx1"/>
                                  </a:solidFill>
                                  <a:latin typeface="Cambria Math"/>
                                </a:rPr>
                                <m:t>+</m:t>
                              </m:r>
                              <m:r>
                                <a:rPr lang="nl-NL" sz="4400" b="1" i="1">
                                  <a:solidFill>
                                    <a:schemeClr val="tx1"/>
                                  </a:solidFill>
                                  <a:latin typeface="Cambria Math"/>
                                </a:rPr>
                                <m:t>𝟑</m:t>
                              </m:r>
                              <m:r>
                                <a:rPr lang="nl-NL" sz="4400" b="1" i="1">
                                  <a:solidFill>
                                    <a:schemeClr val="tx1"/>
                                  </a:solidFill>
                                  <a:latin typeface="Cambria Math"/>
                                </a:rPr>
                                <m:t>𝒚</m:t>
                              </m:r>
                              <m:r>
                                <a:rPr lang="nl-NL" sz="4400" b="1" i="1">
                                  <a:solidFill>
                                    <a:schemeClr val="tx1"/>
                                  </a:solidFill>
                                  <a:latin typeface="Cambria Math"/>
                                </a:rPr>
                                <m:t>−</m:t>
                              </m:r>
                              <m:r>
                                <a:rPr lang="nl-NL" sz="4400" b="1" i="1">
                                  <a:solidFill>
                                    <a:schemeClr val="tx1"/>
                                  </a:solidFill>
                                  <a:latin typeface="Cambria Math"/>
                                </a:rPr>
                                <m:t>𝟐</m:t>
                              </m:r>
                              <m:r>
                                <a:rPr lang="nl-NL" sz="4400" b="1" i="1">
                                  <a:solidFill>
                                    <a:schemeClr val="tx1"/>
                                  </a:solidFill>
                                  <a:latin typeface="Cambria Math"/>
                                </a:rPr>
                                <m:t>𝒛</m:t>
                              </m:r>
                              <m:r>
                                <a:rPr lang="nl-NL" sz="4400" b="1">
                                  <a:solidFill>
                                    <a:schemeClr val="tx1"/>
                                  </a:solidFill>
                                  <a:latin typeface="Cambria Math"/>
                                </a:rPr>
                                <m:t>=</m:t>
                              </m:r>
                              <m:r>
                                <a:rPr lang="nl-NL" sz="4400" b="1" i="1">
                                  <a:solidFill>
                                    <a:schemeClr val="tx1"/>
                                  </a:solidFill>
                                  <a:latin typeface="Cambria Math"/>
                                </a:rPr>
                                <m:t>−</m:t>
                              </m:r>
                              <m:r>
                                <a:rPr lang="nl-NL" sz="4400" b="1" i="1">
                                  <a:solidFill>
                                    <a:schemeClr val="tx1"/>
                                  </a:solidFill>
                                  <a:latin typeface="Cambria Math"/>
                                </a:rPr>
                                <m:t>𝟏</m:t>
                              </m:r>
                              <m:r>
                                <a:rPr lang="nl-NL" sz="4400" b="1">
                                  <a:solidFill>
                                    <a:schemeClr val="tx1"/>
                                  </a:solidFill>
                                  <a:latin typeface="Cambria Math"/>
                                </a:rPr>
                                <m:t>(</m:t>
                              </m:r>
                              <m:r>
                                <a:rPr lang="nl-NL" sz="4400" b="1" i="1">
                                  <a:solidFill>
                                    <a:schemeClr val="tx1"/>
                                  </a:solidFill>
                                  <a:latin typeface="Cambria Math"/>
                                </a:rPr>
                                <m:t>𝟏</m:t>
                              </m:r>
                              <m:r>
                                <a:rPr lang="nl-NL" sz="4400" b="1">
                                  <a:solidFill>
                                    <a:schemeClr val="tx1"/>
                                  </a:solidFill>
                                  <a:latin typeface="Cambria Math"/>
                                </a:rPr>
                                <m:t>)</m:t>
                              </m:r>
                            </m:e>
                          </m:mr>
                          <m:mr>
                            <m:e>
                              <m:r>
                                <a:rPr lang="nl-NL" sz="4400" b="1">
                                  <a:solidFill>
                                    <a:schemeClr val="tx1"/>
                                  </a:solidFill>
                                  <a:latin typeface="Cambria Math"/>
                                </a:rPr>
                                <m:t>        </m:t>
                              </m:r>
                              <m:r>
                                <a:rPr lang="nl-NL" sz="4400" b="1" i="1">
                                  <a:solidFill>
                                    <a:schemeClr val="tx1"/>
                                  </a:solidFill>
                                  <a:latin typeface="Cambria Math"/>
                                </a:rPr>
                                <m:t>𝟒</m:t>
                              </m:r>
                              <m:r>
                                <a:rPr lang="nl-NL" sz="4400" b="1" i="1">
                                  <a:solidFill>
                                    <a:schemeClr val="tx1"/>
                                  </a:solidFill>
                                  <a:latin typeface="Cambria Math"/>
                                </a:rPr>
                                <m:t>𝒚</m:t>
                              </m:r>
                              <m:r>
                                <a:rPr lang="nl-NL" sz="4400" b="1">
                                  <a:solidFill>
                                    <a:schemeClr val="tx1"/>
                                  </a:solidFill>
                                  <a:latin typeface="Cambria Math"/>
                                </a:rPr>
                                <m:t>+</m:t>
                              </m:r>
                              <m:r>
                                <a:rPr lang="nl-NL" sz="4400" b="1" i="1">
                                  <a:solidFill>
                                    <a:schemeClr val="tx1"/>
                                  </a:solidFill>
                                  <a:latin typeface="Cambria Math"/>
                                </a:rPr>
                                <m:t>𝟑</m:t>
                              </m:r>
                              <m:r>
                                <a:rPr lang="nl-NL" sz="4400" b="1" i="1">
                                  <a:solidFill>
                                    <a:schemeClr val="tx1"/>
                                  </a:solidFill>
                                  <a:latin typeface="Cambria Math"/>
                                </a:rPr>
                                <m:t>𝒛</m:t>
                              </m:r>
                              <m:r>
                                <a:rPr lang="nl-NL" sz="4400" b="1">
                                  <a:solidFill>
                                    <a:schemeClr val="tx1"/>
                                  </a:solidFill>
                                  <a:latin typeface="Cambria Math"/>
                                </a:rPr>
                                <m:t>=</m:t>
                              </m:r>
                              <m:f>
                                <m:fPr>
                                  <m:ctrlPr>
                                    <a:rPr lang="en-US" sz="4400" b="1" i="1">
                                      <a:solidFill>
                                        <a:schemeClr val="tx1"/>
                                      </a:solidFill>
                                      <a:latin typeface="Cambria Math"/>
                                    </a:rPr>
                                  </m:ctrlPr>
                                </m:fPr>
                                <m:num>
                                  <m:r>
                                    <a:rPr lang="nl-NL" sz="4400" b="1" i="1">
                                      <a:solidFill>
                                        <a:schemeClr val="tx1"/>
                                      </a:solidFill>
                                      <a:latin typeface="Cambria Math"/>
                                    </a:rPr>
                                    <m:t>𝟑</m:t>
                                  </m:r>
                                </m:num>
                                <m:den>
                                  <m:r>
                                    <a:rPr lang="nl-NL" sz="4400" b="1" i="1">
                                      <a:solidFill>
                                        <a:schemeClr val="tx1"/>
                                      </a:solidFill>
                                      <a:latin typeface="Cambria Math"/>
                                    </a:rPr>
                                    <m:t>𝟐</m:t>
                                  </m:r>
                                </m:den>
                              </m:f>
                              <m:r>
                                <a:rPr lang="nl-NL" sz="4400" b="1">
                                  <a:solidFill>
                                    <a:schemeClr val="tx1"/>
                                  </a:solidFill>
                                  <a:latin typeface="Cambria Math"/>
                                </a:rPr>
                                <m:t>(</m:t>
                              </m:r>
                              <m:r>
                                <a:rPr lang="nl-NL" sz="4400" b="1" i="1">
                                  <a:solidFill>
                                    <a:schemeClr val="tx1"/>
                                  </a:solidFill>
                                  <a:latin typeface="Cambria Math"/>
                                </a:rPr>
                                <m:t>𝟐</m:t>
                              </m:r>
                              <m:r>
                                <a:rPr lang="nl-NL" sz="4400" b="1">
                                  <a:solidFill>
                                    <a:schemeClr val="tx1"/>
                                  </a:solidFill>
                                  <a:latin typeface="Cambria Math"/>
                                </a:rPr>
                                <m:t>)</m:t>
                              </m:r>
                            </m:e>
                          </m:mr>
                          <m:mr>
                            <m:e>
                              <m:r>
                                <a:rPr lang="nl-NL" sz="4400" b="1">
                                  <a:solidFill>
                                    <a:schemeClr val="tx1"/>
                                  </a:solidFill>
                                  <a:latin typeface="Cambria Math"/>
                                </a:rPr>
                                <m:t>                 </m:t>
                              </m:r>
                              <m:r>
                                <a:rPr lang="nl-NL" sz="4400" b="1" i="1">
                                  <a:solidFill>
                                    <a:schemeClr val="tx1"/>
                                  </a:solidFill>
                                  <a:latin typeface="Cambria Math"/>
                                </a:rPr>
                                <m:t>𝟐</m:t>
                              </m:r>
                              <m:r>
                                <a:rPr lang="nl-NL" sz="4400" b="1" i="1">
                                  <a:solidFill>
                                    <a:schemeClr val="tx1"/>
                                  </a:solidFill>
                                  <a:latin typeface="Cambria Math"/>
                                </a:rPr>
                                <m:t>𝒛</m:t>
                              </m:r>
                              <m:r>
                                <a:rPr lang="nl-NL" sz="4400" b="1">
                                  <a:solidFill>
                                    <a:schemeClr val="tx1"/>
                                  </a:solidFill>
                                  <a:latin typeface="Cambria Math"/>
                                </a:rPr>
                                <m:t>=</m:t>
                              </m:r>
                              <m:r>
                                <a:rPr lang="nl-NL" sz="4400" b="1" i="1">
                                  <a:solidFill>
                                    <a:schemeClr val="tx1"/>
                                  </a:solidFill>
                                  <a:latin typeface="Cambria Math"/>
                                </a:rPr>
                                <m:t>𝟑</m:t>
                              </m:r>
                              <m:r>
                                <a:rPr lang="nl-NL" sz="4400" b="1">
                                  <a:solidFill>
                                    <a:schemeClr val="tx1"/>
                                  </a:solidFill>
                                  <a:latin typeface="Cambria Math"/>
                                </a:rPr>
                                <m:t>(</m:t>
                              </m:r>
                              <m:r>
                                <a:rPr lang="nl-NL" sz="4400" b="1" i="1">
                                  <a:solidFill>
                                    <a:schemeClr val="tx1"/>
                                  </a:solidFill>
                                  <a:latin typeface="Cambria Math"/>
                                </a:rPr>
                                <m:t>𝟑</m:t>
                              </m:r>
                              <m:r>
                                <a:rPr lang="nl-NL" sz="4400" b="1">
                                  <a:solidFill>
                                    <a:schemeClr val="tx1"/>
                                  </a:solidFill>
                                  <a:latin typeface="Cambria Math"/>
                                </a:rPr>
                                <m:t>)</m:t>
                              </m:r>
                            </m:e>
                          </m:mr>
                        </m:m>
                      </m:e>
                    </m:d>
                  </m:oMath>
                </a14:m>
                <a:endParaRPr lang="en-US" sz="4400" b="1" dirty="0">
                  <a:solidFill>
                    <a:schemeClr val="tx1"/>
                  </a:solidFill>
                  <a:latin typeface="Tahoma" pitchFamily="34" charset="0"/>
                  <a:ea typeface="Tahoma" pitchFamily="34" charset="0"/>
                  <a:cs typeface="Tahoma" pitchFamily="34" charset="0"/>
                </a:endParaRPr>
              </a:p>
            </p:txBody>
          </p:sp>
        </mc:Choice>
        <mc:Fallback xmlns="">
          <p:sp>
            <p:nvSpPr>
              <p:cNvPr id="110" name="Rounded Rectangle 109"/>
              <p:cNvSpPr>
                <a:spLocks noRot="1" noChangeAspect="1" noMove="1" noResize="1" noEditPoints="1" noAdjustHandles="1" noChangeArrowheads="1" noChangeShapeType="1" noTextEdit="1"/>
              </p:cNvSpPr>
              <p:nvPr/>
            </p:nvSpPr>
            <p:spPr>
              <a:xfrm>
                <a:off x="916449" y="2435908"/>
                <a:ext cx="22427577" cy="3133071"/>
              </a:xfrm>
              <a:prstGeom prst="roundRect">
                <a:avLst>
                  <a:gd name="adj" fmla="val 10158"/>
                </a:avLst>
              </a:prstGeom>
              <a:blipFill>
                <a:blip r:embed="rId2"/>
                <a:stretch>
                  <a:fillRect/>
                </a:stretch>
              </a:blipFill>
              <a:ln w="12700">
                <a:solidFill>
                  <a:schemeClr val="accent4">
                    <a:lumMod val="75000"/>
                  </a:schemeClr>
                </a:solidFill>
              </a:ln>
            </p:spPr>
            <p:txBody>
              <a:bodyPr/>
              <a:lstStyle/>
              <a:p>
                <a:r>
                  <a:rPr lang="en-US">
                    <a:noFill/>
                  </a:rPr>
                  <a:t> </a:t>
                </a:r>
              </a:p>
            </p:txBody>
          </p:sp>
        </mc:Fallback>
      </mc:AlternateContent>
      <p:grpSp>
        <p:nvGrpSpPr>
          <p:cNvPr id="35" name="Group 34"/>
          <p:cNvGrpSpPr/>
          <p:nvPr/>
        </p:nvGrpSpPr>
        <p:grpSpPr>
          <a:xfrm>
            <a:off x="457200" y="1508633"/>
            <a:ext cx="18215785" cy="830997"/>
            <a:chOff x="-288924" y="1892299"/>
            <a:chExt cx="18219080" cy="830995"/>
          </a:xfrm>
        </p:grpSpPr>
        <p:sp>
          <p:nvSpPr>
            <p:cNvPr id="36" name="Rounded Rectangle 35"/>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82675" y="1922269"/>
              <a:ext cx="983139"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III</a:t>
              </a:r>
            </a:p>
          </p:txBody>
        </p:sp>
        <p:sp>
          <p:nvSpPr>
            <p:cNvPr id="38" name="TextBox 37"/>
            <p:cNvSpPr txBox="1"/>
            <p:nvPr/>
          </p:nvSpPr>
          <p:spPr>
            <a:xfrm>
              <a:off x="2087561" y="1892299"/>
              <a:ext cx="15842595" cy="830995"/>
            </a:xfrm>
            <a:prstGeom prst="rect">
              <a:avLst/>
            </a:prstGeom>
            <a:noFill/>
          </p:spPr>
          <p:txBody>
            <a:bodyPr wrap="square" rtlCol="0">
              <a:spAutoFit/>
            </a:bodyPr>
            <a:lstStyle/>
            <a:p>
              <a:pPr>
                <a:spcBef>
                  <a:spcPts val="600"/>
                </a:spcBef>
                <a:defRPr/>
              </a:pPr>
              <a:r>
                <a:rPr lang="en-US" sz="4800" b="1" dirty="0">
                  <a:solidFill>
                    <a:srgbClr val="135F82"/>
                  </a:solidFill>
                  <a:latin typeface="Tahoma" pitchFamily="34" charset="0"/>
                  <a:ea typeface="Tahoma" pitchFamily="34" charset="0"/>
                  <a:cs typeface="Tahoma" pitchFamily="34" charset="0"/>
                </a:rPr>
                <a:t>  HỆ BA PHƯƠNG TRÌNH BẬC NHẤT BA ẨN </a:t>
              </a:r>
            </a:p>
          </p:txBody>
        </p:sp>
      </p:grpSp>
      <p:grpSp>
        <p:nvGrpSpPr>
          <p:cNvPr id="3" name="Group 1"/>
          <p:cNvGrpSpPr/>
          <p:nvPr/>
        </p:nvGrpSpPr>
        <p:grpSpPr>
          <a:xfrm>
            <a:off x="1297464" y="2580581"/>
            <a:ext cx="3306016" cy="905357"/>
            <a:chOff x="1296987" y="6768285"/>
            <a:chExt cx="3306400" cy="905462"/>
          </a:xfrm>
        </p:grpSpPr>
        <p:sp>
          <p:nvSpPr>
            <p:cNvPr id="5" name="TextBox 2"/>
            <p:cNvSpPr txBox="1"/>
            <p:nvPr/>
          </p:nvSpPr>
          <p:spPr>
            <a:xfrm>
              <a:off x="2156599" y="6873435"/>
              <a:ext cx="2446788" cy="800312"/>
            </a:xfrm>
            <a:prstGeom prst="rect">
              <a:avLst/>
            </a:prstGeom>
            <a:noFill/>
          </p:spPr>
          <p:txBody>
            <a:bodyPr wrap="none" rtlCol="0">
              <a:spAutoFit/>
            </a:bodyPr>
            <a:lstStyle/>
            <a:p>
              <a:pPr>
                <a:spcBef>
                  <a:spcPts val="1200"/>
                </a:spcBef>
              </a:pPr>
              <a:r>
                <a:rPr lang="en-US" sz="4600" b="1" dirty="0" err="1">
                  <a:solidFill>
                    <a:schemeClr val="accent6">
                      <a:lumMod val="75000"/>
                    </a:schemeClr>
                  </a:solidFill>
                  <a:latin typeface="Tahoma" pitchFamily="34" charset="0"/>
                  <a:ea typeface="Tahoma" pitchFamily="34" charset="0"/>
                  <a:cs typeface="Tahoma" pitchFamily="34" charset="0"/>
                </a:rPr>
                <a:t>Ví</a:t>
              </a:r>
              <a:r>
                <a:rPr lang="en-US" sz="4600" b="1" dirty="0">
                  <a:solidFill>
                    <a:schemeClr val="accent6">
                      <a:lumMod val="75000"/>
                    </a:schemeClr>
                  </a:solidFill>
                  <a:latin typeface="Tahoma" pitchFamily="34" charset="0"/>
                  <a:ea typeface="Tahoma" pitchFamily="34" charset="0"/>
                  <a:cs typeface="Tahoma" pitchFamily="34" charset="0"/>
                </a:rPr>
                <a:t> </a:t>
              </a:r>
              <a:r>
                <a:rPr lang="en-US" sz="4600" b="1" dirty="0" err="1">
                  <a:solidFill>
                    <a:schemeClr val="accent6">
                      <a:lumMod val="75000"/>
                    </a:schemeClr>
                  </a:solidFill>
                  <a:latin typeface="Tahoma" pitchFamily="34" charset="0"/>
                  <a:ea typeface="Tahoma" pitchFamily="34" charset="0"/>
                  <a:cs typeface="Tahoma" pitchFamily="34" charset="0"/>
                </a:rPr>
                <a:t>dụ</a:t>
              </a:r>
              <a:r>
                <a:rPr lang="en-US" sz="4600" b="1" dirty="0">
                  <a:solidFill>
                    <a:schemeClr val="accent6">
                      <a:lumMod val="75000"/>
                    </a:schemeClr>
                  </a:solidFill>
                  <a:latin typeface="Tahoma" pitchFamily="34" charset="0"/>
                  <a:ea typeface="Tahoma" pitchFamily="34" charset="0"/>
                  <a:cs typeface="Tahoma" pitchFamily="34" charset="0"/>
                </a:rPr>
                <a:t> 5:</a:t>
              </a:r>
            </a:p>
          </p:txBody>
        </p:sp>
        <p:grpSp>
          <p:nvGrpSpPr>
            <p:cNvPr id="6" name="Group 70"/>
            <p:cNvGrpSpPr/>
            <p:nvPr/>
          </p:nvGrpSpPr>
          <p:grpSpPr>
            <a:xfrm>
              <a:off x="1296987" y="6768285"/>
              <a:ext cx="822960" cy="822960"/>
              <a:chOff x="1311958" y="3405486"/>
              <a:chExt cx="950173" cy="940513"/>
            </a:xfrm>
          </p:grpSpPr>
          <p:sp>
            <p:nvSpPr>
              <p:cNvPr id="7" name="Rectangle 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a:p>
            </p:txBody>
          </p:sp>
          <p:sp>
            <p:nvSpPr>
              <p:cNvPr id="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1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1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1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1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1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1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1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1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1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1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2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2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2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2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2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2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2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2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2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2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grpSp>
      </p:grpSp>
      <p:grpSp>
        <p:nvGrpSpPr>
          <p:cNvPr id="2" name="Group 1">
            <a:extLst>
              <a:ext uri="{FF2B5EF4-FFF2-40B4-BE49-F238E27FC236}">
                <a16:creationId xmlns="" xmlns:a16="http://schemas.microsoft.com/office/drawing/2014/main" id="{AFB9EA60-316A-463E-8C1D-7389C5C57C6D}"/>
              </a:ext>
            </a:extLst>
          </p:cNvPr>
          <p:cNvGrpSpPr/>
          <p:nvPr/>
        </p:nvGrpSpPr>
        <p:grpSpPr>
          <a:xfrm>
            <a:off x="916449" y="5773354"/>
            <a:ext cx="22427577" cy="7149517"/>
            <a:chOff x="916449" y="5773354"/>
            <a:chExt cx="22427577" cy="7149517"/>
          </a:xfrm>
        </p:grpSpPr>
        <p:sp>
          <p:nvSpPr>
            <p:cNvPr id="113" name="Rounded Rectangle 112"/>
            <p:cNvSpPr/>
            <p:nvPr/>
          </p:nvSpPr>
          <p:spPr>
            <a:xfrm>
              <a:off x="916449" y="5773354"/>
              <a:ext cx="22427577" cy="714951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b="1" dirty="0">
                  <a:solidFill>
                    <a:schemeClr val="tx1"/>
                  </a:solidFill>
                  <a:latin typeface="Tahoma" pitchFamily="34" charset="0"/>
                  <a:ea typeface="Tahoma" pitchFamily="34" charset="0"/>
                  <a:cs typeface="Tahoma" pitchFamily="34" charset="0"/>
                </a:rPr>
                <a:t>	</a:t>
              </a:r>
              <a:endParaRPr lang="en-US" dirty="0"/>
            </a:p>
          </p:txBody>
        </p:sp>
        <p:grpSp>
          <p:nvGrpSpPr>
            <p:cNvPr id="39" name="Group 54">
              <a:extLst>
                <a:ext uri="{FF2B5EF4-FFF2-40B4-BE49-F238E27FC236}">
                  <a16:creationId xmlns="" xmlns:a16="http://schemas.microsoft.com/office/drawing/2014/main" id="{5957E4FD-C610-4041-8ACD-CAD5594E9FF5}"/>
                </a:ext>
              </a:extLst>
            </p:cNvPr>
            <p:cNvGrpSpPr/>
            <p:nvPr/>
          </p:nvGrpSpPr>
          <p:grpSpPr>
            <a:xfrm>
              <a:off x="916449" y="5813634"/>
              <a:ext cx="3568119" cy="845462"/>
              <a:chOff x="1224541" y="6305967"/>
              <a:chExt cx="3568119" cy="845462"/>
            </a:xfrm>
          </p:grpSpPr>
          <p:sp>
            <p:nvSpPr>
              <p:cNvPr id="40" name="Freeform 20">
                <a:extLst>
                  <a:ext uri="{FF2B5EF4-FFF2-40B4-BE49-F238E27FC236}">
                    <a16:creationId xmlns="" xmlns:a16="http://schemas.microsoft.com/office/drawing/2014/main" id="{A2EEE5C4-0DC0-4B86-BE40-B442A930D655}"/>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1" name="TextBox 40">
                <a:extLst>
                  <a:ext uri="{FF2B5EF4-FFF2-40B4-BE49-F238E27FC236}">
                    <a16:creationId xmlns="" xmlns:a16="http://schemas.microsoft.com/office/drawing/2014/main" id="{8866F5C8-8AEF-4310-A1E3-011F7C064ED8}"/>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2" name="Round Diagonal Corner Rectangle 107">
                <a:extLst>
                  <a:ext uri="{FF2B5EF4-FFF2-40B4-BE49-F238E27FC236}">
                    <a16:creationId xmlns="" xmlns:a16="http://schemas.microsoft.com/office/drawing/2014/main" id="{3B84745A-55F8-4334-8288-BA98C478DCB7}"/>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15">
                <a:extLst>
                  <a:ext uri="{FF2B5EF4-FFF2-40B4-BE49-F238E27FC236}">
                    <a16:creationId xmlns="" xmlns:a16="http://schemas.microsoft.com/office/drawing/2014/main" id="{5B8A85C1-DD10-419F-A321-F67F336D1F70}"/>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F2125AAA-B8C7-4856-8626-FBE96C75D8BD}"/>
                  </a:ext>
                </a:extLst>
              </p:cNvPr>
              <p:cNvSpPr txBox="1"/>
              <p:nvPr/>
            </p:nvSpPr>
            <p:spPr>
              <a:xfrm>
                <a:off x="2986365" y="7358122"/>
                <a:ext cx="18933437" cy="4030142"/>
              </a:xfrm>
              <a:prstGeom prst="rect">
                <a:avLst/>
              </a:prstGeom>
              <a:noFill/>
            </p:spPr>
            <p:txBody>
              <a:bodyPr wrap="square" rtlCol="0">
                <a:spAutoFit/>
              </a:bodyPr>
              <a:lstStyle/>
              <a:p>
                <a:r>
                  <a:rPr lang="nl-NL" sz="4400" b="1" dirty="0">
                    <a:solidFill>
                      <a:schemeClr val="tx1"/>
                    </a:solidFill>
                    <a:latin typeface="Tahoma" pitchFamily="34" charset="0"/>
                    <a:ea typeface="Tahoma" pitchFamily="34" charset="0"/>
                    <a:cs typeface="Tahoma" pitchFamily="34" charset="0"/>
                  </a:rPr>
                  <a:t>Từ (3) </a:t>
                </a:r>
                <a14:m>
                  <m:oMath xmlns:m="http://schemas.openxmlformats.org/officeDocument/2006/math">
                    <m:r>
                      <a:rPr lang="nl-NL" sz="4400" b="1">
                        <a:solidFill>
                          <a:schemeClr val="tx1"/>
                        </a:solidFill>
                        <a:latin typeface="Cambria Math"/>
                      </a:rPr>
                      <m:t>⇒</m:t>
                    </m:r>
                    <m:r>
                      <a:rPr lang="nl-NL" sz="4400" b="1" i="1">
                        <a:solidFill>
                          <a:schemeClr val="tx1"/>
                        </a:solidFill>
                        <a:latin typeface="Cambria Math"/>
                      </a:rPr>
                      <m:t>𝒛</m:t>
                    </m:r>
                    <m:r>
                      <a:rPr lang="nl-NL" sz="4400" b="1">
                        <a:solidFill>
                          <a:schemeClr val="tx1"/>
                        </a:solidFill>
                        <a:latin typeface="Cambria Math"/>
                      </a:rPr>
                      <m:t>=</m:t>
                    </m:r>
                    <m:f>
                      <m:fPr>
                        <m:ctrlPr>
                          <a:rPr lang="en-US" sz="4400" b="1" i="1">
                            <a:solidFill>
                              <a:schemeClr val="tx1"/>
                            </a:solidFill>
                            <a:latin typeface="Cambria Math"/>
                          </a:rPr>
                        </m:ctrlPr>
                      </m:fPr>
                      <m:num>
                        <m:r>
                          <a:rPr lang="nl-NL" sz="4400" b="1" i="1">
                            <a:solidFill>
                              <a:schemeClr val="tx1"/>
                            </a:solidFill>
                            <a:latin typeface="Cambria Math"/>
                          </a:rPr>
                          <m:t>𝟑</m:t>
                        </m:r>
                      </m:num>
                      <m:den>
                        <m:r>
                          <a:rPr lang="nl-NL" sz="4400" b="1" i="1">
                            <a:solidFill>
                              <a:schemeClr val="tx1"/>
                            </a:solidFill>
                            <a:latin typeface="Cambria Math"/>
                          </a:rPr>
                          <m:t>𝟐</m:t>
                        </m:r>
                      </m:den>
                    </m:f>
                  </m:oMath>
                </a14:m>
                <a:r>
                  <a:rPr lang="nl-NL"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a:p>
                <a:r>
                  <a:rPr lang="nl-NL" sz="4400" b="1" dirty="0">
                    <a:solidFill>
                      <a:schemeClr val="tx1"/>
                    </a:solidFill>
                    <a:latin typeface="Tahoma" pitchFamily="34" charset="0"/>
                    <a:ea typeface="Tahoma" pitchFamily="34" charset="0"/>
                    <a:cs typeface="Tahoma" pitchFamily="34" charset="0"/>
                  </a:rPr>
                  <a:t>             Thế </a:t>
                </a:r>
                <a14:m>
                  <m:oMath xmlns:m="http://schemas.openxmlformats.org/officeDocument/2006/math">
                    <m:r>
                      <a:rPr lang="nl-NL" sz="4400" b="1" i="1">
                        <a:solidFill>
                          <a:schemeClr val="tx1"/>
                        </a:solidFill>
                        <a:latin typeface="Cambria Math"/>
                      </a:rPr>
                      <m:t>𝒛</m:t>
                    </m:r>
                    <m:r>
                      <a:rPr lang="nl-NL" sz="4400" b="1">
                        <a:solidFill>
                          <a:schemeClr val="tx1"/>
                        </a:solidFill>
                        <a:latin typeface="Cambria Math"/>
                      </a:rPr>
                      <m:t>=</m:t>
                    </m:r>
                    <m:f>
                      <m:fPr>
                        <m:ctrlPr>
                          <a:rPr lang="en-US" sz="4400" b="1" i="1">
                            <a:solidFill>
                              <a:schemeClr val="tx1"/>
                            </a:solidFill>
                            <a:latin typeface="Cambria Math"/>
                          </a:rPr>
                        </m:ctrlPr>
                      </m:fPr>
                      <m:num>
                        <m:r>
                          <a:rPr lang="nl-NL" sz="4400" b="1" i="1">
                            <a:solidFill>
                              <a:schemeClr val="tx1"/>
                            </a:solidFill>
                            <a:latin typeface="Cambria Math"/>
                          </a:rPr>
                          <m:t>𝟑</m:t>
                        </m:r>
                      </m:num>
                      <m:den>
                        <m:r>
                          <a:rPr lang="nl-NL" sz="4400" b="1" i="1">
                            <a:solidFill>
                              <a:schemeClr val="tx1"/>
                            </a:solidFill>
                            <a:latin typeface="Cambria Math"/>
                          </a:rPr>
                          <m:t>𝟐</m:t>
                        </m:r>
                      </m:den>
                    </m:f>
                  </m:oMath>
                </a14:m>
                <a:r>
                  <a:rPr lang="nl-NL" sz="4400" b="1" dirty="0">
                    <a:solidFill>
                      <a:schemeClr val="tx1"/>
                    </a:solidFill>
                    <a:latin typeface="Tahoma" pitchFamily="34" charset="0"/>
                    <a:ea typeface="Tahoma" pitchFamily="34" charset="0"/>
                    <a:cs typeface="Tahoma" pitchFamily="34" charset="0"/>
                  </a:rPr>
                  <a:t> vào (2) </a:t>
                </a:r>
                <a14:m>
                  <m:oMath xmlns:m="http://schemas.openxmlformats.org/officeDocument/2006/math">
                    <m:r>
                      <a:rPr lang="nl-NL" sz="4400" b="1">
                        <a:solidFill>
                          <a:schemeClr val="tx1"/>
                        </a:solidFill>
                        <a:latin typeface="Cambria Math"/>
                      </a:rPr>
                      <m:t>⇒</m:t>
                    </m:r>
                    <m:r>
                      <a:rPr lang="nl-NL" sz="4400" b="1" i="1">
                        <a:solidFill>
                          <a:schemeClr val="tx1"/>
                        </a:solidFill>
                        <a:latin typeface="Cambria Math"/>
                      </a:rPr>
                      <m:t>𝟒</m:t>
                    </m:r>
                    <m:r>
                      <a:rPr lang="nl-NL" sz="4400" b="1" i="1">
                        <a:solidFill>
                          <a:schemeClr val="tx1"/>
                        </a:solidFill>
                        <a:latin typeface="Cambria Math"/>
                      </a:rPr>
                      <m:t>𝒚</m:t>
                    </m:r>
                    <m:r>
                      <a:rPr lang="nl-NL" sz="4400" b="1">
                        <a:solidFill>
                          <a:schemeClr val="tx1"/>
                        </a:solidFill>
                        <a:latin typeface="Cambria Math"/>
                      </a:rPr>
                      <m:t>+</m:t>
                    </m:r>
                    <m:r>
                      <a:rPr lang="nl-NL" sz="4400" b="1" i="1">
                        <a:solidFill>
                          <a:schemeClr val="tx1"/>
                        </a:solidFill>
                        <a:latin typeface="Cambria Math"/>
                      </a:rPr>
                      <m:t>𝟑</m:t>
                    </m:r>
                    <m:r>
                      <a:rPr lang="nl-NL" sz="4400" b="1">
                        <a:solidFill>
                          <a:schemeClr val="tx1"/>
                        </a:solidFill>
                        <a:latin typeface="Cambria Math"/>
                      </a:rPr>
                      <m:t>.</m:t>
                    </m:r>
                    <m:f>
                      <m:fPr>
                        <m:ctrlPr>
                          <a:rPr lang="en-US" sz="4400" b="1" i="1">
                            <a:solidFill>
                              <a:schemeClr val="tx1"/>
                            </a:solidFill>
                            <a:latin typeface="Cambria Math"/>
                          </a:rPr>
                        </m:ctrlPr>
                      </m:fPr>
                      <m:num>
                        <m:r>
                          <a:rPr lang="nl-NL" sz="4400" b="1" i="1">
                            <a:solidFill>
                              <a:schemeClr val="tx1"/>
                            </a:solidFill>
                            <a:latin typeface="Cambria Math"/>
                          </a:rPr>
                          <m:t>𝟑</m:t>
                        </m:r>
                      </m:num>
                      <m:den>
                        <m:r>
                          <a:rPr lang="nl-NL" sz="4400" b="1" i="1">
                            <a:solidFill>
                              <a:schemeClr val="tx1"/>
                            </a:solidFill>
                            <a:latin typeface="Cambria Math"/>
                          </a:rPr>
                          <m:t>𝟐</m:t>
                        </m:r>
                      </m:den>
                    </m:f>
                    <m:r>
                      <a:rPr lang="nl-NL" sz="4400" b="1">
                        <a:solidFill>
                          <a:schemeClr val="tx1"/>
                        </a:solidFill>
                        <a:latin typeface="Cambria Math"/>
                      </a:rPr>
                      <m:t>=</m:t>
                    </m:r>
                    <m:f>
                      <m:fPr>
                        <m:ctrlPr>
                          <a:rPr lang="en-US" sz="4400" b="1" i="1">
                            <a:solidFill>
                              <a:schemeClr val="tx1"/>
                            </a:solidFill>
                            <a:latin typeface="Cambria Math"/>
                          </a:rPr>
                        </m:ctrlPr>
                      </m:fPr>
                      <m:num>
                        <m:r>
                          <a:rPr lang="nl-NL" sz="4400" b="1" i="1">
                            <a:solidFill>
                              <a:schemeClr val="tx1"/>
                            </a:solidFill>
                            <a:latin typeface="Cambria Math"/>
                          </a:rPr>
                          <m:t>𝟑</m:t>
                        </m:r>
                      </m:num>
                      <m:den>
                        <m:r>
                          <a:rPr lang="nl-NL" sz="4400" b="1" i="1">
                            <a:solidFill>
                              <a:schemeClr val="tx1"/>
                            </a:solidFill>
                            <a:latin typeface="Cambria Math"/>
                          </a:rPr>
                          <m:t>𝟐</m:t>
                        </m:r>
                      </m:den>
                    </m:f>
                    <m:r>
                      <a:rPr lang="nl-NL" sz="4400" b="1">
                        <a:solidFill>
                          <a:schemeClr val="tx1"/>
                        </a:solidFill>
                        <a:latin typeface="Cambria Math"/>
                      </a:rPr>
                      <m:t>⇒</m:t>
                    </m:r>
                    <m:r>
                      <a:rPr lang="nl-NL" sz="4400" b="1" i="1">
                        <a:solidFill>
                          <a:schemeClr val="tx1"/>
                        </a:solidFill>
                        <a:latin typeface="Cambria Math"/>
                      </a:rPr>
                      <m:t>𝒚</m:t>
                    </m:r>
                    <m:r>
                      <a:rPr lang="nl-NL" sz="4400" b="1">
                        <a:solidFill>
                          <a:schemeClr val="tx1"/>
                        </a:solidFill>
                        <a:latin typeface="Cambria Math"/>
                      </a:rPr>
                      <m:t>=</m:t>
                    </m:r>
                    <m:r>
                      <a:rPr lang="nl-NL" sz="4400" b="1" i="1">
                        <a:solidFill>
                          <a:schemeClr val="tx1"/>
                        </a:solidFill>
                        <a:latin typeface="Cambria Math"/>
                      </a:rPr>
                      <m:t>−</m:t>
                    </m:r>
                    <m:f>
                      <m:fPr>
                        <m:ctrlPr>
                          <a:rPr lang="en-US" sz="4400" b="1" i="1">
                            <a:solidFill>
                              <a:schemeClr val="tx1"/>
                            </a:solidFill>
                            <a:latin typeface="Cambria Math"/>
                          </a:rPr>
                        </m:ctrlPr>
                      </m:fPr>
                      <m:num>
                        <m:r>
                          <a:rPr lang="nl-NL" sz="4400" b="1" i="1">
                            <a:solidFill>
                              <a:schemeClr val="tx1"/>
                            </a:solidFill>
                            <a:latin typeface="Cambria Math"/>
                          </a:rPr>
                          <m:t>𝟑</m:t>
                        </m:r>
                      </m:num>
                      <m:den>
                        <m:r>
                          <a:rPr lang="nl-NL" sz="4400" b="1" i="1">
                            <a:solidFill>
                              <a:schemeClr val="tx1"/>
                            </a:solidFill>
                            <a:latin typeface="Cambria Math"/>
                          </a:rPr>
                          <m:t>𝟒</m:t>
                        </m:r>
                      </m:den>
                    </m:f>
                  </m:oMath>
                </a14:m>
                <a:endParaRPr lang="en-US" sz="4400" b="1" dirty="0">
                  <a:solidFill>
                    <a:schemeClr val="tx1"/>
                  </a:solidFill>
                  <a:latin typeface="Tahoma" pitchFamily="34" charset="0"/>
                  <a:ea typeface="Tahoma" pitchFamily="34" charset="0"/>
                  <a:cs typeface="Tahoma" pitchFamily="34" charset="0"/>
                </a:endParaRPr>
              </a:p>
              <a:p>
                <a:r>
                  <a:rPr lang="nl-NL" sz="4400" b="1" dirty="0">
                    <a:solidFill>
                      <a:schemeClr val="tx1"/>
                    </a:solidFill>
                    <a:latin typeface="Tahoma" pitchFamily="34" charset="0"/>
                    <a:ea typeface="Tahoma" pitchFamily="34" charset="0"/>
                    <a:cs typeface="Tahoma" pitchFamily="34" charset="0"/>
                  </a:rPr>
                  <a:t>	Thế </a:t>
                </a:r>
                <a14:m>
                  <m:oMath xmlns:m="http://schemas.openxmlformats.org/officeDocument/2006/math">
                    <m:r>
                      <a:rPr lang="nl-NL" sz="4400" b="1" i="1">
                        <a:solidFill>
                          <a:schemeClr val="tx1"/>
                        </a:solidFill>
                        <a:latin typeface="Cambria Math"/>
                      </a:rPr>
                      <m:t>𝒚</m:t>
                    </m:r>
                    <m:r>
                      <a:rPr lang="nl-NL" sz="4400" b="1">
                        <a:solidFill>
                          <a:schemeClr val="tx1"/>
                        </a:solidFill>
                        <a:latin typeface="Cambria Math"/>
                      </a:rPr>
                      <m:t>=</m:t>
                    </m:r>
                    <m:r>
                      <a:rPr lang="nl-NL" sz="4400" b="1" i="1">
                        <a:solidFill>
                          <a:schemeClr val="tx1"/>
                        </a:solidFill>
                        <a:latin typeface="Cambria Math"/>
                      </a:rPr>
                      <m:t>−</m:t>
                    </m:r>
                    <m:f>
                      <m:fPr>
                        <m:ctrlPr>
                          <a:rPr lang="en-US" sz="4400" b="1" i="1">
                            <a:solidFill>
                              <a:schemeClr val="tx1"/>
                            </a:solidFill>
                            <a:latin typeface="Cambria Math"/>
                          </a:rPr>
                        </m:ctrlPr>
                      </m:fPr>
                      <m:num>
                        <m:r>
                          <a:rPr lang="nl-NL" sz="4400" b="1" i="1">
                            <a:solidFill>
                              <a:schemeClr val="tx1"/>
                            </a:solidFill>
                            <a:latin typeface="Cambria Math"/>
                          </a:rPr>
                          <m:t>𝟑</m:t>
                        </m:r>
                      </m:num>
                      <m:den>
                        <m:r>
                          <a:rPr lang="nl-NL" sz="4400" b="1" i="1">
                            <a:solidFill>
                              <a:schemeClr val="tx1"/>
                            </a:solidFill>
                            <a:latin typeface="Cambria Math"/>
                          </a:rPr>
                          <m:t>𝟒</m:t>
                        </m:r>
                      </m:den>
                    </m:f>
                    <m:r>
                      <a:rPr lang="nl-NL" sz="4400" b="1">
                        <a:solidFill>
                          <a:schemeClr val="tx1"/>
                        </a:solidFill>
                        <a:latin typeface="Cambria Math"/>
                      </a:rPr>
                      <m:t>;</m:t>
                    </m:r>
                    <m:r>
                      <a:rPr lang="nl-NL" sz="4400" b="1" i="1">
                        <a:solidFill>
                          <a:schemeClr val="tx1"/>
                        </a:solidFill>
                        <a:latin typeface="Cambria Math"/>
                      </a:rPr>
                      <m:t>𝒛</m:t>
                    </m:r>
                    <m:r>
                      <a:rPr lang="nl-NL" sz="4400" b="1">
                        <a:solidFill>
                          <a:schemeClr val="tx1"/>
                        </a:solidFill>
                        <a:latin typeface="Cambria Math"/>
                      </a:rPr>
                      <m:t>=</m:t>
                    </m:r>
                    <m:f>
                      <m:fPr>
                        <m:ctrlPr>
                          <a:rPr lang="en-US" sz="4400" b="1" i="1">
                            <a:solidFill>
                              <a:schemeClr val="tx1"/>
                            </a:solidFill>
                            <a:latin typeface="Cambria Math"/>
                          </a:rPr>
                        </m:ctrlPr>
                      </m:fPr>
                      <m:num>
                        <m:r>
                          <a:rPr lang="nl-NL" sz="4400" b="1" i="1">
                            <a:solidFill>
                              <a:schemeClr val="tx1"/>
                            </a:solidFill>
                            <a:latin typeface="Cambria Math"/>
                          </a:rPr>
                          <m:t>𝟑</m:t>
                        </m:r>
                      </m:num>
                      <m:den>
                        <m:r>
                          <a:rPr lang="nl-NL" sz="4400" b="1" i="1">
                            <a:solidFill>
                              <a:schemeClr val="tx1"/>
                            </a:solidFill>
                            <a:latin typeface="Cambria Math"/>
                          </a:rPr>
                          <m:t>𝟐</m:t>
                        </m:r>
                      </m:den>
                    </m:f>
                  </m:oMath>
                </a14:m>
                <a:r>
                  <a:rPr lang="nl-NL" sz="4400" b="1" dirty="0">
                    <a:solidFill>
                      <a:schemeClr val="tx1"/>
                    </a:solidFill>
                    <a:latin typeface="Tahoma" pitchFamily="34" charset="0"/>
                    <a:ea typeface="Tahoma" pitchFamily="34" charset="0"/>
                    <a:cs typeface="Tahoma" pitchFamily="34" charset="0"/>
                  </a:rPr>
                  <a:t> vào (1)</a:t>
                </a:r>
                <a14:m>
                  <m:oMath xmlns:m="http://schemas.openxmlformats.org/officeDocument/2006/math">
                    <m:r>
                      <a:rPr lang="nl-NL" sz="4400" b="1">
                        <a:solidFill>
                          <a:schemeClr val="tx1"/>
                        </a:solidFill>
                        <a:latin typeface="Cambria Math"/>
                      </a:rPr>
                      <m:t>⇒</m:t>
                    </m:r>
                    <m:r>
                      <a:rPr lang="nl-NL" sz="4400" b="1" i="1">
                        <a:solidFill>
                          <a:schemeClr val="tx1"/>
                        </a:solidFill>
                        <a:latin typeface="Cambria Math"/>
                      </a:rPr>
                      <m:t>𝒙</m:t>
                    </m:r>
                    <m:r>
                      <a:rPr lang="nl-NL" sz="4400" b="1">
                        <a:solidFill>
                          <a:schemeClr val="tx1"/>
                        </a:solidFill>
                        <a:latin typeface="Cambria Math"/>
                      </a:rPr>
                      <m:t>=</m:t>
                    </m:r>
                    <m:f>
                      <m:fPr>
                        <m:ctrlPr>
                          <a:rPr lang="en-US" sz="4400" b="1" i="1">
                            <a:solidFill>
                              <a:schemeClr val="tx1"/>
                            </a:solidFill>
                            <a:latin typeface="Cambria Math"/>
                          </a:rPr>
                        </m:ctrlPr>
                      </m:fPr>
                      <m:num>
                        <m:r>
                          <a:rPr lang="nl-NL" sz="4400" b="1" i="1">
                            <a:solidFill>
                              <a:schemeClr val="tx1"/>
                            </a:solidFill>
                            <a:latin typeface="Cambria Math"/>
                          </a:rPr>
                          <m:t>𝟏𝟕</m:t>
                        </m:r>
                      </m:num>
                      <m:den>
                        <m:r>
                          <a:rPr lang="nl-NL" sz="4400" b="1" i="1">
                            <a:solidFill>
                              <a:schemeClr val="tx1"/>
                            </a:solidFill>
                            <a:latin typeface="Cambria Math"/>
                          </a:rPr>
                          <m:t>𝟒</m:t>
                        </m:r>
                      </m:den>
                    </m:f>
                  </m:oMath>
                </a14:m>
                <a:endParaRPr lang="en-US" sz="4400" b="1" dirty="0">
                  <a:solidFill>
                    <a:schemeClr val="tx1"/>
                  </a:solidFill>
                  <a:latin typeface="Tahoma" pitchFamily="34" charset="0"/>
                  <a:ea typeface="Tahoma" pitchFamily="34" charset="0"/>
                  <a:cs typeface="Tahoma" pitchFamily="34" charset="0"/>
                </a:endParaRPr>
              </a:p>
              <a:p>
                <a:r>
                  <a:rPr lang="nl-NL" sz="4400" b="1" dirty="0">
                    <a:solidFill>
                      <a:schemeClr val="tx1"/>
                    </a:solidFill>
                    <a:latin typeface="Tahoma" pitchFamily="34" charset="0"/>
                    <a:ea typeface="Tahoma" pitchFamily="34" charset="0"/>
                    <a:cs typeface="Tahoma" pitchFamily="34" charset="0"/>
                  </a:rPr>
                  <a:t>	Vậy nghiệm của hệ phương trình là </a:t>
                </a:r>
                <a14:m>
                  <m:oMath xmlns:m="http://schemas.openxmlformats.org/officeDocument/2006/math">
                    <m:d>
                      <m:dPr>
                        <m:ctrlPr>
                          <a:rPr lang="en-US" sz="4400" b="1" i="1">
                            <a:solidFill>
                              <a:schemeClr val="tx1"/>
                            </a:solidFill>
                            <a:latin typeface="Cambria Math"/>
                          </a:rPr>
                        </m:ctrlPr>
                      </m:dPr>
                      <m:e>
                        <m:f>
                          <m:fPr>
                            <m:ctrlPr>
                              <a:rPr lang="en-US" sz="4400" b="1" i="1">
                                <a:solidFill>
                                  <a:schemeClr val="tx1"/>
                                </a:solidFill>
                                <a:latin typeface="Cambria Math"/>
                              </a:rPr>
                            </m:ctrlPr>
                          </m:fPr>
                          <m:num>
                            <m:r>
                              <a:rPr lang="nl-NL" sz="4400" b="1" i="1">
                                <a:solidFill>
                                  <a:schemeClr val="tx1"/>
                                </a:solidFill>
                                <a:latin typeface="Cambria Math"/>
                              </a:rPr>
                              <m:t>𝟏𝟕</m:t>
                            </m:r>
                          </m:num>
                          <m:den>
                            <m:r>
                              <a:rPr lang="nl-NL" sz="4400" b="1" i="1">
                                <a:solidFill>
                                  <a:schemeClr val="tx1"/>
                                </a:solidFill>
                                <a:latin typeface="Cambria Math"/>
                              </a:rPr>
                              <m:t>𝟒</m:t>
                            </m:r>
                          </m:den>
                        </m:f>
                        <m:r>
                          <a:rPr lang="nl-NL" sz="4400" b="1">
                            <a:solidFill>
                              <a:schemeClr val="tx1"/>
                            </a:solidFill>
                            <a:latin typeface="Cambria Math"/>
                          </a:rPr>
                          <m:t>;</m:t>
                        </m:r>
                        <m:r>
                          <a:rPr lang="nl-NL" sz="4400" b="1" i="1">
                            <a:solidFill>
                              <a:schemeClr val="tx1"/>
                            </a:solidFill>
                            <a:latin typeface="Cambria Math"/>
                          </a:rPr>
                          <m:t>−</m:t>
                        </m:r>
                        <m:f>
                          <m:fPr>
                            <m:ctrlPr>
                              <a:rPr lang="en-US" sz="4400" b="1" i="1">
                                <a:solidFill>
                                  <a:schemeClr val="tx1"/>
                                </a:solidFill>
                                <a:latin typeface="Cambria Math"/>
                              </a:rPr>
                            </m:ctrlPr>
                          </m:fPr>
                          <m:num>
                            <m:r>
                              <a:rPr lang="nl-NL" sz="4400" b="1" i="1">
                                <a:solidFill>
                                  <a:schemeClr val="tx1"/>
                                </a:solidFill>
                                <a:latin typeface="Cambria Math"/>
                              </a:rPr>
                              <m:t>𝟑</m:t>
                            </m:r>
                          </m:num>
                          <m:den>
                            <m:r>
                              <a:rPr lang="nl-NL" sz="4400" b="1" i="1">
                                <a:solidFill>
                                  <a:schemeClr val="tx1"/>
                                </a:solidFill>
                                <a:latin typeface="Cambria Math"/>
                              </a:rPr>
                              <m:t>𝟒</m:t>
                            </m:r>
                          </m:den>
                        </m:f>
                        <m:r>
                          <a:rPr lang="nl-NL" sz="4400" b="1">
                            <a:solidFill>
                              <a:schemeClr val="tx1"/>
                            </a:solidFill>
                            <a:latin typeface="Cambria Math"/>
                          </a:rPr>
                          <m:t>;</m:t>
                        </m:r>
                        <m:f>
                          <m:fPr>
                            <m:ctrlPr>
                              <a:rPr lang="en-US" sz="4400" b="1" i="1">
                                <a:solidFill>
                                  <a:schemeClr val="tx1"/>
                                </a:solidFill>
                                <a:latin typeface="Cambria Math"/>
                              </a:rPr>
                            </m:ctrlPr>
                          </m:fPr>
                          <m:num>
                            <m:r>
                              <a:rPr lang="nl-NL" sz="4400" b="1" i="1">
                                <a:solidFill>
                                  <a:schemeClr val="tx1"/>
                                </a:solidFill>
                                <a:latin typeface="Cambria Math"/>
                              </a:rPr>
                              <m:t>𝟑</m:t>
                            </m:r>
                          </m:num>
                          <m:den>
                            <m:r>
                              <a:rPr lang="nl-NL" sz="4400" b="1" i="1">
                                <a:solidFill>
                                  <a:schemeClr val="tx1"/>
                                </a:solidFill>
                                <a:latin typeface="Cambria Math"/>
                              </a:rPr>
                              <m:t>𝟐</m:t>
                            </m:r>
                          </m:den>
                        </m:f>
                      </m:e>
                    </m:d>
                  </m:oMath>
                </a14:m>
                <a:r>
                  <a:rPr lang="nl-NL"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p:txBody>
          </p:sp>
        </mc:Choice>
        <mc:Fallback xmlns="">
          <p:sp>
            <p:nvSpPr>
              <p:cNvPr id="4" name="TextBox 3">
                <a:extLst>
                  <a:ext uri="{FF2B5EF4-FFF2-40B4-BE49-F238E27FC236}">
                    <a16:creationId xmlns:a16="http://schemas.microsoft.com/office/drawing/2014/main" id="{F2125AAA-B8C7-4856-8626-FBE96C75D8BD}"/>
                  </a:ext>
                </a:extLst>
              </p:cNvPr>
              <p:cNvSpPr txBox="1">
                <a:spLocks noRot="1" noChangeAspect="1" noMove="1" noResize="1" noEditPoints="1" noAdjustHandles="1" noChangeArrowheads="1" noChangeShapeType="1" noTextEdit="1"/>
              </p:cNvSpPr>
              <p:nvPr/>
            </p:nvSpPr>
            <p:spPr>
              <a:xfrm>
                <a:off x="2986365" y="7358122"/>
                <a:ext cx="18933437" cy="4030142"/>
              </a:xfrm>
              <a:prstGeom prst="rect">
                <a:avLst/>
              </a:prstGeom>
              <a:blipFill>
                <a:blip r:embed="rId3"/>
                <a:stretch>
                  <a:fillRect l="-1320" b="-1664"/>
                </a:stretch>
              </a:blipFill>
            </p:spPr>
            <p:txBody>
              <a:bodyPr/>
              <a:lstStyle/>
              <a:p>
                <a:r>
                  <a:rPr lang="en-US">
                    <a:noFill/>
                  </a:rPr>
                  <a:t> </a:t>
                </a:r>
              </a:p>
            </p:txBody>
          </p:sp>
        </mc:Fallback>
      </mc:AlternateContent>
    </p:spTree>
    <p:extLst>
      <p:ext uri="{BB962C8B-B14F-4D97-AF65-F5344CB8AC3E}">
        <p14:creationId xmlns:p14="http://schemas.microsoft.com/office/powerpoint/2010/main" val="380531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wipe(left)">
                                      <p:cBhvr>
                                        <p:cTn id="12" dur="500"/>
                                        <p:tgtEl>
                                          <p:spTgt spid="110"/>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0">
                                            <p:txEl>
                                              <p:pRg st="0" end="0"/>
                                            </p:txEl>
                                          </p:spTgt>
                                        </p:tgtEl>
                                        <p:attrNameLst>
                                          <p:attrName>style.visibility</p:attrName>
                                        </p:attrNameLst>
                                      </p:cBhvr>
                                      <p:to>
                                        <p:strVal val="visible"/>
                                      </p:to>
                                    </p:set>
                                    <p:animEffect transition="in" filter="wipe(left)">
                                      <p:cBhvr>
                                        <p:cTn id="20" dur="500"/>
                                        <p:tgtEl>
                                          <p:spTgt spid="1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up)">
                                      <p:cBhvr>
                                        <p:cTn id="31" dur="20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up)">
                                      <p:cBhvr>
                                        <p:cTn id="36" dur="20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ipe(up)">
                                      <p:cBhvr>
                                        <p:cTn id="41" dur="20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wipe(up)">
                                      <p:cBhvr>
                                        <p:cTn id="46"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1"/>
          <p:cNvGrpSpPr/>
          <p:nvPr/>
        </p:nvGrpSpPr>
        <p:grpSpPr>
          <a:xfrm>
            <a:off x="34607" y="1531191"/>
            <a:ext cx="18215785" cy="830997"/>
            <a:chOff x="-288924" y="1892299"/>
            <a:chExt cx="18219080" cy="830995"/>
          </a:xfrm>
        </p:grpSpPr>
        <p:sp>
          <p:nvSpPr>
            <p:cNvPr id="124" name="Rounded Rectangle 123"/>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1082675" y="1922269"/>
              <a:ext cx="983139"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III</a:t>
              </a:r>
            </a:p>
          </p:txBody>
        </p:sp>
        <p:sp>
          <p:nvSpPr>
            <p:cNvPr id="126" name="TextBox 125"/>
            <p:cNvSpPr txBox="1"/>
            <p:nvPr/>
          </p:nvSpPr>
          <p:spPr>
            <a:xfrm>
              <a:off x="2087561" y="1892299"/>
              <a:ext cx="15842595" cy="830995"/>
            </a:xfrm>
            <a:prstGeom prst="rect">
              <a:avLst/>
            </a:prstGeom>
            <a:noFill/>
          </p:spPr>
          <p:txBody>
            <a:bodyPr wrap="square" rtlCol="0">
              <a:spAutoFit/>
            </a:bodyPr>
            <a:lstStyle/>
            <a:p>
              <a:pPr>
                <a:spcBef>
                  <a:spcPts val="600"/>
                </a:spcBef>
                <a:defRPr/>
              </a:pPr>
              <a:r>
                <a:rPr lang="en-US" sz="4800" b="1" dirty="0">
                  <a:solidFill>
                    <a:srgbClr val="135F82"/>
                  </a:solidFill>
                  <a:latin typeface="Tahoma" pitchFamily="34" charset="0"/>
                  <a:ea typeface="Tahoma" pitchFamily="34" charset="0"/>
                  <a:cs typeface="Tahoma" pitchFamily="34" charset="0"/>
                </a:rPr>
                <a:t>  HỆ BA PHƯƠNG TRÌNH BẬC NHẤT BA ẨN </a:t>
              </a:r>
            </a:p>
          </p:txBody>
        </p:sp>
      </p:grpSp>
      <mc:AlternateContent xmlns:mc="http://schemas.openxmlformats.org/markup-compatibility/2006" xmlns:a14="http://schemas.microsoft.com/office/drawing/2010/main">
        <mc:Choice Requires="a14">
          <p:sp>
            <p:nvSpPr>
              <p:cNvPr id="224" name="Rounded Rectangle 223"/>
              <p:cNvSpPr/>
              <p:nvPr/>
            </p:nvSpPr>
            <p:spPr>
              <a:xfrm>
                <a:off x="865069" y="2432572"/>
                <a:ext cx="22335507" cy="3368877"/>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                                           </a:t>
                </a:r>
                <a:r>
                  <a:rPr lang="nl-NL" sz="4400" b="1" dirty="0">
                    <a:solidFill>
                      <a:schemeClr val="tx1"/>
                    </a:solidFill>
                    <a:latin typeface="Tahoma" pitchFamily="34" charset="0"/>
                    <a:ea typeface="Tahoma" pitchFamily="34" charset="0"/>
                    <a:cs typeface="Tahoma" pitchFamily="34" charset="0"/>
                  </a:rPr>
                  <a:t>Giải hệ phương trình</a:t>
                </a:r>
                <a:endParaRPr lang="en-US" sz="4400" b="1" dirty="0">
                  <a:solidFill>
                    <a:schemeClr val="tx1"/>
                  </a:solidFill>
                  <a:latin typeface="Tahoma" pitchFamily="34" charset="0"/>
                  <a:ea typeface="Tahoma" pitchFamily="34" charset="0"/>
                  <a:cs typeface="Tahoma" pitchFamily="34" charset="0"/>
                </a:endParaRPr>
              </a:p>
              <a:p>
                <a:r>
                  <a:rPr lang="nl-NL" sz="4400" b="1" dirty="0">
                    <a:solidFill>
                      <a:schemeClr val="tx1"/>
                    </a:solidFill>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solidFill>
                              <a:schemeClr val="tx1"/>
                            </a:solidFill>
                            <a:latin typeface="Cambria Math"/>
                          </a:rPr>
                        </m:ctrlPr>
                      </m:dPr>
                      <m:e>
                        <m:m>
                          <m:mPr>
                            <m:plcHide m:val="on"/>
                            <m:mcs>
                              <m:mc>
                                <m:mcPr>
                                  <m:count m:val="1"/>
                                  <m:mcJc m:val="center"/>
                                </m:mcPr>
                              </m:mc>
                            </m:mcs>
                            <m:ctrlPr>
                              <a:rPr lang="en-US" sz="4400" b="1" i="1">
                                <a:solidFill>
                                  <a:schemeClr val="tx1"/>
                                </a:solidFill>
                                <a:latin typeface="Cambria Math"/>
                              </a:rPr>
                            </m:ctrlPr>
                          </m:mPr>
                          <m:mr>
                            <m:e>
                              <m:r>
                                <a:rPr lang="nl-NL" sz="4400" b="1" i="1">
                                  <a:solidFill>
                                    <a:schemeClr val="tx1"/>
                                  </a:solidFill>
                                  <a:latin typeface="Cambria Math"/>
                                </a:rPr>
                                <m:t>𝒙</m:t>
                              </m:r>
                              <m:r>
                                <a:rPr lang="nl-NL" sz="4400" b="1">
                                  <a:solidFill>
                                    <a:schemeClr val="tx1"/>
                                  </a:solidFill>
                                  <a:latin typeface="Cambria Math"/>
                                </a:rPr>
                                <m:t>+</m:t>
                              </m:r>
                              <m:r>
                                <a:rPr lang="nl-NL" sz="4400" b="1" i="1">
                                  <a:solidFill>
                                    <a:schemeClr val="tx1"/>
                                  </a:solidFill>
                                  <a:latin typeface="Cambria Math"/>
                                </a:rPr>
                                <m:t>𝟐</m:t>
                              </m:r>
                              <m:r>
                                <a:rPr lang="nl-NL" sz="4400" b="1" i="1">
                                  <a:solidFill>
                                    <a:schemeClr val="tx1"/>
                                  </a:solidFill>
                                  <a:latin typeface="Cambria Math"/>
                                </a:rPr>
                                <m:t>𝒚</m:t>
                              </m:r>
                              <m:r>
                                <a:rPr lang="nl-NL" sz="4400" b="1" i="1">
                                  <a:solidFill>
                                    <a:schemeClr val="tx1"/>
                                  </a:solidFill>
                                  <a:latin typeface="Cambria Math"/>
                                </a:rPr>
                                <m:t>−</m:t>
                              </m:r>
                              <m:r>
                                <a:rPr lang="nl-NL" sz="4400" b="1" i="1">
                                  <a:solidFill>
                                    <a:schemeClr val="tx1"/>
                                  </a:solidFill>
                                  <a:latin typeface="Cambria Math"/>
                                </a:rPr>
                                <m:t>𝟑</m:t>
                              </m:r>
                              <m:r>
                                <a:rPr lang="nl-NL" sz="4400" b="1" i="1">
                                  <a:solidFill>
                                    <a:schemeClr val="tx1"/>
                                  </a:solidFill>
                                  <a:latin typeface="Cambria Math"/>
                                </a:rPr>
                                <m:t>𝒛</m:t>
                              </m:r>
                              <m:r>
                                <a:rPr lang="nl-NL" sz="4400" b="1">
                                  <a:solidFill>
                                    <a:schemeClr val="tx1"/>
                                  </a:solidFill>
                                  <a:latin typeface="Cambria Math"/>
                                </a:rPr>
                                <m:t>=</m:t>
                              </m:r>
                              <m:r>
                                <a:rPr lang="nl-NL" sz="4400" b="1" i="1">
                                  <a:solidFill>
                                    <a:schemeClr val="tx1"/>
                                  </a:solidFill>
                                  <a:latin typeface="Cambria Math"/>
                                </a:rPr>
                                <m:t>𝟏𝟏</m:t>
                              </m:r>
                              <m:r>
                                <a:rPr lang="en-US" sz="4400" b="1" i="1" smtClean="0">
                                  <a:solidFill>
                                    <a:schemeClr val="tx1"/>
                                  </a:solidFill>
                                  <a:latin typeface="Cambria Math"/>
                                </a:rPr>
                                <m:t>  </m:t>
                              </m:r>
                              <m:r>
                                <a:rPr lang="en-US" sz="4400" b="1" i="0" smtClean="0">
                                  <a:solidFill>
                                    <a:schemeClr val="tx1"/>
                                  </a:solidFill>
                                  <a:latin typeface="Cambria Math"/>
                                </a:rPr>
                                <m:t>  </m:t>
                              </m:r>
                              <m:r>
                                <a:rPr lang="nl-NL" sz="4400" b="1">
                                  <a:solidFill>
                                    <a:schemeClr val="tx1"/>
                                  </a:solidFill>
                                  <a:latin typeface="Cambria Math"/>
                                </a:rPr>
                                <m:t>(</m:t>
                              </m:r>
                              <m:r>
                                <a:rPr lang="nl-NL" sz="4400" b="1" i="1">
                                  <a:solidFill>
                                    <a:schemeClr val="tx1"/>
                                  </a:solidFill>
                                  <a:latin typeface="Cambria Math"/>
                                </a:rPr>
                                <m:t>𝟏</m:t>
                              </m:r>
                              <m:r>
                                <a:rPr lang="nl-NL" sz="4400" b="1">
                                  <a:solidFill>
                                    <a:schemeClr val="tx1"/>
                                  </a:solidFill>
                                  <a:latin typeface="Cambria Math"/>
                                </a:rPr>
                                <m:t>)</m:t>
                              </m:r>
                            </m:e>
                          </m:mr>
                          <m:mr>
                            <m:e>
                              <m:r>
                                <a:rPr lang="nl-NL" sz="4400" b="1" i="1">
                                  <a:solidFill>
                                    <a:schemeClr val="tx1"/>
                                  </a:solidFill>
                                  <a:latin typeface="Cambria Math"/>
                                </a:rPr>
                                <m:t>𝟐</m:t>
                              </m:r>
                              <m:r>
                                <a:rPr lang="nl-NL" sz="4400" b="1" i="1">
                                  <a:solidFill>
                                    <a:schemeClr val="tx1"/>
                                  </a:solidFill>
                                  <a:latin typeface="Cambria Math"/>
                                </a:rPr>
                                <m:t>𝒙</m:t>
                              </m:r>
                              <m:r>
                                <a:rPr lang="nl-NL" sz="4400" b="1">
                                  <a:solidFill>
                                    <a:schemeClr val="tx1"/>
                                  </a:solidFill>
                                  <a:latin typeface="Cambria Math"/>
                                </a:rPr>
                                <m:t>+</m:t>
                              </m:r>
                              <m:r>
                                <a:rPr lang="nl-NL" sz="4400" b="1" i="1">
                                  <a:solidFill>
                                    <a:schemeClr val="tx1"/>
                                  </a:solidFill>
                                  <a:latin typeface="Cambria Math"/>
                                </a:rPr>
                                <m:t>𝟑</m:t>
                              </m:r>
                              <m:r>
                                <a:rPr lang="nl-NL" sz="4400" b="1" i="1">
                                  <a:solidFill>
                                    <a:schemeClr val="tx1"/>
                                  </a:solidFill>
                                  <a:latin typeface="Cambria Math"/>
                                </a:rPr>
                                <m:t>𝒚</m:t>
                              </m:r>
                              <m:r>
                                <a:rPr lang="nl-NL" sz="4400" b="1">
                                  <a:solidFill>
                                    <a:schemeClr val="tx1"/>
                                  </a:solidFill>
                                  <a:latin typeface="Cambria Math"/>
                                </a:rPr>
                                <m:t>+</m:t>
                              </m:r>
                              <m:r>
                                <a:rPr lang="nl-NL" sz="4400" b="1" i="1">
                                  <a:solidFill>
                                    <a:schemeClr val="tx1"/>
                                  </a:solidFill>
                                  <a:latin typeface="Cambria Math"/>
                                </a:rPr>
                                <m:t>𝟕</m:t>
                              </m:r>
                              <m:r>
                                <a:rPr lang="nl-NL" sz="4400" b="1" i="1">
                                  <a:solidFill>
                                    <a:schemeClr val="tx1"/>
                                  </a:solidFill>
                                  <a:latin typeface="Cambria Math"/>
                                </a:rPr>
                                <m:t>𝒛</m:t>
                              </m:r>
                              <m:r>
                                <a:rPr lang="nl-NL" sz="4400" b="1">
                                  <a:solidFill>
                                    <a:schemeClr val="tx1"/>
                                  </a:solidFill>
                                  <a:latin typeface="Cambria Math"/>
                                </a:rPr>
                                <m:t>=</m:t>
                              </m:r>
                              <m:r>
                                <a:rPr lang="nl-NL" sz="4400" b="1" i="1">
                                  <a:solidFill>
                                    <a:schemeClr val="tx1"/>
                                  </a:solidFill>
                                  <a:latin typeface="Cambria Math"/>
                                </a:rPr>
                                <m:t>−</m:t>
                              </m:r>
                              <m:r>
                                <a:rPr lang="nl-NL" sz="4400" b="1" i="1">
                                  <a:solidFill>
                                    <a:schemeClr val="tx1"/>
                                  </a:solidFill>
                                  <a:latin typeface="Cambria Math"/>
                                </a:rPr>
                                <m:t>𝟔</m:t>
                              </m:r>
                              <m:r>
                                <a:rPr lang="en-US" sz="4400" b="1" i="0" smtClean="0">
                                  <a:solidFill>
                                    <a:schemeClr val="tx1"/>
                                  </a:solidFill>
                                  <a:latin typeface="Cambria Math"/>
                                </a:rPr>
                                <m:t>  </m:t>
                              </m:r>
                              <m:r>
                                <a:rPr lang="nl-NL" sz="4400" b="1">
                                  <a:solidFill>
                                    <a:schemeClr val="tx1"/>
                                  </a:solidFill>
                                  <a:latin typeface="Cambria Math"/>
                                </a:rPr>
                                <m:t>(</m:t>
                              </m:r>
                              <m:r>
                                <a:rPr lang="nl-NL" sz="4400" b="1" i="1">
                                  <a:solidFill>
                                    <a:schemeClr val="tx1"/>
                                  </a:solidFill>
                                  <a:latin typeface="Cambria Math"/>
                                </a:rPr>
                                <m:t>𝟐</m:t>
                              </m:r>
                              <m:r>
                                <a:rPr lang="nl-NL" sz="4400" b="1">
                                  <a:solidFill>
                                    <a:schemeClr val="tx1"/>
                                  </a:solidFill>
                                  <a:latin typeface="Cambria Math"/>
                                </a:rPr>
                                <m:t>)</m:t>
                              </m:r>
                            </m:e>
                          </m:mr>
                          <m:mr>
                            <m:e>
                              <m:r>
                                <a:rPr lang="nl-NL" sz="4400" b="1" i="1">
                                  <a:solidFill>
                                    <a:schemeClr val="tx1"/>
                                  </a:solidFill>
                                  <a:latin typeface="Cambria Math"/>
                                </a:rPr>
                                <m:t>−</m:t>
                              </m:r>
                              <m:r>
                                <a:rPr lang="nl-NL" sz="4400" b="1" i="1">
                                  <a:solidFill>
                                    <a:schemeClr val="tx1"/>
                                  </a:solidFill>
                                  <a:latin typeface="Cambria Math"/>
                                </a:rPr>
                                <m:t>𝟑</m:t>
                              </m:r>
                              <m:r>
                                <a:rPr lang="nl-NL" sz="4400" b="1" i="1">
                                  <a:solidFill>
                                    <a:schemeClr val="tx1"/>
                                  </a:solidFill>
                                  <a:latin typeface="Cambria Math"/>
                                </a:rPr>
                                <m:t>𝒙</m:t>
                              </m:r>
                              <m:r>
                                <a:rPr lang="nl-NL" sz="4400" b="1">
                                  <a:solidFill>
                                    <a:schemeClr val="tx1"/>
                                  </a:solidFill>
                                  <a:latin typeface="Cambria Math"/>
                                </a:rPr>
                                <m:t>+</m:t>
                              </m:r>
                              <m:r>
                                <a:rPr lang="nl-NL" sz="4400" b="1" i="1">
                                  <a:solidFill>
                                    <a:schemeClr val="tx1"/>
                                  </a:solidFill>
                                  <a:latin typeface="Cambria Math"/>
                                </a:rPr>
                                <m:t>𝒚</m:t>
                              </m:r>
                              <m:r>
                                <a:rPr lang="nl-NL" sz="4400" b="1" i="1">
                                  <a:solidFill>
                                    <a:schemeClr val="tx1"/>
                                  </a:solidFill>
                                  <a:latin typeface="Cambria Math"/>
                                </a:rPr>
                                <m:t>−</m:t>
                              </m:r>
                              <m:r>
                                <a:rPr lang="nl-NL" sz="4400" b="1" i="1">
                                  <a:solidFill>
                                    <a:schemeClr val="tx1"/>
                                  </a:solidFill>
                                  <a:latin typeface="Cambria Math"/>
                                </a:rPr>
                                <m:t>𝟑</m:t>
                              </m:r>
                              <m:r>
                                <a:rPr lang="nl-NL" sz="4400" b="1" i="1">
                                  <a:solidFill>
                                    <a:schemeClr val="tx1"/>
                                  </a:solidFill>
                                  <a:latin typeface="Cambria Math"/>
                                </a:rPr>
                                <m:t>𝒛</m:t>
                              </m:r>
                              <m:r>
                                <a:rPr lang="nl-NL" sz="4400" b="1">
                                  <a:solidFill>
                                    <a:schemeClr val="tx1"/>
                                  </a:solidFill>
                                  <a:latin typeface="Cambria Math"/>
                                </a:rPr>
                                <m:t>=</m:t>
                              </m:r>
                              <m:r>
                                <a:rPr lang="nl-NL" sz="4400" b="1" i="1">
                                  <a:solidFill>
                                    <a:schemeClr val="tx1"/>
                                  </a:solidFill>
                                  <a:latin typeface="Cambria Math"/>
                                </a:rPr>
                                <m:t>𝟓</m:t>
                              </m:r>
                              <m:r>
                                <a:rPr lang="en-US" sz="4400" b="1" i="0" smtClean="0">
                                  <a:solidFill>
                                    <a:schemeClr val="tx1"/>
                                  </a:solidFill>
                                  <a:latin typeface="Cambria Math"/>
                                </a:rPr>
                                <m:t>    </m:t>
                              </m:r>
                              <m:r>
                                <a:rPr lang="nl-NL" sz="4400" b="1">
                                  <a:solidFill>
                                    <a:schemeClr val="tx1"/>
                                  </a:solidFill>
                                  <a:latin typeface="Cambria Math"/>
                                </a:rPr>
                                <m:t>(</m:t>
                              </m:r>
                              <m:r>
                                <a:rPr lang="nl-NL" sz="4400" b="1" i="1">
                                  <a:solidFill>
                                    <a:schemeClr val="tx1"/>
                                  </a:solidFill>
                                  <a:latin typeface="Cambria Math"/>
                                </a:rPr>
                                <m:t>𝟑</m:t>
                              </m:r>
                              <m:r>
                                <a:rPr lang="nl-NL" sz="4400" b="1">
                                  <a:solidFill>
                                    <a:schemeClr val="tx1"/>
                                  </a:solidFill>
                                  <a:latin typeface="Cambria Math"/>
                                </a:rPr>
                                <m:t>)</m:t>
                              </m:r>
                            </m:e>
                          </m:mr>
                        </m:m>
                      </m:e>
                    </m:d>
                  </m:oMath>
                </a14:m>
                <a:endParaRPr lang="en-US" sz="4400" b="1" dirty="0">
                  <a:latin typeface="Tahoma" pitchFamily="34" charset="0"/>
                  <a:ea typeface="Tahoma" pitchFamily="34" charset="0"/>
                  <a:cs typeface="Tahoma" pitchFamily="34" charset="0"/>
                </a:endParaRPr>
              </a:p>
            </p:txBody>
          </p:sp>
        </mc:Choice>
        <mc:Fallback xmlns="">
          <p:sp>
            <p:nvSpPr>
              <p:cNvPr id="224" name="Rounded Rectangle 223"/>
              <p:cNvSpPr>
                <a:spLocks noRot="1" noChangeAspect="1" noMove="1" noResize="1" noEditPoints="1" noAdjustHandles="1" noChangeArrowheads="1" noChangeShapeType="1" noTextEdit="1"/>
              </p:cNvSpPr>
              <p:nvPr/>
            </p:nvSpPr>
            <p:spPr>
              <a:xfrm>
                <a:off x="865069" y="2432572"/>
                <a:ext cx="22335507" cy="3368877"/>
              </a:xfrm>
              <a:prstGeom prst="roundRect">
                <a:avLst>
                  <a:gd name="adj" fmla="val 10158"/>
                </a:avLst>
              </a:prstGeom>
              <a:blipFill>
                <a:blip r:embed="rId3"/>
                <a:stretch>
                  <a:fillRect/>
                </a:stretch>
              </a:blipFill>
              <a:ln w="12700">
                <a:solidFill>
                  <a:schemeClr val="accent6">
                    <a:lumMod val="75000"/>
                  </a:schemeClr>
                </a:solidFill>
              </a:ln>
            </p:spPr>
            <p:txBody>
              <a:bodyPr/>
              <a:lstStyle/>
              <a:p>
                <a:r>
                  <a:rPr lang="en-US">
                    <a:noFill/>
                  </a:rPr>
                  <a:t> </a:t>
                </a:r>
              </a:p>
            </p:txBody>
          </p:sp>
        </mc:Fallback>
      </mc:AlternateContent>
      <p:grpSp>
        <p:nvGrpSpPr>
          <p:cNvPr id="286" name="Group 285"/>
          <p:cNvGrpSpPr/>
          <p:nvPr/>
        </p:nvGrpSpPr>
        <p:grpSpPr>
          <a:xfrm>
            <a:off x="1297464" y="2580581"/>
            <a:ext cx="22476937" cy="905357"/>
            <a:chOff x="1296996" y="2497041"/>
            <a:chExt cx="22479538" cy="905462"/>
          </a:xfrm>
        </p:grpSpPr>
        <p:grpSp>
          <p:nvGrpSpPr>
            <p:cNvPr id="287" name="Group 1"/>
            <p:cNvGrpSpPr/>
            <p:nvPr/>
          </p:nvGrpSpPr>
          <p:grpSpPr>
            <a:xfrm>
              <a:off x="1296996" y="2497041"/>
              <a:ext cx="3306399" cy="905462"/>
              <a:chOff x="1296987" y="6768285"/>
              <a:chExt cx="3306399" cy="905462"/>
            </a:xfrm>
          </p:grpSpPr>
          <p:sp>
            <p:nvSpPr>
              <p:cNvPr id="289" name="TextBox 2"/>
              <p:cNvSpPr txBox="1"/>
              <p:nvPr/>
            </p:nvSpPr>
            <p:spPr>
              <a:xfrm>
                <a:off x="2156599" y="6873435"/>
                <a:ext cx="2446787" cy="800312"/>
              </a:xfrm>
              <a:prstGeom prst="rect">
                <a:avLst/>
              </a:prstGeom>
              <a:noFill/>
            </p:spPr>
            <p:txBody>
              <a:bodyPr wrap="none" rtlCol="0">
                <a:spAutoFit/>
              </a:bodyPr>
              <a:lstStyle/>
              <a:p>
                <a:pPr>
                  <a:spcBef>
                    <a:spcPts val="1200"/>
                  </a:spcBef>
                </a:pPr>
                <a:r>
                  <a:rPr lang="en-US" sz="4600" b="1" dirty="0" err="1">
                    <a:solidFill>
                      <a:schemeClr val="accent6">
                        <a:lumMod val="75000"/>
                      </a:schemeClr>
                    </a:solidFill>
                    <a:latin typeface="Tahoma" pitchFamily="34" charset="0"/>
                    <a:ea typeface="Tahoma" pitchFamily="34" charset="0"/>
                    <a:cs typeface="Tahoma" pitchFamily="34" charset="0"/>
                  </a:rPr>
                  <a:t>Ví</a:t>
                </a:r>
                <a:r>
                  <a:rPr lang="en-US" sz="4600" b="1" dirty="0">
                    <a:solidFill>
                      <a:schemeClr val="accent6">
                        <a:lumMod val="75000"/>
                      </a:schemeClr>
                    </a:solidFill>
                    <a:latin typeface="Tahoma" pitchFamily="34" charset="0"/>
                    <a:ea typeface="Tahoma" pitchFamily="34" charset="0"/>
                    <a:cs typeface="Tahoma" pitchFamily="34" charset="0"/>
                  </a:rPr>
                  <a:t> </a:t>
                </a:r>
                <a:r>
                  <a:rPr lang="en-US" sz="4600" b="1" dirty="0" err="1">
                    <a:solidFill>
                      <a:schemeClr val="accent6">
                        <a:lumMod val="75000"/>
                      </a:schemeClr>
                    </a:solidFill>
                    <a:latin typeface="Tahoma" pitchFamily="34" charset="0"/>
                    <a:ea typeface="Tahoma" pitchFamily="34" charset="0"/>
                    <a:cs typeface="Tahoma" pitchFamily="34" charset="0"/>
                  </a:rPr>
                  <a:t>dụ</a:t>
                </a:r>
                <a:r>
                  <a:rPr lang="en-US" sz="4600" b="1" dirty="0">
                    <a:solidFill>
                      <a:schemeClr val="accent6">
                        <a:lumMod val="75000"/>
                      </a:schemeClr>
                    </a:solidFill>
                    <a:latin typeface="Tahoma" pitchFamily="34" charset="0"/>
                    <a:ea typeface="Tahoma" pitchFamily="34" charset="0"/>
                    <a:cs typeface="Tahoma" pitchFamily="34" charset="0"/>
                  </a:rPr>
                  <a:t> 6:</a:t>
                </a:r>
              </a:p>
            </p:txBody>
          </p:sp>
          <p:grpSp>
            <p:nvGrpSpPr>
              <p:cNvPr id="290" name="Group 70"/>
              <p:cNvGrpSpPr/>
              <p:nvPr/>
            </p:nvGrpSpPr>
            <p:grpSpPr>
              <a:xfrm>
                <a:off x="1296987" y="6768285"/>
                <a:ext cx="822960" cy="822960"/>
                <a:chOff x="1311958" y="3405486"/>
                <a:chExt cx="950173" cy="940513"/>
              </a:xfrm>
            </p:grpSpPr>
            <p:sp>
              <p:nvSpPr>
                <p:cNvPr id="291" name="Rectangle 290"/>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a:p>
              </p:txBody>
            </p:sp>
            <p:sp>
              <p:nvSpPr>
                <p:cNvPr id="292"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293"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294"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295"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296"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297"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298"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299"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00"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01"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02"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03"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04"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05"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06"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07"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08"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09"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10"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11"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12"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13"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14"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sp>
              <p:nvSpPr>
                <p:cNvPr id="315"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pPr>
                    <a:spcBef>
                      <a:spcPts val="1200"/>
                    </a:spcBef>
                  </a:pPr>
                  <a:endParaRPr lang="en-US"/>
                </a:p>
              </p:txBody>
            </p:sp>
          </p:grpSp>
        </p:grpSp>
        <p:sp>
          <p:nvSpPr>
            <p:cNvPr id="288" name="Rectangle 287"/>
            <p:cNvSpPr/>
            <p:nvPr/>
          </p:nvSpPr>
          <p:spPr>
            <a:xfrm>
              <a:off x="3970164" y="2658448"/>
              <a:ext cx="19806370" cy="707968"/>
            </a:xfrm>
            <a:prstGeom prst="rect">
              <a:avLst/>
            </a:prstGeom>
          </p:spPr>
          <p:txBody>
            <a:bodyPr wrap="square">
              <a:spAutoFit/>
            </a:bodyPr>
            <a:lstStyle/>
            <a:p>
              <a:pPr>
                <a:spcBef>
                  <a:spcPts val="1200"/>
                </a:spcBef>
              </a:pPr>
              <a:endParaRPr lang="en-US" sz="4000" b="1" dirty="0">
                <a:latin typeface="Tahoma" pitchFamily="34" charset="0"/>
                <a:ea typeface="Tahoma" pitchFamily="34" charset="0"/>
                <a:cs typeface="Tahoma" pitchFamily="34" charset="0"/>
              </a:endParaRPr>
            </a:p>
          </p:txBody>
        </p:sp>
      </p:grpSp>
      <p:grpSp>
        <p:nvGrpSpPr>
          <p:cNvPr id="5" name="Group 4">
            <a:extLst>
              <a:ext uri="{FF2B5EF4-FFF2-40B4-BE49-F238E27FC236}">
                <a16:creationId xmlns="" xmlns:a16="http://schemas.microsoft.com/office/drawing/2014/main" id="{0B6EA899-5B33-4E0C-9F2D-44BAE369519C}"/>
              </a:ext>
            </a:extLst>
          </p:cNvPr>
          <p:cNvGrpSpPr/>
          <p:nvPr/>
        </p:nvGrpSpPr>
        <p:grpSpPr>
          <a:xfrm>
            <a:off x="865069" y="5906790"/>
            <a:ext cx="22335507" cy="7409473"/>
            <a:chOff x="865069" y="5906790"/>
            <a:chExt cx="22335507" cy="7409473"/>
          </a:xfrm>
        </p:grpSpPr>
        <p:sp>
          <p:nvSpPr>
            <p:cNvPr id="121" name="Rounded Rectangle 120"/>
            <p:cNvSpPr/>
            <p:nvPr/>
          </p:nvSpPr>
          <p:spPr>
            <a:xfrm>
              <a:off x="865069" y="6166746"/>
              <a:ext cx="22335507" cy="714951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solidFill>
                  <a:schemeClr val="tx1"/>
                </a:solidFill>
              </a:endParaRPr>
            </a:p>
            <a:p>
              <a:r>
                <a:rPr lang="nl-NL"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dirty="0">
                <a:solidFill>
                  <a:schemeClr val="tx1"/>
                </a:solidFill>
              </a:endParaRPr>
            </a:p>
          </p:txBody>
        </p:sp>
        <p:grpSp>
          <p:nvGrpSpPr>
            <p:cNvPr id="41" name="Group 54">
              <a:extLst>
                <a:ext uri="{FF2B5EF4-FFF2-40B4-BE49-F238E27FC236}">
                  <a16:creationId xmlns="" xmlns:a16="http://schemas.microsoft.com/office/drawing/2014/main" id="{3FCBE686-7361-43A6-9934-436968ACBE02}"/>
                </a:ext>
              </a:extLst>
            </p:cNvPr>
            <p:cNvGrpSpPr/>
            <p:nvPr/>
          </p:nvGrpSpPr>
          <p:grpSpPr>
            <a:xfrm>
              <a:off x="865069" y="5906790"/>
              <a:ext cx="3568119" cy="845462"/>
              <a:chOff x="1224541" y="6305967"/>
              <a:chExt cx="3568119" cy="845462"/>
            </a:xfrm>
          </p:grpSpPr>
          <p:sp>
            <p:nvSpPr>
              <p:cNvPr id="42" name="Freeform 20">
                <a:extLst>
                  <a:ext uri="{FF2B5EF4-FFF2-40B4-BE49-F238E27FC236}">
                    <a16:creationId xmlns="" xmlns:a16="http://schemas.microsoft.com/office/drawing/2014/main" id="{3228BED3-9F64-42F8-B9BF-EE79DB1A497E}"/>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a:extLst>
                  <a:ext uri="{FF2B5EF4-FFF2-40B4-BE49-F238E27FC236}">
                    <a16:creationId xmlns="" xmlns:a16="http://schemas.microsoft.com/office/drawing/2014/main" id="{38D95CA9-8372-452C-A298-54DF123F0CFE}"/>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4" name="Round Diagonal Corner Rectangle 107">
                <a:extLst>
                  <a:ext uri="{FF2B5EF4-FFF2-40B4-BE49-F238E27FC236}">
                    <a16:creationId xmlns="" xmlns:a16="http://schemas.microsoft.com/office/drawing/2014/main" id="{46621BCF-28AB-49A6-AF76-1BE0C9B94077}"/>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5">
                <a:extLst>
                  <a:ext uri="{FF2B5EF4-FFF2-40B4-BE49-F238E27FC236}">
                    <a16:creationId xmlns="" xmlns:a16="http://schemas.microsoft.com/office/drawing/2014/main" id="{72560D47-459E-48F7-9FFC-3F6E7E6A099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C64D432B-8B15-4CD4-9D72-7528A9A375A2}"/>
                  </a:ext>
                </a:extLst>
              </p:cNvPr>
              <p:cNvSpPr txBox="1"/>
              <p:nvPr/>
            </p:nvSpPr>
            <p:spPr>
              <a:xfrm>
                <a:off x="1371600" y="6864565"/>
                <a:ext cx="21828976" cy="7124130"/>
              </a:xfrm>
              <a:prstGeom prst="rect">
                <a:avLst/>
              </a:prstGeom>
              <a:noFill/>
            </p:spPr>
            <p:txBody>
              <a:bodyPr wrap="square" rtlCol="0">
                <a:spAutoFit/>
              </a:bodyPr>
              <a:lstStyle/>
              <a:p>
                <a:r>
                  <a:rPr lang="nl-NL" sz="4400" b="1" dirty="0">
                    <a:solidFill>
                      <a:schemeClr val="tx1"/>
                    </a:solidFill>
                    <a:latin typeface="Tahoma" panose="020B0604030504040204" pitchFamily="34" charset="0"/>
                    <a:ea typeface="Tahoma" panose="020B0604030504040204" pitchFamily="34" charset="0"/>
                    <a:cs typeface="Tahoma" panose="020B0604030504040204" pitchFamily="34" charset="0"/>
                  </a:rPr>
                  <a:t>Biến đổi hệ phương trình trên về dạng tam giác: khử ẩn</a:t>
                </a:r>
                <a14:m>
                  <m:oMath xmlns:m="http://schemas.openxmlformats.org/officeDocument/2006/math">
                    <m:r>
                      <a:rPr lang="nl-NL" sz="4400" b="1" i="1" dirty="0" smtClean="0">
                        <a:solidFill>
                          <a:schemeClr val="tx1"/>
                        </a:solidFill>
                        <a:latin typeface="Cambria Math"/>
                      </a:rPr>
                      <m:t> </m:t>
                    </m:r>
                    <m:r>
                      <a:rPr lang="nl-NL" sz="4400" b="1" i="1" dirty="0">
                        <a:solidFill>
                          <a:schemeClr val="tx1"/>
                        </a:solidFill>
                        <a:latin typeface="Cambria Math"/>
                      </a:rPr>
                      <m:t>𝒙</m:t>
                    </m:r>
                    <m:r>
                      <a:rPr lang="nl-NL" sz="4400" b="1" i="1" dirty="0">
                        <a:solidFill>
                          <a:schemeClr val="tx1"/>
                        </a:solidFill>
                        <a:latin typeface="Cambria Math"/>
                      </a:rPr>
                      <m:t> </m:t>
                    </m:r>
                  </m:oMath>
                </a14:m>
                <a:r>
                  <a:rPr lang="nl-NL" sz="4400" b="1" dirty="0">
                    <a:solidFill>
                      <a:schemeClr val="tx1"/>
                    </a:solidFill>
                    <a:latin typeface="Tahoma" panose="020B0604030504040204" pitchFamily="34" charset="0"/>
                    <a:ea typeface="Tahoma" panose="020B0604030504040204" pitchFamily="34" charset="0"/>
                    <a:cs typeface="Tahoma" panose="020B0604030504040204" pitchFamily="34" charset="0"/>
                  </a:rPr>
                  <a:t>ở phương trình (2) và khử ẩn </a:t>
                </a:r>
                <a14:m>
                  <m:oMath xmlns:m="http://schemas.openxmlformats.org/officeDocument/2006/math">
                    <m:r>
                      <a:rPr lang="nl-NL" sz="4400" b="1" i="1" dirty="0" smtClean="0">
                        <a:solidFill>
                          <a:schemeClr val="tx1"/>
                        </a:solidFill>
                        <a:latin typeface="Cambria Math"/>
                      </a:rPr>
                      <m:t>𝒙</m:t>
                    </m:r>
                    <m:r>
                      <a:rPr lang="nl-NL" sz="4400" b="1" i="1" dirty="0" smtClean="0">
                        <a:solidFill>
                          <a:schemeClr val="tx1"/>
                        </a:solidFill>
                        <a:latin typeface="Cambria Math"/>
                      </a:rPr>
                      <m:t>;</m:t>
                    </m:r>
                    <m:r>
                      <a:rPr lang="nl-NL" sz="4400" b="1" i="1" dirty="0" smtClean="0">
                        <a:solidFill>
                          <a:schemeClr val="tx1"/>
                        </a:solidFill>
                        <a:latin typeface="Cambria Math"/>
                      </a:rPr>
                      <m:t>𝒚</m:t>
                    </m:r>
                    <m:r>
                      <a:rPr lang="nl-NL" sz="4400" b="1" i="1" dirty="0" smtClean="0">
                        <a:solidFill>
                          <a:schemeClr val="tx1"/>
                        </a:solidFill>
                        <a:latin typeface="Cambria Math"/>
                      </a:rPr>
                      <m:t> </m:t>
                    </m:r>
                  </m:oMath>
                </a14:m>
                <a:r>
                  <a:rPr lang="nl-NL" sz="4400" b="1" dirty="0">
                    <a:solidFill>
                      <a:schemeClr val="tx1"/>
                    </a:solidFill>
                    <a:latin typeface="Tahoma" panose="020B0604030504040204" pitchFamily="34" charset="0"/>
                    <a:ea typeface="Tahoma" panose="020B0604030504040204" pitchFamily="34" charset="0"/>
                    <a:cs typeface="Tahoma" panose="020B0604030504040204" pitchFamily="34" charset="0"/>
                  </a:rPr>
                  <a:t>ở phương trình (3).</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tabLst>
                    <a:tab pos="182563" algn="l"/>
                  </a:tabLst>
                </a:pPr>
                <a14:m>
                  <m:oMathPara xmlns:m="http://schemas.openxmlformats.org/officeDocument/2006/math">
                    <m:oMathParaPr>
                      <m:jc m:val="centerGroup"/>
                    </m:oMathParaPr>
                    <m:oMath xmlns:m="http://schemas.openxmlformats.org/officeDocument/2006/math">
                      <m:d>
                        <m:dPr>
                          <m:begChr m:val="{"/>
                          <m:endChr m:val=""/>
                          <m:ctrlPr>
                            <a:rPr lang="en-US" sz="4400" b="1" i="1" smtClean="0">
                              <a:solidFill>
                                <a:schemeClr val="tx1"/>
                              </a:solidFill>
                              <a:latin typeface="Cambria Math"/>
                            </a:rPr>
                          </m:ctrlPr>
                        </m:dPr>
                        <m:e>
                          <m:m>
                            <m:mPr>
                              <m:plcHide m:val="on"/>
                              <m:mcs>
                                <m:mc>
                                  <m:mcPr>
                                    <m:count m:val="1"/>
                                    <m:mcJc m:val="center"/>
                                  </m:mcPr>
                                </m:mc>
                              </m:mcs>
                              <m:ctrlPr>
                                <a:rPr lang="en-US" sz="4400" b="1" i="1">
                                  <a:solidFill>
                                    <a:schemeClr val="tx1"/>
                                  </a:solidFill>
                                  <a:latin typeface="Cambria Math"/>
                                </a:rPr>
                              </m:ctrlPr>
                            </m:mPr>
                            <m:mr>
                              <m:e>
                                <m:r>
                                  <a:rPr lang="en-US" sz="4400" b="1" i="1">
                                    <a:solidFill>
                                      <a:schemeClr val="tx1"/>
                                    </a:solidFill>
                                    <a:latin typeface="Cambria Math"/>
                                  </a:rPr>
                                  <m:t>𝒙</m:t>
                                </m:r>
                                <m:r>
                                  <a:rPr lang="en-US" sz="4400" b="1" i="1">
                                    <a:solidFill>
                                      <a:schemeClr val="tx1"/>
                                    </a:solidFill>
                                    <a:latin typeface="Cambria Math"/>
                                  </a:rPr>
                                  <m:t>+</m:t>
                                </m:r>
                                <m:r>
                                  <a:rPr lang="en-US" sz="4400" b="1" i="1">
                                    <a:solidFill>
                                      <a:schemeClr val="tx1"/>
                                    </a:solidFill>
                                    <a:latin typeface="Cambria Math"/>
                                  </a:rPr>
                                  <m:t>𝟐</m:t>
                                </m:r>
                                <m:r>
                                  <a:rPr lang="en-US" sz="4400" b="1" i="1">
                                    <a:solidFill>
                                      <a:schemeClr val="tx1"/>
                                    </a:solidFill>
                                    <a:latin typeface="Cambria Math"/>
                                  </a:rPr>
                                  <m:t>𝒚</m:t>
                                </m:r>
                                <m:r>
                                  <a:rPr lang="en-US" sz="4400" b="1" i="1">
                                    <a:solidFill>
                                      <a:schemeClr val="tx1"/>
                                    </a:solidFill>
                                    <a:latin typeface="Cambria Math"/>
                                  </a:rPr>
                                  <m:t>−</m:t>
                                </m:r>
                                <m:r>
                                  <a:rPr lang="en-US" sz="4400" b="1" i="1">
                                    <a:solidFill>
                                      <a:schemeClr val="tx1"/>
                                    </a:solidFill>
                                    <a:latin typeface="Cambria Math"/>
                                  </a:rPr>
                                  <m:t>𝟑</m:t>
                                </m:r>
                                <m:r>
                                  <a:rPr lang="en-US" sz="4400" b="1" i="1">
                                    <a:solidFill>
                                      <a:schemeClr val="tx1"/>
                                    </a:solidFill>
                                    <a:latin typeface="Cambria Math"/>
                                  </a:rPr>
                                  <m:t>𝒛</m:t>
                                </m:r>
                                <m:r>
                                  <a:rPr lang="en-US" sz="4400" b="1" i="1">
                                    <a:solidFill>
                                      <a:schemeClr val="tx1"/>
                                    </a:solidFill>
                                    <a:latin typeface="Cambria Math"/>
                                  </a:rPr>
                                  <m:t>=</m:t>
                                </m:r>
                                <m:r>
                                  <a:rPr lang="en-US" sz="4400" b="1" i="1">
                                    <a:solidFill>
                                      <a:schemeClr val="tx1"/>
                                    </a:solidFill>
                                    <a:latin typeface="Cambria Math"/>
                                  </a:rPr>
                                  <m:t>𝟏𝟏</m:t>
                                </m:r>
                              </m:e>
                            </m:mr>
                            <m:mr>
                              <m:e>
                                <m:r>
                                  <a:rPr lang="en-US" sz="4400" b="1" i="1">
                                    <a:solidFill>
                                      <a:schemeClr val="tx1"/>
                                    </a:solidFill>
                                    <a:latin typeface="Cambria Math"/>
                                  </a:rPr>
                                  <m:t>𝟐</m:t>
                                </m:r>
                                <m:r>
                                  <a:rPr lang="en-US" sz="4400" b="1" i="1">
                                    <a:solidFill>
                                      <a:schemeClr val="tx1"/>
                                    </a:solidFill>
                                    <a:latin typeface="Cambria Math"/>
                                  </a:rPr>
                                  <m:t>𝒙</m:t>
                                </m:r>
                                <m:r>
                                  <a:rPr lang="en-US" sz="4400" b="1" i="1">
                                    <a:solidFill>
                                      <a:schemeClr val="tx1"/>
                                    </a:solidFill>
                                    <a:latin typeface="Cambria Math"/>
                                  </a:rPr>
                                  <m:t>+</m:t>
                                </m:r>
                                <m:r>
                                  <a:rPr lang="en-US" sz="4400" b="1" i="1">
                                    <a:solidFill>
                                      <a:schemeClr val="tx1"/>
                                    </a:solidFill>
                                    <a:latin typeface="Cambria Math"/>
                                  </a:rPr>
                                  <m:t>𝟑</m:t>
                                </m:r>
                                <m:r>
                                  <a:rPr lang="en-US" sz="4400" b="1" i="1">
                                    <a:solidFill>
                                      <a:schemeClr val="tx1"/>
                                    </a:solidFill>
                                    <a:latin typeface="Cambria Math"/>
                                  </a:rPr>
                                  <m:t>𝒚</m:t>
                                </m:r>
                                <m:r>
                                  <a:rPr lang="en-US" sz="4400" b="1" i="1">
                                    <a:solidFill>
                                      <a:schemeClr val="tx1"/>
                                    </a:solidFill>
                                    <a:latin typeface="Cambria Math"/>
                                  </a:rPr>
                                  <m:t>+</m:t>
                                </m:r>
                                <m:r>
                                  <a:rPr lang="en-US" sz="4400" b="1" i="1">
                                    <a:solidFill>
                                      <a:schemeClr val="tx1"/>
                                    </a:solidFill>
                                    <a:latin typeface="Cambria Math"/>
                                  </a:rPr>
                                  <m:t>𝟕</m:t>
                                </m:r>
                                <m:r>
                                  <a:rPr lang="en-US" sz="4400" b="1" i="1">
                                    <a:solidFill>
                                      <a:schemeClr val="tx1"/>
                                    </a:solidFill>
                                    <a:latin typeface="Cambria Math"/>
                                  </a:rPr>
                                  <m:t>𝒛</m:t>
                                </m:r>
                                <m:r>
                                  <a:rPr lang="en-US" sz="4400" b="1" i="1">
                                    <a:solidFill>
                                      <a:schemeClr val="tx1"/>
                                    </a:solidFill>
                                    <a:latin typeface="Cambria Math"/>
                                  </a:rPr>
                                  <m:t>=−</m:t>
                                </m:r>
                                <m:r>
                                  <a:rPr lang="en-US" sz="4400" b="1" i="1">
                                    <a:solidFill>
                                      <a:schemeClr val="tx1"/>
                                    </a:solidFill>
                                    <a:latin typeface="Cambria Math"/>
                                  </a:rPr>
                                  <m:t>𝟔</m:t>
                                </m:r>
                              </m:e>
                            </m:mr>
                            <m:mr>
                              <m:e>
                                <m:r>
                                  <a:rPr lang="en-US" sz="4400" b="1" i="1">
                                    <a:solidFill>
                                      <a:schemeClr val="tx1"/>
                                    </a:solidFill>
                                    <a:latin typeface="Cambria Math"/>
                                  </a:rPr>
                                  <m:t>−</m:t>
                                </m:r>
                                <m:r>
                                  <a:rPr lang="en-US" sz="4400" b="1" i="1">
                                    <a:solidFill>
                                      <a:schemeClr val="tx1"/>
                                    </a:solidFill>
                                    <a:latin typeface="Cambria Math"/>
                                  </a:rPr>
                                  <m:t>𝟑</m:t>
                                </m:r>
                                <m:r>
                                  <a:rPr lang="en-US" sz="4400" b="1" i="1">
                                    <a:solidFill>
                                      <a:schemeClr val="tx1"/>
                                    </a:solidFill>
                                    <a:latin typeface="Cambria Math"/>
                                  </a:rPr>
                                  <m:t>𝒙</m:t>
                                </m:r>
                                <m:r>
                                  <a:rPr lang="en-US" sz="4400" b="1" i="1">
                                    <a:solidFill>
                                      <a:schemeClr val="tx1"/>
                                    </a:solidFill>
                                    <a:latin typeface="Cambria Math"/>
                                  </a:rPr>
                                  <m:t>+</m:t>
                                </m:r>
                                <m:r>
                                  <a:rPr lang="en-US" sz="4400" b="1" i="1">
                                    <a:solidFill>
                                      <a:schemeClr val="tx1"/>
                                    </a:solidFill>
                                    <a:latin typeface="Cambria Math"/>
                                  </a:rPr>
                                  <m:t>𝒚</m:t>
                                </m:r>
                                <m:r>
                                  <a:rPr lang="en-US" sz="4400" b="1" i="1">
                                    <a:solidFill>
                                      <a:schemeClr val="tx1"/>
                                    </a:solidFill>
                                    <a:latin typeface="Cambria Math"/>
                                  </a:rPr>
                                  <m:t>−</m:t>
                                </m:r>
                                <m:r>
                                  <a:rPr lang="en-US" sz="4400" b="1" i="1">
                                    <a:solidFill>
                                      <a:schemeClr val="tx1"/>
                                    </a:solidFill>
                                    <a:latin typeface="Cambria Math"/>
                                  </a:rPr>
                                  <m:t>𝟑</m:t>
                                </m:r>
                                <m:r>
                                  <a:rPr lang="en-US" sz="4400" b="1" i="1">
                                    <a:solidFill>
                                      <a:schemeClr val="tx1"/>
                                    </a:solidFill>
                                    <a:latin typeface="Cambria Math"/>
                                  </a:rPr>
                                  <m:t>𝒛</m:t>
                                </m:r>
                                <m:r>
                                  <a:rPr lang="en-US" sz="4400" b="1" i="1">
                                    <a:solidFill>
                                      <a:schemeClr val="tx1"/>
                                    </a:solidFill>
                                    <a:latin typeface="Cambria Math"/>
                                  </a:rPr>
                                  <m:t>=</m:t>
                                </m:r>
                                <m:r>
                                  <a:rPr lang="en-US" sz="4400" b="1" i="1">
                                    <a:solidFill>
                                      <a:schemeClr val="tx1"/>
                                    </a:solidFill>
                                    <a:latin typeface="Cambria Math"/>
                                  </a:rPr>
                                  <m:t>𝟓</m:t>
                                </m:r>
                              </m:e>
                            </m:mr>
                          </m:m>
                        </m:e>
                      </m:d>
                      <m:r>
                        <a:rPr lang="en-US" sz="4400" b="1" i="1">
                          <a:solidFill>
                            <a:schemeClr val="tx1"/>
                          </a:solidFill>
                          <a:latin typeface="Cambria Math"/>
                        </a:rPr>
                        <m:t>⇔</m:t>
                      </m:r>
                      <m:d>
                        <m:dPr>
                          <m:begChr m:val="{"/>
                          <m:endChr m:val=""/>
                          <m:ctrlPr>
                            <a:rPr lang="en-US" sz="4400" b="1" i="1">
                              <a:solidFill>
                                <a:schemeClr val="tx1"/>
                              </a:solidFill>
                              <a:latin typeface="Cambria Math"/>
                            </a:rPr>
                          </m:ctrlPr>
                        </m:dPr>
                        <m:e>
                          <m:m>
                            <m:mPr>
                              <m:plcHide m:val="on"/>
                              <m:mcs>
                                <m:mc>
                                  <m:mcPr>
                                    <m:count m:val="1"/>
                                    <m:mcJc m:val="center"/>
                                  </m:mcPr>
                                </m:mc>
                              </m:mcs>
                              <m:ctrlPr>
                                <a:rPr lang="en-US" sz="4400" b="1" i="1">
                                  <a:solidFill>
                                    <a:schemeClr val="tx1"/>
                                  </a:solidFill>
                                  <a:latin typeface="Cambria Math"/>
                                </a:rPr>
                              </m:ctrlPr>
                            </m:mPr>
                            <m:mr>
                              <m:e>
                                <m:r>
                                  <a:rPr lang="en-US" sz="4400" b="1" i="1">
                                    <a:solidFill>
                                      <a:schemeClr val="tx1"/>
                                    </a:solidFill>
                                    <a:latin typeface="Cambria Math"/>
                                  </a:rPr>
                                  <m:t>𝒙</m:t>
                                </m:r>
                                <m:r>
                                  <a:rPr lang="en-US" sz="4400" b="1" i="1">
                                    <a:solidFill>
                                      <a:schemeClr val="tx1"/>
                                    </a:solidFill>
                                    <a:latin typeface="Cambria Math"/>
                                  </a:rPr>
                                  <m:t>+</m:t>
                                </m:r>
                                <m:r>
                                  <a:rPr lang="en-US" sz="4400" b="1" i="1">
                                    <a:solidFill>
                                      <a:schemeClr val="tx1"/>
                                    </a:solidFill>
                                    <a:latin typeface="Cambria Math"/>
                                  </a:rPr>
                                  <m:t>𝟐</m:t>
                                </m:r>
                                <m:r>
                                  <a:rPr lang="en-US" sz="4400" b="1" i="1">
                                    <a:solidFill>
                                      <a:schemeClr val="tx1"/>
                                    </a:solidFill>
                                    <a:latin typeface="Cambria Math"/>
                                  </a:rPr>
                                  <m:t>𝒚</m:t>
                                </m:r>
                                <m:r>
                                  <a:rPr lang="en-US" sz="4400" b="1" i="1">
                                    <a:solidFill>
                                      <a:schemeClr val="tx1"/>
                                    </a:solidFill>
                                    <a:latin typeface="Cambria Math"/>
                                  </a:rPr>
                                  <m:t>−</m:t>
                                </m:r>
                                <m:r>
                                  <a:rPr lang="en-US" sz="4400" b="1" i="1">
                                    <a:solidFill>
                                      <a:schemeClr val="tx1"/>
                                    </a:solidFill>
                                    <a:latin typeface="Cambria Math"/>
                                  </a:rPr>
                                  <m:t>𝟑</m:t>
                                </m:r>
                                <m:r>
                                  <a:rPr lang="en-US" sz="4400" b="1" i="1">
                                    <a:solidFill>
                                      <a:schemeClr val="tx1"/>
                                    </a:solidFill>
                                    <a:latin typeface="Cambria Math"/>
                                  </a:rPr>
                                  <m:t>𝒛</m:t>
                                </m:r>
                                <m:r>
                                  <a:rPr lang="en-US" sz="4400" b="1" i="1">
                                    <a:solidFill>
                                      <a:schemeClr val="tx1"/>
                                    </a:solidFill>
                                    <a:latin typeface="Cambria Math"/>
                                  </a:rPr>
                                  <m:t>=</m:t>
                                </m:r>
                                <m:r>
                                  <a:rPr lang="en-US" sz="4400" b="1" i="1">
                                    <a:solidFill>
                                      <a:schemeClr val="tx1"/>
                                    </a:solidFill>
                                    <a:latin typeface="Cambria Math"/>
                                  </a:rPr>
                                  <m:t>𝟏𝟏</m:t>
                                </m:r>
                              </m:e>
                            </m:mr>
                            <m:mr>
                              <m:e>
                                <m:r>
                                  <a:rPr lang="en-US" sz="4400" b="1" i="1">
                                    <a:solidFill>
                                      <a:schemeClr val="tx1"/>
                                    </a:solidFill>
                                    <a:latin typeface="Cambria Math"/>
                                  </a:rPr>
                                  <m:t>𝒚</m:t>
                                </m:r>
                                <m:r>
                                  <a:rPr lang="en-US" sz="4400" b="1" i="1">
                                    <a:solidFill>
                                      <a:schemeClr val="tx1"/>
                                    </a:solidFill>
                                    <a:latin typeface="Cambria Math"/>
                                  </a:rPr>
                                  <m:t>−</m:t>
                                </m:r>
                                <m:r>
                                  <a:rPr lang="en-US" sz="4400" b="1" i="1">
                                    <a:solidFill>
                                      <a:schemeClr val="tx1"/>
                                    </a:solidFill>
                                    <a:latin typeface="Cambria Math"/>
                                  </a:rPr>
                                  <m:t>𝟏𝟑</m:t>
                                </m:r>
                                <m:r>
                                  <a:rPr lang="en-US" sz="4400" b="1" i="1">
                                    <a:solidFill>
                                      <a:schemeClr val="tx1"/>
                                    </a:solidFill>
                                    <a:latin typeface="Cambria Math"/>
                                  </a:rPr>
                                  <m:t>𝒛</m:t>
                                </m:r>
                                <m:r>
                                  <a:rPr lang="en-US" sz="4400" b="1" i="1">
                                    <a:solidFill>
                                      <a:schemeClr val="tx1"/>
                                    </a:solidFill>
                                    <a:latin typeface="Cambria Math"/>
                                  </a:rPr>
                                  <m:t>=</m:t>
                                </m:r>
                                <m:r>
                                  <a:rPr lang="en-US" sz="4400" b="1" i="1">
                                    <a:solidFill>
                                      <a:schemeClr val="tx1"/>
                                    </a:solidFill>
                                    <a:latin typeface="Cambria Math"/>
                                  </a:rPr>
                                  <m:t>𝟐𝟖</m:t>
                                </m:r>
                              </m:e>
                            </m:mr>
                            <m:mr>
                              <m:e>
                                <m:r>
                                  <a:rPr lang="en-US" sz="4400" b="1" i="1">
                                    <a:solidFill>
                                      <a:schemeClr val="tx1"/>
                                    </a:solidFill>
                                    <a:latin typeface="Cambria Math"/>
                                  </a:rPr>
                                  <m:t>𝟕</m:t>
                                </m:r>
                                <m:r>
                                  <a:rPr lang="en-US" sz="4400" b="1" i="1">
                                    <a:solidFill>
                                      <a:schemeClr val="tx1"/>
                                    </a:solidFill>
                                    <a:latin typeface="Cambria Math"/>
                                  </a:rPr>
                                  <m:t>𝒚</m:t>
                                </m:r>
                                <m:r>
                                  <a:rPr lang="en-US" sz="4400" b="1" i="1">
                                    <a:solidFill>
                                      <a:schemeClr val="tx1"/>
                                    </a:solidFill>
                                    <a:latin typeface="Cambria Math"/>
                                  </a:rPr>
                                  <m:t>−</m:t>
                                </m:r>
                                <m:r>
                                  <a:rPr lang="en-US" sz="4400" b="1" i="1">
                                    <a:solidFill>
                                      <a:schemeClr val="tx1"/>
                                    </a:solidFill>
                                    <a:latin typeface="Cambria Math"/>
                                  </a:rPr>
                                  <m:t>𝟏𝟐</m:t>
                                </m:r>
                                <m:r>
                                  <a:rPr lang="en-US" sz="4400" b="1" i="1">
                                    <a:solidFill>
                                      <a:schemeClr val="tx1"/>
                                    </a:solidFill>
                                    <a:latin typeface="Cambria Math"/>
                                  </a:rPr>
                                  <m:t>𝒛</m:t>
                                </m:r>
                                <m:r>
                                  <a:rPr lang="en-US" sz="4400" b="1" i="1">
                                    <a:solidFill>
                                      <a:schemeClr val="tx1"/>
                                    </a:solidFill>
                                    <a:latin typeface="Cambria Math"/>
                                  </a:rPr>
                                  <m:t>=</m:t>
                                </m:r>
                                <m:r>
                                  <a:rPr lang="en-US" sz="4400" b="1" i="1">
                                    <a:solidFill>
                                      <a:schemeClr val="tx1"/>
                                    </a:solidFill>
                                    <a:latin typeface="Cambria Math"/>
                                  </a:rPr>
                                  <m:t>𝟑𝟖</m:t>
                                </m:r>
                              </m:e>
                            </m:mr>
                          </m:m>
                        </m:e>
                      </m:d>
                    </m:oMath>
                  </m:oMathPara>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chemeClr val="tx1"/>
                        </a:solidFill>
                        <a:latin typeface="Cambria Math"/>
                      </a:rPr>
                      <m:t>  </m:t>
                    </m:r>
                    <m:r>
                      <a:rPr lang="en-US" sz="4400" b="1" i="1">
                        <a:solidFill>
                          <a:schemeClr val="tx1"/>
                        </a:solidFill>
                        <a:latin typeface="Cambria Math"/>
                      </a:rPr>
                      <m:t>⇔</m:t>
                    </m:r>
                    <m:d>
                      <m:dPr>
                        <m:begChr m:val="{"/>
                        <m:endChr m:val=""/>
                        <m:ctrlPr>
                          <a:rPr lang="en-US" sz="4400" b="1" i="1">
                            <a:solidFill>
                              <a:schemeClr val="tx1"/>
                            </a:solidFill>
                            <a:latin typeface="Cambria Math"/>
                          </a:rPr>
                        </m:ctrlPr>
                      </m:dPr>
                      <m:e>
                        <m:m>
                          <m:mPr>
                            <m:plcHide m:val="on"/>
                            <m:mcs>
                              <m:mc>
                                <m:mcPr>
                                  <m:count m:val="1"/>
                                  <m:mcJc m:val="center"/>
                                </m:mcPr>
                              </m:mc>
                            </m:mcs>
                            <m:ctrlPr>
                              <a:rPr lang="en-US" sz="4400" b="1" i="1">
                                <a:solidFill>
                                  <a:schemeClr val="tx1"/>
                                </a:solidFill>
                                <a:latin typeface="Cambria Math"/>
                              </a:rPr>
                            </m:ctrlPr>
                          </m:mPr>
                          <m:mr>
                            <m:e>
                              <m:r>
                                <a:rPr lang="en-US" sz="4400" b="1" i="1">
                                  <a:solidFill>
                                    <a:schemeClr val="tx1"/>
                                  </a:solidFill>
                                  <a:latin typeface="Cambria Math"/>
                                </a:rPr>
                                <m:t>𝒙</m:t>
                              </m:r>
                              <m:r>
                                <a:rPr lang="en-US" sz="4400" b="1" i="1">
                                  <a:solidFill>
                                    <a:schemeClr val="tx1"/>
                                  </a:solidFill>
                                  <a:latin typeface="Cambria Math"/>
                                </a:rPr>
                                <m:t>+</m:t>
                              </m:r>
                              <m:r>
                                <a:rPr lang="en-US" sz="4400" b="1" i="1">
                                  <a:solidFill>
                                    <a:schemeClr val="tx1"/>
                                  </a:solidFill>
                                  <a:latin typeface="Cambria Math"/>
                                </a:rPr>
                                <m:t>𝟐</m:t>
                              </m:r>
                              <m:r>
                                <a:rPr lang="en-US" sz="4400" b="1" i="1">
                                  <a:solidFill>
                                    <a:schemeClr val="tx1"/>
                                  </a:solidFill>
                                  <a:latin typeface="Cambria Math"/>
                                </a:rPr>
                                <m:t>𝒚</m:t>
                              </m:r>
                              <m:r>
                                <a:rPr lang="en-US" sz="4400" b="1" i="1">
                                  <a:solidFill>
                                    <a:schemeClr val="tx1"/>
                                  </a:solidFill>
                                  <a:latin typeface="Cambria Math"/>
                                </a:rPr>
                                <m:t>−</m:t>
                              </m:r>
                              <m:r>
                                <a:rPr lang="en-US" sz="4400" b="1" i="1">
                                  <a:solidFill>
                                    <a:schemeClr val="tx1"/>
                                  </a:solidFill>
                                  <a:latin typeface="Cambria Math"/>
                                </a:rPr>
                                <m:t>𝟑</m:t>
                              </m:r>
                              <m:r>
                                <a:rPr lang="en-US" sz="4400" b="1" i="1">
                                  <a:solidFill>
                                    <a:schemeClr val="tx1"/>
                                  </a:solidFill>
                                  <a:latin typeface="Cambria Math"/>
                                </a:rPr>
                                <m:t>𝒛</m:t>
                              </m:r>
                              <m:r>
                                <a:rPr lang="en-US" sz="4400" b="1" i="1">
                                  <a:solidFill>
                                    <a:schemeClr val="tx1"/>
                                  </a:solidFill>
                                  <a:latin typeface="Cambria Math"/>
                                </a:rPr>
                                <m:t>=</m:t>
                              </m:r>
                              <m:r>
                                <a:rPr lang="en-US" sz="4400" b="1" i="1">
                                  <a:solidFill>
                                    <a:schemeClr val="tx1"/>
                                  </a:solidFill>
                                  <a:latin typeface="Cambria Math"/>
                                </a:rPr>
                                <m:t>𝟏𝟏</m:t>
                              </m:r>
                            </m:e>
                          </m:mr>
                          <m:mr>
                            <m:e>
                              <m:r>
                                <a:rPr lang="en-US" sz="4400" b="1" i="1">
                                  <a:solidFill>
                                    <a:schemeClr val="tx1"/>
                                  </a:solidFill>
                                  <a:latin typeface="Cambria Math"/>
                                </a:rPr>
                                <m:t>𝒚</m:t>
                              </m:r>
                              <m:r>
                                <a:rPr lang="en-US" sz="4400" b="1" i="1">
                                  <a:solidFill>
                                    <a:schemeClr val="tx1"/>
                                  </a:solidFill>
                                  <a:latin typeface="Cambria Math"/>
                                </a:rPr>
                                <m:t>−</m:t>
                              </m:r>
                              <m:r>
                                <a:rPr lang="en-US" sz="4400" b="1" i="1">
                                  <a:solidFill>
                                    <a:schemeClr val="tx1"/>
                                  </a:solidFill>
                                  <a:latin typeface="Cambria Math"/>
                                </a:rPr>
                                <m:t>𝟏𝟑</m:t>
                              </m:r>
                              <m:r>
                                <a:rPr lang="en-US" sz="4400" b="1" i="1">
                                  <a:solidFill>
                                    <a:schemeClr val="tx1"/>
                                  </a:solidFill>
                                  <a:latin typeface="Cambria Math"/>
                                </a:rPr>
                                <m:t>𝒛</m:t>
                              </m:r>
                              <m:r>
                                <a:rPr lang="en-US" sz="4400" b="1" i="1">
                                  <a:solidFill>
                                    <a:schemeClr val="tx1"/>
                                  </a:solidFill>
                                  <a:latin typeface="Cambria Math"/>
                                </a:rPr>
                                <m:t>=</m:t>
                              </m:r>
                              <m:r>
                                <a:rPr lang="en-US" sz="4400" b="1" i="1">
                                  <a:solidFill>
                                    <a:schemeClr val="tx1"/>
                                  </a:solidFill>
                                  <a:latin typeface="Cambria Math"/>
                                </a:rPr>
                                <m:t>𝟐𝟖</m:t>
                              </m:r>
                            </m:e>
                          </m:mr>
                          <m:mr>
                            <m:e>
                              <m:r>
                                <a:rPr lang="en-US" sz="4400" b="1" i="1">
                                  <a:solidFill>
                                    <a:schemeClr val="tx1"/>
                                  </a:solidFill>
                                  <a:latin typeface="Cambria Math"/>
                                </a:rPr>
                                <m:t>−</m:t>
                              </m:r>
                              <m:r>
                                <a:rPr lang="en-US" sz="4400" b="1" i="1">
                                  <a:solidFill>
                                    <a:schemeClr val="tx1"/>
                                  </a:solidFill>
                                  <a:latin typeface="Cambria Math"/>
                                </a:rPr>
                                <m:t>𝟕𝟗</m:t>
                              </m:r>
                              <m:r>
                                <a:rPr lang="en-US" sz="4400" b="1" i="1">
                                  <a:solidFill>
                                    <a:schemeClr val="tx1"/>
                                  </a:solidFill>
                                  <a:latin typeface="Cambria Math"/>
                                </a:rPr>
                                <m:t>𝒛</m:t>
                              </m:r>
                              <m:r>
                                <a:rPr lang="en-US" sz="4400" b="1" i="1">
                                  <a:solidFill>
                                    <a:schemeClr val="tx1"/>
                                  </a:solidFill>
                                  <a:latin typeface="Cambria Math"/>
                                </a:rPr>
                                <m:t>=</m:t>
                              </m:r>
                              <m:r>
                                <a:rPr lang="en-US" sz="4400" b="1" i="1">
                                  <a:solidFill>
                                    <a:schemeClr val="tx1"/>
                                  </a:solidFill>
                                  <a:latin typeface="Cambria Math"/>
                                </a:rPr>
                                <m:t>𝟏𝟓𝟖</m:t>
                              </m:r>
                            </m:e>
                          </m:mr>
                        </m:m>
                      </m:e>
                    </m:d>
                  </m:oMath>
                </a14:m>
                <a:r>
                  <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a:rPr>
                      <m:t>⇔</m:t>
                    </m:r>
                    <m:d>
                      <m:dPr>
                        <m:begChr m:val="{"/>
                        <m:endChr m:val=""/>
                        <m:ctrlPr>
                          <a:rPr lang="en-US" sz="4400" b="1" i="1">
                            <a:solidFill>
                              <a:schemeClr val="tx1"/>
                            </a:solidFill>
                            <a:latin typeface="Cambria Math"/>
                          </a:rPr>
                        </m:ctrlPr>
                      </m:dPr>
                      <m:e>
                        <m:m>
                          <m:mPr>
                            <m:plcHide m:val="on"/>
                            <m:mcs>
                              <m:mc>
                                <m:mcPr>
                                  <m:count m:val="1"/>
                                  <m:mcJc m:val="center"/>
                                </m:mcPr>
                              </m:mc>
                            </m:mcs>
                            <m:ctrlPr>
                              <a:rPr lang="en-US" sz="4400" b="1" i="1">
                                <a:solidFill>
                                  <a:schemeClr val="tx1"/>
                                </a:solidFill>
                                <a:latin typeface="Cambria Math"/>
                              </a:rPr>
                            </m:ctrlPr>
                          </m:mPr>
                          <m:mr>
                            <m:e>
                              <m:r>
                                <a:rPr lang="en-US" sz="4400" b="1" i="1">
                                  <a:solidFill>
                                    <a:schemeClr val="tx1"/>
                                  </a:solidFill>
                                  <a:latin typeface="Cambria Math"/>
                                </a:rPr>
                                <m:t>𝒙</m:t>
                              </m:r>
                              <m:r>
                                <a:rPr lang="en-US" sz="4400" b="1" i="1">
                                  <a:solidFill>
                                    <a:schemeClr val="tx1"/>
                                  </a:solidFill>
                                  <a:latin typeface="Cambria Math"/>
                                </a:rPr>
                                <m:t>+</m:t>
                              </m:r>
                              <m:r>
                                <a:rPr lang="en-US" sz="4400" b="1" i="1">
                                  <a:solidFill>
                                    <a:schemeClr val="tx1"/>
                                  </a:solidFill>
                                  <a:latin typeface="Cambria Math"/>
                                </a:rPr>
                                <m:t>𝟐</m:t>
                              </m:r>
                              <m:r>
                                <a:rPr lang="en-US" sz="4400" b="1" i="1">
                                  <a:solidFill>
                                    <a:schemeClr val="tx1"/>
                                  </a:solidFill>
                                  <a:latin typeface="Cambria Math"/>
                                </a:rPr>
                                <m:t>𝒚</m:t>
                              </m:r>
                              <m:r>
                                <a:rPr lang="en-US" sz="4400" b="1" i="1">
                                  <a:solidFill>
                                    <a:schemeClr val="tx1"/>
                                  </a:solidFill>
                                  <a:latin typeface="Cambria Math"/>
                                </a:rPr>
                                <m:t>−</m:t>
                              </m:r>
                              <m:r>
                                <a:rPr lang="en-US" sz="4400" b="1" i="1">
                                  <a:solidFill>
                                    <a:schemeClr val="tx1"/>
                                  </a:solidFill>
                                  <a:latin typeface="Cambria Math"/>
                                </a:rPr>
                                <m:t>𝟑</m:t>
                              </m:r>
                              <m:r>
                                <a:rPr lang="en-US" sz="4400" b="1" i="1">
                                  <a:solidFill>
                                    <a:schemeClr val="tx1"/>
                                  </a:solidFill>
                                  <a:latin typeface="Cambria Math"/>
                                </a:rPr>
                                <m:t>𝒛</m:t>
                              </m:r>
                              <m:r>
                                <a:rPr lang="en-US" sz="4400" b="1" i="1">
                                  <a:solidFill>
                                    <a:schemeClr val="tx1"/>
                                  </a:solidFill>
                                  <a:latin typeface="Cambria Math"/>
                                </a:rPr>
                                <m:t>=</m:t>
                              </m:r>
                              <m:r>
                                <a:rPr lang="en-US" sz="4400" b="1" i="1">
                                  <a:solidFill>
                                    <a:schemeClr val="tx1"/>
                                  </a:solidFill>
                                  <a:latin typeface="Cambria Math"/>
                                </a:rPr>
                                <m:t>𝟏𝟏</m:t>
                              </m:r>
                            </m:e>
                          </m:mr>
                          <m:mr>
                            <m:e>
                              <m:r>
                                <a:rPr lang="en-US" sz="4400" b="1" i="1">
                                  <a:solidFill>
                                    <a:schemeClr val="tx1"/>
                                  </a:solidFill>
                                  <a:latin typeface="Cambria Math"/>
                                </a:rPr>
                                <m:t>𝒚</m:t>
                              </m:r>
                              <m:r>
                                <a:rPr lang="en-US" sz="4400" b="1" i="1">
                                  <a:solidFill>
                                    <a:schemeClr val="tx1"/>
                                  </a:solidFill>
                                  <a:latin typeface="Cambria Math"/>
                                </a:rPr>
                                <m:t>−</m:t>
                              </m:r>
                              <m:r>
                                <a:rPr lang="en-US" sz="4400" b="1" i="1">
                                  <a:solidFill>
                                    <a:schemeClr val="tx1"/>
                                  </a:solidFill>
                                  <a:latin typeface="Cambria Math"/>
                                </a:rPr>
                                <m:t>𝟏𝟑</m:t>
                              </m:r>
                              <m:r>
                                <a:rPr lang="en-US" sz="4400" b="1" i="1">
                                  <a:solidFill>
                                    <a:schemeClr val="tx1"/>
                                  </a:solidFill>
                                  <a:latin typeface="Cambria Math"/>
                                </a:rPr>
                                <m:t>𝒛</m:t>
                              </m:r>
                              <m:r>
                                <a:rPr lang="en-US" sz="4400" b="1" i="1">
                                  <a:solidFill>
                                    <a:schemeClr val="tx1"/>
                                  </a:solidFill>
                                  <a:latin typeface="Cambria Math"/>
                                </a:rPr>
                                <m:t>=</m:t>
                              </m:r>
                              <m:r>
                                <a:rPr lang="en-US" sz="4400" b="1" i="1">
                                  <a:solidFill>
                                    <a:schemeClr val="tx1"/>
                                  </a:solidFill>
                                  <a:latin typeface="Cambria Math"/>
                                </a:rPr>
                                <m:t>𝟐𝟖</m:t>
                              </m:r>
                            </m:e>
                          </m:mr>
                          <m:mr>
                            <m:e>
                              <m:r>
                                <a:rPr lang="en-US" sz="4400" b="1" i="1">
                                  <a:solidFill>
                                    <a:schemeClr val="tx1"/>
                                  </a:solidFill>
                                  <a:latin typeface="Cambria Math"/>
                                </a:rPr>
                                <m:t>𝒛</m:t>
                              </m:r>
                              <m:r>
                                <a:rPr lang="en-US" sz="4400" b="1" i="1">
                                  <a:solidFill>
                                    <a:schemeClr val="tx1"/>
                                  </a:solidFill>
                                  <a:latin typeface="Cambria Math"/>
                                </a:rPr>
                                <m:t>=−</m:t>
                              </m:r>
                              <m:r>
                                <a:rPr lang="en-US" sz="4400" b="1" i="1">
                                  <a:solidFill>
                                    <a:schemeClr val="tx1"/>
                                  </a:solidFill>
                                  <a:latin typeface="Cambria Math"/>
                                </a:rPr>
                                <m:t>𝟐</m:t>
                              </m:r>
                            </m:e>
                          </m:mr>
                        </m:m>
                      </m:e>
                    </m:d>
                  </m:oMath>
                </a14:m>
                <a:r>
                  <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a:rPr>
                      <m:t>⇔</m:t>
                    </m:r>
                    <m:d>
                      <m:dPr>
                        <m:begChr m:val="{"/>
                        <m:endChr m:val=""/>
                        <m:ctrlPr>
                          <a:rPr lang="en-US" sz="4400" b="1" i="1">
                            <a:solidFill>
                              <a:schemeClr val="tx1"/>
                            </a:solidFill>
                            <a:latin typeface="Cambria Math"/>
                          </a:rPr>
                        </m:ctrlPr>
                      </m:dPr>
                      <m:e>
                        <m:m>
                          <m:mPr>
                            <m:plcHide m:val="on"/>
                            <m:mcs>
                              <m:mc>
                                <m:mcPr>
                                  <m:count m:val="1"/>
                                  <m:mcJc m:val="center"/>
                                </m:mcPr>
                              </m:mc>
                            </m:mcs>
                            <m:ctrlPr>
                              <a:rPr lang="en-US" sz="4400" b="1" i="1">
                                <a:solidFill>
                                  <a:schemeClr val="tx1"/>
                                </a:solidFill>
                                <a:latin typeface="Cambria Math"/>
                              </a:rPr>
                            </m:ctrlPr>
                          </m:mPr>
                          <m:mr>
                            <m:e>
                              <m:r>
                                <a:rPr lang="en-US" sz="4400" b="1" i="1">
                                  <a:solidFill>
                                    <a:schemeClr val="tx1"/>
                                  </a:solidFill>
                                  <a:latin typeface="Cambria Math"/>
                                </a:rPr>
                                <m:t>𝒙</m:t>
                              </m:r>
                              <m:r>
                                <a:rPr lang="en-US" sz="4400" b="1" i="1">
                                  <a:solidFill>
                                    <a:schemeClr val="tx1"/>
                                  </a:solidFill>
                                  <a:latin typeface="Cambria Math"/>
                                </a:rPr>
                                <m:t>=</m:t>
                              </m:r>
                              <m:r>
                                <a:rPr lang="en-US" sz="4400" b="1" i="1">
                                  <a:solidFill>
                                    <a:schemeClr val="tx1"/>
                                  </a:solidFill>
                                  <a:latin typeface="Cambria Math"/>
                                </a:rPr>
                                <m:t>𝟏</m:t>
                              </m:r>
                            </m:e>
                          </m:mr>
                          <m:mr>
                            <m:e>
                              <m:r>
                                <a:rPr lang="en-US" sz="4400" b="1" i="1">
                                  <a:solidFill>
                                    <a:schemeClr val="tx1"/>
                                  </a:solidFill>
                                  <a:latin typeface="Cambria Math"/>
                                </a:rPr>
                                <m:t>𝒚</m:t>
                              </m:r>
                              <m:r>
                                <a:rPr lang="en-US" sz="4400" b="1" i="1">
                                  <a:solidFill>
                                    <a:schemeClr val="tx1"/>
                                  </a:solidFill>
                                  <a:latin typeface="Cambria Math"/>
                                </a:rPr>
                                <m:t>=</m:t>
                              </m:r>
                              <m:r>
                                <a:rPr lang="en-US" sz="4400" b="1" i="1">
                                  <a:solidFill>
                                    <a:schemeClr val="tx1"/>
                                  </a:solidFill>
                                  <a:latin typeface="Cambria Math"/>
                                </a:rPr>
                                <m:t>𝟐</m:t>
                              </m:r>
                            </m:e>
                          </m:mr>
                          <m:mr>
                            <m:e>
                              <m:r>
                                <a:rPr lang="en-US" sz="4400" b="1" i="1">
                                  <a:solidFill>
                                    <a:schemeClr val="tx1"/>
                                  </a:solidFill>
                                  <a:latin typeface="Cambria Math"/>
                                </a:rPr>
                                <m:t>𝒛</m:t>
                              </m:r>
                              <m:r>
                                <a:rPr lang="en-US" sz="4400" b="1" i="1">
                                  <a:solidFill>
                                    <a:schemeClr val="tx1"/>
                                  </a:solidFill>
                                  <a:latin typeface="Cambria Math"/>
                                </a:rPr>
                                <m:t>=−</m:t>
                              </m:r>
                              <m:r>
                                <a:rPr lang="en-US" sz="4400" b="1" i="1">
                                  <a:solidFill>
                                    <a:schemeClr val="tx1"/>
                                  </a:solidFill>
                                  <a:latin typeface="Cambria Math"/>
                                </a:rPr>
                                <m:t>𝟐</m:t>
                              </m:r>
                            </m:e>
                          </m:mr>
                        </m:m>
                      </m:e>
                    </m:d>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nl-NL" sz="4400" b="1" dirty="0">
                    <a:solidFill>
                      <a:schemeClr val="tx1"/>
                    </a:solidFill>
                    <a:latin typeface="Tahoma" panose="020B0604030504040204" pitchFamily="34" charset="0"/>
                    <a:ea typeface="Tahoma" panose="020B0604030504040204" pitchFamily="34" charset="0"/>
                    <a:cs typeface="Tahoma" panose="020B0604030504040204" pitchFamily="34" charset="0"/>
                  </a:rPr>
                  <a:t>Vậy hệ phương trình có nghiệm </a:t>
                </a:r>
                <a14:m>
                  <m:oMath xmlns:m="http://schemas.openxmlformats.org/officeDocument/2006/math">
                    <m:r>
                      <a:rPr lang="nl-NL" sz="4400" b="1">
                        <a:solidFill>
                          <a:schemeClr val="tx1"/>
                        </a:solidFill>
                        <a:latin typeface="Cambria Math"/>
                      </a:rPr>
                      <m:t>(</m:t>
                    </m:r>
                    <m:r>
                      <a:rPr lang="nl-NL" sz="4400" b="1" i="1">
                        <a:solidFill>
                          <a:schemeClr val="tx1"/>
                        </a:solidFill>
                        <a:latin typeface="Cambria Math"/>
                      </a:rPr>
                      <m:t>𝟏</m:t>
                    </m:r>
                    <m:r>
                      <a:rPr lang="nl-NL" sz="4400" b="1">
                        <a:solidFill>
                          <a:schemeClr val="tx1"/>
                        </a:solidFill>
                        <a:latin typeface="Cambria Math"/>
                      </a:rPr>
                      <m:t>;</m:t>
                    </m:r>
                    <m:r>
                      <a:rPr lang="nl-NL" sz="4400" b="1" i="1">
                        <a:solidFill>
                          <a:schemeClr val="tx1"/>
                        </a:solidFill>
                        <a:latin typeface="Cambria Math"/>
                      </a:rPr>
                      <m:t>𝟐</m:t>
                    </m:r>
                    <m:r>
                      <a:rPr lang="nl-NL" sz="4400" b="1">
                        <a:solidFill>
                          <a:schemeClr val="tx1"/>
                        </a:solidFill>
                        <a:latin typeface="Cambria Math"/>
                      </a:rPr>
                      <m:t>;</m:t>
                    </m:r>
                    <m:r>
                      <a:rPr lang="nl-NL" sz="4400" b="1" i="1">
                        <a:solidFill>
                          <a:schemeClr val="tx1"/>
                        </a:solidFill>
                        <a:latin typeface="Cambria Math"/>
                      </a:rPr>
                      <m:t>−</m:t>
                    </m:r>
                    <m:r>
                      <a:rPr lang="nl-NL" sz="4400" b="1" i="1">
                        <a:solidFill>
                          <a:schemeClr val="tx1"/>
                        </a:solidFill>
                        <a:latin typeface="Cambria Math"/>
                      </a:rPr>
                      <m:t>𝟐</m:t>
                    </m:r>
                    <m:r>
                      <a:rPr lang="nl-NL" sz="4400" b="1">
                        <a:solidFill>
                          <a:schemeClr val="tx1"/>
                        </a:solidFill>
                        <a:latin typeface="Cambria Math"/>
                      </a:rPr>
                      <m:t>)</m:t>
                    </m:r>
                  </m:oMath>
                </a14:m>
                <a:r>
                  <a:rPr lang="nl-NL"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sz="4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TextBox 5">
                <a:extLst>
                  <a:ext uri="{FF2B5EF4-FFF2-40B4-BE49-F238E27FC236}">
                    <a16:creationId xmlns:a16="http://schemas.microsoft.com/office/drawing/2014/main" id="{C64D432B-8B15-4CD4-9D72-7528A9A375A2}"/>
                  </a:ext>
                </a:extLst>
              </p:cNvPr>
              <p:cNvSpPr txBox="1">
                <a:spLocks noRot="1" noChangeAspect="1" noMove="1" noResize="1" noEditPoints="1" noAdjustHandles="1" noChangeArrowheads="1" noChangeShapeType="1" noTextEdit="1"/>
              </p:cNvSpPr>
              <p:nvPr/>
            </p:nvSpPr>
            <p:spPr>
              <a:xfrm>
                <a:off x="1371600" y="6864565"/>
                <a:ext cx="21828976" cy="7124130"/>
              </a:xfrm>
              <a:prstGeom prst="rect">
                <a:avLst/>
              </a:prstGeom>
              <a:blipFill>
                <a:blip r:embed="rId4"/>
                <a:stretch>
                  <a:fillRect l="-1117" t="-1796" r="-586"/>
                </a:stretch>
              </a:blipFill>
            </p:spPr>
            <p:txBody>
              <a:bodyPr/>
              <a:lstStyle/>
              <a:p>
                <a:r>
                  <a:rPr lang="en-US">
                    <a:noFill/>
                  </a:rPr>
                  <a:t> </a:t>
                </a:r>
              </a:p>
            </p:txBody>
          </p:sp>
        </mc:Fallback>
      </mc:AlternateContent>
    </p:spTree>
    <p:extLst>
      <p:ext uri="{BB962C8B-B14F-4D97-AF65-F5344CB8AC3E}">
        <p14:creationId xmlns:p14="http://schemas.microsoft.com/office/powerpoint/2010/main" val="401083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wipe(left)">
                                      <p:cBhvr>
                                        <p:cTn id="12" dur="500"/>
                                        <p:tgtEl>
                                          <p:spTgt spid="224"/>
                                        </p:tgtEl>
                                      </p:cBhvr>
                                    </p:animEffect>
                                  </p:childTnLst>
                                </p:cTn>
                              </p:par>
                              <p:par>
                                <p:cTn id="13" presetID="22" presetClass="entr" presetSubtype="8" fill="hold" nodeType="withEffect">
                                  <p:stCondLst>
                                    <p:cond delay="0"/>
                                  </p:stCondLst>
                                  <p:childTnLst>
                                    <p:set>
                                      <p:cBhvr>
                                        <p:cTn id="14" dur="1" fill="hold">
                                          <p:stCondLst>
                                            <p:cond delay="0"/>
                                          </p:stCondLst>
                                        </p:cTn>
                                        <p:tgtEl>
                                          <p:spTgt spid="286"/>
                                        </p:tgtEl>
                                        <p:attrNameLst>
                                          <p:attrName>style.visibility</p:attrName>
                                        </p:attrNameLst>
                                      </p:cBhvr>
                                      <p:to>
                                        <p:strVal val="visible"/>
                                      </p:to>
                                    </p:set>
                                    <p:animEffect transition="in" filter="wipe(left)">
                                      <p:cBhvr>
                                        <p:cTn id="15" dur="500"/>
                                        <p:tgtEl>
                                          <p:spTgt spid="28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4">
                                            <p:txEl>
                                              <p:pRg st="0" end="0"/>
                                            </p:txEl>
                                          </p:spTgt>
                                        </p:tgtEl>
                                        <p:attrNameLst>
                                          <p:attrName>style.visibility</p:attrName>
                                        </p:attrNameLst>
                                      </p:cBhvr>
                                      <p:to>
                                        <p:strVal val="visible"/>
                                      </p:to>
                                    </p:set>
                                    <p:animEffect transition="in" filter="wipe(left)">
                                      <p:cBhvr>
                                        <p:cTn id="20" dur="500"/>
                                        <p:tgtEl>
                                          <p:spTgt spid="224">
                                            <p:txEl>
                                              <p:pRg st="0" end="0"/>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24">
                                            <p:txEl>
                                              <p:pRg st="1" end="1"/>
                                            </p:txEl>
                                          </p:spTgt>
                                        </p:tgtEl>
                                        <p:attrNameLst>
                                          <p:attrName>style.visibility</p:attrName>
                                        </p:attrNameLst>
                                      </p:cBhvr>
                                      <p:to>
                                        <p:strVal val="visible"/>
                                      </p:to>
                                    </p:set>
                                    <p:animEffect transition="in" filter="wipe(left)">
                                      <p:cBhvr>
                                        <p:cTn id="23" dur="500"/>
                                        <p:tgtEl>
                                          <p:spTgt spid="22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up)">
                                      <p:cBhvr>
                                        <p:cTn id="34" dur="20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up)">
                                      <p:cBhvr>
                                        <p:cTn id="39" dur="20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wipe(up)">
                                      <p:cBhvr>
                                        <p:cTn id="44" dur="20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wipe(up)">
                                      <p:cBhvr>
                                        <p:cTn id="49" dur="2000"/>
                                        <p:tgtEl>
                                          <p:spTgt spid="6">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wipe(up)">
                                      <p:cBhvr>
                                        <p:cTn id="54"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5974" y="1584757"/>
            <a:ext cx="18371639" cy="847303"/>
            <a:chOff x="-288924" y="1905000"/>
            <a:chExt cx="19556062" cy="847302"/>
          </a:xfrm>
        </p:grpSpPr>
        <p:sp>
          <p:nvSpPr>
            <p:cNvPr id="3" name="Rounded Rectangle 2"/>
            <p:cNvSpPr/>
            <p:nvPr/>
          </p:nvSpPr>
          <p:spPr>
            <a:xfrm>
              <a:off x="-288924" y="1905000"/>
              <a:ext cx="255284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22269"/>
              <a:ext cx="875698" cy="754052"/>
            </a:xfrm>
            <a:prstGeom prst="rect">
              <a:avLst/>
            </a:prstGeom>
            <a:noFill/>
          </p:spPr>
          <p:txBody>
            <a:bodyPr wrap="none" rtlCol="0">
              <a:spAutoFit/>
            </a:bodyPr>
            <a:lstStyle/>
            <a:p>
              <a:r>
                <a:rPr lang="vi-VN" b="1" dirty="0">
                  <a:solidFill>
                    <a:schemeClr val="bg1"/>
                  </a:solidFill>
                  <a:latin typeface="Tahoma" pitchFamily="34" charset="0"/>
                  <a:ea typeface="Tahoma" pitchFamily="34" charset="0"/>
                  <a:cs typeface="Tahoma" pitchFamily="34" charset="0"/>
                </a:rPr>
                <a:t>I</a:t>
              </a:r>
              <a:r>
                <a:rPr lang="en-US" b="1" dirty="0">
                  <a:solidFill>
                    <a:schemeClr val="bg1"/>
                  </a:solidFill>
                  <a:latin typeface="Tahoma" pitchFamily="34" charset="0"/>
                  <a:ea typeface="Tahoma" pitchFamily="34" charset="0"/>
                  <a:cs typeface="Tahoma" pitchFamily="34" charset="0"/>
                </a:rPr>
                <a:t>V</a:t>
              </a:r>
            </a:p>
          </p:txBody>
        </p:sp>
        <p:sp>
          <p:nvSpPr>
            <p:cNvPr id="5" name="TextBox 4"/>
            <p:cNvSpPr txBox="1"/>
            <p:nvPr/>
          </p:nvSpPr>
          <p:spPr>
            <a:xfrm>
              <a:off x="1984024" y="1921402"/>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LUYỆN TẬP</a:t>
              </a:r>
            </a:p>
          </p:txBody>
        </p:sp>
      </p:grpSp>
      <p:grpSp>
        <p:nvGrpSpPr>
          <p:cNvPr id="6" name="Group 5"/>
          <p:cNvGrpSpPr/>
          <p:nvPr/>
        </p:nvGrpSpPr>
        <p:grpSpPr>
          <a:xfrm>
            <a:off x="1052851" y="2491164"/>
            <a:ext cx="16044859" cy="861774"/>
            <a:chOff x="644526" y="2766774"/>
            <a:chExt cx="16044859" cy="861774"/>
          </a:xfrm>
        </p:grpSpPr>
        <p:sp>
          <p:nvSpPr>
            <p:cNvPr id="7" name="TextBox 6"/>
            <p:cNvSpPr txBox="1"/>
            <p:nvPr/>
          </p:nvSpPr>
          <p:spPr>
            <a:xfrm>
              <a:off x="1906586" y="2766774"/>
              <a:ext cx="14782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SÁCH GIÁO KHOA.</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grpSp>
        <p:nvGrpSpPr>
          <p:cNvPr id="10" name="Group 49"/>
          <p:cNvGrpSpPr/>
          <p:nvPr/>
        </p:nvGrpSpPr>
        <p:grpSpPr>
          <a:xfrm>
            <a:off x="1052851" y="3352938"/>
            <a:ext cx="22175897" cy="3205623"/>
            <a:chOff x="1175570" y="2468560"/>
            <a:chExt cx="22178464" cy="3205994"/>
          </a:xfrm>
        </p:grpSpPr>
        <p:sp>
          <p:nvSpPr>
            <p:cNvPr id="11" name="Rounded Rectangle 10"/>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1175570" y="2468560"/>
              <a:ext cx="3672407" cy="896427"/>
              <a:chOff x="1175570" y="1834705"/>
              <a:chExt cx="4005918" cy="977837"/>
            </a:xfrm>
          </p:grpSpPr>
          <p:sp>
            <p:nvSpPr>
              <p:cNvPr id="13"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 name="TextBox 13"/>
              <p:cNvSpPr txBox="1"/>
              <p:nvPr/>
            </p:nvSpPr>
            <p:spPr>
              <a:xfrm>
                <a:off x="2235429" y="1958752"/>
                <a:ext cx="2941802" cy="839416"/>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1</a:t>
                </a:r>
              </a:p>
            </p:txBody>
          </p:sp>
          <p:sp>
            <p:nvSpPr>
              <p:cNvPr id="15" name="Round Diagonal Corner Rectangle 14"/>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
              <p:cNvGrpSpPr/>
              <p:nvPr/>
            </p:nvGrpSpPr>
            <p:grpSpPr>
              <a:xfrm>
                <a:off x="1314846" y="1951291"/>
                <a:ext cx="756925" cy="699372"/>
                <a:chOff x="7440266" y="3398551"/>
                <a:chExt cx="757238" cy="765175"/>
              </a:xfrm>
              <a:solidFill>
                <a:srgbClr val="999158"/>
              </a:solidFill>
            </p:grpSpPr>
            <p:sp>
              <p:nvSpPr>
                <p:cNvPr id="17"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3"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4" name="Rectangle 23"/>
              <p:cNvSpPr/>
              <p:nvPr/>
            </p:nvSpPr>
            <p:spPr>
              <a:xfrm>
                <a:off x="2831846" y="4177830"/>
                <a:ext cx="20281130" cy="2279791"/>
              </a:xfrm>
              <a:prstGeom prst="rect">
                <a:avLst/>
              </a:prstGeom>
            </p:spPr>
            <p:txBody>
              <a:bodyPr wrap="square">
                <a:spAutoFit/>
              </a:bodyPr>
              <a:lstStyle/>
              <a:p>
                <a:r>
                  <a:rPr lang="en-US" sz="4400" b="1" dirty="0">
                    <a:latin typeface="Tahoma" pitchFamily="34" charset="0"/>
                    <a:ea typeface="Tahoma" pitchFamily="34" charset="0"/>
                    <a:cs typeface="Tahoma" pitchFamily="34" charset="0"/>
                  </a:rPr>
                  <a:t>Cho </a:t>
                </a:r>
                <a:r>
                  <a:rPr lang="en-US" sz="4400" b="1" dirty="0" err="1">
                    <a:latin typeface="Tahoma" pitchFamily="34" charset="0"/>
                    <a:ea typeface="Tahoma" pitchFamily="34" charset="0"/>
                    <a:cs typeface="Tahoma" pitchFamily="34" charset="0"/>
                  </a:rPr>
                  <a:t>hệ</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𝟕</m:t>
                              </m:r>
                              <m:r>
                                <a:rPr lang="en-US" sz="4400" b="1" i="1">
                                  <a:latin typeface="Cambria Math"/>
                                </a:rPr>
                                <m:t>𝒙</m:t>
                              </m:r>
                              <m:r>
                                <a:rPr lang="en-US" sz="4400" b="1" i="1">
                                  <a:latin typeface="Cambria Math"/>
                                </a:rPr>
                                <m:t>−</m:t>
                              </m:r>
                              <m:r>
                                <a:rPr lang="en-US" sz="4400" b="1" i="1">
                                  <a:latin typeface="Cambria Math"/>
                                </a:rPr>
                                <m:t>𝟓</m:t>
                              </m:r>
                              <m:r>
                                <a:rPr lang="en-US" sz="4400" b="1" i="1">
                                  <a:latin typeface="Cambria Math"/>
                                </a:rPr>
                                <m:t>𝒚</m:t>
                              </m:r>
                              <m:r>
                                <a:rPr lang="en-US" sz="4400" b="1">
                                  <a:latin typeface="Cambria Math"/>
                                </a:rPr>
                                <m:t>=</m:t>
                              </m:r>
                              <m:r>
                                <a:rPr lang="en-US" sz="4400" b="1" i="1">
                                  <a:latin typeface="Cambria Math"/>
                                </a:rPr>
                                <m:t>𝟗</m:t>
                              </m:r>
                            </m:e>
                          </m:mr>
                          <m:mr>
                            <m:e>
                              <m:r>
                                <a:rPr lang="en-US" sz="4400" b="1" i="1">
                                  <a:latin typeface="Cambria Math"/>
                                </a:rPr>
                                <m:t>𝟏𝟒</m:t>
                              </m:r>
                              <m:r>
                                <a:rPr lang="en-US" sz="4400" b="1" i="1">
                                  <a:latin typeface="Cambria Math"/>
                                </a:rPr>
                                <m:t>𝒙</m:t>
                              </m:r>
                              <m:r>
                                <a:rPr lang="en-US" sz="4400" b="1" i="1">
                                  <a:latin typeface="Cambria Math"/>
                                </a:rPr>
                                <m:t>−</m:t>
                              </m:r>
                              <m:r>
                                <a:rPr lang="en-US" sz="4400" b="1" i="1">
                                  <a:latin typeface="Cambria Math"/>
                                </a:rPr>
                                <m:t>𝟏𝟎</m:t>
                              </m:r>
                              <m:r>
                                <a:rPr lang="en-US" sz="4400" b="1" i="1">
                                  <a:latin typeface="Cambria Math"/>
                                </a:rPr>
                                <m:t>𝒚</m:t>
                              </m:r>
                              <m:r>
                                <a:rPr lang="en-US" sz="4400" b="1">
                                  <a:latin typeface="Cambria Math"/>
                                </a:rPr>
                                <m:t>=</m:t>
                              </m:r>
                              <m:r>
                                <a:rPr lang="en-US" sz="4400" b="1" i="1">
                                  <a:latin typeface="Cambria Math"/>
                                </a:rPr>
                                <m:t>𝟏𝟎</m:t>
                              </m:r>
                            </m:e>
                          </m:mr>
                        </m:m>
                      </m:e>
                    </m:d>
                  </m:oMath>
                </a14:m>
                <a:endParaRPr lang="en-US" sz="4400" b="1" dirty="0">
                  <a:latin typeface="Tahoma" pitchFamily="34" charset="0"/>
                  <a:ea typeface="Tahoma" pitchFamily="34" charset="0"/>
                  <a:cs typeface="Tahoma" pitchFamily="34" charset="0"/>
                </a:endParaRPr>
              </a:p>
              <a:p>
                <a:r>
                  <a:rPr lang="en-US" sz="4400" b="1" dirty="0" err="1">
                    <a:latin typeface="Tahoma" pitchFamily="34" charset="0"/>
                    <a:ea typeface="Tahoma" pitchFamily="34" charset="0"/>
                    <a:cs typeface="Tahoma" pitchFamily="34" charset="0"/>
                  </a:rPr>
                  <a:t>Tại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sao</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không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cần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giải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cũng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kết</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luận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được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hệ</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vô</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a:t>
                </a:r>
              </a:p>
            </p:txBody>
          </p:sp>
        </mc:Choice>
        <mc:Fallback xmlns="">
          <p:sp>
            <p:nvSpPr>
              <p:cNvPr id="24" name="Rectangle 23"/>
              <p:cNvSpPr>
                <a:spLocks noRot="1" noChangeAspect="1" noMove="1" noResize="1" noEditPoints="1" noAdjustHandles="1" noChangeArrowheads="1" noChangeShapeType="1" noTextEdit="1"/>
              </p:cNvSpPr>
              <p:nvPr/>
            </p:nvSpPr>
            <p:spPr>
              <a:xfrm>
                <a:off x="2831846" y="4177830"/>
                <a:ext cx="20281130" cy="2279791"/>
              </a:xfrm>
              <a:prstGeom prst="rect">
                <a:avLst/>
              </a:prstGeom>
              <a:blipFill>
                <a:blip r:embed="rId3"/>
                <a:stretch>
                  <a:fillRect l="-1233" r="-180" b="-12032"/>
                </a:stretch>
              </a:blipFill>
            </p:spPr>
            <p:txBody>
              <a:bodyPr/>
              <a:lstStyle/>
              <a:p>
                <a:r>
                  <a:rPr lang="en-US">
                    <a:noFill/>
                  </a:rPr>
                  <a:t> </a:t>
                </a:r>
              </a:p>
            </p:txBody>
          </p:sp>
        </mc:Fallback>
      </mc:AlternateContent>
      <p:grpSp>
        <p:nvGrpSpPr>
          <p:cNvPr id="26" name="Group 25"/>
          <p:cNvGrpSpPr/>
          <p:nvPr/>
        </p:nvGrpSpPr>
        <p:grpSpPr>
          <a:xfrm>
            <a:off x="1111063" y="6669902"/>
            <a:ext cx="22059472" cy="6817498"/>
            <a:chOff x="1270511" y="5867400"/>
            <a:chExt cx="22062025" cy="7422948"/>
          </a:xfrm>
        </p:grpSpPr>
        <p:sp>
          <p:nvSpPr>
            <p:cNvPr id="27" name="Rounded Rectangle 26"/>
            <p:cNvSpPr/>
            <p:nvPr/>
          </p:nvSpPr>
          <p:spPr>
            <a:xfrm>
              <a:off x="1272210" y="6139011"/>
              <a:ext cx="2206032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60"/>
            <p:cNvGrpSpPr/>
            <p:nvPr/>
          </p:nvGrpSpPr>
          <p:grpSpPr>
            <a:xfrm>
              <a:off x="1270511" y="5867400"/>
              <a:ext cx="3568119" cy="849746"/>
              <a:chOff x="1224541" y="6305967"/>
              <a:chExt cx="3568119" cy="849746"/>
            </a:xfrm>
          </p:grpSpPr>
          <p:sp>
            <p:nvSpPr>
              <p:cNvPr id="29"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0" name="TextBox 29"/>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31" name="Round Diagonal Corner Rectangle 30"/>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33" name="Rectangle 32"/>
              <p:cNvSpPr/>
              <p:nvPr/>
            </p:nvSpPr>
            <p:spPr>
              <a:xfrm>
                <a:off x="2803493" y="7263756"/>
                <a:ext cx="18956038" cy="4285340"/>
              </a:xfrm>
              <a:prstGeom prst="rect">
                <a:avLst/>
              </a:prstGeom>
            </p:spPr>
            <p:txBody>
              <a:bodyPr wrap="square">
                <a:spAutoFit/>
              </a:bodyPr>
              <a:lstStyle/>
              <a:p>
                <a:r>
                  <a:rPr lang="en-US" sz="4400" b="1" dirty="0" err="1">
                    <a:latin typeface="Tahoma" pitchFamily="34" charset="0"/>
                    <a:ea typeface="Tahoma" pitchFamily="34" charset="0"/>
                    <a:cs typeface="Tahoma" pitchFamily="34" charset="0"/>
                  </a:rPr>
                  <a:t>Vì</a:t>
                </a:r>
                <a:r>
                  <a:rPr lang="en-US" sz="4400" b="1" dirty="0">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𝟕</m:t>
                              </m:r>
                              <m:r>
                                <a:rPr lang="en-US" sz="4400" b="1" i="1">
                                  <a:latin typeface="Cambria Math"/>
                                </a:rPr>
                                <m:t>𝒙</m:t>
                              </m:r>
                              <m:r>
                                <a:rPr lang="en-US" sz="4400" b="1" i="1">
                                  <a:latin typeface="Cambria Math"/>
                                </a:rPr>
                                <m:t>−</m:t>
                              </m:r>
                              <m:r>
                                <a:rPr lang="en-US" sz="4400" b="1" i="1">
                                  <a:latin typeface="Cambria Math"/>
                                </a:rPr>
                                <m:t>𝟓</m:t>
                              </m:r>
                              <m:r>
                                <a:rPr lang="en-US" sz="4400" b="1" i="1">
                                  <a:latin typeface="Cambria Math"/>
                                </a:rPr>
                                <m:t>𝒚</m:t>
                              </m:r>
                              <m:r>
                                <a:rPr lang="en-US" sz="4400" b="1">
                                  <a:latin typeface="Cambria Math"/>
                                </a:rPr>
                                <m:t>=</m:t>
                              </m:r>
                              <m:r>
                                <a:rPr lang="en-US" sz="4400" b="1" i="1">
                                  <a:latin typeface="Cambria Math"/>
                                </a:rPr>
                                <m:t>𝟗</m:t>
                              </m:r>
                            </m:e>
                          </m:mr>
                          <m:mr>
                            <m:e>
                              <m:r>
                                <a:rPr lang="en-US" sz="4400" b="1" i="1">
                                  <a:latin typeface="Cambria Math"/>
                                </a:rPr>
                                <m:t>𝟏𝟒</m:t>
                              </m:r>
                              <m:r>
                                <a:rPr lang="en-US" sz="4400" b="1" i="1">
                                  <a:latin typeface="Cambria Math"/>
                                </a:rPr>
                                <m:t>𝒙</m:t>
                              </m:r>
                              <m:r>
                                <a:rPr lang="en-US" sz="4400" b="1" i="1">
                                  <a:latin typeface="Cambria Math"/>
                                </a:rPr>
                                <m:t>−</m:t>
                              </m:r>
                              <m:r>
                                <a:rPr lang="en-US" sz="4400" b="1" i="1">
                                  <a:latin typeface="Cambria Math"/>
                                </a:rPr>
                                <m:t>𝟏𝟎</m:t>
                              </m:r>
                              <m:r>
                                <a:rPr lang="en-US" sz="4400" b="1" i="1">
                                  <a:latin typeface="Cambria Math"/>
                                </a:rPr>
                                <m:t>𝒚</m:t>
                              </m:r>
                              <m:r>
                                <a:rPr lang="en-US" sz="4400" b="1">
                                  <a:latin typeface="Cambria Math"/>
                                </a:rPr>
                                <m:t>=</m:t>
                              </m:r>
                              <m:r>
                                <a:rPr lang="en-US" sz="4400" b="1" i="1">
                                  <a:latin typeface="Cambria Math"/>
                                </a:rPr>
                                <m:t>𝟏𝟎</m:t>
                              </m:r>
                            </m:e>
                          </m:mr>
                        </m:m>
                      </m:e>
                    </m:d>
                    <m:r>
                      <a:rPr lang="en-US" sz="4400" b="1">
                        <a:latin typeface="Cambria Math"/>
                      </a:rPr>
                      <m:t>⇔</m:t>
                    </m:r>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𝒚</m:t>
                              </m:r>
                              <m:r>
                                <a:rPr lang="en-US" sz="4400" b="1">
                                  <a:latin typeface="Cambria Math"/>
                                </a:rPr>
                                <m:t>=</m:t>
                              </m:r>
                              <m:f>
                                <m:fPr>
                                  <m:ctrlPr>
                                    <a:rPr lang="en-US" sz="4400" b="1" i="1">
                                      <a:latin typeface="Cambria Math"/>
                                    </a:rPr>
                                  </m:ctrlPr>
                                </m:fPr>
                                <m:num>
                                  <m:r>
                                    <a:rPr lang="en-US" sz="4400" b="1" i="1">
                                      <a:latin typeface="Cambria Math"/>
                                    </a:rPr>
                                    <m:t>𝟕</m:t>
                                  </m:r>
                                </m:num>
                                <m:den>
                                  <m:r>
                                    <a:rPr lang="en-US" sz="4400" b="1" i="1">
                                      <a:latin typeface="Cambria Math"/>
                                    </a:rPr>
                                    <m:t>𝟓</m:t>
                                  </m:r>
                                </m:den>
                              </m:f>
                              <m:r>
                                <a:rPr lang="en-US" sz="4400" b="1" i="1">
                                  <a:latin typeface="Cambria Math"/>
                                </a:rPr>
                                <m:t>𝒙</m:t>
                              </m:r>
                              <m:r>
                                <a:rPr lang="en-US" sz="4400" b="1" i="1">
                                  <a:latin typeface="Cambria Math"/>
                                </a:rPr>
                                <m:t>−</m:t>
                              </m:r>
                              <m:f>
                                <m:fPr>
                                  <m:ctrlPr>
                                    <a:rPr lang="en-US" sz="4400" b="1" i="1">
                                      <a:latin typeface="Cambria Math"/>
                                    </a:rPr>
                                  </m:ctrlPr>
                                </m:fPr>
                                <m:num>
                                  <m:r>
                                    <a:rPr lang="en-US" sz="4400" b="1" i="1">
                                      <a:latin typeface="Cambria Math"/>
                                    </a:rPr>
                                    <m:t>𝟗</m:t>
                                  </m:r>
                                </m:num>
                                <m:den>
                                  <m:r>
                                    <a:rPr lang="en-US" sz="4400" b="1" i="1">
                                      <a:latin typeface="Cambria Math"/>
                                    </a:rPr>
                                    <m:t>𝟓</m:t>
                                  </m:r>
                                </m:den>
                              </m:f>
                            </m:e>
                          </m:mr>
                          <m:mr>
                            <m:e>
                              <m:r>
                                <a:rPr lang="en-US" sz="4400" b="1" i="1">
                                  <a:latin typeface="Cambria Math"/>
                                </a:rPr>
                                <m:t>𝒚</m:t>
                              </m:r>
                              <m:r>
                                <a:rPr lang="en-US" sz="4400" b="1">
                                  <a:latin typeface="Cambria Math"/>
                                </a:rPr>
                                <m:t>=</m:t>
                              </m:r>
                              <m:f>
                                <m:fPr>
                                  <m:ctrlPr>
                                    <a:rPr lang="en-US" sz="4400" b="1" i="1">
                                      <a:latin typeface="Cambria Math"/>
                                    </a:rPr>
                                  </m:ctrlPr>
                                </m:fPr>
                                <m:num>
                                  <m:r>
                                    <a:rPr lang="en-US" sz="4400" b="1" i="1">
                                      <a:latin typeface="Cambria Math"/>
                                    </a:rPr>
                                    <m:t>𝟕</m:t>
                                  </m:r>
                                </m:num>
                                <m:den>
                                  <m:r>
                                    <a:rPr lang="en-US" sz="4400" b="1" i="1">
                                      <a:latin typeface="Cambria Math"/>
                                    </a:rPr>
                                    <m:t>𝟓</m:t>
                                  </m:r>
                                </m:den>
                              </m:f>
                              <m:r>
                                <a:rPr lang="en-US" sz="4400" b="1" i="1">
                                  <a:latin typeface="Cambria Math"/>
                                </a:rPr>
                                <m:t>𝒙</m:t>
                              </m:r>
                              <m:r>
                                <a:rPr lang="en-US" sz="4400" b="1" i="1">
                                  <a:latin typeface="Cambria Math"/>
                                </a:rPr>
                                <m:t>−</m:t>
                              </m:r>
                              <m:r>
                                <a:rPr lang="en-US" sz="4400" b="1" i="1">
                                  <a:latin typeface="Cambria Math"/>
                                </a:rPr>
                                <m:t>𝟏</m:t>
                              </m:r>
                            </m:e>
                          </m:mr>
                        </m:m>
                      </m:e>
                    </m:d>
                  </m:oMath>
                </a14:m>
                <a:endParaRPr lang="en-US" sz="4400" b="1" dirty="0">
                  <a:latin typeface="Tahoma" pitchFamily="34" charset="0"/>
                  <a:ea typeface="Tahoma" pitchFamily="34" charset="0"/>
                  <a:cs typeface="Tahoma" pitchFamily="34" charset="0"/>
                </a:endParaRPr>
              </a:p>
              <a:p>
                <a:r>
                  <a:rPr lang="en-US" sz="4400" b="1" dirty="0" err="1">
                    <a:latin typeface="Tahoma" pitchFamily="34" charset="0"/>
                    <a:ea typeface="Tahoma" pitchFamily="34" charset="0"/>
                    <a:cs typeface="Tahoma" pitchFamily="34" charset="0"/>
                  </a:rPr>
                  <a:t>nên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biểu</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diễn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học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tập</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của</a:t>
                </a:r>
                <a:r>
                  <a:rPr lang="en-US" sz="4400" b="1" dirty="0">
                    <a:latin typeface="Tahoma" pitchFamily="34" charset="0"/>
                    <a:ea typeface="Tahoma" pitchFamily="34" charset="0"/>
                    <a:cs typeface="Tahoma" pitchFamily="34" charset="0"/>
                  </a:rPr>
                  <a:t> 2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trong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hệ</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này</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2 </a:t>
                </a:r>
                <a:r>
                  <a:rPr lang="en-US" sz="4400" b="1" dirty="0" err="1">
                    <a:latin typeface="Tahoma" pitchFamily="34" charset="0"/>
                    <a:ea typeface="Tahoma" pitchFamily="34" charset="0"/>
                    <a:cs typeface="Tahoma" pitchFamily="34" charset="0"/>
                  </a:rPr>
                  <a:t>đường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thẳng</a:t>
                </a:r>
                <a:r>
                  <a:rPr lang="en-US" sz="4400" b="1" dirty="0">
                    <a:latin typeface="Tahoma" pitchFamily="34" charset="0"/>
                    <a:ea typeface="Tahoma" pitchFamily="34" charset="0"/>
                    <a:cs typeface="Tahoma" pitchFamily="34" charset="0"/>
                  </a:rPr>
                  <a:t> song </a:t>
                </a:r>
                <a:r>
                  <a:rPr lang="en-US" sz="4400" b="1" dirty="0" err="1">
                    <a:latin typeface="Tahoma" pitchFamily="34" charset="0"/>
                    <a:ea typeface="Tahoma" pitchFamily="34" charset="0"/>
                    <a:cs typeface="Tahoma" pitchFamily="34" charset="0"/>
                  </a:rPr>
                  <a:t>song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nhau</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nên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hệ</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đã</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cho</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vô</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a:t>
                </a:r>
              </a:p>
            </p:txBody>
          </p:sp>
        </mc:Choice>
        <mc:Fallback xmlns="">
          <p:sp>
            <p:nvSpPr>
              <p:cNvPr id="33" name="Rectangle 32"/>
              <p:cNvSpPr>
                <a:spLocks noRot="1" noChangeAspect="1" noMove="1" noResize="1" noEditPoints="1" noAdjustHandles="1" noChangeArrowheads="1" noChangeShapeType="1" noTextEdit="1"/>
              </p:cNvSpPr>
              <p:nvPr/>
            </p:nvSpPr>
            <p:spPr>
              <a:xfrm>
                <a:off x="2803493" y="7263756"/>
                <a:ext cx="18956038" cy="4285340"/>
              </a:xfrm>
              <a:prstGeom prst="rect">
                <a:avLst/>
              </a:prstGeom>
              <a:blipFill>
                <a:blip r:embed="rId4"/>
                <a:stretch>
                  <a:fillRect l="-1319" b="-13798"/>
                </a:stretch>
              </a:blipFill>
            </p:spPr>
            <p:txBody>
              <a:bodyPr/>
              <a:lstStyle/>
              <a:p>
                <a:r>
                  <a:rPr lang="en-US">
                    <a:noFill/>
                  </a:rPr>
                  <a:t> </a:t>
                </a:r>
              </a:p>
            </p:txBody>
          </p:sp>
        </mc:Fallback>
      </mc:AlternateContent>
    </p:spTree>
    <p:extLst>
      <p:ext uri="{BB962C8B-B14F-4D97-AF65-F5344CB8AC3E}">
        <p14:creationId xmlns:p14="http://schemas.microsoft.com/office/powerpoint/2010/main" val="355796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left)">
                                      <p:cBhvr>
                                        <p:cTn id="22" dur="500"/>
                                        <p:tgtEl>
                                          <p:spTgt spid="24">
                                            <p:txEl>
                                              <p:pRg st="0" end="0"/>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4">
                                            <p:txEl>
                                              <p:pRg st="1" end="1"/>
                                            </p:txEl>
                                          </p:spTgt>
                                        </p:tgtEl>
                                        <p:attrNameLst>
                                          <p:attrName>style.visibility</p:attrName>
                                        </p:attrNameLst>
                                      </p:cBhvr>
                                      <p:to>
                                        <p:strVal val="visible"/>
                                      </p:to>
                                    </p:set>
                                    <p:animEffect transition="in" filter="wipe(left)">
                                      <p:cBhvr>
                                        <p:cTn id="25" dur="500"/>
                                        <p:tgtEl>
                                          <p:spTgt spid="2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Effect transition="in" filter="wipe(left)">
                                      <p:cBhvr>
                                        <p:cTn id="35" dur="500"/>
                                        <p:tgtEl>
                                          <p:spTgt spid="3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xEl>
                                              <p:pRg st="1" end="1"/>
                                            </p:txEl>
                                          </p:spTgt>
                                        </p:tgtEl>
                                        <p:attrNameLst>
                                          <p:attrName>style.visibility</p:attrName>
                                        </p:attrNameLst>
                                      </p:cBhvr>
                                      <p:to>
                                        <p:strVal val="visible"/>
                                      </p:to>
                                    </p:set>
                                    <p:animEffect transition="in" filter="wipe(left)">
                                      <p:cBhvr>
                                        <p:cTn id="40"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1584757"/>
            <a:ext cx="18371639" cy="847303"/>
            <a:chOff x="-288924" y="1905000"/>
            <a:chExt cx="19556062" cy="847302"/>
          </a:xfrm>
        </p:grpSpPr>
        <p:sp>
          <p:nvSpPr>
            <p:cNvPr id="3" name="Rounded Rectangle 2"/>
            <p:cNvSpPr/>
            <p:nvPr/>
          </p:nvSpPr>
          <p:spPr>
            <a:xfrm>
              <a:off x="-288924" y="1905000"/>
              <a:ext cx="255284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22269"/>
              <a:ext cx="875698" cy="754052"/>
            </a:xfrm>
            <a:prstGeom prst="rect">
              <a:avLst/>
            </a:prstGeom>
            <a:noFill/>
          </p:spPr>
          <p:txBody>
            <a:bodyPr wrap="none" rtlCol="0">
              <a:spAutoFit/>
            </a:bodyPr>
            <a:lstStyle/>
            <a:p>
              <a:r>
                <a:rPr lang="vi-VN" b="1" dirty="0">
                  <a:solidFill>
                    <a:schemeClr val="bg1"/>
                  </a:solidFill>
                  <a:latin typeface="Tahoma" pitchFamily="34" charset="0"/>
                  <a:ea typeface="Tahoma" pitchFamily="34" charset="0"/>
                  <a:cs typeface="Tahoma" pitchFamily="34" charset="0"/>
                </a:rPr>
                <a:t>I</a:t>
              </a:r>
              <a:r>
                <a:rPr lang="en-US" b="1" dirty="0">
                  <a:solidFill>
                    <a:schemeClr val="bg1"/>
                  </a:solidFill>
                  <a:latin typeface="Tahoma" pitchFamily="34" charset="0"/>
                  <a:ea typeface="Tahoma" pitchFamily="34" charset="0"/>
                  <a:cs typeface="Tahoma" pitchFamily="34" charset="0"/>
                </a:rPr>
                <a:t>V</a:t>
              </a:r>
            </a:p>
          </p:txBody>
        </p:sp>
        <p:sp>
          <p:nvSpPr>
            <p:cNvPr id="5" name="TextBox 4"/>
            <p:cNvSpPr txBox="1"/>
            <p:nvPr/>
          </p:nvSpPr>
          <p:spPr>
            <a:xfrm>
              <a:off x="1984024" y="1921402"/>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LUYỆN TẬP</a:t>
              </a:r>
            </a:p>
          </p:txBody>
        </p:sp>
      </p:grpSp>
      <p:grpSp>
        <p:nvGrpSpPr>
          <p:cNvPr id="6" name="Group 5"/>
          <p:cNvGrpSpPr/>
          <p:nvPr/>
        </p:nvGrpSpPr>
        <p:grpSpPr>
          <a:xfrm>
            <a:off x="-304800" y="2491164"/>
            <a:ext cx="16044859" cy="861774"/>
            <a:chOff x="644526" y="2766774"/>
            <a:chExt cx="16044859" cy="861774"/>
          </a:xfrm>
        </p:grpSpPr>
        <p:sp>
          <p:nvSpPr>
            <p:cNvPr id="7" name="TextBox 6"/>
            <p:cNvSpPr txBox="1"/>
            <p:nvPr/>
          </p:nvSpPr>
          <p:spPr>
            <a:xfrm>
              <a:off x="1906586" y="2766774"/>
              <a:ext cx="14782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SÁCH GIÁO KHOA.</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21709"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1</a:t>
              </a:r>
            </a:p>
          </p:txBody>
        </p:sp>
      </p:grpSp>
      <p:grpSp>
        <p:nvGrpSpPr>
          <p:cNvPr id="10" name="Group 49"/>
          <p:cNvGrpSpPr/>
          <p:nvPr/>
        </p:nvGrpSpPr>
        <p:grpSpPr>
          <a:xfrm>
            <a:off x="1188004" y="3240035"/>
            <a:ext cx="22175897" cy="2859744"/>
            <a:chOff x="1175570" y="2468560"/>
            <a:chExt cx="22178464" cy="2860075"/>
          </a:xfrm>
        </p:grpSpPr>
        <p:sp>
          <p:nvSpPr>
            <p:cNvPr id="11" name="Rounded Rectangle 10"/>
            <p:cNvSpPr/>
            <p:nvPr/>
          </p:nvSpPr>
          <p:spPr>
            <a:xfrm>
              <a:off x="1175570" y="2872596"/>
              <a:ext cx="22178464" cy="245603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175570" y="2468560"/>
              <a:ext cx="3672407" cy="896427"/>
              <a:chOff x="1175570" y="1834705"/>
              <a:chExt cx="4005918" cy="977837"/>
            </a:xfrm>
          </p:grpSpPr>
          <p:sp>
            <p:nvSpPr>
              <p:cNvPr id="13"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 name="TextBox 13"/>
              <p:cNvSpPr txBox="1"/>
              <p:nvPr/>
            </p:nvSpPr>
            <p:spPr>
              <a:xfrm>
                <a:off x="2235429" y="1958752"/>
                <a:ext cx="2941803" cy="839416"/>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3</a:t>
                </a:r>
              </a:p>
            </p:txBody>
          </p:sp>
          <p:sp>
            <p:nvSpPr>
              <p:cNvPr id="15" name="Round Diagonal Corner Rectangle 14"/>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
              <p:cNvGrpSpPr/>
              <p:nvPr/>
            </p:nvGrpSpPr>
            <p:grpSpPr>
              <a:xfrm>
                <a:off x="1314846" y="1951291"/>
                <a:ext cx="756925" cy="699372"/>
                <a:chOff x="7440266" y="3398551"/>
                <a:chExt cx="757238" cy="765175"/>
              </a:xfrm>
              <a:solidFill>
                <a:srgbClr val="999158"/>
              </a:solidFill>
            </p:grpSpPr>
            <p:sp>
              <p:nvSpPr>
                <p:cNvPr id="17"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3"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26" name="Group 25"/>
          <p:cNvGrpSpPr/>
          <p:nvPr/>
        </p:nvGrpSpPr>
        <p:grpSpPr>
          <a:xfrm>
            <a:off x="1143000" y="6284423"/>
            <a:ext cx="22059472" cy="6988690"/>
            <a:chOff x="1270511" y="5867400"/>
            <a:chExt cx="22062025" cy="7422948"/>
          </a:xfrm>
        </p:grpSpPr>
        <p:sp>
          <p:nvSpPr>
            <p:cNvPr id="27" name="Rounded Rectangle 26"/>
            <p:cNvSpPr/>
            <p:nvPr/>
          </p:nvSpPr>
          <p:spPr>
            <a:xfrm>
              <a:off x="1272210" y="6139011"/>
              <a:ext cx="2206032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60"/>
            <p:cNvGrpSpPr/>
            <p:nvPr/>
          </p:nvGrpSpPr>
          <p:grpSpPr>
            <a:xfrm>
              <a:off x="1270511" y="5867400"/>
              <a:ext cx="3568119" cy="849746"/>
              <a:chOff x="1224541" y="6305967"/>
              <a:chExt cx="3568119" cy="849746"/>
            </a:xfrm>
          </p:grpSpPr>
          <p:sp>
            <p:nvSpPr>
              <p:cNvPr id="29"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0" name="TextBox 29"/>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31" name="Round Diagonal Corner Rectangle 30"/>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25" name="Rectangle 24"/>
          <p:cNvSpPr/>
          <p:nvPr/>
        </p:nvSpPr>
        <p:spPr>
          <a:xfrm>
            <a:off x="1443693" y="3746400"/>
            <a:ext cx="21766590" cy="2123658"/>
          </a:xfrm>
          <a:prstGeom prst="rect">
            <a:avLst/>
          </a:prstGeom>
        </p:spPr>
        <p:txBody>
          <a:bodyPr wrap="square">
            <a:spAutoFit/>
          </a:bodyPr>
          <a:lstStyle/>
          <a:p>
            <a:r>
              <a:rPr lang="nl-NL" sz="4400" b="1" dirty="0">
                <a:latin typeface="Tahoma" pitchFamily="34" charset="0"/>
                <a:ea typeface="Tahoma" pitchFamily="34" charset="0"/>
                <a:cs typeface="Tahoma" pitchFamily="34" charset="0"/>
              </a:rPr>
              <a:t>                     Hai bạn Vân và Lan đến cửa hàng mua trái cây. Bạn Vân mua 10 quả quýt, 7 quả cam với giá tiền 17800 đ. Bạn Lan mua 12 quả quýt, 6 quả cam hết 18000 đ. Hỏi giá tiền mỗi quả quýt và mỗi quả cam là bao nhiêu?</a:t>
            </a:r>
            <a:endParaRPr lang="en-US" sz="4400" b="1" dirty="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4" name="Rectangle 33"/>
              <p:cNvSpPr/>
              <p:nvPr/>
            </p:nvSpPr>
            <p:spPr>
              <a:xfrm>
                <a:off x="1425212" y="7076719"/>
                <a:ext cx="21229460" cy="5665333"/>
              </a:xfrm>
              <a:prstGeom prst="rect">
                <a:avLst/>
              </a:prstGeom>
            </p:spPr>
            <p:txBody>
              <a:bodyPr wrap="square">
                <a:spAutoFit/>
              </a:bodyPr>
              <a:lstStyle/>
              <a:p>
                <a:r>
                  <a:rPr lang="nl-NL" sz="4400" b="1" dirty="0">
                    <a:latin typeface="Tahoma" pitchFamily="34" charset="0"/>
                    <a:ea typeface="Tahoma" pitchFamily="34" charset="0"/>
                    <a:cs typeface="Tahoma" pitchFamily="34" charset="0"/>
                  </a:rPr>
                  <a:t>• Gọi giá tiền mỗi quả quýt và mỗi quả cam lần lượt là </a:t>
                </a:r>
                <a14:m>
                  <m:oMath xmlns:m="http://schemas.openxmlformats.org/officeDocument/2006/math">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m:t>
                    </m:r>
                  </m:oMath>
                </a14:m>
                <a:r>
                  <a:rPr lang="nl-NL" sz="4400" b="1" dirty="0">
                    <a:latin typeface="Tahoma" pitchFamily="34" charset="0"/>
                    <a:ea typeface="Tahoma" pitchFamily="34" charset="0"/>
                    <a:cs typeface="Tahoma" pitchFamily="34" charset="0"/>
                  </a:rPr>
                  <a:t>và </a:t>
                </a:r>
                <a14:m>
                  <m:oMath xmlns:m="http://schemas.openxmlformats.org/officeDocument/2006/math">
                    <m:r>
                      <a:rPr lang="en-US" sz="4400" b="1" i="1" smtClean="0">
                        <a:latin typeface="Cambria Math"/>
                        <a:ea typeface="Tahoma" pitchFamily="34" charset="0"/>
                        <a:cs typeface="Tahoma" pitchFamily="34" charset="0"/>
                      </a:rPr>
                      <m:t>𝒚</m:t>
                    </m:r>
                  </m:oMath>
                </a14:m>
                <a:r>
                  <a:rPr lang="nl-NL"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a:ea typeface="Tahoma" pitchFamily="34" charset="0"/>
                        <a:cs typeface="Tahoma" pitchFamily="34" charset="0"/>
                      </a:rPr>
                      <m:t>𝒙</m:t>
                    </m:r>
                  </m:oMath>
                </a14:m>
                <a:r>
                  <a:rPr lang="nl-NL" sz="4400" b="1" i="1" dirty="0">
                    <a:latin typeface="Tahoma" pitchFamily="34" charset="0"/>
                    <a:ea typeface="Tahoma" pitchFamily="34" charset="0"/>
                    <a:cs typeface="Tahoma" pitchFamily="34" charset="0"/>
                  </a:rPr>
                  <a:t>,</a:t>
                </a:r>
                <a:r>
                  <a:rPr lang="en-US" sz="4400" b="1" dirty="0">
                    <a:ea typeface="Tahoma" pitchFamily="34" charset="0"/>
                    <a:cs typeface="Tahoma" pitchFamily="34" charset="0"/>
                  </a:rPr>
                  <a:t> </a:t>
                </a:r>
                <a14:m>
                  <m:oMath xmlns:m="http://schemas.openxmlformats.org/officeDocument/2006/math">
                    <m:r>
                      <a:rPr lang="en-US" sz="4400" b="1" i="1">
                        <a:latin typeface="Cambria Math"/>
                        <a:ea typeface="Tahoma" pitchFamily="34" charset="0"/>
                        <a:cs typeface="Tahoma" pitchFamily="34" charset="0"/>
                      </a:rPr>
                      <m:t>𝒚</m:t>
                    </m:r>
                  </m:oMath>
                </a14:m>
                <a:r>
                  <a:rPr lang="nl-NL" sz="4400" b="1" i="1" dirty="0">
                    <a:latin typeface="Tahoma" pitchFamily="34" charset="0"/>
                    <a:ea typeface="Tahoma" pitchFamily="34" charset="0"/>
                    <a:cs typeface="Tahoma" pitchFamily="34" charset="0"/>
                  </a:rPr>
                  <a:t> </a:t>
                </a:r>
                <a14:m>
                  <m:oMath xmlns:m="http://schemas.openxmlformats.org/officeDocument/2006/math">
                    <m:r>
                      <a:rPr lang="en-US" sz="4400" b="1" i="1" dirty="0" smtClean="0">
                        <a:latin typeface="Cambria Math"/>
                        <a:ea typeface="Tahoma" pitchFamily="34" charset="0"/>
                        <a:cs typeface="Tahoma" pitchFamily="34" charset="0"/>
                      </a:rPr>
                      <m:t>&gt;</m:t>
                    </m:r>
                    <m:r>
                      <a:rPr lang="en-US" sz="4400" b="1" i="1" dirty="0" smtClean="0">
                        <a:latin typeface="Cambria Math"/>
                        <a:ea typeface="Tahoma" pitchFamily="34" charset="0"/>
                        <a:cs typeface="Tahoma" pitchFamily="34" charset="0"/>
                      </a:rPr>
                      <m:t>𝟎</m:t>
                    </m:r>
                  </m:oMath>
                </a14:m>
                <a:r>
                  <a:rPr lang="nl-NL" sz="4400" b="1" dirty="0">
                    <a:latin typeface="Tahoma" pitchFamily="34" charset="0"/>
                    <a:ea typeface="Tahoma" pitchFamily="34" charset="0"/>
                    <a:cs typeface="Tahoma" pitchFamily="34" charset="0"/>
                  </a:rPr>
                  <a:t>).</a:t>
                </a:r>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rPr>
                  <a:t>• Vân mua 10 quả quýt, 7 quả cam với giá tiền là 17800 đồng nên, ta có phương trình:</a:t>
                </a:r>
                <a:r>
                  <a:rPr lang="en-US"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a:rPr>
                      <m:t>𝟏𝟎</m:t>
                    </m:r>
                    <m:r>
                      <a:rPr lang="en-US" sz="4400" b="1" i="1">
                        <a:latin typeface="Cambria Math"/>
                      </a:rPr>
                      <m:t>𝒙</m:t>
                    </m:r>
                    <m:r>
                      <a:rPr lang="en-US" sz="4400" b="1" i="1">
                        <a:latin typeface="Cambria Math"/>
                      </a:rPr>
                      <m:t>+</m:t>
                    </m:r>
                    <m:r>
                      <a:rPr lang="en-US" sz="4400" b="1" i="1">
                        <a:latin typeface="Cambria Math"/>
                      </a:rPr>
                      <m:t>𝟕</m:t>
                    </m:r>
                    <m:r>
                      <a:rPr lang="en-US" sz="4400" b="1" i="1">
                        <a:latin typeface="Cambria Math"/>
                      </a:rPr>
                      <m:t>𝒚</m:t>
                    </m:r>
                    <m:r>
                      <a:rPr lang="en-US" sz="4400" b="1" i="1">
                        <a:latin typeface="Cambria Math"/>
                      </a:rPr>
                      <m:t>=</m:t>
                    </m:r>
                    <m:r>
                      <a:rPr lang="en-US" sz="4400" b="1" i="1">
                        <a:latin typeface="Cambria Math"/>
                      </a:rPr>
                      <m:t>𝟏𝟕𝟖𝟎𝟎</m:t>
                    </m:r>
                  </m:oMath>
                </a14:m>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rPr>
                  <a:t>• Lan mua 12 quả quýt, 6 quả cam với giá tiền là 18000 đồng nên, ta có phương trình:</a:t>
                </a:r>
                <a14:m>
                  <m:oMath xmlns:m="http://schemas.openxmlformats.org/officeDocument/2006/math">
                    <m:r>
                      <a:rPr lang="en-US" sz="4400" b="1" i="1">
                        <a:latin typeface="Cambria Math"/>
                      </a:rPr>
                      <m:t>𝟏𝟐</m:t>
                    </m:r>
                    <m:r>
                      <a:rPr lang="en-US" sz="4400" b="1" i="1">
                        <a:latin typeface="Cambria Math"/>
                      </a:rPr>
                      <m:t>𝒙</m:t>
                    </m:r>
                    <m:r>
                      <a:rPr lang="en-US" sz="4400" b="1" i="1">
                        <a:latin typeface="Cambria Math"/>
                      </a:rPr>
                      <m:t>+</m:t>
                    </m:r>
                    <m:r>
                      <a:rPr lang="en-US" sz="4400" b="1" i="1">
                        <a:latin typeface="Cambria Math"/>
                      </a:rPr>
                      <m:t>𝟔</m:t>
                    </m:r>
                    <m:r>
                      <a:rPr lang="en-US" sz="4400" b="1" i="1">
                        <a:latin typeface="Cambria Math"/>
                      </a:rPr>
                      <m:t>𝒚</m:t>
                    </m:r>
                    <m:r>
                      <a:rPr lang="en-US" sz="4400" b="1" i="1">
                        <a:latin typeface="Cambria Math"/>
                      </a:rPr>
                      <m:t>=</m:t>
                    </m:r>
                    <m:r>
                      <a:rPr lang="en-US" sz="4400" b="1" i="1">
                        <a:latin typeface="Cambria Math"/>
                      </a:rPr>
                      <m:t>𝟏𝟖𝟎𝟎𝟎</m:t>
                    </m:r>
                  </m:oMath>
                </a14:m>
                <a:endParaRPr lang="en-US" sz="4400" b="1" dirty="0">
                  <a:latin typeface="Tahoma" pitchFamily="34" charset="0"/>
                  <a:ea typeface="Tahoma" pitchFamily="34" charset="0"/>
                  <a:cs typeface="Tahoma" pitchFamily="34" charset="0"/>
                </a:endParaRPr>
              </a:p>
              <a:p>
                <a:r>
                  <a:rPr lang="fr-FR" sz="4400" b="1" dirty="0">
                    <a:latin typeface="Tahoma" pitchFamily="34" charset="0"/>
                    <a:ea typeface="Tahoma" pitchFamily="34" charset="0"/>
                    <a:cs typeface="Tahoma" pitchFamily="34" charset="0"/>
                  </a:rPr>
                  <a:t>Ta </a:t>
                </a:r>
                <a:r>
                  <a:rPr lang="fr-FR" sz="4400" b="1" dirty="0" err="1">
                    <a:latin typeface="Tahoma" pitchFamily="34" charset="0"/>
                    <a:ea typeface="Tahoma" pitchFamily="34" charset="0"/>
                    <a:cs typeface="Tahoma" pitchFamily="34" charset="0"/>
                  </a:rPr>
                  <a:t>có</a:t>
                </a:r>
                <a:r>
                  <a:rPr lang="fr-FR" sz="4400" b="1" dirty="0">
                    <a:latin typeface="Tahoma" pitchFamily="34" charset="0"/>
                    <a:ea typeface="Tahoma" pitchFamily="34" charset="0"/>
                    <a:cs typeface="Tahoma" pitchFamily="34" charset="0"/>
                  </a:rPr>
                  <a:t> </a:t>
                </a:r>
                <a:r>
                  <a:rPr lang="fr-FR" sz="4400" b="1" dirty="0" err="1">
                    <a:latin typeface="Tahoma" pitchFamily="34" charset="0"/>
                    <a:ea typeface="Tahoma" pitchFamily="34" charset="0"/>
                    <a:cs typeface="Tahoma" pitchFamily="34" charset="0"/>
                  </a:rPr>
                  <a:t>hệ</a:t>
                </a:r>
                <a:r>
                  <a:rPr lang="fr-FR" sz="4400" b="1" dirty="0">
                    <a:latin typeface="Tahoma" pitchFamily="34" charset="0"/>
                    <a:ea typeface="Tahoma" pitchFamily="34" charset="0"/>
                    <a:cs typeface="Tahoma" pitchFamily="34" charset="0"/>
                  </a:rPr>
                  <a:t> </a:t>
                </a:r>
                <a:r>
                  <a:rPr lang="fr-FR" sz="4400" b="1" dirty="0" err="1">
                    <a:latin typeface="Tahoma" pitchFamily="34" charset="0"/>
                    <a:ea typeface="Tahoma" pitchFamily="34" charset="0"/>
                    <a:cs typeface="Tahoma" pitchFamily="34" charset="0"/>
                  </a:rPr>
                  <a:t>phương</a:t>
                </a:r>
                <a:r>
                  <a:rPr lang="fr-FR" sz="4400" b="1" dirty="0">
                    <a:latin typeface="Tahoma" pitchFamily="34" charset="0"/>
                    <a:ea typeface="Tahoma" pitchFamily="34" charset="0"/>
                    <a:cs typeface="Tahoma" pitchFamily="34" charset="0"/>
                  </a:rPr>
                  <a:t> </a:t>
                </a:r>
                <a:r>
                  <a:rPr lang="fr-FR" sz="4400" b="1" dirty="0" err="1">
                    <a:latin typeface="Tahoma" pitchFamily="34" charset="0"/>
                    <a:ea typeface="Tahoma" pitchFamily="34" charset="0"/>
                    <a:cs typeface="Tahoma" pitchFamily="34" charset="0"/>
                  </a:rPr>
                  <a:t>trình</a:t>
                </a:r>
                <a:r>
                  <a:rPr lang="fr-FR" sz="4400" b="1" dirty="0">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𝟏𝟎</m:t>
                              </m:r>
                              <m:r>
                                <a:rPr lang="en-US" sz="4400" b="1" i="1">
                                  <a:latin typeface="Cambria Math"/>
                                </a:rPr>
                                <m:t>𝒙</m:t>
                              </m:r>
                              <m:r>
                                <a:rPr lang="en-US" sz="4400" b="1" i="1">
                                  <a:latin typeface="Cambria Math"/>
                                </a:rPr>
                                <m:t>+</m:t>
                              </m:r>
                              <m:r>
                                <a:rPr lang="en-US" sz="4400" b="1" i="1">
                                  <a:latin typeface="Cambria Math"/>
                                </a:rPr>
                                <m:t>𝟕</m:t>
                              </m:r>
                              <m:r>
                                <a:rPr lang="en-US" sz="4400" b="1" i="1">
                                  <a:latin typeface="Cambria Math"/>
                                </a:rPr>
                                <m:t>𝒚</m:t>
                              </m:r>
                              <m:r>
                                <a:rPr lang="en-US" sz="4400" b="1" i="1">
                                  <a:latin typeface="Cambria Math"/>
                                </a:rPr>
                                <m:t>=</m:t>
                              </m:r>
                              <m:r>
                                <a:rPr lang="en-US" sz="4400" b="1" i="1">
                                  <a:latin typeface="Cambria Math"/>
                                </a:rPr>
                                <m:t>𝟏𝟕𝟖𝟎𝟎</m:t>
                              </m:r>
                            </m:e>
                          </m:mr>
                          <m:mr>
                            <m:e>
                              <m:r>
                                <a:rPr lang="en-US" sz="4400" b="1" i="1">
                                  <a:latin typeface="Cambria Math"/>
                                </a:rPr>
                                <m:t>𝟏𝟐</m:t>
                              </m:r>
                              <m:r>
                                <a:rPr lang="en-US" sz="4400" b="1" i="1">
                                  <a:latin typeface="Cambria Math"/>
                                </a:rPr>
                                <m:t>𝒙</m:t>
                              </m:r>
                              <m:r>
                                <a:rPr lang="en-US" sz="4400" b="1" i="1">
                                  <a:latin typeface="Cambria Math"/>
                                </a:rPr>
                                <m:t>+</m:t>
                              </m:r>
                              <m:r>
                                <a:rPr lang="en-US" sz="4400" b="1" i="1">
                                  <a:latin typeface="Cambria Math"/>
                                </a:rPr>
                                <m:t>𝟔</m:t>
                              </m:r>
                              <m:r>
                                <a:rPr lang="en-US" sz="4400" b="1" i="1">
                                  <a:latin typeface="Cambria Math"/>
                                </a:rPr>
                                <m:t>𝒚</m:t>
                              </m:r>
                              <m:r>
                                <a:rPr lang="en-US" sz="4400" b="1" i="1">
                                  <a:latin typeface="Cambria Math"/>
                                </a:rPr>
                                <m:t>=</m:t>
                              </m:r>
                              <m:r>
                                <a:rPr lang="en-US" sz="4400" b="1" i="1">
                                  <a:latin typeface="Cambria Math"/>
                                </a:rPr>
                                <m:t>𝟏𝟖𝟎𝟎𝟎</m:t>
                              </m:r>
                            </m:e>
                          </m:mr>
                        </m:m>
                      </m:e>
                    </m:d>
                    <m:r>
                      <a:rPr lang="en-US" sz="4400" b="1" i="1">
                        <a:latin typeface="Cambria Math"/>
                      </a:rPr>
                      <m:t>⇔</m:t>
                    </m:r>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𝒙</m:t>
                              </m:r>
                              <m:r>
                                <a:rPr lang="en-US" sz="4400" b="1" i="1">
                                  <a:latin typeface="Cambria Math"/>
                                </a:rPr>
                                <m:t>=</m:t>
                              </m:r>
                              <m:r>
                                <a:rPr lang="en-US" sz="4400" b="1" i="1">
                                  <a:latin typeface="Cambria Math"/>
                                </a:rPr>
                                <m:t>𝟖𝟎𝟎</m:t>
                              </m:r>
                              <m:r>
                                <a:rPr lang="en-US" sz="4400" b="1" i="1">
                                  <a:latin typeface="Cambria Math"/>
                                </a:rPr>
                                <m:t>(</m:t>
                              </m:r>
                              <m:r>
                                <a:rPr lang="en-US" sz="4400" b="1" i="1">
                                  <a:latin typeface="Cambria Math"/>
                                </a:rPr>
                                <m:t>𝑻𝑴</m:t>
                              </m:r>
                              <m:r>
                                <a:rPr lang="en-US" sz="4400" b="1" i="1">
                                  <a:latin typeface="Cambria Math"/>
                                </a:rPr>
                                <m:t>)</m:t>
                              </m:r>
                            </m:e>
                          </m:mr>
                          <m:mr>
                            <m:e>
                              <m:r>
                                <a:rPr lang="en-US" sz="4400" b="1" i="1">
                                  <a:latin typeface="Cambria Math"/>
                                </a:rPr>
                                <m:t>𝒚</m:t>
                              </m:r>
                              <m:r>
                                <a:rPr lang="en-US" sz="4400" b="1" i="1">
                                  <a:latin typeface="Cambria Math"/>
                                </a:rPr>
                                <m:t>=</m:t>
                              </m:r>
                              <m:r>
                                <a:rPr lang="en-US" sz="4400" b="1" i="1">
                                  <a:latin typeface="Cambria Math"/>
                                </a:rPr>
                                <m:t>𝟏𝟒𝟎𝟎</m:t>
                              </m:r>
                              <m:r>
                                <a:rPr lang="en-US" sz="4400" b="1" i="1">
                                  <a:latin typeface="Cambria Math"/>
                                </a:rPr>
                                <m:t>(</m:t>
                              </m:r>
                              <m:r>
                                <a:rPr lang="en-US" sz="4400" b="1" i="1">
                                  <a:latin typeface="Cambria Math"/>
                                </a:rPr>
                                <m:t>𝑻𝑴</m:t>
                              </m:r>
                              <m:r>
                                <a:rPr lang="en-US" sz="4400" b="1" i="1">
                                  <a:latin typeface="Cambria Math"/>
                                </a:rPr>
                                <m:t>)</m:t>
                              </m:r>
                            </m:e>
                          </m:mr>
                        </m:m>
                      </m:e>
                    </m:d>
                  </m:oMath>
                </a14:m>
                <a:endParaRPr lang="en-US" sz="4400" b="1" dirty="0">
                  <a:latin typeface="Tahoma" pitchFamily="34" charset="0"/>
                  <a:ea typeface="Tahoma" pitchFamily="34" charset="0"/>
                  <a:cs typeface="Tahoma" pitchFamily="34" charset="0"/>
                </a:endParaRPr>
              </a:p>
              <a:p>
                <a:r>
                  <a:rPr lang="en-US" sz="4400" b="1" dirty="0" err="1">
                    <a:latin typeface="Tahoma" pitchFamily="34" charset="0"/>
                    <a:ea typeface="Tahoma" pitchFamily="34" charset="0"/>
                    <a:cs typeface="Tahoma" pitchFamily="34" charset="0"/>
                  </a:rPr>
                  <a:t>Vậy</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giá</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mỗi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quả</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quýt</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800 </a:t>
                </a:r>
                <a:r>
                  <a:rPr lang="en-US" sz="4400" b="1" dirty="0" err="1">
                    <a:latin typeface="Tahoma" pitchFamily="34" charset="0"/>
                    <a:ea typeface="Tahoma" pitchFamily="34" charset="0"/>
                    <a:cs typeface="Tahoma" pitchFamily="34" charset="0"/>
                  </a:rPr>
                  <a:t>đồng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giá</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mỗi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quả</a:t>
                </a:r>
                <a:r>
                  <a:rPr lang="en-US" sz="4400" b="1" dirty="0">
                    <a:latin typeface="Tahoma" pitchFamily="34" charset="0"/>
                    <a:ea typeface="Tahoma" pitchFamily="34" charset="0"/>
                    <a:cs typeface="Tahoma" pitchFamily="34" charset="0"/>
                  </a:rPr>
                  <a:t> cam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1400 </a:t>
                </a:r>
                <a:r>
                  <a:rPr lang="en-US" sz="4400" b="1" dirty="0" err="1">
                    <a:latin typeface="Tahoma" pitchFamily="34" charset="0"/>
                    <a:ea typeface="Tahoma" pitchFamily="34" charset="0"/>
                    <a:cs typeface="Tahoma" pitchFamily="34" charset="0"/>
                  </a:rPr>
                  <a:t>đồng</a:t>
                </a:r>
                <a:r>
                  <a:rPr lang="en-US" sz="4400" b="1" dirty="0">
                    <a:latin typeface="Tahoma" pitchFamily="34" charset="0"/>
                    <a:ea typeface="Tahoma" pitchFamily="34" charset="0"/>
                    <a:cs typeface="Tahoma" pitchFamily="34" charset="0"/>
                  </a:rPr>
                  <a:t>.</a:t>
                </a:r>
              </a:p>
            </p:txBody>
          </p:sp>
        </mc:Choice>
        <mc:Fallback xmlns="">
          <p:sp>
            <p:nvSpPr>
              <p:cNvPr id="34" name="Rectangle 33"/>
              <p:cNvSpPr>
                <a:spLocks noRot="1" noChangeAspect="1" noMove="1" noResize="1" noEditPoints="1" noAdjustHandles="1" noChangeArrowheads="1" noChangeShapeType="1" noTextEdit="1"/>
              </p:cNvSpPr>
              <p:nvPr/>
            </p:nvSpPr>
            <p:spPr>
              <a:xfrm>
                <a:off x="1425212" y="7076719"/>
                <a:ext cx="21229460" cy="5665333"/>
              </a:xfrm>
              <a:prstGeom prst="rect">
                <a:avLst/>
              </a:prstGeom>
              <a:blipFill>
                <a:blip r:embed="rId3"/>
                <a:stretch>
                  <a:fillRect l="-1177" t="-2691" b="-4306"/>
                </a:stretch>
              </a:blipFill>
            </p:spPr>
            <p:txBody>
              <a:bodyPr/>
              <a:lstStyle/>
              <a:p>
                <a:r>
                  <a:rPr lang="en-US">
                    <a:noFill/>
                  </a:rPr>
                  <a:t> </a:t>
                </a:r>
              </a:p>
            </p:txBody>
          </p:sp>
        </mc:Fallback>
      </mc:AlternateContent>
    </p:spTree>
    <p:extLst>
      <p:ext uri="{BB962C8B-B14F-4D97-AF65-F5344CB8AC3E}">
        <p14:creationId xmlns:p14="http://schemas.microsoft.com/office/powerpoint/2010/main" val="425953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wipe(left)">
                                      <p:cBhvr>
                                        <p:cTn id="22" dur="500"/>
                                        <p:tgtEl>
                                          <p:spTgt spid="3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xEl>
                                              <p:pRg st="1" end="1"/>
                                            </p:txEl>
                                          </p:spTgt>
                                        </p:tgtEl>
                                        <p:attrNameLst>
                                          <p:attrName>style.visibility</p:attrName>
                                        </p:attrNameLst>
                                      </p:cBhvr>
                                      <p:to>
                                        <p:strVal val="visible"/>
                                      </p:to>
                                    </p:set>
                                    <p:animEffect transition="in" filter="wipe(left)">
                                      <p:cBhvr>
                                        <p:cTn id="27" dur="500"/>
                                        <p:tgtEl>
                                          <p:spTgt spid="3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4">
                                            <p:txEl>
                                              <p:pRg st="2" end="2"/>
                                            </p:txEl>
                                          </p:spTgt>
                                        </p:tgtEl>
                                        <p:attrNameLst>
                                          <p:attrName>style.visibility</p:attrName>
                                        </p:attrNameLst>
                                      </p:cBhvr>
                                      <p:to>
                                        <p:strVal val="visible"/>
                                      </p:to>
                                    </p:set>
                                    <p:animEffect transition="in" filter="wipe(left)">
                                      <p:cBhvr>
                                        <p:cTn id="32" dur="500"/>
                                        <p:tgtEl>
                                          <p:spTgt spid="3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
                                            <p:txEl>
                                              <p:pRg st="3" end="3"/>
                                            </p:txEl>
                                          </p:spTgt>
                                        </p:tgtEl>
                                        <p:attrNameLst>
                                          <p:attrName>style.visibility</p:attrName>
                                        </p:attrNameLst>
                                      </p:cBhvr>
                                      <p:to>
                                        <p:strVal val="visible"/>
                                      </p:to>
                                    </p:set>
                                    <p:animEffect transition="in" filter="wipe(left)">
                                      <p:cBhvr>
                                        <p:cTn id="37" dur="500"/>
                                        <p:tgtEl>
                                          <p:spTgt spid="3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
                                            <p:txEl>
                                              <p:pRg st="4" end="4"/>
                                            </p:txEl>
                                          </p:spTgt>
                                        </p:tgtEl>
                                        <p:attrNameLst>
                                          <p:attrName>style.visibility</p:attrName>
                                        </p:attrNameLst>
                                      </p:cBhvr>
                                      <p:to>
                                        <p:strVal val="visible"/>
                                      </p:to>
                                    </p:set>
                                    <p:animEffect transition="in" filter="wipe(left)">
                                      <p:cBhvr>
                                        <p:cTn id="42" dur="5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5974" y="1584757"/>
            <a:ext cx="18371639" cy="847303"/>
            <a:chOff x="-288924" y="1905000"/>
            <a:chExt cx="19556062" cy="847302"/>
          </a:xfrm>
        </p:grpSpPr>
        <p:sp>
          <p:nvSpPr>
            <p:cNvPr id="3" name="Rounded Rectangle 2"/>
            <p:cNvSpPr/>
            <p:nvPr/>
          </p:nvSpPr>
          <p:spPr>
            <a:xfrm>
              <a:off x="-288924" y="1905000"/>
              <a:ext cx="255284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22269"/>
              <a:ext cx="875698" cy="754052"/>
            </a:xfrm>
            <a:prstGeom prst="rect">
              <a:avLst/>
            </a:prstGeom>
            <a:noFill/>
          </p:spPr>
          <p:txBody>
            <a:bodyPr wrap="none" rtlCol="0">
              <a:spAutoFit/>
            </a:bodyPr>
            <a:lstStyle/>
            <a:p>
              <a:r>
                <a:rPr lang="vi-VN" b="1" dirty="0">
                  <a:solidFill>
                    <a:schemeClr val="bg1"/>
                  </a:solidFill>
                  <a:latin typeface="Tahoma" pitchFamily="34" charset="0"/>
                  <a:ea typeface="Tahoma" pitchFamily="34" charset="0"/>
                  <a:cs typeface="Tahoma" pitchFamily="34" charset="0"/>
                </a:rPr>
                <a:t>I</a:t>
              </a:r>
              <a:r>
                <a:rPr lang="en-US" b="1" dirty="0">
                  <a:solidFill>
                    <a:schemeClr val="bg1"/>
                  </a:solidFill>
                  <a:latin typeface="Tahoma" pitchFamily="34" charset="0"/>
                  <a:ea typeface="Tahoma" pitchFamily="34" charset="0"/>
                  <a:cs typeface="Tahoma" pitchFamily="34" charset="0"/>
                </a:rPr>
                <a:t>V</a:t>
              </a:r>
            </a:p>
          </p:txBody>
        </p:sp>
        <p:sp>
          <p:nvSpPr>
            <p:cNvPr id="5" name="TextBox 4"/>
            <p:cNvSpPr txBox="1"/>
            <p:nvPr/>
          </p:nvSpPr>
          <p:spPr>
            <a:xfrm>
              <a:off x="1984024" y="1921402"/>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LUYỆN TẬP</a:t>
              </a:r>
            </a:p>
          </p:txBody>
        </p:sp>
      </p:grpSp>
      <p:grpSp>
        <p:nvGrpSpPr>
          <p:cNvPr id="6" name="Group 5"/>
          <p:cNvGrpSpPr/>
          <p:nvPr/>
        </p:nvGrpSpPr>
        <p:grpSpPr>
          <a:xfrm>
            <a:off x="863958" y="2481454"/>
            <a:ext cx="16237433" cy="861774"/>
            <a:chOff x="644526" y="2766774"/>
            <a:chExt cx="16044859" cy="861774"/>
          </a:xfrm>
        </p:grpSpPr>
        <p:sp>
          <p:nvSpPr>
            <p:cNvPr id="7" name="TextBox 6"/>
            <p:cNvSpPr txBox="1"/>
            <p:nvPr/>
          </p:nvSpPr>
          <p:spPr>
            <a:xfrm>
              <a:off x="1906586" y="2766774"/>
              <a:ext cx="14782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SÁCH GIÁO KHOA.</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grpSp>
        <p:nvGrpSpPr>
          <p:cNvPr id="10" name="Group 49"/>
          <p:cNvGrpSpPr/>
          <p:nvPr/>
        </p:nvGrpSpPr>
        <p:grpSpPr>
          <a:xfrm>
            <a:off x="989586" y="3391628"/>
            <a:ext cx="23394414" cy="3199008"/>
            <a:chOff x="1175570" y="2468560"/>
            <a:chExt cx="23397122" cy="2976120"/>
          </a:xfrm>
        </p:grpSpPr>
        <p:sp>
          <p:nvSpPr>
            <p:cNvPr id="11" name="Rounded Rectangle 10"/>
            <p:cNvSpPr/>
            <p:nvPr/>
          </p:nvSpPr>
          <p:spPr>
            <a:xfrm>
              <a:off x="1175570" y="2872597"/>
              <a:ext cx="23397122" cy="257208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1175570" y="2468560"/>
              <a:ext cx="3672407" cy="896427"/>
              <a:chOff x="1175570" y="1834705"/>
              <a:chExt cx="4005918" cy="977837"/>
            </a:xfrm>
          </p:grpSpPr>
          <p:sp>
            <p:nvSpPr>
              <p:cNvPr id="13"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 name="TextBox 13"/>
              <p:cNvSpPr txBox="1"/>
              <p:nvPr/>
            </p:nvSpPr>
            <p:spPr>
              <a:xfrm>
                <a:off x="2235429" y="1958752"/>
                <a:ext cx="2941803" cy="839416"/>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4</a:t>
                </a:r>
              </a:p>
            </p:txBody>
          </p:sp>
          <p:sp>
            <p:nvSpPr>
              <p:cNvPr id="15" name="Round Diagonal Corner Rectangle 14"/>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
              <p:cNvGrpSpPr/>
              <p:nvPr/>
            </p:nvGrpSpPr>
            <p:grpSpPr>
              <a:xfrm>
                <a:off x="1314846" y="1951291"/>
                <a:ext cx="756925" cy="699372"/>
                <a:chOff x="7440266" y="3398551"/>
                <a:chExt cx="757238" cy="765175"/>
              </a:xfrm>
              <a:solidFill>
                <a:srgbClr val="999158"/>
              </a:solidFill>
            </p:grpSpPr>
            <p:sp>
              <p:nvSpPr>
                <p:cNvPr id="17"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3"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26" name="Group 25"/>
          <p:cNvGrpSpPr/>
          <p:nvPr/>
        </p:nvGrpSpPr>
        <p:grpSpPr>
          <a:xfrm>
            <a:off x="1009357" y="6754083"/>
            <a:ext cx="23374643" cy="6988690"/>
            <a:chOff x="1270511" y="5867400"/>
            <a:chExt cx="23377348" cy="7422948"/>
          </a:xfrm>
        </p:grpSpPr>
        <p:sp>
          <p:nvSpPr>
            <p:cNvPr id="27" name="Rounded Rectangle 26"/>
            <p:cNvSpPr/>
            <p:nvPr/>
          </p:nvSpPr>
          <p:spPr>
            <a:xfrm>
              <a:off x="1272210" y="6139011"/>
              <a:ext cx="23375649"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60"/>
            <p:cNvGrpSpPr/>
            <p:nvPr/>
          </p:nvGrpSpPr>
          <p:grpSpPr>
            <a:xfrm>
              <a:off x="1270511" y="5867400"/>
              <a:ext cx="3568119" cy="849746"/>
              <a:chOff x="1224541" y="6305967"/>
              <a:chExt cx="3568119" cy="849746"/>
            </a:xfrm>
          </p:grpSpPr>
          <p:sp>
            <p:nvSpPr>
              <p:cNvPr id="29"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0" name="TextBox 29"/>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31" name="Round Diagonal Corner Rectangle 30"/>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25" name="Rectangle 24"/>
          <p:cNvSpPr/>
          <p:nvPr/>
        </p:nvSpPr>
        <p:spPr>
          <a:xfrm>
            <a:off x="1054083" y="3789868"/>
            <a:ext cx="23359605" cy="2800767"/>
          </a:xfrm>
          <a:prstGeom prst="rect">
            <a:avLst/>
          </a:prstGeom>
        </p:spPr>
        <p:txBody>
          <a:bodyPr wrap="square">
            <a:spAutoFit/>
          </a:bodyPr>
          <a:lstStyle/>
          <a:p>
            <a:r>
              <a:rPr lang="nl-NL" sz="4400" b="1" dirty="0">
                <a:latin typeface="Tahoma" pitchFamily="34" charset="0"/>
                <a:ea typeface="Tahoma" pitchFamily="34" charset="0"/>
                <a:cs typeface="Tahoma" pitchFamily="34" charset="0"/>
              </a:rPr>
              <a:t>                       Có hai dây chuyền may áo sơ mi. Ngày thứ nhất cả hai dây chuyền may được 930 áo. Ngày thứ hai do dây chuyền thứ nhất tăng năng suất 18%, dây chuyền thứ hai tăng năng suất 15% nên cả hai dây chuyền may được 1083 áo. Hỏi trong ngày thứ nhất mỗi dây chuyền may được bao nhiêu áo sơ mi?</a:t>
            </a:r>
            <a:endParaRPr lang="en-US" sz="4400" b="1" dirty="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4" name="Rectangle 33"/>
              <p:cNvSpPr/>
              <p:nvPr/>
            </p:nvSpPr>
            <p:spPr>
              <a:xfrm>
                <a:off x="1079658" y="7580890"/>
                <a:ext cx="23151942" cy="5665333"/>
              </a:xfrm>
              <a:prstGeom prst="rect">
                <a:avLst/>
              </a:prstGeom>
            </p:spPr>
            <p:txBody>
              <a:bodyPr wrap="square">
                <a:spAutoFit/>
              </a:bodyPr>
              <a:lstStyle/>
              <a:p>
                <a:r>
                  <a:rPr lang="nl-NL" sz="4400" b="1" dirty="0">
                    <a:latin typeface="Tahoma" pitchFamily="34" charset="0"/>
                    <a:ea typeface="Tahoma" pitchFamily="34" charset="0"/>
                    <a:cs typeface="Tahoma" pitchFamily="34" charset="0"/>
                  </a:rPr>
                  <a:t>• Gọi </a:t>
                </a:r>
                <a14:m>
                  <m:oMath xmlns:m="http://schemas.openxmlformats.org/officeDocument/2006/math">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oMath>
                </a14:m>
                <a:r>
                  <a:rPr lang="nl-NL" sz="4400" b="1" dirty="0">
                    <a:latin typeface="Tahoma" pitchFamily="34" charset="0"/>
                    <a:ea typeface="Tahoma" pitchFamily="34" charset="0"/>
                    <a:cs typeface="Tahoma" pitchFamily="34" charset="0"/>
                  </a:rPr>
                  <a:t>và </a:t>
                </a:r>
                <a14:m>
                  <m:oMath xmlns:m="http://schemas.openxmlformats.org/officeDocument/2006/math">
                    <m:r>
                      <a:rPr lang="en-US" sz="4400" b="1" i="1">
                        <a:latin typeface="Cambria Math"/>
                        <a:ea typeface="Tahoma" pitchFamily="34" charset="0"/>
                        <a:cs typeface="Tahoma" pitchFamily="34" charset="0"/>
                      </a:rPr>
                      <m:t>𝒚</m:t>
                    </m:r>
                  </m:oMath>
                </a14:m>
                <a:r>
                  <a:rPr lang="nl-NL" sz="4400" b="1" dirty="0">
                    <a:latin typeface="Tahoma" pitchFamily="34" charset="0"/>
                    <a:ea typeface="Tahoma" pitchFamily="34" charset="0"/>
                    <a:cs typeface="Tahoma" pitchFamily="34" charset="0"/>
                  </a:rPr>
                  <a:t> lần lượt là số áo do dây chuyền thứ nhất và dây chuyền thứ hai may được (</a:t>
                </a:r>
                <a14:m>
                  <m:oMath xmlns:m="http://schemas.openxmlformats.org/officeDocument/2006/math">
                    <m:r>
                      <a:rPr lang="en-US" sz="4400" b="1" i="1">
                        <a:latin typeface="Cambria Math"/>
                        <a:ea typeface="Tahoma" pitchFamily="34" charset="0"/>
                        <a:cs typeface="Tahoma" pitchFamily="34" charset="0"/>
                      </a:rPr>
                      <m:t>𝒙</m:t>
                    </m:r>
                  </m:oMath>
                </a14:m>
                <a:r>
                  <a:rPr lang="nl-NL" sz="4400" b="1" i="1" dirty="0">
                    <a:latin typeface="Tahoma" pitchFamily="34" charset="0"/>
                    <a:ea typeface="Tahoma" pitchFamily="34" charset="0"/>
                    <a:cs typeface="Tahoma" pitchFamily="34" charset="0"/>
                  </a:rPr>
                  <a:t>,</a:t>
                </a:r>
                <a:r>
                  <a:rPr lang="en-US" sz="4400" b="1" dirty="0">
                    <a:ea typeface="Tahoma" pitchFamily="34" charset="0"/>
                    <a:cs typeface="Tahoma" pitchFamily="34" charset="0"/>
                  </a:rPr>
                  <a:t> </a:t>
                </a:r>
                <a14:m>
                  <m:oMath xmlns:m="http://schemas.openxmlformats.org/officeDocument/2006/math">
                    <m:r>
                      <a:rPr lang="en-US" sz="4400" b="1" i="1">
                        <a:latin typeface="Cambria Math"/>
                        <a:ea typeface="Tahoma" pitchFamily="34" charset="0"/>
                        <a:cs typeface="Tahoma" pitchFamily="34" charset="0"/>
                      </a:rPr>
                      <m:t>𝒚</m:t>
                    </m:r>
                  </m:oMath>
                </a14:m>
                <a:r>
                  <a:rPr lang="nl-NL" sz="4400" b="1" i="1" dirty="0">
                    <a:latin typeface="Tahoma" pitchFamily="34" charset="0"/>
                    <a:ea typeface="Tahoma" pitchFamily="34" charset="0"/>
                    <a:cs typeface="Tahoma" pitchFamily="34" charset="0"/>
                  </a:rPr>
                  <a:t> </a:t>
                </a:r>
                <a14:m>
                  <m:oMath xmlns:m="http://schemas.openxmlformats.org/officeDocument/2006/math">
                    <m:r>
                      <a:rPr lang="en-US" sz="4400" b="1" i="1" dirty="0">
                        <a:latin typeface="Cambria Math"/>
                        <a:ea typeface="Tahoma" pitchFamily="34" charset="0"/>
                        <a:cs typeface="Tahoma" pitchFamily="34" charset="0"/>
                      </a:rPr>
                      <m:t>&gt;</m:t>
                    </m:r>
                    <m:r>
                      <a:rPr lang="en-US" sz="4400" b="1" i="1" dirty="0">
                        <a:latin typeface="Cambria Math"/>
                        <a:ea typeface="Tahoma" pitchFamily="34" charset="0"/>
                        <a:cs typeface="Tahoma" pitchFamily="34" charset="0"/>
                      </a:rPr>
                      <m:t>𝟎</m:t>
                    </m:r>
                  </m:oMath>
                </a14:m>
                <a:r>
                  <a:rPr lang="nl-NL" sz="4400" b="1" dirty="0">
                    <a:latin typeface="Tahoma" pitchFamily="34" charset="0"/>
                    <a:ea typeface="Tahoma" pitchFamily="34" charset="0"/>
                    <a:cs typeface="Tahoma" pitchFamily="34" charset="0"/>
                  </a:rPr>
                  <a:t>).</a:t>
                </a:r>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rPr>
                  <a:t>• Ngày thứ nhất cả hai dây chuyền may được 930 áo nên ta có pt </a:t>
                </a:r>
                <a14:m>
                  <m:oMath xmlns:m="http://schemas.openxmlformats.org/officeDocument/2006/math">
                    <m:r>
                      <a:rPr lang="nl-NL" sz="4400" b="1" i="1">
                        <a:latin typeface="Cambria Math"/>
                      </a:rPr>
                      <m:t>𝒙</m:t>
                    </m:r>
                    <m:r>
                      <a:rPr lang="nl-NL" sz="4400" b="1">
                        <a:latin typeface="Cambria Math"/>
                      </a:rPr>
                      <m:t>+</m:t>
                    </m:r>
                    <m:r>
                      <a:rPr lang="nl-NL" sz="4400" b="1" i="1">
                        <a:latin typeface="Cambria Math"/>
                      </a:rPr>
                      <m:t>𝒚</m:t>
                    </m:r>
                    <m:r>
                      <a:rPr lang="nl-NL" sz="4400" b="1">
                        <a:latin typeface="Cambria Math"/>
                      </a:rPr>
                      <m:t>=</m:t>
                    </m:r>
                    <m:r>
                      <a:rPr lang="nl-NL" sz="4400" b="1" i="1">
                        <a:latin typeface="Cambria Math"/>
                      </a:rPr>
                      <m:t>𝟗𝟑𝟎</m:t>
                    </m:r>
                  </m:oMath>
                </a14:m>
                <a:r>
                  <a:rPr lang="nl-NL" sz="4400" b="1" dirty="0">
                    <a:latin typeface="Tahoma" pitchFamily="34" charset="0"/>
                    <a:ea typeface="Tahoma" pitchFamily="34" charset="0"/>
                    <a:cs typeface="Tahoma" pitchFamily="34" charset="0"/>
                  </a:rPr>
                  <a:t>.</a:t>
                </a:r>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rPr>
                  <a:t>• Ngày thứ hai cả hai dây chuyền tăng năng suất và may được 1083 áo nên ta có phương trình</a:t>
                </a:r>
                <a:r>
                  <a:rPr lang="en-US" sz="4400" b="1" dirty="0">
                    <a:latin typeface="Tahoma" pitchFamily="34" charset="0"/>
                    <a:ea typeface="Tahoma" pitchFamily="34" charset="0"/>
                    <a:cs typeface="Tahoma" pitchFamily="34" charset="0"/>
                  </a:rPr>
                  <a:t> </a:t>
                </a:r>
                <a14:m>
                  <m:oMath xmlns:m="http://schemas.openxmlformats.org/officeDocument/2006/math">
                    <m:r>
                      <a:rPr lang="nl-NL" sz="4400" b="1" i="1">
                        <a:latin typeface="Cambria Math"/>
                      </a:rPr>
                      <m:t>𝟏</m:t>
                    </m:r>
                    <m:r>
                      <a:rPr lang="nl-NL" sz="4400" b="1">
                        <a:latin typeface="Cambria Math"/>
                      </a:rPr>
                      <m:t>,</m:t>
                    </m:r>
                    <m:r>
                      <a:rPr lang="nl-NL" sz="4400" b="1" i="1">
                        <a:latin typeface="Cambria Math"/>
                      </a:rPr>
                      <m:t>𝟏𝟖</m:t>
                    </m:r>
                    <m:r>
                      <a:rPr lang="nl-NL" sz="4400" b="1" i="1">
                        <a:latin typeface="Cambria Math"/>
                      </a:rPr>
                      <m:t>𝒙</m:t>
                    </m:r>
                    <m:r>
                      <a:rPr lang="nl-NL" sz="4400" b="1">
                        <a:latin typeface="Cambria Math"/>
                      </a:rPr>
                      <m:t>+</m:t>
                    </m:r>
                    <m:r>
                      <a:rPr lang="nl-NL" sz="4400" b="1" i="1">
                        <a:latin typeface="Cambria Math"/>
                      </a:rPr>
                      <m:t>𝟏</m:t>
                    </m:r>
                    <m:r>
                      <a:rPr lang="nl-NL" sz="4400" b="1">
                        <a:latin typeface="Cambria Math"/>
                      </a:rPr>
                      <m:t>,</m:t>
                    </m:r>
                    <m:r>
                      <a:rPr lang="nl-NL" sz="4400" b="1" i="1">
                        <a:latin typeface="Cambria Math"/>
                      </a:rPr>
                      <m:t>𝟏𝟓</m:t>
                    </m:r>
                    <m:r>
                      <a:rPr lang="nl-NL" sz="4400" b="1" i="1">
                        <a:latin typeface="Cambria Math"/>
                      </a:rPr>
                      <m:t>𝒚</m:t>
                    </m:r>
                    <m:r>
                      <a:rPr lang="nl-NL" sz="4400" b="1">
                        <a:latin typeface="Cambria Math"/>
                      </a:rPr>
                      <m:t>=</m:t>
                    </m:r>
                    <m:r>
                      <a:rPr lang="nl-NL" sz="4400" b="1" i="1">
                        <a:latin typeface="Cambria Math"/>
                      </a:rPr>
                      <m:t>𝟏𝟎𝟖𝟑</m:t>
                    </m:r>
                  </m:oMath>
                </a14:m>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rPr>
                  <a:t>Ta có hệ phương trình:</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nl-NL" sz="4400" b="1" i="1">
                                  <a:latin typeface="Cambria Math"/>
                                </a:rPr>
                                <m:t>𝒙</m:t>
                              </m:r>
                              <m:r>
                                <a:rPr lang="nl-NL" sz="4400" b="1">
                                  <a:latin typeface="Cambria Math"/>
                                </a:rPr>
                                <m:t>+</m:t>
                              </m:r>
                              <m:r>
                                <a:rPr lang="nl-NL" sz="4400" b="1" i="1">
                                  <a:latin typeface="Cambria Math"/>
                                </a:rPr>
                                <m:t>𝒚</m:t>
                              </m:r>
                              <m:r>
                                <a:rPr lang="nl-NL" sz="4400" b="1">
                                  <a:latin typeface="Cambria Math"/>
                                </a:rPr>
                                <m:t>=</m:t>
                              </m:r>
                              <m:r>
                                <a:rPr lang="nl-NL" sz="4400" b="1" i="1">
                                  <a:latin typeface="Cambria Math"/>
                                </a:rPr>
                                <m:t>𝟗𝟑𝟎</m:t>
                              </m:r>
                            </m:e>
                          </m:mr>
                          <m:mr>
                            <m:e>
                              <m:r>
                                <a:rPr lang="nl-NL" sz="4400" b="1" i="1">
                                  <a:latin typeface="Cambria Math"/>
                                </a:rPr>
                                <m:t>𝟏</m:t>
                              </m:r>
                              <m:r>
                                <a:rPr lang="nl-NL" sz="4400" b="1">
                                  <a:latin typeface="Cambria Math"/>
                                </a:rPr>
                                <m:t>,</m:t>
                              </m:r>
                              <m:r>
                                <a:rPr lang="nl-NL" sz="4400" b="1" i="1">
                                  <a:latin typeface="Cambria Math"/>
                                </a:rPr>
                                <m:t>𝟏𝟖</m:t>
                              </m:r>
                              <m:r>
                                <a:rPr lang="nl-NL" sz="4400" b="1" i="1">
                                  <a:latin typeface="Cambria Math"/>
                                </a:rPr>
                                <m:t>𝒙</m:t>
                              </m:r>
                              <m:r>
                                <a:rPr lang="nl-NL" sz="4400" b="1">
                                  <a:latin typeface="Cambria Math"/>
                                </a:rPr>
                                <m:t>+</m:t>
                              </m:r>
                              <m:r>
                                <a:rPr lang="nl-NL" sz="4400" b="1" i="1">
                                  <a:latin typeface="Cambria Math"/>
                                </a:rPr>
                                <m:t>𝟏</m:t>
                              </m:r>
                              <m:r>
                                <a:rPr lang="nl-NL" sz="4400" b="1">
                                  <a:latin typeface="Cambria Math"/>
                                </a:rPr>
                                <m:t>,</m:t>
                              </m:r>
                              <m:r>
                                <a:rPr lang="nl-NL" sz="4400" b="1" i="1">
                                  <a:latin typeface="Cambria Math"/>
                                </a:rPr>
                                <m:t>𝟏𝟓</m:t>
                              </m:r>
                              <m:r>
                                <a:rPr lang="nl-NL" sz="4400" b="1" i="1">
                                  <a:latin typeface="Cambria Math"/>
                                </a:rPr>
                                <m:t>𝒚</m:t>
                              </m:r>
                              <m:r>
                                <a:rPr lang="nl-NL" sz="4400" b="1">
                                  <a:latin typeface="Cambria Math"/>
                                </a:rPr>
                                <m:t>=</m:t>
                              </m:r>
                              <m:r>
                                <a:rPr lang="nl-NL" sz="4400" b="1" i="1">
                                  <a:latin typeface="Cambria Math"/>
                                </a:rPr>
                                <m:t>𝟏𝟎𝟖𝟑</m:t>
                              </m:r>
                            </m:e>
                          </m:mr>
                        </m:m>
                      </m:e>
                    </m:d>
                  </m:oMath>
                </a14:m>
                <a:r>
                  <a:rPr lang="nl-NL" sz="4400" b="1" dirty="0">
                    <a:latin typeface="Tahoma" pitchFamily="34" charset="0"/>
                    <a:ea typeface="Tahoma" pitchFamily="34" charset="0"/>
                    <a:cs typeface="Tahoma" pitchFamily="34" charset="0"/>
                  </a:rPr>
                  <a:t>  </a:t>
                </a:r>
                <a:r>
                  <a:rPr lang="nl-NL" sz="4400" b="1" dirty="0">
                    <a:latin typeface="Tahoma" pitchFamily="34" charset="0"/>
                    <a:ea typeface="Tahoma" pitchFamily="34" charset="0"/>
                    <a:cs typeface="Tahoma" pitchFamily="34" charset="0"/>
                    <a:sym typeface="Symbol"/>
                  </a:rPr>
                  <a:t></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nl-NL" sz="4400" b="1" i="1">
                                  <a:latin typeface="Cambria Math"/>
                                </a:rPr>
                                <m:t>𝒙</m:t>
                              </m:r>
                              <m:r>
                                <a:rPr lang="nl-NL" sz="4400" b="1">
                                  <a:latin typeface="Cambria Math"/>
                                </a:rPr>
                                <m:t>=</m:t>
                              </m:r>
                              <m:r>
                                <a:rPr lang="nl-NL" sz="4400" b="1" i="1">
                                  <a:latin typeface="Cambria Math"/>
                                </a:rPr>
                                <m:t>𝟒𝟓𝟎</m:t>
                              </m:r>
                            </m:e>
                          </m:mr>
                          <m:mr>
                            <m:e>
                              <m:r>
                                <a:rPr lang="nl-NL" sz="4400" b="1" i="1">
                                  <a:latin typeface="Cambria Math"/>
                                </a:rPr>
                                <m:t>𝒚</m:t>
                              </m:r>
                              <m:r>
                                <a:rPr lang="nl-NL" sz="4400" b="1">
                                  <a:latin typeface="Cambria Math"/>
                                </a:rPr>
                                <m:t>=</m:t>
                              </m:r>
                              <m:r>
                                <a:rPr lang="nl-NL" sz="4400" b="1" i="1">
                                  <a:latin typeface="Cambria Math"/>
                                </a:rPr>
                                <m:t>𝟒𝟖𝟎</m:t>
                              </m:r>
                            </m:e>
                          </m:mr>
                        </m:m>
                      </m:e>
                    </m:d>
                  </m:oMath>
                </a14:m>
                <a:endParaRPr lang="nl-NL"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rPr>
                  <a:t>Vậy dây chuyền thứ nhất may được 450 áo, dây chuyền thứ hai may được 480 áo.</a:t>
                </a:r>
                <a:endParaRPr lang="en-US" sz="4400" b="1" dirty="0">
                  <a:latin typeface="Tahoma" pitchFamily="34" charset="0"/>
                  <a:ea typeface="Tahoma" pitchFamily="34" charset="0"/>
                  <a:cs typeface="Tahoma" pitchFamily="34"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1079658" y="7580890"/>
                <a:ext cx="23151942" cy="5665333"/>
              </a:xfrm>
              <a:prstGeom prst="rect">
                <a:avLst/>
              </a:prstGeom>
              <a:blipFill>
                <a:blip r:embed="rId2"/>
                <a:stretch>
                  <a:fillRect l="-1053" t="-2368" r="-553" b="-4306"/>
                </a:stretch>
              </a:blipFill>
            </p:spPr>
            <p:txBody>
              <a:bodyPr/>
              <a:lstStyle/>
              <a:p>
                <a:r>
                  <a:rPr lang="en-US">
                    <a:noFill/>
                  </a:rPr>
                  <a:t> </a:t>
                </a:r>
              </a:p>
            </p:txBody>
          </p:sp>
        </mc:Fallback>
      </mc:AlternateContent>
    </p:spTree>
    <p:extLst>
      <p:ext uri="{BB962C8B-B14F-4D97-AF65-F5344CB8AC3E}">
        <p14:creationId xmlns:p14="http://schemas.microsoft.com/office/powerpoint/2010/main" val="425953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wipe(left)">
                                      <p:cBhvr>
                                        <p:cTn id="22" dur="500"/>
                                        <p:tgtEl>
                                          <p:spTgt spid="3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xEl>
                                              <p:pRg st="1" end="1"/>
                                            </p:txEl>
                                          </p:spTgt>
                                        </p:tgtEl>
                                        <p:attrNameLst>
                                          <p:attrName>style.visibility</p:attrName>
                                        </p:attrNameLst>
                                      </p:cBhvr>
                                      <p:to>
                                        <p:strVal val="visible"/>
                                      </p:to>
                                    </p:set>
                                    <p:animEffect transition="in" filter="wipe(left)">
                                      <p:cBhvr>
                                        <p:cTn id="27" dur="500"/>
                                        <p:tgtEl>
                                          <p:spTgt spid="3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4">
                                            <p:txEl>
                                              <p:pRg st="2" end="2"/>
                                            </p:txEl>
                                          </p:spTgt>
                                        </p:tgtEl>
                                        <p:attrNameLst>
                                          <p:attrName>style.visibility</p:attrName>
                                        </p:attrNameLst>
                                      </p:cBhvr>
                                      <p:to>
                                        <p:strVal val="visible"/>
                                      </p:to>
                                    </p:set>
                                    <p:animEffect transition="in" filter="wipe(left)">
                                      <p:cBhvr>
                                        <p:cTn id="32" dur="500"/>
                                        <p:tgtEl>
                                          <p:spTgt spid="3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
                                            <p:txEl>
                                              <p:pRg st="3" end="3"/>
                                            </p:txEl>
                                          </p:spTgt>
                                        </p:tgtEl>
                                        <p:attrNameLst>
                                          <p:attrName>style.visibility</p:attrName>
                                        </p:attrNameLst>
                                      </p:cBhvr>
                                      <p:to>
                                        <p:strVal val="visible"/>
                                      </p:to>
                                    </p:set>
                                    <p:animEffect transition="in" filter="wipe(left)">
                                      <p:cBhvr>
                                        <p:cTn id="37" dur="500"/>
                                        <p:tgtEl>
                                          <p:spTgt spid="3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
                                            <p:txEl>
                                              <p:pRg st="4" end="4"/>
                                            </p:txEl>
                                          </p:spTgt>
                                        </p:tgtEl>
                                        <p:attrNameLst>
                                          <p:attrName>style.visibility</p:attrName>
                                        </p:attrNameLst>
                                      </p:cBhvr>
                                      <p:to>
                                        <p:strVal val="visible"/>
                                      </p:to>
                                    </p:set>
                                    <p:animEffect transition="in" filter="wipe(left)">
                                      <p:cBhvr>
                                        <p:cTn id="42" dur="5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5974" y="1584757"/>
            <a:ext cx="18371639" cy="847303"/>
            <a:chOff x="-288924" y="1905000"/>
            <a:chExt cx="19556062" cy="847302"/>
          </a:xfrm>
        </p:grpSpPr>
        <p:sp>
          <p:nvSpPr>
            <p:cNvPr id="3" name="Rounded Rectangle 2"/>
            <p:cNvSpPr/>
            <p:nvPr/>
          </p:nvSpPr>
          <p:spPr>
            <a:xfrm>
              <a:off x="-288924" y="1905000"/>
              <a:ext cx="255284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22269"/>
              <a:ext cx="875698" cy="754052"/>
            </a:xfrm>
            <a:prstGeom prst="rect">
              <a:avLst/>
            </a:prstGeom>
            <a:noFill/>
          </p:spPr>
          <p:txBody>
            <a:bodyPr wrap="none" rtlCol="0">
              <a:spAutoFit/>
            </a:bodyPr>
            <a:lstStyle/>
            <a:p>
              <a:r>
                <a:rPr lang="vi-VN" b="1" dirty="0">
                  <a:solidFill>
                    <a:schemeClr val="bg1"/>
                  </a:solidFill>
                  <a:latin typeface="Tahoma" pitchFamily="34" charset="0"/>
                  <a:ea typeface="Tahoma" pitchFamily="34" charset="0"/>
                  <a:cs typeface="Tahoma" pitchFamily="34" charset="0"/>
                </a:rPr>
                <a:t>I</a:t>
              </a:r>
              <a:r>
                <a:rPr lang="en-US" b="1" dirty="0">
                  <a:solidFill>
                    <a:schemeClr val="bg1"/>
                  </a:solidFill>
                  <a:latin typeface="Tahoma" pitchFamily="34" charset="0"/>
                  <a:ea typeface="Tahoma" pitchFamily="34" charset="0"/>
                  <a:cs typeface="Tahoma" pitchFamily="34" charset="0"/>
                </a:rPr>
                <a:t>V</a:t>
              </a:r>
            </a:p>
          </p:txBody>
        </p:sp>
        <p:sp>
          <p:nvSpPr>
            <p:cNvPr id="5" name="TextBox 4"/>
            <p:cNvSpPr txBox="1"/>
            <p:nvPr/>
          </p:nvSpPr>
          <p:spPr>
            <a:xfrm>
              <a:off x="1984024" y="1921402"/>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LUYỆN TẬP</a:t>
              </a:r>
            </a:p>
          </p:txBody>
        </p:sp>
      </p:grpSp>
      <p:grpSp>
        <p:nvGrpSpPr>
          <p:cNvPr id="6" name="Group 5"/>
          <p:cNvGrpSpPr/>
          <p:nvPr/>
        </p:nvGrpSpPr>
        <p:grpSpPr>
          <a:xfrm>
            <a:off x="863958" y="2481454"/>
            <a:ext cx="16237433" cy="861774"/>
            <a:chOff x="644526" y="2766774"/>
            <a:chExt cx="16044859" cy="861774"/>
          </a:xfrm>
        </p:grpSpPr>
        <p:sp>
          <p:nvSpPr>
            <p:cNvPr id="7" name="TextBox 6"/>
            <p:cNvSpPr txBox="1"/>
            <p:nvPr/>
          </p:nvSpPr>
          <p:spPr>
            <a:xfrm>
              <a:off x="1906586" y="2766774"/>
              <a:ext cx="14782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SÁCH GIÁO KHOA.</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grpSp>
        <p:nvGrpSpPr>
          <p:cNvPr id="10" name="Group 49"/>
          <p:cNvGrpSpPr/>
          <p:nvPr/>
        </p:nvGrpSpPr>
        <p:grpSpPr>
          <a:xfrm>
            <a:off x="989586" y="3391628"/>
            <a:ext cx="22175897" cy="3256798"/>
            <a:chOff x="1175570" y="2468560"/>
            <a:chExt cx="22178464" cy="3029883"/>
          </a:xfrm>
        </p:grpSpPr>
        <p:sp>
          <p:nvSpPr>
            <p:cNvPr id="11" name="Rounded Rectangle 10"/>
            <p:cNvSpPr/>
            <p:nvPr/>
          </p:nvSpPr>
          <p:spPr>
            <a:xfrm>
              <a:off x="1175570" y="2696485"/>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175570" y="2468560"/>
              <a:ext cx="3672407" cy="896427"/>
              <a:chOff x="1175570" y="1834705"/>
              <a:chExt cx="4005918" cy="977837"/>
            </a:xfrm>
          </p:grpSpPr>
          <p:sp>
            <p:nvSpPr>
              <p:cNvPr id="13"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 name="TextBox 13"/>
              <p:cNvSpPr txBox="1"/>
              <p:nvPr/>
            </p:nvSpPr>
            <p:spPr>
              <a:xfrm>
                <a:off x="2235429" y="1958752"/>
                <a:ext cx="2941803" cy="780840"/>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5</a:t>
                </a:r>
              </a:p>
            </p:txBody>
          </p:sp>
          <p:sp>
            <p:nvSpPr>
              <p:cNvPr id="15" name="Round Diagonal Corner Rectangle 14"/>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
              <p:cNvGrpSpPr/>
              <p:nvPr/>
            </p:nvGrpSpPr>
            <p:grpSpPr>
              <a:xfrm>
                <a:off x="1314846" y="1951291"/>
                <a:ext cx="756925" cy="699372"/>
                <a:chOff x="7440266" y="3398551"/>
                <a:chExt cx="757238" cy="765175"/>
              </a:xfrm>
              <a:solidFill>
                <a:srgbClr val="999158"/>
              </a:solidFill>
            </p:grpSpPr>
            <p:sp>
              <p:nvSpPr>
                <p:cNvPr id="17"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3"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26" name="Group 25"/>
          <p:cNvGrpSpPr/>
          <p:nvPr/>
        </p:nvGrpSpPr>
        <p:grpSpPr>
          <a:xfrm>
            <a:off x="1009357" y="6754083"/>
            <a:ext cx="22059472" cy="4828317"/>
            <a:chOff x="1270511" y="5867400"/>
            <a:chExt cx="22062025" cy="5148057"/>
          </a:xfrm>
        </p:grpSpPr>
        <p:sp>
          <p:nvSpPr>
            <p:cNvPr id="27" name="Rounded Rectangle 26"/>
            <p:cNvSpPr/>
            <p:nvPr/>
          </p:nvSpPr>
          <p:spPr>
            <a:xfrm>
              <a:off x="1272210" y="6139011"/>
              <a:ext cx="22060326" cy="487644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60"/>
            <p:cNvGrpSpPr/>
            <p:nvPr/>
          </p:nvGrpSpPr>
          <p:grpSpPr>
            <a:xfrm>
              <a:off x="1270511" y="5867400"/>
              <a:ext cx="3568119" cy="849746"/>
              <a:chOff x="1224541" y="6305967"/>
              <a:chExt cx="3568119" cy="849746"/>
            </a:xfrm>
          </p:grpSpPr>
          <p:sp>
            <p:nvSpPr>
              <p:cNvPr id="29"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0" name="TextBox 29"/>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31" name="Round Diagonal Corner Rectangle 30"/>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24" name="Rectangle 23"/>
              <p:cNvSpPr/>
              <p:nvPr/>
            </p:nvSpPr>
            <p:spPr>
              <a:xfrm>
                <a:off x="4854501" y="3671904"/>
                <a:ext cx="13531009" cy="2931123"/>
              </a:xfrm>
              <a:prstGeom prst="rect">
                <a:avLst/>
              </a:prstGeom>
            </p:spPr>
            <p:txBody>
              <a:bodyPr wrap="square">
                <a:spAutoFit/>
              </a:bodyPr>
              <a:lstStyle/>
              <a:p>
                <a:r>
                  <a:rPr lang="nl-NL" sz="4400" b="1" dirty="0">
                    <a:latin typeface="Tahoma" pitchFamily="34" charset="0"/>
                    <a:ea typeface="Tahoma" pitchFamily="34" charset="0"/>
                    <a:cs typeface="Tahoma" pitchFamily="34" charset="0"/>
                  </a:rPr>
                  <a:t>Giải các hệ phương trình:</a:t>
                </a:r>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rPr>
                  <a:t>a)</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nl-NL" sz="4400" b="1" i="1">
                                  <a:latin typeface="Cambria Math"/>
                                </a:rPr>
                                <m:t>𝒙</m:t>
                              </m:r>
                              <m:r>
                                <a:rPr lang="nl-NL" sz="4400" b="1">
                                  <a:latin typeface="Cambria Math"/>
                                </a:rPr>
                                <m:t>+</m:t>
                              </m:r>
                              <m:r>
                                <a:rPr lang="nl-NL" sz="4400" b="1" i="1">
                                  <a:latin typeface="Cambria Math"/>
                                </a:rPr>
                                <m:t>𝟑</m:t>
                              </m:r>
                              <m:r>
                                <a:rPr lang="nl-NL" sz="4400" b="1" i="1">
                                  <a:latin typeface="Cambria Math"/>
                                </a:rPr>
                                <m:t>𝒚</m:t>
                              </m:r>
                              <m:r>
                                <a:rPr lang="nl-NL" sz="4400" b="1">
                                  <a:latin typeface="Cambria Math"/>
                                </a:rPr>
                                <m:t>+</m:t>
                              </m:r>
                              <m:r>
                                <a:rPr lang="nl-NL" sz="4400" b="1" i="1">
                                  <a:latin typeface="Cambria Math"/>
                                </a:rPr>
                                <m:t>𝟐</m:t>
                              </m:r>
                              <m:r>
                                <a:rPr lang="nl-NL" sz="4400" b="1" i="1">
                                  <a:latin typeface="Cambria Math"/>
                                </a:rPr>
                                <m:t>𝒛</m:t>
                              </m:r>
                              <m:r>
                                <a:rPr lang="nl-NL" sz="4400" b="1">
                                  <a:latin typeface="Cambria Math"/>
                                </a:rPr>
                                <m:t>=</m:t>
                              </m:r>
                              <m:r>
                                <a:rPr lang="nl-NL" sz="4400" b="1" i="1">
                                  <a:latin typeface="Cambria Math"/>
                                </a:rPr>
                                <m:t>𝟖</m:t>
                              </m:r>
                            </m:e>
                          </m:mr>
                          <m:mr>
                            <m:e>
                              <m:r>
                                <a:rPr lang="nl-NL" sz="4400" b="1" i="1">
                                  <a:latin typeface="Cambria Math"/>
                                </a:rPr>
                                <m:t>𝟐</m:t>
                              </m:r>
                              <m:r>
                                <a:rPr lang="nl-NL" sz="4400" b="1" i="1">
                                  <a:latin typeface="Cambria Math"/>
                                </a:rPr>
                                <m:t>𝒙</m:t>
                              </m:r>
                              <m:r>
                                <a:rPr lang="nl-NL" sz="4400" b="1">
                                  <a:latin typeface="Cambria Math"/>
                                </a:rPr>
                                <m:t>+</m:t>
                              </m:r>
                              <m:r>
                                <a:rPr lang="nl-NL" sz="4400" b="1" i="1">
                                  <a:latin typeface="Cambria Math"/>
                                </a:rPr>
                                <m:t>𝟐</m:t>
                              </m:r>
                              <m:r>
                                <a:rPr lang="nl-NL" sz="4400" b="1" i="1">
                                  <a:latin typeface="Cambria Math"/>
                                </a:rPr>
                                <m:t>𝒚</m:t>
                              </m:r>
                              <m:r>
                                <a:rPr lang="nl-NL" sz="4400" b="1">
                                  <a:latin typeface="Cambria Math"/>
                                </a:rPr>
                                <m:t>+</m:t>
                              </m:r>
                              <m:r>
                                <a:rPr lang="nl-NL" sz="4400" b="1" i="1">
                                  <a:latin typeface="Cambria Math"/>
                                </a:rPr>
                                <m:t>𝒛</m:t>
                              </m:r>
                              <m:r>
                                <a:rPr lang="nl-NL" sz="4400" b="1">
                                  <a:latin typeface="Cambria Math"/>
                                </a:rPr>
                                <m:t>=</m:t>
                              </m:r>
                              <m:r>
                                <a:rPr lang="nl-NL" sz="4400" b="1" i="1">
                                  <a:latin typeface="Cambria Math"/>
                                </a:rPr>
                                <m:t>𝟔</m:t>
                              </m:r>
                            </m:e>
                          </m:mr>
                          <m:mr>
                            <m:e>
                              <m:r>
                                <a:rPr lang="nl-NL" sz="4400" b="1" i="1">
                                  <a:latin typeface="Cambria Math"/>
                                </a:rPr>
                                <m:t>𝟑</m:t>
                              </m:r>
                              <m:r>
                                <a:rPr lang="nl-NL" sz="4400" b="1" i="1">
                                  <a:latin typeface="Cambria Math"/>
                                </a:rPr>
                                <m:t>𝒙</m:t>
                              </m:r>
                              <m:r>
                                <a:rPr lang="nl-NL" sz="4400" b="1">
                                  <a:latin typeface="Cambria Math"/>
                                </a:rPr>
                                <m:t>+</m:t>
                              </m:r>
                              <m:r>
                                <a:rPr lang="nl-NL" sz="4400" b="1" i="1">
                                  <a:latin typeface="Cambria Math"/>
                                </a:rPr>
                                <m:t>𝒚</m:t>
                              </m:r>
                              <m:r>
                                <a:rPr lang="nl-NL" sz="4400" b="1">
                                  <a:latin typeface="Cambria Math"/>
                                </a:rPr>
                                <m:t>+</m:t>
                              </m:r>
                              <m:r>
                                <a:rPr lang="nl-NL" sz="4400" b="1" i="1">
                                  <a:latin typeface="Cambria Math"/>
                                </a:rPr>
                                <m:t>𝒛</m:t>
                              </m:r>
                              <m:r>
                                <a:rPr lang="nl-NL" sz="4400" b="1">
                                  <a:latin typeface="Cambria Math"/>
                                </a:rPr>
                                <m:t>=</m:t>
                              </m:r>
                              <m:r>
                                <a:rPr lang="nl-NL" sz="4400" b="1" i="1">
                                  <a:latin typeface="Cambria Math"/>
                                </a:rPr>
                                <m:t>𝟔</m:t>
                              </m:r>
                            </m:e>
                          </m:mr>
                        </m:m>
                      </m:e>
                    </m:d>
                  </m:oMath>
                </a14:m>
                <a:r>
                  <a:rPr lang="nl-NL" sz="4400" b="1" dirty="0">
                    <a:latin typeface="Tahoma" pitchFamily="34" charset="0"/>
                    <a:ea typeface="Tahoma" pitchFamily="34" charset="0"/>
                    <a:cs typeface="Tahoma" pitchFamily="34" charset="0"/>
                  </a:rPr>
                  <a:t>            b)</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nl-NL" sz="4400" b="1" i="1">
                                  <a:latin typeface="Cambria Math"/>
                                </a:rPr>
                                <m:t>𝒙</m:t>
                              </m:r>
                              <m:r>
                                <a:rPr lang="nl-NL" sz="4400" b="1" i="1">
                                  <a:latin typeface="Cambria Math"/>
                                </a:rPr>
                                <m:t>−</m:t>
                              </m:r>
                              <m:r>
                                <a:rPr lang="nl-NL" sz="4400" b="1" i="1">
                                  <a:latin typeface="Cambria Math"/>
                                </a:rPr>
                                <m:t>𝟑</m:t>
                              </m:r>
                              <m:r>
                                <a:rPr lang="nl-NL" sz="4400" b="1" i="1">
                                  <a:latin typeface="Cambria Math"/>
                                </a:rPr>
                                <m:t>𝒚</m:t>
                              </m:r>
                              <m:r>
                                <a:rPr lang="nl-NL" sz="4400" b="1">
                                  <a:latin typeface="Cambria Math"/>
                                </a:rPr>
                                <m:t>+</m:t>
                              </m:r>
                              <m:r>
                                <a:rPr lang="nl-NL" sz="4400" b="1" i="1">
                                  <a:latin typeface="Cambria Math"/>
                                </a:rPr>
                                <m:t>𝟐</m:t>
                              </m:r>
                              <m:r>
                                <a:rPr lang="nl-NL" sz="4400" b="1" i="1">
                                  <a:latin typeface="Cambria Math"/>
                                </a:rPr>
                                <m:t>𝒛</m:t>
                              </m:r>
                              <m:r>
                                <a:rPr lang="nl-NL" sz="4400" b="1">
                                  <a:latin typeface="Cambria Math"/>
                                </a:rPr>
                                <m:t>=</m:t>
                              </m:r>
                              <m:r>
                                <a:rPr lang="nl-NL" sz="4400" b="1" i="1">
                                  <a:latin typeface="Cambria Math"/>
                                </a:rPr>
                                <m:t>−</m:t>
                              </m:r>
                              <m:r>
                                <a:rPr lang="nl-NL" sz="4400" b="1" i="1">
                                  <a:latin typeface="Cambria Math"/>
                                </a:rPr>
                                <m:t>𝟕</m:t>
                              </m:r>
                            </m:e>
                          </m:mr>
                          <m:mr>
                            <m:e>
                              <m:r>
                                <a:rPr lang="nl-NL" sz="4400" b="1" i="1">
                                  <a:latin typeface="Cambria Math"/>
                                </a:rPr>
                                <m:t>−</m:t>
                              </m:r>
                              <m:r>
                                <a:rPr lang="nl-NL" sz="4400" b="1" i="1">
                                  <a:latin typeface="Cambria Math"/>
                                </a:rPr>
                                <m:t>𝟐</m:t>
                              </m:r>
                              <m:r>
                                <a:rPr lang="nl-NL" sz="4400" b="1" i="1">
                                  <a:latin typeface="Cambria Math"/>
                                </a:rPr>
                                <m:t>𝒙</m:t>
                              </m:r>
                              <m:r>
                                <a:rPr lang="nl-NL" sz="4400" b="1">
                                  <a:latin typeface="Cambria Math"/>
                                </a:rPr>
                                <m:t>+</m:t>
                              </m:r>
                              <m:r>
                                <a:rPr lang="nl-NL" sz="4400" b="1" i="1">
                                  <a:latin typeface="Cambria Math"/>
                                </a:rPr>
                                <m:t>𝟒</m:t>
                              </m:r>
                              <m:r>
                                <a:rPr lang="nl-NL" sz="4400" b="1" i="1">
                                  <a:latin typeface="Cambria Math"/>
                                </a:rPr>
                                <m:t>𝒚</m:t>
                              </m:r>
                              <m:r>
                                <a:rPr lang="nl-NL" sz="4400" b="1">
                                  <a:latin typeface="Cambria Math"/>
                                </a:rPr>
                                <m:t>+</m:t>
                              </m:r>
                              <m:r>
                                <a:rPr lang="nl-NL" sz="4400" b="1" i="1">
                                  <a:latin typeface="Cambria Math"/>
                                </a:rPr>
                                <m:t>𝟑</m:t>
                              </m:r>
                              <m:r>
                                <a:rPr lang="nl-NL" sz="4400" b="1" i="1">
                                  <a:latin typeface="Cambria Math"/>
                                </a:rPr>
                                <m:t>𝒛</m:t>
                              </m:r>
                              <m:r>
                                <a:rPr lang="nl-NL" sz="4400" b="1">
                                  <a:latin typeface="Cambria Math"/>
                                </a:rPr>
                                <m:t>=</m:t>
                              </m:r>
                              <m:r>
                                <a:rPr lang="nl-NL" sz="4400" b="1" i="1">
                                  <a:latin typeface="Cambria Math"/>
                                </a:rPr>
                                <m:t>𝟖</m:t>
                              </m:r>
                            </m:e>
                          </m:mr>
                          <m:mr>
                            <m:e>
                              <m:r>
                                <a:rPr lang="nl-NL" sz="4400" b="1" i="1">
                                  <a:latin typeface="Cambria Math"/>
                                </a:rPr>
                                <m:t>𝟑</m:t>
                              </m:r>
                              <m:r>
                                <a:rPr lang="nl-NL" sz="4400" b="1" i="1">
                                  <a:latin typeface="Cambria Math"/>
                                </a:rPr>
                                <m:t>𝒙</m:t>
                              </m:r>
                              <m:r>
                                <a:rPr lang="nl-NL" sz="4400" b="1">
                                  <a:latin typeface="Cambria Math"/>
                                </a:rPr>
                                <m:t>+</m:t>
                              </m:r>
                              <m:r>
                                <a:rPr lang="nl-NL" sz="4400" b="1" i="1">
                                  <a:latin typeface="Cambria Math"/>
                                </a:rPr>
                                <m:t>𝒚</m:t>
                              </m:r>
                              <m:r>
                                <a:rPr lang="nl-NL" sz="4400" b="1" i="1">
                                  <a:latin typeface="Cambria Math"/>
                                </a:rPr>
                                <m:t>−</m:t>
                              </m:r>
                              <m:r>
                                <a:rPr lang="nl-NL" sz="4400" b="1" i="1">
                                  <a:latin typeface="Cambria Math"/>
                                </a:rPr>
                                <m:t>𝒛</m:t>
                              </m:r>
                              <m:r>
                                <a:rPr lang="nl-NL" sz="4400" b="1">
                                  <a:latin typeface="Cambria Math"/>
                                </a:rPr>
                                <m:t>=</m:t>
                              </m:r>
                              <m:r>
                                <a:rPr lang="nl-NL" sz="4400" b="1" i="1">
                                  <a:latin typeface="Cambria Math"/>
                                </a:rPr>
                                <m:t>𝟓</m:t>
                              </m:r>
                            </m:e>
                          </m:mr>
                        </m:m>
                      </m:e>
                    </m:d>
                  </m:oMath>
                </a14:m>
                <a:endParaRPr lang="en-US" sz="4400" b="1" dirty="0">
                  <a:latin typeface="Tahoma" pitchFamily="34" charset="0"/>
                  <a:ea typeface="Tahoma" pitchFamily="34" charset="0"/>
                  <a:cs typeface="Tahoma"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4854501" y="3671904"/>
                <a:ext cx="13531009" cy="2931123"/>
              </a:xfrm>
              <a:prstGeom prst="rect">
                <a:avLst/>
              </a:prstGeom>
              <a:blipFill>
                <a:blip r:embed="rId2"/>
                <a:stretch>
                  <a:fillRect l="-1802" t="-4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2861260" y="8077200"/>
                <a:ext cx="16260450" cy="2931123"/>
              </a:xfrm>
              <a:prstGeom prst="rect">
                <a:avLst/>
              </a:prstGeom>
            </p:spPr>
            <p:txBody>
              <a:bodyPr wrap="square">
                <a:spAutoFit/>
              </a:bodyPr>
              <a:lstStyle/>
              <a:p>
                <a:r>
                  <a:rPr lang="nl-NL" sz="4400" b="1" dirty="0">
                    <a:latin typeface="Tahoma" pitchFamily="34" charset="0"/>
                    <a:ea typeface="Tahoma" pitchFamily="34" charset="0"/>
                    <a:cs typeface="Tahoma" pitchFamily="34" charset="0"/>
                  </a:rPr>
                  <a:t>Đưa hệ phương trình về dạng tam giác.</a:t>
                </a:r>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rPr>
                  <a:t>	a)</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nl-NL" sz="4400" b="1" i="1">
                                  <a:latin typeface="Cambria Math"/>
                                </a:rPr>
                                <m:t>𝒙</m:t>
                              </m:r>
                              <m:r>
                                <a:rPr lang="nl-NL" sz="4400" b="1">
                                  <a:latin typeface="Cambria Math"/>
                                </a:rPr>
                                <m:t>=</m:t>
                              </m:r>
                              <m:r>
                                <a:rPr lang="nl-NL" sz="4400" b="1" i="1">
                                  <a:latin typeface="Cambria Math"/>
                                </a:rPr>
                                <m:t>𝟏</m:t>
                              </m:r>
                            </m:e>
                          </m:mr>
                          <m:mr>
                            <m:e>
                              <m:r>
                                <a:rPr lang="nl-NL" sz="4400" b="1" i="1">
                                  <a:latin typeface="Cambria Math"/>
                                </a:rPr>
                                <m:t>𝒚</m:t>
                              </m:r>
                              <m:r>
                                <a:rPr lang="nl-NL" sz="4400" b="1">
                                  <a:latin typeface="Cambria Math"/>
                                </a:rPr>
                                <m:t>=</m:t>
                              </m:r>
                              <m:r>
                                <a:rPr lang="nl-NL" sz="4400" b="1" i="1">
                                  <a:latin typeface="Cambria Math"/>
                                </a:rPr>
                                <m:t>𝟏</m:t>
                              </m:r>
                            </m:e>
                          </m:mr>
                          <m:mr>
                            <m:e>
                              <m:r>
                                <a:rPr lang="nl-NL" sz="4400" b="1" i="1">
                                  <a:latin typeface="Cambria Math"/>
                                </a:rPr>
                                <m:t>𝒛</m:t>
                              </m:r>
                              <m:r>
                                <a:rPr lang="nl-NL" sz="4400" b="1">
                                  <a:latin typeface="Cambria Math"/>
                                </a:rPr>
                                <m:t>=</m:t>
                              </m:r>
                              <m:r>
                                <a:rPr lang="nl-NL" sz="4400" b="1" i="1">
                                  <a:latin typeface="Cambria Math"/>
                                </a:rPr>
                                <m:t>𝟐</m:t>
                              </m:r>
                            </m:e>
                          </m:mr>
                        </m:m>
                      </m:e>
                    </m:d>
                  </m:oMath>
                </a14:m>
                <a:r>
                  <a:rPr lang="nl-NL" sz="4400" b="1" dirty="0">
                    <a:latin typeface="Tahoma" pitchFamily="34" charset="0"/>
                    <a:ea typeface="Tahoma" pitchFamily="34" charset="0"/>
                    <a:cs typeface="Tahoma" pitchFamily="34" charset="0"/>
                  </a:rPr>
                  <a:t>                 b)</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nl-NL" sz="4400" b="1" i="1">
                                  <a:latin typeface="Cambria Math"/>
                                </a:rPr>
                                <m:t>𝒙</m:t>
                              </m:r>
                              <m:r>
                                <a:rPr lang="nl-NL" sz="4400" b="1">
                                  <a:latin typeface="Cambria Math"/>
                                </a:rPr>
                                <m:t>=</m:t>
                              </m:r>
                              <m:r>
                                <a:rPr lang="nl-NL" sz="4400" b="1" i="1">
                                  <a:latin typeface="Cambria Math"/>
                                </a:rPr>
                                <m:t>𝟏𝟏</m:t>
                              </m:r>
                              <m:r>
                                <a:rPr lang="nl-NL" sz="4400" b="1">
                                  <a:latin typeface="Cambria Math"/>
                                </a:rPr>
                                <m:t>/</m:t>
                              </m:r>
                              <m:r>
                                <a:rPr lang="nl-NL" sz="4400" b="1" i="1">
                                  <a:latin typeface="Cambria Math"/>
                                </a:rPr>
                                <m:t>𝟒</m:t>
                              </m:r>
                            </m:e>
                          </m:mr>
                          <m:mr>
                            <m:e>
                              <m:r>
                                <a:rPr lang="nl-NL" sz="4400" b="1" i="1">
                                  <a:latin typeface="Cambria Math"/>
                                </a:rPr>
                                <m:t>𝒚</m:t>
                              </m:r>
                              <m:r>
                                <a:rPr lang="nl-NL" sz="4400" b="1">
                                  <a:latin typeface="Cambria Math"/>
                                </a:rPr>
                                <m:t>=</m:t>
                              </m:r>
                              <m:r>
                                <a:rPr lang="nl-NL" sz="4400" b="1" i="1">
                                  <a:latin typeface="Cambria Math"/>
                                </a:rPr>
                                <m:t>𝟓</m:t>
                              </m:r>
                              <m:r>
                                <a:rPr lang="nl-NL" sz="4400" b="1">
                                  <a:latin typeface="Cambria Math"/>
                                </a:rPr>
                                <m:t>/</m:t>
                              </m:r>
                              <m:r>
                                <a:rPr lang="nl-NL" sz="4400" b="1" i="1">
                                  <a:latin typeface="Cambria Math"/>
                                </a:rPr>
                                <m:t>𝟐</m:t>
                              </m:r>
                            </m:e>
                          </m:mr>
                          <m:mr>
                            <m:e>
                              <m:r>
                                <a:rPr lang="nl-NL" sz="4400" b="1" i="1">
                                  <a:latin typeface="Cambria Math"/>
                                </a:rPr>
                                <m:t>𝒛</m:t>
                              </m:r>
                              <m:r>
                                <a:rPr lang="nl-NL" sz="4400" b="1">
                                  <a:latin typeface="Cambria Math"/>
                                </a:rPr>
                                <m:t>=</m:t>
                              </m:r>
                              <m:r>
                                <a:rPr lang="nl-NL" sz="4400" b="1" i="1">
                                  <a:latin typeface="Cambria Math"/>
                                </a:rPr>
                                <m:t>−</m:t>
                              </m:r>
                              <m:r>
                                <a:rPr lang="nl-NL" sz="4400" b="1" i="1">
                                  <a:latin typeface="Cambria Math"/>
                                </a:rPr>
                                <m:t>𝟏</m:t>
                              </m:r>
                              <m:r>
                                <a:rPr lang="nl-NL" sz="4400" b="1">
                                  <a:latin typeface="Cambria Math"/>
                                </a:rPr>
                                <m:t>/</m:t>
                              </m:r>
                              <m:r>
                                <a:rPr lang="nl-NL" sz="4400" b="1" i="1">
                                  <a:latin typeface="Cambria Math"/>
                                </a:rPr>
                                <m:t>𝟕</m:t>
                              </m:r>
                            </m:e>
                          </m:mr>
                        </m:m>
                      </m:e>
                    </m:d>
                  </m:oMath>
                </a14:m>
                <a:endParaRPr lang="en-US" sz="4400" b="1" dirty="0">
                  <a:latin typeface="Tahoma" pitchFamily="34" charset="0"/>
                  <a:ea typeface="Tahoma" pitchFamily="34" charset="0"/>
                  <a:cs typeface="Tahoma" pitchFamily="34"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2861260" y="8077200"/>
                <a:ext cx="16260450" cy="2931123"/>
              </a:xfrm>
              <a:prstGeom prst="rect">
                <a:avLst/>
              </a:prstGeom>
              <a:blipFill rotWithShape="1">
                <a:blip r:embed="rId3"/>
                <a:stretch>
                  <a:fillRect l="-1499" t="-4158"/>
                </a:stretch>
              </a:blipFill>
            </p:spPr>
            <p:txBody>
              <a:bodyPr/>
              <a:lstStyle/>
              <a:p>
                <a:r>
                  <a:rPr lang="en-US">
                    <a:noFill/>
                  </a:rPr>
                  <a:t> </a:t>
                </a:r>
              </a:p>
            </p:txBody>
          </p:sp>
        </mc:Fallback>
      </mc:AlternateContent>
    </p:spTree>
    <p:extLst>
      <p:ext uri="{BB962C8B-B14F-4D97-AF65-F5344CB8AC3E}">
        <p14:creationId xmlns:p14="http://schemas.microsoft.com/office/powerpoint/2010/main" val="100371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ipe(left)">
                                      <p:cBhvr>
                                        <p:cTn id="12" dur="500"/>
                                        <p:tgtEl>
                                          <p:spTgt spid="24">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4">
                                            <p:txEl>
                                              <p:pRg st="1" end="1"/>
                                            </p:txEl>
                                          </p:spTgt>
                                        </p:tgtEl>
                                        <p:attrNameLst>
                                          <p:attrName>style.visibility</p:attrName>
                                        </p:attrNameLst>
                                      </p:cBhvr>
                                      <p:to>
                                        <p:strVal val="visible"/>
                                      </p:to>
                                    </p:set>
                                    <p:animEffect transition="in" filter="wipe(left)">
                                      <p:cBhvr>
                                        <p:cTn id="15" dur="500"/>
                                        <p:tgtEl>
                                          <p:spTgt spid="2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wipe(left)">
                                      <p:cBhvr>
                                        <p:cTn id="25" dur="500"/>
                                        <p:tgtEl>
                                          <p:spTgt spid="3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3">
                                            <p:txEl>
                                              <p:pRg st="1" end="1"/>
                                            </p:txEl>
                                          </p:spTgt>
                                        </p:tgtEl>
                                        <p:attrNameLst>
                                          <p:attrName>style.visibility</p:attrName>
                                        </p:attrNameLst>
                                      </p:cBhvr>
                                      <p:to>
                                        <p:strVal val="visible"/>
                                      </p:to>
                                    </p:set>
                                    <p:animEffect transition="in" filter="wipe(left)">
                                      <p:cBhvr>
                                        <p:cTn id="30"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5974" y="1584757"/>
            <a:ext cx="18371639" cy="847303"/>
            <a:chOff x="-288924" y="1905000"/>
            <a:chExt cx="19556062" cy="847302"/>
          </a:xfrm>
        </p:grpSpPr>
        <p:sp>
          <p:nvSpPr>
            <p:cNvPr id="3" name="Rounded Rectangle 2"/>
            <p:cNvSpPr/>
            <p:nvPr/>
          </p:nvSpPr>
          <p:spPr>
            <a:xfrm>
              <a:off x="-288924" y="1905000"/>
              <a:ext cx="255284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22269"/>
              <a:ext cx="875698" cy="754052"/>
            </a:xfrm>
            <a:prstGeom prst="rect">
              <a:avLst/>
            </a:prstGeom>
            <a:noFill/>
          </p:spPr>
          <p:txBody>
            <a:bodyPr wrap="none" rtlCol="0">
              <a:spAutoFit/>
            </a:bodyPr>
            <a:lstStyle/>
            <a:p>
              <a:r>
                <a:rPr lang="vi-VN" b="1" dirty="0">
                  <a:solidFill>
                    <a:schemeClr val="bg1"/>
                  </a:solidFill>
                  <a:latin typeface="Tahoma" pitchFamily="34" charset="0"/>
                  <a:ea typeface="Tahoma" pitchFamily="34" charset="0"/>
                  <a:cs typeface="Tahoma" pitchFamily="34" charset="0"/>
                </a:rPr>
                <a:t>I</a:t>
              </a:r>
              <a:r>
                <a:rPr lang="en-US" b="1" dirty="0">
                  <a:solidFill>
                    <a:schemeClr val="bg1"/>
                  </a:solidFill>
                  <a:latin typeface="Tahoma" pitchFamily="34" charset="0"/>
                  <a:ea typeface="Tahoma" pitchFamily="34" charset="0"/>
                  <a:cs typeface="Tahoma" pitchFamily="34" charset="0"/>
                </a:rPr>
                <a:t>V</a:t>
              </a:r>
            </a:p>
          </p:txBody>
        </p:sp>
        <p:sp>
          <p:nvSpPr>
            <p:cNvPr id="5" name="TextBox 4"/>
            <p:cNvSpPr txBox="1"/>
            <p:nvPr/>
          </p:nvSpPr>
          <p:spPr>
            <a:xfrm>
              <a:off x="1984024" y="1921402"/>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LUYỆN TẬP</a:t>
              </a:r>
            </a:p>
          </p:txBody>
        </p:sp>
      </p:grpSp>
      <p:grpSp>
        <p:nvGrpSpPr>
          <p:cNvPr id="6" name="Group 5"/>
          <p:cNvGrpSpPr/>
          <p:nvPr/>
        </p:nvGrpSpPr>
        <p:grpSpPr>
          <a:xfrm>
            <a:off x="863958" y="2481454"/>
            <a:ext cx="16237433" cy="861774"/>
            <a:chOff x="644526" y="2766774"/>
            <a:chExt cx="16044859" cy="861774"/>
          </a:xfrm>
        </p:grpSpPr>
        <p:sp>
          <p:nvSpPr>
            <p:cNvPr id="7" name="TextBox 6"/>
            <p:cNvSpPr txBox="1"/>
            <p:nvPr/>
          </p:nvSpPr>
          <p:spPr>
            <a:xfrm>
              <a:off x="1906586" y="2766774"/>
              <a:ext cx="14782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SÁCH GIÁO KHOA.</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grpSp>
        <p:nvGrpSpPr>
          <p:cNvPr id="10" name="Group 49"/>
          <p:cNvGrpSpPr/>
          <p:nvPr/>
        </p:nvGrpSpPr>
        <p:grpSpPr>
          <a:xfrm>
            <a:off x="878686" y="3445897"/>
            <a:ext cx="22365700" cy="4699065"/>
            <a:chOff x="1175570" y="2468560"/>
            <a:chExt cx="22368289" cy="4731352"/>
          </a:xfrm>
        </p:grpSpPr>
        <p:sp>
          <p:nvSpPr>
            <p:cNvPr id="11" name="Rounded Rectangle 10"/>
            <p:cNvSpPr/>
            <p:nvPr/>
          </p:nvSpPr>
          <p:spPr>
            <a:xfrm>
              <a:off x="1365395" y="2575440"/>
              <a:ext cx="22178464" cy="462447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175570" y="2468560"/>
              <a:ext cx="3672407" cy="896427"/>
              <a:chOff x="1175570" y="1834705"/>
              <a:chExt cx="4005918" cy="977837"/>
            </a:xfrm>
          </p:grpSpPr>
          <p:sp>
            <p:nvSpPr>
              <p:cNvPr id="13"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 name="TextBox 13"/>
              <p:cNvSpPr txBox="1"/>
              <p:nvPr/>
            </p:nvSpPr>
            <p:spPr>
              <a:xfrm>
                <a:off x="2235429" y="1958752"/>
                <a:ext cx="2941803" cy="780840"/>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6</a:t>
                </a:r>
              </a:p>
            </p:txBody>
          </p:sp>
          <p:sp>
            <p:nvSpPr>
              <p:cNvPr id="15" name="Round Diagonal Corner Rectangle 14"/>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
              <p:cNvGrpSpPr/>
              <p:nvPr/>
            </p:nvGrpSpPr>
            <p:grpSpPr>
              <a:xfrm>
                <a:off x="1314846" y="1951291"/>
                <a:ext cx="756925" cy="699372"/>
                <a:chOff x="7440266" y="3398551"/>
                <a:chExt cx="757238" cy="765175"/>
              </a:xfrm>
              <a:solidFill>
                <a:srgbClr val="999158"/>
              </a:solidFill>
            </p:grpSpPr>
            <p:sp>
              <p:nvSpPr>
                <p:cNvPr id="17"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3"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4" name="Rectangle 23"/>
          <p:cNvSpPr/>
          <p:nvPr/>
        </p:nvSpPr>
        <p:spPr>
          <a:xfrm>
            <a:off x="1723151" y="4335415"/>
            <a:ext cx="20866572" cy="3477875"/>
          </a:xfrm>
          <a:prstGeom prst="rect">
            <a:avLst/>
          </a:prstGeom>
        </p:spPr>
        <p:txBody>
          <a:bodyPr wrap="square">
            <a:spAutoFit/>
          </a:bodyPr>
          <a:lstStyle/>
          <a:p>
            <a:pPr algn="just"/>
            <a:r>
              <a:rPr lang="nl-NL" sz="4400" b="1" dirty="0">
                <a:latin typeface="Tahoma" pitchFamily="34" charset="0"/>
                <a:ea typeface="Tahoma" pitchFamily="34" charset="0"/>
                <a:cs typeface="Tahoma" pitchFamily="34" charset="0"/>
              </a:rPr>
              <a:t>Một cửa hàng bán áo sơ mi, quần âu nam và váy nữ. Ngày thứ nhất bán được 12 áo, 21 quần và 18 váy, doanh thu là 5349000 đồng. Ngày thứ hai bán được 16 áo, 24 quần và 12 váy, doanh thu là 5600000 đồng. Ngày thứ ba bán được 24 áo, 15 quần và 12 váy, doanh thu là 5259000 đồng. Hỏi giá bán mỗi áo, mỗi quần và nỗi váy là bao nhiêu?</a:t>
            </a:r>
            <a:endParaRPr lang="en-US" sz="4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0371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ipe(left)">
                                      <p:cBhvr>
                                        <p:cTn id="1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63958" y="3554377"/>
            <a:ext cx="22059472" cy="8104223"/>
            <a:chOff x="1270511" y="5867400"/>
            <a:chExt cx="22062025" cy="7422948"/>
          </a:xfrm>
        </p:grpSpPr>
        <p:sp>
          <p:nvSpPr>
            <p:cNvPr id="3" name="Rounded Rectangle 2"/>
            <p:cNvSpPr/>
            <p:nvPr/>
          </p:nvSpPr>
          <p:spPr>
            <a:xfrm>
              <a:off x="1272210" y="6139011"/>
              <a:ext cx="2206032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0"/>
            <p:cNvGrpSpPr/>
            <p:nvPr/>
          </p:nvGrpSpPr>
          <p:grpSpPr>
            <a:xfrm>
              <a:off x="1270511" y="5867400"/>
              <a:ext cx="3568119" cy="849746"/>
              <a:chOff x="1224541" y="6305967"/>
              <a:chExt cx="3568119" cy="849746"/>
            </a:xfrm>
          </p:grpSpPr>
          <p:sp>
            <p:nvSpPr>
              <p:cNvPr id="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 name="TextBox 5"/>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9" name="Rectangle 8"/>
              <p:cNvSpPr/>
              <p:nvPr/>
            </p:nvSpPr>
            <p:spPr>
              <a:xfrm>
                <a:off x="4838692" y="4156487"/>
                <a:ext cx="17508238" cy="5639557"/>
              </a:xfrm>
              <a:prstGeom prst="rect">
                <a:avLst/>
              </a:prstGeom>
            </p:spPr>
            <p:txBody>
              <a:bodyPr wrap="square">
                <a:spAutoFit/>
              </a:bodyPr>
              <a:lstStyle/>
              <a:p>
                <a:r>
                  <a:rPr lang="nl-NL" sz="4400" b="1" dirty="0">
                    <a:latin typeface="Tahoma" pitchFamily="34" charset="0"/>
                    <a:ea typeface="Tahoma" pitchFamily="34" charset="0"/>
                    <a:cs typeface="Tahoma" pitchFamily="34" charset="0"/>
                  </a:rPr>
                  <a:t>Gọi </a:t>
                </a:r>
                <a14:m>
                  <m:oMath xmlns:m="http://schemas.openxmlformats.org/officeDocument/2006/math">
                    <m:r>
                      <a:rPr lang="en-US" sz="4400" b="1" i="1" smtClean="0">
                        <a:latin typeface="Cambria Math"/>
                        <a:ea typeface="Tahoma" pitchFamily="34" charset="0"/>
                        <a:cs typeface="Tahoma" pitchFamily="34" charset="0"/>
                      </a:rPr>
                      <m:t>𝒙</m:t>
                    </m:r>
                  </m:oMath>
                </a14:m>
                <a:r>
                  <a:rPr lang="nl-NL" sz="4400" b="1" dirty="0">
                    <a:latin typeface="Tahoma" pitchFamily="34" charset="0"/>
                    <a:ea typeface="Tahoma" pitchFamily="34" charset="0"/>
                    <a:cs typeface="Tahoma" pitchFamily="34" charset="0"/>
                  </a:rPr>
                  <a:t> (ngàn đồng) là giá bán một áo.</a:t>
                </a:r>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rPr>
                  <a:t>      </a:t>
                </a:r>
                <a14:m>
                  <m:oMath xmlns:m="http://schemas.openxmlformats.org/officeDocument/2006/math">
                    <m:r>
                      <a:rPr lang="en-US" sz="4400" b="1" i="1" smtClean="0">
                        <a:latin typeface="Cambria Math"/>
                        <a:ea typeface="Tahoma" pitchFamily="34" charset="0"/>
                        <a:cs typeface="Tahoma" pitchFamily="34" charset="0"/>
                      </a:rPr>
                      <m:t>𝒚</m:t>
                    </m:r>
                  </m:oMath>
                </a14:m>
                <a:r>
                  <a:rPr lang="nl-NL" sz="4400" b="1" dirty="0">
                    <a:latin typeface="Tahoma" pitchFamily="34" charset="0"/>
                    <a:ea typeface="Tahoma" pitchFamily="34" charset="0"/>
                    <a:cs typeface="Tahoma" pitchFamily="34" charset="0"/>
                  </a:rPr>
                  <a:t> (ngàn đồng) là giá bán một quần.</a:t>
                </a:r>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rPr>
                  <a:t>       </a:t>
                </a:r>
                <a14:m>
                  <m:oMath xmlns:m="http://schemas.openxmlformats.org/officeDocument/2006/math">
                    <m:r>
                      <a:rPr lang="en-US" sz="4400" b="1" i="1" smtClean="0">
                        <a:latin typeface="Cambria Math"/>
                        <a:ea typeface="Tahoma" pitchFamily="34" charset="0"/>
                        <a:cs typeface="Tahoma" pitchFamily="34" charset="0"/>
                      </a:rPr>
                      <m:t>𝒛</m:t>
                    </m:r>
                    <m:r>
                      <a:rPr lang="en-US" sz="4400" b="1" i="1" smtClean="0">
                        <a:latin typeface="Cambria Math"/>
                        <a:ea typeface="Tahoma" pitchFamily="34" charset="0"/>
                        <a:cs typeface="Tahoma" pitchFamily="34" charset="0"/>
                      </a:rPr>
                      <m:t> </m:t>
                    </m:r>
                  </m:oMath>
                </a14:m>
                <a:r>
                  <a:rPr lang="nl-NL" sz="4400" b="1" dirty="0">
                    <a:latin typeface="Tahoma" pitchFamily="34" charset="0"/>
                    <a:ea typeface="Tahoma" pitchFamily="34" charset="0"/>
                    <a:cs typeface="Tahoma" pitchFamily="34" charset="0"/>
                  </a:rPr>
                  <a:t>(ngàn đồng) là giá bán một váy.</a:t>
                </a:r>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rPr>
                  <a:t>               ĐK: </a:t>
                </a:r>
                <a14:m>
                  <m:oMath xmlns:m="http://schemas.openxmlformats.org/officeDocument/2006/math">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𝒛</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oMath>
                </a14:m>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rPr>
                  <a:t>Ta có hệ phương trình:</a:t>
                </a:r>
                <a:endParaRPr lang="en-US" sz="4400" b="1" dirty="0">
                  <a:latin typeface="Tahoma" pitchFamily="34" charset="0"/>
                  <a:ea typeface="Tahoma" pitchFamily="34" charset="0"/>
                  <a:cs typeface="Tahoma" pitchFamily="34" charset="0"/>
                </a:endParaRPr>
              </a:p>
              <a:p>
                <a:r>
                  <a:rPr lang="en-US" sz="4400" b="1" dirty="0"/>
                  <a:t>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nl-NL" sz="4400" b="1" i="1">
                                  <a:latin typeface="Cambria Math"/>
                                </a:rPr>
                                <m:t>𝟏𝟐</m:t>
                              </m:r>
                              <m:r>
                                <a:rPr lang="nl-NL" sz="4400" b="1" i="1">
                                  <a:latin typeface="Cambria Math"/>
                                </a:rPr>
                                <m:t>𝒙</m:t>
                              </m:r>
                              <m:r>
                                <a:rPr lang="nl-NL" sz="4400" b="1">
                                  <a:latin typeface="Cambria Math"/>
                                </a:rPr>
                                <m:t>+</m:t>
                              </m:r>
                              <m:r>
                                <a:rPr lang="nl-NL" sz="4400" b="1" i="1">
                                  <a:latin typeface="Cambria Math"/>
                                </a:rPr>
                                <m:t>𝟐𝟏</m:t>
                              </m:r>
                              <m:r>
                                <a:rPr lang="nl-NL" sz="4400" b="1" i="1">
                                  <a:latin typeface="Cambria Math"/>
                                </a:rPr>
                                <m:t>𝒚</m:t>
                              </m:r>
                              <m:r>
                                <a:rPr lang="nl-NL" sz="4400" b="1">
                                  <a:latin typeface="Cambria Math"/>
                                </a:rPr>
                                <m:t>+</m:t>
                              </m:r>
                              <m:r>
                                <a:rPr lang="nl-NL" sz="4400" b="1" i="1">
                                  <a:latin typeface="Cambria Math"/>
                                </a:rPr>
                                <m:t>𝟏𝟖</m:t>
                              </m:r>
                              <m:r>
                                <a:rPr lang="nl-NL" sz="4400" b="1" i="1">
                                  <a:latin typeface="Cambria Math"/>
                                </a:rPr>
                                <m:t>𝒛</m:t>
                              </m:r>
                              <m:r>
                                <a:rPr lang="nl-NL" sz="4400" b="1">
                                  <a:latin typeface="Cambria Math"/>
                                </a:rPr>
                                <m:t>=</m:t>
                              </m:r>
                              <m:r>
                                <a:rPr lang="nl-NL" sz="4400" b="1" i="1">
                                  <a:latin typeface="Cambria Math"/>
                                </a:rPr>
                                <m:t>𝟓𝟑𝟒𝟗</m:t>
                              </m:r>
                            </m:e>
                          </m:mr>
                          <m:mr>
                            <m:e>
                              <m:r>
                                <a:rPr lang="nl-NL" sz="4400" b="1" i="1">
                                  <a:latin typeface="Cambria Math"/>
                                </a:rPr>
                                <m:t>𝟏𝟔</m:t>
                              </m:r>
                              <m:r>
                                <a:rPr lang="nl-NL" sz="4400" b="1" i="1">
                                  <a:latin typeface="Cambria Math"/>
                                </a:rPr>
                                <m:t>𝒙</m:t>
                              </m:r>
                              <m:r>
                                <a:rPr lang="nl-NL" sz="4400" b="1">
                                  <a:latin typeface="Cambria Math"/>
                                </a:rPr>
                                <m:t>+</m:t>
                              </m:r>
                              <m:r>
                                <a:rPr lang="nl-NL" sz="4400" b="1" i="1">
                                  <a:latin typeface="Cambria Math"/>
                                </a:rPr>
                                <m:t>𝟐𝟒</m:t>
                              </m:r>
                              <m:r>
                                <a:rPr lang="nl-NL" sz="4400" b="1" i="1">
                                  <a:latin typeface="Cambria Math"/>
                                </a:rPr>
                                <m:t>𝒚</m:t>
                              </m:r>
                              <m:r>
                                <a:rPr lang="nl-NL" sz="4400" b="1">
                                  <a:latin typeface="Cambria Math"/>
                                </a:rPr>
                                <m:t>+</m:t>
                              </m:r>
                              <m:r>
                                <a:rPr lang="nl-NL" sz="4400" b="1" i="1">
                                  <a:latin typeface="Cambria Math"/>
                                </a:rPr>
                                <m:t>𝟏𝟐</m:t>
                              </m:r>
                              <m:r>
                                <a:rPr lang="nl-NL" sz="4400" b="1" i="1">
                                  <a:latin typeface="Cambria Math"/>
                                </a:rPr>
                                <m:t>𝒛</m:t>
                              </m:r>
                              <m:r>
                                <a:rPr lang="nl-NL" sz="4400" b="1">
                                  <a:latin typeface="Cambria Math"/>
                                </a:rPr>
                                <m:t>=</m:t>
                              </m:r>
                              <m:r>
                                <a:rPr lang="nl-NL" sz="4400" b="1" i="1">
                                  <a:latin typeface="Cambria Math"/>
                                </a:rPr>
                                <m:t>𝟓𝟔𝟎𝟎</m:t>
                              </m:r>
                            </m:e>
                          </m:mr>
                          <m:mr>
                            <m:e>
                              <m:r>
                                <a:rPr lang="nl-NL" sz="4400" b="1" i="1">
                                  <a:latin typeface="Cambria Math"/>
                                </a:rPr>
                                <m:t>𝟐𝟒</m:t>
                              </m:r>
                              <m:r>
                                <a:rPr lang="nl-NL" sz="4400" b="1" i="1">
                                  <a:latin typeface="Cambria Math"/>
                                </a:rPr>
                                <m:t>𝒙</m:t>
                              </m:r>
                              <m:r>
                                <a:rPr lang="nl-NL" sz="4400" b="1">
                                  <a:latin typeface="Cambria Math"/>
                                </a:rPr>
                                <m:t>+</m:t>
                              </m:r>
                              <m:r>
                                <a:rPr lang="nl-NL" sz="4400" b="1" i="1">
                                  <a:latin typeface="Cambria Math"/>
                                </a:rPr>
                                <m:t>𝟏𝟓</m:t>
                              </m:r>
                              <m:r>
                                <a:rPr lang="nl-NL" sz="4400" b="1" i="1">
                                  <a:latin typeface="Cambria Math"/>
                                </a:rPr>
                                <m:t>𝒚</m:t>
                              </m:r>
                              <m:r>
                                <a:rPr lang="nl-NL" sz="4400" b="1">
                                  <a:latin typeface="Cambria Math"/>
                                </a:rPr>
                                <m:t>+</m:t>
                              </m:r>
                              <m:r>
                                <a:rPr lang="nl-NL" sz="4400" b="1" i="1">
                                  <a:latin typeface="Cambria Math"/>
                                </a:rPr>
                                <m:t>𝟏𝟐</m:t>
                              </m:r>
                              <m:r>
                                <a:rPr lang="nl-NL" sz="4400" b="1" i="1">
                                  <a:latin typeface="Cambria Math"/>
                                </a:rPr>
                                <m:t>𝒛</m:t>
                              </m:r>
                              <m:r>
                                <a:rPr lang="nl-NL" sz="4400" b="1">
                                  <a:latin typeface="Cambria Math"/>
                                </a:rPr>
                                <m:t>=</m:t>
                              </m:r>
                              <m:r>
                                <a:rPr lang="nl-NL" sz="4400" b="1" i="1">
                                  <a:latin typeface="Cambria Math"/>
                                </a:rPr>
                                <m:t>𝟓𝟐𝟓𝟗</m:t>
                              </m:r>
                            </m:e>
                          </m:mr>
                        </m:m>
                      </m:e>
                    </m:d>
                  </m:oMath>
                </a14:m>
                <a:r>
                  <a:rPr lang="nl-NL" sz="4400" b="1" dirty="0">
                    <a:latin typeface="Tahoma" pitchFamily="34" charset="0"/>
                    <a:ea typeface="Tahoma" pitchFamily="34" charset="0"/>
                    <a:cs typeface="Tahoma" pitchFamily="34" charset="0"/>
                  </a:rPr>
                  <a:t>  </a:t>
                </a:r>
                <a:r>
                  <a:rPr lang="nl-NL" sz="4400" b="1" dirty="0">
                    <a:latin typeface="Tahoma" pitchFamily="34" charset="0"/>
                    <a:ea typeface="Tahoma" pitchFamily="34" charset="0"/>
                    <a:cs typeface="Tahoma" pitchFamily="34" charset="0"/>
                    <a:sym typeface="Symbol"/>
                  </a:rPr>
                  <a:t></a:t>
                </a:r>
                <a:r>
                  <a:rPr lang="nl-NL" sz="4400" b="1" dirty="0">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nl-NL" sz="4400" b="1" i="1">
                                  <a:latin typeface="Cambria Math"/>
                                </a:rPr>
                                <m:t>𝒙</m:t>
                              </m:r>
                              <m:r>
                                <a:rPr lang="nl-NL" sz="4400" b="1">
                                  <a:latin typeface="Cambria Math"/>
                                </a:rPr>
                                <m:t>=</m:t>
                              </m:r>
                              <m:r>
                                <a:rPr lang="nl-NL" sz="4400" b="1" i="1">
                                  <a:latin typeface="Cambria Math"/>
                                </a:rPr>
                                <m:t>𝟖𝟔</m:t>
                              </m:r>
                            </m:e>
                          </m:mr>
                          <m:mr>
                            <m:e>
                              <m:r>
                                <a:rPr lang="nl-NL" sz="4400" b="1" i="1">
                                  <a:latin typeface="Cambria Math"/>
                                </a:rPr>
                                <m:t>𝒚</m:t>
                              </m:r>
                              <m:r>
                                <a:rPr lang="nl-NL" sz="4400" b="1">
                                  <a:latin typeface="Cambria Math"/>
                                </a:rPr>
                                <m:t>=</m:t>
                              </m:r>
                              <m:r>
                                <a:rPr lang="nl-NL" sz="4400" b="1" i="1">
                                  <a:latin typeface="Cambria Math"/>
                                </a:rPr>
                                <m:t>𝟏𝟐𝟓</m:t>
                              </m:r>
                              <m:r>
                                <a:rPr lang="en-US" sz="4400" b="1" i="1" smtClean="0">
                                  <a:latin typeface="Cambria Math"/>
                                </a:rPr>
                                <m:t> </m:t>
                              </m:r>
                            </m:e>
                          </m:mr>
                          <m:mr>
                            <m:e>
                              <m:r>
                                <a:rPr lang="nl-NL" sz="4400" b="1" i="1">
                                  <a:latin typeface="Cambria Math"/>
                                </a:rPr>
                                <m:t>𝒛</m:t>
                              </m:r>
                              <m:r>
                                <a:rPr lang="nl-NL" sz="4400" b="1">
                                  <a:latin typeface="Cambria Math"/>
                                </a:rPr>
                                <m:t>=</m:t>
                              </m:r>
                              <m:r>
                                <a:rPr lang="nl-NL" sz="4400" b="1" i="1">
                                  <a:latin typeface="Cambria Math"/>
                                </a:rPr>
                                <m:t>𝟗𝟖</m:t>
                              </m:r>
                            </m:e>
                          </m:mr>
                        </m:m>
                      </m:e>
                    </m:d>
                  </m:oMath>
                </a14:m>
                <a:endParaRPr lang="en-US" sz="4400" b="1" dirty="0">
                  <a:latin typeface="Tahoma" pitchFamily="34" charset="0"/>
                  <a:ea typeface="Tahoma" pitchFamily="34" charset="0"/>
                  <a:cs typeface="Tahoma"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838692" y="4156487"/>
                <a:ext cx="17508238" cy="5639557"/>
              </a:xfrm>
              <a:prstGeom prst="rect">
                <a:avLst/>
              </a:prstGeom>
              <a:blipFill>
                <a:blip r:embed="rId2"/>
                <a:stretch>
                  <a:fillRect l="-1428" t="-2378"/>
                </a:stretch>
              </a:blipFill>
            </p:spPr>
            <p:txBody>
              <a:bodyPr/>
              <a:lstStyle/>
              <a:p>
                <a:r>
                  <a:rPr lang="en-US">
                    <a:noFill/>
                  </a:rPr>
                  <a:t> </a:t>
                </a:r>
              </a:p>
            </p:txBody>
          </p:sp>
        </mc:Fallback>
      </mc:AlternateContent>
      <p:sp>
        <p:nvSpPr>
          <p:cNvPr id="10" name="TextBox 9"/>
          <p:cNvSpPr txBox="1"/>
          <p:nvPr/>
        </p:nvSpPr>
        <p:spPr>
          <a:xfrm>
            <a:off x="4803250" y="9796044"/>
            <a:ext cx="13256150" cy="1446550"/>
          </a:xfrm>
          <a:prstGeom prst="rect">
            <a:avLst/>
          </a:prstGeom>
          <a:noFill/>
        </p:spPr>
        <p:txBody>
          <a:bodyPr wrap="square" rtlCol="0">
            <a:spAutoFit/>
          </a:bodyPr>
          <a:lstStyle/>
          <a:p>
            <a:r>
              <a:rPr lang="en-US" sz="4400" b="1" dirty="0" err="1">
                <a:latin typeface="Tahoma" pitchFamily="34" charset="0"/>
                <a:ea typeface="Tahoma" pitchFamily="34" charset="0"/>
                <a:cs typeface="Tahoma" pitchFamily="34" charset="0"/>
              </a:rPr>
              <a:t>Vậy</a:t>
            </a:r>
            <a:r>
              <a:rPr lang="en-US" sz="4400" b="1" dirty="0">
                <a:latin typeface="Tahoma" pitchFamily="34" charset="0"/>
                <a:ea typeface="Tahoma" pitchFamily="34" charset="0"/>
                <a:cs typeface="Tahoma" pitchFamily="34" charset="0"/>
              </a:rPr>
              <a:t> ta </a:t>
            </a:r>
            <a:r>
              <a:rPr lang="en-US" sz="4400" b="1" dirty="0" err="1">
                <a:latin typeface="Tahoma" pitchFamily="34" charset="0"/>
                <a:ea typeface="Tahoma" pitchFamily="34" charset="0"/>
                <a:cs typeface="Tahoma" pitchFamily="34" charset="0"/>
              </a:rPr>
              <a:t>có</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áo</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giá</a:t>
            </a:r>
            <a:r>
              <a:rPr lang="en-US" sz="4400" b="1" dirty="0">
                <a:latin typeface="Tahoma" pitchFamily="34" charset="0"/>
                <a:ea typeface="Tahoma" pitchFamily="34" charset="0"/>
                <a:cs typeface="Tahoma" pitchFamily="34" charset="0"/>
              </a:rPr>
              <a:t> 86 </a:t>
            </a:r>
            <a:r>
              <a:rPr lang="en-US" sz="4400" b="1" dirty="0" err="1">
                <a:latin typeface="Tahoma" pitchFamily="34" charset="0"/>
                <a:ea typeface="Tahoma" pitchFamily="34" charset="0"/>
                <a:cs typeface="Tahoma" pitchFamily="34" charset="0"/>
              </a:rPr>
              <a:t>ngàn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đồng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quần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giá</a:t>
            </a:r>
            <a:r>
              <a:rPr lang="en-US" sz="4400" b="1" dirty="0">
                <a:latin typeface="Tahoma" pitchFamily="34" charset="0"/>
                <a:ea typeface="Tahoma" pitchFamily="34" charset="0"/>
                <a:cs typeface="Tahoma" pitchFamily="34" charset="0"/>
              </a:rPr>
              <a:t> 125 </a:t>
            </a:r>
            <a:r>
              <a:rPr lang="en-US" sz="4400" b="1" dirty="0" err="1">
                <a:latin typeface="Tahoma" pitchFamily="34" charset="0"/>
                <a:ea typeface="Tahoma" pitchFamily="34" charset="0"/>
                <a:cs typeface="Tahoma" pitchFamily="34" charset="0"/>
              </a:rPr>
              <a:t>ngàn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đồng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và</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váy</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giá</a:t>
            </a:r>
            <a:r>
              <a:rPr lang="en-US" sz="4400" b="1" dirty="0">
                <a:latin typeface="Tahoma" pitchFamily="34" charset="0"/>
                <a:ea typeface="Tahoma" pitchFamily="34" charset="0"/>
                <a:cs typeface="Tahoma" pitchFamily="34" charset="0"/>
              </a:rPr>
              <a:t> 98 </a:t>
            </a:r>
            <a:r>
              <a:rPr lang="en-US" sz="4400" b="1" dirty="0" err="1">
                <a:latin typeface="Tahoma" pitchFamily="34" charset="0"/>
                <a:ea typeface="Tahoma" pitchFamily="34" charset="0"/>
                <a:cs typeface="Tahoma" pitchFamily="34" charset="0"/>
              </a:rPr>
              <a:t>ngàn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đồng</a:t>
            </a:r>
            <a:r>
              <a:rPr lang="en-US" sz="4400" b="1" dirty="0">
                <a:latin typeface="Tahoma" pitchFamily="34" charset="0"/>
                <a:ea typeface="Tahoma" pitchFamily="34" charset="0"/>
                <a:cs typeface="Tahoma" pitchFamily="34" charset="0"/>
              </a:rPr>
              <a:t>.</a:t>
            </a:r>
          </a:p>
        </p:txBody>
      </p:sp>
      <p:grpSp>
        <p:nvGrpSpPr>
          <p:cNvPr id="11" name="Group 10"/>
          <p:cNvGrpSpPr/>
          <p:nvPr/>
        </p:nvGrpSpPr>
        <p:grpSpPr>
          <a:xfrm>
            <a:off x="725974" y="1584757"/>
            <a:ext cx="18371639" cy="847303"/>
            <a:chOff x="-288924" y="1905000"/>
            <a:chExt cx="19556062" cy="847302"/>
          </a:xfrm>
        </p:grpSpPr>
        <p:sp>
          <p:nvSpPr>
            <p:cNvPr id="12" name="Rounded Rectangle 11"/>
            <p:cNvSpPr/>
            <p:nvPr/>
          </p:nvSpPr>
          <p:spPr>
            <a:xfrm>
              <a:off x="-288924" y="1905000"/>
              <a:ext cx="255284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82675" y="1922269"/>
              <a:ext cx="875698" cy="754052"/>
            </a:xfrm>
            <a:prstGeom prst="rect">
              <a:avLst/>
            </a:prstGeom>
            <a:noFill/>
          </p:spPr>
          <p:txBody>
            <a:bodyPr wrap="none" rtlCol="0">
              <a:spAutoFit/>
            </a:bodyPr>
            <a:lstStyle/>
            <a:p>
              <a:r>
                <a:rPr lang="vi-VN" b="1" dirty="0">
                  <a:solidFill>
                    <a:schemeClr val="bg1"/>
                  </a:solidFill>
                  <a:latin typeface="Tahoma" pitchFamily="34" charset="0"/>
                  <a:ea typeface="Tahoma" pitchFamily="34" charset="0"/>
                  <a:cs typeface="Tahoma" pitchFamily="34" charset="0"/>
                </a:rPr>
                <a:t>I</a:t>
              </a:r>
              <a:r>
                <a:rPr lang="en-US" b="1" dirty="0">
                  <a:solidFill>
                    <a:schemeClr val="bg1"/>
                  </a:solidFill>
                  <a:latin typeface="Tahoma" pitchFamily="34" charset="0"/>
                  <a:ea typeface="Tahoma" pitchFamily="34" charset="0"/>
                  <a:cs typeface="Tahoma" pitchFamily="34" charset="0"/>
                </a:rPr>
                <a:t>V</a:t>
              </a:r>
            </a:p>
          </p:txBody>
        </p:sp>
        <p:sp>
          <p:nvSpPr>
            <p:cNvPr id="14" name="TextBox 13"/>
            <p:cNvSpPr txBox="1"/>
            <p:nvPr/>
          </p:nvSpPr>
          <p:spPr>
            <a:xfrm>
              <a:off x="1984024" y="1921402"/>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LUYỆN TẬP</a:t>
              </a:r>
            </a:p>
          </p:txBody>
        </p:sp>
      </p:grpSp>
      <p:grpSp>
        <p:nvGrpSpPr>
          <p:cNvPr id="15" name="Group 14"/>
          <p:cNvGrpSpPr/>
          <p:nvPr/>
        </p:nvGrpSpPr>
        <p:grpSpPr>
          <a:xfrm>
            <a:off x="863958" y="2481454"/>
            <a:ext cx="16237433" cy="861774"/>
            <a:chOff x="644526" y="2766774"/>
            <a:chExt cx="16044859" cy="861774"/>
          </a:xfrm>
        </p:grpSpPr>
        <p:sp>
          <p:nvSpPr>
            <p:cNvPr id="16" name="TextBox 15"/>
            <p:cNvSpPr txBox="1"/>
            <p:nvPr/>
          </p:nvSpPr>
          <p:spPr>
            <a:xfrm>
              <a:off x="1906586" y="2766774"/>
              <a:ext cx="14782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SÁCH GIÁO KHOA.</a:t>
              </a:r>
            </a:p>
          </p:txBody>
        </p:sp>
        <p:sp>
          <p:nvSpPr>
            <p:cNvPr id="17" name="Rounded Rectangle 16"/>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spTree>
    <p:extLst>
      <p:ext uri="{BB962C8B-B14F-4D97-AF65-F5344CB8AC3E}">
        <p14:creationId xmlns:p14="http://schemas.microsoft.com/office/powerpoint/2010/main" val="86006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ipe(left)">
                                      <p:cBhvr>
                                        <p:cTn id="4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5974" y="1584757"/>
            <a:ext cx="18371639" cy="847303"/>
            <a:chOff x="-288924" y="1905000"/>
            <a:chExt cx="19556062" cy="847302"/>
          </a:xfrm>
        </p:grpSpPr>
        <p:sp>
          <p:nvSpPr>
            <p:cNvPr id="3" name="Rounded Rectangle 2"/>
            <p:cNvSpPr/>
            <p:nvPr/>
          </p:nvSpPr>
          <p:spPr>
            <a:xfrm>
              <a:off x="-288924" y="1905000"/>
              <a:ext cx="255284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22269"/>
              <a:ext cx="875698" cy="754052"/>
            </a:xfrm>
            <a:prstGeom prst="rect">
              <a:avLst/>
            </a:prstGeom>
            <a:noFill/>
          </p:spPr>
          <p:txBody>
            <a:bodyPr wrap="none" rtlCol="0">
              <a:spAutoFit/>
            </a:bodyPr>
            <a:lstStyle/>
            <a:p>
              <a:r>
                <a:rPr lang="vi-VN" b="1" dirty="0">
                  <a:solidFill>
                    <a:schemeClr val="bg1"/>
                  </a:solidFill>
                  <a:latin typeface="Tahoma" pitchFamily="34" charset="0"/>
                  <a:ea typeface="Tahoma" pitchFamily="34" charset="0"/>
                  <a:cs typeface="Tahoma" pitchFamily="34" charset="0"/>
                </a:rPr>
                <a:t>I</a:t>
              </a:r>
              <a:r>
                <a:rPr lang="en-US" b="1" dirty="0">
                  <a:solidFill>
                    <a:schemeClr val="bg1"/>
                  </a:solidFill>
                  <a:latin typeface="Tahoma" pitchFamily="34" charset="0"/>
                  <a:ea typeface="Tahoma" pitchFamily="34" charset="0"/>
                  <a:cs typeface="Tahoma" pitchFamily="34" charset="0"/>
                </a:rPr>
                <a:t>V</a:t>
              </a:r>
            </a:p>
          </p:txBody>
        </p:sp>
        <p:sp>
          <p:nvSpPr>
            <p:cNvPr id="5" name="TextBox 4"/>
            <p:cNvSpPr txBox="1"/>
            <p:nvPr/>
          </p:nvSpPr>
          <p:spPr>
            <a:xfrm>
              <a:off x="1984024" y="1921402"/>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LUYỆN TẬP</a:t>
              </a:r>
            </a:p>
          </p:txBody>
        </p:sp>
      </p:grpSp>
      <p:grpSp>
        <p:nvGrpSpPr>
          <p:cNvPr id="6" name="Group 5"/>
          <p:cNvGrpSpPr/>
          <p:nvPr/>
        </p:nvGrpSpPr>
        <p:grpSpPr>
          <a:xfrm>
            <a:off x="863958" y="2481454"/>
            <a:ext cx="16237433" cy="861774"/>
            <a:chOff x="644526" y="2766774"/>
            <a:chExt cx="16044859" cy="861774"/>
          </a:xfrm>
        </p:grpSpPr>
        <p:sp>
          <p:nvSpPr>
            <p:cNvPr id="7" name="TextBox 6"/>
            <p:cNvSpPr txBox="1"/>
            <p:nvPr/>
          </p:nvSpPr>
          <p:spPr>
            <a:xfrm>
              <a:off x="1906586" y="2766774"/>
              <a:ext cx="14782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5412" y="2795826"/>
              <a:ext cx="537291"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10" name="Group 49"/>
          <p:cNvGrpSpPr/>
          <p:nvPr/>
        </p:nvGrpSpPr>
        <p:grpSpPr>
          <a:xfrm>
            <a:off x="793261" y="3480548"/>
            <a:ext cx="22175897" cy="3728714"/>
            <a:chOff x="1175570" y="2468560"/>
            <a:chExt cx="22178464" cy="3879990"/>
          </a:xfrm>
        </p:grpSpPr>
        <p:sp>
          <p:nvSpPr>
            <p:cNvPr id="11" name="Rounded Rectangle 10"/>
            <p:cNvSpPr/>
            <p:nvPr/>
          </p:nvSpPr>
          <p:spPr>
            <a:xfrm>
              <a:off x="1175570" y="2638076"/>
              <a:ext cx="22178464" cy="371047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175570" y="2468560"/>
              <a:ext cx="3672407" cy="896427"/>
              <a:chOff x="1175570" y="1834705"/>
              <a:chExt cx="4005918" cy="977837"/>
            </a:xfrm>
          </p:grpSpPr>
          <p:sp>
            <p:nvSpPr>
              <p:cNvPr id="13"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 name="TextBox 13"/>
              <p:cNvSpPr txBox="1"/>
              <p:nvPr/>
            </p:nvSpPr>
            <p:spPr>
              <a:xfrm>
                <a:off x="2235429" y="1958752"/>
                <a:ext cx="2350714"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1 :</a:t>
                </a:r>
              </a:p>
            </p:txBody>
          </p:sp>
          <p:sp>
            <p:nvSpPr>
              <p:cNvPr id="15" name="Round Diagonal Corner Rectangle 14"/>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
              <p:cNvGrpSpPr/>
              <p:nvPr/>
            </p:nvGrpSpPr>
            <p:grpSpPr>
              <a:xfrm>
                <a:off x="1314846" y="1951291"/>
                <a:ext cx="756925" cy="699372"/>
                <a:chOff x="7440266" y="3398551"/>
                <a:chExt cx="757238" cy="765175"/>
              </a:xfrm>
              <a:solidFill>
                <a:srgbClr val="999158"/>
              </a:solidFill>
            </p:grpSpPr>
            <p:sp>
              <p:nvSpPr>
                <p:cNvPr id="17"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3"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6" name="Rectangle 25"/>
          <p:cNvSpPr/>
          <p:nvPr/>
        </p:nvSpPr>
        <p:spPr>
          <a:xfrm>
            <a:off x="4648199" y="3704363"/>
            <a:ext cx="18253671" cy="1446550"/>
          </a:xfrm>
          <a:prstGeom prst="rect">
            <a:avLst/>
          </a:prstGeom>
        </p:spPr>
        <p:txBody>
          <a:bodyPr wrap="square">
            <a:spAutoFit/>
          </a:bodyPr>
          <a:lstStyle/>
          <a:p>
            <a:r>
              <a:rPr lang="vi-VN" sz="4400" b="1" dirty="0">
                <a:latin typeface="Tahoma" pitchFamily="34" charset="0"/>
                <a:ea typeface="Tahoma" pitchFamily="34" charset="0"/>
                <a:cs typeface="Tahoma" pitchFamily="34" charset="0"/>
              </a:rPr>
              <a:t>[</a:t>
            </a:r>
            <a:r>
              <a:rPr lang="en-US" sz="4400" b="1" dirty="0" err="1">
                <a:latin typeface="Tahoma" pitchFamily="34" charset="0"/>
                <a:ea typeface="Tahoma" pitchFamily="34" charset="0"/>
                <a:cs typeface="Tahoma" pitchFamily="34" charset="0"/>
              </a:rPr>
              <a:t>Mức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độ</a:t>
            </a:r>
            <a:r>
              <a:rPr lang="en-US" sz="4400" b="1" dirty="0">
                <a:latin typeface="Tahoma" pitchFamily="34" charset="0"/>
                <a:ea typeface="Tahoma" pitchFamily="34" charset="0"/>
                <a:cs typeface="Tahoma" pitchFamily="34" charset="0"/>
              </a:rPr>
              <a:t> 1] </a:t>
            </a:r>
            <a:r>
              <a:rPr lang="en-US" sz="4400" b="1" dirty="0" err="1">
                <a:latin typeface="Tahoma" pitchFamily="34" charset="0"/>
                <a:ea typeface="Tahoma" pitchFamily="34" charset="0"/>
                <a:cs typeface="Tahoma" pitchFamily="34" charset="0"/>
              </a:rPr>
              <a:t>Hệ</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nào</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sau</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đây</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hệ</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hai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bậc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nhất</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hai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ẩn</a:t>
            </a:r>
            <a:r>
              <a:rPr lang="en-US" sz="4400" b="1" dirty="0">
                <a:latin typeface="Tahoma" pitchFamily="34" charset="0"/>
                <a:ea typeface="Tahoma" pitchFamily="34" charset="0"/>
                <a:cs typeface="Tahoma" pitchFamily="34" charset="0"/>
              </a:rPr>
              <a:t>?</a:t>
            </a:r>
            <a:endParaRPr lang="en-US" sz="4400" b="1" dirty="0">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7" name="Rectangle 26"/>
              <p:cNvSpPr/>
              <p:nvPr/>
            </p:nvSpPr>
            <p:spPr>
              <a:xfrm>
                <a:off x="1582859" y="5311675"/>
                <a:ext cx="20743741" cy="1602683"/>
              </a:xfrm>
              <a:prstGeom prst="rect">
                <a:avLst/>
              </a:prstGeom>
            </p:spPr>
            <p:txBody>
              <a:bodyPr wrap="square">
                <a:spAutoFit/>
              </a:bodyPr>
              <a:lstStyle/>
              <a:p>
                <a:r>
                  <a:rPr lang="vi-VN" sz="4400" b="1" dirty="0">
                    <a:latin typeface="Tahoma" pitchFamily="34" charset="0"/>
                    <a:ea typeface="Tahoma" pitchFamily="34" charset="0"/>
                    <a:cs typeface="Tahoma" pitchFamily="34" charset="0"/>
                  </a:rPr>
                  <a:t>A.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𝒙</m:t>
                              </m:r>
                              <m:r>
                                <a:rPr lang="en-US" sz="4400" b="1" i="1">
                                  <a:latin typeface="Cambria Math"/>
                                </a:rPr>
                                <m:t>−</m:t>
                              </m:r>
                              <m:r>
                                <a:rPr lang="en-US" sz="4400" b="1" i="1">
                                  <a:latin typeface="Cambria Math"/>
                                </a:rPr>
                                <m:t>𝟑</m:t>
                              </m:r>
                              <m:r>
                                <a:rPr lang="en-US" sz="4400" b="1" i="1">
                                  <a:latin typeface="Cambria Math"/>
                                </a:rPr>
                                <m:t>𝒚</m:t>
                              </m:r>
                              <m:r>
                                <a:rPr lang="en-US" sz="4400" b="1">
                                  <a:latin typeface="Cambria Math"/>
                                </a:rPr>
                                <m:t>=</m:t>
                              </m:r>
                              <m:r>
                                <a:rPr lang="en-US" sz="4400" b="1" i="1">
                                  <a:latin typeface="Cambria Math"/>
                                </a:rPr>
                                <m:t>𝟏</m:t>
                              </m:r>
                            </m:e>
                          </m:mr>
                          <m:mr>
                            <m:e>
                              <m:r>
                                <a:rPr lang="en-US" sz="4400" b="1" i="1">
                                  <a:latin typeface="Cambria Math"/>
                                </a:rPr>
                                <m:t>𝟐</m:t>
                              </m:r>
                              <m:r>
                                <a:rPr lang="en-US" sz="4400" b="1" i="1">
                                  <a:latin typeface="Cambria Math"/>
                                </a:rPr>
                                <m:t>𝒙</m:t>
                              </m:r>
                              <m:r>
                                <a:rPr lang="en-US" sz="4400" b="1">
                                  <a:latin typeface="Cambria Math"/>
                                </a:rPr>
                                <m:t>+</m:t>
                              </m:r>
                              <m:r>
                                <a:rPr lang="en-US" sz="4400" b="1" i="1">
                                  <a:latin typeface="Cambria Math"/>
                                </a:rPr>
                                <m:t>𝒚</m:t>
                              </m:r>
                              <m:r>
                                <a:rPr lang="en-US" sz="4400" b="1">
                                  <a:latin typeface="Cambria Math"/>
                                </a:rPr>
                                <m:t>=</m:t>
                              </m:r>
                              <m:r>
                                <a:rPr lang="en-US" sz="4400" b="1" i="1">
                                  <a:latin typeface="Cambria Math"/>
                                </a:rPr>
                                <m:t>𝟐</m:t>
                              </m:r>
                            </m:e>
                          </m:mr>
                        </m:m>
                      </m:e>
                    </m:d>
                  </m:oMath>
                </a14:m>
                <a:r>
                  <a:rPr lang="vi-VN" sz="4400" b="1" dirty="0">
                    <a:latin typeface="Tahoma" pitchFamily="34" charset="0"/>
                    <a:ea typeface="Tahoma" pitchFamily="34" charset="0"/>
                    <a:cs typeface="Tahoma" pitchFamily="34" charset="0"/>
                  </a:rPr>
                  <a:t>.	</a:t>
                </a:r>
                <a:r>
                  <a:rPr lang="en-US"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B.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sSup>
                                <m:sSupPr>
                                  <m:ctrlPr>
                                    <a:rPr lang="en-US" sz="4400" b="1" i="1">
                                      <a:latin typeface="Cambria Math"/>
                                    </a:rPr>
                                  </m:ctrlPr>
                                </m:sSupPr>
                                <m:e>
                                  <m:r>
                                    <a:rPr lang="en-US" sz="4400" b="1" i="1">
                                      <a:latin typeface="Cambria Math"/>
                                    </a:rPr>
                                    <m:t>𝒙</m:t>
                                  </m:r>
                                </m:e>
                                <m:sup>
                                  <m:r>
                                    <a:rPr lang="en-US" sz="4400" b="1" i="1">
                                      <a:latin typeface="Cambria Math"/>
                                    </a:rPr>
                                    <m:t>𝟐</m:t>
                                  </m:r>
                                </m:sup>
                              </m:sSup>
                              <m:r>
                                <a:rPr lang="en-US" sz="4400" b="1" i="1">
                                  <a:latin typeface="Cambria Math"/>
                                </a:rPr>
                                <m:t>−</m:t>
                              </m:r>
                              <m:r>
                                <a:rPr lang="en-US" sz="4400" b="1" i="1">
                                  <a:latin typeface="Cambria Math"/>
                                </a:rPr>
                                <m:t>𝟓</m:t>
                              </m:r>
                              <m:r>
                                <a:rPr lang="en-US" sz="4400" b="1" i="1">
                                  <a:latin typeface="Cambria Math"/>
                                </a:rPr>
                                <m:t>𝒚</m:t>
                              </m:r>
                              <m:r>
                                <a:rPr lang="en-US" sz="4400" b="1">
                                  <a:latin typeface="Cambria Math"/>
                                </a:rPr>
                                <m:t>=</m:t>
                              </m:r>
                              <m:r>
                                <a:rPr lang="en-US" sz="4400" b="1" i="1">
                                  <a:latin typeface="Cambria Math"/>
                                </a:rPr>
                                <m:t>𝟏</m:t>
                              </m:r>
                            </m:e>
                          </m:mr>
                          <m:mr>
                            <m:e>
                              <m:r>
                                <a:rPr lang="en-US" sz="4400" b="1" i="1">
                                  <a:latin typeface="Cambria Math"/>
                                </a:rPr>
                                <m:t>𝒙</m:t>
                              </m:r>
                              <m:r>
                                <a:rPr lang="en-US" sz="4400" b="1" i="1">
                                  <a:latin typeface="Cambria Math"/>
                                </a:rPr>
                                <m:t>−</m:t>
                              </m:r>
                              <m:sSup>
                                <m:sSupPr>
                                  <m:ctrlPr>
                                    <a:rPr lang="en-US" sz="4400" b="1" i="1">
                                      <a:latin typeface="Cambria Math"/>
                                    </a:rPr>
                                  </m:ctrlPr>
                                </m:sSupPr>
                                <m:e>
                                  <m:r>
                                    <a:rPr lang="en-US" sz="4400" b="1" i="1">
                                      <a:latin typeface="Cambria Math"/>
                                    </a:rPr>
                                    <m:t>𝒚</m:t>
                                  </m:r>
                                </m:e>
                                <m:sup>
                                  <m:r>
                                    <a:rPr lang="en-US" sz="4400" b="1" i="1">
                                      <a:latin typeface="Cambria Math"/>
                                    </a:rPr>
                                    <m:t>𝟐</m:t>
                                  </m:r>
                                </m:sup>
                              </m:sSup>
                              <m:r>
                                <a:rPr lang="en-US" sz="4400" b="1">
                                  <a:latin typeface="Cambria Math"/>
                                </a:rPr>
                                <m:t>=</m:t>
                              </m:r>
                              <m:r>
                                <a:rPr lang="en-US" sz="4400" b="1" i="1">
                                  <a:latin typeface="Cambria Math"/>
                                </a:rPr>
                                <m:t>𝟎</m:t>
                              </m:r>
                            </m:e>
                          </m:mr>
                        </m:m>
                      </m:e>
                    </m:d>
                  </m:oMath>
                </a14:m>
                <a:r>
                  <a:rPr lang="vi-VN" sz="4400" b="1" dirty="0">
                    <a:latin typeface="Tahoma" pitchFamily="34" charset="0"/>
                    <a:ea typeface="Tahoma" pitchFamily="34" charset="0"/>
                    <a:cs typeface="Tahoma" pitchFamily="34" charset="0"/>
                  </a:rPr>
                  <a:t> </a:t>
                </a:r>
                <a:r>
                  <a:rPr lang="en-US"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C.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sSup>
                                <m:sSupPr>
                                  <m:ctrlPr>
                                    <a:rPr lang="en-US" sz="4400" b="1" i="1">
                                      <a:latin typeface="Cambria Math"/>
                                    </a:rPr>
                                  </m:ctrlPr>
                                </m:sSupPr>
                                <m:e>
                                  <m:r>
                                    <a:rPr lang="en-US" sz="4400" b="1" i="1">
                                      <a:latin typeface="Cambria Math"/>
                                    </a:rPr>
                                    <m:t>𝒙</m:t>
                                  </m:r>
                                </m:e>
                                <m:sup>
                                  <m:r>
                                    <a:rPr lang="en-US" sz="4400" b="1" i="1">
                                      <a:latin typeface="Cambria Math"/>
                                    </a:rPr>
                                    <m:t>𝟐</m:t>
                                  </m:r>
                                </m:sup>
                              </m:sSup>
                              <m:r>
                                <a:rPr lang="en-US" sz="4400" b="1" i="1">
                                  <a:latin typeface="Cambria Math"/>
                                </a:rPr>
                                <m:t>−</m:t>
                              </m:r>
                              <m:r>
                                <a:rPr lang="en-US" sz="4400" b="1" i="1">
                                  <a:latin typeface="Cambria Math"/>
                                </a:rPr>
                                <m:t>𝒙</m:t>
                              </m:r>
                              <m:r>
                                <a:rPr lang="en-US" sz="4400" b="1" i="1">
                                  <a:latin typeface="Cambria Math"/>
                                </a:rPr>
                                <m:t>−</m:t>
                              </m:r>
                              <m:r>
                                <a:rPr lang="en-US" sz="4400" b="1" i="1">
                                  <a:latin typeface="Cambria Math"/>
                                </a:rPr>
                                <m:t>𝟏</m:t>
                              </m:r>
                              <m:r>
                                <a:rPr lang="en-US" sz="4400" b="1">
                                  <a:latin typeface="Cambria Math"/>
                                </a:rPr>
                                <m:t>=</m:t>
                              </m:r>
                              <m:r>
                                <a:rPr lang="en-US" sz="4400" b="1" i="1">
                                  <a:latin typeface="Cambria Math"/>
                                </a:rPr>
                                <m:t>𝟎</m:t>
                              </m:r>
                            </m:e>
                          </m:mr>
                          <m:mr>
                            <m:e>
                              <m:r>
                                <a:rPr lang="en-US" sz="4400" b="1" i="1">
                                  <a:latin typeface="Cambria Math"/>
                                </a:rPr>
                                <m:t>𝒙</m:t>
                              </m:r>
                              <m:r>
                                <a:rPr lang="en-US" sz="4400" b="1" i="1">
                                  <a:latin typeface="Cambria Math"/>
                                </a:rPr>
                                <m:t>−</m:t>
                              </m:r>
                              <m:r>
                                <a:rPr lang="en-US" sz="4400" b="1" i="1">
                                  <a:latin typeface="Cambria Math"/>
                                </a:rPr>
                                <m:t>𝟏</m:t>
                              </m:r>
                              <m:r>
                                <a:rPr lang="en-US" sz="4400" b="1">
                                  <a:latin typeface="Cambria Math"/>
                                </a:rPr>
                                <m:t>=</m:t>
                              </m:r>
                              <m:r>
                                <a:rPr lang="en-US" sz="4400" b="1" i="1">
                                  <a:latin typeface="Cambria Math"/>
                                </a:rPr>
                                <m:t>𝟎</m:t>
                              </m:r>
                            </m:e>
                          </m:mr>
                        </m:m>
                      </m:e>
                    </m:d>
                  </m:oMath>
                </a14:m>
                <a:r>
                  <a:rPr lang="vi-VN" sz="4400" b="1" dirty="0">
                    <a:latin typeface="Tahoma" pitchFamily="34" charset="0"/>
                    <a:ea typeface="Tahoma" pitchFamily="34" charset="0"/>
                    <a:cs typeface="Tahoma" pitchFamily="34" charset="0"/>
                  </a:rPr>
                  <a:t>.	</a:t>
                </a:r>
                <a:r>
                  <a:rPr lang="en-US"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D.</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𝒙</m:t>
                              </m:r>
                              <m:r>
                                <a:rPr lang="en-US" sz="4400" b="1">
                                  <a:latin typeface="Cambria Math"/>
                                </a:rPr>
                                <m:t>+</m:t>
                              </m:r>
                              <m:r>
                                <a:rPr lang="en-US" sz="4400" b="1" i="1">
                                  <a:latin typeface="Cambria Math"/>
                                </a:rPr>
                                <m:t>𝒚</m:t>
                              </m:r>
                              <m:r>
                                <a:rPr lang="en-US" sz="4400" b="1" i="1">
                                  <a:latin typeface="Cambria Math"/>
                                </a:rPr>
                                <m:t>−</m:t>
                              </m:r>
                              <m:r>
                                <a:rPr lang="en-US" sz="4400" b="1" i="1">
                                  <a:latin typeface="Cambria Math"/>
                                </a:rPr>
                                <m:t>𝒛</m:t>
                              </m:r>
                              <m:r>
                                <a:rPr lang="en-US" sz="4400" b="1">
                                  <a:latin typeface="Cambria Math"/>
                                </a:rPr>
                                <m:t>=</m:t>
                              </m:r>
                              <m:r>
                                <a:rPr lang="en-US" sz="4400" b="1" i="1">
                                  <a:latin typeface="Cambria Math"/>
                                </a:rPr>
                                <m:t>𝟏</m:t>
                              </m:r>
                            </m:e>
                          </m:mr>
                          <m:mr>
                            <m:e>
                              <m:r>
                                <a:rPr lang="en-US" sz="4400" b="1" i="1">
                                  <a:latin typeface="Cambria Math"/>
                                </a:rPr>
                                <m:t>𝒙</m:t>
                              </m:r>
                              <m:r>
                                <a:rPr lang="en-US" sz="4400" b="1" i="1">
                                  <a:latin typeface="Cambria Math"/>
                                </a:rPr>
                                <m:t>−</m:t>
                              </m:r>
                              <m:sSup>
                                <m:sSupPr>
                                  <m:ctrlPr>
                                    <a:rPr lang="en-US" sz="4400" b="1" i="1">
                                      <a:latin typeface="Cambria Math"/>
                                    </a:rPr>
                                  </m:ctrlPr>
                                </m:sSupPr>
                                <m:e>
                                  <m:r>
                                    <a:rPr lang="en-US" sz="4400" b="1" i="1">
                                      <a:latin typeface="Cambria Math"/>
                                    </a:rPr>
                                    <m:t>𝒚</m:t>
                                  </m:r>
                                </m:e>
                                <m:sup>
                                  <m:r>
                                    <a:rPr lang="en-US" sz="4400" b="1" i="1">
                                      <a:latin typeface="Cambria Math"/>
                                    </a:rPr>
                                    <m:t>𝟐</m:t>
                                  </m:r>
                                </m:sup>
                              </m:sSup>
                              <m:r>
                                <a:rPr lang="en-US" sz="4400" b="1">
                                  <a:latin typeface="Cambria Math"/>
                                </a:rPr>
                                <m:t>=</m:t>
                              </m:r>
                              <m:r>
                                <a:rPr lang="en-US" sz="4400" b="1" i="1">
                                  <a:latin typeface="Cambria Math"/>
                                </a:rPr>
                                <m:t>𝟎</m:t>
                              </m:r>
                            </m:e>
                          </m:mr>
                        </m:m>
                      </m:e>
                    </m:d>
                  </m:oMath>
                </a14:m>
                <a:endParaRPr lang="en-US" sz="4400" b="1" dirty="0">
                  <a:latin typeface="Tahoma" pitchFamily="34" charset="0"/>
                  <a:ea typeface="Tahoma" pitchFamily="34" charset="0"/>
                  <a:cs typeface="Tahoma"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582859" y="5311675"/>
                <a:ext cx="20743741" cy="1602683"/>
              </a:xfrm>
              <a:prstGeom prst="rect">
                <a:avLst/>
              </a:prstGeom>
              <a:blipFill rotWithShape="1">
                <a:blip r:embed="rId3"/>
                <a:stretch>
                  <a:fillRect l="-1205"/>
                </a:stretch>
              </a:blipFill>
            </p:spPr>
            <p:txBody>
              <a:bodyPr/>
              <a:lstStyle/>
              <a:p>
                <a:r>
                  <a:rPr lang="en-US">
                    <a:noFill/>
                  </a:rPr>
                  <a:t> </a:t>
                </a:r>
              </a:p>
            </p:txBody>
          </p:sp>
        </mc:Fallback>
      </mc:AlternateContent>
      <p:grpSp>
        <p:nvGrpSpPr>
          <p:cNvPr id="28" name="Group 27"/>
          <p:cNvGrpSpPr/>
          <p:nvPr/>
        </p:nvGrpSpPr>
        <p:grpSpPr>
          <a:xfrm>
            <a:off x="820844" y="7372170"/>
            <a:ext cx="22120729" cy="2229033"/>
            <a:chOff x="1197441" y="7162800"/>
            <a:chExt cx="22123289" cy="2093390"/>
          </a:xfrm>
        </p:grpSpPr>
        <p:sp>
          <p:nvSpPr>
            <p:cNvPr id="29" name="Rounded Rectangle 28"/>
            <p:cNvSpPr/>
            <p:nvPr/>
          </p:nvSpPr>
          <p:spPr>
            <a:xfrm>
              <a:off x="1197441" y="7258706"/>
              <a:ext cx="22123289" cy="199748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60"/>
            <p:cNvGrpSpPr/>
            <p:nvPr/>
          </p:nvGrpSpPr>
          <p:grpSpPr>
            <a:xfrm>
              <a:off x="1220788" y="7162800"/>
              <a:ext cx="3305491" cy="796093"/>
              <a:chOff x="1224542" y="6305967"/>
              <a:chExt cx="3305491" cy="845462"/>
            </a:xfrm>
          </p:grpSpPr>
          <p:sp>
            <p:nvSpPr>
              <p:cNvPr id="31"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2" name="TextBox 31"/>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3" name="Round Diagonal Corner Rectangle 32"/>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35" name="Rectangle 34"/>
          <p:cNvSpPr/>
          <p:nvPr/>
        </p:nvSpPr>
        <p:spPr>
          <a:xfrm>
            <a:off x="5943600" y="7540266"/>
            <a:ext cx="13603551" cy="1446550"/>
          </a:xfrm>
          <a:prstGeom prst="rect">
            <a:avLst/>
          </a:prstGeom>
        </p:spPr>
        <p:txBody>
          <a:bodyPr wrap="square">
            <a:spAutoFit/>
          </a:bodyPr>
          <a:lstStyle/>
          <a:p>
            <a:r>
              <a:rPr lang="en-US" sz="4400" b="1" dirty="0">
                <a:solidFill>
                  <a:srgbClr val="FF0000"/>
                </a:solidFill>
                <a:latin typeface="Tahoma" pitchFamily="34" charset="0"/>
                <a:ea typeface="Tahoma" pitchFamily="34" charset="0"/>
                <a:cs typeface="Tahoma" pitchFamily="34" charset="0"/>
              </a:rPr>
              <a:t> </a:t>
            </a:r>
          </a:p>
          <a:p>
            <a:r>
              <a:rPr lang="en-US" sz="4400" b="1" dirty="0">
                <a:latin typeface="Tahoma" pitchFamily="34" charset="0"/>
                <a:ea typeface="Tahoma" pitchFamily="34" charset="0"/>
                <a:cs typeface="Tahoma" pitchFamily="34" charset="0"/>
              </a:rPr>
              <a:t>Theo </a:t>
            </a:r>
            <a:r>
              <a:rPr lang="en-US" sz="4400" b="1" dirty="0" err="1">
                <a:latin typeface="Tahoma" pitchFamily="34" charset="0"/>
                <a:ea typeface="Tahoma" pitchFamily="34" charset="0"/>
                <a:cs typeface="Tahoma" pitchFamily="34" charset="0"/>
              </a:rPr>
              <a:t>định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nghĩa</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hệ</a:t>
            </a:r>
            <a:r>
              <a:rPr lang="en-US" sz="4400" b="1" dirty="0">
                <a:latin typeface="Tahoma" pitchFamily="34" charset="0"/>
                <a:ea typeface="Tahoma" pitchFamily="34" charset="0"/>
                <a:cs typeface="Tahoma" pitchFamily="34" charset="0"/>
              </a:rPr>
              <a:t> PT </a:t>
            </a:r>
            <a:r>
              <a:rPr lang="en-US" sz="4400" b="1" dirty="0" err="1">
                <a:latin typeface="Tahoma" pitchFamily="34" charset="0"/>
                <a:ea typeface="Tahoma" pitchFamily="34" charset="0"/>
                <a:cs typeface="Tahoma" pitchFamily="34" charset="0"/>
              </a:rPr>
              <a:t>bậc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nhất</a:t>
            </a:r>
            <a:r>
              <a:rPr lang="en-US" sz="4400" b="1" dirty="0">
                <a:latin typeface="Tahoma" pitchFamily="34" charset="0"/>
                <a:ea typeface="Tahoma" pitchFamily="34" charset="0"/>
                <a:cs typeface="Tahoma" pitchFamily="34" charset="0"/>
              </a:rPr>
              <a:t> 2 </a:t>
            </a:r>
            <a:r>
              <a:rPr lang="en-US" sz="4400" b="1" dirty="0" err="1">
                <a:latin typeface="Tahoma" pitchFamily="34" charset="0"/>
                <a:ea typeface="Tahoma" pitchFamily="34" charset="0"/>
                <a:cs typeface="Tahoma" pitchFamily="34" charset="0"/>
              </a:rPr>
              <a:t>ẩn</a:t>
            </a:r>
            <a:r>
              <a:rPr lang="en-US" sz="4400" b="1" dirty="0">
                <a:latin typeface="Tahoma" pitchFamily="34" charset="0"/>
                <a:ea typeface="Tahoma" pitchFamily="34" charset="0"/>
                <a:cs typeface="Tahoma" pitchFamily="34" charset="0"/>
              </a:rPr>
              <a:t>.</a:t>
            </a:r>
          </a:p>
        </p:txBody>
      </p:sp>
      <p:sp>
        <p:nvSpPr>
          <p:cNvPr id="36" name="Oval 35"/>
          <p:cNvSpPr/>
          <p:nvPr/>
        </p:nvSpPr>
        <p:spPr>
          <a:xfrm flipH="1">
            <a:off x="1368616" y="5470061"/>
            <a:ext cx="1057215" cy="1006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a:t>
            </a:r>
          </a:p>
        </p:txBody>
      </p:sp>
    </p:spTree>
    <p:extLst>
      <p:ext uri="{BB962C8B-B14F-4D97-AF65-F5344CB8AC3E}">
        <p14:creationId xmlns:p14="http://schemas.microsoft.com/office/powerpoint/2010/main" val="351754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down)">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wipe(left)">
                                      <p:cBhvr>
                                        <p:cTn id="27" dur="500"/>
                                        <p:tgtEl>
                                          <p:spTgt spid="2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wipe(left)">
                                      <p:cBhvr>
                                        <p:cTn id="42" dur="500"/>
                                        <p:tgtEl>
                                          <p:spTgt spid="35">
                                            <p:txEl>
                                              <p:pRg st="0" end="0"/>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35">
                                            <p:txEl>
                                              <p:pRg st="1" end="1"/>
                                            </p:txEl>
                                          </p:spTgt>
                                        </p:tgtEl>
                                        <p:attrNameLst>
                                          <p:attrName>style.visibility</p:attrName>
                                        </p:attrNameLst>
                                      </p:cBhvr>
                                      <p:to>
                                        <p:strVal val="visible"/>
                                      </p:to>
                                    </p:set>
                                    <p:animEffect transition="in" filter="wipe(left)">
                                      <p:cBhvr>
                                        <p:cTn id="45"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60392E54-7617-43C6-BE9F-0A1C00D6D856}"/>
              </a:ext>
            </a:extLst>
          </p:cNvPr>
          <p:cNvGrpSpPr/>
          <p:nvPr/>
        </p:nvGrpSpPr>
        <p:grpSpPr>
          <a:xfrm>
            <a:off x="919847" y="9877673"/>
            <a:ext cx="22401101" cy="3393915"/>
            <a:chOff x="919847" y="9877673"/>
            <a:chExt cx="22401101" cy="3393915"/>
          </a:xfrm>
        </p:grpSpPr>
        <p:sp>
          <p:nvSpPr>
            <p:cNvPr id="33" name="Rounded Rectangle 40">
              <a:extLst>
                <a:ext uri="{FF2B5EF4-FFF2-40B4-BE49-F238E27FC236}">
                  <a16:creationId xmlns="" xmlns:a16="http://schemas.microsoft.com/office/drawing/2014/main" id="{B446E0D2-17D0-4401-B32C-7C986580AEEA}"/>
                </a:ext>
              </a:extLst>
            </p:cNvPr>
            <p:cNvSpPr/>
            <p:nvPr/>
          </p:nvSpPr>
          <p:spPr>
            <a:xfrm>
              <a:off x="919847" y="9877673"/>
              <a:ext cx="22401101" cy="3393915"/>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54">
              <a:extLst>
                <a:ext uri="{FF2B5EF4-FFF2-40B4-BE49-F238E27FC236}">
                  <a16:creationId xmlns="" xmlns:a16="http://schemas.microsoft.com/office/drawing/2014/main" id="{BF1C6DE7-E3E9-4A91-A6BB-466C49BA5F69}"/>
                </a:ext>
              </a:extLst>
            </p:cNvPr>
            <p:cNvGrpSpPr/>
            <p:nvPr/>
          </p:nvGrpSpPr>
          <p:grpSpPr>
            <a:xfrm>
              <a:off x="997129" y="9890183"/>
              <a:ext cx="3568119" cy="845462"/>
              <a:chOff x="1224541" y="6305967"/>
              <a:chExt cx="3568119" cy="845462"/>
            </a:xfrm>
          </p:grpSpPr>
          <p:sp>
            <p:nvSpPr>
              <p:cNvPr id="35" name="Freeform 20">
                <a:extLst>
                  <a:ext uri="{FF2B5EF4-FFF2-40B4-BE49-F238E27FC236}">
                    <a16:creationId xmlns="" xmlns:a16="http://schemas.microsoft.com/office/drawing/2014/main" id="{9C9C0B3A-6D3C-4DB2-974A-04A19AFDFC40}"/>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9" name="TextBox 38">
                <a:extLst>
                  <a:ext uri="{FF2B5EF4-FFF2-40B4-BE49-F238E27FC236}">
                    <a16:creationId xmlns="" xmlns:a16="http://schemas.microsoft.com/office/drawing/2014/main" id="{9EDE0CF0-88AF-433D-98D5-8441CA790FD8}"/>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0" name="Round Diagonal Corner Rectangle 44">
                <a:extLst>
                  <a:ext uri="{FF2B5EF4-FFF2-40B4-BE49-F238E27FC236}">
                    <a16:creationId xmlns="" xmlns:a16="http://schemas.microsoft.com/office/drawing/2014/main" id="{A6EB440A-B29F-4143-97B1-A4820CC3057E}"/>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5">
                <a:extLst>
                  <a:ext uri="{FF2B5EF4-FFF2-40B4-BE49-F238E27FC236}">
                    <a16:creationId xmlns="" xmlns:a16="http://schemas.microsoft.com/office/drawing/2014/main" id="{8912544D-B7A0-418A-B08A-A4CC66B558CE}"/>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1"/>
          <p:cNvGrpSpPr/>
          <p:nvPr/>
        </p:nvGrpSpPr>
        <p:grpSpPr>
          <a:xfrm>
            <a:off x="725974" y="1584757"/>
            <a:ext cx="18371639" cy="847303"/>
            <a:chOff x="-288924" y="1905000"/>
            <a:chExt cx="19556062" cy="847302"/>
          </a:xfrm>
        </p:grpSpPr>
        <p:sp>
          <p:nvSpPr>
            <p:cNvPr id="3" name="Rounded Rectangle 2"/>
            <p:cNvSpPr/>
            <p:nvPr/>
          </p:nvSpPr>
          <p:spPr>
            <a:xfrm>
              <a:off x="-288924" y="1905000"/>
              <a:ext cx="255284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22269"/>
              <a:ext cx="875698" cy="754052"/>
            </a:xfrm>
            <a:prstGeom prst="rect">
              <a:avLst/>
            </a:prstGeom>
            <a:noFill/>
          </p:spPr>
          <p:txBody>
            <a:bodyPr wrap="none" rtlCol="0">
              <a:spAutoFit/>
            </a:bodyPr>
            <a:lstStyle/>
            <a:p>
              <a:r>
                <a:rPr lang="vi-VN" b="1" dirty="0">
                  <a:solidFill>
                    <a:schemeClr val="bg1"/>
                  </a:solidFill>
                  <a:latin typeface="Tahoma" pitchFamily="34" charset="0"/>
                  <a:ea typeface="Tahoma" pitchFamily="34" charset="0"/>
                  <a:cs typeface="Tahoma" pitchFamily="34" charset="0"/>
                </a:rPr>
                <a:t>I</a:t>
              </a:r>
              <a:r>
                <a:rPr lang="en-US" b="1" dirty="0">
                  <a:solidFill>
                    <a:schemeClr val="bg1"/>
                  </a:solidFill>
                  <a:latin typeface="Tahoma" pitchFamily="34" charset="0"/>
                  <a:ea typeface="Tahoma" pitchFamily="34" charset="0"/>
                  <a:cs typeface="Tahoma" pitchFamily="34" charset="0"/>
                </a:rPr>
                <a:t>V</a:t>
              </a:r>
            </a:p>
          </p:txBody>
        </p:sp>
        <p:sp>
          <p:nvSpPr>
            <p:cNvPr id="5" name="TextBox 4"/>
            <p:cNvSpPr txBox="1"/>
            <p:nvPr/>
          </p:nvSpPr>
          <p:spPr>
            <a:xfrm>
              <a:off x="1984024" y="1921402"/>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LUYỆN TẬP</a:t>
              </a:r>
            </a:p>
          </p:txBody>
        </p:sp>
      </p:grpSp>
      <p:grpSp>
        <p:nvGrpSpPr>
          <p:cNvPr id="6" name="Group 5"/>
          <p:cNvGrpSpPr/>
          <p:nvPr/>
        </p:nvGrpSpPr>
        <p:grpSpPr>
          <a:xfrm>
            <a:off x="863958" y="2481454"/>
            <a:ext cx="16237433" cy="861774"/>
            <a:chOff x="644526" y="2766774"/>
            <a:chExt cx="16044859" cy="861774"/>
          </a:xfrm>
        </p:grpSpPr>
        <p:sp>
          <p:nvSpPr>
            <p:cNvPr id="7" name="TextBox 6"/>
            <p:cNvSpPr txBox="1"/>
            <p:nvPr/>
          </p:nvSpPr>
          <p:spPr>
            <a:xfrm>
              <a:off x="1906586" y="2766774"/>
              <a:ext cx="14782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5412" y="2795826"/>
              <a:ext cx="537291"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10" name="Group 49"/>
          <p:cNvGrpSpPr/>
          <p:nvPr/>
        </p:nvGrpSpPr>
        <p:grpSpPr>
          <a:xfrm>
            <a:off x="861407" y="3332806"/>
            <a:ext cx="22175897" cy="6314242"/>
            <a:chOff x="1143707" y="2468560"/>
            <a:chExt cx="22178464" cy="5253920"/>
          </a:xfrm>
        </p:grpSpPr>
        <p:sp>
          <p:nvSpPr>
            <p:cNvPr id="11" name="Rounded Rectangle 10"/>
            <p:cNvSpPr/>
            <p:nvPr/>
          </p:nvSpPr>
          <p:spPr>
            <a:xfrm>
              <a:off x="1143707" y="2789599"/>
              <a:ext cx="22178464" cy="4932881"/>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175570" y="2468560"/>
              <a:ext cx="3672407" cy="896427"/>
              <a:chOff x="1175570" y="1834705"/>
              <a:chExt cx="4005918" cy="977837"/>
            </a:xfrm>
          </p:grpSpPr>
          <p:sp>
            <p:nvSpPr>
              <p:cNvPr id="13"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 name="TextBox 13"/>
              <p:cNvSpPr txBox="1"/>
              <p:nvPr/>
            </p:nvSpPr>
            <p:spPr>
              <a:xfrm>
                <a:off x="2235429" y="1958752"/>
                <a:ext cx="2350714"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2 :</a:t>
                </a:r>
              </a:p>
            </p:txBody>
          </p:sp>
          <p:sp>
            <p:nvSpPr>
              <p:cNvPr id="15" name="Round Diagonal Corner Rectangle 14"/>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
              <p:cNvGrpSpPr/>
              <p:nvPr/>
            </p:nvGrpSpPr>
            <p:grpSpPr>
              <a:xfrm>
                <a:off x="1314846" y="1951291"/>
                <a:ext cx="756925" cy="699372"/>
                <a:chOff x="7440266" y="3398551"/>
                <a:chExt cx="757238" cy="765175"/>
              </a:xfrm>
              <a:solidFill>
                <a:srgbClr val="999158"/>
              </a:solidFill>
            </p:grpSpPr>
            <p:sp>
              <p:nvSpPr>
                <p:cNvPr id="17"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3"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4" name="Rectangle 23"/>
          <p:cNvSpPr/>
          <p:nvPr/>
        </p:nvSpPr>
        <p:spPr>
          <a:xfrm>
            <a:off x="4742107" y="3823127"/>
            <a:ext cx="14698615" cy="1446550"/>
          </a:xfrm>
          <a:prstGeom prst="rect">
            <a:avLst/>
          </a:prstGeom>
        </p:spPr>
        <p:txBody>
          <a:bodyPr wrap="square">
            <a:spAutoFit/>
          </a:bodyPr>
          <a:lstStyle/>
          <a:p>
            <a:r>
              <a:rPr lang="en-US" sz="4400" b="1" dirty="0">
                <a:latin typeface="Tahoma" pitchFamily="34" charset="0"/>
                <a:ea typeface="Tahoma" pitchFamily="34" charset="0"/>
                <a:cs typeface="Tahoma" pitchFamily="34" charset="0"/>
              </a:rPr>
              <a:t>[</a:t>
            </a:r>
            <a:r>
              <a:rPr lang="en-US" sz="4400" b="1" dirty="0" err="1">
                <a:latin typeface="Tahoma" pitchFamily="34" charset="0"/>
                <a:ea typeface="Tahoma" pitchFamily="34" charset="0"/>
                <a:cs typeface="Tahoma" pitchFamily="34" charset="0"/>
              </a:rPr>
              <a:t>Mức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độ</a:t>
            </a:r>
            <a:r>
              <a:rPr lang="en-US" sz="4400" b="1" dirty="0">
                <a:latin typeface="Tahoma" pitchFamily="34" charset="0"/>
                <a:ea typeface="Tahoma" pitchFamily="34" charset="0"/>
                <a:cs typeface="Tahoma" pitchFamily="34" charset="0"/>
              </a:rPr>
              <a:t> 1] </a:t>
            </a:r>
            <a:r>
              <a:rPr lang="en-US" sz="4400" b="1" dirty="0" err="1">
                <a:latin typeface="Tahoma" pitchFamily="34" charset="0"/>
                <a:ea typeface="Tahoma" pitchFamily="34" charset="0"/>
                <a:cs typeface="Tahoma" pitchFamily="34" charset="0"/>
              </a:rPr>
              <a:t>Hệ</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nào</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sau</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đây</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hệ</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hai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bậc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nhất</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ba</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ẩn</a:t>
            </a:r>
            <a:r>
              <a:rPr lang="en-US" sz="4400" b="1" dirty="0">
                <a:latin typeface="Tahoma" pitchFamily="34" charset="0"/>
                <a:ea typeface="Tahoma" pitchFamily="34" charset="0"/>
                <a:cs typeface="Tahoma" pitchFamily="34" charset="0"/>
              </a:rPr>
              <a:t>?</a:t>
            </a:r>
            <a:endParaRPr lang="en-US" sz="4400" b="1" dirty="0">
              <a:effectLst/>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5" name="Rectangle 24"/>
              <p:cNvSpPr/>
              <p:nvPr/>
            </p:nvSpPr>
            <p:spPr>
              <a:xfrm>
                <a:off x="1714759" y="5128943"/>
                <a:ext cx="22048231" cy="4761240"/>
              </a:xfrm>
              <a:prstGeom prst="rect">
                <a:avLst/>
              </a:prstGeom>
            </p:spPr>
            <p:txBody>
              <a:bodyPr wrap="square">
                <a:spAutoFit/>
              </a:bodyPr>
              <a:lstStyle/>
              <a:p>
                <a:r>
                  <a:rPr lang="en-US" sz="4400" b="1" dirty="0">
                    <a:latin typeface="Tahoma" pitchFamily="34" charset="0"/>
                    <a:ea typeface="Tahoma" pitchFamily="34" charset="0"/>
                    <a:cs typeface="Tahoma" pitchFamily="34" charset="0"/>
                  </a:rPr>
                  <a:t>	A. </a:t>
                </a:r>
                <a14:m>
                  <m:oMath xmlns:m="http://schemas.openxmlformats.org/officeDocument/2006/math">
                    <m:d>
                      <m:dPr>
                        <m:begChr m:val="{"/>
                        <m:endChr m:val=""/>
                        <m:ctrlPr>
                          <a:rPr lang="en-US" sz="4400" b="1" i="1" smtClean="0">
                            <a:latin typeface="Cambria Math"/>
                          </a:rPr>
                        </m:ctrlPr>
                      </m:dPr>
                      <m:e>
                        <m:m>
                          <m:mPr>
                            <m:plcHide m:val="on"/>
                            <m:mcs>
                              <m:mc>
                                <m:mcPr>
                                  <m:count m:val="1"/>
                                  <m:mcJc m:val="center"/>
                                </m:mcPr>
                              </m:mc>
                            </m:mcs>
                            <m:ctrlPr>
                              <a:rPr lang="en-US" sz="4400" b="1" i="1">
                                <a:latin typeface="Cambria Math"/>
                              </a:rPr>
                            </m:ctrlPr>
                          </m:mPr>
                          <m:mr>
                            <m:e>
                              <m:sSup>
                                <m:sSupPr>
                                  <m:ctrlPr>
                                    <a:rPr lang="en-US" sz="4400" b="1" i="1">
                                      <a:latin typeface="Cambria Math"/>
                                    </a:rPr>
                                  </m:ctrlPr>
                                </m:sSupPr>
                                <m:e>
                                  <m:r>
                                    <a:rPr lang="en-US" sz="4400" b="1" i="1">
                                      <a:latin typeface="Cambria Math"/>
                                    </a:rPr>
                                    <m:t>𝒙</m:t>
                                  </m:r>
                                </m:e>
                                <m:sup>
                                  <m:r>
                                    <a:rPr lang="en-US" sz="4400" b="1" i="1">
                                      <a:latin typeface="Cambria Math"/>
                                    </a:rPr>
                                    <m:t>𝟐</m:t>
                                  </m:r>
                                </m:sup>
                              </m:sSup>
                              <m:r>
                                <a:rPr lang="en-US" sz="4400" b="1">
                                  <a:latin typeface="Cambria Math"/>
                                </a:rPr>
                                <m:t>+</m:t>
                              </m:r>
                              <m:r>
                                <a:rPr lang="en-US" sz="4400" b="1" i="1">
                                  <a:latin typeface="Cambria Math"/>
                                </a:rPr>
                                <m:t>𝒙</m:t>
                              </m:r>
                              <m:r>
                                <a:rPr lang="en-US" sz="4400" b="1">
                                  <a:latin typeface="Cambria Math"/>
                                </a:rPr>
                                <m:t>=</m:t>
                              </m:r>
                              <m:r>
                                <a:rPr lang="en-US" sz="4400" b="1" i="1">
                                  <a:latin typeface="Cambria Math"/>
                                </a:rPr>
                                <m:t>𝟏</m:t>
                              </m:r>
                            </m:e>
                          </m:mr>
                          <m:mr>
                            <m:e>
                              <m:r>
                                <a:rPr lang="en-US" sz="4400" b="1" i="1">
                                  <a:latin typeface="Cambria Math"/>
                                </a:rPr>
                                <m:t>𝒙</m:t>
                              </m:r>
                              <m:r>
                                <a:rPr lang="en-US" sz="4400" b="1" i="1">
                                  <a:latin typeface="Cambria Math"/>
                                </a:rPr>
                                <m:t>−</m:t>
                              </m:r>
                              <m:r>
                                <a:rPr lang="en-US" sz="4400" b="1" i="1">
                                  <a:latin typeface="Cambria Math"/>
                                </a:rPr>
                                <m:t>𝟐</m:t>
                              </m:r>
                              <m:r>
                                <a:rPr lang="en-US" sz="4400" b="1" i="1">
                                  <a:latin typeface="Cambria Math"/>
                                </a:rPr>
                                <m:t>𝒚</m:t>
                              </m:r>
                              <m:r>
                                <a:rPr lang="en-US" sz="4400" b="1">
                                  <a:latin typeface="Cambria Math"/>
                                </a:rPr>
                                <m:t>=</m:t>
                              </m:r>
                              <m:r>
                                <a:rPr lang="en-US" sz="4400" b="1" i="1">
                                  <a:latin typeface="Cambria Math"/>
                                </a:rPr>
                                <m:t>𝟎</m:t>
                              </m:r>
                            </m:e>
                          </m:mr>
                          <m:mr>
                            <m:e>
                              <m:r>
                                <a:rPr lang="en-US" sz="4400" b="1" i="1">
                                  <a:latin typeface="Cambria Math"/>
                                </a:rPr>
                                <m:t>−</m:t>
                              </m:r>
                              <m:r>
                                <a:rPr lang="en-US" sz="4400" b="1" i="1">
                                  <a:latin typeface="Cambria Math"/>
                                </a:rPr>
                                <m:t>𝟑</m:t>
                              </m:r>
                              <m:r>
                                <a:rPr lang="en-US" sz="4400" b="1" i="1">
                                  <a:latin typeface="Cambria Math"/>
                                </a:rPr>
                                <m:t>𝒙</m:t>
                              </m:r>
                              <m:r>
                                <a:rPr lang="en-US" sz="4400" b="1">
                                  <a:latin typeface="Cambria Math"/>
                                </a:rPr>
                                <m:t>+</m:t>
                              </m:r>
                              <m:r>
                                <a:rPr lang="en-US" sz="4400" b="1" i="1">
                                  <a:latin typeface="Cambria Math"/>
                                </a:rPr>
                                <m:t>𝟐</m:t>
                              </m:r>
                              <m:r>
                                <a:rPr lang="en-US" sz="4400" b="1" i="1">
                                  <a:latin typeface="Cambria Math"/>
                                </a:rPr>
                                <m:t>𝒚</m:t>
                              </m:r>
                              <m:r>
                                <a:rPr lang="en-US" sz="4400" b="1" i="1">
                                  <a:latin typeface="Cambria Math"/>
                                </a:rPr>
                                <m:t>−</m:t>
                              </m:r>
                              <m:r>
                                <a:rPr lang="en-US" sz="4400" b="1" i="1">
                                  <a:latin typeface="Cambria Math"/>
                                </a:rPr>
                                <m:t>𝒛</m:t>
                              </m:r>
                              <m:r>
                                <a:rPr lang="en-US" sz="4400" b="1">
                                  <a:latin typeface="Cambria Math"/>
                                </a:rPr>
                                <m:t>=</m:t>
                              </m:r>
                              <m:r>
                                <a:rPr lang="en-US" sz="4400" b="1" i="1">
                                  <a:latin typeface="Cambria Math"/>
                                </a:rPr>
                                <m:t>𝟑</m:t>
                              </m:r>
                            </m:e>
                          </m:mr>
                        </m:m>
                      </m:e>
                    </m:d>
                  </m:oMath>
                </a14:m>
                <a:r>
                  <a:rPr lang="en-US"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B.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sSup>
                                <m:sSupPr>
                                  <m:ctrlPr>
                                    <a:rPr lang="en-US" sz="4400" b="1" i="1">
                                      <a:latin typeface="Cambria Math"/>
                                    </a:rPr>
                                  </m:ctrlPr>
                                </m:sSupPr>
                                <m:e>
                                  <m:r>
                                    <a:rPr lang="en-US" sz="4400" b="1" i="1">
                                      <a:latin typeface="Cambria Math"/>
                                    </a:rPr>
                                    <m:t>𝒙</m:t>
                                  </m:r>
                                </m:e>
                                <m:sup>
                                  <m:r>
                                    <a:rPr lang="en-US" sz="4400" b="1" i="1">
                                      <a:latin typeface="Cambria Math"/>
                                    </a:rPr>
                                    <m:t>𝟐</m:t>
                                  </m:r>
                                </m:sup>
                              </m:sSup>
                              <m:r>
                                <a:rPr lang="en-US" sz="4400" b="1" i="1">
                                  <a:latin typeface="Cambria Math"/>
                                </a:rPr>
                                <m:t>−</m:t>
                              </m:r>
                              <m:r>
                                <a:rPr lang="en-US" sz="4400" b="1" i="1">
                                  <a:latin typeface="Cambria Math"/>
                                </a:rPr>
                                <m:t>𝟐</m:t>
                              </m:r>
                              <m:r>
                                <a:rPr lang="en-US" sz="4400" b="1" i="1">
                                  <a:latin typeface="Cambria Math"/>
                                </a:rPr>
                                <m:t>𝒚</m:t>
                              </m:r>
                              <m:r>
                                <a:rPr lang="en-US" sz="4400" b="1" i="1">
                                  <a:latin typeface="Cambria Math"/>
                                </a:rPr>
                                <m:t>−</m:t>
                              </m:r>
                              <m:r>
                                <a:rPr lang="en-US" sz="4400" b="1" i="1">
                                  <a:latin typeface="Cambria Math"/>
                                </a:rPr>
                                <m:t>𝟏</m:t>
                              </m:r>
                              <m:r>
                                <a:rPr lang="en-US" sz="4400" b="1">
                                  <a:latin typeface="Cambria Math"/>
                                </a:rPr>
                                <m:t>=</m:t>
                              </m:r>
                              <m:r>
                                <a:rPr lang="en-US" sz="4400" b="1" i="1">
                                  <a:latin typeface="Cambria Math"/>
                                </a:rPr>
                                <m:t>𝟎</m:t>
                              </m:r>
                            </m:e>
                          </m:mr>
                          <m:mr>
                            <m:e>
                              <m:r>
                                <a:rPr lang="en-US" sz="4400" b="1" i="1">
                                  <a:latin typeface="Cambria Math"/>
                                </a:rPr>
                                <m:t>𝒙</m:t>
                              </m:r>
                              <m:r>
                                <a:rPr lang="en-US" sz="4400" b="1">
                                  <a:latin typeface="Cambria Math"/>
                                </a:rPr>
                                <m:t>+</m:t>
                              </m:r>
                              <m:r>
                                <a:rPr lang="en-US" sz="4400" b="1" i="1">
                                  <a:latin typeface="Cambria Math"/>
                                </a:rPr>
                                <m:t>𝒚</m:t>
                              </m:r>
                              <m:r>
                                <a:rPr lang="en-US" sz="4400" b="1">
                                  <a:latin typeface="Cambria Math"/>
                                </a:rPr>
                                <m:t>=</m:t>
                              </m:r>
                              <m:r>
                                <a:rPr lang="en-US" sz="4400" b="1" i="1">
                                  <a:latin typeface="Cambria Math"/>
                                </a:rPr>
                                <m:t>𝟎</m:t>
                              </m:r>
                            </m:e>
                          </m:mr>
                        </m:m>
                      </m:e>
                    </m:d>
                  </m:oMath>
                </a14:m>
                <a:endParaRPr lang="en-US" sz="4400" b="1" dirty="0">
                  <a:latin typeface="Tahoma" pitchFamily="34" charset="0"/>
                  <a:ea typeface="Tahoma" pitchFamily="34" charset="0"/>
                  <a:cs typeface="Tahoma" pitchFamily="34" charset="0"/>
                </a:endParaRPr>
              </a:p>
              <a:p>
                <a:r>
                  <a:rPr lang="en-US"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C.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𝟓</m:t>
                              </m:r>
                              <m:sSup>
                                <m:sSupPr>
                                  <m:ctrlPr>
                                    <a:rPr lang="en-US" sz="4400" b="1" i="1">
                                      <a:latin typeface="Cambria Math"/>
                                    </a:rPr>
                                  </m:ctrlPr>
                                </m:sSupPr>
                                <m:e>
                                  <m:r>
                                    <a:rPr lang="en-US" sz="4400" b="1" i="1">
                                      <a:latin typeface="Cambria Math"/>
                                    </a:rPr>
                                    <m:t>𝒙</m:t>
                                  </m:r>
                                </m:e>
                                <m:sup>
                                  <m:r>
                                    <a:rPr lang="en-US" sz="4400" b="1" i="1">
                                      <a:latin typeface="Cambria Math"/>
                                    </a:rPr>
                                    <m:t>𝟐</m:t>
                                  </m:r>
                                </m:sup>
                              </m:sSup>
                              <m:r>
                                <a:rPr lang="en-US" sz="4400" b="1" i="1">
                                  <a:latin typeface="Cambria Math"/>
                                </a:rPr>
                                <m:t>−</m:t>
                              </m:r>
                              <m:r>
                                <a:rPr lang="en-US" sz="4400" b="1" i="1">
                                  <a:latin typeface="Cambria Math"/>
                                </a:rPr>
                                <m:t>𝒙</m:t>
                              </m:r>
                              <m:r>
                                <a:rPr lang="en-US" sz="4400" b="1" i="1">
                                  <a:latin typeface="Cambria Math"/>
                                </a:rPr>
                                <m:t>−</m:t>
                              </m:r>
                              <m:r>
                                <a:rPr lang="en-US" sz="4400" b="1" i="1">
                                  <a:latin typeface="Cambria Math"/>
                                </a:rPr>
                                <m:t>𝟏</m:t>
                              </m:r>
                              <m:r>
                                <a:rPr lang="en-US" sz="4400" b="1">
                                  <a:latin typeface="Cambria Math"/>
                                </a:rPr>
                                <m:t>=</m:t>
                              </m:r>
                              <m:r>
                                <a:rPr lang="en-US" sz="4400" b="1" i="1">
                                  <a:latin typeface="Cambria Math"/>
                                </a:rPr>
                                <m:t>𝟎</m:t>
                              </m:r>
                            </m:e>
                          </m:mr>
                          <m:mr>
                            <m:e>
                              <m:r>
                                <a:rPr lang="en-US" sz="4400" b="1" i="1">
                                  <a:latin typeface="Cambria Math"/>
                                </a:rPr>
                                <m:t>𝟐</m:t>
                              </m:r>
                              <m:r>
                                <a:rPr lang="en-US" sz="4400" b="1" i="1">
                                  <a:latin typeface="Cambria Math"/>
                                </a:rPr>
                                <m:t>𝒙</m:t>
                              </m:r>
                              <m:r>
                                <a:rPr lang="en-US" sz="4400" b="1" i="1">
                                  <a:latin typeface="Cambria Math"/>
                                </a:rPr>
                                <m:t>−</m:t>
                              </m:r>
                              <m:r>
                                <a:rPr lang="en-US" sz="4400" b="1" i="1">
                                  <a:latin typeface="Cambria Math"/>
                                </a:rPr>
                                <m:t>𝟑</m:t>
                              </m:r>
                              <m:r>
                                <a:rPr lang="en-US" sz="4400" b="1">
                                  <a:latin typeface="Cambria Math"/>
                                </a:rPr>
                                <m:t>=</m:t>
                              </m:r>
                              <m:r>
                                <a:rPr lang="en-US" sz="4400" b="1" i="1">
                                  <a:latin typeface="Cambria Math"/>
                                </a:rPr>
                                <m:t>𝟎</m:t>
                              </m:r>
                            </m:e>
                          </m:mr>
                        </m:m>
                      </m:e>
                    </m:d>
                  </m:oMath>
                </a14:m>
                <a:r>
                  <a:rPr lang="vi-VN" sz="4400" b="1" dirty="0">
                    <a:latin typeface="Tahoma" pitchFamily="34" charset="0"/>
                    <a:ea typeface="Tahoma" pitchFamily="34" charset="0"/>
                    <a:cs typeface="Tahoma" pitchFamily="34" charset="0"/>
                  </a:rPr>
                  <a:t>.	</a:t>
                </a:r>
                <a:r>
                  <a:rPr lang="en-US"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D.</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𝒙</m:t>
                              </m:r>
                              <m:r>
                                <a:rPr lang="en-US" sz="4400" b="1">
                                  <a:latin typeface="Cambria Math"/>
                                </a:rPr>
                                <m:t>+</m:t>
                              </m:r>
                              <m:r>
                                <a:rPr lang="en-US" sz="4400" b="1" i="1">
                                  <a:latin typeface="Cambria Math"/>
                                </a:rPr>
                                <m:t>𝒚</m:t>
                              </m:r>
                              <m:r>
                                <a:rPr lang="en-US" sz="4400" b="1" i="1">
                                  <a:latin typeface="Cambria Math"/>
                                </a:rPr>
                                <m:t>−</m:t>
                              </m:r>
                              <m:r>
                                <a:rPr lang="en-US" sz="4400" b="1" i="1">
                                  <a:latin typeface="Cambria Math"/>
                                </a:rPr>
                                <m:t>𝒛</m:t>
                              </m:r>
                              <m:r>
                                <a:rPr lang="en-US" sz="4400" b="1">
                                  <a:latin typeface="Cambria Math"/>
                                </a:rPr>
                                <m:t>=</m:t>
                              </m:r>
                              <m:r>
                                <a:rPr lang="en-US" sz="4400" b="1" i="1">
                                  <a:latin typeface="Cambria Math"/>
                                </a:rPr>
                                <m:t>𝟏</m:t>
                              </m:r>
                            </m:e>
                          </m:mr>
                          <m:mr>
                            <m:e>
                              <m:r>
                                <a:rPr lang="en-US" sz="4400" b="1" i="1">
                                  <a:latin typeface="Cambria Math"/>
                                </a:rPr>
                                <m:t>𝟐</m:t>
                              </m:r>
                              <m:r>
                                <a:rPr lang="en-US" sz="4400" b="1" i="1">
                                  <a:latin typeface="Cambria Math"/>
                                </a:rPr>
                                <m:t>𝒙</m:t>
                              </m:r>
                              <m:r>
                                <a:rPr lang="en-US" sz="4400" b="1" i="1">
                                  <a:latin typeface="Cambria Math"/>
                                </a:rPr>
                                <m:t>−</m:t>
                              </m:r>
                              <m:r>
                                <a:rPr lang="en-US" sz="4400" b="1" i="1">
                                  <a:latin typeface="Cambria Math"/>
                                </a:rPr>
                                <m:t>𝒚</m:t>
                              </m:r>
                              <m:r>
                                <a:rPr lang="en-US" sz="4400" b="1">
                                  <a:latin typeface="Cambria Math"/>
                                </a:rPr>
                                <m:t>+</m:t>
                              </m:r>
                              <m:r>
                                <a:rPr lang="en-US" sz="4400" b="1" i="1">
                                  <a:latin typeface="Cambria Math"/>
                                </a:rPr>
                                <m:t>𝟓</m:t>
                              </m:r>
                              <m:r>
                                <a:rPr lang="en-US" sz="4400" b="1" i="1">
                                  <a:latin typeface="Cambria Math"/>
                                </a:rPr>
                                <m:t>𝒛</m:t>
                              </m:r>
                              <m:r>
                                <a:rPr lang="en-US" sz="4400" b="1">
                                  <a:latin typeface="Cambria Math"/>
                                </a:rPr>
                                <m:t>=</m:t>
                              </m:r>
                              <m:r>
                                <a:rPr lang="en-US" sz="4400" b="1" i="1">
                                  <a:latin typeface="Cambria Math"/>
                                </a:rPr>
                                <m:t>𝟎</m:t>
                              </m:r>
                            </m:e>
                          </m:mr>
                          <m:mr>
                            <m:e>
                              <m:r>
                                <a:rPr lang="en-US" sz="4400" b="1" i="1">
                                  <a:latin typeface="Cambria Math"/>
                                </a:rPr>
                                <m:t>−</m:t>
                              </m:r>
                              <m:r>
                                <a:rPr lang="en-US" sz="4400" b="1" i="1">
                                  <a:latin typeface="Cambria Math"/>
                                </a:rPr>
                                <m:t>𝟑</m:t>
                              </m:r>
                              <m:r>
                                <a:rPr lang="en-US" sz="4400" b="1" i="1">
                                  <a:latin typeface="Cambria Math"/>
                                </a:rPr>
                                <m:t>𝒙</m:t>
                              </m:r>
                              <m:r>
                                <a:rPr lang="en-US" sz="4400" b="1">
                                  <a:latin typeface="Cambria Math"/>
                                </a:rPr>
                                <m:t>+</m:t>
                              </m:r>
                              <m:r>
                                <a:rPr lang="en-US" sz="4400" b="1" i="1">
                                  <a:latin typeface="Cambria Math"/>
                                </a:rPr>
                                <m:t>𝟐</m:t>
                              </m:r>
                              <m:r>
                                <a:rPr lang="en-US" sz="4400" b="1" i="1">
                                  <a:latin typeface="Cambria Math"/>
                                </a:rPr>
                                <m:t>𝒚</m:t>
                              </m:r>
                              <m:r>
                                <a:rPr lang="en-US" sz="4400" b="1" i="1">
                                  <a:latin typeface="Cambria Math"/>
                                </a:rPr>
                                <m:t>−</m:t>
                              </m:r>
                              <m:r>
                                <a:rPr lang="en-US" sz="4400" b="1" i="1">
                                  <a:latin typeface="Cambria Math"/>
                                </a:rPr>
                                <m:t>𝒛</m:t>
                              </m:r>
                              <m:r>
                                <a:rPr lang="en-US" sz="4400" b="1">
                                  <a:latin typeface="Cambria Math"/>
                                </a:rPr>
                                <m:t>=</m:t>
                              </m:r>
                              <m:r>
                                <a:rPr lang="en-US" sz="4400" b="1" i="1">
                                  <a:latin typeface="Cambria Math"/>
                                </a:rPr>
                                <m:t>𝟑</m:t>
                              </m:r>
                            </m:e>
                          </m:mr>
                        </m:m>
                      </m:e>
                    </m:d>
                  </m:oMath>
                </a14:m>
                <a:r>
                  <a:rPr lang="vi-VN" sz="4400" b="1" dirty="0">
                    <a:latin typeface="Tahoma" pitchFamily="34" charset="0"/>
                    <a:ea typeface="Tahoma" pitchFamily="34" charset="0"/>
                    <a:cs typeface="Tahoma" pitchFamily="34" charset="0"/>
                  </a:rPr>
                  <a:t>.</a:t>
                </a:r>
                <a:endParaRPr lang="en-US" sz="4400" b="1" dirty="0">
                  <a:latin typeface="Tahoma" pitchFamily="34" charset="0"/>
                  <a:ea typeface="Tahoma" pitchFamily="34" charset="0"/>
                  <a:cs typeface="Tahoma"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714759" y="5128943"/>
                <a:ext cx="22048231" cy="4761240"/>
              </a:xfrm>
              <a:prstGeom prst="rect">
                <a:avLst/>
              </a:prstGeom>
              <a:blipFill>
                <a:blip r:embed="rId2"/>
                <a:stretch>
                  <a:fillRect/>
                </a:stretch>
              </a:blipFill>
            </p:spPr>
            <p:txBody>
              <a:bodyPr/>
              <a:lstStyle/>
              <a:p>
                <a:r>
                  <a:rPr lang="en-US">
                    <a:noFill/>
                  </a:rPr>
                  <a:t> </a:t>
                </a:r>
              </a:p>
            </p:txBody>
          </p:sp>
        </mc:Fallback>
      </mc:AlternateContent>
      <p:sp>
        <p:nvSpPr>
          <p:cNvPr id="43" name="Rectangle 42"/>
          <p:cNvSpPr/>
          <p:nvPr/>
        </p:nvSpPr>
        <p:spPr>
          <a:xfrm>
            <a:off x="5528028" y="10711550"/>
            <a:ext cx="18735005" cy="769441"/>
          </a:xfrm>
          <a:prstGeom prst="rect">
            <a:avLst/>
          </a:prstGeom>
        </p:spPr>
        <p:txBody>
          <a:bodyPr wrap="square">
            <a:spAutoFit/>
          </a:bodyPr>
          <a:lstStyle/>
          <a:p>
            <a:r>
              <a:rPr lang="en-US" sz="4400" b="1" dirty="0">
                <a:latin typeface="Tahoma" pitchFamily="34" charset="0"/>
                <a:ea typeface="Tahoma" pitchFamily="34" charset="0"/>
                <a:cs typeface="Tahoma" pitchFamily="34" charset="0"/>
              </a:rPr>
              <a:t>Theo </a:t>
            </a:r>
            <a:r>
              <a:rPr lang="en-US" sz="4400" b="1" dirty="0" err="1">
                <a:latin typeface="Tahoma" pitchFamily="34" charset="0"/>
                <a:ea typeface="Tahoma" pitchFamily="34" charset="0"/>
                <a:cs typeface="Tahoma" pitchFamily="34" charset="0"/>
              </a:rPr>
              <a:t>định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nghĩa</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hệ</a:t>
            </a:r>
            <a:r>
              <a:rPr lang="en-US" sz="4400" b="1" dirty="0">
                <a:latin typeface="Tahoma" pitchFamily="34" charset="0"/>
                <a:ea typeface="Tahoma" pitchFamily="34" charset="0"/>
                <a:cs typeface="Tahoma" pitchFamily="34" charset="0"/>
              </a:rPr>
              <a:t> PT </a:t>
            </a:r>
            <a:r>
              <a:rPr lang="en-US" sz="4400" b="1" dirty="0" err="1">
                <a:latin typeface="Tahoma" pitchFamily="34" charset="0"/>
                <a:ea typeface="Tahoma" pitchFamily="34" charset="0"/>
                <a:cs typeface="Tahoma" pitchFamily="34" charset="0"/>
              </a:rPr>
              <a:t>bậc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nhất</a:t>
            </a:r>
            <a:r>
              <a:rPr lang="en-US" sz="4400" b="1" dirty="0">
                <a:latin typeface="Tahoma" pitchFamily="34" charset="0"/>
                <a:ea typeface="Tahoma" pitchFamily="34" charset="0"/>
                <a:cs typeface="Tahoma" pitchFamily="34" charset="0"/>
              </a:rPr>
              <a:t> 3 </a:t>
            </a:r>
            <a:r>
              <a:rPr lang="en-US" sz="4400" b="1" dirty="0" err="1">
                <a:latin typeface="Tahoma" pitchFamily="34" charset="0"/>
                <a:ea typeface="Tahoma" pitchFamily="34" charset="0"/>
                <a:cs typeface="Tahoma" pitchFamily="34" charset="0"/>
              </a:rPr>
              <a:t>ẩn</a:t>
            </a:r>
            <a:r>
              <a:rPr lang="en-US" sz="4400" b="1" dirty="0">
                <a:latin typeface="Tahoma" pitchFamily="34" charset="0"/>
                <a:ea typeface="Tahoma" pitchFamily="34" charset="0"/>
                <a:cs typeface="Tahoma" pitchFamily="34" charset="0"/>
              </a:rPr>
              <a:t>.</a:t>
            </a:r>
          </a:p>
        </p:txBody>
      </p:sp>
      <p:sp>
        <p:nvSpPr>
          <p:cNvPr id="44" name="Oval 43"/>
          <p:cNvSpPr/>
          <p:nvPr/>
        </p:nvSpPr>
        <p:spPr>
          <a:xfrm flipH="1">
            <a:off x="12877800" y="8016585"/>
            <a:ext cx="1057215" cy="1006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D</a:t>
            </a:r>
          </a:p>
        </p:txBody>
      </p:sp>
    </p:spTree>
    <p:extLst>
      <p:ext uri="{BB962C8B-B14F-4D97-AF65-F5344CB8AC3E}">
        <p14:creationId xmlns:p14="http://schemas.microsoft.com/office/powerpoint/2010/main" val="390100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2" presetClass="entr" presetSubtype="8" fill="hold" nodeType="with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wipe(left)">
                                      <p:cBhvr>
                                        <p:cTn id="41"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0" y="191459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ÔN TẬP VỀ PT VÀ HPT BẬC NHẤT HAI ẨN</a:t>
              </a:r>
            </a:p>
          </p:txBody>
        </p:sp>
      </p:grpSp>
      <p:grpSp>
        <p:nvGrpSpPr>
          <p:cNvPr id="6" name="Group 5"/>
          <p:cNvGrpSpPr/>
          <p:nvPr/>
        </p:nvGrpSpPr>
        <p:grpSpPr>
          <a:xfrm>
            <a:off x="1052851" y="2777590"/>
            <a:ext cx="16044859" cy="861774"/>
            <a:chOff x="644526" y="2766774"/>
            <a:chExt cx="16044859" cy="861774"/>
          </a:xfrm>
        </p:grpSpPr>
        <p:sp>
          <p:nvSpPr>
            <p:cNvPr id="7" name="TextBox 6"/>
            <p:cNvSpPr txBox="1"/>
            <p:nvPr/>
          </p:nvSpPr>
          <p:spPr>
            <a:xfrm>
              <a:off x="1906586" y="2766774"/>
              <a:ext cx="14782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PHƯƠNG TRÌNH BẬC NHẤT HAI ẨN.</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grpSp>
        <p:nvGrpSpPr>
          <p:cNvPr id="43" name="Group 42"/>
          <p:cNvGrpSpPr/>
          <p:nvPr/>
        </p:nvGrpSpPr>
        <p:grpSpPr>
          <a:xfrm>
            <a:off x="1008942" y="3891798"/>
            <a:ext cx="24441222" cy="4795001"/>
            <a:chOff x="1076414" y="4377894"/>
            <a:chExt cx="24441222" cy="3525134"/>
          </a:xfrm>
        </p:grpSpPr>
        <p:grpSp>
          <p:nvGrpSpPr>
            <p:cNvPr id="22" name="Group 5"/>
            <p:cNvGrpSpPr/>
            <p:nvPr/>
          </p:nvGrpSpPr>
          <p:grpSpPr>
            <a:xfrm>
              <a:off x="1533269" y="4671091"/>
              <a:ext cx="23984367" cy="3231937"/>
              <a:chOff x="637542" y="1083939"/>
              <a:chExt cx="9444791" cy="1272428"/>
            </a:xfrm>
          </p:grpSpPr>
          <p:sp>
            <p:nvSpPr>
              <p:cNvPr id="39" name="Rounded Rectangle 38"/>
              <p:cNvSpPr/>
              <p:nvPr/>
            </p:nvSpPr>
            <p:spPr>
              <a:xfrm>
                <a:off x="637542" y="1083939"/>
                <a:ext cx="8611674" cy="12724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40" name="TextBox 39"/>
              <p:cNvSpPr txBox="1"/>
              <p:nvPr/>
            </p:nvSpPr>
            <p:spPr>
              <a:xfrm>
                <a:off x="2215238" y="1310961"/>
                <a:ext cx="7867095" cy="242977"/>
              </a:xfrm>
              <a:prstGeom prst="rect">
                <a:avLst/>
              </a:prstGeom>
              <a:noFill/>
            </p:spPr>
            <p:txBody>
              <a:bodyPr wrap="square" rtlCol="0">
                <a:spAutoFit/>
              </a:bodyPr>
              <a:lstStyle/>
              <a:p>
                <a:pPr algn="just">
                  <a:lnSpc>
                    <a:spcPts val="4000"/>
                  </a:lnSpc>
                </a:pPr>
                <a:r>
                  <a:rPr lang="en-US" sz="4400"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bậc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nhất</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hai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ẩn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có</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dạng</a:t>
                </a:r>
                <a:r>
                  <a:rPr lang="en-US" sz="4400" b="1" dirty="0">
                    <a:latin typeface="Tahoma" pitchFamily="34" charset="0"/>
                    <a:ea typeface="Tahoma" pitchFamily="34" charset="0"/>
                    <a:cs typeface="Tahoma" pitchFamily="34" charset="0"/>
                  </a:rPr>
                  <a:t>: </a:t>
                </a:r>
              </a:p>
            </p:txBody>
          </p:sp>
        </p:grpSp>
        <p:grpSp>
          <p:nvGrpSpPr>
            <p:cNvPr id="23" name="Group 65"/>
            <p:cNvGrpSpPr/>
            <p:nvPr/>
          </p:nvGrpSpPr>
          <p:grpSpPr>
            <a:xfrm>
              <a:off x="1076414" y="4377894"/>
              <a:ext cx="4431403" cy="885208"/>
              <a:chOff x="166396" y="8755081"/>
              <a:chExt cx="4431403" cy="885208"/>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16369" y="8840070"/>
                <a:ext cx="3581430"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Định nghĩa</a:t>
                </a:r>
                <a:r>
                  <a:rPr lang="en-US" sz="4600" b="1" dirty="0">
                    <a:solidFill>
                      <a:schemeClr val="bg1"/>
                    </a:solidFill>
                    <a:latin typeface="Tahoma" pitchFamily="34" charset="0"/>
                    <a:ea typeface="Tahoma" pitchFamily="34" charset="0"/>
                    <a:cs typeface="Tahoma" pitchFamily="34" charset="0"/>
                  </a:rPr>
                  <a:t> </a:t>
                </a:r>
              </a:p>
            </p:txBody>
          </p:sp>
        </p:grpSp>
      </p:grpSp>
      <mc:AlternateContent xmlns:mc="http://schemas.openxmlformats.org/markup-compatibility/2006" xmlns:a14="http://schemas.microsoft.com/office/drawing/2010/main">
        <mc:Choice Requires="a14">
          <p:sp>
            <p:nvSpPr>
              <p:cNvPr id="17" name="Rectangle 16"/>
              <p:cNvSpPr/>
              <p:nvPr/>
            </p:nvSpPr>
            <p:spPr>
              <a:xfrm>
                <a:off x="6248400" y="5749400"/>
                <a:ext cx="10239021" cy="784767"/>
              </a:xfrm>
              <a:prstGeom prst="rect">
                <a:avLst/>
              </a:prstGeom>
            </p:spPr>
            <p:txBody>
              <a:bodyPr wrap="none">
                <a:spAutoFit/>
              </a:bodyPr>
              <a:lstStyle/>
              <a:p>
                <a14:m>
                  <m:oMath xmlns:m="http://schemas.openxmlformats.org/officeDocument/2006/math">
                    <m:sSup>
                      <m:sSupPr>
                        <m:ctrlPr>
                          <a:rPr lang="en-US" sz="4400" b="1" i="1">
                            <a:latin typeface="Cambria Math"/>
                          </a:rPr>
                        </m:ctrlPr>
                      </m:sSupPr>
                      <m:e>
                        <m:r>
                          <a:rPr lang="en-US" sz="4400" b="1" i="1">
                            <a:latin typeface="Cambria Math"/>
                          </a:rPr>
                          <m:t>𝒂𝒙</m:t>
                        </m:r>
                        <m:r>
                          <a:rPr lang="en-US" sz="4400" b="1" i="1">
                            <a:latin typeface="Cambria Math"/>
                          </a:rPr>
                          <m:t>+</m:t>
                        </m:r>
                        <m:r>
                          <a:rPr lang="en-US" sz="4400" b="1" i="1">
                            <a:latin typeface="Cambria Math"/>
                          </a:rPr>
                          <m:t>𝒃𝒚</m:t>
                        </m:r>
                        <m:r>
                          <a:rPr lang="en-US" sz="4400" b="1" i="1">
                            <a:latin typeface="Cambria Math"/>
                          </a:rPr>
                          <m:t>=</m:t>
                        </m:r>
                        <m:r>
                          <a:rPr lang="en-US" sz="4400" b="1" i="1">
                            <a:latin typeface="Cambria Math"/>
                          </a:rPr>
                          <m:t>𝒄</m:t>
                        </m:r>
                        <m:r>
                          <m:rPr>
                            <m:nor/>
                          </m:rPr>
                          <a:rPr lang="en-US" sz="4400" b="1" i="0" smtClean="0">
                            <a:latin typeface="Cambria Math"/>
                          </a:rPr>
                          <m:t> </m:t>
                        </m:r>
                        <m:r>
                          <m:rPr>
                            <m:nor/>
                          </m:rPr>
                          <a:rPr lang="nl-NL" sz="4400" b="1" dirty="0">
                            <a:latin typeface="Tahoma" pitchFamily="34" charset="0"/>
                            <a:ea typeface="Tahoma" pitchFamily="34" charset="0"/>
                            <a:cs typeface="Tahoma" pitchFamily="34" charset="0"/>
                          </a:rPr>
                          <m:t>(1) </m:t>
                        </m:r>
                        <m:r>
                          <m:rPr>
                            <m:nor/>
                          </m:rPr>
                          <a:rPr lang="nl-NL" sz="4400" b="1" dirty="0">
                            <a:latin typeface="Tahoma" pitchFamily="34" charset="0"/>
                            <a:ea typeface="Tahoma" pitchFamily="34" charset="0"/>
                            <a:cs typeface="Tahoma" pitchFamily="34" charset="0"/>
                          </a:rPr>
                          <m:t>trong</m:t>
                        </m:r>
                        <m:r>
                          <m:rPr>
                            <m:nor/>
                          </m:rPr>
                          <a:rPr lang="nl-NL" sz="4400" b="1" dirty="0">
                            <a:latin typeface="Tahoma" pitchFamily="34" charset="0"/>
                            <a:ea typeface="Tahoma" pitchFamily="34" charset="0"/>
                            <a:cs typeface="Tahoma" pitchFamily="34" charset="0"/>
                          </a:rPr>
                          <m:t> đó</m:t>
                        </m:r>
                        <m:r>
                          <a:rPr lang="en-US" sz="4400" b="1" i="1" dirty="0" smtClean="0">
                            <a:latin typeface="Cambria Math" panose="02040503050406030204" pitchFamily="18" charset="0"/>
                            <a:ea typeface="Tahoma" pitchFamily="34" charset="0"/>
                            <a:cs typeface="Tahoma" pitchFamily="34" charset="0"/>
                          </a:rPr>
                          <m:t> </m:t>
                        </m:r>
                        <m:r>
                          <a:rPr lang="en-US" sz="4400" b="1" i="1">
                            <a:latin typeface="Cambria Math"/>
                          </a:rPr>
                          <m:t>𝒂</m:t>
                        </m:r>
                      </m:e>
                      <m:sup>
                        <m:r>
                          <a:rPr lang="en-US" sz="4400" b="1" i="1">
                            <a:latin typeface="Cambria Math"/>
                          </a:rPr>
                          <m:t>𝟐</m:t>
                        </m:r>
                      </m:sup>
                    </m:sSup>
                    <m:r>
                      <a:rPr lang="en-US" sz="4400" b="1" i="1">
                        <a:latin typeface="Cambria Math"/>
                      </a:rPr>
                      <m:t>+</m:t>
                    </m:r>
                    <m:sSup>
                      <m:sSupPr>
                        <m:ctrlPr>
                          <a:rPr lang="en-US" sz="4400" b="1" i="1">
                            <a:latin typeface="Cambria Math"/>
                          </a:rPr>
                        </m:ctrlPr>
                      </m:sSupPr>
                      <m:e>
                        <m:r>
                          <a:rPr lang="en-US" sz="4400" b="1" i="1">
                            <a:latin typeface="Cambria Math"/>
                          </a:rPr>
                          <m:t>𝒃</m:t>
                        </m:r>
                      </m:e>
                      <m:sup>
                        <m:r>
                          <a:rPr lang="en-US" sz="4400" b="1" i="1">
                            <a:latin typeface="Cambria Math"/>
                          </a:rPr>
                          <m:t>𝟐</m:t>
                        </m:r>
                      </m:sup>
                    </m:sSup>
                    <m:r>
                      <a:rPr lang="en-US" sz="4400" b="1" i="1">
                        <a:latin typeface="Cambria Math"/>
                      </a:rPr>
                      <m:t>≠</m:t>
                    </m:r>
                    <m:r>
                      <a:rPr lang="en-US" sz="4400" b="1" i="1">
                        <a:latin typeface="Cambria Math"/>
                      </a:rPr>
                      <m:t>𝟎</m:t>
                    </m:r>
                  </m:oMath>
                </a14:m>
                <a:r>
                  <a:rPr lang="nl-NL" sz="4400" b="1" dirty="0">
                    <a:latin typeface="Tahoma" pitchFamily="34" charset="0"/>
                    <a:ea typeface="Tahoma" pitchFamily="34" charset="0"/>
                    <a:cs typeface="Tahoma" pitchFamily="34" charset="0"/>
                  </a:rPr>
                  <a:t> </a:t>
                </a:r>
                <a:r>
                  <a:rPr lang="nl-NL"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248400" y="5749400"/>
                <a:ext cx="10239021" cy="784767"/>
              </a:xfrm>
              <a:prstGeom prst="rect">
                <a:avLst/>
              </a:prstGeom>
              <a:blipFill>
                <a:blip r:embed="rId3"/>
                <a:stretch>
                  <a:fillRect t="-13178" r="-1310" b="-3410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5974" y="1584757"/>
            <a:ext cx="18371639" cy="847303"/>
            <a:chOff x="-288924" y="1905000"/>
            <a:chExt cx="19556062" cy="847302"/>
          </a:xfrm>
        </p:grpSpPr>
        <p:sp>
          <p:nvSpPr>
            <p:cNvPr id="3" name="Rounded Rectangle 2"/>
            <p:cNvSpPr/>
            <p:nvPr/>
          </p:nvSpPr>
          <p:spPr>
            <a:xfrm>
              <a:off x="-288924" y="1905000"/>
              <a:ext cx="255284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82675" y="1922269"/>
              <a:ext cx="875698" cy="754052"/>
            </a:xfrm>
            <a:prstGeom prst="rect">
              <a:avLst/>
            </a:prstGeom>
            <a:noFill/>
          </p:spPr>
          <p:txBody>
            <a:bodyPr wrap="none" rtlCol="0">
              <a:spAutoFit/>
            </a:bodyPr>
            <a:lstStyle/>
            <a:p>
              <a:r>
                <a:rPr lang="vi-VN" b="1" dirty="0">
                  <a:solidFill>
                    <a:prstClr val="white"/>
                  </a:solidFill>
                  <a:latin typeface="Tahoma" pitchFamily="34" charset="0"/>
                  <a:ea typeface="Tahoma" pitchFamily="34" charset="0"/>
                  <a:cs typeface="Tahoma" pitchFamily="34" charset="0"/>
                </a:rPr>
                <a:t>I</a:t>
              </a:r>
              <a:r>
                <a:rPr lang="en-US" b="1" dirty="0">
                  <a:solidFill>
                    <a:prstClr val="white"/>
                  </a:solidFill>
                  <a:latin typeface="Tahoma" pitchFamily="34" charset="0"/>
                  <a:ea typeface="Tahoma" pitchFamily="34" charset="0"/>
                  <a:cs typeface="Tahoma" pitchFamily="34" charset="0"/>
                </a:rPr>
                <a:t>V</a:t>
              </a:r>
            </a:p>
          </p:txBody>
        </p:sp>
        <p:sp>
          <p:nvSpPr>
            <p:cNvPr id="5" name="TextBox 4"/>
            <p:cNvSpPr txBox="1"/>
            <p:nvPr/>
          </p:nvSpPr>
          <p:spPr>
            <a:xfrm>
              <a:off x="1984024" y="1921402"/>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LUYỆN TẬP</a:t>
              </a:r>
            </a:p>
          </p:txBody>
        </p:sp>
      </p:grpSp>
      <p:grpSp>
        <p:nvGrpSpPr>
          <p:cNvPr id="6" name="Group 5"/>
          <p:cNvGrpSpPr/>
          <p:nvPr/>
        </p:nvGrpSpPr>
        <p:grpSpPr>
          <a:xfrm>
            <a:off x="863958" y="2481454"/>
            <a:ext cx="16237433" cy="861774"/>
            <a:chOff x="644526" y="2766774"/>
            <a:chExt cx="16044859" cy="861774"/>
          </a:xfrm>
        </p:grpSpPr>
        <p:sp>
          <p:nvSpPr>
            <p:cNvPr id="7" name="TextBox 6"/>
            <p:cNvSpPr txBox="1"/>
            <p:nvPr/>
          </p:nvSpPr>
          <p:spPr>
            <a:xfrm>
              <a:off x="1906586" y="2766774"/>
              <a:ext cx="14782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995412" y="2795826"/>
              <a:ext cx="537291" cy="769441"/>
            </a:xfrm>
            <a:prstGeom prst="rect">
              <a:avLst/>
            </a:prstGeom>
            <a:noFill/>
          </p:spPr>
          <p:txBody>
            <a:bodyPr wrap="none" rtlCol="0">
              <a:spAutoFit/>
            </a:bodyPr>
            <a:lstStyle/>
            <a:p>
              <a:pPr algn="ctr"/>
              <a:r>
                <a:rPr lang="en-US" sz="4400" b="1" dirty="0">
                  <a:solidFill>
                    <a:prstClr val="white"/>
                  </a:solidFill>
                  <a:latin typeface="Tahoma" pitchFamily="34" charset="0"/>
                  <a:ea typeface="Tahoma" pitchFamily="34" charset="0"/>
                  <a:cs typeface="Tahoma" pitchFamily="34" charset="0"/>
                </a:rPr>
                <a:t>2</a:t>
              </a:r>
            </a:p>
          </p:txBody>
        </p:sp>
      </p:grpSp>
      <p:grpSp>
        <p:nvGrpSpPr>
          <p:cNvPr id="10" name="Group 49"/>
          <p:cNvGrpSpPr/>
          <p:nvPr/>
        </p:nvGrpSpPr>
        <p:grpSpPr>
          <a:xfrm>
            <a:off x="724831" y="3177895"/>
            <a:ext cx="22175897" cy="5858337"/>
            <a:chOff x="1175570" y="2468561"/>
            <a:chExt cx="22178464" cy="3205993"/>
          </a:xfrm>
        </p:grpSpPr>
        <p:sp>
          <p:nvSpPr>
            <p:cNvPr id="11" name="Rounded Rectangle 10"/>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2"/>
            <p:cNvGrpSpPr/>
            <p:nvPr/>
          </p:nvGrpSpPr>
          <p:grpSpPr>
            <a:xfrm>
              <a:off x="1175570" y="2468561"/>
              <a:ext cx="3375337" cy="888791"/>
              <a:chOff x="1175570" y="1834705"/>
              <a:chExt cx="3681870" cy="969507"/>
            </a:xfrm>
          </p:grpSpPr>
          <p:sp>
            <p:nvSpPr>
              <p:cNvPr id="13" name="Freeform 20"/>
              <p:cNvSpPr>
                <a:spLocks/>
              </p:cNvSpPr>
              <p:nvPr/>
            </p:nvSpPr>
            <p:spPr bwMode="auto">
              <a:xfrm rot="16200000" flipV="1">
                <a:off x="2984365" y="617980"/>
                <a:ext cx="515480" cy="3230670"/>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4" name="TextBox 13"/>
              <p:cNvSpPr txBox="1"/>
              <p:nvPr/>
            </p:nvSpPr>
            <p:spPr>
              <a:xfrm>
                <a:off x="2235429" y="1958752"/>
                <a:ext cx="2350715" cy="459319"/>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a:t>
                </a:r>
                <a:r>
                  <a:rPr lang="en-US" sz="4400" b="1" dirty="0" smtClean="0">
                    <a:solidFill>
                      <a:prstClr val="white"/>
                    </a:solidFill>
                    <a:latin typeface="Tahoma" pitchFamily="34" charset="0"/>
                    <a:ea typeface="Tahoma" pitchFamily="34" charset="0"/>
                    <a:cs typeface="Tahoma" pitchFamily="34" charset="0"/>
                  </a:rPr>
                  <a:t>3 </a:t>
                </a:r>
                <a:r>
                  <a:rPr lang="en-US" sz="4400" b="1" dirty="0">
                    <a:solidFill>
                      <a:prstClr val="white"/>
                    </a:solidFill>
                    <a:latin typeface="Tahoma" pitchFamily="34" charset="0"/>
                    <a:ea typeface="Tahoma" pitchFamily="34" charset="0"/>
                    <a:cs typeface="Tahoma" pitchFamily="34" charset="0"/>
                  </a:rPr>
                  <a:t>:</a:t>
                </a:r>
              </a:p>
            </p:txBody>
          </p:sp>
          <p:sp>
            <p:nvSpPr>
              <p:cNvPr id="15" name="Round Diagonal Corner Rectangle 14"/>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6" name="Group 2"/>
              <p:cNvGrpSpPr/>
              <p:nvPr/>
            </p:nvGrpSpPr>
            <p:grpSpPr>
              <a:xfrm>
                <a:off x="1314846" y="1951291"/>
                <a:ext cx="756925" cy="699372"/>
                <a:chOff x="7440266" y="3398551"/>
                <a:chExt cx="757238" cy="765175"/>
              </a:xfrm>
              <a:solidFill>
                <a:srgbClr val="999158"/>
              </a:solidFill>
            </p:grpSpPr>
            <p:sp>
              <p:nvSpPr>
                <p:cNvPr id="17"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8"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9"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0"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grpSp>
        <p:nvGrpSpPr>
          <p:cNvPr id="28" name="Group 27"/>
          <p:cNvGrpSpPr/>
          <p:nvPr/>
        </p:nvGrpSpPr>
        <p:grpSpPr>
          <a:xfrm>
            <a:off x="790653" y="9083484"/>
            <a:ext cx="22149316" cy="3085781"/>
            <a:chOff x="1220788" y="7162800"/>
            <a:chExt cx="22124987" cy="4040910"/>
          </a:xfrm>
        </p:grpSpPr>
        <p:sp>
          <p:nvSpPr>
            <p:cNvPr id="29" name="Rounded Rectangle 28"/>
            <p:cNvSpPr/>
            <p:nvPr/>
          </p:nvSpPr>
          <p:spPr>
            <a:xfrm>
              <a:off x="1222486" y="7418548"/>
              <a:ext cx="22123289" cy="378516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60"/>
            <p:cNvGrpSpPr/>
            <p:nvPr/>
          </p:nvGrpSpPr>
          <p:grpSpPr>
            <a:xfrm>
              <a:off x="1220788" y="7162800"/>
              <a:ext cx="3305491" cy="796093"/>
              <a:chOff x="1224542" y="6305967"/>
              <a:chExt cx="3305491" cy="845462"/>
            </a:xfrm>
          </p:grpSpPr>
          <p:sp>
            <p:nvSpPr>
              <p:cNvPr id="31"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32" name="TextBox 31"/>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3" name="Round Diagonal Corner Rectangle 32"/>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sp>
        <p:nvSpPr>
          <p:cNvPr id="35" name="Rectangle 34"/>
          <p:cNvSpPr/>
          <p:nvPr/>
        </p:nvSpPr>
        <p:spPr>
          <a:xfrm>
            <a:off x="4192900" y="9965074"/>
            <a:ext cx="13603551" cy="769441"/>
          </a:xfrm>
          <a:prstGeom prst="rect">
            <a:avLst/>
          </a:prstGeom>
        </p:spPr>
        <p:txBody>
          <a:bodyPr wrap="square">
            <a:spAutoFit/>
          </a:bodyPr>
          <a:lstStyle/>
          <a:p>
            <a:r>
              <a:rPr lang="en-US" sz="4400" b="1" dirty="0" err="1">
                <a:solidFill>
                  <a:prstClr val="black"/>
                </a:solidFill>
                <a:latin typeface="Tahoma" pitchFamily="34" charset="0"/>
                <a:ea typeface="Tahoma" pitchFamily="34" charset="0"/>
                <a:cs typeface="Tahoma" pitchFamily="34" charset="0"/>
              </a:rPr>
              <a:t>Sử</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dụng</a:t>
            </a:r>
            <a:r>
              <a:rPr lang="en-US" sz="4400" b="1" dirty="0">
                <a:solidFill>
                  <a:prstClr val="black"/>
                </a:solidFill>
                <a:latin typeface="Tahoma" pitchFamily="34" charset="0"/>
                <a:ea typeface="Tahoma" pitchFamily="34" charset="0"/>
                <a:cs typeface="Tahoma" pitchFamily="34" charset="0"/>
              </a:rPr>
              <a:t> MTBT </a:t>
            </a:r>
            <a:r>
              <a:rPr lang="en-US" sz="4400" b="1" dirty="0" err="1">
                <a:solidFill>
                  <a:prstClr val="black"/>
                </a:solidFill>
                <a:latin typeface="Tahoma" pitchFamily="34" charset="0"/>
                <a:ea typeface="Tahoma" pitchFamily="34" charset="0"/>
                <a:cs typeface="Tahoma" pitchFamily="34" charset="0"/>
              </a:rPr>
              <a:t>để</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tìm</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nghiệm</a:t>
            </a:r>
            <a:r>
              <a:rPr lang="en-US" sz="4400" b="1" dirty="0">
                <a:solidFill>
                  <a:prstClr val="black"/>
                </a:solidFill>
                <a:latin typeface="Tahoma" pitchFamily="34" charset="0"/>
                <a:ea typeface="Tahoma" pitchFamily="34" charset="0"/>
                <a:cs typeface="Tahoma" pitchFamily="34" charset="0"/>
              </a:rPr>
              <a:t>.</a:t>
            </a:r>
          </a:p>
        </p:txBody>
      </p:sp>
      <mc:AlternateContent xmlns:mc="http://schemas.openxmlformats.org/markup-compatibility/2006">
        <mc:Choice xmlns:a14="http://schemas.microsoft.com/office/drawing/2010/main" Requires="a14">
          <p:sp>
            <p:nvSpPr>
              <p:cNvPr id="24" name="Rectangle 23"/>
              <p:cNvSpPr/>
              <p:nvPr/>
            </p:nvSpPr>
            <p:spPr>
              <a:xfrm>
                <a:off x="2323613" y="4377851"/>
                <a:ext cx="20679441" cy="1370503"/>
              </a:xfrm>
              <a:prstGeom prst="rect">
                <a:avLst/>
              </a:prstGeom>
            </p:spPr>
            <p:txBody>
              <a:bodyPr wrap="square">
                <a:spAutoFit/>
              </a:bodyPr>
              <a:lstStyle/>
              <a:p>
                <a:r>
                  <a:rPr lang="vi-VN" b="1" dirty="0" smtClean="0">
                    <a:solidFill>
                      <a:prstClr val="black"/>
                    </a:solidFill>
                  </a:rPr>
                  <a:t>[</a:t>
                </a:r>
                <a:r>
                  <a:rPr lang="en-US" sz="4400" b="1" dirty="0" err="1">
                    <a:solidFill>
                      <a:prstClr val="black"/>
                    </a:solidFill>
                    <a:latin typeface="Tahoma" pitchFamily="34" charset="0"/>
                    <a:ea typeface="Tahoma" pitchFamily="34" charset="0"/>
                    <a:cs typeface="Tahoma" pitchFamily="34" charset="0"/>
                  </a:rPr>
                  <a:t>Mức</a:t>
                </a:r>
                <a:r>
                  <a:rPr lang="en-US" sz="4400" b="1" dirty="0">
                    <a:solidFill>
                      <a:prstClr val="black"/>
                    </a:solidFill>
                    <a:latin typeface="Tahoma" pitchFamily="34" charset="0"/>
                    <a:ea typeface="Tahoma" pitchFamily="34" charset="0"/>
                    <a:cs typeface="Tahoma" pitchFamily="34" charset="0"/>
                  </a:rPr>
                  <a:t> </a:t>
                </a:r>
                <a:r>
                  <a:rPr lang="en-US" sz="4400" b="1" dirty="0" err="1">
                    <a:solidFill>
                      <a:prstClr val="black"/>
                    </a:solidFill>
                    <a:latin typeface="Tahoma" pitchFamily="34" charset="0"/>
                    <a:ea typeface="Tahoma" pitchFamily="34" charset="0"/>
                    <a:cs typeface="Tahoma" pitchFamily="34" charset="0"/>
                  </a:rPr>
                  <a:t>độ</a:t>
                </a:r>
                <a:r>
                  <a:rPr lang="en-US" sz="4400" b="1" dirty="0">
                    <a:solidFill>
                      <a:prstClr val="black"/>
                    </a:solidFill>
                    <a:latin typeface="Tahoma" pitchFamily="34" charset="0"/>
                    <a:ea typeface="Tahoma" pitchFamily="34" charset="0"/>
                    <a:cs typeface="Tahoma" pitchFamily="34" charset="0"/>
                  </a:rPr>
                  <a:t> 2] </a:t>
                </a:r>
                <a:r>
                  <a:rPr lang="en-US" sz="4400" b="1" dirty="0" err="1">
                    <a:latin typeface="Tahoma" pitchFamily="34" charset="0"/>
                    <a:ea typeface="Tahoma" pitchFamily="34" charset="0"/>
                    <a:cs typeface="Tahoma" pitchFamily="34" charset="0"/>
                  </a:rPr>
                  <a:t>Tìm</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của</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hệ</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sau</a:t>
                </a:r>
                <a:r>
                  <a:rPr lang="en-US" sz="4400" b="1" dirty="0">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solidFill>
                              <a:prstClr val="black"/>
                            </a:solidFill>
                            <a:latin typeface="Cambria Math"/>
                          </a:rPr>
                        </m:ctrlPr>
                      </m:dPr>
                      <m:e>
                        <m:m>
                          <m:mPr>
                            <m:plcHide m:val="on"/>
                            <m:mcs>
                              <m:mc>
                                <m:mcPr>
                                  <m:count m:val="1"/>
                                  <m:mcJc m:val="center"/>
                                </m:mcPr>
                              </m:mc>
                            </m:mcs>
                            <m:ctrlPr>
                              <a:rPr lang="en-US" sz="4400" b="1" i="1">
                                <a:solidFill>
                                  <a:prstClr val="black"/>
                                </a:solidFill>
                                <a:latin typeface="Cambria Math"/>
                              </a:rPr>
                            </m:ctrlPr>
                          </m:mPr>
                          <m:mr>
                            <m:e>
                              <m:r>
                                <a:rPr lang="en-US" sz="4400" b="1" i="1" smtClean="0">
                                  <a:solidFill>
                                    <a:prstClr val="black"/>
                                  </a:solidFill>
                                  <a:latin typeface="Cambria Math"/>
                                </a:rPr>
                                <m:t>𝟑</m:t>
                              </m:r>
                              <m:r>
                                <a:rPr lang="en-US" sz="4400" b="1" i="1">
                                  <a:solidFill>
                                    <a:prstClr val="black"/>
                                  </a:solidFill>
                                  <a:latin typeface="Cambria Math"/>
                                </a:rPr>
                                <m:t>𝒙</m:t>
                              </m:r>
                              <m:r>
                                <a:rPr lang="en-US" sz="4400" b="1">
                                  <a:solidFill>
                                    <a:prstClr val="black"/>
                                  </a:solidFill>
                                  <a:latin typeface="Cambria Math"/>
                                </a:rPr>
                                <m:t>+</m:t>
                              </m:r>
                              <m:r>
                                <a:rPr lang="en-US" sz="4400" b="1" i="1" smtClean="0">
                                  <a:solidFill>
                                    <a:prstClr val="black"/>
                                  </a:solidFill>
                                  <a:latin typeface="Cambria Math"/>
                                </a:rPr>
                                <m:t>𝟒</m:t>
                              </m:r>
                              <m:r>
                                <a:rPr lang="en-US" sz="4400" b="1" i="1">
                                  <a:solidFill>
                                    <a:prstClr val="black"/>
                                  </a:solidFill>
                                  <a:latin typeface="Cambria Math"/>
                                </a:rPr>
                                <m:t>𝒚</m:t>
                              </m:r>
                              <m:r>
                                <a:rPr lang="en-US" sz="4400" b="1">
                                  <a:solidFill>
                                    <a:prstClr val="black"/>
                                  </a:solidFill>
                                  <a:latin typeface="Cambria Math"/>
                                </a:rPr>
                                <m:t>=</m:t>
                              </m:r>
                              <m:r>
                                <a:rPr lang="en-US" sz="4400" b="1" i="1" smtClean="0">
                                  <a:solidFill>
                                    <a:prstClr val="black"/>
                                  </a:solidFill>
                                  <a:latin typeface="Cambria Math"/>
                                </a:rPr>
                                <m:t>𝟏</m:t>
                              </m:r>
                            </m:e>
                          </m:mr>
                          <m:mr>
                            <m:e>
                              <m:r>
                                <a:rPr lang="en-US" sz="4400" b="1" i="1" smtClean="0">
                                  <a:solidFill>
                                    <a:prstClr val="black"/>
                                  </a:solidFill>
                                  <a:latin typeface="Cambria Math"/>
                                </a:rPr>
                                <m:t>𝟐</m:t>
                              </m:r>
                              <m:r>
                                <a:rPr lang="en-US" sz="4400" b="1" i="1">
                                  <a:solidFill>
                                    <a:prstClr val="black"/>
                                  </a:solidFill>
                                  <a:latin typeface="Cambria Math"/>
                                </a:rPr>
                                <m:t>𝒙</m:t>
                              </m:r>
                              <m:r>
                                <a:rPr lang="en-US" sz="4400" b="1" i="0" smtClean="0">
                                  <a:solidFill>
                                    <a:prstClr val="black"/>
                                  </a:solidFill>
                                  <a:latin typeface="Cambria Math"/>
                                </a:rPr>
                                <m:t>−</m:t>
                              </m:r>
                              <m:r>
                                <a:rPr lang="en-US" sz="4400" b="1" i="0" smtClean="0">
                                  <a:solidFill>
                                    <a:prstClr val="black"/>
                                  </a:solidFill>
                                  <a:latin typeface="Cambria Math"/>
                                </a:rPr>
                                <m:t>𝟓</m:t>
                              </m:r>
                              <m:r>
                                <a:rPr lang="en-US" sz="4400" b="1" i="1">
                                  <a:solidFill>
                                    <a:prstClr val="black"/>
                                  </a:solidFill>
                                  <a:latin typeface="Cambria Math"/>
                                </a:rPr>
                                <m:t>𝒚</m:t>
                              </m:r>
                              <m:r>
                                <a:rPr lang="en-US" sz="4400" b="1">
                                  <a:solidFill>
                                    <a:prstClr val="black"/>
                                  </a:solidFill>
                                  <a:latin typeface="Cambria Math"/>
                                </a:rPr>
                                <m:t>=</m:t>
                              </m:r>
                              <m:r>
                                <a:rPr lang="en-US" sz="4400" b="1" i="1" smtClean="0">
                                  <a:solidFill>
                                    <a:prstClr val="black"/>
                                  </a:solidFill>
                                  <a:latin typeface="Cambria Math"/>
                                </a:rPr>
                                <m:t>𝟑</m:t>
                              </m:r>
                            </m:e>
                          </m:mr>
                        </m:m>
                      </m:e>
                    </m:d>
                  </m:oMath>
                </a14:m>
                <a:r>
                  <a:rPr lang="en-US" sz="4400" b="1" dirty="0">
                    <a:solidFill>
                      <a:prstClr val="black"/>
                    </a:solidFill>
                    <a:latin typeface="Tahoma" pitchFamily="34" charset="0"/>
                    <a:ea typeface="Tahoma" pitchFamily="34" charset="0"/>
                    <a:cs typeface="Tahoma" pitchFamily="34" charset="0"/>
                  </a:rPr>
                  <a:t> </a:t>
                </a:r>
                <a:r>
                  <a:rPr lang="en-US" sz="4400" b="1" dirty="0" smtClean="0">
                    <a:solidFill>
                      <a:prstClr val="black"/>
                    </a:solidFill>
                    <a:latin typeface="Tahoma" pitchFamily="34" charset="0"/>
                    <a:ea typeface="Tahoma" pitchFamily="34" charset="0"/>
                    <a:cs typeface="Tahoma" pitchFamily="34" charset="0"/>
                  </a:rPr>
                  <a:t> </a:t>
                </a:r>
                <a:endParaRPr lang="en-US" sz="4400" b="1" dirty="0">
                  <a:solidFill>
                    <a:prstClr val="black"/>
                  </a:solidFill>
                  <a:latin typeface="Tahoma" pitchFamily="34" charset="0"/>
                  <a:ea typeface="Tahoma" pitchFamily="34" charset="0"/>
                  <a:cs typeface="Tahoma" pitchFamily="34"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2323613" y="4377851"/>
                <a:ext cx="20679441" cy="1370503"/>
              </a:xfrm>
              <a:prstGeom prst="rect">
                <a:avLst/>
              </a:prstGeom>
              <a:blipFill rotWithShape="1">
                <a:blip r:embed="rId3"/>
                <a:stretch>
                  <a:fillRect l="-11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Rectangle 24"/>
              <p:cNvSpPr/>
              <p:nvPr/>
            </p:nvSpPr>
            <p:spPr>
              <a:xfrm>
                <a:off x="1676302" y="5828431"/>
                <a:ext cx="21544513" cy="2579681"/>
              </a:xfrm>
              <a:prstGeom prst="rect">
                <a:avLst/>
              </a:prstGeom>
            </p:spPr>
            <p:txBody>
              <a:bodyPr wrap="square">
                <a:spAutoFit/>
              </a:bodyPr>
              <a:lstStyle/>
              <a:p>
                <a:pPr lvl="0"/>
                <a:r>
                  <a:rPr lang="en-US" sz="5400" b="1" dirty="0" smtClean="0">
                    <a:solidFill>
                      <a:prstClr val="black"/>
                    </a:solidFill>
                    <a:latin typeface="Tahoma" pitchFamily="34" charset="0"/>
                    <a:ea typeface="Tahoma" pitchFamily="34" charset="0"/>
                    <a:cs typeface="Tahoma" pitchFamily="34" charset="0"/>
                  </a:rPr>
                  <a:t>           </a:t>
                </a:r>
                <a:r>
                  <a:rPr lang="vi-VN" sz="4400" b="1" dirty="0" smtClean="0">
                    <a:solidFill>
                      <a:prstClr val="black"/>
                    </a:solidFill>
                    <a:latin typeface="Tahoma" pitchFamily="34" charset="0"/>
                    <a:ea typeface="Tahoma" pitchFamily="34" charset="0"/>
                    <a:cs typeface="Tahoma" pitchFamily="34" charset="0"/>
                  </a:rPr>
                  <a:t>A.</a:t>
                </a:r>
                <a:r>
                  <a:rPr lang="en-US" sz="5400" b="1" dirty="0" smtClean="0">
                    <a:solidFill>
                      <a:prstClr val="black"/>
                    </a:solidFill>
                    <a:latin typeface="Tahoma" pitchFamily="34" charset="0"/>
                    <a:ea typeface="Tahoma" pitchFamily="34" charset="0"/>
                    <a:cs typeface="Tahoma" pitchFamily="34" charset="0"/>
                  </a:rPr>
                  <a:t> </a:t>
                </a:r>
                <a14:m>
                  <m:oMath xmlns:m="http://schemas.openxmlformats.org/officeDocument/2006/math">
                    <m:d>
                      <m:dPr>
                        <m:ctrlPr>
                          <a:rPr lang="en-US" sz="5400" b="1" i="1">
                            <a:latin typeface="Cambria Math"/>
                          </a:rPr>
                        </m:ctrlPr>
                      </m:dPr>
                      <m:e>
                        <m:f>
                          <m:fPr>
                            <m:ctrlPr>
                              <a:rPr lang="en-US" sz="5400" b="1" i="1">
                                <a:latin typeface="Cambria Math"/>
                              </a:rPr>
                            </m:ctrlPr>
                          </m:fPr>
                          <m:num>
                            <m:r>
                              <a:rPr lang="en-US" sz="5400" b="1" i="1">
                                <a:latin typeface="Cambria Math"/>
                              </a:rPr>
                              <m:t>𝟏𝟕</m:t>
                            </m:r>
                          </m:num>
                          <m:den>
                            <m:r>
                              <a:rPr lang="en-US" sz="5400" b="1">
                                <a:latin typeface="Cambria Math"/>
                              </a:rPr>
                              <m:t>𝟐𝟑</m:t>
                            </m:r>
                          </m:den>
                        </m:f>
                        <m:r>
                          <a:rPr lang="en-US" sz="5400" b="1">
                            <a:latin typeface="Cambria Math"/>
                          </a:rPr>
                          <m:t>;−</m:t>
                        </m:r>
                        <m:f>
                          <m:fPr>
                            <m:ctrlPr>
                              <a:rPr lang="en-US" sz="5400" b="1" i="1">
                                <a:latin typeface="Cambria Math"/>
                              </a:rPr>
                            </m:ctrlPr>
                          </m:fPr>
                          <m:num>
                            <m:r>
                              <a:rPr lang="en-US" sz="5400" b="1">
                                <a:latin typeface="Cambria Math"/>
                              </a:rPr>
                              <m:t>𝟕</m:t>
                            </m:r>
                          </m:num>
                          <m:den>
                            <m:r>
                              <a:rPr lang="en-US" sz="5400" b="1">
                                <a:latin typeface="Cambria Math"/>
                              </a:rPr>
                              <m:t>𝟐𝟑</m:t>
                            </m:r>
                          </m:den>
                        </m:f>
                      </m:e>
                    </m:d>
                  </m:oMath>
                </a14:m>
                <a:r>
                  <a:rPr lang="vi-VN" sz="5400" b="1" dirty="0" smtClean="0">
                    <a:solidFill>
                      <a:prstClr val="black"/>
                    </a:solidFill>
                    <a:latin typeface="Tahoma" pitchFamily="34" charset="0"/>
                    <a:ea typeface="Tahoma" pitchFamily="34" charset="0"/>
                    <a:cs typeface="Tahoma" pitchFamily="34" charset="0"/>
                  </a:rPr>
                  <a:t>.</a:t>
                </a:r>
                <a:r>
                  <a:rPr lang="en-US" sz="5400" b="1" dirty="0" smtClean="0">
                    <a:solidFill>
                      <a:prstClr val="black"/>
                    </a:solidFill>
                    <a:latin typeface="Tahoma" pitchFamily="34" charset="0"/>
                    <a:ea typeface="Tahoma" pitchFamily="34" charset="0"/>
                    <a:cs typeface="Tahoma" pitchFamily="34" charset="0"/>
                  </a:rPr>
                  <a:t>                        </a:t>
                </a:r>
                <a:r>
                  <a:rPr lang="vi-VN" sz="4400" b="1" dirty="0">
                    <a:solidFill>
                      <a:prstClr val="black"/>
                    </a:solidFill>
                    <a:latin typeface="Tahoma" pitchFamily="34" charset="0"/>
                    <a:ea typeface="Tahoma" pitchFamily="34" charset="0"/>
                    <a:cs typeface="Tahoma" pitchFamily="34" charset="0"/>
                  </a:rPr>
                  <a:t>B</a:t>
                </a:r>
                <a:r>
                  <a:rPr lang="vi-VN" sz="5400" b="1" dirty="0">
                    <a:solidFill>
                      <a:prstClr val="black"/>
                    </a:solidFill>
                    <a:latin typeface="Tahoma" pitchFamily="34" charset="0"/>
                    <a:ea typeface="Tahoma" pitchFamily="34" charset="0"/>
                    <a:cs typeface="Tahoma" pitchFamily="34" charset="0"/>
                  </a:rPr>
                  <a:t>. </a:t>
                </a:r>
                <a14:m>
                  <m:oMath xmlns:m="http://schemas.openxmlformats.org/officeDocument/2006/math">
                    <m:d>
                      <m:dPr>
                        <m:ctrlPr>
                          <a:rPr lang="en-US" sz="5400" b="1" i="1">
                            <a:latin typeface="Cambria Math"/>
                          </a:rPr>
                        </m:ctrlPr>
                      </m:dPr>
                      <m:e>
                        <m:r>
                          <a:rPr lang="en-US" sz="5400" b="1">
                            <a:latin typeface="Cambria Math"/>
                          </a:rPr>
                          <m:t>−</m:t>
                        </m:r>
                        <m:f>
                          <m:fPr>
                            <m:ctrlPr>
                              <a:rPr lang="en-US" sz="5400" b="1" i="1">
                                <a:latin typeface="Cambria Math"/>
                              </a:rPr>
                            </m:ctrlPr>
                          </m:fPr>
                          <m:num>
                            <m:r>
                              <a:rPr lang="en-US" sz="5400" b="1">
                                <a:latin typeface="Cambria Math"/>
                              </a:rPr>
                              <m:t>𝟏𝟕</m:t>
                            </m:r>
                          </m:num>
                          <m:den>
                            <m:r>
                              <a:rPr lang="en-US" sz="5400" b="1">
                                <a:latin typeface="Cambria Math"/>
                              </a:rPr>
                              <m:t>𝟐𝟑</m:t>
                            </m:r>
                          </m:den>
                        </m:f>
                        <m:r>
                          <a:rPr lang="en-US" sz="5400" b="1">
                            <a:latin typeface="Cambria Math"/>
                          </a:rPr>
                          <m:t>;</m:t>
                        </m:r>
                        <m:f>
                          <m:fPr>
                            <m:ctrlPr>
                              <a:rPr lang="en-US" sz="5400" b="1" i="1">
                                <a:latin typeface="Cambria Math"/>
                              </a:rPr>
                            </m:ctrlPr>
                          </m:fPr>
                          <m:num>
                            <m:r>
                              <a:rPr lang="en-US" sz="5400" b="1">
                                <a:latin typeface="Cambria Math"/>
                              </a:rPr>
                              <m:t>𝟕</m:t>
                            </m:r>
                          </m:num>
                          <m:den>
                            <m:r>
                              <a:rPr lang="en-US" sz="5400" b="1">
                                <a:latin typeface="Cambria Math"/>
                              </a:rPr>
                              <m:t>𝟐𝟑</m:t>
                            </m:r>
                          </m:den>
                        </m:f>
                      </m:e>
                    </m:d>
                  </m:oMath>
                </a14:m>
                <a:r>
                  <a:rPr lang="vi-VN" sz="5400" b="1" dirty="0" smtClean="0">
                    <a:solidFill>
                      <a:prstClr val="black"/>
                    </a:solidFill>
                    <a:latin typeface="Tahoma" pitchFamily="34" charset="0"/>
                    <a:ea typeface="Tahoma" pitchFamily="34" charset="0"/>
                    <a:cs typeface="Tahoma" pitchFamily="34" charset="0"/>
                  </a:rPr>
                  <a:t>.</a:t>
                </a:r>
                <a:r>
                  <a:rPr lang="en-US" sz="5400" b="1" dirty="0" smtClean="0">
                    <a:solidFill>
                      <a:prstClr val="black"/>
                    </a:solidFill>
                    <a:latin typeface="Tahoma" pitchFamily="34" charset="0"/>
                    <a:ea typeface="Tahoma" pitchFamily="34" charset="0"/>
                    <a:cs typeface="Tahoma" pitchFamily="34" charset="0"/>
                  </a:rPr>
                  <a:t>            </a:t>
                </a:r>
              </a:p>
              <a:p>
                <a:pPr lvl="0"/>
                <a:r>
                  <a:rPr lang="en-US" sz="5400" b="1" dirty="0" smtClean="0">
                    <a:solidFill>
                      <a:prstClr val="black"/>
                    </a:solidFill>
                    <a:latin typeface="Tahoma" pitchFamily="34" charset="0"/>
                    <a:ea typeface="Tahoma" pitchFamily="34" charset="0"/>
                    <a:cs typeface="Tahoma" pitchFamily="34" charset="0"/>
                  </a:rPr>
                  <a:t>           </a:t>
                </a:r>
                <a:r>
                  <a:rPr lang="vi-VN" sz="4400" b="1" dirty="0" smtClean="0">
                    <a:solidFill>
                      <a:prstClr val="black"/>
                    </a:solidFill>
                    <a:latin typeface="Tahoma" pitchFamily="34" charset="0"/>
                    <a:ea typeface="Tahoma" pitchFamily="34" charset="0"/>
                    <a:cs typeface="Tahoma" pitchFamily="34" charset="0"/>
                  </a:rPr>
                  <a:t>C</a:t>
                </a:r>
                <a:r>
                  <a:rPr lang="vi-VN" sz="5400" b="1" dirty="0">
                    <a:solidFill>
                      <a:prstClr val="black"/>
                    </a:solidFill>
                    <a:latin typeface="Tahoma" pitchFamily="34" charset="0"/>
                    <a:ea typeface="Tahoma" pitchFamily="34" charset="0"/>
                    <a:cs typeface="Tahoma" pitchFamily="34" charset="0"/>
                  </a:rPr>
                  <a:t>. </a:t>
                </a:r>
                <a14:m>
                  <m:oMath xmlns:m="http://schemas.openxmlformats.org/officeDocument/2006/math">
                    <m:d>
                      <m:dPr>
                        <m:ctrlPr>
                          <a:rPr lang="en-US" sz="5400" b="1" i="1">
                            <a:solidFill>
                              <a:prstClr val="black"/>
                            </a:solidFill>
                            <a:latin typeface="Cambria Math"/>
                          </a:rPr>
                        </m:ctrlPr>
                      </m:dPr>
                      <m:e>
                        <m:r>
                          <a:rPr lang="en-US" sz="5400" b="1">
                            <a:solidFill>
                              <a:prstClr val="black"/>
                            </a:solidFill>
                            <a:latin typeface="Cambria Math"/>
                          </a:rPr>
                          <m:t>−</m:t>
                        </m:r>
                        <m:f>
                          <m:fPr>
                            <m:ctrlPr>
                              <a:rPr lang="en-US" sz="5400" b="1" i="1">
                                <a:solidFill>
                                  <a:prstClr val="black"/>
                                </a:solidFill>
                                <a:latin typeface="Cambria Math"/>
                              </a:rPr>
                            </m:ctrlPr>
                          </m:fPr>
                          <m:num>
                            <m:r>
                              <a:rPr lang="en-US" sz="5400" b="1">
                                <a:solidFill>
                                  <a:prstClr val="black"/>
                                </a:solidFill>
                                <a:latin typeface="Cambria Math"/>
                              </a:rPr>
                              <m:t>𝟏𝟕</m:t>
                            </m:r>
                          </m:num>
                          <m:den>
                            <m:r>
                              <a:rPr lang="en-US" sz="5400" b="1">
                                <a:solidFill>
                                  <a:prstClr val="black"/>
                                </a:solidFill>
                                <a:latin typeface="Cambria Math"/>
                              </a:rPr>
                              <m:t>𝟐𝟑</m:t>
                            </m:r>
                          </m:den>
                        </m:f>
                        <m:r>
                          <a:rPr lang="en-US" sz="5400" b="1">
                            <a:solidFill>
                              <a:prstClr val="black"/>
                            </a:solidFill>
                            <a:latin typeface="Cambria Math"/>
                          </a:rPr>
                          <m:t>;−</m:t>
                        </m:r>
                        <m:f>
                          <m:fPr>
                            <m:ctrlPr>
                              <a:rPr lang="en-US" sz="5400" b="1" i="1">
                                <a:solidFill>
                                  <a:prstClr val="black"/>
                                </a:solidFill>
                                <a:latin typeface="Cambria Math"/>
                              </a:rPr>
                            </m:ctrlPr>
                          </m:fPr>
                          <m:num>
                            <m:r>
                              <a:rPr lang="en-US" sz="5400" b="1">
                                <a:solidFill>
                                  <a:prstClr val="black"/>
                                </a:solidFill>
                                <a:latin typeface="Cambria Math"/>
                              </a:rPr>
                              <m:t>𝟕</m:t>
                            </m:r>
                          </m:num>
                          <m:den>
                            <m:r>
                              <a:rPr lang="en-US" sz="5400" b="1">
                                <a:solidFill>
                                  <a:prstClr val="black"/>
                                </a:solidFill>
                                <a:latin typeface="Cambria Math"/>
                              </a:rPr>
                              <m:t>𝟐𝟑</m:t>
                            </m:r>
                          </m:den>
                        </m:f>
                      </m:e>
                    </m:d>
                  </m:oMath>
                </a14:m>
                <a:r>
                  <a:rPr lang="vi-VN" sz="5400" b="1" dirty="0" smtClean="0">
                    <a:solidFill>
                      <a:prstClr val="black"/>
                    </a:solidFill>
                    <a:latin typeface="Tahoma" pitchFamily="34" charset="0"/>
                    <a:ea typeface="Tahoma" pitchFamily="34" charset="0"/>
                    <a:cs typeface="Tahoma" pitchFamily="34" charset="0"/>
                  </a:rPr>
                  <a:t>.</a:t>
                </a:r>
                <a:r>
                  <a:rPr lang="en-US" sz="5400" b="1" dirty="0" smtClean="0">
                    <a:solidFill>
                      <a:prstClr val="black"/>
                    </a:solidFill>
                    <a:latin typeface="Tahoma" pitchFamily="34" charset="0"/>
                    <a:ea typeface="Tahoma" pitchFamily="34" charset="0"/>
                    <a:cs typeface="Tahoma" pitchFamily="34" charset="0"/>
                  </a:rPr>
                  <a:t>                     </a:t>
                </a:r>
                <a:r>
                  <a:rPr lang="vi-VN" sz="4400" b="1" dirty="0" smtClean="0">
                    <a:solidFill>
                      <a:prstClr val="black"/>
                    </a:solidFill>
                    <a:latin typeface="Tahoma" pitchFamily="34" charset="0"/>
                    <a:ea typeface="Tahoma" pitchFamily="34" charset="0"/>
                    <a:cs typeface="Tahoma" pitchFamily="34" charset="0"/>
                  </a:rPr>
                  <a:t>D</a:t>
                </a:r>
                <a:r>
                  <a:rPr lang="vi-VN" sz="4400" b="1" dirty="0">
                    <a:solidFill>
                      <a:prstClr val="black"/>
                    </a:solidFill>
                    <a:latin typeface="Tahoma" pitchFamily="34" charset="0"/>
                    <a:ea typeface="Tahoma" pitchFamily="34" charset="0"/>
                    <a:cs typeface="Tahoma" pitchFamily="34" charset="0"/>
                  </a:rPr>
                  <a:t>.</a:t>
                </a:r>
                <a:r>
                  <a:rPr lang="vi-VN" sz="5400" b="1" dirty="0">
                    <a:solidFill>
                      <a:prstClr val="black"/>
                    </a:solidFill>
                    <a:latin typeface="Tahoma" pitchFamily="34" charset="0"/>
                    <a:ea typeface="Tahoma" pitchFamily="34" charset="0"/>
                    <a:cs typeface="Tahoma" pitchFamily="34" charset="0"/>
                  </a:rPr>
                  <a:t> </a:t>
                </a:r>
                <a14:m>
                  <m:oMath xmlns:m="http://schemas.openxmlformats.org/officeDocument/2006/math">
                    <m:d>
                      <m:dPr>
                        <m:ctrlPr>
                          <a:rPr lang="en-US" sz="5400" b="1" i="1">
                            <a:solidFill>
                              <a:prstClr val="black"/>
                            </a:solidFill>
                            <a:latin typeface="Cambria Math"/>
                          </a:rPr>
                        </m:ctrlPr>
                      </m:dPr>
                      <m:e>
                        <m:f>
                          <m:fPr>
                            <m:ctrlPr>
                              <a:rPr lang="en-US" sz="5400" b="1" i="1">
                                <a:solidFill>
                                  <a:prstClr val="black"/>
                                </a:solidFill>
                                <a:latin typeface="Cambria Math"/>
                              </a:rPr>
                            </m:ctrlPr>
                          </m:fPr>
                          <m:num>
                            <m:r>
                              <a:rPr lang="en-US" sz="5400" b="1">
                                <a:solidFill>
                                  <a:prstClr val="black"/>
                                </a:solidFill>
                                <a:latin typeface="Cambria Math"/>
                              </a:rPr>
                              <m:t>𝟏𝟕</m:t>
                            </m:r>
                          </m:num>
                          <m:den>
                            <m:r>
                              <a:rPr lang="en-US" sz="5400" b="1">
                                <a:solidFill>
                                  <a:prstClr val="black"/>
                                </a:solidFill>
                                <a:latin typeface="Cambria Math"/>
                              </a:rPr>
                              <m:t>𝟐𝟑</m:t>
                            </m:r>
                          </m:den>
                        </m:f>
                        <m:r>
                          <a:rPr lang="en-US" sz="5400" b="1">
                            <a:solidFill>
                              <a:prstClr val="black"/>
                            </a:solidFill>
                            <a:latin typeface="Cambria Math"/>
                          </a:rPr>
                          <m:t>;</m:t>
                        </m:r>
                        <m:f>
                          <m:fPr>
                            <m:ctrlPr>
                              <a:rPr lang="en-US" sz="5400" b="1" i="1">
                                <a:solidFill>
                                  <a:prstClr val="black"/>
                                </a:solidFill>
                                <a:latin typeface="Cambria Math"/>
                              </a:rPr>
                            </m:ctrlPr>
                          </m:fPr>
                          <m:num>
                            <m:r>
                              <a:rPr lang="en-US" sz="5400" b="1">
                                <a:solidFill>
                                  <a:prstClr val="black"/>
                                </a:solidFill>
                                <a:latin typeface="Cambria Math"/>
                              </a:rPr>
                              <m:t>𝟕</m:t>
                            </m:r>
                          </m:num>
                          <m:den>
                            <m:r>
                              <a:rPr lang="en-US" sz="5400" b="1">
                                <a:solidFill>
                                  <a:prstClr val="black"/>
                                </a:solidFill>
                                <a:latin typeface="Cambria Math"/>
                              </a:rPr>
                              <m:t>𝟐𝟑</m:t>
                            </m:r>
                          </m:den>
                        </m:f>
                      </m:e>
                    </m:d>
                  </m:oMath>
                </a14:m>
                <a:r>
                  <a:rPr lang="vi-VN" sz="5400" b="1" dirty="0" smtClean="0">
                    <a:solidFill>
                      <a:prstClr val="black"/>
                    </a:solidFill>
                    <a:latin typeface="Tahoma" pitchFamily="34" charset="0"/>
                    <a:ea typeface="Tahoma" pitchFamily="34" charset="0"/>
                    <a:cs typeface="Tahoma" pitchFamily="34" charset="0"/>
                  </a:rPr>
                  <a:t>.</a:t>
                </a:r>
                <a:endParaRPr lang="en-US" sz="5400" b="1" dirty="0">
                  <a:solidFill>
                    <a:prstClr val="black"/>
                  </a:solidFill>
                  <a:latin typeface="Tahoma" pitchFamily="34" charset="0"/>
                  <a:ea typeface="Tahoma" pitchFamily="34" charset="0"/>
                  <a:cs typeface="Tahoma"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676302" y="5828431"/>
                <a:ext cx="21544513" cy="2579681"/>
              </a:xfrm>
              <a:prstGeom prst="rect">
                <a:avLst/>
              </a:prstGeom>
              <a:blipFill rotWithShape="1">
                <a:blip r:embed="rId4"/>
                <a:stretch>
                  <a:fillRect b="-4492"/>
                </a:stretch>
              </a:blipFill>
            </p:spPr>
            <p:txBody>
              <a:bodyPr/>
              <a:lstStyle/>
              <a:p>
                <a:r>
                  <a:rPr lang="en-US">
                    <a:noFill/>
                  </a:rPr>
                  <a:t> </a:t>
                </a:r>
              </a:p>
            </p:txBody>
          </p:sp>
        </mc:Fallback>
      </mc:AlternateContent>
      <p:sp>
        <p:nvSpPr>
          <p:cNvPr id="37" name="Oval 36"/>
          <p:cNvSpPr/>
          <p:nvPr/>
        </p:nvSpPr>
        <p:spPr>
          <a:xfrm flipH="1">
            <a:off x="3649052" y="6087603"/>
            <a:ext cx="1057215" cy="1006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A</a:t>
            </a:r>
            <a:endParaRPr lang="en-US" b="1" dirty="0">
              <a:solidFill>
                <a:srgbClr val="FF0000"/>
              </a:solidFill>
            </a:endParaRPr>
          </a:p>
        </p:txBody>
      </p:sp>
    </p:spTree>
    <p:extLst>
      <p:ext uri="{BB962C8B-B14F-4D97-AF65-F5344CB8AC3E}">
        <p14:creationId xmlns:p14="http://schemas.microsoft.com/office/powerpoint/2010/main" val="275158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left)">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wipe(left)">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xEl>
                                              <p:pRg st="1" end="1"/>
                                            </p:txEl>
                                          </p:spTgt>
                                        </p:tgtEl>
                                        <p:attrNameLst>
                                          <p:attrName>style.visibility</p:attrName>
                                        </p:attrNameLst>
                                      </p:cBhvr>
                                      <p:to>
                                        <p:strVal val="visible"/>
                                      </p:to>
                                    </p:set>
                                    <p:animEffect transition="in" filter="wipe(left)">
                                      <p:cBhvr>
                                        <p:cTn id="32" dur="500"/>
                                        <p:tgtEl>
                                          <p:spTgt spid="2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22" presetClass="entr" presetSubtype="8" fill="hold" nodeType="with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left)">
                                      <p:cBhvr>
                                        <p:cTn id="40" dur="500"/>
                                        <p:tgtEl>
                                          <p:spTgt spid="3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5974" y="1584757"/>
            <a:ext cx="18371639" cy="847303"/>
            <a:chOff x="-288924" y="1905000"/>
            <a:chExt cx="19556062" cy="847302"/>
          </a:xfrm>
        </p:grpSpPr>
        <p:sp>
          <p:nvSpPr>
            <p:cNvPr id="3" name="Rounded Rectangle 2"/>
            <p:cNvSpPr/>
            <p:nvPr/>
          </p:nvSpPr>
          <p:spPr>
            <a:xfrm>
              <a:off x="-288924" y="1905000"/>
              <a:ext cx="255284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22269"/>
              <a:ext cx="875698" cy="754052"/>
            </a:xfrm>
            <a:prstGeom prst="rect">
              <a:avLst/>
            </a:prstGeom>
            <a:noFill/>
          </p:spPr>
          <p:txBody>
            <a:bodyPr wrap="none" rtlCol="0">
              <a:spAutoFit/>
            </a:bodyPr>
            <a:lstStyle/>
            <a:p>
              <a:r>
                <a:rPr lang="vi-VN" b="1" dirty="0">
                  <a:solidFill>
                    <a:schemeClr val="bg1"/>
                  </a:solidFill>
                  <a:latin typeface="Tahoma" pitchFamily="34" charset="0"/>
                  <a:ea typeface="Tahoma" pitchFamily="34" charset="0"/>
                  <a:cs typeface="Tahoma" pitchFamily="34" charset="0"/>
                </a:rPr>
                <a:t>I</a:t>
              </a:r>
              <a:r>
                <a:rPr lang="en-US" b="1" dirty="0">
                  <a:solidFill>
                    <a:schemeClr val="bg1"/>
                  </a:solidFill>
                  <a:latin typeface="Tahoma" pitchFamily="34" charset="0"/>
                  <a:ea typeface="Tahoma" pitchFamily="34" charset="0"/>
                  <a:cs typeface="Tahoma" pitchFamily="34" charset="0"/>
                </a:rPr>
                <a:t>V</a:t>
              </a:r>
            </a:p>
          </p:txBody>
        </p:sp>
        <p:sp>
          <p:nvSpPr>
            <p:cNvPr id="5" name="TextBox 4"/>
            <p:cNvSpPr txBox="1"/>
            <p:nvPr/>
          </p:nvSpPr>
          <p:spPr>
            <a:xfrm>
              <a:off x="1984024" y="1921402"/>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LUYỆN TẬP</a:t>
              </a:r>
            </a:p>
          </p:txBody>
        </p:sp>
      </p:grpSp>
      <p:grpSp>
        <p:nvGrpSpPr>
          <p:cNvPr id="6" name="Group 5"/>
          <p:cNvGrpSpPr/>
          <p:nvPr/>
        </p:nvGrpSpPr>
        <p:grpSpPr>
          <a:xfrm>
            <a:off x="863958" y="2481454"/>
            <a:ext cx="16237433" cy="861774"/>
            <a:chOff x="644526" y="2766774"/>
            <a:chExt cx="16044859" cy="861774"/>
          </a:xfrm>
        </p:grpSpPr>
        <p:sp>
          <p:nvSpPr>
            <p:cNvPr id="7" name="TextBox 6"/>
            <p:cNvSpPr txBox="1"/>
            <p:nvPr/>
          </p:nvSpPr>
          <p:spPr>
            <a:xfrm>
              <a:off x="1906586" y="2766774"/>
              <a:ext cx="14782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5412" y="2795826"/>
              <a:ext cx="537291"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10" name="Group 49"/>
          <p:cNvGrpSpPr/>
          <p:nvPr/>
        </p:nvGrpSpPr>
        <p:grpSpPr>
          <a:xfrm>
            <a:off x="615594" y="3209461"/>
            <a:ext cx="22175897" cy="3800939"/>
            <a:chOff x="1175570" y="2468560"/>
            <a:chExt cx="22178464" cy="3205994"/>
          </a:xfrm>
        </p:grpSpPr>
        <p:sp>
          <p:nvSpPr>
            <p:cNvPr id="11" name="Rounded Rectangle 10"/>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1175570" y="2468560"/>
              <a:ext cx="3672407" cy="896427"/>
              <a:chOff x="1175570" y="1834705"/>
              <a:chExt cx="4005918" cy="977837"/>
            </a:xfrm>
          </p:grpSpPr>
          <p:sp>
            <p:nvSpPr>
              <p:cNvPr id="13"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 name="TextBox 13"/>
              <p:cNvSpPr txBox="1"/>
              <p:nvPr/>
            </p:nvSpPr>
            <p:spPr>
              <a:xfrm>
                <a:off x="2235429" y="1958752"/>
                <a:ext cx="2350714"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4 :</a:t>
                </a:r>
              </a:p>
            </p:txBody>
          </p:sp>
          <p:sp>
            <p:nvSpPr>
              <p:cNvPr id="15" name="Round Diagonal Corner Rectangle 14"/>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
              <p:cNvGrpSpPr/>
              <p:nvPr/>
            </p:nvGrpSpPr>
            <p:grpSpPr>
              <a:xfrm>
                <a:off x="1314846" y="1951291"/>
                <a:ext cx="756925" cy="699372"/>
                <a:chOff x="7440266" y="3398551"/>
                <a:chExt cx="757238" cy="765175"/>
              </a:xfrm>
              <a:solidFill>
                <a:srgbClr val="999158"/>
              </a:solidFill>
            </p:grpSpPr>
            <p:sp>
              <p:nvSpPr>
                <p:cNvPr id="17"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3"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28" name="Group 27"/>
          <p:cNvGrpSpPr/>
          <p:nvPr/>
        </p:nvGrpSpPr>
        <p:grpSpPr>
          <a:xfrm>
            <a:off x="642175" y="7201219"/>
            <a:ext cx="22122427" cy="5218975"/>
            <a:chOff x="1220788" y="7162800"/>
            <a:chExt cx="22124987" cy="4040910"/>
          </a:xfrm>
        </p:grpSpPr>
        <p:sp>
          <p:nvSpPr>
            <p:cNvPr id="29" name="Rounded Rectangle 28"/>
            <p:cNvSpPr/>
            <p:nvPr/>
          </p:nvSpPr>
          <p:spPr>
            <a:xfrm>
              <a:off x="1222486" y="7418548"/>
              <a:ext cx="22123289" cy="378516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60"/>
            <p:cNvGrpSpPr/>
            <p:nvPr/>
          </p:nvGrpSpPr>
          <p:grpSpPr>
            <a:xfrm>
              <a:off x="1220788" y="7162800"/>
              <a:ext cx="3305491" cy="796093"/>
              <a:chOff x="1224542" y="6305967"/>
              <a:chExt cx="3305491" cy="845462"/>
            </a:xfrm>
          </p:grpSpPr>
          <p:sp>
            <p:nvSpPr>
              <p:cNvPr id="31"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2" name="TextBox 31"/>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3" name="Round Diagonal Corner Rectangle 32"/>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35" name="Rectangle 34"/>
          <p:cNvSpPr/>
          <p:nvPr/>
        </p:nvSpPr>
        <p:spPr>
          <a:xfrm>
            <a:off x="4124246" y="8432457"/>
            <a:ext cx="13603551" cy="769441"/>
          </a:xfrm>
          <a:prstGeom prst="rect">
            <a:avLst/>
          </a:prstGeom>
        </p:spPr>
        <p:txBody>
          <a:bodyPr wrap="square">
            <a:spAutoFit/>
          </a:bodyPr>
          <a:lstStyle/>
          <a:p>
            <a:r>
              <a:rPr lang="en-US" sz="4400" b="1" dirty="0" err="1">
                <a:latin typeface="Tahoma" pitchFamily="34" charset="0"/>
                <a:ea typeface="Tahoma" pitchFamily="34" charset="0"/>
                <a:cs typeface="Tahoma" pitchFamily="34" charset="0"/>
              </a:rPr>
              <a:t>Sử</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dụng</a:t>
            </a:r>
            <a:r>
              <a:rPr lang="en-US" sz="4400" b="1" dirty="0">
                <a:latin typeface="Tahoma" pitchFamily="34" charset="0"/>
                <a:ea typeface="Tahoma" pitchFamily="34" charset="0"/>
                <a:cs typeface="Tahoma" pitchFamily="34" charset="0"/>
              </a:rPr>
              <a:t> MTBT </a:t>
            </a:r>
            <a:r>
              <a:rPr lang="en-US" sz="4400" b="1" dirty="0" err="1">
                <a:latin typeface="Tahoma" pitchFamily="34" charset="0"/>
                <a:ea typeface="Tahoma" pitchFamily="34" charset="0"/>
                <a:cs typeface="Tahoma" pitchFamily="34" charset="0"/>
              </a:rPr>
              <a:t>để</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tìm</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a:t>
            </a:r>
          </a:p>
        </p:txBody>
      </p:sp>
      <mc:AlternateContent xmlns:mc="http://schemas.openxmlformats.org/markup-compatibility/2006" xmlns:a14="http://schemas.microsoft.com/office/drawing/2010/main">
        <mc:Choice Requires="a14">
          <p:sp>
            <p:nvSpPr>
              <p:cNvPr id="24" name="Rectangle 23"/>
              <p:cNvSpPr/>
              <p:nvPr/>
            </p:nvSpPr>
            <p:spPr>
              <a:xfrm>
                <a:off x="1762795" y="3957399"/>
                <a:ext cx="20679441" cy="2168671"/>
              </a:xfrm>
              <a:prstGeom prst="rect">
                <a:avLst/>
              </a:prstGeom>
            </p:spPr>
            <p:txBody>
              <a:bodyPr wrap="square">
                <a:spAutoFit/>
              </a:bodyPr>
              <a:lstStyle/>
              <a:p>
                <a:r>
                  <a:rPr lang="vi-VN" b="1" dirty="0"/>
                  <a:t>[</a:t>
                </a:r>
                <a:r>
                  <a:rPr lang="en-US" sz="4400" b="1" dirty="0" err="1">
                    <a:latin typeface="Tahoma" pitchFamily="34" charset="0"/>
                    <a:ea typeface="Tahoma" pitchFamily="34" charset="0"/>
                    <a:cs typeface="Tahoma" pitchFamily="34" charset="0"/>
                  </a:rPr>
                  <a:t>Mức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độ</a:t>
                </a:r>
                <a:r>
                  <a:rPr lang="en-US" sz="4400" b="1" dirty="0">
                    <a:latin typeface="Tahoma" pitchFamily="34" charset="0"/>
                    <a:ea typeface="Tahoma" pitchFamily="34" charset="0"/>
                    <a:cs typeface="Tahoma" pitchFamily="34" charset="0"/>
                  </a:rPr>
                  <a:t> 2] </a:t>
                </a:r>
                <a:r>
                  <a:rPr lang="en-US" sz="4400" b="1" dirty="0" err="1">
                    <a:latin typeface="Tahoma" pitchFamily="34" charset="0"/>
                    <a:ea typeface="Tahoma" pitchFamily="34" charset="0"/>
                    <a:cs typeface="Tahoma" pitchFamily="34" charset="0"/>
                  </a:rPr>
                  <a:t>Nếu</a:t>
                </a:r>
                <a:r>
                  <a:rPr lang="en-US" sz="4400" b="1" dirty="0">
                    <a:latin typeface="Tahoma" pitchFamily="34" charset="0"/>
                    <a:ea typeface="Tahoma" pitchFamily="34" charset="0"/>
                    <a:cs typeface="Tahoma" pitchFamily="34" charset="0"/>
                  </a:rPr>
                  <a:t> </a:t>
                </a:r>
                <a14:m>
                  <m:oMath xmlns:m="http://schemas.openxmlformats.org/officeDocument/2006/math">
                    <m:d>
                      <m:dPr>
                        <m:ctrlPr>
                          <a:rPr lang="en-US" sz="4400" b="1" i="1">
                            <a:latin typeface="Cambria Math"/>
                          </a:rPr>
                        </m:ctrlPr>
                      </m:dPr>
                      <m:e>
                        <m:sSub>
                          <m:sSubPr>
                            <m:ctrlPr>
                              <a:rPr lang="en-US" sz="4400" b="1" i="1">
                                <a:latin typeface="Cambria Math"/>
                              </a:rPr>
                            </m:ctrlPr>
                          </m:sSubPr>
                          <m:e>
                            <m:r>
                              <a:rPr lang="en-US" sz="4400" b="1" i="1">
                                <a:latin typeface="Cambria Math"/>
                              </a:rPr>
                              <m:t>𝒙</m:t>
                            </m:r>
                          </m:e>
                          <m:sub>
                            <m:r>
                              <a:rPr lang="en-US" sz="4400" b="1" i="1">
                                <a:latin typeface="Cambria Math"/>
                              </a:rPr>
                              <m:t>𝟎</m:t>
                            </m:r>
                          </m:sub>
                        </m:sSub>
                        <m:r>
                          <a:rPr lang="en-US" sz="4400" b="1">
                            <a:latin typeface="Cambria Math"/>
                          </a:rPr>
                          <m:t>;  </m:t>
                        </m:r>
                        <m:sSub>
                          <m:sSubPr>
                            <m:ctrlPr>
                              <a:rPr lang="en-US" sz="4400" b="1" i="1">
                                <a:latin typeface="Cambria Math"/>
                              </a:rPr>
                            </m:ctrlPr>
                          </m:sSubPr>
                          <m:e>
                            <m:r>
                              <a:rPr lang="en-US" sz="4400" b="1" i="1">
                                <a:latin typeface="Cambria Math"/>
                              </a:rPr>
                              <m:t>𝒚</m:t>
                            </m:r>
                          </m:e>
                          <m:sub>
                            <m:r>
                              <a:rPr lang="en-US" sz="4400" b="1" i="1">
                                <a:latin typeface="Cambria Math"/>
                              </a:rPr>
                              <m:t>𝟎</m:t>
                            </m:r>
                          </m:sub>
                        </m:sSub>
                      </m:e>
                    </m:d>
                  </m:oMath>
                </a14:m>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của</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hệ</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𝟐</m:t>
                              </m:r>
                              <m:r>
                                <a:rPr lang="en-US" sz="4400" b="1" i="1">
                                  <a:latin typeface="Cambria Math"/>
                                </a:rPr>
                                <m:t>𝒙</m:t>
                              </m:r>
                              <m:r>
                                <a:rPr lang="en-US" sz="4400" b="1">
                                  <a:latin typeface="Cambria Math"/>
                                </a:rPr>
                                <m:t>+</m:t>
                              </m:r>
                              <m:r>
                                <a:rPr lang="en-US" sz="4400" b="1" i="1">
                                  <a:latin typeface="Cambria Math"/>
                                </a:rPr>
                                <m:t>𝒚</m:t>
                              </m:r>
                              <m:r>
                                <a:rPr lang="en-US" sz="4400" b="1">
                                  <a:latin typeface="Cambria Math"/>
                                </a:rPr>
                                <m:t>=</m:t>
                              </m:r>
                              <m:r>
                                <a:rPr lang="en-US" sz="4400" b="1" i="1">
                                  <a:latin typeface="Cambria Math"/>
                                </a:rPr>
                                <m:t>𝟒</m:t>
                              </m:r>
                            </m:e>
                          </m:mr>
                          <m:mr>
                            <m:e>
                              <m:r>
                                <a:rPr lang="en-US" sz="4400" b="1" i="1">
                                  <a:latin typeface="Cambria Math"/>
                                </a:rPr>
                                <m:t>𝒙</m:t>
                              </m:r>
                              <m:r>
                                <a:rPr lang="en-US" sz="4400" b="1">
                                  <a:latin typeface="Cambria Math"/>
                                </a:rPr>
                                <m:t>+</m:t>
                              </m:r>
                              <m:r>
                                <a:rPr lang="en-US" sz="4400" b="1" i="1">
                                  <a:latin typeface="Cambria Math"/>
                                </a:rPr>
                                <m:t>𝒚</m:t>
                              </m:r>
                              <m:r>
                                <a:rPr lang="en-US" sz="4400" b="1">
                                  <a:latin typeface="Cambria Math"/>
                                </a:rPr>
                                <m:t>=</m:t>
                              </m:r>
                              <m:r>
                                <a:rPr lang="en-US" sz="4400" b="1" i="1">
                                  <a:latin typeface="Cambria Math"/>
                                </a:rPr>
                                <m:t>𝟓</m:t>
                              </m:r>
                            </m:e>
                          </m:mr>
                        </m:m>
                      </m:e>
                    </m:d>
                  </m:oMath>
                </a14:m>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thì</a:t>
                </a:r>
                <a:r>
                  <a:rPr lang="en-US" sz="4400" b="1" dirty="0">
                    <a:latin typeface="Tahoma" pitchFamily="34" charset="0"/>
                    <a:ea typeface="Tahoma" pitchFamily="34" charset="0"/>
                    <a:cs typeface="Tahoma" pitchFamily="34" charset="0"/>
                  </a:rPr>
                  <a:t> </a:t>
                </a:r>
                <a14:m>
                  <m:oMath xmlns:m="http://schemas.openxmlformats.org/officeDocument/2006/math">
                    <m:sSubSup>
                      <m:sSubSupPr>
                        <m:ctrlPr>
                          <a:rPr lang="en-US" sz="4400" b="1" i="1">
                            <a:latin typeface="Cambria Math"/>
                          </a:rPr>
                        </m:ctrlPr>
                      </m:sSubSupPr>
                      <m:e>
                        <m:r>
                          <a:rPr lang="en-US" sz="4400" b="1" i="1">
                            <a:latin typeface="Cambria Math"/>
                          </a:rPr>
                          <m:t>𝒙</m:t>
                        </m:r>
                      </m:e>
                      <m:sub>
                        <m:r>
                          <a:rPr lang="en-US" sz="4400" b="1" i="1">
                            <a:latin typeface="Cambria Math"/>
                          </a:rPr>
                          <m:t>𝟎</m:t>
                        </m:r>
                      </m:sub>
                      <m:sup>
                        <m:r>
                          <a:rPr lang="en-US" sz="4400" b="1" i="1">
                            <a:latin typeface="Cambria Math"/>
                          </a:rPr>
                          <m:t>𝟐</m:t>
                        </m:r>
                      </m:sup>
                    </m:sSubSup>
                    <m:r>
                      <a:rPr lang="en-US" sz="4400" b="1">
                        <a:latin typeface="Cambria Math"/>
                      </a:rPr>
                      <m:t>+</m:t>
                    </m:r>
                    <m:sSub>
                      <m:sSubPr>
                        <m:ctrlPr>
                          <a:rPr lang="en-US" sz="4400" b="1" i="1">
                            <a:latin typeface="Cambria Math"/>
                          </a:rPr>
                        </m:ctrlPr>
                      </m:sSubPr>
                      <m:e>
                        <m:r>
                          <a:rPr lang="en-US" sz="4400" b="1" i="1">
                            <a:latin typeface="Cambria Math"/>
                          </a:rPr>
                          <m:t>𝒚</m:t>
                        </m:r>
                      </m:e>
                      <m:sub>
                        <m:r>
                          <a:rPr lang="en-US" sz="4400" b="1" i="1">
                            <a:latin typeface="Cambria Math"/>
                          </a:rPr>
                          <m:t>𝟎</m:t>
                        </m:r>
                      </m:sub>
                    </m:sSub>
                  </m:oMath>
                </a14:m>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bằng</a:t>
                </a:r>
                <a:r>
                  <a:rPr lang="en-US" sz="4400" b="1" dirty="0">
                    <a:latin typeface="Tahoma" pitchFamily="34" charset="0"/>
                    <a:ea typeface="Tahoma" pitchFamily="34" charset="0"/>
                    <a:cs typeface="Tahoma" pitchFamily="34" charset="0"/>
                  </a:rPr>
                  <a:t> </a:t>
                </a:r>
              </a:p>
            </p:txBody>
          </p:sp>
        </mc:Choice>
        <mc:Fallback xmlns="">
          <p:sp>
            <p:nvSpPr>
              <p:cNvPr id="24" name="Rectangle 23"/>
              <p:cNvSpPr>
                <a:spLocks noRot="1" noChangeAspect="1" noMove="1" noResize="1" noEditPoints="1" noAdjustHandles="1" noChangeArrowheads="1" noChangeShapeType="1" noTextEdit="1"/>
              </p:cNvSpPr>
              <p:nvPr/>
            </p:nvSpPr>
            <p:spPr>
              <a:xfrm>
                <a:off x="1762795" y="3957399"/>
                <a:ext cx="20679441" cy="2168671"/>
              </a:xfrm>
              <a:prstGeom prst="rect">
                <a:avLst/>
              </a:prstGeom>
              <a:blipFill rotWithShape="1">
                <a:blip r:embed="rId2"/>
                <a:stretch>
                  <a:fillRect l="-1150" b="-8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248400" y="5298277"/>
                <a:ext cx="16193836" cy="769441"/>
              </a:xfrm>
              <a:prstGeom prst="rect">
                <a:avLst/>
              </a:prstGeom>
            </p:spPr>
            <p:txBody>
              <a:bodyPr wrap="square">
                <a:spAutoFit/>
              </a:bodyPr>
              <a:lstStyle/>
              <a:p>
                <a:r>
                  <a:rPr lang="vi-VN" sz="4400" b="1" dirty="0">
                    <a:latin typeface="Tahoma" pitchFamily="34" charset="0"/>
                    <a:ea typeface="Tahoma" pitchFamily="34" charset="0"/>
                    <a:cs typeface="Tahoma" pitchFamily="34" charset="0"/>
                  </a:rPr>
                  <a:t>A. </a:t>
                </a:r>
                <a14:m>
                  <m:oMath xmlns:m="http://schemas.openxmlformats.org/officeDocument/2006/math">
                    <m:r>
                      <a:rPr lang="en-US" sz="4400" b="1" i="1">
                        <a:latin typeface="Cambria Math"/>
                      </a:rPr>
                      <m:t>𝟏𝟎</m:t>
                    </m:r>
                  </m:oMath>
                </a14:m>
                <a:r>
                  <a:rPr lang="en-US"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a:t>
                </a:r>
                <a:r>
                  <a:rPr lang="en-US"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B. </a:t>
                </a:r>
                <a14:m>
                  <m:oMath xmlns:m="http://schemas.openxmlformats.org/officeDocument/2006/math">
                    <m:r>
                      <a:rPr lang="en-US" sz="4400" b="1" i="1">
                        <a:latin typeface="Cambria Math"/>
                      </a:rPr>
                      <m:t>𝟕</m:t>
                    </m:r>
                  </m:oMath>
                </a14:m>
                <a:r>
                  <a:rPr lang="vi-VN" sz="4400" b="1" dirty="0">
                    <a:latin typeface="Tahoma" pitchFamily="34" charset="0"/>
                    <a:ea typeface="Tahoma" pitchFamily="34" charset="0"/>
                    <a:cs typeface="Tahoma" pitchFamily="34" charset="0"/>
                  </a:rPr>
                  <a:t>.</a:t>
                </a:r>
                <a:r>
                  <a:rPr lang="en-US"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C. </a:t>
                </a:r>
                <a14:m>
                  <m:oMath xmlns:m="http://schemas.openxmlformats.org/officeDocument/2006/math">
                    <m:r>
                      <a:rPr lang="en-US" sz="4400" b="1" i="1">
                        <a:latin typeface="Cambria Math"/>
                      </a:rPr>
                      <m:t>𝟓</m:t>
                    </m:r>
                  </m:oMath>
                </a14:m>
                <a:r>
                  <a:rPr lang="en-US"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a:t>
                </a:r>
                <a:r>
                  <a:rPr lang="en-US"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D. </a:t>
                </a:r>
                <a14:m>
                  <m:oMath xmlns:m="http://schemas.openxmlformats.org/officeDocument/2006/math">
                    <m:r>
                      <a:rPr lang="en-US" sz="4400" b="1" i="1">
                        <a:latin typeface="Cambria Math"/>
                      </a:rPr>
                      <m:t>𝟒</m:t>
                    </m:r>
                  </m:oMath>
                </a14:m>
                <a:r>
                  <a:rPr lang="vi-VN" sz="4400" b="1" dirty="0">
                    <a:latin typeface="Tahoma" pitchFamily="34" charset="0"/>
                    <a:ea typeface="Tahoma" pitchFamily="34" charset="0"/>
                    <a:cs typeface="Tahoma" pitchFamily="34" charset="0"/>
                  </a:rPr>
                  <a:t>.</a:t>
                </a:r>
                <a:endParaRPr lang="en-US" sz="4400" b="1" dirty="0">
                  <a:latin typeface="Tahoma" pitchFamily="34" charset="0"/>
                  <a:ea typeface="Tahoma" pitchFamily="34" charset="0"/>
                  <a:cs typeface="Tahoma"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6248400" y="5298277"/>
                <a:ext cx="16193836" cy="769441"/>
              </a:xfrm>
              <a:prstGeom prst="rect">
                <a:avLst/>
              </a:prstGeom>
              <a:blipFill rotWithShape="1">
                <a:blip r:embed="rId3"/>
                <a:stretch>
                  <a:fillRect l="-1506"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3947285" y="9723024"/>
                <a:ext cx="12192000" cy="2135585"/>
              </a:xfrm>
              <a:prstGeom prst="rect">
                <a:avLst/>
              </a:prstGeom>
            </p:spPr>
            <p:txBody>
              <a:bodyPr>
                <a:spAutoFit/>
              </a:bodyPr>
              <a:lstStyle/>
              <a:p>
                <a:r>
                  <a:rPr lang="en-US" sz="4400" b="1" dirty="0" err="1">
                    <a:latin typeface="Tahoma" pitchFamily="34" charset="0"/>
                    <a:ea typeface="Tahoma" pitchFamily="34" charset="0"/>
                    <a:cs typeface="Tahoma" pitchFamily="34" charset="0"/>
                  </a:rPr>
                  <a:t>Hệ</a:t>
                </a:r>
                <a:r>
                  <a:rPr lang="en-US" sz="4400" b="1" dirty="0">
                    <a:latin typeface="Tahoma" pitchFamily="34" charset="0"/>
                    <a:ea typeface="Tahoma" pitchFamily="34" charset="0"/>
                    <a:cs typeface="Tahoma" pitchFamily="34" charset="0"/>
                  </a:rPr>
                  <a:t> PT </a:t>
                </a:r>
                <a:r>
                  <a:rPr lang="en-US" sz="4400" b="1" dirty="0" err="1">
                    <a:latin typeface="Tahoma" pitchFamily="34" charset="0"/>
                    <a:ea typeface="Tahoma" pitchFamily="34" charset="0"/>
                    <a:cs typeface="Tahoma" pitchFamily="34" charset="0"/>
                  </a:rPr>
                  <a:t>có</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𝒙</m:t>
                              </m:r>
                              <m:r>
                                <a:rPr lang="en-US" sz="4400" b="1">
                                  <a:latin typeface="Cambria Math"/>
                                </a:rPr>
                                <m:t>=</m:t>
                              </m:r>
                              <m:r>
                                <a:rPr lang="en-US" sz="4400" b="1" i="1">
                                  <a:latin typeface="Cambria Math"/>
                                </a:rPr>
                                <m:t>−</m:t>
                              </m:r>
                              <m:r>
                                <a:rPr lang="en-US" sz="4400" b="1" i="1">
                                  <a:latin typeface="Cambria Math"/>
                                </a:rPr>
                                <m:t>𝟏</m:t>
                              </m:r>
                            </m:e>
                          </m:mr>
                          <m:mr>
                            <m:e>
                              <m:r>
                                <a:rPr lang="en-US" sz="4400" b="1" i="1">
                                  <a:latin typeface="Cambria Math"/>
                                </a:rPr>
                                <m:t>𝒚</m:t>
                              </m:r>
                              <m:r>
                                <a:rPr lang="en-US" sz="4400" b="1">
                                  <a:latin typeface="Cambria Math"/>
                                </a:rPr>
                                <m:t>=</m:t>
                              </m:r>
                              <m:r>
                                <a:rPr lang="en-US" sz="4400" b="1" i="1">
                                  <a:latin typeface="Cambria Math"/>
                                </a:rPr>
                                <m:t>𝟔</m:t>
                              </m:r>
                            </m:e>
                          </m:mr>
                        </m:m>
                      </m:e>
                    </m:d>
                  </m:oMath>
                </a14:m>
                <a:r>
                  <a:rPr lang="en-US" sz="4400" b="1" dirty="0">
                    <a:latin typeface="Tahoma" pitchFamily="34" charset="0"/>
                    <a:ea typeface="Tahoma" pitchFamily="34" charset="0"/>
                    <a:cs typeface="Tahoma" pitchFamily="34" charset="0"/>
                  </a:rPr>
                  <a:t>.</a:t>
                </a:r>
              </a:p>
              <a:p>
                <a:pPr/>
                <a14:m>
                  <m:oMathPara xmlns:m="http://schemas.openxmlformats.org/officeDocument/2006/math">
                    <m:oMathParaPr>
                      <m:jc m:val="centerGroup"/>
                    </m:oMathParaPr>
                    <m:oMath xmlns:m="http://schemas.openxmlformats.org/officeDocument/2006/math">
                      <m:sSubSup>
                        <m:sSubSupPr>
                          <m:ctrlPr>
                            <a:rPr lang="en-US" sz="4400" b="1" i="1" smtClean="0">
                              <a:latin typeface="Cambria Math"/>
                            </a:rPr>
                          </m:ctrlPr>
                        </m:sSubSupPr>
                        <m:e>
                          <m:r>
                            <a:rPr lang="en-US" sz="4400" b="1" i="1">
                              <a:latin typeface="Cambria Math"/>
                            </a:rPr>
                            <m:t>𝒙</m:t>
                          </m:r>
                        </m:e>
                        <m:sub>
                          <m:r>
                            <a:rPr lang="en-US" sz="4400" b="1" i="1">
                              <a:latin typeface="Cambria Math"/>
                            </a:rPr>
                            <m:t>𝟎</m:t>
                          </m:r>
                        </m:sub>
                        <m:sup>
                          <m:r>
                            <a:rPr lang="en-US" sz="4400" b="1" i="1">
                              <a:latin typeface="Cambria Math"/>
                            </a:rPr>
                            <m:t>𝟐</m:t>
                          </m:r>
                        </m:sup>
                      </m:sSubSup>
                      <m:r>
                        <a:rPr lang="en-US" sz="4400" b="1">
                          <a:latin typeface="Cambria Math"/>
                        </a:rPr>
                        <m:t>+</m:t>
                      </m:r>
                      <m:sSub>
                        <m:sSubPr>
                          <m:ctrlPr>
                            <a:rPr lang="en-US" sz="4400" b="1" i="1">
                              <a:latin typeface="Cambria Math"/>
                            </a:rPr>
                          </m:ctrlPr>
                        </m:sSubPr>
                        <m:e>
                          <m:r>
                            <a:rPr lang="en-US" sz="4400" b="1" i="1">
                              <a:latin typeface="Cambria Math"/>
                            </a:rPr>
                            <m:t>𝒚</m:t>
                          </m:r>
                        </m:e>
                        <m:sub>
                          <m:r>
                            <a:rPr lang="en-US" sz="4400" b="1" i="1">
                              <a:latin typeface="Cambria Math"/>
                            </a:rPr>
                            <m:t>𝟎</m:t>
                          </m:r>
                        </m:sub>
                      </m:sSub>
                      <m:r>
                        <a:rPr lang="en-US" sz="4400" b="1">
                          <a:latin typeface="Cambria Math"/>
                        </a:rPr>
                        <m:t>=</m:t>
                      </m:r>
                      <m:r>
                        <a:rPr lang="en-US" sz="4400" b="1" i="1">
                          <a:latin typeface="Cambria Math"/>
                        </a:rPr>
                        <m:t>𝟕</m:t>
                      </m:r>
                    </m:oMath>
                  </m:oMathPara>
                </a14:m>
                <a:endParaRPr lang="en-US" sz="4400" b="1" dirty="0">
                  <a:latin typeface="Tahoma" pitchFamily="34" charset="0"/>
                  <a:ea typeface="Tahoma" pitchFamily="34" charset="0"/>
                  <a:cs typeface="Tahoma" pitchFamily="34"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3947285" y="9723024"/>
                <a:ext cx="12192000" cy="2135585"/>
              </a:xfrm>
              <a:prstGeom prst="rect">
                <a:avLst/>
              </a:prstGeom>
              <a:blipFill>
                <a:blip r:embed="rId4"/>
                <a:stretch>
                  <a:fillRect l="-2050" b="-6286"/>
                </a:stretch>
              </a:blipFill>
            </p:spPr>
            <p:txBody>
              <a:bodyPr/>
              <a:lstStyle/>
              <a:p>
                <a:r>
                  <a:rPr lang="en-US">
                    <a:noFill/>
                  </a:rPr>
                  <a:t> </a:t>
                </a:r>
              </a:p>
            </p:txBody>
          </p:sp>
        </mc:Fallback>
      </mc:AlternateContent>
      <p:sp>
        <p:nvSpPr>
          <p:cNvPr id="37" name="Oval 36"/>
          <p:cNvSpPr/>
          <p:nvPr/>
        </p:nvSpPr>
        <p:spPr>
          <a:xfrm flipH="1">
            <a:off x="10824882" y="5272561"/>
            <a:ext cx="1057215" cy="1006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B</a:t>
            </a:r>
          </a:p>
        </p:txBody>
      </p:sp>
    </p:spTree>
    <p:extLst>
      <p:ext uri="{BB962C8B-B14F-4D97-AF65-F5344CB8AC3E}">
        <p14:creationId xmlns:p14="http://schemas.microsoft.com/office/powerpoint/2010/main" val="390100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left)">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wipe(left)">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par>
                                <p:cTn id="33" presetID="22" presetClass="entr" presetSubtype="8" fill="hold" nodeType="with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wipe(left)">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6">
                                            <p:txEl>
                                              <p:pRg st="0" end="0"/>
                                            </p:txEl>
                                          </p:spTgt>
                                        </p:tgtEl>
                                        <p:attrNameLst>
                                          <p:attrName>style.visibility</p:attrName>
                                        </p:attrNameLst>
                                      </p:cBhvr>
                                      <p:to>
                                        <p:strVal val="visible"/>
                                      </p:to>
                                    </p:set>
                                    <p:animEffect transition="in" filter="wipe(left)">
                                      <p:cBhvr>
                                        <p:cTn id="40" dur="500"/>
                                        <p:tgtEl>
                                          <p:spTgt spid="36">
                                            <p:txEl>
                                              <p:pRg st="0" end="0"/>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36">
                                            <p:txEl>
                                              <p:pRg st="1" end="1"/>
                                            </p:txEl>
                                          </p:spTgt>
                                        </p:tgtEl>
                                        <p:attrNameLst>
                                          <p:attrName>style.visibility</p:attrName>
                                        </p:attrNameLst>
                                      </p:cBhvr>
                                      <p:to>
                                        <p:strVal val="visible"/>
                                      </p:to>
                                    </p:set>
                                    <p:animEffect transition="in" filter="wipe(left)">
                                      <p:cBhvr>
                                        <p:cTn id="43" dur="500"/>
                                        <p:tgtEl>
                                          <p:spTgt spid="3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40">
            <a:extLst>
              <a:ext uri="{FF2B5EF4-FFF2-40B4-BE49-F238E27FC236}">
                <a16:creationId xmlns="" xmlns:a16="http://schemas.microsoft.com/office/drawing/2014/main" id="{E6C7BEC4-5E74-4910-A819-E0A732AA935E}"/>
              </a:ext>
            </a:extLst>
          </p:cNvPr>
          <p:cNvSpPr/>
          <p:nvPr/>
        </p:nvSpPr>
        <p:spPr>
          <a:xfrm>
            <a:off x="708776" y="8379133"/>
            <a:ext cx="22401101" cy="5205794"/>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725974" y="1584757"/>
            <a:ext cx="18371639" cy="847303"/>
            <a:chOff x="-288924" y="1905000"/>
            <a:chExt cx="19556062" cy="847302"/>
          </a:xfrm>
        </p:grpSpPr>
        <p:sp>
          <p:nvSpPr>
            <p:cNvPr id="3" name="Rounded Rectangle 2"/>
            <p:cNvSpPr/>
            <p:nvPr/>
          </p:nvSpPr>
          <p:spPr>
            <a:xfrm>
              <a:off x="-288924" y="1905000"/>
              <a:ext cx="255284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22269"/>
              <a:ext cx="875698" cy="754052"/>
            </a:xfrm>
            <a:prstGeom prst="rect">
              <a:avLst/>
            </a:prstGeom>
            <a:noFill/>
          </p:spPr>
          <p:txBody>
            <a:bodyPr wrap="none" rtlCol="0">
              <a:spAutoFit/>
            </a:bodyPr>
            <a:lstStyle/>
            <a:p>
              <a:r>
                <a:rPr lang="vi-VN" b="1" dirty="0">
                  <a:solidFill>
                    <a:schemeClr val="bg1"/>
                  </a:solidFill>
                  <a:latin typeface="Tahoma" pitchFamily="34" charset="0"/>
                  <a:ea typeface="Tahoma" pitchFamily="34" charset="0"/>
                  <a:cs typeface="Tahoma" pitchFamily="34" charset="0"/>
                </a:rPr>
                <a:t>I</a:t>
              </a:r>
              <a:r>
                <a:rPr lang="en-US" b="1" dirty="0">
                  <a:solidFill>
                    <a:schemeClr val="bg1"/>
                  </a:solidFill>
                  <a:latin typeface="Tahoma" pitchFamily="34" charset="0"/>
                  <a:ea typeface="Tahoma" pitchFamily="34" charset="0"/>
                  <a:cs typeface="Tahoma" pitchFamily="34" charset="0"/>
                </a:rPr>
                <a:t>V</a:t>
              </a:r>
            </a:p>
          </p:txBody>
        </p:sp>
        <p:sp>
          <p:nvSpPr>
            <p:cNvPr id="5" name="TextBox 4"/>
            <p:cNvSpPr txBox="1"/>
            <p:nvPr/>
          </p:nvSpPr>
          <p:spPr>
            <a:xfrm>
              <a:off x="1984024" y="1921402"/>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LUYỆN TẬP</a:t>
              </a:r>
            </a:p>
          </p:txBody>
        </p:sp>
      </p:grpSp>
      <p:grpSp>
        <p:nvGrpSpPr>
          <p:cNvPr id="6" name="Group 5"/>
          <p:cNvGrpSpPr/>
          <p:nvPr/>
        </p:nvGrpSpPr>
        <p:grpSpPr>
          <a:xfrm>
            <a:off x="863958" y="2481454"/>
            <a:ext cx="16237433" cy="861774"/>
            <a:chOff x="644526" y="2766774"/>
            <a:chExt cx="16044859" cy="861774"/>
          </a:xfrm>
        </p:grpSpPr>
        <p:sp>
          <p:nvSpPr>
            <p:cNvPr id="7" name="TextBox 6"/>
            <p:cNvSpPr txBox="1"/>
            <p:nvPr/>
          </p:nvSpPr>
          <p:spPr>
            <a:xfrm>
              <a:off x="1906586" y="2766774"/>
              <a:ext cx="14782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5412" y="2795826"/>
              <a:ext cx="537291"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10" name="Group 49"/>
          <p:cNvGrpSpPr/>
          <p:nvPr/>
        </p:nvGrpSpPr>
        <p:grpSpPr>
          <a:xfrm>
            <a:off x="685828" y="3514261"/>
            <a:ext cx="22401101" cy="4689597"/>
            <a:chOff x="1175570" y="2468560"/>
            <a:chExt cx="22403694" cy="4120778"/>
          </a:xfrm>
        </p:grpSpPr>
        <p:sp>
          <p:nvSpPr>
            <p:cNvPr id="11" name="Rounded Rectangle 10"/>
            <p:cNvSpPr/>
            <p:nvPr/>
          </p:nvSpPr>
          <p:spPr>
            <a:xfrm>
              <a:off x="1175570" y="2872596"/>
              <a:ext cx="22403694" cy="371674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175570" y="2468560"/>
              <a:ext cx="3672407" cy="896427"/>
              <a:chOff x="1175570" y="1834705"/>
              <a:chExt cx="4005918" cy="977837"/>
            </a:xfrm>
          </p:grpSpPr>
          <p:sp>
            <p:nvSpPr>
              <p:cNvPr id="13"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 name="TextBox 13"/>
              <p:cNvSpPr txBox="1"/>
              <p:nvPr/>
            </p:nvSpPr>
            <p:spPr>
              <a:xfrm>
                <a:off x="2235429" y="1958752"/>
                <a:ext cx="2350714"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5 :</a:t>
                </a:r>
              </a:p>
            </p:txBody>
          </p:sp>
          <p:sp>
            <p:nvSpPr>
              <p:cNvPr id="15" name="Round Diagonal Corner Rectangle 14"/>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
              <p:cNvGrpSpPr/>
              <p:nvPr/>
            </p:nvGrpSpPr>
            <p:grpSpPr>
              <a:xfrm>
                <a:off x="1314846" y="1951291"/>
                <a:ext cx="756925" cy="699372"/>
                <a:chOff x="7440266" y="3398551"/>
                <a:chExt cx="757238" cy="765175"/>
              </a:xfrm>
              <a:solidFill>
                <a:srgbClr val="999158"/>
              </a:solidFill>
            </p:grpSpPr>
            <p:sp>
              <p:nvSpPr>
                <p:cNvPr id="17"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3"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4" name="Rectangle 23"/>
              <p:cNvSpPr/>
              <p:nvPr/>
            </p:nvSpPr>
            <p:spPr>
              <a:xfrm>
                <a:off x="4435434" y="4138910"/>
                <a:ext cx="17992870" cy="3276666"/>
              </a:xfrm>
              <a:prstGeom prst="rect">
                <a:avLst/>
              </a:prstGeom>
            </p:spPr>
            <p:txBody>
              <a:bodyPr wrap="square">
                <a:spAutoFit/>
              </a:bodyPr>
              <a:lstStyle/>
              <a:p>
                <a:r>
                  <a:rPr lang="vi-VN" sz="4400" b="1" dirty="0">
                    <a:latin typeface="Tahoma" pitchFamily="34" charset="0"/>
                    <a:ea typeface="Tahoma" pitchFamily="34" charset="0"/>
                    <a:cs typeface="Tahoma" pitchFamily="34" charset="0"/>
                  </a:rPr>
                  <a:t>[</a:t>
                </a:r>
                <a:r>
                  <a:rPr lang="en-US" sz="4400" b="1" dirty="0" err="1">
                    <a:latin typeface="Tahoma" pitchFamily="34" charset="0"/>
                    <a:ea typeface="Tahoma" pitchFamily="34" charset="0"/>
                    <a:cs typeface="Tahoma" pitchFamily="34" charset="0"/>
                  </a:rPr>
                  <a:t>Mức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độ</a:t>
                </a:r>
                <a:r>
                  <a:rPr lang="en-US" sz="4400" b="1" dirty="0">
                    <a:latin typeface="Tahoma" pitchFamily="34" charset="0"/>
                    <a:ea typeface="Tahoma" pitchFamily="34" charset="0"/>
                    <a:cs typeface="Tahoma" pitchFamily="34" charset="0"/>
                  </a:rPr>
                  <a:t> 3] </a:t>
                </a:r>
                <a:r>
                  <a:rPr lang="en-US" sz="4400" b="1" dirty="0" err="1">
                    <a:latin typeface="Tahoma" pitchFamily="34" charset="0"/>
                    <a:ea typeface="Tahoma" pitchFamily="34" charset="0"/>
                    <a:cs typeface="Tahoma" pitchFamily="34" charset="0"/>
                  </a:rPr>
                  <a:t>Nếu</a:t>
                </a:r>
                <a:r>
                  <a:rPr lang="en-US" sz="4400" b="1" dirty="0">
                    <a:latin typeface="Tahoma" pitchFamily="34" charset="0"/>
                    <a:ea typeface="Tahoma" pitchFamily="34" charset="0"/>
                    <a:cs typeface="Tahoma" pitchFamily="34" charset="0"/>
                  </a:rPr>
                  <a:t> </a:t>
                </a:r>
                <a14:m>
                  <m:oMath xmlns:m="http://schemas.openxmlformats.org/officeDocument/2006/math">
                    <m:d>
                      <m:dPr>
                        <m:ctrlPr>
                          <a:rPr lang="en-US" sz="4400" b="1" i="1">
                            <a:latin typeface="Cambria Math"/>
                          </a:rPr>
                        </m:ctrlPr>
                      </m:dPr>
                      <m:e>
                        <m:sSub>
                          <m:sSubPr>
                            <m:ctrlPr>
                              <a:rPr lang="en-US" sz="4400" b="1" i="1">
                                <a:latin typeface="Cambria Math"/>
                              </a:rPr>
                            </m:ctrlPr>
                          </m:sSubPr>
                          <m:e>
                            <m:r>
                              <a:rPr lang="en-US" sz="4400" b="1" i="1">
                                <a:latin typeface="Cambria Math"/>
                              </a:rPr>
                              <m:t>𝒙</m:t>
                            </m:r>
                          </m:e>
                          <m:sub>
                            <m:r>
                              <a:rPr lang="en-US" sz="4400" b="1" i="1">
                                <a:latin typeface="Cambria Math"/>
                              </a:rPr>
                              <m:t>𝟎</m:t>
                            </m:r>
                          </m:sub>
                        </m:sSub>
                        <m:r>
                          <a:rPr lang="en-US" sz="4400" b="1">
                            <a:latin typeface="Cambria Math"/>
                          </a:rPr>
                          <m:t>;  </m:t>
                        </m:r>
                        <m:sSub>
                          <m:sSubPr>
                            <m:ctrlPr>
                              <a:rPr lang="en-US" sz="4400" b="1" i="1">
                                <a:latin typeface="Cambria Math"/>
                              </a:rPr>
                            </m:ctrlPr>
                          </m:sSubPr>
                          <m:e>
                            <m:r>
                              <a:rPr lang="en-US" sz="4400" b="1" i="1">
                                <a:latin typeface="Cambria Math"/>
                              </a:rPr>
                              <m:t>𝒚</m:t>
                            </m:r>
                          </m:e>
                          <m:sub>
                            <m:r>
                              <a:rPr lang="en-US" sz="4400" b="1" i="1">
                                <a:latin typeface="Cambria Math"/>
                              </a:rPr>
                              <m:t>𝟎</m:t>
                            </m:r>
                          </m:sub>
                        </m:sSub>
                      </m:e>
                    </m:d>
                  </m:oMath>
                </a14:m>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của</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hệ</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f>
                                <m:fPr>
                                  <m:ctrlPr>
                                    <a:rPr lang="en-US" sz="4400" b="1" i="1">
                                      <a:latin typeface="Cambria Math"/>
                                    </a:rPr>
                                  </m:ctrlPr>
                                </m:fPr>
                                <m:num>
                                  <m:r>
                                    <a:rPr lang="en-US" sz="4400" b="1" i="1">
                                      <a:latin typeface="Cambria Math"/>
                                    </a:rPr>
                                    <m:t>𝟑</m:t>
                                  </m:r>
                                </m:num>
                                <m:den>
                                  <m:r>
                                    <a:rPr lang="en-US" sz="4400" b="1" i="1">
                                      <a:latin typeface="Cambria Math"/>
                                    </a:rPr>
                                    <m:t>𝒙</m:t>
                                  </m:r>
                                </m:den>
                              </m:f>
                              <m:r>
                                <a:rPr lang="en-US" sz="4400" b="1">
                                  <a:latin typeface="Cambria Math"/>
                                </a:rPr>
                                <m:t>+</m:t>
                              </m:r>
                              <m:f>
                                <m:fPr>
                                  <m:ctrlPr>
                                    <a:rPr lang="en-US" sz="4400" b="1" i="1">
                                      <a:latin typeface="Cambria Math"/>
                                    </a:rPr>
                                  </m:ctrlPr>
                                </m:fPr>
                                <m:num>
                                  <m:r>
                                    <a:rPr lang="en-US" sz="4400" b="1" i="1">
                                      <a:latin typeface="Cambria Math"/>
                                    </a:rPr>
                                    <m:t>𝟐</m:t>
                                  </m:r>
                                </m:num>
                                <m:den>
                                  <m:r>
                                    <a:rPr lang="en-US" sz="4400" b="1" i="1">
                                      <a:latin typeface="Cambria Math"/>
                                    </a:rPr>
                                    <m:t>𝒚</m:t>
                                  </m:r>
                                </m:den>
                              </m:f>
                              <m:r>
                                <a:rPr lang="en-US" sz="4400" b="1">
                                  <a:latin typeface="Cambria Math"/>
                                </a:rPr>
                                <m:t>=</m:t>
                              </m:r>
                              <m:r>
                                <a:rPr lang="en-US" sz="4400" b="1" i="1">
                                  <a:latin typeface="Cambria Math"/>
                                </a:rPr>
                                <m:t>−</m:t>
                              </m:r>
                              <m:r>
                                <a:rPr lang="en-US" sz="4400" b="1" i="1">
                                  <a:latin typeface="Cambria Math"/>
                                </a:rPr>
                                <m:t>𝟕</m:t>
                              </m:r>
                            </m:e>
                          </m:mr>
                          <m:mr>
                            <m:e>
                              <m:f>
                                <m:fPr>
                                  <m:ctrlPr>
                                    <a:rPr lang="en-US" sz="4400" b="1" i="1">
                                      <a:latin typeface="Cambria Math"/>
                                    </a:rPr>
                                  </m:ctrlPr>
                                </m:fPr>
                                <m:num>
                                  <m:r>
                                    <a:rPr lang="en-US" sz="4400" b="1" i="1">
                                      <a:latin typeface="Cambria Math"/>
                                    </a:rPr>
                                    <m:t>𝟓</m:t>
                                  </m:r>
                                </m:num>
                                <m:den>
                                  <m:r>
                                    <a:rPr lang="en-US" sz="4400" b="1" i="1">
                                      <a:latin typeface="Cambria Math"/>
                                    </a:rPr>
                                    <m:t>𝒙</m:t>
                                  </m:r>
                                </m:den>
                              </m:f>
                              <m:r>
                                <a:rPr lang="en-US" sz="4400" b="1" i="1">
                                  <a:latin typeface="Cambria Math"/>
                                </a:rPr>
                                <m:t>−</m:t>
                              </m:r>
                              <m:f>
                                <m:fPr>
                                  <m:ctrlPr>
                                    <a:rPr lang="en-US" sz="4400" b="1" i="1">
                                      <a:latin typeface="Cambria Math"/>
                                    </a:rPr>
                                  </m:ctrlPr>
                                </m:fPr>
                                <m:num>
                                  <m:r>
                                    <a:rPr lang="en-US" sz="4400" b="1" i="1">
                                      <a:latin typeface="Cambria Math"/>
                                    </a:rPr>
                                    <m:t>𝟑</m:t>
                                  </m:r>
                                </m:num>
                                <m:den>
                                  <m:r>
                                    <a:rPr lang="en-US" sz="4400" b="1" i="1">
                                      <a:latin typeface="Cambria Math"/>
                                    </a:rPr>
                                    <m:t>𝒚</m:t>
                                  </m:r>
                                </m:den>
                              </m:f>
                              <m:r>
                                <a:rPr lang="en-US" sz="4400" b="1">
                                  <a:latin typeface="Cambria Math"/>
                                </a:rPr>
                                <m:t>=</m:t>
                              </m:r>
                              <m:r>
                                <a:rPr lang="en-US" sz="4400" b="1" i="1">
                                  <a:latin typeface="Cambria Math"/>
                                </a:rPr>
                                <m:t>𝟏</m:t>
                              </m:r>
                            </m:e>
                          </m:mr>
                        </m:m>
                      </m:e>
                    </m:d>
                  </m:oMath>
                </a14:m>
                <a:r>
                  <a:rPr lang="en-US" sz="4400" b="1" dirty="0">
                    <a:latin typeface="Tahoma" pitchFamily="34" charset="0"/>
                    <a:ea typeface="Tahoma" pitchFamily="34" charset="0"/>
                    <a:cs typeface="Tahoma" pitchFamily="34" charset="0"/>
                  </a:rPr>
                  <a:t>  thì </a:t>
                </a:r>
                <a14:m>
                  <m:oMath xmlns:m="http://schemas.openxmlformats.org/officeDocument/2006/math">
                    <m:sSubSup>
                      <m:sSubSupPr>
                        <m:ctrlPr>
                          <a:rPr lang="en-US" sz="4400" b="1" i="1">
                            <a:latin typeface="Cambria Math"/>
                          </a:rPr>
                        </m:ctrlPr>
                      </m:sSubSupPr>
                      <m:e>
                        <m:r>
                          <a:rPr lang="en-US" sz="4400" b="1" i="1">
                            <a:latin typeface="Cambria Math"/>
                          </a:rPr>
                          <m:t>𝒙</m:t>
                        </m:r>
                      </m:e>
                      <m:sub>
                        <m:r>
                          <a:rPr lang="en-US" sz="4400" b="1" i="1">
                            <a:latin typeface="Cambria Math"/>
                          </a:rPr>
                          <m:t>𝟎</m:t>
                        </m:r>
                      </m:sub>
                      <m:sup>
                        <m:r>
                          <a:rPr lang="en-US" sz="4400" b="1" i="1">
                            <a:latin typeface="Cambria Math"/>
                          </a:rPr>
                          <m:t>𝟐</m:t>
                        </m:r>
                      </m:sup>
                    </m:sSubSup>
                    <m:r>
                      <a:rPr lang="en-US" sz="4400" b="1">
                        <a:latin typeface="Cambria Math"/>
                      </a:rPr>
                      <m:t>+</m:t>
                    </m:r>
                    <m:r>
                      <a:rPr lang="en-US" sz="4400" b="1" i="1">
                        <a:latin typeface="Cambria Math"/>
                      </a:rPr>
                      <m:t>𝟐</m:t>
                    </m:r>
                    <m:sSub>
                      <m:sSubPr>
                        <m:ctrlPr>
                          <a:rPr lang="en-US" sz="4400" b="1" i="1">
                            <a:latin typeface="Cambria Math"/>
                          </a:rPr>
                        </m:ctrlPr>
                      </m:sSubPr>
                      <m:e>
                        <m:r>
                          <a:rPr lang="en-US" sz="4400" b="1" i="1">
                            <a:latin typeface="Cambria Math"/>
                          </a:rPr>
                          <m:t>𝒚</m:t>
                        </m:r>
                      </m:e>
                      <m:sub>
                        <m:r>
                          <a:rPr lang="en-US" sz="4400" b="1" i="1">
                            <a:latin typeface="Cambria Math"/>
                          </a:rPr>
                          <m:t>𝟎</m:t>
                        </m:r>
                      </m:sub>
                    </m:sSub>
                  </m:oMath>
                </a14:m>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bằng</a:t>
                </a:r>
                <a:r>
                  <a:rPr lang="en-US" sz="4400" b="1" dirty="0">
                    <a:latin typeface="Tahoma" pitchFamily="34" charset="0"/>
                    <a:ea typeface="Tahoma" pitchFamily="34" charset="0"/>
                    <a:cs typeface="Tahoma" pitchFamily="34" charset="0"/>
                  </a:rPr>
                  <a:t> </a:t>
                </a:r>
              </a:p>
            </p:txBody>
          </p:sp>
        </mc:Choice>
        <mc:Fallback xmlns="">
          <p:sp>
            <p:nvSpPr>
              <p:cNvPr id="24" name="Rectangle 23"/>
              <p:cNvSpPr>
                <a:spLocks noRot="1" noChangeAspect="1" noMove="1" noResize="1" noEditPoints="1" noAdjustHandles="1" noChangeArrowheads="1" noChangeShapeType="1" noTextEdit="1"/>
              </p:cNvSpPr>
              <p:nvPr/>
            </p:nvSpPr>
            <p:spPr>
              <a:xfrm>
                <a:off x="4435434" y="4138910"/>
                <a:ext cx="17992870" cy="3276666"/>
              </a:xfrm>
              <a:prstGeom prst="rect">
                <a:avLst/>
              </a:prstGeom>
              <a:blipFill>
                <a:blip r:embed="rId2"/>
                <a:stretch>
                  <a:fillRect l="-1389" t="-4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379581" y="7319252"/>
                <a:ext cx="13528253" cy="754053"/>
              </a:xfrm>
              <a:prstGeom prst="rect">
                <a:avLst/>
              </a:prstGeom>
            </p:spPr>
            <p:txBody>
              <a:bodyPr wrap="square">
                <a:spAutoFit/>
              </a:bodyPr>
              <a:lstStyle/>
              <a:p>
                <a:r>
                  <a:rPr lang="vi-VN" b="1" dirty="0"/>
                  <a:t>A. </a:t>
                </a:r>
                <a14:m>
                  <m:oMath xmlns:m="http://schemas.openxmlformats.org/officeDocument/2006/math">
                    <m:r>
                      <a:rPr lang="en-US" b="1" i="1">
                        <a:latin typeface="Cambria Math"/>
                      </a:rPr>
                      <m:t>𝟐</m:t>
                    </m:r>
                  </m:oMath>
                </a14:m>
                <a:r>
                  <a:rPr lang="en-US" b="1" dirty="0"/>
                  <a:t> </a:t>
                </a:r>
                <a:r>
                  <a:rPr lang="vi-VN" b="1" dirty="0"/>
                  <a:t>.</a:t>
                </a:r>
                <a:r>
                  <a:rPr lang="en-US" b="1" dirty="0"/>
                  <a:t>                   </a:t>
                </a:r>
                <a:r>
                  <a:rPr lang="vi-VN" b="1" dirty="0"/>
                  <a:t>B. </a:t>
                </a:r>
                <a14:m>
                  <m:oMath xmlns:m="http://schemas.openxmlformats.org/officeDocument/2006/math">
                    <m:r>
                      <a:rPr lang="en-US" b="1" i="1">
                        <a:latin typeface="Cambria Math"/>
                      </a:rPr>
                      <m:t>−</m:t>
                    </m:r>
                    <m:r>
                      <a:rPr lang="en-US" b="1" i="1">
                        <a:latin typeface="Cambria Math"/>
                      </a:rPr>
                      <m:t>𝟐</m:t>
                    </m:r>
                  </m:oMath>
                </a14:m>
                <a:r>
                  <a:rPr lang="vi-VN" b="1" dirty="0"/>
                  <a:t>.</a:t>
                </a:r>
                <a:r>
                  <a:rPr lang="en-US" b="1" dirty="0"/>
                  <a:t>                    </a:t>
                </a:r>
                <a:r>
                  <a:rPr lang="vi-VN" b="1" dirty="0"/>
                  <a:t>C. </a:t>
                </a:r>
                <a14:m>
                  <m:oMath xmlns:m="http://schemas.openxmlformats.org/officeDocument/2006/math">
                    <m:r>
                      <a:rPr lang="en-US" b="1" i="1">
                        <a:latin typeface="Cambria Math"/>
                      </a:rPr>
                      <m:t>𝟎</m:t>
                    </m:r>
                  </m:oMath>
                </a14:m>
                <a:r>
                  <a:rPr lang="vi-VN" b="1" dirty="0"/>
                  <a:t>.</a:t>
                </a:r>
                <a:r>
                  <a:rPr lang="en-US" b="1" dirty="0"/>
                  <a:t>                     </a:t>
                </a:r>
                <a:r>
                  <a:rPr lang="vi-VN" b="1" dirty="0"/>
                  <a:t>D. </a:t>
                </a:r>
                <a14:m>
                  <m:oMath xmlns:m="http://schemas.openxmlformats.org/officeDocument/2006/math">
                    <m:r>
                      <a:rPr lang="en-US" b="1" i="1">
                        <a:latin typeface="Cambria Math"/>
                      </a:rPr>
                      <m:t>𝟏</m:t>
                    </m:r>
                  </m:oMath>
                </a14:m>
                <a:r>
                  <a:rPr lang="vi-VN" b="1" dirty="0"/>
                  <a:t>.</a:t>
                </a:r>
                <a:endParaRPr lang="en-US" b="1" dirty="0"/>
              </a:p>
            </p:txBody>
          </p:sp>
        </mc:Choice>
        <mc:Fallback xmlns="">
          <p:sp>
            <p:nvSpPr>
              <p:cNvPr id="25" name="Rectangle 24"/>
              <p:cNvSpPr>
                <a:spLocks noRot="1" noChangeAspect="1" noMove="1" noResize="1" noEditPoints="1" noAdjustHandles="1" noChangeArrowheads="1" noChangeShapeType="1" noTextEdit="1"/>
              </p:cNvSpPr>
              <p:nvPr/>
            </p:nvSpPr>
            <p:spPr>
              <a:xfrm>
                <a:off x="4379581" y="7319252"/>
                <a:ext cx="13528253" cy="754053"/>
              </a:xfrm>
              <a:prstGeom prst="rect">
                <a:avLst/>
              </a:prstGeom>
              <a:blipFill>
                <a:blip r:embed="rId3"/>
                <a:stretch>
                  <a:fillRect l="-1757" t="-17886" b="-36585"/>
                </a:stretch>
              </a:blipFill>
            </p:spPr>
            <p:txBody>
              <a:bodyPr/>
              <a:lstStyle/>
              <a:p>
                <a:r>
                  <a:rPr lang="en-US">
                    <a:noFill/>
                  </a:rPr>
                  <a:t> </a:t>
                </a:r>
              </a:p>
            </p:txBody>
          </p:sp>
        </mc:Fallback>
      </mc:AlternateContent>
      <p:sp>
        <p:nvSpPr>
          <p:cNvPr id="30" name="Oval 29"/>
          <p:cNvSpPr/>
          <p:nvPr/>
        </p:nvSpPr>
        <p:spPr>
          <a:xfrm flipH="1">
            <a:off x="11716105" y="7152173"/>
            <a:ext cx="1057215" cy="1006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a:t>
            </a:r>
          </a:p>
        </p:txBody>
      </p:sp>
      <mc:AlternateContent xmlns:mc="http://schemas.openxmlformats.org/markup-compatibility/2006" xmlns:a14="http://schemas.microsoft.com/office/drawing/2010/main">
        <mc:Choice Requires="a14">
          <p:sp>
            <p:nvSpPr>
              <p:cNvPr id="26" name="Rectangle 25"/>
              <p:cNvSpPr/>
              <p:nvPr/>
            </p:nvSpPr>
            <p:spPr>
              <a:xfrm>
                <a:off x="2883971" y="9032965"/>
                <a:ext cx="19778699" cy="4437240"/>
              </a:xfrm>
              <a:prstGeom prst="rect">
                <a:avLst/>
              </a:prstGeom>
            </p:spPr>
            <p:txBody>
              <a:bodyPr wrap="square">
                <a:spAutoFit/>
              </a:bodyPr>
              <a:lstStyle/>
              <a:p>
                <a:r>
                  <a:rPr lang="en-US" sz="4000" b="1" dirty="0" err="1">
                    <a:latin typeface="Tahoma" pitchFamily="34" charset="0"/>
                    <a:ea typeface="Tahoma" pitchFamily="34" charset="0"/>
                    <a:cs typeface="Tahoma" pitchFamily="34" charset="0"/>
                  </a:rPr>
                  <a:t>Đặt</a:t>
                </a:r>
                <a:r>
                  <a:rPr lang="en-US" sz="4000" b="1" dirty="0">
                    <a:latin typeface="Tahoma" pitchFamily="34" charset="0"/>
                    <a:ea typeface="Tahoma" pitchFamily="34" charset="0"/>
                    <a:cs typeface="Tahoma" pitchFamily="34" charset="0"/>
                  </a:rPr>
                  <a:t>  </a:t>
                </a:r>
                <a14:m>
                  <m:oMath xmlns:m="http://schemas.openxmlformats.org/officeDocument/2006/math">
                    <m:f>
                      <m:fPr>
                        <m:ctrlPr>
                          <a:rPr lang="en-US" sz="4000" b="1" i="1">
                            <a:latin typeface="Cambria Math"/>
                          </a:rPr>
                        </m:ctrlPr>
                      </m:fPr>
                      <m:num>
                        <m:r>
                          <a:rPr lang="en-US" sz="4000" b="1" i="1">
                            <a:latin typeface="Cambria Math"/>
                          </a:rPr>
                          <m:t>𝟏</m:t>
                        </m:r>
                      </m:num>
                      <m:den>
                        <m:r>
                          <a:rPr lang="en-US" sz="4000" b="1" i="1">
                            <a:latin typeface="Cambria Math"/>
                          </a:rPr>
                          <m:t>𝒙</m:t>
                        </m:r>
                      </m:den>
                    </m:f>
                    <m:r>
                      <a:rPr lang="en-US" sz="4000" b="1">
                        <a:latin typeface="Cambria Math"/>
                      </a:rPr>
                      <m:t>=</m:t>
                    </m:r>
                    <m:r>
                      <a:rPr lang="en-US" sz="4000" b="1" i="1">
                        <a:latin typeface="Cambria Math"/>
                      </a:rPr>
                      <m:t>𝒂</m:t>
                    </m:r>
                    <m:r>
                      <a:rPr lang="en-US" sz="4000" b="1">
                        <a:latin typeface="Cambria Math"/>
                      </a:rPr>
                      <m:t>;  </m:t>
                    </m:r>
                    <m:f>
                      <m:fPr>
                        <m:ctrlPr>
                          <a:rPr lang="en-US" sz="4000" b="1" i="1">
                            <a:latin typeface="Cambria Math"/>
                          </a:rPr>
                        </m:ctrlPr>
                      </m:fPr>
                      <m:num>
                        <m:r>
                          <a:rPr lang="en-US" sz="4000" b="1" i="1">
                            <a:latin typeface="Cambria Math"/>
                          </a:rPr>
                          <m:t>𝟏</m:t>
                        </m:r>
                      </m:num>
                      <m:den>
                        <m:r>
                          <a:rPr lang="en-US" sz="4000" b="1" i="1">
                            <a:latin typeface="Cambria Math"/>
                          </a:rPr>
                          <m:t>𝒚</m:t>
                        </m:r>
                      </m:den>
                    </m:f>
                    <m:r>
                      <a:rPr lang="en-US" sz="4000" b="1">
                        <a:latin typeface="Cambria Math"/>
                      </a:rPr>
                      <m:t>=</m:t>
                    </m:r>
                    <m:r>
                      <a:rPr lang="en-US" sz="4000" b="1" i="1">
                        <a:latin typeface="Cambria Math"/>
                      </a:rPr>
                      <m:t>𝒃</m:t>
                    </m:r>
                    <m:r>
                      <a:rPr lang="en-US" sz="4000" b="1">
                        <a:latin typeface="Cambria Math"/>
                      </a:rPr>
                      <m:t>. </m:t>
                    </m:r>
                  </m:oMath>
                </a14:m>
                <a:r>
                  <a:rPr lang="en-US" sz="4000" b="1" dirty="0" err="1">
                    <a:latin typeface="Tahoma" pitchFamily="34" charset="0"/>
                    <a:ea typeface="Tahoma" pitchFamily="34" charset="0"/>
                    <a:cs typeface="Tahoma" pitchFamily="34" charset="0"/>
                  </a:rPr>
                  <a:t>Đưa</a:t>
                </a:r>
                <a:r>
                  <a:rPr lang="en-US" sz="4000" b="1" dirty="0">
                    <a:latin typeface="Tahoma" pitchFamily="34" charset="0"/>
                    <a:ea typeface="Tahoma" pitchFamily="34" charset="0"/>
                    <a:cs typeface="Tahoma" pitchFamily="34" charset="0"/>
                  </a:rPr>
                  <a:t> HPT </a:t>
                </a:r>
                <a:r>
                  <a:rPr lang="en-US" sz="4000" b="1" dirty="0" err="1">
                    <a:latin typeface="Tahoma" pitchFamily="34" charset="0"/>
                    <a:ea typeface="Tahoma" pitchFamily="34" charset="0"/>
                    <a:cs typeface="Tahoma" pitchFamily="34" charset="0"/>
                  </a:rPr>
                  <a:t>về</a:t>
                </a:r>
                <a:r>
                  <a:rPr lang="en-US" sz="4000" b="1" dirty="0">
                    <a:latin typeface="Tahoma" pitchFamily="34" charset="0"/>
                    <a:ea typeface="Tahoma" pitchFamily="34" charset="0"/>
                    <a:cs typeface="Tahoma" pitchFamily="34" charset="0"/>
                  </a:rPr>
                  <a:t> </a:t>
                </a:r>
                <a:r>
                  <a:rPr lang="en-US" sz="4000" b="1" dirty="0" err="1">
                    <a:latin typeface="Tahoma" pitchFamily="34" charset="0"/>
                    <a:ea typeface="Tahoma" pitchFamily="34" charset="0"/>
                    <a:cs typeface="Tahoma" pitchFamily="34" charset="0"/>
                  </a:rPr>
                  <a:t>dạng</a:t>
                </a:r>
                <a:r>
                  <a:rPr lang="en-US" sz="4000" b="1" dirty="0">
                    <a:latin typeface="Tahoma" pitchFamily="34" charset="0"/>
                    <a:ea typeface="Tahoma" pitchFamily="34" charset="0"/>
                    <a:cs typeface="Tahoma" pitchFamily="34" charset="0"/>
                  </a:rPr>
                  <a:t> </a:t>
                </a:r>
                <a14:m>
                  <m:oMath xmlns:m="http://schemas.openxmlformats.org/officeDocument/2006/math">
                    <m:d>
                      <m:dPr>
                        <m:begChr m:val="{"/>
                        <m:endChr m:val=""/>
                        <m:ctrlPr>
                          <a:rPr lang="en-US" sz="4000" b="1" i="1">
                            <a:latin typeface="Cambria Math"/>
                          </a:rPr>
                        </m:ctrlPr>
                      </m:dPr>
                      <m:e>
                        <m:m>
                          <m:mPr>
                            <m:plcHide m:val="on"/>
                            <m:mcs>
                              <m:mc>
                                <m:mcPr>
                                  <m:count m:val="1"/>
                                  <m:mcJc m:val="center"/>
                                </m:mcPr>
                              </m:mc>
                            </m:mcs>
                            <m:ctrlPr>
                              <a:rPr lang="en-US" sz="4000" b="1" i="1">
                                <a:latin typeface="Cambria Math"/>
                              </a:rPr>
                            </m:ctrlPr>
                          </m:mPr>
                          <m:mr>
                            <m:e>
                              <m:r>
                                <a:rPr lang="en-US" sz="4000" b="1" i="1">
                                  <a:latin typeface="Cambria Math"/>
                                </a:rPr>
                                <m:t>𝟑</m:t>
                              </m:r>
                              <m:r>
                                <a:rPr lang="en-US" sz="4000" b="1" i="1">
                                  <a:latin typeface="Cambria Math"/>
                                </a:rPr>
                                <m:t>𝒂</m:t>
                              </m:r>
                              <m:r>
                                <a:rPr lang="en-US" sz="4000" b="1">
                                  <a:latin typeface="Cambria Math"/>
                                </a:rPr>
                                <m:t>+</m:t>
                              </m:r>
                              <m:r>
                                <a:rPr lang="en-US" sz="4000" b="1" i="1">
                                  <a:latin typeface="Cambria Math"/>
                                </a:rPr>
                                <m:t>𝟐</m:t>
                              </m:r>
                              <m:r>
                                <a:rPr lang="en-US" sz="4000" b="1" i="1">
                                  <a:latin typeface="Cambria Math"/>
                                </a:rPr>
                                <m:t>𝒃</m:t>
                              </m:r>
                              <m:r>
                                <a:rPr lang="en-US" sz="4000" b="1">
                                  <a:latin typeface="Cambria Math"/>
                                </a:rPr>
                                <m:t>=</m:t>
                              </m:r>
                              <m:r>
                                <a:rPr lang="en-US" sz="4000" b="1" i="1">
                                  <a:latin typeface="Cambria Math"/>
                                </a:rPr>
                                <m:t>−</m:t>
                              </m:r>
                              <m:r>
                                <a:rPr lang="en-US" sz="4000" b="1" i="1">
                                  <a:latin typeface="Cambria Math"/>
                                </a:rPr>
                                <m:t>𝟕</m:t>
                              </m:r>
                            </m:e>
                          </m:mr>
                          <m:mr>
                            <m:e>
                              <m:r>
                                <a:rPr lang="en-US" sz="4000" b="1" i="1">
                                  <a:latin typeface="Cambria Math"/>
                                </a:rPr>
                                <m:t>𝟓</m:t>
                              </m:r>
                              <m:r>
                                <a:rPr lang="en-US" sz="4000" b="1" i="1">
                                  <a:latin typeface="Cambria Math"/>
                                </a:rPr>
                                <m:t>𝒂</m:t>
                              </m:r>
                              <m:r>
                                <a:rPr lang="en-US" sz="4000" b="1" i="1">
                                  <a:latin typeface="Cambria Math"/>
                                </a:rPr>
                                <m:t>−</m:t>
                              </m:r>
                              <m:r>
                                <a:rPr lang="en-US" sz="4000" b="1" i="1">
                                  <a:latin typeface="Cambria Math"/>
                                </a:rPr>
                                <m:t>𝟑</m:t>
                              </m:r>
                              <m:r>
                                <a:rPr lang="en-US" sz="4000" b="1" i="1">
                                  <a:latin typeface="Cambria Math"/>
                                </a:rPr>
                                <m:t>𝒃</m:t>
                              </m:r>
                              <m:r>
                                <a:rPr lang="en-US" sz="4000" b="1">
                                  <a:latin typeface="Cambria Math"/>
                                </a:rPr>
                                <m:t>=</m:t>
                              </m:r>
                              <m:r>
                                <a:rPr lang="en-US" sz="4000" b="1" i="1">
                                  <a:latin typeface="Cambria Math"/>
                                </a:rPr>
                                <m:t>𝟏</m:t>
                              </m:r>
                            </m:e>
                          </m:mr>
                        </m:m>
                      </m:e>
                    </m:d>
                    <m:d>
                      <m:dPr>
                        <m:ctrlPr>
                          <a:rPr lang="en-US" sz="4000" b="1" i="1">
                            <a:latin typeface="Cambria Math"/>
                          </a:rPr>
                        </m:ctrlPr>
                      </m:dPr>
                      <m:e>
                        <m:r>
                          <a:rPr lang="en-US" sz="4000" b="1" i="1">
                            <a:latin typeface="Cambria Math"/>
                          </a:rPr>
                          <m:t>𝟐</m:t>
                        </m:r>
                      </m:e>
                    </m:d>
                  </m:oMath>
                </a14:m>
                <a:endParaRPr lang="en-US" sz="4000" b="1" dirty="0">
                  <a:latin typeface="Tahoma" pitchFamily="34" charset="0"/>
                  <a:ea typeface="Tahoma" pitchFamily="34" charset="0"/>
                  <a:cs typeface="Tahoma" pitchFamily="34" charset="0"/>
                </a:endParaRPr>
              </a:p>
              <a:p>
                <a:r>
                  <a:rPr lang="en-US" sz="4000" b="1" dirty="0" err="1">
                    <a:latin typeface="Tahoma" pitchFamily="34" charset="0"/>
                    <a:ea typeface="Tahoma" pitchFamily="34" charset="0"/>
                    <a:cs typeface="Tahoma" pitchFamily="34" charset="0"/>
                  </a:rPr>
                  <a:t>Sử</a:t>
                </a:r>
                <a:r>
                  <a:rPr lang="en-US" sz="4000" b="1" dirty="0">
                    <a:latin typeface="Tahoma" pitchFamily="34" charset="0"/>
                    <a:ea typeface="Tahoma" pitchFamily="34" charset="0"/>
                    <a:cs typeface="Tahoma" pitchFamily="34" charset="0"/>
                  </a:rPr>
                  <a:t> </a:t>
                </a:r>
                <a:r>
                  <a:rPr lang="en-US" sz="4000" b="1" dirty="0" err="1">
                    <a:latin typeface="Tahoma" pitchFamily="34" charset="0"/>
                    <a:ea typeface="Tahoma" pitchFamily="34" charset="0"/>
                    <a:cs typeface="Tahoma" pitchFamily="34" charset="0"/>
                  </a:rPr>
                  <a:t>dụng</a:t>
                </a:r>
                <a:r>
                  <a:rPr lang="en-US" sz="4000" b="1" dirty="0">
                    <a:latin typeface="Tahoma" pitchFamily="34" charset="0"/>
                    <a:ea typeface="Tahoma" pitchFamily="34" charset="0"/>
                    <a:cs typeface="Tahoma" pitchFamily="34" charset="0"/>
                  </a:rPr>
                  <a:t> MTBT </a:t>
                </a:r>
                <a:r>
                  <a:rPr lang="en-US" sz="4000" b="1" dirty="0" err="1">
                    <a:latin typeface="Tahoma" pitchFamily="34" charset="0"/>
                    <a:ea typeface="Tahoma" pitchFamily="34" charset="0"/>
                    <a:cs typeface="Tahoma" pitchFamily="34" charset="0"/>
                  </a:rPr>
                  <a:t>để</a:t>
                </a:r>
                <a:r>
                  <a:rPr lang="en-US" sz="4000" b="1" dirty="0">
                    <a:latin typeface="Tahoma" pitchFamily="34" charset="0"/>
                    <a:ea typeface="Tahoma" pitchFamily="34" charset="0"/>
                    <a:cs typeface="Tahoma" pitchFamily="34" charset="0"/>
                  </a:rPr>
                  <a:t> </a:t>
                </a:r>
                <a:r>
                  <a:rPr lang="en-US" sz="4000" b="1" dirty="0" err="1">
                    <a:latin typeface="Tahoma" pitchFamily="34" charset="0"/>
                    <a:ea typeface="Tahoma" pitchFamily="34" charset="0"/>
                    <a:cs typeface="Tahoma" pitchFamily="34" charset="0"/>
                  </a:rPr>
                  <a:t>tìm</a:t>
                </a:r>
                <a:r>
                  <a:rPr lang="en-US" sz="4000" b="1" dirty="0">
                    <a:latin typeface="Tahoma" pitchFamily="34" charset="0"/>
                    <a:ea typeface="Tahoma" pitchFamily="34" charset="0"/>
                    <a:cs typeface="Tahoma" pitchFamily="34" charset="0"/>
                  </a:rPr>
                  <a:t> </a:t>
                </a:r>
                <a:r>
                  <a:rPr lang="en-US" sz="4000" b="1" dirty="0" err="1">
                    <a:latin typeface="Tahoma" pitchFamily="34" charset="0"/>
                    <a:ea typeface="Tahoma" pitchFamily="34" charset="0"/>
                    <a:cs typeface="Tahoma" pitchFamily="34" charset="0"/>
                  </a:rPr>
                  <a:t>nghiệm</a:t>
                </a:r>
                <a:r>
                  <a:rPr lang="en-US" sz="4000" b="1" dirty="0">
                    <a:latin typeface="Tahoma" pitchFamily="34" charset="0"/>
                    <a:ea typeface="Tahoma" pitchFamily="34" charset="0"/>
                    <a:cs typeface="Tahoma" pitchFamily="34" charset="0"/>
                  </a:rPr>
                  <a:t> </a:t>
                </a:r>
                <a:r>
                  <a:rPr lang="en-US" sz="4000" b="1" dirty="0" err="1">
                    <a:latin typeface="Tahoma" pitchFamily="34" charset="0"/>
                    <a:ea typeface="Tahoma" pitchFamily="34" charset="0"/>
                    <a:cs typeface="Tahoma" pitchFamily="34" charset="0"/>
                  </a:rPr>
                  <a:t>hệ</a:t>
                </a:r>
                <a:r>
                  <a:rPr lang="en-US" sz="4000" b="1" dirty="0">
                    <a:latin typeface="Tahoma" pitchFamily="34" charset="0"/>
                    <a:ea typeface="Tahoma" pitchFamily="34" charset="0"/>
                    <a:cs typeface="Tahoma" pitchFamily="34" charset="0"/>
                  </a:rPr>
                  <a:t> (2). </a:t>
                </a:r>
                <a:r>
                  <a:rPr lang="en-US" sz="4000" b="1" dirty="0" err="1">
                    <a:latin typeface="Tahoma" pitchFamily="34" charset="0"/>
                    <a:ea typeface="Tahoma" pitchFamily="34" charset="0"/>
                    <a:cs typeface="Tahoma" pitchFamily="34" charset="0"/>
                  </a:rPr>
                  <a:t>Hệ</a:t>
                </a:r>
                <a:r>
                  <a:rPr lang="en-US" sz="4000" b="1" dirty="0">
                    <a:latin typeface="Tahoma" pitchFamily="34" charset="0"/>
                    <a:ea typeface="Tahoma" pitchFamily="34" charset="0"/>
                    <a:cs typeface="Tahoma" pitchFamily="34" charset="0"/>
                  </a:rPr>
                  <a:t> PT (2) </a:t>
                </a:r>
                <a:r>
                  <a:rPr lang="en-US" sz="4000" b="1" dirty="0" err="1">
                    <a:latin typeface="Tahoma" pitchFamily="34" charset="0"/>
                    <a:ea typeface="Tahoma" pitchFamily="34" charset="0"/>
                    <a:cs typeface="Tahoma" pitchFamily="34" charset="0"/>
                  </a:rPr>
                  <a:t>có</a:t>
                </a:r>
                <a:r>
                  <a:rPr lang="en-US" sz="4000" b="1" dirty="0">
                    <a:latin typeface="Tahoma" pitchFamily="34" charset="0"/>
                    <a:ea typeface="Tahoma" pitchFamily="34" charset="0"/>
                    <a:cs typeface="Tahoma" pitchFamily="34" charset="0"/>
                  </a:rPr>
                  <a:t> </a:t>
                </a:r>
                <a:r>
                  <a:rPr lang="en-US" sz="4000" b="1" dirty="0" err="1">
                    <a:latin typeface="Tahoma" pitchFamily="34" charset="0"/>
                    <a:ea typeface="Tahoma" pitchFamily="34" charset="0"/>
                    <a:cs typeface="Tahoma" pitchFamily="34" charset="0"/>
                  </a:rPr>
                  <a:t>nghiệm</a:t>
                </a:r>
                <a:r>
                  <a:rPr lang="en-US" sz="4000" b="1" dirty="0">
                    <a:latin typeface="Tahoma" pitchFamily="34" charset="0"/>
                    <a:ea typeface="Tahoma" pitchFamily="34" charset="0"/>
                    <a:cs typeface="Tahoma" pitchFamily="34" charset="0"/>
                  </a:rPr>
                  <a:t> </a:t>
                </a:r>
                <a14:m>
                  <m:oMath xmlns:m="http://schemas.openxmlformats.org/officeDocument/2006/math">
                    <m:d>
                      <m:dPr>
                        <m:begChr m:val="{"/>
                        <m:endChr m:val=""/>
                        <m:ctrlPr>
                          <a:rPr lang="en-US" sz="4000" b="1" i="1">
                            <a:latin typeface="Cambria Math"/>
                          </a:rPr>
                        </m:ctrlPr>
                      </m:dPr>
                      <m:e>
                        <m:m>
                          <m:mPr>
                            <m:plcHide m:val="on"/>
                            <m:mcs>
                              <m:mc>
                                <m:mcPr>
                                  <m:count m:val="1"/>
                                  <m:mcJc m:val="center"/>
                                </m:mcPr>
                              </m:mc>
                            </m:mcs>
                            <m:ctrlPr>
                              <a:rPr lang="en-US" sz="4000" b="1" i="1">
                                <a:latin typeface="Cambria Math"/>
                              </a:rPr>
                            </m:ctrlPr>
                          </m:mPr>
                          <m:mr>
                            <m:e>
                              <m:r>
                                <a:rPr lang="en-US" sz="4000" b="1" i="1">
                                  <a:latin typeface="Cambria Math"/>
                                </a:rPr>
                                <m:t>𝒂</m:t>
                              </m:r>
                              <m:r>
                                <a:rPr lang="en-US" sz="4000" b="1">
                                  <a:latin typeface="Cambria Math"/>
                                </a:rPr>
                                <m:t>=</m:t>
                              </m:r>
                              <m:r>
                                <a:rPr lang="en-US" sz="4000" b="1" i="1">
                                  <a:latin typeface="Cambria Math"/>
                                </a:rPr>
                                <m:t>−</m:t>
                              </m:r>
                              <m:r>
                                <a:rPr lang="en-US" sz="4000" b="1" i="1">
                                  <a:latin typeface="Cambria Math"/>
                                </a:rPr>
                                <m:t>𝟏</m:t>
                              </m:r>
                            </m:e>
                          </m:mr>
                          <m:mr>
                            <m:e>
                              <m:r>
                                <a:rPr lang="en-US" sz="4000" b="1" i="1">
                                  <a:latin typeface="Cambria Math"/>
                                </a:rPr>
                                <m:t>𝒃</m:t>
                              </m:r>
                              <m:r>
                                <a:rPr lang="en-US" sz="4000" b="1">
                                  <a:latin typeface="Cambria Math"/>
                                </a:rPr>
                                <m:t>=</m:t>
                              </m:r>
                              <m:r>
                                <a:rPr lang="en-US" sz="4000" b="1" i="1">
                                  <a:latin typeface="Cambria Math"/>
                                </a:rPr>
                                <m:t>−</m:t>
                              </m:r>
                              <m:r>
                                <a:rPr lang="en-US" sz="4000" b="1" i="1">
                                  <a:latin typeface="Cambria Math"/>
                                </a:rPr>
                                <m:t>𝟐</m:t>
                              </m:r>
                            </m:e>
                          </m:mr>
                        </m:m>
                      </m:e>
                    </m:d>
                  </m:oMath>
                </a14:m>
                <a:r>
                  <a:rPr lang="en-US" sz="4000" b="1" dirty="0">
                    <a:latin typeface="Tahoma" pitchFamily="34" charset="0"/>
                    <a:ea typeface="Tahoma" pitchFamily="34" charset="0"/>
                    <a:cs typeface="Tahoma" pitchFamily="34" charset="0"/>
                  </a:rPr>
                  <a:t>.</a:t>
                </a:r>
              </a:p>
              <a:p>
                <a:r>
                  <a:rPr lang="en-US" sz="4000" b="1" dirty="0">
                    <a:latin typeface="Tahoma" pitchFamily="34" charset="0"/>
                    <a:ea typeface="Tahoma" pitchFamily="34" charset="0"/>
                    <a:cs typeface="Tahoma" pitchFamily="34" charset="0"/>
                  </a:rPr>
                  <a:t>Do </a:t>
                </a:r>
                <a:r>
                  <a:rPr lang="en-US" sz="4000" b="1" dirty="0" err="1">
                    <a:latin typeface="Tahoma" pitchFamily="34" charset="0"/>
                    <a:ea typeface="Tahoma" pitchFamily="34" charset="0"/>
                    <a:cs typeface="Tahoma" pitchFamily="34" charset="0"/>
                  </a:rPr>
                  <a:t>đó</a:t>
                </a:r>
                <a:r>
                  <a:rPr lang="en-US" sz="4000" b="1" dirty="0">
                    <a:latin typeface="Tahoma" pitchFamily="34" charset="0"/>
                    <a:ea typeface="Tahoma" pitchFamily="34" charset="0"/>
                    <a:cs typeface="Tahoma" pitchFamily="34" charset="0"/>
                  </a:rPr>
                  <a:t> HPT </a:t>
                </a:r>
                <a:r>
                  <a:rPr lang="en-US" sz="4000" b="1" dirty="0" err="1">
                    <a:latin typeface="Tahoma" pitchFamily="34" charset="0"/>
                    <a:ea typeface="Tahoma" pitchFamily="34" charset="0"/>
                    <a:cs typeface="Tahoma" pitchFamily="34" charset="0"/>
                  </a:rPr>
                  <a:t>đã</a:t>
                </a:r>
                <a:r>
                  <a:rPr lang="en-US" sz="4000" b="1" dirty="0">
                    <a:latin typeface="Tahoma" pitchFamily="34" charset="0"/>
                    <a:ea typeface="Tahoma" pitchFamily="34" charset="0"/>
                    <a:cs typeface="Tahoma" pitchFamily="34" charset="0"/>
                  </a:rPr>
                  <a:t> </a:t>
                </a:r>
                <a:r>
                  <a:rPr lang="en-US" sz="4000" b="1" dirty="0" err="1">
                    <a:latin typeface="Tahoma" pitchFamily="34" charset="0"/>
                    <a:ea typeface="Tahoma" pitchFamily="34" charset="0"/>
                    <a:cs typeface="Tahoma" pitchFamily="34" charset="0"/>
                  </a:rPr>
                  <a:t>cho</a:t>
                </a:r>
                <a:r>
                  <a:rPr lang="en-US" sz="4000" b="1" dirty="0">
                    <a:latin typeface="Tahoma" pitchFamily="34" charset="0"/>
                    <a:ea typeface="Tahoma" pitchFamily="34" charset="0"/>
                    <a:cs typeface="Tahoma" pitchFamily="34" charset="0"/>
                  </a:rPr>
                  <a:t> </a:t>
                </a:r>
                <a:r>
                  <a:rPr lang="en-US" sz="4000" b="1" dirty="0" err="1">
                    <a:latin typeface="Tahoma" pitchFamily="34" charset="0"/>
                    <a:ea typeface="Tahoma" pitchFamily="34" charset="0"/>
                    <a:cs typeface="Tahoma" pitchFamily="34" charset="0"/>
                  </a:rPr>
                  <a:t>có</a:t>
                </a:r>
                <a:r>
                  <a:rPr lang="en-US" sz="4000" b="1" dirty="0">
                    <a:latin typeface="Tahoma" pitchFamily="34" charset="0"/>
                    <a:ea typeface="Tahoma" pitchFamily="34" charset="0"/>
                    <a:cs typeface="Tahoma" pitchFamily="34" charset="0"/>
                  </a:rPr>
                  <a:t> </a:t>
                </a:r>
                <a:r>
                  <a:rPr lang="en-US" sz="4000" b="1" dirty="0" err="1">
                    <a:latin typeface="Tahoma" pitchFamily="34" charset="0"/>
                    <a:ea typeface="Tahoma" pitchFamily="34" charset="0"/>
                    <a:cs typeface="Tahoma" pitchFamily="34" charset="0"/>
                  </a:rPr>
                  <a:t>nghiệm</a:t>
                </a:r>
                <a:r>
                  <a:rPr lang="en-US" sz="4000" b="1" dirty="0">
                    <a:latin typeface="Tahoma" pitchFamily="34" charset="0"/>
                    <a:ea typeface="Tahoma" pitchFamily="34" charset="0"/>
                    <a:cs typeface="Tahoma" pitchFamily="34" charset="0"/>
                  </a:rPr>
                  <a:t> </a:t>
                </a:r>
                <a14:m>
                  <m:oMath xmlns:m="http://schemas.openxmlformats.org/officeDocument/2006/math">
                    <m:d>
                      <m:dPr>
                        <m:begChr m:val="{"/>
                        <m:endChr m:val=""/>
                        <m:ctrlPr>
                          <a:rPr lang="en-US" sz="4000" b="1" i="1">
                            <a:latin typeface="Cambria Math"/>
                          </a:rPr>
                        </m:ctrlPr>
                      </m:dPr>
                      <m:e>
                        <m:m>
                          <m:mPr>
                            <m:plcHide m:val="on"/>
                            <m:mcs>
                              <m:mc>
                                <m:mcPr>
                                  <m:count m:val="1"/>
                                  <m:mcJc m:val="center"/>
                                </m:mcPr>
                              </m:mc>
                            </m:mcs>
                            <m:ctrlPr>
                              <a:rPr lang="en-US" sz="4000" b="1" i="1">
                                <a:latin typeface="Cambria Math"/>
                              </a:rPr>
                            </m:ctrlPr>
                          </m:mPr>
                          <m:mr>
                            <m:e>
                              <m:r>
                                <a:rPr lang="en-US" sz="4000" b="1" i="1">
                                  <a:latin typeface="Cambria Math"/>
                                </a:rPr>
                                <m:t>𝒙</m:t>
                              </m:r>
                              <m:r>
                                <a:rPr lang="en-US" sz="4000" b="1">
                                  <a:latin typeface="Cambria Math"/>
                                </a:rPr>
                                <m:t>=</m:t>
                              </m:r>
                              <m:r>
                                <a:rPr lang="en-US" sz="4000" b="1" i="1">
                                  <a:latin typeface="Cambria Math"/>
                                </a:rPr>
                                <m:t>−</m:t>
                              </m:r>
                              <m:r>
                                <a:rPr lang="en-US" sz="4000" b="1" i="1">
                                  <a:latin typeface="Cambria Math"/>
                                </a:rPr>
                                <m:t>𝟏</m:t>
                              </m:r>
                            </m:e>
                          </m:mr>
                          <m:mr>
                            <m:e>
                              <m:r>
                                <a:rPr lang="en-US" sz="4000" b="1" i="1">
                                  <a:latin typeface="Cambria Math"/>
                                </a:rPr>
                                <m:t>𝒚</m:t>
                              </m:r>
                              <m:r>
                                <a:rPr lang="en-US" sz="4000" b="1">
                                  <a:latin typeface="Cambria Math"/>
                                </a:rPr>
                                <m:t>=</m:t>
                              </m:r>
                              <m:r>
                                <a:rPr lang="en-US" sz="4000" b="1" i="1">
                                  <a:latin typeface="Cambria Math"/>
                                </a:rPr>
                                <m:t>−</m:t>
                              </m:r>
                              <m:f>
                                <m:fPr>
                                  <m:ctrlPr>
                                    <a:rPr lang="en-US" sz="4000" b="1" i="1">
                                      <a:latin typeface="Cambria Math"/>
                                    </a:rPr>
                                  </m:ctrlPr>
                                </m:fPr>
                                <m:num>
                                  <m:r>
                                    <a:rPr lang="en-US" sz="4000" b="1" i="1">
                                      <a:latin typeface="Cambria Math"/>
                                    </a:rPr>
                                    <m:t>𝟏</m:t>
                                  </m:r>
                                </m:num>
                                <m:den>
                                  <m:r>
                                    <a:rPr lang="en-US" sz="4000" b="1" i="1">
                                      <a:latin typeface="Cambria Math"/>
                                    </a:rPr>
                                    <m:t>𝟐</m:t>
                                  </m:r>
                                </m:den>
                              </m:f>
                            </m:e>
                          </m:mr>
                        </m:m>
                      </m:e>
                    </m:d>
                    <m:r>
                      <a:rPr lang="en-US" sz="4000" b="1">
                        <a:latin typeface="Cambria Math"/>
                      </a:rPr>
                      <m:t>          </m:t>
                    </m:r>
                    <m:sSubSup>
                      <m:sSubSupPr>
                        <m:ctrlPr>
                          <a:rPr lang="en-US" sz="4000" b="1" i="1">
                            <a:latin typeface="Cambria Math"/>
                          </a:rPr>
                        </m:ctrlPr>
                      </m:sSubSupPr>
                      <m:e>
                        <m:r>
                          <a:rPr lang="en-US" sz="4000" b="1" i="1">
                            <a:latin typeface="Cambria Math"/>
                          </a:rPr>
                          <m:t>𝒙</m:t>
                        </m:r>
                      </m:e>
                      <m:sub>
                        <m:r>
                          <a:rPr lang="en-US" sz="4000" b="1" i="1">
                            <a:latin typeface="Cambria Math"/>
                          </a:rPr>
                          <m:t>𝟎</m:t>
                        </m:r>
                      </m:sub>
                      <m:sup>
                        <m:r>
                          <a:rPr lang="en-US" sz="4000" b="1" i="1">
                            <a:latin typeface="Cambria Math"/>
                          </a:rPr>
                          <m:t>𝟐</m:t>
                        </m:r>
                      </m:sup>
                    </m:sSubSup>
                    <m:r>
                      <a:rPr lang="en-US" sz="4000" b="1">
                        <a:latin typeface="Cambria Math"/>
                      </a:rPr>
                      <m:t>+</m:t>
                    </m:r>
                    <m:r>
                      <a:rPr lang="en-US" sz="4000" b="1" i="1">
                        <a:latin typeface="Cambria Math"/>
                      </a:rPr>
                      <m:t>𝟐</m:t>
                    </m:r>
                    <m:sSub>
                      <m:sSubPr>
                        <m:ctrlPr>
                          <a:rPr lang="en-US" sz="4000" b="1" i="1">
                            <a:latin typeface="Cambria Math"/>
                          </a:rPr>
                        </m:ctrlPr>
                      </m:sSubPr>
                      <m:e>
                        <m:r>
                          <a:rPr lang="en-US" sz="4000" b="1" i="1">
                            <a:latin typeface="Cambria Math"/>
                          </a:rPr>
                          <m:t>𝒚</m:t>
                        </m:r>
                      </m:e>
                      <m:sub>
                        <m:r>
                          <a:rPr lang="en-US" sz="4000" b="1" i="1">
                            <a:latin typeface="Cambria Math"/>
                          </a:rPr>
                          <m:t>𝟎</m:t>
                        </m:r>
                      </m:sub>
                    </m:sSub>
                    <m:r>
                      <a:rPr lang="en-US" sz="4000" b="1">
                        <a:latin typeface="Cambria Math"/>
                      </a:rPr>
                      <m:t>=</m:t>
                    </m:r>
                    <m:r>
                      <a:rPr lang="en-US" sz="4000" b="1" i="1">
                        <a:latin typeface="Cambria Math"/>
                      </a:rPr>
                      <m:t>𝟎</m:t>
                    </m:r>
                  </m:oMath>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2883971" y="9032965"/>
                <a:ext cx="19778699" cy="4437240"/>
              </a:xfrm>
              <a:prstGeom prst="rect">
                <a:avLst/>
              </a:prstGeom>
              <a:blipFill>
                <a:blip r:embed="rId4"/>
                <a:stretch>
                  <a:fillRect l="-1079"/>
                </a:stretch>
              </a:blipFill>
            </p:spPr>
            <p:txBody>
              <a:bodyPr/>
              <a:lstStyle/>
              <a:p>
                <a:r>
                  <a:rPr lang="en-US">
                    <a:noFill/>
                  </a:rPr>
                  <a:t> </a:t>
                </a:r>
              </a:p>
            </p:txBody>
          </p:sp>
        </mc:Fallback>
      </mc:AlternateContent>
      <p:grpSp>
        <p:nvGrpSpPr>
          <p:cNvPr id="35" name="Group 54">
            <a:extLst>
              <a:ext uri="{FF2B5EF4-FFF2-40B4-BE49-F238E27FC236}">
                <a16:creationId xmlns="" xmlns:a16="http://schemas.microsoft.com/office/drawing/2014/main" id="{471F937C-ED94-47DE-BFB7-AA06DD7AB019}"/>
              </a:ext>
            </a:extLst>
          </p:cNvPr>
          <p:cNvGrpSpPr/>
          <p:nvPr/>
        </p:nvGrpSpPr>
        <p:grpSpPr>
          <a:xfrm>
            <a:off x="685828" y="8379132"/>
            <a:ext cx="3568119" cy="845462"/>
            <a:chOff x="1224541" y="6305967"/>
            <a:chExt cx="3568119" cy="845462"/>
          </a:xfrm>
        </p:grpSpPr>
        <p:sp>
          <p:nvSpPr>
            <p:cNvPr id="36" name="Freeform 20">
              <a:extLst>
                <a:ext uri="{FF2B5EF4-FFF2-40B4-BE49-F238E27FC236}">
                  <a16:creationId xmlns="" xmlns:a16="http://schemas.microsoft.com/office/drawing/2014/main" id="{8EC09634-0932-43D0-8A61-8676DD57C8C1}"/>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7" name="TextBox 36">
              <a:extLst>
                <a:ext uri="{FF2B5EF4-FFF2-40B4-BE49-F238E27FC236}">
                  <a16:creationId xmlns="" xmlns:a16="http://schemas.microsoft.com/office/drawing/2014/main" id="{5B6F09E2-50CA-40A8-BA1D-4A013FD169C0}"/>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38" name="Round Diagonal Corner Rectangle 44">
              <a:extLst>
                <a:ext uri="{FF2B5EF4-FFF2-40B4-BE49-F238E27FC236}">
                  <a16:creationId xmlns="" xmlns:a16="http://schemas.microsoft.com/office/drawing/2014/main" id="{F41B8A22-77A7-48A5-9914-58DA80B58040}"/>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15">
              <a:extLst>
                <a:ext uri="{FF2B5EF4-FFF2-40B4-BE49-F238E27FC236}">
                  <a16:creationId xmlns="" xmlns:a16="http://schemas.microsoft.com/office/drawing/2014/main" id="{DCD7C030-837D-4686-9003-E52E5B43E1E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6213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circle(in)">
                                      <p:cBhvr>
                                        <p:cTn id="44" dur="20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Effect transition="in" filter="wipe(left)">
                                      <p:cBhvr>
                                        <p:cTn id="49" dur="500"/>
                                        <p:tgtEl>
                                          <p:spTgt spid="2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6">
                                            <p:txEl>
                                              <p:pRg st="1" end="1"/>
                                            </p:txEl>
                                          </p:spTgt>
                                        </p:tgtEl>
                                        <p:attrNameLst>
                                          <p:attrName>style.visibility</p:attrName>
                                        </p:attrNameLst>
                                      </p:cBhvr>
                                      <p:to>
                                        <p:strVal val="visible"/>
                                      </p:to>
                                    </p:set>
                                    <p:animEffect transition="in" filter="wipe(left)">
                                      <p:cBhvr>
                                        <p:cTn id="54" dur="500"/>
                                        <p:tgtEl>
                                          <p:spTgt spid="2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6">
                                            <p:txEl>
                                              <p:pRg st="2" end="2"/>
                                            </p:txEl>
                                          </p:spTgt>
                                        </p:tgtEl>
                                        <p:attrNameLst>
                                          <p:attrName>style.visibility</p:attrName>
                                        </p:attrNameLst>
                                      </p:cBhvr>
                                      <p:to>
                                        <p:strVal val="visible"/>
                                      </p:to>
                                    </p:set>
                                    <p:animEffect transition="in" filter="wipe(left)">
                                      <p:cBhvr>
                                        <p:cTn id="59"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4" grpId="0"/>
      <p:bldP spid="25" grpId="0"/>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49">
            <a:extLst>
              <a:ext uri="{FF2B5EF4-FFF2-40B4-BE49-F238E27FC236}">
                <a16:creationId xmlns="" xmlns:a16="http://schemas.microsoft.com/office/drawing/2014/main" id="{3570E384-D45C-4E1D-BB82-F775DDF37A56}"/>
              </a:ext>
            </a:extLst>
          </p:cNvPr>
          <p:cNvGrpSpPr/>
          <p:nvPr/>
        </p:nvGrpSpPr>
        <p:grpSpPr>
          <a:xfrm>
            <a:off x="793261" y="3480548"/>
            <a:ext cx="22175897" cy="7339852"/>
            <a:chOff x="1175570" y="2468560"/>
            <a:chExt cx="22178464" cy="7637634"/>
          </a:xfrm>
        </p:grpSpPr>
        <p:sp>
          <p:nvSpPr>
            <p:cNvPr id="28" name="Rounded Rectangle 10">
              <a:extLst>
                <a:ext uri="{FF2B5EF4-FFF2-40B4-BE49-F238E27FC236}">
                  <a16:creationId xmlns="" xmlns:a16="http://schemas.microsoft.com/office/drawing/2014/main" id="{E4CB5690-B9D0-4BDB-A8FB-65C01EDC7FC3}"/>
                </a:ext>
              </a:extLst>
            </p:cNvPr>
            <p:cNvSpPr/>
            <p:nvPr/>
          </p:nvSpPr>
          <p:spPr>
            <a:xfrm>
              <a:off x="1175570" y="2638076"/>
              <a:ext cx="22178464" cy="746811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
              <a:extLst>
                <a:ext uri="{FF2B5EF4-FFF2-40B4-BE49-F238E27FC236}">
                  <a16:creationId xmlns="" xmlns:a16="http://schemas.microsoft.com/office/drawing/2014/main" id="{D5C9D05D-3197-4055-BB15-D8F890024161}"/>
                </a:ext>
              </a:extLst>
            </p:cNvPr>
            <p:cNvGrpSpPr/>
            <p:nvPr/>
          </p:nvGrpSpPr>
          <p:grpSpPr>
            <a:xfrm>
              <a:off x="1175570" y="2468560"/>
              <a:ext cx="3672407" cy="914377"/>
              <a:chOff x="1175570" y="1834705"/>
              <a:chExt cx="4005918" cy="997417"/>
            </a:xfrm>
          </p:grpSpPr>
          <p:sp>
            <p:nvSpPr>
              <p:cNvPr id="30" name="Freeform 20">
                <a:extLst>
                  <a:ext uri="{FF2B5EF4-FFF2-40B4-BE49-F238E27FC236}">
                    <a16:creationId xmlns="" xmlns:a16="http://schemas.microsoft.com/office/drawing/2014/main" id="{8306453F-DE66-4107-A2DD-4A912E813451}"/>
                  </a:ext>
                </a:extLst>
              </p:cNvPr>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1" name="TextBox 30">
                <a:extLst>
                  <a:ext uri="{FF2B5EF4-FFF2-40B4-BE49-F238E27FC236}">
                    <a16:creationId xmlns="" xmlns:a16="http://schemas.microsoft.com/office/drawing/2014/main" id="{BA489922-375F-420D-AA92-5FF2110403AD}"/>
                  </a:ext>
                </a:extLst>
              </p:cNvPr>
              <p:cNvSpPr txBox="1"/>
              <p:nvPr/>
            </p:nvSpPr>
            <p:spPr>
              <a:xfrm>
                <a:off x="2235429" y="1958752"/>
                <a:ext cx="2350714" cy="873370"/>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6 :</a:t>
                </a:r>
              </a:p>
            </p:txBody>
          </p:sp>
          <p:sp>
            <p:nvSpPr>
              <p:cNvPr id="32" name="Round Diagonal Corner Rectangle 14">
                <a:extLst>
                  <a:ext uri="{FF2B5EF4-FFF2-40B4-BE49-F238E27FC236}">
                    <a16:creationId xmlns="" xmlns:a16="http://schemas.microsoft.com/office/drawing/2014/main" id="{94BC4748-0DA1-46D0-BA71-E229B170C74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2">
                <a:extLst>
                  <a:ext uri="{FF2B5EF4-FFF2-40B4-BE49-F238E27FC236}">
                    <a16:creationId xmlns="" xmlns:a16="http://schemas.microsoft.com/office/drawing/2014/main" id="{8B36C8EB-764A-4325-9701-1B448EBBB60C}"/>
                  </a:ext>
                </a:extLst>
              </p:cNvPr>
              <p:cNvGrpSpPr/>
              <p:nvPr/>
            </p:nvGrpSpPr>
            <p:grpSpPr>
              <a:xfrm>
                <a:off x="1314846" y="1951291"/>
                <a:ext cx="756925" cy="699372"/>
                <a:chOff x="7440266" y="3398551"/>
                <a:chExt cx="757238" cy="765175"/>
              </a:xfrm>
              <a:solidFill>
                <a:srgbClr val="999158"/>
              </a:solidFill>
            </p:grpSpPr>
            <p:sp>
              <p:nvSpPr>
                <p:cNvPr id="34" name="Freeform 15">
                  <a:extLst>
                    <a:ext uri="{FF2B5EF4-FFF2-40B4-BE49-F238E27FC236}">
                      <a16:creationId xmlns="" xmlns:a16="http://schemas.microsoft.com/office/drawing/2014/main" id="{CAA39A51-2341-4A2F-BCE4-3B1DA891FAF5}"/>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35" name="Freeform 16">
                  <a:extLst>
                    <a:ext uri="{FF2B5EF4-FFF2-40B4-BE49-F238E27FC236}">
                      <a16:creationId xmlns="" xmlns:a16="http://schemas.microsoft.com/office/drawing/2014/main" id="{07C00396-4035-4948-9FAA-C6C82F43FF50}"/>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36" name="Freeform 17">
                  <a:extLst>
                    <a:ext uri="{FF2B5EF4-FFF2-40B4-BE49-F238E27FC236}">
                      <a16:creationId xmlns="" xmlns:a16="http://schemas.microsoft.com/office/drawing/2014/main" id="{1280A15B-826D-4110-9939-43DB565F8909}"/>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37" name="Rectangle 18">
                  <a:extLst>
                    <a:ext uri="{FF2B5EF4-FFF2-40B4-BE49-F238E27FC236}">
                      <a16:creationId xmlns="" xmlns:a16="http://schemas.microsoft.com/office/drawing/2014/main" id="{8FD9CBA8-FB7D-4464-896E-91B95C9E29D2}"/>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38" name="Rectangle 19">
                  <a:extLst>
                    <a:ext uri="{FF2B5EF4-FFF2-40B4-BE49-F238E27FC236}">
                      <a16:creationId xmlns="" xmlns:a16="http://schemas.microsoft.com/office/drawing/2014/main" id="{841FAAF2-A521-4C5C-A9FD-23F0A83461C6}"/>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39" name="Rectangle 20">
                  <a:extLst>
                    <a:ext uri="{FF2B5EF4-FFF2-40B4-BE49-F238E27FC236}">
                      <a16:creationId xmlns="" xmlns:a16="http://schemas.microsoft.com/office/drawing/2014/main" id="{194D3110-55A4-4778-A0EB-E3CA24158C08}"/>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40" name="Rectangle 21">
                  <a:extLst>
                    <a:ext uri="{FF2B5EF4-FFF2-40B4-BE49-F238E27FC236}">
                      <a16:creationId xmlns="" xmlns:a16="http://schemas.microsoft.com/office/drawing/2014/main" id="{0D0A7A36-654E-4B9A-AE57-732ACBB6892A}"/>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2" name="Group 1"/>
          <p:cNvGrpSpPr/>
          <p:nvPr/>
        </p:nvGrpSpPr>
        <p:grpSpPr>
          <a:xfrm>
            <a:off x="725974" y="1584757"/>
            <a:ext cx="18371639" cy="847303"/>
            <a:chOff x="-288924" y="1905000"/>
            <a:chExt cx="19556062" cy="847302"/>
          </a:xfrm>
        </p:grpSpPr>
        <p:sp>
          <p:nvSpPr>
            <p:cNvPr id="3" name="Rounded Rectangle 2"/>
            <p:cNvSpPr/>
            <p:nvPr/>
          </p:nvSpPr>
          <p:spPr>
            <a:xfrm>
              <a:off x="-288924" y="1905000"/>
              <a:ext cx="255284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22269"/>
              <a:ext cx="875698" cy="754052"/>
            </a:xfrm>
            <a:prstGeom prst="rect">
              <a:avLst/>
            </a:prstGeom>
            <a:noFill/>
          </p:spPr>
          <p:txBody>
            <a:bodyPr wrap="none" rtlCol="0">
              <a:spAutoFit/>
            </a:bodyPr>
            <a:lstStyle/>
            <a:p>
              <a:r>
                <a:rPr lang="vi-VN" b="1" dirty="0">
                  <a:solidFill>
                    <a:schemeClr val="bg1"/>
                  </a:solidFill>
                  <a:latin typeface="Tahoma" pitchFamily="34" charset="0"/>
                  <a:ea typeface="Tahoma" pitchFamily="34" charset="0"/>
                  <a:cs typeface="Tahoma" pitchFamily="34" charset="0"/>
                </a:rPr>
                <a:t>I</a:t>
              </a:r>
              <a:r>
                <a:rPr lang="en-US" b="1" dirty="0">
                  <a:solidFill>
                    <a:schemeClr val="bg1"/>
                  </a:solidFill>
                  <a:latin typeface="Tahoma" pitchFamily="34" charset="0"/>
                  <a:ea typeface="Tahoma" pitchFamily="34" charset="0"/>
                  <a:cs typeface="Tahoma" pitchFamily="34" charset="0"/>
                </a:rPr>
                <a:t>V</a:t>
              </a:r>
            </a:p>
          </p:txBody>
        </p:sp>
        <p:sp>
          <p:nvSpPr>
            <p:cNvPr id="5" name="TextBox 4"/>
            <p:cNvSpPr txBox="1"/>
            <p:nvPr/>
          </p:nvSpPr>
          <p:spPr>
            <a:xfrm>
              <a:off x="1984024" y="1921402"/>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LUYỆN TẬP</a:t>
              </a:r>
            </a:p>
          </p:txBody>
        </p:sp>
      </p:grpSp>
      <p:grpSp>
        <p:nvGrpSpPr>
          <p:cNvPr id="6" name="Group 5"/>
          <p:cNvGrpSpPr/>
          <p:nvPr/>
        </p:nvGrpSpPr>
        <p:grpSpPr>
          <a:xfrm>
            <a:off x="863958" y="2481454"/>
            <a:ext cx="16237433" cy="861774"/>
            <a:chOff x="644526" y="2766774"/>
            <a:chExt cx="16044859" cy="861774"/>
          </a:xfrm>
        </p:grpSpPr>
        <p:sp>
          <p:nvSpPr>
            <p:cNvPr id="7" name="TextBox 6"/>
            <p:cNvSpPr txBox="1"/>
            <p:nvPr/>
          </p:nvSpPr>
          <p:spPr>
            <a:xfrm>
              <a:off x="1906586" y="2766774"/>
              <a:ext cx="14782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5412" y="2795826"/>
              <a:ext cx="537291"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sp>
        <p:nvSpPr>
          <p:cNvPr id="26" name="Rectangle 25"/>
          <p:cNvSpPr/>
          <p:nvPr/>
        </p:nvSpPr>
        <p:spPr>
          <a:xfrm>
            <a:off x="4592402" y="4342024"/>
            <a:ext cx="18114674" cy="3477875"/>
          </a:xfrm>
          <a:prstGeom prst="rect">
            <a:avLst/>
          </a:prstGeom>
        </p:spPr>
        <p:txBody>
          <a:bodyPr wrap="square">
            <a:spAutoFit/>
          </a:bodyPr>
          <a:lstStyle/>
          <a:p>
            <a:r>
              <a:rPr lang="vi-VN" b="1" dirty="0"/>
              <a:t>[</a:t>
            </a:r>
            <a:r>
              <a:rPr lang="en-US" sz="4400" b="1" dirty="0" err="1">
                <a:latin typeface="Tahoma" pitchFamily="34" charset="0"/>
                <a:ea typeface="Tahoma" pitchFamily="34" charset="0"/>
                <a:cs typeface="Tahoma" pitchFamily="34" charset="0"/>
              </a:rPr>
              <a:t>Mức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độ</a:t>
            </a:r>
            <a:r>
              <a:rPr lang="en-US" sz="4400" b="1" dirty="0">
                <a:latin typeface="Tahoma" pitchFamily="34" charset="0"/>
                <a:ea typeface="Tahoma" pitchFamily="34" charset="0"/>
                <a:cs typeface="Tahoma" pitchFamily="34" charset="0"/>
              </a:rPr>
              <a:t> 3]	               </a:t>
            </a:r>
            <a:r>
              <a:rPr lang="vi-VN" sz="4400" b="1" dirty="0">
                <a:latin typeface="Tahoma" pitchFamily="34" charset="0"/>
                <a:ea typeface="Tahoma" pitchFamily="34" charset="0"/>
                <a:cs typeface="Tahoma" pitchFamily="34" charset="0"/>
              </a:rPr>
              <a:t>Vừa gà vừa chó,</a:t>
            </a:r>
            <a:br>
              <a:rPr lang="vi-VN" sz="4400" b="1" dirty="0">
                <a:latin typeface="Tahoma" pitchFamily="34" charset="0"/>
                <a:ea typeface="Tahoma" pitchFamily="34" charset="0"/>
                <a:cs typeface="Tahoma" pitchFamily="34" charset="0"/>
              </a:rPr>
            </a:br>
            <a:r>
              <a:rPr lang="nl-NL"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Bó lại cho tròn.</a:t>
            </a:r>
            <a:br>
              <a:rPr lang="vi-VN" sz="4400" b="1" dirty="0">
                <a:latin typeface="Tahoma" pitchFamily="34" charset="0"/>
                <a:ea typeface="Tahoma" pitchFamily="34" charset="0"/>
                <a:cs typeface="Tahoma" pitchFamily="34" charset="0"/>
              </a:rPr>
            </a:br>
            <a:r>
              <a:rPr lang="nl-NL"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Ba mươi sáu con,</a:t>
            </a:r>
            <a:br>
              <a:rPr lang="vi-VN" sz="4400" b="1" dirty="0">
                <a:latin typeface="Tahoma" pitchFamily="34" charset="0"/>
                <a:ea typeface="Tahoma" pitchFamily="34" charset="0"/>
                <a:cs typeface="Tahoma" pitchFamily="34" charset="0"/>
              </a:rPr>
            </a:br>
            <a:r>
              <a:rPr lang="nl-NL"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Một trăm chân chẵn. </a:t>
            </a:r>
            <a:endParaRPr lang="en-US" sz="4400" b="1" dirty="0">
              <a:latin typeface="Tahoma" pitchFamily="34" charset="0"/>
              <a:ea typeface="Tahoma" pitchFamily="34" charset="0"/>
              <a:cs typeface="Tahoma" pitchFamily="34" charset="0"/>
            </a:endParaRPr>
          </a:p>
          <a:p>
            <a:r>
              <a:rPr lang="vi-VN" sz="4400" b="1" i="1" dirty="0">
                <a:latin typeface="Tahoma" pitchFamily="34" charset="0"/>
                <a:ea typeface="Tahoma" pitchFamily="34" charset="0"/>
                <a:cs typeface="Tahoma" pitchFamily="34" charset="0"/>
              </a:rPr>
              <a:t>             Hỏi có bao nhiêu con gà? Bao nhiêu con chó?</a:t>
            </a:r>
            <a:endParaRPr lang="en-US" sz="4400" b="1" dirty="0">
              <a:latin typeface="Tahoma" pitchFamily="34" charset="0"/>
              <a:ea typeface="Tahoma" pitchFamily="34" charset="0"/>
              <a:cs typeface="Tahoma" pitchFamily="34" charset="0"/>
            </a:endParaRPr>
          </a:p>
        </p:txBody>
      </p:sp>
      <p:sp>
        <p:nvSpPr>
          <p:cNvPr id="27" name="Rectangle 26"/>
          <p:cNvSpPr/>
          <p:nvPr/>
        </p:nvSpPr>
        <p:spPr>
          <a:xfrm>
            <a:off x="2676496" y="8539754"/>
            <a:ext cx="19617739" cy="1446550"/>
          </a:xfrm>
          <a:prstGeom prst="rect">
            <a:avLst/>
          </a:prstGeom>
        </p:spPr>
        <p:txBody>
          <a:bodyPr wrap="square">
            <a:spAutoFit/>
          </a:bodyPr>
          <a:lstStyle/>
          <a:p>
            <a:pPr lvl="0"/>
            <a:r>
              <a:rPr lang="en-US" sz="4400" b="1" dirty="0">
                <a:latin typeface="Tahoma" pitchFamily="34" charset="0"/>
                <a:ea typeface="Tahoma" pitchFamily="34" charset="0"/>
                <a:cs typeface="Tahoma" pitchFamily="34" charset="0"/>
              </a:rPr>
              <a:t>	A. 14 </a:t>
            </a:r>
            <a:r>
              <a:rPr lang="en-US" sz="4400" b="1" dirty="0" err="1">
                <a:latin typeface="Tahoma" pitchFamily="34" charset="0"/>
                <a:ea typeface="Tahoma" pitchFamily="34" charset="0"/>
                <a:cs typeface="Tahoma" pitchFamily="34" charset="0"/>
              </a:rPr>
              <a:t>gà</a:t>
            </a:r>
            <a:r>
              <a:rPr lang="en-US" sz="4400" b="1" dirty="0">
                <a:latin typeface="Tahoma" pitchFamily="34" charset="0"/>
                <a:ea typeface="Tahoma" pitchFamily="34" charset="0"/>
                <a:cs typeface="Tahoma" pitchFamily="34" charset="0"/>
              </a:rPr>
              <a:t>; 22 </a:t>
            </a:r>
            <a:r>
              <a:rPr lang="en-US" sz="4400" b="1" dirty="0" err="1">
                <a:latin typeface="Tahoma" pitchFamily="34" charset="0"/>
                <a:ea typeface="Tahoma" pitchFamily="34" charset="0"/>
                <a:cs typeface="Tahoma" pitchFamily="34" charset="0"/>
              </a:rPr>
              <a:t>chó</a:t>
            </a:r>
            <a:r>
              <a:rPr lang="en-US" sz="4400" b="1" dirty="0">
                <a:latin typeface="Tahoma" pitchFamily="34" charset="0"/>
                <a:ea typeface="Tahoma" pitchFamily="34" charset="0"/>
                <a:cs typeface="Tahoma" pitchFamily="34" charset="0"/>
              </a:rPr>
              <a:t> .              	</a:t>
            </a:r>
            <a:r>
              <a:rPr lang="vi-VN" sz="4400" b="1" dirty="0">
                <a:latin typeface="Tahoma" pitchFamily="34" charset="0"/>
                <a:ea typeface="Tahoma" pitchFamily="34" charset="0"/>
                <a:cs typeface="Tahoma" pitchFamily="34" charset="0"/>
              </a:rPr>
              <a:t>B. </a:t>
            </a:r>
            <a:r>
              <a:rPr lang="en-US" sz="4400" b="1" dirty="0">
                <a:latin typeface="Tahoma" pitchFamily="34" charset="0"/>
                <a:ea typeface="Tahoma" pitchFamily="34" charset="0"/>
                <a:cs typeface="Tahoma" pitchFamily="34" charset="0"/>
              </a:rPr>
              <a:t>21 </a:t>
            </a:r>
            <a:r>
              <a:rPr lang="en-US" sz="4400" b="1" dirty="0" err="1">
                <a:latin typeface="Tahoma" pitchFamily="34" charset="0"/>
                <a:ea typeface="Tahoma" pitchFamily="34" charset="0"/>
                <a:cs typeface="Tahoma" pitchFamily="34" charset="0"/>
              </a:rPr>
              <a:t>gà</a:t>
            </a:r>
            <a:r>
              <a:rPr lang="en-US" sz="4400" b="1" dirty="0">
                <a:latin typeface="Tahoma" pitchFamily="34" charset="0"/>
                <a:ea typeface="Tahoma" pitchFamily="34" charset="0"/>
                <a:cs typeface="Tahoma" pitchFamily="34" charset="0"/>
              </a:rPr>
              <a:t>; 15 </a:t>
            </a:r>
            <a:r>
              <a:rPr lang="en-US" sz="4400" b="1" dirty="0" err="1">
                <a:latin typeface="Tahoma" pitchFamily="34" charset="0"/>
                <a:ea typeface="Tahoma" pitchFamily="34" charset="0"/>
                <a:cs typeface="Tahoma" pitchFamily="34" charset="0"/>
              </a:rPr>
              <a:t>chó</a:t>
            </a:r>
            <a:r>
              <a:rPr lang="vi-VN" sz="4400" b="1" dirty="0">
                <a:latin typeface="Tahoma" pitchFamily="34" charset="0"/>
                <a:ea typeface="Tahoma" pitchFamily="34" charset="0"/>
                <a:cs typeface="Tahoma" pitchFamily="34" charset="0"/>
              </a:rPr>
              <a:t>.</a:t>
            </a:r>
            <a:r>
              <a:rPr lang="en-US" sz="4400" b="1" dirty="0">
                <a:latin typeface="Tahoma" pitchFamily="34" charset="0"/>
                <a:ea typeface="Tahoma" pitchFamily="34" charset="0"/>
                <a:cs typeface="Tahoma" pitchFamily="34" charset="0"/>
              </a:rPr>
              <a:t>                    </a:t>
            </a:r>
          </a:p>
          <a:p>
            <a:pPr lvl="0"/>
            <a:r>
              <a:rPr lang="en-US"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C. </a:t>
            </a:r>
            <a:r>
              <a:rPr lang="en-US" sz="4400" b="1" dirty="0">
                <a:latin typeface="Tahoma" pitchFamily="34" charset="0"/>
                <a:ea typeface="Tahoma" pitchFamily="34" charset="0"/>
                <a:cs typeface="Tahoma" pitchFamily="34" charset="0"/>
              </a:rPr>
              <a:t>15 </a:t>
            </a:r>
            <a:r>
              <a:rPr lang="en-US" sz="4400" b="1" dirty="0" err="1">
                <a:latin typeface="Tahoma" pitchFamily="34" charset="0"/>
                <a:ea typeface="Tahoma" pitchFamily="34" charset="0"/>
                <a:cs typeface="Tahoma" pitchFamily="34" charset="0"/>
              </a:rPr>
              <a:t>gà</a:t>
            </a:r>
            <a:r>
              <a:rPr lang="en-US" sz="4400" b="1" dirty="0">
                <a:latin typeface="Tahoma" pitchFamily="34" charset="0"/>
                <a:ea typeface="Tahoma" pitchFamily="34" charset="0"/>
                <a:cs typeface="Tahoma" pitchFamily="34" charset="0"/>
              </a:rPr>
              <a:t>; 21 </a:t>
            </a:r>
            <a:r>
              <a:rPr lang="en-US" sz="4400" b="1" dirty="0" err="1">
                <a:latin typeface="Tahoma" pitchFamily="34" charset="0"/>
                <a:ea typeface="Tahoma" pitchFamily="34" charset="0"/>
                <a:cs typeface="Tahoma" pitchFamily="34" charset="0"/>
              </a:rPr>
              <a:t>chó</a:t>
            </a:r>
            <a:r>
              <a:rPr lang="vi-VN" sz="4400" b="1" dirty="0">
                <a:latin typeface="Tahoma" pitchFamily="34" charset="0"/>
                <a:ea typeface="Tahoma" pitchFamily="34" charset="0"/>
                <a:cs typeface="Tahoma" pitchFamily="34" charset="0"/>
              </a:rPr>
              <a:t>.</a:t>
            </a:r>
            <a:r>
              <a:rPr lang="en-US" sz="4400" b="1"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D. </a:t>
            </a:r>
            <a:r>
              <a:rPr lang="en-US" sz="4400" b="1" dirty="0">
                <a:latin typeface="Tahoma" pitchFamily="34" charset="0"/>
                <a:ea typeface="Tahoma" pitchFamily="34" charset="0"/>
                <a:cs typeface="Tahoma" pitchFamily="34" charset="0"/>
              </a:rPr>
              <a:t>22 </a:t>
            </a:r>
            <a:r>
              <a:rPr lang="en-US" sz="4400" b="1" dirty="0" err="1">
                <a:latin typeface="Tahoma" pitchFamily="34" charset="0"/>
                <a:ea typeface="Tahoma" pitchFamily="34" charset="0"/>
                <a:cs typeface="Tahoma" pitchFamily="34" charset="0"/>
              </a:rPr>
              <a:t>gà</a:t>
            </a:r>
            <a:r>
              <a:rPr lang="en-US" sz="4400" b="1" dirty="0">
                <a:latin typeface="Tahoma" pitchFamily="34" charset="0"/>
                <a:ea typeface="Tahoma" pitchFamily="34" charset="0"/>
                <a:cs typeface="Tahoma" pitchFamily="34" charset="0"/>
              </a:rPr>
              <a:t>; 14 </a:t>
            </a:r>
            <a:r>
              <a:rPr lang="en-US" sz="4400" b="1" dirty="0" err="1">
                <a:latin typeface="Tahoma" pitchFamily="34" charset="0"/>
                <a:ea typeface="Tahoma" pitchFamily="34" charset="0"/>
                <a:cs typeface="Tahoma" pitchFamily="34" charset="0"/>
              </a:rPr>
              <a:t>chó</a:t>
            </a:r>
            <a:r>
              <a:rPr lang="vi-VN" sz="4400" b="1" dirty="0">
                <a:latin typeface="Tahoma" pitchFamily="34" charset="0"/>
                <a:ea typeface="Tahoma" pitchFamily="34" charset="0"/>
                <a:cs typeface="Tahoma" pitchFamily="34" charset="0"/>
              </a:rPr>
              <a:t>.</a:t>
            </a:r>
            <a:r>
              <a:rPr lang="en-US" sz="4400" b="1" dirty="0">
                <a:latin typeface="Tahoma" pitchFamily="34" charset="0"/>
                <a:ea typeface="Tahoma" pitchFamily="34" charset="0"/>
                <a:cs typeface="Tahoma" pitchFamily="34" charset="0"/>
              </a:rPr>
              <a:t>                     </a:t>
            </a:r>
          </a:p>
        </p:txBody>
      </p:sp>
    </p:spTree>
    <p:extLst>
      <p:ext uri="{BB962C8B-B14F-4D97-AF65-F5344CB8AC3E}">
        <p14:creationId xmlns:p14="http://schemas.microsoft.com/office/powerpoint/2010/main" val="358561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69274" y="3495020"/>
            <a:ext cx="22059472" cy="9992379"/>
            <a:chOff x="1270511" y="5867400"/>
            <a:chExt cx="22062025" cy="8212624"/>
          </a:xfrm>
        </p:grpSpPr>
        <p:sp>
          <p:nvSpPr>
            <p:cNvPr id="3" name="Rounded Rectangle 2"/>
            <p:cNvSpPr/>
            <p:nvPr/>
          </p:nvSpPr>
          <p:spPr>
            <a:xfrm>
              <a:off x="1272210" y="6139010"/>
              <a:ext cx="22060326" cy="794101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0"/>
            <p:cNvGrpSpPr/>
            <p:nvPr/>
          </p:nvGrpSpPr>
          <p:grpSpPr>
            <a:xfrm>
              <a:off x="1270511" y="5867400"/>
              <a:ext cx="3568119" cy="849746"/>
              <a:chOff x="1224541" y="6305967"/>
              <a:chExt cx="3568119" cy="849746"/>
            </a:xfrm>
          </p:grpSpPr>
          <p:sp>
            <p:nvSpPr>
              <p:cNvPr id="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 name="TextBox 5"/>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11" name="Group 10"/>
          <p:cNvGrpSpPr/>
          <p:nvPr/>
        </p:nvGrpSpPr>
        <p:grpSpPr>
          <a:xfrm>
            <a:off x="725974" y="1584757"/>
            <a:ext cx="18371639" cy="847303"/>
            <a:chOff x="-288924" y="1905000"/>
            <a:chExt cx="19556062" cy="847302"/>
          </a:xfrm>
        </p:grpSpPr>
        <p:sp>
          <p:nvSpPr>
            <p:cNvPr id="12" name="Rounded Rectangle 11"/>
            <p:cNvSpPr/>
            <p:nvPr/>
          </p:nvSpPr>
          <p:spPr>
            <a:xfrm>
              <a:off x="-288924" y="1905000"/>
              <a:ext cx="255284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82675" y="1922269"/>
              <a:ext cx="875698" cy="754052"/>
            </a:xfrm>
            <a:prstGeom prst="rect">
              <a:avLst/>
            </a:prstGeom>
            <a:noFill/>
          </p:spPr>
          <p:txBody>
            <a:bodyPr wrap="none" rtlCol="0">
              <a:spAutoFit/>
            </a:bodyPr>
            <a:lstStyle/>
            <a:p>
              <a:r>
                <a:rPr lang="vi-VN" b="1" dirty="0">
                  <a:solidFill>
                    <a:schemeClr val="bg1"/>
                  </a:solidFill>
                  <a:latin typeface="Tahoma" pitchFamily="34" charset="0"/>
                  <a:ea typeface="Tahoma" pitchFamily="34" charset="0"/>
                  <a:cs typeface="Tahoma" pitchFamily="34" charset="0"/>
                </a:rPr>
                <a:t>I</a:t>
              </a:r>
              <a:r>
                <a:rPr lang="en-US" b="1" dirty="0">
                  <a:solidFill>
                    <a:schemeClr val="bg1"/>
                  </a:solidFill>
                  <a:latin typeface="Tahoma" pitchFamily="34" charset="0"/>
                  <a:ea typeface="Tahoma" pitchFamily="34" charset="0"/>
                  <a:cs typeface="Tahoma" pitchFamily="34" charset="0"/>
                </a:rPr>
                <a:t>V</a:t>
              </a:r>
            </a:p>
          </p:txBody>
        </p:sp>
        <p:sp>
          <p:nvSpPr>
            <p:cNvPr id="14" name="TextBox 13"/>
            <p:cNvSpPr txBox="1"/>
            <p:nvPr/>
          </p:nvSpPr>
          <p:spPr>
            <a:xfrm>
              <a:off x="1984024" y="1921402"/>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LUYỆN TẬP</a:t>
              </a:r>
            </a:p>
          </p:txBody>
        </p:sp>
      </p:grpSp>
      <p:grpSp>
        <p:nvGrpSpPr>
          <p:cNvPr id="15" name="Group 14"/>
          <p:cNvGrpSpPr/>
          <p:nvPr/>
        </p:nvGrpSpPr>
        <p:grpSpPr>
          <a:xfrm>
            <a:off x="863958" y="2481454"/>
            <a:ext cx="16237433" cy="861774"/>
            <a:chOff x="644526" y="2766774"/>
            <a:chExt cx="16044859" cy="861774"/>
          </a:xfrm>
        </p:grpSpPr>
        <p:sp>
          <p:nvSpPr>
            <p:cNvPr id="16" name="TextBox 15"/>
            <p:cNvSpPr txBox="1"/>
            <p:nvPr/>
          </p:nvSpPr>
          <p:spPr>
            <a:xfrm>
              <a:off x="1906586" y="2766774"/>
              <a:ext cx="14782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a:t>
              </a:r>
            </a:p>
          </p:txBody>
        </p:sp>
        <p:sp>
          <p:nvSpPr>
            <p:cNvPr id="17" name="Rounded Rectangle 16"/>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95412" y="2795826"/>
              <a:ext cx="537291"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491" y="4115882"/>
            <a:ext cx="9296400" cy="363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9" name="Rectangle 18"/>
              <p:cNvSpPr/>
              <p:nvPr/>
            </p:nvSpPr>
            <p:spPr>
              <a:xfrm>
                <a:off x="870973" y="7948703"/>
                <a:ext cx="23794207" cy="5538696"/>
              </a:xfrm>
              <a:prstGeom prst="rect">
                <a:avLst/>
              </a:prstGeom>
            </p:spPr>
            <p:txBody>
              <a:bodyPr wrap="square">
                <a:spAutoFit/>
              </a:bodyPr>
              <a:lstStyle/>
              <a:p>
                <a:r>
                  <a:rPr lang="fr-FR" b="1" dirty="0">
                    <a:latin typeface="Tahoma" panose="020B0604030504040204" pitchFamily="34" charset="0"/>
                    <a:ea typeface="Tahoma" panose="020B0604030504040204" pitchFamily="34" charset="0"/>
                    <a:cs typeface="Tahoma" panose="020B0604030504040204" pitchFamily="34" charset="0"/>
                  </a:rPr>
                  <a:t>•</a:t>
                </a:r>
                <a:r>
                  <a:rPr lang="fr-FR" b="1" i="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Gọi</a:t>
                </a:r>
                <a:r>
                  <a:rPr lang="fr-FR"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a:rPr>
                      <m:t>𝒙</m:t>
                    </m:r>
                    <m:r>
                      <a:rPr lang="en-US" b="1" i="1" smtClean="0">
                        <a:latin typeface="Cambria Math"/>
                      </a:rPr>
                      <m:t> </m:t>
                    </m:r>
                  </m:oMath>
                </a14:m>
                <a:r>
                  <a:rPr lang="fr-FR" b="1" dirty="0">
                    <a:latin typeface="Tahoma" panose="020B0604030504040204" pitchFamily="34" charset="0"/>
                    <a:ea typeface="Tahoma" panose="020B0604030504040204" pitchFamily="34" charset="0"/>
                    <a:cs typeface="Tahoma" panose="020B0604030504040204" pitchFamily="34" charset="0"/>
                  </a:rPr>
                  <a:t>là </a:t>
                </a:r>
                <a:r>
                  <a:rPr lang="fr-FR" b="1" dirty="0" err="1">
                    <a:latin typeface="Tahoma" panose="020B0604030504040204" pitchFamily="34" charset="0"/>
                    <a:ea typeface="Tahoma" panose="020B0604030504040204" pitchFamily="34" charset="0"/>
                    <a:cs typeface="Tahoma" panose="020B0604030504040204" pitchFamily="34" charset="0"/>
                  </a:rPr>
                  <a:t>số</a:t>
                </a:r>
                <a:r>
                  <a:rPr lang="fr-FR" b="1" dirty="0">
                    <a:latin typeface="Tahoma" panose="020B0604030504040204" pitchFamily="34" charset="0"/>
                    <a:ea typeface="Tahoma" panose="020B0604030504040204" pitchFamily="34" charset="0"/>
                    <a:cs typeface="Tahoma" panose="020B0604030504040204" pitchFamily="34" charset="0"/>
                  </a:rPr>
                  <a:t> con </a:t>
                </a:r>
                <a:r>
                  <a:rPr lang="fr-FR" b="1" dirty="0" err="1">
                    <a:latin typeface="Tahoma" panose="020B0604030504040204" pitchFamily="34" charset="0"/>
                    <a:ea typeface="Tahoma" panose="020B0604030504040204" pitchFamily="34" charset="0"/>
                    <a:cs typeface="Tahoma" panose="020B0604030504040204" pitchFamily="34" charset="0"/>
                  </a:rPr>
                  <a:t>gà</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và</a:t>
                </a:r>
                <a:r>
                  <a:rPr lang="fr-FR"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a:rPr>
                      <m:t>𝒚</m:t>
                    </m:r>
                  </m:oMath>
                </a14:m>
                <a:r>
                  <a:rPr lang="fr-FR" b="1" dirty="0">
                    <a:latin typeface="Tahoma" panose="020B0604030504040204" pitchFamily="34" charset="0"/>
                    <a:ea typeface="Tahoma" panose="020B0604030504040204" pitchFamily="34" charset="0"/>
                    <a:cs typeface="Tahoma" panose="020B0604030504040204" pitchFamily="34" charset="0"/>
                  </a:rPr>
                  <a:t> là </a:t>
                </a:r>
                <a:r>
                  <a:rPr lang="fr-FR" b="1" dirty="0" err="1">
                    <a:latin typeface="Tahoma" panose="020B0604030504040204" pitchFamily="34" charset="0"/>
                    <a:ea typeface="Tahoma" panose="020B0604030504040204" pitchFamily="34" charset="0"/>
                    <a:cs typeface="Tahoma" panose="020B0604030504040204" pitchFamily="34" charset="0"/>
                  </a:rPr>
                  <a:t>số</a:t>
                </a:r>
                <a:r>
                  <a:rPr lang="fr-FR" b="1" dirty="0">
                    <a:latin typeface="Tahoma" panose="020B0604030504040204" pitchFamily="34" charset="0"/>
                    <a:ea typeface="Tahoma" panose="020B0604030504040204" pitchFamily="34" charset="0"/>
                    <a:cs typeface="Tahoma" panose="020B0604030504040204" pitchFamily="34" charset="0"/>
                  </a:rPr>
                  <a:t> con </a:t>
                </a:r>
                <a:r>
                  <a:rPr lang="fr-FR" b="1" dirty="0" err="1">
                    <a:latin typeface="Tahoma" panose="020B0604030504040204" pitchFamily="34" charset="0"/>
                    <a:ea typeface="Tahoma" panose="020B0604030504040204" pitchFamily="34" charset="0"/>
                    <a:cs typeface="Tahoma" panose="020B0604030504040204" pitchFamily="34" charset="0"/>
                  </a:rPr>
                  <a:t>chó</a:t>
                </a:r>
                <a:r>
                  <a:rPr lang="fr-FR"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a:rPr>
                      <m:t>(</m:t>
                    </m:r>
                    <m:r>
                      <a:rPr lang="en-US" b="1" i="1" smtClean="0">
                        <a:latin typeface="Cambria Math"/>
                      </a:rPr>
                      <m:t>𝒙</m:t>
                    </m:r>
                    <m:r>
                      <a:rPr lang="en-US" b="1" i="1" smtClean="0">
                        <a:latin typeface="Cambria Math"/>
                      </a:rPr>
                      <m:t>, </m:t>
                    </m:r>
                    <m:r>
                      <a:rPr lang="en-US" b="1" i="1" smtClean="0">
                        <a:latin typeface="Cambria Math"/>
                      </a:rPr>
                      <m:t>𝒚</m:t>
                    </m:r>
                    <m:r>
                      <a:rPr lang="en-US" b="1" i="1" smtClean="0">
                        <a:latin typeface="Cambria Math"/>
                      </a:rPr>
                      <m:t>&gt;</m:t>
                    </m:r>
                    <m:r>
                      <a:rPr lang="en-US" b="1" i="1" smtClean="0">
                        <a:latin typeface="Cambria Math"/>
                      </a:rPr>
                      <m:t>𝟎</m:t>
                    </m:r>
                    <m:r>
                      <a:rPr lang="en-US" b="1" i="1" smtClean="0">
                        <a:latin typeface="Cambria Math"/>
                      </a:rPr>
                      <m:t>)</m:t>
                    </m:r>
                  </m:oMath>
                </a14:m>
                <a:r>
                  <a:rPr lang="fr-FR" b="1" dirty="0">
                    <a:latin typeface="Tahoma" panose="020B0604030504040204" pitchFamily="34" charset="0"/>
                    <a:ea typeface="Tahoma" panose="020B0604030504040204" pitchFamily="34" charset="0"/>
                    <a:cs typeface="Tahoma" panose="020B0604030504040204" pitchFamily="34" charset="0"/>
                  </a:rPr>
                  <a:t>.</a:t>
                </a:r>
                <a:endParaRPr lang="en-US" b="1" i="1" dirty="0">
                  <a:latin typeface="Tahoma" panose="020B0604030504040204" pitchFamily="34" charset="0"/>
                  <a:ea typeface="Tahoma" panose="020B0604030504040204" pitchFamily="34" charset="0"/>
                  <a:cs typeface="Tahoma" panose="020B0604030504040204" pitchFamily="34" charset="0"/>
                </a:endParaRPr>
              </a:p>
              <a:p>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Tổng</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số</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gà</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và</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chó</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bằng</a:t>
                </a:r>
                <a:r>
                  <a:rPr lang="fr-FR" b="1" dirty="0">
                    <a:latin typeface="Tahoma" panose="020B0604030504040204" pitchFamily="34" charset="0"/>
                    <a:ea typeface="Tahoma" panose="020B0604030504040204" pitchFamily="34" charset="0"/>
                    <a:cs typeface="Tahoma" panose="020B0604030504040204" pitchFamily="34" charset="0"/>
                  </a:rPr>
                  <a:t> 36 </a:t>
                </a:r>
                <a:r>
                  <a:rPr lang="fr-FR" b="1" dirty="0" err="1">
                    <a:latin typeface="Tahoma" panose="020B0604030504040204" pitchFamily="34" charset="0"/>
                    <a:ea typeface="Tahoma" panose="020B0604030504040204" pitchFamily="34" charset="0"/>
                    <a:cs typeface="Tahoma" panose="020B0604030504040204" pitchFamily="34" charset="0"/>
                  </a:rPr>
                  <a:t>nên</a:t>
                </a:r>
                <a:r>
                  <a:rPr lang="fr-FR" b="1" dirty="0">
                    <a:latin typeface="Tahoma" panose="020B0604030504040204" pitchFamily="34" charset="0"/>
                    <a:ea typeface="Tahoma" panose="020B0604030504040204" pitchFamily="34" charset="0"/>
                    <a:cs typeface="Tahoma" panose="020B0604030504040204" pitchFamily="34" charset="0"/>
                  </a:rPr>
                  <a:t> ta </a:t>
                </a:r>
                <a:r>
                  <a:rPr lang="fr-FR" b="1" dirty="0" err="1">
                    <a:latin typeface="Tahoma" panose="020B0604030504040204" pitchFamily="34" charset="0"/>
                    <a:ea typeface="Tahoma" panose="020B0604030504040204" pitchFamily="34" charset="0"/>
                    <a:cs typeface="Tahoma" panose="020B0604030504040204" pitchFamily="34" charset="0"/>
                  </a:rPr>
                  <a:t>có</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phương</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nl-NL" b="1" i="1">
                        <a:latin typeface="Cambria Math"/>
                      </a:rPr>
                      <m:t>𝒙</m:t>
                    </m:r>
                    <m:r>
                      <a:rPr lang="nl-NL" b="1" i="1">
                        <a:latin typeface="Cambria Math"/>
                      </a:rPr>
                      <m:t>+</m:t>
                    </m:r>
                    <m:r>
                      <a:rPr lang="nl-NL" b="1" i="1">
                        <a:latin typeface="Cambria Math"/>
                      </a:rPr>
                      <m:t>𝒚</m:t>
                    </m:r>
                    <m:r>
                      <a:rPr lang="nl-NL" b="1" i="1">
                        <a:latin typeface="Cambria Math"/>
                      </a:rPr>
                      <m:t>=</m:t>
                    </m:r>
                    <m:r>
                      <a:rPr lang="nl-NL" b="1" i="1">
                        <a:latin typeface="Cambria Math"/>
                      </a:rPr>
                      <m:t>𝟑𝟔</m:t>
                    </m:r>
                  </m:oMath>
                </a14:m>
                <a:endParaRPr lang="en-US" b="1" dirty="0">
                  <a:latin typeface="Tahoma" panose="020B0604030504040204" pitchFamily="34" charset="0"/>
                  <a:ea typeface="Tahoma" panose="020B0604030504040204" pitchFamily="34" charset="0"/>
                  <a:cs typeface="Tahoma" panose="020B0604030504040204" pitchFamily="34" charset="0"/>
                </a:endParaRPr>
              </a:p>
              <a:p>
                <a:r>
                  <a:rPr lang="fr-FR" b="1" dirty="0">
                    <a:latin typeface="Tahoma" panose="020B0604030504040204" pitchFamily="34" charset="0"/>
                    <a:ea typeface="Tahoma" panose="020B0604030504040204" pitchFamily="34" charset="0"/>
                    <a:cs typeface="Tahoma" panose="020B0604030504040204" pitchFamily="34" charset="0"/>
                  </a:rPr>
                  <a:t>• </a:t>
                </a:r>
                <a:r>
                  <a:rPr lang="nl-NL" b="1" dirty="0">
                    <a:latin typeface="Tahoma" panose="020B0604030504040204" pitchFamily="34" charset="0"/>
                    <a:ea typeface="Tahoma" panose="020B0604030504040204" pitchFamily="34" charset="0"/>
                    <a:cs typeface="Tahoma" panose="020B0604030504040204" pitchFamily="34" charset="0"/>
                  </a:rPr>
                  <a:t>Tổng số chân gà và chân chó bằng 100 nên ta có phương trình </a:t>
                </a:r>
                <a14:m>
                  <m:oMath xmlns:m="http://schemas.openxmlformats.org/officeDocument/2006/math">
                    <m:r>
                      <a:rPr lang="nl-NL" b="1" i="1">
                        <a:latin typeface="Cambria Math"/>
                      </a:rPr>
                      <m:t>𝟐</m:t>
                    </m:r>
                    <m:r>
                      <a:rPr lang="nl-NL" b="1" i="1">
                        <a:latin typeface="Cambria Math"/>
                      </a:rPr>
                      <m:t>𝒙</m:t>
                    </m:r>
                    <m:r>
                      <a:rPr lang="nl-NL" b="1" i="1">
                        <a:latin typeface="Cambria Math"/>
                      </a:rPr>
                      <m:t>+</m:t>
                    </m:r>
                    <m:r>
                      <a:rPr lang="nl-NL" b="1" i="1">
                        <a:latin typeface="Cambria Math"/>
                      </a:rPr>
                      <m:t>𝟒</m:t>
                    </m:r>
                    <m:r>
                      <a:rPr lang="nl-NL" b="1" i="1">
                        <a:latin typeface="Cambria Math"/>
                      </a:rPr>
                      <m:t>𝒚</m:t>
                    </m:r>
                    <m:r>
                      <a:rPr lang="nl-NL" b="1" i="1">
                        <a:latin typeface="Cambria Math"/>
                      </a:rPr>
                      <m:t>=</m:t>
                    </m:r>
                    <m:r>
                      <a:rPr lang="nl-NL" b="1" i="1">
                        <a:latin typeface="Cambria Math"/>
                      </a:rPr>
                      <m:t>𝟏𝟎𝟎</m:t>
                    </m:r>
                  </m:oMath>
                </a14:m>
                <a:endParaRPr lang="en-US" b="1" dirty="0">
                  <a:latin typeface="Tahoma" panose="020B0604030504040204" pitchFamily="34" charset="0"/>
                  <a:ea typeface="Tahoma" panose="020B0604030504040204" pitchFamily="34" charset="0"/>
                  <a:cs typeface="Tahoma" panose="020B0604030504040204" pitchFamily="34" charset="0"/>
                </a:endParaRPr>
              </a:p>
              <a:p>
                <a:r>
                  <a:rPr lang="nl-NL" b="1" dirty="0">
                    <a:latin typeface="Tahoma" panose="020B0604030504040204" pitchFamily="34" charset="0"/>
                    <a:ea typeface="Tahoma" panose="020B0604030504040204" pitchFamily="34" charset="0"/>
                    <a:cs typeface="Tahoma" panose="020B0604030504040204" pitchFamily="34" charset="0"/>
                  </a:rPr>
                  <a:t>              Ta có hệ phương trình</a:t>
                </a:r>
                <a:endParaRPr lang="en-US" b="1" dirty="0">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d>
                        <m:dPr>
                          <m:begChr m:val="{"/>
                          <m:endChr m:val=""/>
                          <m:ctrlPr>
                            <a:rPr lang="en-US" b="1" i="1">
                              <a:latin typeface="Cambria Math"/>
                            </a:rPr>
                          </m:ctrlPr>
                        </m:dPr>
                        <m:e>
                          <m:m>
                            <m:mPr>
                              <m:plcHide m:val="on"/>
                              <m:mcs>
                                <m:mc>
                                  <m:mcPr>
                                    <m:count m:val="1"/>
                                    <m:mcJc m:val="center"/>
                                  </m:mcPr>
                                </m:mc>
                              </m:mcs>
                              <m:ctrlPr>
                                <a:rPr lang="en-US" b="1" i="1">
                                  <a:latin typeface="Cambria Math"/>
                                </a:rPr>
                              </m:ctrlPr>
                            </m:mPr>
                            <m:mr>
                              <m:e>
                                <m:r>
                                  <a:rPr lang="nl-NL" b="1" i="1">
                                    <a:latin typeface="Cambria Math"/>
                                  </a:rPr>
                                  <m:t>𝒙</m:t>
                                </m:r>
                                <m:r>
                                  <a:rPr lang="nl-NL" b="1" i="1">
                                    <a:latin typeface="Cambria Math"/>
                                  </a:rPr>
                                  <m:t>+</m:t>
                                </m:r>
                                <m:r>
                                  <a:rPr lang="nl-NL" b="1" i="1">
                                    <a:latin typeface="Cambria Math"/>
                                  </a:rPr>
                                  <m:t>𝒚</m:t>
                                </m:r>
                                <m:r>
                                  <a:rPr lang="nl-NL" b="1" i="1">
                                    <a:latin typeface="Cambria Math"/>
                                  </a:rPr>
                                  <m:t>=</m:t>
                                </m:r>
                                <m:r>
                                  <a:rPr lang="nl-NL" b="1" i="1">
                                    <a:latin typeface="Cambria Math"/>
                                  </a:rPr>
                                  <m:t>𝟑𝟔</m:t>
                                </m:r>
                              </m:e>
                            </m:mr>
                            <m:mr>
                              <m:e>
                                <m:r>
                                  <a:rPr lang="nl-NL" b="1" i="1">
                                    <a:latin typeface="Cambria Math"/>
                                  </a:rPr>
                                  <m:t>𝟐</m:t>
                                </m:r>
                                <m:r>
                                  <a:rPr lang="nl-NL" b="1" i="1">
                                    <a:latin typeface="Cambria Math"/>
                                  </a:rPr>
                                  <m:t>𝒙</m:t>
                                </m:r>
                                <m:r>
                                  <a:rPr lang="nl-NL" b="1" i="1">
                                    <a:latin typeface="Cambria Math"/>
                                  </a:rPr>
                                  <m:t>+</m:t>
                                </m:r>
                                <m:r>
                                  <a:rPr lang="nl-NL" b="1" i="1">
                                    <a:latin typeface="Cambria Math"/>
                                  </a:rPr>
                                  <m:t>𝟒</m:t>
                                </m:r>
                                <m:r>
                                  <a:rPr lang="nl-NL" b="1" i="1">
                                    <a:latin typeface="Cambria Math"/>
                                  </a:rPr>
                                  <m:t>𝒚</m:t>
                                </m:r>
                                <m:r>
                                  <a:rPr lang="nl-NL" b="1" i="1">
                                    <a:latin typeface="Cambria Math"/>
                                  </a:rPr>
                                  <m:t>=</m:t>
                                </m:r>
                                <m:r>
                                  <a:rPr lang="nl-NL" b="1" i="1">
                                    <a:latin typeface="Cambria Math"/>
                                  </a:rPr>
                                  <m:t>𝟏𝟎𝟎</m:t>
                                </m:r>
                              </m:e>
                            </m:mr>
                          </m:m>
                        </m:e>
                      </m:d>
                      <m:r>
                        <a:rPr lang="nl-NL" b="1" i="1">
                          <a:latin typeface="Cambria Math"/>
                        </a:rPr>
                        <m:t>⇔</m:t>
                      </m:r>
                      <m:d>
                        <m:dPr>
                          <m:begChr m:val="{"/>
                          <m:endChr m:val=""/>
                          <m:ctrlPr>
                            <a:rPr lang="en-US" b="1" i="1">
                              <a:latin typeface="Cambria Math"/>
                            </a:rPr>
                          </m:ctrlPr>
                        </m:dPr>
                        <m:e>
                          <m:m>
                            <m:mPr>
                              <m:plcHide m:val="on"/>
                              <m:mcs>
                                <m:mc>
                                  <m:mcPr>
                                    <m:count m:val="1"/>
                                    <m:mcJc m:val="center"/>
                                  </m:mcPr>
                                </m:mc>
                              </m:mcs>
                              <m:ctrlPr>
                                <a:rPr lang="en-US" b="1" i="1">
                                  <a:latin typeface="Cambria Math"/>
                                </a:rPr>
                              </m:ctrlPr>
                            </m:mPr>
                            <m:mr>
                              <m:e>
                                <m:r>
                                  <a:rPr lang="nl-NL" b="1" i="1">
                                    <a:latin typeface="Cambria Math"/>
                                  </a:rPr>
                                  <m:t>𝒙</m:t>
                                </m:r>
                                <m:r>
                                  <a:rPr lang="nl-NL" b="1" i="1">
                                    <a:latin typeface="Cambria Math"/>
                                  </a:rPr>
                                  <m:t>=</m:t>
                                </m:r>
                                <m:r>
                                  <a:rPr lang="nl-NL" b="1" i="1">
                                    <a:latin typeface="Cambria Math"/>
                                  </a:rPr>
                                  <m:t>𝟐𝟐</m:t>
                                </m:r>
                              </m:e>
                            </m:mr>
                            <m:mr>
                              <m:e>
                                <m:r>
                                  <a:rPr lang="nl-NL" b="1" i="1">
                                    <a:latin typeface="Cambria Math"/>
                                  </a:rPr>
                                  <m:t>𝒚</m:t>
                                </m:r>
                                <m:r>
                                  <a:rPr lang="nl-NL" b="1" i="1">
                                    <a:latin typeface="Cambria Math"/>
                                  </a:rPr>
                                  <m:t>=</m:t>
                                </m:r>
                                <m:r>
                                  <a:rPr lang="nl-NL" b="1" i="1">
                                    <a:latin typeface="Cambria Math"/>
                                  </a:rPr>
                                  <m:t>𝟏𝟒</m:t>
                                </m:r>
                              </m:e>
                            </m:mr>
                          </m:m>
                        </m:e>
                      </m:d>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p>
                <a:r>
                  <a:rPr lang="nl-NL" b="1" dirty="0">
                    <a:latin typeface="Tahoma" panose="020B0604030504040204" pitchFamily="34" charset="0"/>
                    <a:ea typeface="Tahoma" panose="020B0604030504040204" pitchFamily="34" charset="0"/>
                    <a:cs typeface="Tahoma" panose="020B0604030504040204" pitchFamily="34" charset="0"/>
                  </a:rPr>
                  <a:t>              Vậy có 22 con gà và 14 con chó. </a:t>
                </a:r>
                <a:endParaRPr lang="en-US" b="1" dirty="0">
                  <a:latin typeface="Tahoma" panose="020B0604030504040204" pitchFamily="34" charset="0"/>
                  <a:ea typeface="Tahoma" panose="020B0604030504040204" pitchFamily="34" charset="0"/>
                  <a:cs typeface="Tahoma" panose="020B0604030504040204" pitchFamily="34" charset="0"/>
                </a:endParaRPr>
              </a:p>
              <a:p>
                <a:r>
                  <a:rPr lang="nl-NL"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870973" y="7948703"/>
                <a:ext cx="23794207" cy="5538696"/>
              </a:xfrm>
              <a:prstGeom prst="rect">
                <a:avLst/>
              </a:prstGeom>
              <a:blipFill>
                <a:blip r:embed="rId4"/>
                <a:stretch>
                  <a:fillRect l="-1025" t="-2313"/>
                </a:stretch>
              </a:blipFill>
            </p:spPr>
            <p:txBody>
              <a:bodyPr/>
              <a:lstStyle/>
              <a:p>
                <a:r>
                  <a:rPr lang="en-US">
                    <a:noFill/>
                  </a:rPr>
                  <a:t> </a:t>
                </a:r>
              </a:p>
            </p:txBody>
          </p:sp>
        </mc:Fallback>
      </mc:AlternateContent>
      <p:sp>
        <p:nvSpPr>
          <p:cNvPr id="20" name="Rectangle 19"/>
          <p:cNvSpPr/>
          <p:nvPr/>
        </p:nvSpPr>
        <p:spPr>
          <a:xfrm>
            <a:off x="4730594" y="4078652"/>
            <a:ext cx="2565126" cy="769441"/>
          </a:xfrm>
          <a:prstGeom prst="rect">
            <a:avLst/>
          </a:prstGeom>
        </p:spPr>
        <p:txBody>
          <a:bodyPr wrap="none">
            <a:spAutoFit/>
          </a:bodyPr>
          <a:lstStyle/>
          <a:p>
            <a:r>
              <a:rPr lang="vi-VN" sz="4400" b="1" dirty="0">
                <a:solidFill>
                  <a:srgbClr val="FF0000"/>
                </a:solidFill>
                <a:latin typeface="Tahoma" pitchFamily="34" charset="0"/>
                <a:ea typeface="Tahoma" pitchFamily="34" charset="0"/>
                <a:cs typeface="Tahoma" pitchFamily="34" charset="0"/>
              </a:rPr>
              <a:t>Chọn </a:t>
            </a:r>
            <a:r>
              <a:rPr lang="en-US" sz="4400" b="1" dirty="0">
                <a:solidFill>
                  <a:srgbClr val="FF0000"/>
                </a:solidFill>
                <a:latin typeface="Tahoma" pitchFamily="34" charset="0"/>
                <a:ea typeface="Tahoma" pitchFamily="34" charset="0"/>
                <a:cs typeface="Tahoma" pitchFamily="34" charset="0"/>
              </a:rPr>
              <a:t>D</a:t>
            </a:r>
            <a:r>
              <a:rPr lang="vi-VN" sz="4400" b="1" dirty="0">
                <a:solidFill>
                  <a:srgbClr val="FF0000"/>
                </a:solidFill>
                <a:latin typeface="Tahoma" pitchFamily="34" charset="0"/>
                <a:ea typeface="Tahoma" pitchFamily="34" charset="0"/>
                <a:cs typeface="Tahoma" pitchFamily="34" charset="0"/>
              </a:rPr>
              <a:t>. </a:t>
            </a:r>
            <a:endParaRPr lang="en-US" sz="4400"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6779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747"/>
                                        </p:tgtEl>
                                        <p:attrNameLst>
                                          <p:attrName>style.visibility</p:attrName>
                                        </p:attrNameLst>
                                      </p:cBhvr>
                                      <p:to>
                                        <p:strVal val="visible"/>
                                      </p:to>
                                    </p:set>
                                    <p:animEffect transition="in" filter="wipe(left)">
                                      <p:cBhvr>
                                        <p:cTn id="22" dur="500"/>
                                        <p:tgtEl>
                                          <p:spTgt spid="317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wipe(left)">
                                      <p:cBhvr>
                                        <p:cTn id="27" dur="500"/>
                                        <p:tgtEl>
                                          <p:spTgt spid="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xEl>
                                              <p:pRg st="1" end="1"/>
                                            </p:txEl>
                                          </p:spTgt>
                                        </p:tgtEl>
                                        <p:attrNameLst>
                                          <p:attrName>style.visibility</p:attrName>
                                        </p:attrNameLst>
                                      </p:cBhvr>
                                      <p:to>
                                        <p:strVal val="visible"/>
                                      </p:to>
                                    </p:set>
                                    <p:animEffect transition="in" filter="wipe(left)">
                                      <p:cBhvr>
                                        <p:cTn id="32" dur="500"/>
                                        <p:tgtEl>
                                          <p:spTgt spid="1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xEl>
                                              <p:pRg st="2" end="2"/>
                                            </p:txEl>
                                          </p:spTgt>
                                        </p:tgtEl>
                                        <p:attrNameLst>
                                          <p:attrName>style.visibility</p:attrName>
                                        </p:attrNameLst>
                                      </p:cBhvr>
                                      <p:to>
                                        <p:strVal val="visible"/>
                                      </p:to>
                                    </p:set>
                                    <p:animEffect transition="in" filter="wipe(left)">
                                      <p:cBhvr>
                                        <p:cTn id="37" dur="500"/>
                                        <p:tgtEl>
                                          <p:spTgt spid="1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
                                            <p:txEl>
                                              <p:pRg st="3" end="3"/>
                                            </p:txEl>
                                          </p:spTgt>
                                        </p:tgtEl>
                                        <p:attrNameLst>
                                          <p:attrName>style.visibility</p:attrName>
                                        </p:attrNameLst>
                                      </p:cBhvr>
                                      <p:to>
                                        <p:strVal val="visible"/>
                                      </p:to>
                                    </p:set>
                                    <p:animEffect transition="in" filter="wipe(left)">
                                      <p:cBhvr>
                                        <p:cTn id="42" dur="500"/>
                                        <p:tgtEl>
                                          <p:spTgt spid="1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xEl>
                                              <p:pRg st="4" end="4"/>
                                            </p:txEl>
                                          </p:spTgt>
                                        </p:tgtEl>
                                        <p:attrNameLst>
                                          <p:attrName>style.visibility</p:attrName>
                                        </p:attrNameLst>
                                      </p:cBhvr>
                                      <p:to>
                                        <p:strVal val="visible"/>
                                      </p:to>
                                    </p:set>
                                    <p:animEffect transition="in" filter="wipe(left)">
                                      <p:cBhvr>
                                        <p:cTn id="47" dur="500"/>
                                        <p:tgtEl>
                                          <p:spTgt spid="1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
                                            <p:txEl>
                                              <p:pRg st="5" end="5"/>
                                            </p:txEl>
                                          </p:spTgt>
                                        </p:tgtEl>
                                        <p:attrNameLst>
                                          <p:attrName>style.visibility</p:attrName>
                                        </p:attrNameLst>
                                      </p:cBhvr>
                                      <p:to>
                                        <p:strVal val="visible"/>
                                      </p:to>
                                    </p:set>
                                    <p:animEffect transition="in" filter="wipe(left)">
                                      <p:cBhvr>
                                        <p:cTn id="52" dur="500"/>
                                        <p:tgtEl>
                                          <p:spTgt spid="19">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9">
                                            <p:txEl>
                                              <p:pRg st="6" end="6"/>
                                            </p:txEl>
                                          </p:spTgt>
                                        </p:tgtEl>
                                        <p:attrNameLst>
                                          <p:attrName>style.visibility</p:attrName>
                                        </p:attrNameLst>
                                      </p:cBhvr>
                                      <p:to>
                                        <p:strVal val="visible"/>
                                      </p:to>
                                    </p:set>
                                    <p:animEffect transition="in" filter="wipe(left)">
                                      <p:cBhvr>
                                        <p:cTn id="57"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728" y="1447800"/>
            <a:ext cx="6962774" cy="960438"/>
            <a:chOff x="13477876" y="4114800"/>
            <a:chExt cx="6962774" cy="960438"/>
          </a:xfrm>
        </p:grpSpPr>
        <p:sp>
          <p:nvSpPr>
            <p:cNvPr id="3"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Rounded Rectangle 63">
            <a:extLst>
              <a:ext uri="{FF2B5EF4-FFF2-40B4-BE49-F238E27FC236}">
                <a16:creationId xmlns="" xmlns:a16="http://schemas.microsoft.com/office/drawing/2014/main" id="{CD363CAF-7A9D-4080-A798-2271EF0497E5}"/>
              </a:ext>
            </a:extLst>
          </p:cNvPr>
          <p:cNvSpPr/>
          <p:nvPr/>
        </p:nvSpPr>
        <p:spPr>
          <a:xfrm>
            <a:off x="1193307" y="2673350"/>
            <a:ext cx="22122428" cy="10204450"/>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i="1" dirty="0">
              <a:solidFill>
                <a:schemeClr val="tx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2" name="TextBox 31"/>
              <p:cNvSpPr txBox="1"/>
              <p:nvPr/>
            </p:nvSpPr>
            <p:spPr>
              <a:xfrm>
                <a:off x="1925878" y="2971800"/>
                <a:ext cx="20875048" cy="5061001"/>
              </a:xfrm>
              <a:prstGeom prst="rect">
                <a:avLst/>
              </a:prstGeom>
              <a:noFill/>
            </p:spPr>
            <p:txBody>
              <a:bodyPr wrap="square" rtlCol="0">
                <a:spAutoFit/>
              </a:bodyPr>
              <a:lstStyle/>
              <a:p>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Phương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trình</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bậc</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nhất</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hai</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ẩn</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914400" indent="-457200" algn="just">
                  <a:buClr>
                    <a:srgbClr val="FF0000"/>
                  </a:buClr>
                  <a:buFont typeface="Wingdings" panose="05000000000000000000" pitchFamily="2" charset="2"/>
                  <a:buChar char="w"/>
                </a:pP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dạng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𝒂𝒙</m:t>
                    </m:r>
                    <m:r>
                      <a:rPr lang="en-US" sz="4400" b="1" i="1">
                        <a:latin typeface="Cambria Math" panose="02040503050406030204" pitchFamily="18" charset="0"/>
                      </a:rPr>
                      <m:t>+</m:t>
                    </m:r>
                    <m:r>
                      <a:rPr lang="en-US" sz="4400" b="1" i="1">
                        <a:latin typeface="Cambria Math" panose="02040503050406030204" pitchFamily="18" charset="0"/>
                      </a:rPr>
                      <m:t>𝒃𝒚</m:t>
                    </m:r>
                    <m:r>
                      <a:rPr lang="en-US" sz="4400" b="1" i="1">
                        <a:latin typeface="Cambria Math" panose="02040503050406030204" pitchFamily="18" charset="0"/>
                      </a:rPr>
                      <m:t>=</m:t>
                    </m:r>
                    <m:r>
                      <a:rPr lang="en-US" sz="4400" b="1" i="1">
                        <a:latin typeface="Cambria Math" panose="02040503050406030204" pitchFamily="18" charset="0"/>
                      </a:rPr>
                      <m:t>𝒄</m:t>
                    </m:r>
                    <m:r>
                      <a:rPr lang="en-US" sz="4400" b="1">
                        <a:latin typeface="Cambria Math" panose="02040503050406030204" pitchFamily="18" charset="0"/>
                      </a:rPr>
                      <m:t>(</m:t>
                    </m:r>
                    <m:r>
                      <a:rPr lang="en-US" sz="4400" b="1" i="1">
                        <a:latin typeface="Cambria Math" panose="02040503050406030204" pitchFamily="18" charset="0"/>
                      </a:rPr>
                      <m:t>𝒂</m:t>
                    </m:r>
                    <m:r>
                      <a:rPr lang="en-US" sz="4400" b="1">
                        <a:latin typeface="Cambria Math" panose="02040503050406030204" pitchFamily="18" charset="0"/>
                      </a:rPr>
                      <m:t>,</m:t>
                    </m:r>
                    <m:r>
                      <a:rPr lang="en-US" sz="4400" b="1" i="1">
                        <a:latin typeface="Cambria Math" panose="02040503050406030204" pitchFamily="18" charset="0"/>
                      </a:rPr>
                      <m:t>𝒃</m:t>
                    </m:r>
                    <m:r>
                      <a:rPr lang="en-US" sz="4400" b="1">
                        <a:latin typeface="Cambria Math" panose="02040503050406030204" pitchFamily="18" charset="0"/>
                      </a:rPr>
                      <m:t>,</m:t>
                    </m:r>
                    <m:r>
                      <a:rPr lang="en-US" sz="4400" b="1" i="1">
                        <a:latin typeface="Cambria Math" panose="02040503050406030204" pitchFamily="18" charset="0"/>
                      </a:rPr>
                      <m:t>𝒄</m:t>
                    </m:r>
                    <m:r>
                      <a:rPr lang="en-US" sz="4400" b="1" i="1">
                        <a:latin typeface="Cambria Math" panose="02040503050406030204" pitchFamily="18" charset="0"/>
                      </a:rPr>
                      <m:t>∈</m:t>
                    </m:r>
                    <m:r>
                      <a:rPr lang="en-US" sz="4400" b="1" i="1">
                        <a:latin typeface="Cambria Math" panose="02040503050406030204" pitchFamily="18" charset="0"/>
                      </a:rPr>
                      <m:t>ℝ</m:t>
                    </m:r>
                    <m:r>
                      <a:rPr lang="en-US" sz="4400" b="1">
                        <a:latin typeface="Cambria Math" panose="02040503050406030204" pitchFamily="18" charset="0"/>
                      </a:rPr>
                      <m:t>,</m:t>
                    </m:r>
                    <m:sSup>
                      <m:sSupPr>
                        <m:ctrlPr>
                          <a:rPr lang="en-US" sz="4400" b="1" i="1">
                            <a:latin typeface="Cambria Math"/>
                          </a:rPr>
                        </m:ctrlPr>
                      </m:sSupPr>
                      <m:e>
                        <m:r>
                          <a:rPr lang="en-US" sz="4400" b="1" i="1">
                            <a:latin typeface="Cambria Math" panose="02040503050406030204" pitchFamily="18" charset="0"/>
                          </a:rPr>
                          <m:t>𝒂</m:t>
                        </m:r>
                      </m:e>
                      <m:sup>
                        <m:r>
                          <a:rPr lang="en-US" sz="4400" b="1" i="1">
                            <a:latin typeface="Cambria Math" panose="02040503050406030204" pitchFamily="18" charset="0"/>
                          </a:rPr>
                          <m:t>𝟐</m:t>
                        </m:r>
                      </m:sup>
                    </m:sSup>
                    <m:r>
                      <a:rPr lang="en-US" sz="4400" b="1" i="1">
                        <a:latin typeface="Cambria Math" panose="02040503050406030204" pitchFamily="18" charset="0"/>
                      </a:rPr>
                      <m:t>+</m:t>
                    </m:r>
                    <m:sSup>
                      <m:sSupPr>
                        <m:ctrlPr>
                          <a:rPr lang="en-US" sz="4400" b="1" i="1">
                            <a:latin typeface="Cambria Math"/>
                          </a:rPr>
                        </m:ctrlPr>
                      </m:sSupPr>
                      <m:e>
                        <m:r>
                          <a:rPr lang="en-US" sz="4400" b="1" i="1">
                            <a:latin typeface="Cambria Math" panose="02040503050406030204" pitchFamily="18" charset="0"/>
                          </a:rPr>
                          <m:t>𝒃</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𝟎</m:t>
                    </m:r>
                    <m:r>
                      <a:rPr lang="en-US" sz="4400" b="1">
                        <a:latin typeface="Cambria Math" panose="02040503050406030204" pitchFamily="18" charset="0"/>
                      </a:rPr>
                      <m:t>)</m:t>
                    </m:r>
                  </m:oMath>
                </a14:m>
                <a:r>
                  <a:rPr lang="en-US" sz="4400" b="1" dirty="0">
                    <a:latin typeface="Tahoma" pitchFamily="34" charset="0"/>
                    <a:ea typeface="Tahoma" pitchFamily="34" charset="0"/>
                    <a:cs typeface="Tahoma" pitchFamily="34" charset="0"/>
                  </a:rPr>
                  <a:t>.</a:t>
                </a:r>
              </a:p>
              <a:p>
                <a:pPr marL="914400" lvl="0" indent="-457200" algn="just">
                  <a:buClr>
                    <a:srgbClr val="FF0000"/>
                  </a:buClr>
                  <a:buFont typeface="Wingdings" panose="05000000000000000000" pitchFamily="2" charset="2"/>
                  <a:buChar char="w"/>
                </a:pPr>
                <a:r>
                  <a:rPr lang="en-US" sz="4400" b="1" dirty="0" err="1">
                    <a:latin typeface="Tahoma" pitchFamily="34" charset="0"/>
                    <a:ea typeface="Tahoma" pitchFamily="34" charset="0"/>
                    <a:cs typeface="Tahoma" pitchFamily="34" charset="0"/>
                  </a:rPr>
                  <a:t>Cặp</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số</a:t>
                </a:r>
                <a:r>
                  <a:rPr lang="en-US" sz="4400" b="1" dirty="0">
                    <a:latin typeface="Tahoma" pitchFamily="34" charset="0"/>
                    <a:ea typeface="Tahoma" pitchFamily="34" charset="0"/>
                    <a:cs typeface="Tahoma" pitchFamily="34" charset="0"/>
                  </a:rPr>
                  <a:t> </a:t>
                </a:r>
                <a14:m>
                  <m:oMath xmlns:m="http://schemas.openxmlformats.org/officeDocument/2006/math">
                    <m:d>
                      <m:dPr>
                        <m:ctrlPr>
                          <a:rPr lang="en-US" sz="4400" b="1" i="1">
                            <a:latin typeface="Cambria Math"/>
                          </a:rPr>
                        </m:ctrlPr>
                      </m:dPr>
                      <m:e>
                        <m:sSub>
                          <m:sSubPr>
                            <m:ctrlPr>
                              <a:rPr lang="en-US" sz="4400" b="1" i="1">
                                <a:latin typeface="Cambria Math"/>
                              </a:rPr>
                            </m:ctrlPr>
                          </m:sSubPr>
                          <m:e>
                            <m:r>
                              <a:rPr lang="en-US" sz="4400" b="1" i="1">
                                <a:latin typeface="Cambria Math" panose="02040503050406030204" pitchFamily="18" charset="0"/>
                              </a:rPr>
                              <m:t>𝒙</m:t>
                            </m:r>
                          </m:e>
                          <m:sub>
                            <m:r>
                              <a:rPr lang="en-US" sz="4400" b="1" i="1">
                                <a:latin typeface="Cambria Math" panose="02040503050406030204" pitchFamily="18" charset="0"/>
                              </a:rPr>
                              <m:t>𝟎</m:t>
                            </m:r>
                          </m:sub>
                        </m:sSub>
                        <m:r>
                          <a:rPr lang="en-US" sz="4400" b="1">
                            <a:latin typeface="Cambria Math" panose="02040503050406030204" pitchFamily="18" charset="0"/>
                          </a:rPr>
                          <m:t>;</m:t>
                        </m:r>
                        <m:sSub>
                          <m:sSubPr>
                            <m:ctrlPr>
                              <a:rPr lang="en-US" sz="4400" b="1" i="1">
                                <a:latin typeface="Cambria Math"/>
                              </a:rPr>
                            </m:ctrlPr>
                          </m:sSubPr>
                          <m:e>
                            <m:r>
                              <a:rPr lang="en-US" sz="4400" b="1" i="1">
                                <a:latin typeface="Cambria Math" panose="02040503050406030204" pitchFamily="18" charset="0"/>
                              </a:rPr>
                              <m:t>𝒚</m:t>
                            </m:r>
                          </m:e>
                          <m:sub>
                            <m:r>
                              <a:rPr lang="en-US" sz="4400" b="1" i="1">
                                <a:latin typeface="Cambria Math" panose="02040503050406030204" pitchFamily="18" charset="0"/>
                              </a:rPr>
                              <m:t>𝟎</m:t>
                            </m:r>
                          </m:sub>
                        </m:sSub>
                      </m:e>
                    </m:d>
                  </m:oMath>
                </a14:m>
                <a:r>
                  <a:rPr lang="en-US" sz="4400" b="1" dirty="0" err="1">
                    <a:latin typeface="Tahoma" pitchFamily="34" charset="0"/>
                    <a:ea typeface="Tahoma" pitchFamily="34" charset="0"/>
                    <a:cs typeface="Tahoma" pitchFamily="34" charset="0"/>
                  </a:rPr>
                  <a:t>gọi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của</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panose="02040503050406030204" pitchFamily="18" charset="0"/>
                      </a:rPr>
                      <m:t>𝒂𝒙</m:t>
                    </m:r>
                    <m:r>
                      <a:rPr lang="en-US" sz="4400" b="1" i="1">
                        <a:latin typeface="Cambria Math" panose="02040503050406030204" pitchFamily="18" charset="0"/>
                      </a:rPr>
                      <m:t>+</m:t>
                    </m:r>
                    <m:r>
                      <a:rPr lang="en-US" sz="4400" b="1" i="1">
                        <a:latin typeface="Cambria Math" panose="02040503050406030204" pitchFamily="18" charset="0"/>
                      </a:rPr>
                      <m:t>𝒃𝒚</m:t>
                    </m:r>
                    <m:r>
                      <a:rPr lang="en-US" sz="4400" b="1" i="1">
                        <a:latin typeface="Cambria Math" panose="02040503050406030204" pitchFamily="18" charset="0"/>
                      </a:rPr>
                      <m:t>=</m:t>
                    </m:r>
                    <m:r>
                      <a:rPr lang="en-US" sz="4400" b="1" i="1">
                        <a:latin typeface="Cambria Math" panose="02040503050406030204" pitchFamily="18" charset="0"/>
                      </a:rPr>
                      <m:t>𝒄</m:t>
                    </m:r>
                  </m:oMath>
                </a14:m>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nếu</a:t>
                </a:r>
                <a:r>
                  <a:rPr lang="en-US" sz="4400" b="1" dirty="0">
                    <a:latin typeface="Tahoma" pitchFamily="34" charset="0"/>
                    <a:ea typeface="Tahoma" pitchFamily="34" charset="0"/>
                    <a:cs typeface="Tahoma" pitchFamily="34" charset="0"/>
                  </a:rPr>
                  <a:t>  </a:t>
                </a:r>
                <a14:m>
                  <m:oMath xmlns:m="http://schemas.openxmlformats.org/officeDocument/2006/math">
                    <m:r>
                      <a:rPr lang="en-US" sz="4400" b="1">
                        <a:latin typeface="Cambria Math" panose="02040503050406030204" pitchFamily="18" charset="0"/>
                      </a:rPr>
                      <m:t>(</m:t>
                    </m:r>
                    <m:sSub>
                      <m:sSubPr>
                        <m:ctrlPr>
                          <a:rPr lang="en-US" sz="4400" b="1" i="1">
                            <a:latin typeface="Cambria Math"/>
                          </a:rPr>
                        </m:ctrlPr>
                      </m:sSubPr>
                      <m:e>
                        <m:r>
                          <a:rPr lang="en-US" sz="4400" b="1" i="1">
                            <a:latin typeface="Cambria Math" panose="02040503050406030204" pitchFamily="18" charset="0"/>
                          </a:rPr>
                          <m:t>𝒙</m:t>
                        </m:r>
                      </m:e>
                      <m:sub>
                        <m:r>
                          <a:rPr lang="en-US" sz="4400" b="1" i="1">
                            <a:latin typeface="Cambria Math" panose="02040503050406030204" pitchFamily="18" charset="0"/>
                          </a:rPr>
                          <m:t>𝟎</m:t>
                        </m:r>
                      </m:sub>
                    </m:sSub>
                    <m:r>
                      <a:rPr lang="en-US" sz="4400" b="1">
                        <a:latin typeface="Cambria Math" panose="02040503050406030204" pitchFamily="18" charset="0"/>
                      </a:rPr>
                      <m:t>;</m:t>
                    </m:r>
                    <m:sSub>
                      <m:sSubPr>
                        <m:ctrlPr>
                          <a:rPr lang="en-US" sz="4400" b="1" i="1">
                            <a:latin typeface="Cambria Math"/>
                          </a:rPr>
                        </m:ctrlPr>
                      </m:sSubPr>
                      <m:e>
                        <m:r>
                          <a:rPr lang="en-US" sz="4400" b="1" i="1">
                            <a:latin typeface="Cambria Math" panose="02040503050406030204" pitchFamily="18" charset="0"/>
                          </a:rPr>
                          <m:t>𝒚</m:t>
                        </m:r>
                      </m:e>
                      <m:sub>
                        <m:r>
                          <a:rPr lang="en-US" sz="4400" b="1" i="1">
                            <a:latin typeface="Cambria Math" panose="02040503050406030204" pitchFamily="18" charset="0"/>
                          </a:rPr>
                          <m:t>𝟎</m:t>
                        </m:r>
                      </m:sub>
                    </m:sSub>
                    <m:r>
                      <a:rPr lang="en-US" sz="4400" b="1">
                        <a:latin typeface="Cambria Math" panose="02040503050406030204" pitchFamily="18" charset="0"/>
                      </a:rPr>
                      <m:t>)</m:t>
                    </m:r>
                  </m:oMath>
                </a14:m>
                <a:r>
                  <a:rPr lang="en-US" sz="4400" b="1" dirty="0" err="1">
                    <a:latin typeface="Tahoma" pitchFamily="34" charset="0"/>
                    <a:ea typeface="Tahoma" pitchFamily="34" charset="0"/>
                    <a:cs typeface="Tahoma" pitchFamily="34" charset="0"/>
                  </a:rPr>
                  <a:t>thỏa</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mãn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panose="02040503050406030204" pitchFamily="18" charset="0"/>
                      </a:rPr>
                      <m:t>𝒂𝒙</m:t>
                    </m:r>
                    <m:r>
                      <a:rPr lang="en-US" sz="4400" b="1" i="1">
                        <a:latin typeface="Cambria Math" panose="02040503050406030204" pitchFamily="18" charset="0"/>
                      </a:rPr>
                      <m:t>+</m:t>
                    </m:r>
                    <m:r>
                      <a:rPr lang="en-US" sz="4400" b="1" i="1">
                        <a:latin typeface="Cambria Math" panose="02040503050406030204" pitchFamily="18" charset="0"/>
                      </a:rPr>
                      <m:t>𝒃𝒚</m:t>
                    </m:r>
                    <m:r>
                      <a:rPr lang="en-US" sz="4400" b="1" i="1">
                        <a:latin typeface="Cambria Math" panose="02040503050406030204" pitchFamily="18" charset="0"/>
                      </a:rPr>
                      <m:t>=</m:t>
                    </m:r>
                    <m:r>
                      <a:rPr lang="en-US" sz="4400" b="1" i="1">
                        <a:latin typeface="Cambria Math" panose="02040503050406030204" pitchFamily="18" charset="0"/>
                      </a:rPr>
                      <m:t>𝒄</m:t>
                    </m:r>
                  </m:oMath>
                </a14:m>
                <a:r>
                  <a:rPr lang="en-US" sz="4400" b="1" dirty="0">
                    <a:latin typeface="Tahoma" pitchFamily="34" charset="0"/>
                    <a:ea typeface="Tahoma" pitchFamily="34" charset="0"/>
                    <a:cs typeface="Tahoma" pitchFamily="34" charset="0"/>
                  </a:rPr>
                  <a:t>.</a:t>
                </a:r>
              </a:p>
              <a:p>
                <a:pPr marL="914400" indent="-457200" algn="just">
                  <a:buClr>
                    <a:srgbClr val="FF0000"/>
                  </a:buClr>
                  <a:buFont typeface="Wingdings" panose="05000000000000000000" pitchFamily="2" charset="2"/>
                  <a:buChar char="w"/>
                </a:pPr>
                <a:r>
                  <a:rPr lang="en-US" sz="4400" b="1" dirty="0" err="1">
                    <a:latin typeface="Tahoma" pitchFamily="34" charset="0"/>
                    <a:ea typeface="Tahoma" pitchFamily="34" charset="0"/>
                    <a:cs typeface="Tahoma" pitchFamily="34" charset="0"/>
                  </a:rPr>
                  <a:t>Biểu</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diễn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học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tập</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của</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panose="02040503050406030204" pitchFamily="18" charset="0"/>
                      </a:rPr>
                      <m:t>𝒂𝒙</m:t>
                    </m:r>
                    <m:r>
                      <a:rPr lang="en-US" sz="4400" b="1" i="1">
                        <a:latin typeface="Cambria Math" panose="02040503050406030204" pitchFamily="18" charset="0"/>
                      </a:rPr>
                      <m:t>+</m:t>
                    </m:r>
                    <m:r>
                      <a:rPr lang="en-US" sz="4400" b="1" i="1">
                        <a:latin typeface="Cambria Math" panose="02040503050406030204" pitchFamily="18" charset="0"/>
                      </a:rPr>
                      <m:t>𝒃𝒚</m:t>
                    </m:r>
                    <m:r>
                      <a:rPr lang="en-US" sz="4400" b="1" i="1">
                        <a:latin typeface="Cambria Math" panose="02040503050406030204" pitchFamily="18" charset="0"/>
                      </a:rPr>
                      <m:t>=</m:t>
                    </m:r>
                    <m:r>
                      <a:rPr lang="en-US" sz="4400" b="1" i="1">
                        <a:latin typeface="Cambria Math" panose="02040503050406030204" pitchFamily="18" charset="0"/>
                      </a:rPr>
                      <m:t>𝒄</m:t>
                    </m:r>
                  </m:oMath>
                </a14:m>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trong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mặt</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phẳng</a:t>
                </a:r>
                <a:r>
                  <a:rPr lang="en-US"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panose="02040503050406030204" pitchFamily="18" charset="0"/>
                      </a:rPr>
                      <m:t>𝑶𝒙𝒚</m:t>
                    </m:r>
                  </m:oMath>
                </a14:m>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một</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đường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thẳng</a:t>
                </a:r>
                <a:r>
                  <a:rPr lang="en-US" sz="4400" b="1" dirty="0">
                    <a:latin typeface="Tahoma" pitchFamily="34" charset="0"/>
                    <a:ea typeface="Tahoma" pitchFamily="34" charset="0"/>
                    <a:cs typeface="Tahoma" pitchFamily="34" charset="0"/>
                  </a:rPr>
                  <a:t> </a:t>
                </a:r>
              </a:p>
              <a:p>
                <a:pPr marL="457200" indent="1371600" algn="just">
                  <a:buClr>
                    <a:srgbClr val="FF0000"/>
                  </a:buClr>
                </a:pPr>
                <a14:m>
                  <m:oMath xmlns:m="http://schemas.openxmlformats.org/officeDocument/2006/math">
                    <m:r>
                      <a:rPr lang="en-US" sz="4400" b="1" i="1">
                        <a:latin typeface="Cambria Math" panose="02040503050406030204" pitchFamily="18" charset="0"/>
                      </a:rPr>
                      <m:t>𝒅</m:t>
                    </m:r>
                    <m:r>
                      <a:rPr lang="en-US" sz="4400" b="1">
                        <a:latin typeface="Cambria Math" panose="02040503050406030204" pitchFamily="18" charset="0"/>
                      </a:rPr>
                      <m:t>:</m:t>
                    </m:r>
                    <m:r>
                      <a:rPr lang="en-US" sz="4400" b="1" i="1">
                        <a:latin typeface="Cambria Math" panose="02040503050406030204" pitchFamily="18" charset="0"/>
                      </a:rPr>
                      <m:t>𝒂𝒙</m:t>
                    </m:r>
                    <m:r>
                      <a:rPr lang="en-US" sz="4400" b="1" i="1">
                        <a:latin typeface="Cambria Math" panose="02040503050406030204" pitchFamily="18" charset="0"/>
                      </a:rPr>
                      <m:t>+</m:t>
                    </m:r>
                    <m:r>
                      <a:rPr lang="en-US" sz="4400" b="1" i="1">
                        <a:latin typeface="Cambria Math" panose="02040503050406030204" pitchFamily="18" charset="0"/>
                      </a:rPr>
                      <m:t>𝒃𝒚</m:t>
                    </m:r>
                    <m:r>
                      <a:rPr lang="en-US" sz="4400" b="1" i="1">
                        <a:latin typeface="Cambria Math" panose="02040503050406030204" pitchFamily="18" charset="0"/>
                      </a:rPr>
                      <m:t>=</m:t>
                    </m:r>
                    <m:r>
                      <a:rPr lang="en-US" sz="4400" b="1" i="1">
                        <a:latin typeface="Cambria Math" panose="02040503050406030204" pitchFamily="18" charset="0"/>
                      </a:rPr>
                      <m:t>𝒄</m:t>
                    </m:r>
                    <m:r>
                      <a:rPr lang="en-US" sz="4400" b="1" i="1">
                        <a:latin typeface="Cambria Math" panose="02040503050406030204" pitchFamily="18" charset="0"/>
                      </a:rPr>
                      <m:t>⇔</m:t>
                    </m:r>
                    <m:r>
                      <a:rPr lang="en-US" sz="4400" b="1" i="1">
                        <a:latin typeface="Cambria Math" panose="02040503050406030204" pitchFamily="18" charset="0"/>
                      </a:rPr>
                      <m:t>𝒚</m:t>
                    </m:r>
                    <m:r>
                      <a:rPr lang="en-US" sz="4400" b="1" i="1">
                        <a:latin typeface="Cambria Math" panose="02040503050406030204" pitchFamily="18" charset="0"/>
                      </a:rPr>
                      <m:t>=</m:t>
                    </m:r>
                    <m:f>
                      <m:fPr>
                        <m:ctrlPr>
                          <a:rPr lang="en-US" sz="4400" b="1" i="1">
                            <a:latin typeface="Cambria Math"/>
                          </a:rPr>
                        </m:ctrlPr>
                      </m:fPr>
                      <m:num>
                        <m:r>
                          <a:rPr lang="en-US" sz="4400" b="1" i="1">
                            <a:latin typeface="Cambria Math" panose="02040503050406030204" pitchFamily="18" charset="0"/>
                          </a:rPr>
                          <m:t>−</m:t>
                        </m:r>
                        <m:r>
                          <a:rPr lang="en-US" sz="4400" b="1" i="1">
                            <a:latin typeface="Cambria Math" panose="02040503050406030204" pitchFamily="18" charset="0"/>
                          </a:rPr>
                          <m:t>𝒂</m:t>
                        </m:r>
                      </m:num>
                      <m:den>
                        <m:r>
                          <a:rPr lang="en-US" sz="4400" b="1" i="1">
                            <a:latin typeface="Cambria Math" panose="02040503050406030204" pitchFamily="18" charset="0"/>
                          </a:rPr>
                          <m:t>𝒃</m:t>
                        </m:r>
                      </m:den>
                    </m:f>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a:rPr>
                        </m:ctrlPr>
                      </m:fPr>
                      <m:num>
                        <m:r>
                          <a:rPr lang="en-US" sz="4400" b="1" i="1">
                            <a:latin typeface="Cambria Math" panose="02040503050406030204" pitchFamily="18" charset="0"/>
                          </a:rPr>
                          <m:t>𝒄</m:t>
                        </m:r>
                      </m:num>
                      <m:den>
                        <m:r>
                          <a:rPr lang="en-US" sz="4400" b="1" i="1">
                            <a:latin typeface="Cambria Math" panose="02040503050406030204" pitchFamily="18" charset="0"/>
                          </a:rPr>
                          <m:t>𝒃</m:t>
                        </m:r>
                      </m:den>
                    </m:f>
                  </m:oMath>
                </a14:m>
                <a:r>
                  <a:rPr lang="en-US" sz="4400" b="1" dirty="0">
                    <a:latin typeface="Tahoma" pitchFamily="34" charset="0"/>
                    <a:ea typeface="Tahoma" pitchFamily="34" charset="0"/>
                    <a:cs typeface="Tahoma" pitchFamily="34" charset="0"/>
                  </a:rPr>
                  <a:t>.</a:t>
                </a:r>
                <a:endParaRPr lang="en-US" sz="4400" b="1" i="1" dirty="0">
                  <a:latin typeface="Tahoma" pitchFamily="34" charset="0"/>
                  <a:ea typeface="Tahoma" pitchFamily="34" charset="0"/>
                  <a:cs typeface="Tahoma"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925878" y="2971800"/>
                <a:ext cx="20875048" cy="5061001"/>
              </a:xfrm>
              <a:prstGeom prst="rect">
                <a:avLst/>
              </a:prstGeom>
              <a:blipFill>
                <a:blip r:embed="rId3"/>
                <a:stretch>
                  <a:fillRect l="-1197" t="-2530" r="-1168" b="-16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050519" y="8176992"/>
                <a:ext cx="20646448" cy="3634008"/>
              </a:xfrm>
              <a:prstGeom prst="rect">
                <a:avLst/>
              </a:prstGeom>
              <a:noFill/>
            </p:spPr>
            <p:txBody>
              <a:bodyPr wrap="square" rtlCol="0">
                <a:spAutoFit/>
              </a:bodyPr>
              <a:lstStyle/>
              <a:p>
                <a:pPr lvl="0"/>
                <a:r>
                  <a:rPr lang="en-US" sz="4400" b="1" i="1" dirty="0">
                    <a:solidFill>
                      <a:srgbClr val="FF0000"/>
                    </a:solidFill>
                    <a:latin typeface="Tahoma" pitchFamily="34" charset="0"/>
                    <a:ea typeface="Tahoma" pitchFamily="34" charset="0"/>
                    <a:cs typeface="Tahoma" pitchFamily="34" charset="0"/>
                  </a:rPr>
                  <a:t>Hệ </a:t>
                </a:r>
                <a:r>
                  <a:rPr lang="en-US" sz="4400" b="1" i="1" dirty="0" err="1">
                    <a:solidFill>
                      <a:srgbClr val="FF0000"/>
                    </a:solidFill>
                    <a:latin typeface="Tahoma" pitchFamily="34" charset="0"/>
                    <a:ea typeface="Tahoma" pitchFamily="34" charset="0"/>
                    <a:cs typeface="Tahoma" pitchFamily="34" charset="0"/>
                  </a:rPr>
                  <a:t>hai</a:t>
                </a:r>
                <a:r>
                  <a:rPr lang="en-US" sz="4400" b="1" i="1" dirty="0">
                    <a:solidFill>
                      <a:srgbClr val="FF0000"/>
                    </a:solidFill>
                    <a:latin typeface="Tahoma" pitchFamily="34" charset="0"/>
                    <a:ea typeface="Tahoma" pitchFamily="34" charset="0"/>
                    <a:cs typeface="Tahoma" pitchFamily="34" charset="0"/>
                  </a:rPr>
                  <a:t> </a:t>
                </a:r>
                <a:r>
                  <a:rPr lang="en-US" sz="4400" b="1" i="1" dirty="0" err="1">
                    <a:solidFill>
                      <a:srgbClr val="FF0000"/>
                    </a:solidFill>
                    <a:latin typeface="Tahoma" pitchFamily="34" charset="0"/>
                    <a:ea typeface="Tahoma" pitchFamily="34" charset="0"/>
                    <a:cs typeface="Tahoma" pitchFamily="34" charset="0"/>
                  </a:rPr>
                  <a:t>phương</a:t>
                </a:r>
                <a:r>
                  <a:rPr lang="en-US" sz="4400" b="1" i="1" dirty="0">
                    <a:solidFill>
                      <a:srgbClr val="FF0000"/>
                    </a:solidFill>
                    <a:latin typeface="Tahoma" pitchFamily="34" charset="0"/>
                    <a:ea typeface="Tahoma" pitchFamily="34" charset="0"/>
                    <a:cs typeface="Tahoma" pitchFamily="34" charset="0"/>
                  </a:rPr>
                  <a:t> </a:t>
                </a:r>
                <a:r>
                  <a:rPr lang="en-US" sz="4400" b="1" i="1" dirty="0" err="1">
                    <a:solidFill>
                      <a:srgbClr val="FF0000"/>
                    </a:solidFill>
                    <a:latin typeface="Tahoma" pitchFamily="34" charset="0"/>
                    <a:ea typeface="Tahoma" pitchFamily="34" charset="0"/>
                    <a:cs typeface="Tahoma" pitchFamily="34" charset="0"/>
                  </a:rPr>
                  <a:t>trình</a:t>
                </a:r>
                <a:r>
                  <a:rPr lang="en-US" sz="4400" b="1" i="1" dirty="0">
                    <a:solidFill>
                      <a:srgbClr val="FF0000"/>
                    </a:solidFill>
                    <a:latin typeface="Tahoma" pitchFamily="34" charset="0"/>
                    <a:ea typeface="Tahoma" pitchFamily="34" charset="0"/>
                    <a:cs typeface="Tahoma" pitchFamily="34" charset="0"/>
                  </a:rPr>
                  <a:t> </a:t>
                </a:r>
                <a:r>
                  <a:rPr lang="en-US" sz="4400" b="1" i="1" dirty="0" err="1">
                    <a:solidFill>
                      <a:srgbClr val="FF0000"/>
                    </a:solidFill>
                    <a:latin typeface="Tahoma" pitchFamily="34" charset="0"/>
                    <a:ea typeface="Tahoma" pitchFamily="34" charset="0"/>
                    <a:cs typeface="Tahoma" pitchFamily="34" charset="0"/>
                  </a:rPr>
                  <a:t>bậc</a:t>
                </a:r>
                <a:r>
                  <a:rPr lang="en-US" sz="4400" b="1" i="1" dirty="0">
                    <a:solidFill>
                      <a:srgbClr val="FF0000"/>
                    </a:solidFill>
                    <a:latin typeface="Tahoma" pitchFamily="34" charset="0"/>
                    <a:ea typeface="Tahoma" pitchFamily="34" charset="0"/>
                    <a:cs typeface="Tahoma" pitchFamily="34" charset="0"/>
                  </a:rPr>
                  <a:t> </a:t>
                </a:r>
                <a:r>
                  <a:rPr lang="en-US" sz="4400" b="1" i="1" dirty="0" err="1">
                    <a:solidFill>
                      <a:srgbClr val="FF0000"/>
                    </a:solidFill>
                    <a:latin typeface="Tahoma" pitchFamily="34" charset="0"/>
                    <a:ea typeface="Tahoma" pitchFamily="34" charset="0"/>
                    <a:cs typeface="Tahoma" pitchFamily="34" charset="0"/>
                  </a:rPr>
                  <a:t>nhất</a:t>
                </a:r>
                <a:r>
                  <a:rPr lang="en-US" sz="4400" b="1" i="1" dirty="0">
                    <a:solidFill>
                      <a:srgbClr val="FF0000"/>
                    </a:solidFill>
                    <a:latin typeface="Tahoma" pitchFamily="34" charset="0"/>
                    <a:ea typeface="Tahoma" pitchFamily="34" charset="0"/>
                    <a:cs typeface="Tahoma" pitchFamily="34" charset="0"/>
                  </a:rPr>
                  <a:t> </a:t>
                </a:r>
                <a:r>
                  <a:rPr lang="en-US" sz="4400" b="1" i="1" dirty="0" err="1">
                    <a:solidFill>
                      <a:srgbClr val="FF0000"/>
                    </a:solidFill>
                    <a:latin typeface="Tahoma" pitchFamily="34" charset="0"/>
                    <a:ea typeface="Tahoma" pitchFamily="34" charset="0"/>
                    <a:cs typeface="Tahoma" pitchFamily="34" charset="0"/>
                  </a:rPr>
                  <a:t>hai</a:t>
                </a:r>
                <a:r>
                  <a:rPr lang="en-US" sz="4400" b="1" i="1" dirty="0">
                    <a:solidFill>
                      <a:srgbClr val="FF0000"/>
                    </a:solidFill>
                    <a:latin typeface="Tahoma" pitchFamily="34" charset="0"/>
                    <a:ea typeface="Tahoma" pitchFamily="34" charset="0"/>
                    <a:cs typeface="Tahoma" pitchFamily="34" charset="0"/>
                  </a:rPr>
                  <a:t> </a:t>
                </a:r>
                <a:r>
                  <a:rPr lang="en-US" sz="4400" b="1" i="1" dirty="0" err="1">
                    <a:solidFill>
                      <a:srgbClr val="FF0000"/>
                    </a:solidFill>
                    <a:latin typeface="Tahoma" pitchFamily="34" charset="0"/>
                    <a:ea typeface="Tahoma" pitchFamily="34" charset="0"/>
                    <a:cs typeface="Tahoma" pitchFamily="34" charset="0"/>
                  </a:rPr>
                  <a:t>ẩn</a:t>
                </a:r>
                <a:endParaRPr lang="en-US" sz="4400" b="1" i="1" dirty="0">
                  <a:solidFill>
                    <a:srgbClr val="FF0000"/>
                  </a:solidFill>
                  <a:latin typeface="Tahoma" pitchFamily="34" charset="0"/>
                  <a:ea typeface="Tahoma" pitchFamily="34" charset="0"/>
                  <a:cs typeface="Tahoma" pitchFamily="34" charset="0"/>
                </a:endParaRPr>
              </a:p>
              <a:p>
                <a:pPr marL="225425" lvl="0"/>
                <a:r>
                  <a:rPr lang="en-US" sz="4400" b="1" dirty="0">
                    <a:solidFill>
                      <a:srgbClr val="FF0000"/>
                    </a:solidFill>
                    <a:latin typeface="Tahoma" pitchFamily="34" charset="0"/>
                    <a:ea typeface="Tahoma" pitchFamily="34" charset="0"/>
                    <a:cs typeface="Tahoma" pitchFamily="34" charset="0"/>
                    <a:sym typeface="Wingdings" panose="05000000000000000000" pitchFamily="2" charset="2"/>
                  </a:rPr>
                  <a:t> </a:t>
                </a:r>
                <a:r>
                  <a:rPr lang="en-US" sz="4400" b="1" dirty="0" err="1">
                    <a:latin typeface="Tahoma" pitchFamily="34" charset="0"/>
                    <a:ea typeface="Tahoma" pitchFamily="34" charset="0"/>
                    <a:cs typeface="Tahoma" pitchFamily="34" charset="0"/>
                  </a:rPr>
                  <a:t>Có</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dạng</a:t>
                </a:r>
                <a:r>
                  <a:rPr lang="en-US" sz="4400" b="1" dirty="0">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sSub>
                                <m:sSubPr>
                                  <m:ctrlPr>
                                    <a:rPr lang="en-US" sz="4400" b="1" i="1">
                                      <a:latin typeface="Cambria Math"/>
                                    </a:rPr>
                                  </m:ctrlPr>
                                </m:sSubPr>
                                <m:e>
                                  <m:r>
                                    <a:rPr lang="nl-NL" sz="4400" b="1" i="1">
                                      <a:latin typeface="Cambria Math" panose="02040503050406030204" pitchFamily="18" charset="0"/>
                                    </a:rPr>
                                    <m:t>𝒂</m:t>
                                  </m:r>
                                </m:e>
                                <m:sub>
                                  <m:r>
                                    <a:rPr lang="nl-NL" sz="4400" b="1" i="1">
                                      <a:latin typeface="Cambria Math" panose="02040503050406030204" pitchFamily="18" charset="0"/>
                                    </a:rPr>
                                    <m:t>𝟏</m:t>
                                  </m:r>
                                </m:sub>
                              </m:sSub>
                              <m:r>
                                <a:rPr lang="nl-NL" sz="4400" b="1" i="1">
                                  <a:latin typeface="Cambria Math" panose="02040503050406030204" pitchFamily="18" charset="0"/>
                                </a:rPr>
                                <m:t>𝒙</m:t>
                              </m:r>
                              <m:r>
                                <a:rPr lang="nl-NL" sz="4400" b="1" i="1">
                                  <a:latin typeface="Cambria Math" panose="02040503050406030204" pitchFamily="18" charset="0"/>
                                </a:rPr>
                                <m:t>+</m:t>
                              </m:r>
                              <m:sSub>
                                <m:sSubPr>
                                  <m:ctrlPr>
                                    <a:rPr lang="en-US" sz="4400" b="1" i="1">
                                      <a:latin typeface="Cambria Math"/>
                                    </a:rPr>
                                  </m:ctrlPr>
                                </m:sSubPr>
                                <m:e>
                                  <m:r>
                                    <a:rPr lang="nl-NL" sz="4400" b="1" i="1">
                                      <a:latin typeface="Cambria Math" panose="02040503050406030204" pitchFamily="18" charset="0"/>
                                    </a:rPr>
                                    <m:t>𝒃</m:t>
                                  </m:r>
                                </m:e>
                                <m:sub>
                                  <m:r>
                                    <a:rPr lang="nl-NL" sz="4400" b="1" i="1">
                                      <a:latin typeface="Cambria Math" panose="02040503050406030204" pitchFamily="18" charset="0"/>
                                    </a:rPr>
                                    <m:t>𝟏</m:t>
                                  </m:r>
                                </m:sub>
                              </m:sSub>
                              <m:r>
                                <a:rPr lang="nl-NL" sz="4400" b="1" i="1">
                                  <a:latin typeface="Cambria Math" panose="02040503050406030204" pitchFamily="18" charset="0"/>
                                </a:rPr>
                                <m:t>𝒚</m:t>
                              </m:r>
                              <m:r>
                                <a:rPr lang="nl-NL" sz="4400" b="1" i="1">
                                  <a:latin typeface="Cambria Math" panose="02040503050406030204" pitchFamily="18" charset="0"/>
                                </a:rPr>
                                <m:t>=</m:t>
                              </m:r>
                              <m:sSub>
                                <m:sSubPr>
                                  <m:ctrlPr>
                                    <a:rPr lang="en-US" sz="4400" b="1" i="1">
                                      <a:latin typeface="Cambria Math"/>
                                    </a:rPr>
                                  </m:ctrlPr>
                                </m:sSubPr>
                                <m:e>
                                  <m:r>
                                    <a:rPr lang="nl-NL" sz="4400" b="1" i="1">
                                      <a:latin typeface="Cambria Math" panose="02040503050406030204" pitchFamily="18" charset="0"/>
                                    </a:rPr>
                                    <m:t>𝒄</m:t>
                                  </m:r>
                                </m:e>
                                <m:sub>
                                  <m:r>
                                    <a:rPr lang="nl-NL" sz="4400" b="1" i="1">
                                      <a:latin typeface="Cambria Math" panose="02040503050406030204" pitchFamily="18" charset="0"/>
                                    </a:rPr>
                                    <m:t>𝟏</m:t>
                                  </m:r>
                                </m:sub>
                              </m:sSub>
                            </m:e>
                          </m:mr>
                          <m:mr>
                            <m:e>
                              <m:sSub>
                                <m:sSubPr>
                                  <m:ctrlPr>
                                    <a:rPr lang="en-US" sz="4400" b="1" i="1">
                                      <a:latin typeface="Cambria Math"/>
                                    </a:rPr>
                                  </m:ctrlPr>
                                </m:sSubPr>
                                <m:e>
                                  <m:r>
                                    <a:rPr lang="nl-NL" sz="4400" b="1" i="1">
                                      <a:latin typeface="Cambria Math" panose="02040503050406030204" pitchFamily="18" charset="0"/>
                                    </a:rPr>
                                    <m:t>𝒂</m:t>
                                  </m:r>
                                </m:e>
                                <m:sub>
                                  <m:r>
                                    <a:rPr lang="nl-NL" sz="4400" b="1" i="1">
                                      <a:latin typeface="Cambria Math" panose="02040503050406030204" pitchFamily="18" charset="0"/>
                                    </a:rPr>
                                    <m:t>𝟐</m:t>
                                  </m:r>
                                </m:sub>
                              </m:sSub>
                              <m:r>
                                <a:rPr lang="nl-NL" sz="4400" b="1" i="1">
                                  <a:latin typeface="Cambria Math" panose="02040503050406030204" pitchFamily="18" charset="0"/>
                                </a:rPr>
                                <m:t>𝒙</m:t>
                              </m:r>
                              <m:r>
                                <a:rPr lang="nl-NL" sz="4400" b="1" i="1">
                                  <a:latin typeface="Cambria Math" panose="02040503050406030204" pitchFamily="18" charset="0"/>
                                </a:rPr>
                                <m:t>+</m:t>
                              </m:r>
                              <m:sSub>
                                <m:sSubPr>
                                  <m:ctrlPr>
                                    <a:rPr lang="en-US" sz="4400" b="1" i="1">
                                      <a:latin typeface="Cambria Math"/>
                                    </a:rPr>
                                  </m:ctrlPr>
                                </m:sSubPr>
                                <m:e>
                                  <m:r>
                                    <a:rPr lang="nl-NL" sz="4400" b="1" i="1">
                                      <a:latin typeface="Cambria Math" panose="02040503050406030204" pitchFamily="18" charset="0"/>
                                    </a:rPr>
                                    <m:t>𝒃</m:t>
                                  </m:r>
                                </m:e>
                                <m:sub>
                                  <m:r>
                                    <a:rPr lang="nl-NL" sz="4400" b="1" i="1">
                                      <a:latin typeface="Cambria Math" panose="02040503050406030204" pitchFamily="18" charset="0"/>
                                    </a:rPr>
                                    <m:t>𝟐</m:t>
                                  </m:r>
                                </m:sub>
                              </m:sSub>
                              <m:r>
                                <a:rPr lang="nl-NL" sz="4400" b="1" i="1">
                                  <a:latin typeface="Cambria Math" panose="02040503050406030204" pitchFamily="18" charset="0"/>
                                </a:rPr>
                                <m:t>𝒚</m:t>
                              </m:r>
                              <m:r>
                                <a:rPr lang="nl-NL" sz="4400" b="1" i="1">
                                  <a:latin typeface="Cambria Math" panose="02040503050406030204" pitchFamily="18" charset="0"/>
                                </a:rPr>
                                <m:t>=</m:t>
                              </m:r>
                              <m:sSub>
                                <m:sSubPr>
                                  <m:ctrlPr>
                                    <a:rPr lang="en-US" sz="4400" b="1" i="1">
                                      <a:latin typeface="Cambria Math"/>
                                    </a:rPr>
                                  </m:ctrlPr>
                                </m:sSubPr>
                                <m:e>
                                  <m:r>
                                    <a:rPr lang="nl-NL" sz="4400" b="1" i="1">
                                      <a:latin typeface="Cambria Math" panose="02040503050406030204" pitchFamily="18" charset="0"/>
                                    </a:rPr>
                                    <m:t>𝒄</m:t>
                                  </m:r>
                                </m:e>
                                <m:sub>
                                  <m:r>
                                    <a:rPr lang="nl-NL" sz="4400" b="1" i="1">
                                      <a:latin typeface="Cambria Math" panose="02040503050406030204" pitchFamily="18" charset="0"/>
                                    </a:rPr>
                                    <m:t>𝟐</m:t>
                                  </m:r>
                                </m:sub>
                              </m:sSub>
                            </m:e>
                          </m:mr>
                        </m:m>
                      </m:e>
                    </m:d>
                    <m:r>
                      <a:rPr lang="nl-NL" sz="4400" b="1">
                        <a:latin typeface="Cambria Math" panose="02040503050406030204" pitchFamily="18" charset="0"/>
                      </a:rPr>
                      <m:t>(</m:t>
                    </m:r>
                    <m:sSubSup>
                      <m:sSubSupPr>
                        <m:ctrlPr>
                          <a:rPr lang="en-US" sz="4400" b="1" i="1">
                            <a:latin typeface="Cambria Math"/>
                          </a:rPr>
                        </m:ctrlPr>
                      </m:sSubSupPr>
                      <m:e>
                        <m:r>
                          <a:rPr lang="nl-NL" sz="4400" b="1" i="1">
                            <a:latin typeface="Cambria Math" panose="02040503050406030204" pitchFamily="18" charset="0"/>
                          </a:rPr>
                          <m:t>𝒂</m:t>
                        </m:r>
                      </m:e>
                      <m:sub>
                        <m:r>
                          <a:rPr lang="nl-NL" sz="4400" b="1" i="1">
                            <a:latin typeface="Cambria Math" panose="02040503050406030204" pitchFamily="18" charset="0"/>
                          </a:rPr>
                          <m:t>𝟏</m:t>
                        </m:r>
                      </m:sub>
                      <m:sup>
                        <m:r>
                          <a:rPr lang="nl-NL" sz="4400" b="1" i="1">
                            <a:latin typeface="Cambria Math" panose="02040503050406030204" pitchFamily="18" charset="0"/>
                          </a:rPr>
                          <m:t>𝟐</m:t>
                        </m:r>
                      </m:sup>
                    </m:sSubSup>
                    <m:r>
                      <a:rPr lang="nl-NL" sz="4400" b="1" i="1">
                        <a:latin typeface="Cambria Math" panose="02040503050406030204" pitchFamily="18" charset="0"/>
                      </a:rPr>
                      <m:t>+</m:t>
                    </m:r>
                    <m:sSubSup>
                      <m:sSubSupPr>
                        <m:ctrlPr>
                          <a:rPr lang="en-US" sz="4400" b="1" i="1">
                            <a:latin typeface="Cambria Math"/>
                          </a:rPr>
                        </m:ctrlPr>
                      </m:sSubSupPr>
                      <m:e>
                        <m:r>
                          <a:rPr lang="nl-NL" sz="4400" b="1" i="1">
                            <a:latin typeface="Cambria Math" panose="02040503050406030204" pitchFamily="18" charset="0"/>
                          </a:rPr>
                          <m:t>𝒃</m:t>
                        </m:r>
                      </m:e>
                      <m:sub>
                        <m:r>
                          <a:rPr lang="nl-NL" sz="4400" b="1" i="1">
                            <a:latin typeface="Cambria Math" panose="02040503050406030204" pitchFamily="18" charset="0"/>
                          </a:rPr>
                          <m:t>𝟏</m:t>
                        </m:r>
                      </m:sub>
                      <m:sup>
                        <m:r>
                          <a:rPr lang="nl-NL" sz="4400" b="1" i="1">
                            <a:latin typeface="Cambria Math" panose="02040503050406030204" pitchFamily="18" charset="0"/>
                          </a:rPr>
                          <m:t>𝟐</m:t>
                        </m:r>
                      </m:sup>
                    </m:sSubSup>
                    <m:r>
                      <a:rPr lang="nl-NL" sz="4400" b="1" i="1">
                        <a:latin typeface="Cambria Math" panose="02040503050406030204" pitchFamily="18" charset="0"/>
                      </a:rPr>
                      <m:t>≠</m:t>
                    </m:r>
                    <m:r>
                      <a:rPr lang="nl-NL" sz="4400" b="1" i="1">
                        <a:latin typeface="Cambria Math" panose="02040503050406030204" pitchFamily="18" charset="0"/>
                      </a:rPr>
                      <m:t>𝟎</m:t>
                    </m:r>
                    <m:r>
                      <a:rPr lang="nl-NL" sz="4400" b="1">
                        <a:latin typeface="Cambria Math" panose="02040503050406030204" pitchFamily="18" charset="0"/>
                      </a:rPr>
                      <m:t>,</m:t>
                    </m:r>
                    <m:r>
                      <a:rPr lang="nl-NL" sz="4400" b="1" i="1">
                        <a:latin typeface="Cambria Math" panose="02040503050406030204" pitchFamily="18" charset="0"/>
                      </a:rPr>
                      <m:t>  </m:t>
                    </m:r>
                    <m:sSubSup>
                      <m:sSubSupPr>
                        <m:ctrlPr>
                          <a:rPr lang="en-US" sz="4400" b="1" i="1">
                            <a:latin typeface="Cambria Math"/>
                          </a:rPr>
                        </m:ctrlPr>
                      </m:sSubSupPr>
                      <m:e>
                        <m:r>
                          <a:rPr lang="nl-NL" sz="4400" b="1" i="1">
                            <a:latin typeface="Cambria Math" panose="02040503050406030204" pitchFamily="18" charset="0"/>
                          </a:rPr>
                          <m:t>𝒂</m:t>
                        </m:r>
                      </m:e>
                      <m:sub>
                        <m:r>
                          <a:rPr lang="nl-NL" sz="4400" b="1" i="1">
                            <a:latin typeface="Cambria Math" panose="02040503050406030204" pitchFamily="18" charset="0"/>
                          </a:rPr>
                          <m:t>𝟐</m:t>
                        </m:r>
                      </m:sub>
                      <m:sup>
                        <m:r>
                          <a:rPr lang="nl-NL" sz="4400" b="1" i="1">
                            <a:latin typeface="Cambria Math" panose="02040503050406030204" pitchFamily="18" charset="0"/>
                          </a:rPr>
                          <m:t>𝟐</m:t>
                        </m:r>
                      </m:sup>
                    </m:sSubSup>
                    <m:r>
                      <a:rPr lang="nl-NL" sz="4400" b="1" i="1">
                        <a:latin typeface="Cambria Math" panose="02040503050406030204" pitchFamily="18" charset="0"/>
                      </a:rPr>
                      <m:t>+</m:t>
                    </m:r>
                    <m:sSubSup>
                      <m:sSubSupPr>
                        <m:ctrlPr>
                          <a:rPr lang="en-US" sz="4400" b="1" i="1">
                            <a:latin typeface="Cambria Math"/>
                          </a:rPr>
                        </m:ctrlPr>
                      </m:sSubSupPr>
                      <m:e>
                        <m:r>
                          <a:rPr lang="nl-NL" sz="4400" b="1" i="1">
                            <a:latin typeface="Cambria Math" panose="02040503050406030204" pitchFamily="18" charset="0"/>
                          </a:rPr>
                          <m:t>𝒃</m:t>
                        </m:r>
                      </m:e>
                      <m:sub>
                        <m:r>
                          <a:rPr lang="nl-NL" sz="4400" b="1" i="1">
                            <a:latin typeface="Cambria Math" panose="02040503050406030204" pitchFamily="18" charset="0"/>
                          </a:rPr>
                          <m:t>𝟐</m:t>
                        </m:r>
                      </m:sub>
                      <m:sup>
                        <m:r>
                          <a:rPr lang="nl-NL" sz="4400" b="1" i="1">
                            <a:latin typeface="Cambria Math" panose="02040503050406030204" pitchFamily="18" charset="0"/>
                          </a:rPr>
                          <m:t>𝟐</m:t>
                        </m:r>
                      </m:sup>
                    </m:sSubSup>
                    <m:r>
                      <a:rPr lang="nl-NL" sz="4400" b="1" i="1">
                        <a:latin typeface="Cambria Math" panose="02040503050406030204" pitchFamily="18" charset="0"/>
                      </a:rPr>
                      <m:t>≠</m:t>
                    </m:r>
                    <m:r>
                      <a:rPr lang="nl-NL" sz="4400" b="1" i="1">
                        <a:latin typeface="Cambria Math" panose="02040503050406030204" pitchFamily="18" charset="0"/>
                      </a:rPr>
                      <m:t>𝟎</m:t>
                    </m:r>
                    <m:r>
                      <a:rPr lang="nl-NL" sz="4400" b="1">
                        <a:latin typeface="Cambria Math" panose="02040503050406030204" pitchFamily="18" charset="0"/>
                      </a:rPr>
                      <m:t>)</m:t>
                    </m:r>
                  </m:oMath>
                </a14:m>
                <a:r>
                  <a:rPr lang="nl-NL" sz="4400" b="1" dirty="0">
                    <a:latin typeface="Tahoma" pitchFamily="34" charset="0"/>
                    <a:ea typeface="Tahoma" pitchFamily="34" charset="0"/>
                    <a:cs typeface="Tahoma" pitchFamily="34" charset="0"/>
                  </a:rPr>
                  <a:t>,    </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𝑰</m:t>
                    </m:r>
                    <m:r>
                      <a:rPr lang="en-US" sz="4400" b="1">
                        <a:latin typeface="Cambria Math" panose="02040503050406030204" pitchFamily="18" charset="0"/>
                      </a:rPr>
                      <m:t>)</m:t>
                    </m:r>
                  </m:oMath>
                </a14:m>
                <a:endParaRPr lang="en-US" sz="4400" b="1" dirty="0">
                  <a:latin typeface="Tahoma" pitchFamily="34" charset="0"/>
                  <a:ea typeface="Tahoma" pitchFamily="34" charset="0"/>
                  <a:cs typeface="Tahoma" pitchFamily="34" charset="0"/>
                </a:endParaRPr>
              </a:p>
              <a:p>
                <a:pPr marL="225425"/>
                <a:r>
                  <a:rPr lang="en-US" sz="4400" b="1" dirty="0" err="1">
                    <a:latin typeface="Tahoma" pitchFamily="34" charset="0"/>
                    <a:ea typeface="Tahoma" pitchFamily="34" charset="0"/>
                    <a:cs typeface="Tahoma" pitchFamily="34" charset="0"/>
                  </a:rPr>
                  <a:t>với</a:t>
                </a:r>
                <a:r>
                  <a:rPr lang="en-US"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panose="02040503050406030204" pitchFamily="18" charset="0"/>
                      </a:rPr>
                      <m:t>𝒙</m:t>
                    </m:r>
                    <m:r>
                      <a:rPr lang="en-US" sz="4400" b="1">
                        <a:latin typeface="Cambria Math" panose="02040503050406030204" pitchFamily="18" charset="0"/>
                      </a:rPr>
                      <m:t>,</m:t>
                    </m:r>
                    <m:r>
                      <a:rPr lang="en-US" sz="4400" b="1" i="1">
                        <a:latin typeface="Cambria Math" panose="02040503050406030204" pitchFamily="18" charset="0"/>
                      </a:rPr>
                      <m:t>𝒚</m:t>
                    </m:r>
                  </m:oMath>
                </a14:m>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ẩn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các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chữ</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số</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còn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lại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hệ</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số</a:t>
                </a:r>
                <a:r>
                  <a:rPr lang="en-US" sz="4400" b="1" dirty="0">
                    <a:latin typeface="Tahoma" pitchFamily="34" charset="0"/>
                    <a:ea typeface="Tahoma" pitchFamily="34" charset="0"/>
                    <a:cs typeface="Tahoma" pitchFamily="34" charset="0"/>
                  </a:rPr>
                  <a:t>.</a:t>
                </a:r>
              </a:p>
              <a:p>
                <a:pPr marL="225425"/>
                <a:r>
                  <a:rPr lang="en-US" sz="4400" b="1" i="1" dirty="0">
                    <a:solidFill>
                      <a:srgbClr val="FF0000"/>
                    </a:solidFill>
                    <a:latin typeface="Tahoma" pitchFamily="34" charset="0"/>
                    <a:ea typeface="Tahoma" pitchFamily="34" charset="0"/>
                    <a:cs typeface="Tahoma" pitchFamily="34" charset="0"/>
                    <a:sym typeface="Wingdings 3" panose="05040102010807070707" pitchFamily="18" charset="2"/>
                  </a:rPr>
                  <a:t> </a:t>
                </a:r>
                <a:r>
                  <a:rPr lang="en-US" sz="4400" b="1" i="1" dirty="0" err="1">
                    <a:solidFill>
                      <a:srgbClr val="FF0000"/>
                    </a:solidFill>
                    <a:latin typeface="Tahoma" pitchFamily="34" charset="0"/>
                    <a:ea typeface="Tahoma" pitchFamily="34" charset="0"/>
                    <a:cs typeface="Tahoma" pitchFamily="34" charset="0"/>
                  </a:rPr>
                  <a:t>Cách</a:t>
                </a:r>
                <a:r>
                  <a:rPr lang="en-US" sz="4400" b="1" i="1" dirty="0">
                    <a:solidFill>
                      <a:srgbClr val="FF0000"/>
                    </a:solidFill>
                    <a:latin typeface="Tahoma" pitchFamily="34" charset="0"/>
                    <a:ea typeface="Tahoma" pitchFamily="34" charset="0"/>
                    <a:cs typeface="Tahoma" pitchFamily="34" charset="0"/>
                  </a:rPr>
                  <a:t> </a:t>
                </a:r>
                <a:r>
                  <a:rPr lang="en-US" sz="4400" b="1" i="1" dirty="0" err="1">
                    <a:solidFill>
                      <a:srgbClr val="FF0000"/>
                    </a:solidFill>
                    <a:latin typeface="Tahoma" pitchFamily="34" charset="0"/>
                    <a:ea typeface="Tahoma" pitchFamily="34" charset="0"/>
                    <a:cs typeface="Tahoma" pitchFamily="34" charset="0"/>
                  </a:rPr>
                  <a:t>giải</a:t>
                </a:r>
                <a:r>
                  <a:rPr lang="en-US" sz="4400" b="1" i="1" dirty="0">
                    <a:solidFill>
                      <a:srgbClr val="FF0000"/>
                    </a:solidFill>
                    <a:latin typeface="Tahoma" pitchFamily="34" charset="0"/>
                    <a:ea typeface="Tahoma" pitchFamily="34" charset="0"/>
                    <a:cs typeface="Tahoma" pitchFamily="34" charset="0"/>
                  </a:rPr>
                  <a:t>:  </a:t>
                </a:r>
                <a:r>
                  <a:rPr lang="en-US" sz="4400" b="1" dirty="0">
                    <a:latin typeface="Tahoma" pitchFamily="34" charset="0"/>
                    <a:ea typeface="Tahoma" pitchFamily="34" charset="0"/>
                    <a:cs typeface="Tahoma" pitchFamily="34" charset="0"/>
                  </a:rPr>
                  <a:t>P</a:t>
                </a:r>
                <a:r>
                  <a:rPr lang="nl-NL" sz="4400" b="1" dirty="0">
                    <a:latin typeface="Tahoma" pitchFamily="34" charset="0"/>
                    <a:ea typeface="Tahoma" pitchFamily="34" charset="0"/>
                    <a:cs typeface="Tahoma" pitchFamily="34" charset="0"/>
                  </a:rPr>
                  <a:t>hương pháp cộng đại số hay phương pháp thế.</a:t>
                </a:r>
                <a:endParaRPr lang="en-US" sz="4400" b="1" dirty="0">
                  <a:latin typeface="Tahoma" pitchFamily="34" charset="0"/>
                  <a:ea typeface="Tahoma" pitchFamily="34" charset="0"/>
                  <a:cs typeface="Tahoma"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050519" y="8176992"/>
                <a:ext cx="20646448" cy="3634008"/>
              </a:xfrm>
              <a:prstGeom prst="rect">
                <a:avLst/>
              </a:prstGeom>
              <a:blipFill>
                <a:blip r:embed="rId4"/>
                <a:stretch>
                  <a:fillRect l="-1181" t="-3350" b="-6868"/>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wipe(left)">
                                      <p:cBhvr>
                                        <p:cTn id="12" dur="500"/>
                                        <p:tgtEl>
                                          <p:spTgt spid="32">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2">
                                            <p:txEl>
                                              <p:pRg st="1" end="1"/>
                                            </p:txEl>
                                          </p:spTgt>
                                        </p:tgtEl>
                                        <p:attrNameLst>
                                          <p:attrName>style.visibility</p:attrName>
                                        </p:attrNameLst>
                                      </p:cBhvr>
                                      <p:to>
                                        <p:strVal val="visible"/>
                                      </p:to>
                                    </p:set>
                                    <p:animEffect transition="in" filter="wipe(left)">
                                      <p:cBhvr>
                                        <p:cTn id="15" dur="500"/>
                                        <p:tgtEl>
                                          <p:spTgt spid="32">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2">
                                            <p:txEl>
                                              <p:pRg st="2" end="2"/>
                                            </p:txEl>
                                          </p:spTgt>
                                        </p:tgtEl>
                                        <p:attrNameLst>
                                          <p:attrName>style.visibility</p:attrName>
                                        </p:attrNameLst>
                                      </p:cBhvr>
                                      <p:to>
                                        <p:strVal val="visible"/>
                                      </p:to>
                                    </p:set>
                                    <p:animEffect transition="in" filter="wipe(left)">
                                      <p:cBhvr>
                                        <p:cTn id="18" dur="500"/>
                                        <p:tgtEl>
                                          <p:spTgt spid="32">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2">
                                            <p:txEl>
                                              <p:pRg st="3" end="3"/>
                                            </p:txEl>
                                          </p:spTgt>
                                        </p:tgtEl>
                                        <p:attrNameLst>
                                          <p:attrName>style.visibility</p:attrName>
                                        </p:attrNameLst>
                                      </p:cBhvr>
                                      <p:to>
                                        <p:strVal val="visible"/>
                                      </p:to>
                                    </p:set>
                                    <p:animEffect transition="in" filter="wipe(left)">
                                      <p:cBhvr>
                                        <p:cTn id="21" dur="500"/>
                                        <p:tgtEl>
                                          <p:spTgt spid="32">
                                            <p:txEl>
                                              <p:pRg st="3" end="3"/>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2">
                                            <p:txEl>
                                              <p:pRg st="4" end="4"/>
                                            </p:txEl>
                                          </p:spTgt>
                                        </p:tgtEl>
                                        <p:attrNameLst>
                                          <p:attrName>style.visibility</p:attrName>
                                        </p:attrNameLst>
                                      </p:cBhvr>
                                      <p:to>
                                        <p:strVal val="visible"/>
                                      </p:to>
                                    </p:set>
                                    <p:animEffect transition="in" filter="wipe(left)">
                                      <p:cBhvr>
                                        <p:cTn id="24" dur="500"/>
                                        <p:tgtEl>
                                          <p:spTgt spid="3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wipe(left)">
                                      <p:cBhvr>
                                        <p:cTn id="29" dur="500"/>
                                        <p:tgtEl>
                                          <p:spTgt spid="33">
                                            <p:txEl>
                                              <p:pRg st="0" end="0"/>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3">
                                            <p:txEl>
                                              <p:pRg st="1" end="1"/>
                                            </p:txEl>
                                          </p:spTgt>
                                        </p:tgtEl>
                                        <p:attrNameLst>
                                          <p:attrName>style.visibility</p:attrName>
                                        </p:attrNameLst>
                                      </p:cBhvr>
                                      <p:to>
                                        <p:strVal val="visible"/>
                                      </p:to>
                                    </p:set>
                                    <p:animEffect transition="in" filter="wipe(left)">
                                      <p:cBhvr>
                                        <p:cTn id="32" dur="500"/>
                                        <p:tgtEl>
                                          <p:spTgt spid="33">
                                            <p:txEl>
                                              <p:pRg st="1" end="1"/>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33">
                                            <p:txEl>
                                              <p:pRg st="2" end="2"/>
                                            </p:txEl>
                                          </p:spTgt>
                                        </p:tgtEl>
                                        <p:attrNameLst>
                                          <p:attrName>style.visibility</p:attrName>
                                        </p:attrNameLst>
                                      </p:cBhvr>
                                      <p:to>
                                        <p:strVal val="visible"/>
                                      </p:to>
                                    </p:set>
                                    <p:animEffect transition="in" filter="wipe(left)">
                                      <p:cBhvr>
                                        <p:cTn id="35" dur="500"/>
                                        <p:tgtEl>
                                          <p:spTgt spid="33">
                                            <p:txEl>
                                              <p:pRg st="2" end="2"/>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33">
                                            <p:txEl>
                                              <p:pRg st="3" end="3"/>
                                            </p:txEl>
                                          </p:spTgt>
                                        </p:tgtEl>
                                        <p:attrNameLst>
                                          <p:attrName>style.visibility</p:attrName>
                                        </p:attrNameLst>
                                      </p:cBhvr>
                                      <p:to>
                                        <p:strVal val="visible"/>
                                      </p:to>
                                    </p:set>
                                    <p:animEffect transition="in" filter="wipe(left)">
                                      <p:cBhvr>
                                        <p:cTn id="38" dur="5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728" y="1447800"/>
            <a:ext cx="6962774" cy="960438"/>
            <a:chOff x="13477876" y="4114800"/>
            <a:chExt cx="6962774" cy="960438"/>
          </a:xfrm>
        </p:grpSpPr>
        <p:sp>
          <p:nvSpPr>
            <p:cNvPr id="3"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Rounded Rectangle 63">
            <a:extLst>
              <a:ext uri="{FF2B5EF4-FFF2-40B4-BE49-F238E27FC236}">
                <a16:creationId xmlns="" xmlns:a16="http://schemas.microsoft.com/office/drawing/2014/main" id="{CD363CAF-7A9D-4080-A798-2271EF0497E5}"/>
              </a:ext>
            </a:extLst>
          </p:cNvPr>
          <p:cNvSpPr/>
          <p:nvPr/>
        </p:nvSpPr>
        <p:spPr>
          <a:xfrm>
            <a:off x="1180090" y="2488597"/>
            <a:ext cx="22122428" cy="8936345"/>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i="1" dirty="0">
              <a:solidFill>
                <a:schemeClr val="tx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2" name="TextBox 31"/>
              <p:cNvSpPr txBox="1"/>
              <p:nvPr/>
            </p:nvSpPr>
            <p:spPr>
              <a:xfrm>
                <a:off x="1925878" y="2971800"/>
                <a:ext cx="20875048" cy="4962449"/>
              </a:xfrm>
              <a:prstGeom prst="rect">
                <a:avLst/>
              </a:prstGeom>
              <a:noFill/>
            </p:spPr>
            <p:txBody>
              <a:bodyPr wrap="square" rtlCol="0">
                <a:spAutoFit/>
              </a:bodyPr>
              <a:lstStyle/>
              <a:p>
                <a:pPr lvl="0"/>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Hệ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ba</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phương</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trình</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bậc</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nhất</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ba</a:t>
                </a:r>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ẩn</a:t>
                </a:r>
                <a:endPar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trình</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a:t>
                </a:r>
                <a:r>
                  <a:rPr lang="en-US" sz="4400" b="1" dirty="0" err="1">
                    <a:latin typeface="Tahoma" panose="020B0604030504040204" pitchFamily="34" charset="0"/>
                    <a:ea typeface="Tahoma" panose="020B0604030504040204" pitchFamily="34" charset="0"/>
                    <a:cs typeface="Tahoma" panose="020B0604030504040204" pitchFamily="34" charset="0"/>
                  </a:rPr>
                  <a:t>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dạng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sSub>
                                <m:sSubPr>
                                  <m:ctrlPr>
                                    <a:rPr lang="en-US" sz="4400" b="1" i="1">
                                      <a:latin typeface="Cambria Math"/>
                                    </a:rPr>
                                  </m:ctrlPr>
                                </m:sSubPr>
                                <m:e>
                                  <m:r>
                                    <a:rPr lang="en-US" sz="4400" b="1" i="1">
                                      <a:latin typeface="Cambria Math" panose="02040503050406030204" pitchFamily="18" charset="0"/>
                                    </a:rPr>
                                    <m:t>𝒂</m:t>
                                  </m:r>
                                </m:e>
                                <m:sub>
                                  <m:r>
                                    <a:rPr lang="en-US" sz="4400" b="1" i="1">
                                      <a:latin typeface="Cambria Math" panose="02040503050406030204" pitchFamily="18" charset="0"/>
                                    </a:rPr>
                                    <m:t>𝟏</m:t>
                                  </m:r>
                                </m:sub>
                              </m:sSub>
                              <m:r>
                                <a:rPr lang="en-US" sz="4400" b="1" i="1">
                                  <a:latin typeface="Cambria Math" panose="02040503050406030204" pitchFamily="18" charset="0"/>
                                </a:rPr>
                                <m:t>𝒙</m:t>
                              </m:r>
                              <m:r>
                                <a:rPr lang="en-US" sz="4400" b="1" i="1">
                                  <a:latin typeface="Cambria Math" panose="02040503050406030204" pitchFamily="18" charset="0"/>
                                </a:rPr>
                                <m:t>+</m:t>
                              </m:r>
                              <m:sSub>
                                <m:sSubPr>
                                  <m:ctrlPr>
                                    <a:rPr lang="en-US" sz="4400" b="1" i="1">
                                      <a:latin typeface="Cambria Math"/>
                                    </a:rPr>
                                  </m:ctrlPr>
                                </m:sSubPr>
                                <m:e>
                                  <m:r>
                                    <a:rPr lang="en-US" sz="4400" b="1" i="1">
                                      <a:latin typeface="Cambria Math" panose="02040503050406030204" pitchFamily="18" charset="0"/>
                                    </a:rPr>
                                    <m:t>𝒃</m:t>
                                  </m:r>
                                </m:e>
                                <m:sub>
                                  <m:r>
                                    <a:rPr lang="en-US" sz="4400" b="1" i="1">
                                      <a:latin typeface="Cambria Math" panose="02040503050406030204" pitchFamily="18" charset="0"/>
                                    </a:rPr>
                                    <m:t>𝟏</m:t>
                                  </m:r>
                                </m:sub>
                              </m:sSub>
                              <m:r>
                                <a:rPr lang="en-US" sz="4400" b="1" i="1">
                                  <a:latin typeface="Cambria Math" panose="02040503050406030204" pitchFamily="18" charset="0"/>
                                </a:rPr>
                                <m:t>𝒚</m:t>
                              </m:r>
                              <m:r>
                                <a:rPr lang="en-US" sz="4400" b="1" i="1">
                                  <a:latin typeface="Cambria Math" panose="02040503050406030204" pitchFamily="18" charset="0"/>
                                </a:rPr>
                                <m:t>+</m:t>
                              </m:r>
                              <m:sSub>
                                <m:sSubPr>
                                  <m:ctrlPr>
                                    <a:rPr lang="en-US" sz="4400" b="1" i="1">
                                      <a:latin typeface="Cambria Math"/>
                                    </a:rPr>
                                  </m:ctrlPr>
                                </m:sSubPr>
                                <m:e>
                                  <m:r>
                                    <a:rPr lang="en-US" sz="4400" b="1" i="1">
                                      <a:latin typeface="Cambria Math" panose="02040503050406030204" pitchFamily="18" charset="0"/>
                                    </a:rPr>
                                    <m:t>𝒄</m:t>
                                  </m:r>
                                </m:e>
                                <m:sub>
                                  <m:r>
                                    <a:rPr lang="en-US" sz="4400" b="1" i="1">
                                      <a:latin typeface="Cambria Math" panose="02040503050406030204" pitchFamily="18" charset="0"/>
                                    </a:rPr>
                                    <m:t>𝟏</m:t>
                                  </m:r>
                                </m:sub>
                              </m:sSub>
                              <m:r>
                                <a:rPr lang="en-US" sz="4400" b="1" i="1">
                                  <a:latin typeface="Cambria Math" panose="02040503050406030204" pitchFamily="18" charset="0"/>
                                </a:rPr>
                                <m:t>𝒛</m:t>
                              </m:r>
                              <m:r>
                                <a:rPr lang="en-US" sz="4400" b="1" i="1">
                                  <a:latin typeface="Cambria Math" panose="02040503050406030204" pitchFamily="18" charset="0"/>
                                </a:rPr>
                                <m:t>=</m:t>
                              </m:r>
                              <m:sSub>
                                <m:sSubPr>
                                  <m:ctrlPr>
                                    <a:rPr lang="en-US" sz="4400" b="1" i="1">
                                      <a:latin typeface="Cambria Math"/>
                                    </a:rPr>
                                  </m:ctrlPr>
                                </m:sSubPr>
                                <m:e>
                                  <m:r>
                                    <a:rPr lang="en-US" sz="4400" b="1" i="1">
                                      <a:latin typeface="Cambria Math" panose="02040503050406030204" pitchFamily="18" charset="0"/>
                                    </a:rPr>
                                    <m:t>𝒅</m:t>
                                  </m:r>
                                </m:e>
                                <m:sub>
                                  <m:r>
                                    <a:rPr lang="en-US" sz="4400" b="1" i="1">
                                      <a:latin typeface="Cambria Math" panose="02040503050406030204" pitchFamily="18" charset="0"/>
                                    </a:rPr>
                                    <m:t>𝟏</m:t>
                                  </m:r>
                                </m:sub>
                              </m:sSub>
                            </m:e>
                          </m:mr>
                          <m:mr>
                            <m:e>
                              <m:sSub>
                                <m:sSubPr>
                                  <m:ctrlPr>
                                    <a:rPr lang="en-US" sz="4400" b="1" i="1">
                                      <a:latin typeface="Cambria Math"/>
                                    </a:rPr>
                                  </m:ctrlPr>
                                </m:sSubPr>
                                <m:e>
                                  <m:r>
                                    <a:rPr lang="en-US" sz="4400" b="1" i="1">
                                      <a:latin typeface="Cambria Math" panose="02040503050406030204" pitchFamily="18" charset="0"/>
                                    </a:rPr>
                                    <m:t>𝒂</m:t>
                                  </m:r>
                                </m:e>
                                <m:sub>
                                  <m:r>
                                    <a:rPr lang="en-US" sz="4400" b="1" i="1">
                                      <a:latin typeface="Cambria Math" panose="02040503050406030204" pitchFamily="18" charset="0"/>
                                    </a:rPr>
                                    <m:t>𝟐</m:t>
                                  </m:r>
                                </m:sub>
                              </m:sSub>
                              <m:r>
                                <a:rPr lang="en-US" sz="4400" b="1" i="1">
                                  <a:latin typeface="Cambria Math" panose="02040503050406030204" pitchFamily="18" charset="0"/>
                                </a:rPr>
                                <m:t>𝒙</m:t>
                              </m:r>
                              <m:r>
                                <a:rPr lang="en-US" sz="4400" b="1" i="1">
                                  <a:latin typeface="Cambria Math" panose="02040503050406030204" pitchFamily="18" charset="0"/>
                                </a:rPr>
                                <m:t>+</m:t>
                              </m:r>
                              <m:sSub>
                                <m:sSubPr>
                                  <m:ctrlPr>
                                    <a:rPr lang="en-US" sz="4400" b="1" i="1">
                                      <a:latin typeface="Cambria Math"/>
                                    </a:rPr>
                                  </m:ctrlPr>
                                </m:sSubPr>
                                <m:e>
                                  <m:r>
                                    <a:rPr lang="en-US" sz="4400" b="1" i="1">
                                      <a:latin typeface="Cambria Math" panose="02040503050406030204" pitchFamily="18" charset="0"/>
                                    </a:rPr>
                                    <m:t>𝒃</m:t>
                                  </m:r>
                                </m:e>
                                <m:sub>
                                  <m:r>
                                    <a:rPr lang="en-US" sz="4400" b="1" i="1">
                                      <a:latin typeface="Cambria Math" panose="02040503050406030204" pitchFamily="18" charset="0"/>
                                    </a:rPr>
                                    <m:t>𝟐</m:t>
                                  </m:r>
                                </m:sub>
                              </m:sSub>
                              <m:r>
                                <a:rPr lang="en-US" sz="4400" b="1" i="1">
                                  <a:latin typeface="Cambria Math" panose="02040503050406030204" pitchFamily="18" charset="0"/>
                                </a:rPr>
                                <m:t>𝒚</m:t>
                              </m:r>
                              <m:r>
                                <a:rPr lang="en-US" sz="4400" b="1" i="1">
                                  <a:latin typeface="Cambria Math" panose="02040503050406030204" pitchFamily="18" charset="0"/>
                                </a:rPr>
                                <m:t>+</m:t>
                              </m:r>
                              <m:sSub>
                                <m:sSubPr>
                                  <m:ctrlPr>
                                    <a:rPr lang="en-US" sz="4400" b="1" i="1">
                                      <a:latin typeface="Cambria Math"/>
                                    </a:rPr>
                                  </m:ctrlPr>
                                </m:sSubPr>
                                <m:e>
                                  <m:r>
                                    <a:rPr lang="en-US" sz="4400" b="1" i="1">
                                      <a:latin typeface="Cambria Math" panose="02040503050406030204" pitchFamily="18" charset="0"/>
                                    </a:rPr>
                                    <m:t>𝒄</m:t>
                                  </m:r>
                                </m:e>
                                <m:sub>
                                  <m:r>
                                    <a:rPr lang="en-US" sz="4400" b="1" i="1">
                                      <a:latin typeface="Cambria Math" panose="02040503050406030204" pitchFamily="18" charset="0"/>
                                    </a:rPr>
                                    <m:t>𝟐</m:t>
                                  </m:r>
                                </m:sub>
                              </m:sSub>
                              <m:r>
                                <a:rPr lang="en-US" sz="4400" b="1" i="1">
                                  <a:latin typeface="Cambria Math" panose="02040503050406030204" pitchFamily="18" charset="0"/>
                                </a:rPr>
                                <m:t>𝒛</m:t>
                              </m:r>
                              <m:r>
                                <a:rPr lang="en-US" sz="4400" b="1" i="1">
                                  <a:latin typeface="Cambria Math" panose="02040503050406030204" pitchFamily="18" charset="0"/>
                                </a:rPr>
                                <m:t>=</m:t>
                              </m:r>
                              <m:sSub>
                                <m:sSubPr>
                                  <m:ctrlPr>
                                    <a:rPr lang="en-US" sz="4400" b="1" i="1">
                                      <a:latin typeface="Cambria Math"/>
                                    </a:rPr>
                                  </m:ctrlPr>
                                </m:sSubPr>
                                <m:e>
                                  <m:r>
                                    <a:rPr lang="en-US" sz="4400" b="1" i="1">
                                      <a:latin typeface="Cambria Math" panose="02040503050406030204" pitchFamily="18" charset="0"/>
                                    </a:rPr>
                                    <m:t>𝒅</m:t>
                                  </m:r>
                                </m:e>
                                <m:sub>
                                  <m:r>
                                    <a:rPr lang="en-US" sz="4400" b="1" i="1">
                                      <a:latin typeface="Cambria Math" panose="02040503050406030204" pitchFamily="18" charset="0"/>
                                    </a:rPr>
                                    <m:t>𝟐</m:t>
                                  </m:r>
                                </m:sub>
                              </m:sSub>
                            </m:e>
                          </m:mr>
                          <m:mr>
                            <m:e>
                              <m:sSub>
                                <m:sSubPr>
                                  <m:ctrlPr>
                                    <a:rPr lang="en-US" sz="4400" b="1" i="1">
                                      <a:latin typeface="Cambria Math"/>
                                    </a:rPr>
                                  </m:ctrlPr>
                                </m:sSubPr>
                                <m:e>
                                  <m:r>
                                    <a:rPr lang="en-US" sz="4400" b="1" i="1">
                                      <a:latin typeface="Cambria Math" panose="02040503050406030204" pitchFamily="18" charset="0"/>
                                    </a:rPr>
                                    <m:t>𝒂</m:t>
                                  </m:r>
                                </m:e>
                                <m:sub>
                                  <m:r>
                                    <a:rPr lang="en-US" sz="4400" b="1" i="1">
                                      <a:latin typeface="Cambria Math" panose="02040503050406030204" pitchFamily="18" charset="0"/>
                                    </a:rPr>
                                    <m:t>𝟑</m:t>
                                  </m:r>
                                </m:sub>
                              </m:sSub>
                              <m:r>
                                <a:rPr lang="en-US" sz="4400" b="1" i="1">
                                  <a:latin typeface="Cambria Math" panose="02040503050406030204" pitchFamily="18" charset="0"/>
                                </a:rPr>
                                <m:t>𝒙</m:t>
                              </m:r>
                              <m:r>
                                <a:rPr lang="en-US" sz="4400" b="1" i="1">
                                  <a:latin typeface="Cambria Math" panose="02040503050406030204" pitchFamily="18" charset="0"/>
                                </a:rPr>
                                <m:t>+</m:t>
                              </m:r>
                              <m:sSub>
                                <m:sSubPr>
                                  <m:ctrlPr>
                                    <a:rPr lang="en-US" sz="4400" b="1" i="1">
                                      <a:latin typeface="Cambria Math"/>
                                    </a:rPr>
                                  </m:ctrlPr>
                                </m:sSubPr>
                                <m:e>
                                  <m:r>
                                    <a:rPr lang="en-US" sz="4400" b="1" i="1">
                                      <a:latin typeface="Cambria Math" panose="02040503050406030204" pitchFamily="18" charset="0"/>
                                    </a:rPr>
                                    <m:t>𝒃</m:t>
                                  </m:r>
                                </m:e>
                                <m:sub>
                                  <m:r>
                                    <a:rPr lang="en-US" sz="4400" b="1" i="1">
                                      <a:latin typeface="Cambria Math" panose="02040503050406030204" pitchFamily="18" charset="0"/>
                                    </a:rPr>
                                    <m:t>𝟑</m:t>
                                  </m:r>
                                </m:sub>
                              </m:sSub>
                              <m:r>
                                <a:rPr lang="en-US" sz="4400" b="1" i="1">
                                  <a:latin typeface="Cambria Math" panose="02040503050406030204" pitchFamily="18" charset="0"/>
                                </a:rPr>
                                <m:t>𝒚</m:t>
                              </m:r>
                              <m:r>
                                <a:rPr lang="en-US" sz="4400" b="1" i="1">
                                  <a:latin typeface="Cambria Math" panose="02040503050406030204" pitchFamily="18" charset="0"/>
                                </a:rPr>
                                <m:t>+</m:t>
                              </m:r>
                              <m:sSub>
                                <m:sSubPr>
                                  <m:ctrlPr>
                                    <a:rPr lang="en-US" sz="4400" b="1" i="1">
                                      <a:latin typeface="Cambria Math"/>
                                    </a:rPr>
                                  </m:ctrlPr>
                                </m:sSubPr>
                                <m:e>
                                  <m:r>
                                    <a:rPr lang="en-US" sz="4400" b="1" i="1">
                                      <a:latin typeface="Cambria Math" panose="02040503050406030204" pitchFamily="18" charset="0"/>
                                    </a:rPr>
                                    <m:t>𝒄</m:t>
                                  </m:r>
                                </m:e>
                                <m:sub>
                                  <m:r>
                                    <a:rPr lang="en-US" sz="4400" b="1" i="1">
                                      <a:latin typeface="Cambria Math" panose="02040503050406030204" pitchFamily="18" charset="0"/>
                                    </a:rPr>
                                    <m:t>𝟑</m:t>
                                  </m:r>
                                </m:sub>
                              </m:sSub>
                              <m:r>
                                <a:rPr lang="en-US" sz="4400" b="1" i="1">
                                  <a:latin typeface="Cambria Math" panose="02040503050406030204" pitchFamily="18" charset="0"/>
                                </a:rPr>
                                <m:t>𝒛</m:t>
                              </m:r>
                              <m:r>
                                <a:rPr lang="en-US" sz="4400" b="1" i="1">
                                  <a:latin typeface="Cambria Math" panose="02040503050406030204" pitchFamily="18" charset="0"/>
                                </a:rPr>
                                <m:t>=</m:t>
                              </m:r>
                              <m:sSub>
                                <m:sSubPr>
                                  <m:ctrlPr>
                                    <a:rPr lang="en-US" sz="4400" b="1" i="1">
                                      <a:latin typeface="Cambria Math"/>
                                    </a:rPr>
                                  </m:ctrlPr>
                                </m:sSubPr>
                                <m:e>
                                  <m:r>
                                    <a:rPr lang="en-US" sz="4400" b="1" i="1">
                                      <a:latin typeface="Cambria Math" panose="02040503050406030204" pitchFamily="18" charset="0"/>
                                    </a:rPr>
                                    <m:t>𝒅</m:t>
                                  </m:r>
                                </m:e>
                                <m:sub>
                                  <m:r>
                                    <a:rPr lang="en-US" sz="4400" b="1" i="1">
                                      <a:latin typeface="Cambria Math" panose="02040503050406030204" pitchFamily="18" charset="0"/>
                                    </a:rPr>
                                    <m:t>𝟑</m:t>
                                  </m:r>
                                </m:sub>
                              </m:sSub>
                            </m:e>
                          </m:mr>
                        </m:m>
                      </m:e>
                    </m:d>
                  </m:oMath>
                </a14:m>
                <a:endParaRPr lang="en-US" sz="4400" b="1" dirty="0">
                  <a:latin typeface="Tahoma" pitchFamily="34" charset="0"/>
                  <a:ea typeface="Tahoma" pitchFamily="34" charset="0"/>
                  <a:cs typeface="Tahoma" pitchFamily="34" charset="0"/>
                </a:endParaRPr>
              </a:p>
              <a:p>
                <a:pPr lvl="0"/>
                <a:r>
                  <a:rPr lang="en-US" sz="4400" b="1" dirty="0" err="1">
                    <a:latin typeface="Tahoma" pitchFamily="34" charset="0"/>
                    <a:ea typeface="Tahoma" pitchFamily="34" charset="0"/>
                    <a:cs typeface="Tahoma" pitchFamily="34" charset="0"/>
                  </a:rPr>
                  <a:t>với</a:t>
                </a:r>
                <a:r>
                  <a:rPr lang="en-US"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panose="02040503050406030204" pitchFamily="18" charset="0"/>
                      </a:rPr>
                      <m:t>𝒙</m:t>
                    </m:r>
                    <m:r>
                      <a:rPr lang="en-US" sz="4400" b="1">
                        <a:latin typeface="Cambria Math" panose="02040503050406030204" pitchFamily="18" charset="0"/>
                      </a:rPr>
                      <m:t>,</m:t>
                    </m:r>
                    <m:r>
                      <a:rPr lang="en-US" sz="4400" b="1" i="1">
                        <a:latin typeface="Cambria Math" panose="02040503050406030204" pitchFamily="18" charset="0"/>
                      </a:rPr>
                      <m:t>𝒚</m:t>
                    </m:r>
                    <m:r>
                      <a:rPr lang="en-US" sz="4400" b="1">
                        <a:latin typeface="Cambria Math" panose="02040503050406030204" pitchFamily="18" charset="0"/>
                      </a:rPr>
                      <m:t>,</m:t>
                    </m:r>
                    <m:r>
                      <a:rPr lang="en-US" sz="4400" b="1" i="1">
                        <a:latin typeface="Cambria Math" panose="02040503050406030204" pitchFamily="18" charset="0"/>
                      </a:rPr>
                      <m:t>𝒛</m:t>
                    </m:r>
                  </m:oMath>
                </a14:m>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ẩn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các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chữ</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số</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còn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lại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hệ</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số</a:t>
                </a:r>
                <a:r>
                  <a:rPr lang="en-US" sz="4400" b="1" dirty="0">
                    <a:latin typeface="Tahoma" pitchFamily="34" charset="0"/>
                    <a:ea typeface="Tahoma" pitchFamily="34" charset="0"/>
                    <a:cs typeface="Tahoma" pitchFamily="34" charset="0"/>
                  </a:rPr>
                  <a:t>.</a:t>
                </a:r>
              </a:p>
              <a:p>
                <a:r>
                  <a:rPr lang="en-US" sz="4400" b="1" i="1" dirty="0">
                    <a:solidFill>
                      <a:srgbClr val="FF0000"/>
                    </a:solidFill>
                    <a:latin typeface="Tahoma" pitchFamily="34" charset="0"/>
                    <a:ea typeface="Tahoma" pitchFamily="34" charset="0"/>
                    <a:cs typeface="Tahoma" pitchFamily="34" charset="0"/>
                    <a:sym typeface="Wingdings 3" panose="05040102010807070707" pitchFamily="18" charset="2"/>
                  </a:rPr>
                  <a:t> </a:t>
                </a:r>
                <a:r>
                  <a:rPr lang="en-US" sz="4400" b="1" i="1" dirty="0" err="1">
                    <a:solidFill>
                      <a:srgbClr val="FF0000"/>
                    </a:solidFill>
                    <a:latin typeface="Tahoma" pitchFamily="34" charset="0"/>
                    <a:ea typeface="Tahoma" pitchFamily="34" charset="0"/>
                    <a:cs typeface="Tahoma" pitchFamily="34" charset="0"/>
                  </a:rPr>
                  <a:t>Cách</a:t>
                </a:r>
                <a:r>
                  <a:rPr lang="en-US" sz="4400" b="1" i="1" dirty="0">
                    <a:solidFill>
                      <a:srgbClr val="FF0000"/>
                    </a:solidFill>
                    <a:latin typeface="Tahoma" pitchFamily="34" charset="0"/>
                    <a:ea typeface="Tahoma" pitchFamily="34" charset="0"/>
                    <a:cs typeface="Tahoma" pitchFamily="34" charset="0"/>
                  </a:rPr>
                  <a:t> </a:t>
                </a:r>
                <a:r>
                  <a:rPr lang="en-US" sz="4400" b="1" i="1" dirty="0" err="1">
                    <a:solidFill>
                      <a:srgbClr val="FF0000"/>
                    </a:solidFill>
                    <a:latin typeface="Tahoma" pitchFamily="34" charset="0"/>
                    <a:ea typeface="Tahoma" pitchFamily="34" charset="0"/>
                    <a:cs typeface="Tahoma" pitchFamily="34" charset="0"/>
                  </a:rPr>
                  <a:t>giải</a:t>
                </a:r>
                <a:r>
                  <a:rPr lang="en-US" sz="4400" b="1" dirty="0">
                    <a:solidFill>
                      <a:srgbClr val="FF0000"/>
                    </a:solidFill>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Sử</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dụng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pháp</a:t>
                </a:r>
                <a:r>
                  <a:rPr lang="en-US" sz="4400" b="1" dirty="0">
                    <a:latin typeface="Tahoma" pitchFamily="34" charset="0"/>
                    <a:ea typeface="Tahoma" pitchFamily="34" charset="0"/>
                    <a:cs typeface="Tahoma" pitchFamily="34" charset="0"/>
                  </a:rPr>
                  <a:t> Gauss </a:t>
                </a:r>
                <a:r>
                  <a:rPr lang="en-US" sz="4400" b="1" dirty="0" err="1">
                    <a:latin typeface="Tahoma" pitchFamily="34" charset="0"/>
                    <a:ea typeface="Tahoma" pitchFamily="34" charset="0"/>
                    <a:cs typeface="Tahoma" pitchFamily="34" charset="0"/>
                  </a:rPr>
                  <a:t>khử</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dần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các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ẩn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bằng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pháp</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cộng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đại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số</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hoặc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bằng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pháp</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thế</a:t>
                </a:r>
                <a:r>
                  <a:rPr lang="en-US" sz="4400" b="1" dirty="0">
                    <a:latin typeface="Tahoma" pitchFamily="34" charset="0"/>
                    <a:ea typeface="Tahoma" pitchFamily="34" charset="0"/>
                    <a:cs typeface="Tahoma" pitchFamily="34" charset="0"/>
                  </a:rPr>
                  <a:t>.</a:t>
                </a:r>
              </a:p>
            </p:txBody>
          </p:sp>
        </mc:Choice>
        <mc:Fallback xmlns="">
          <p:sp>
            <p:nvSpPr>
              <p:cNvPr id="32" name="TextBox 31"/>
              <p:cNvSpPr txBox="1">
                <a:spLocks noRot="1" noChangeAspect="1" noMove="1" noResize="1" noEditPoints="1" noAdjustHandles="1" noChangeArrowheads="1" noChangeShapeType="1" noTextEdit="1"/>
              </p:cNvSpPr>
              <p:nvPr/>
            </p:nvSpPr>
            <p:spPr>
              <a:xfrm>
                <a:off x="1925878" y="2971800"/>
                <a:ext cx="20875048" cy="4962449"/>
              </a:xfrm>
              <a:prstGeom prst="rect">
                <a:avLst/>
              </a:prstGeom>
              <a:blipFill>
                <a:blip r:embed="rId3"/>
                <a:stretch>
                  <a:fillRect l="-1197" t="-2580" b="-4791"/>
                </a:stretch>
              </a:blipFill>
            </p:spPr>
            <p:txBody>
              <a:bodyPr/>
              <a:lstStyle/>
              <a:p>
                <a:r>
                  <a:rPr lang="en-US">
                    <a:noFill/>
                  </a:rPr>
                  <a:t> </a:t>
                </a:r>
              </a:p>
            </p:txBody>
          </p:sp>
        </mc:Fallback>
      </mc:AlternateContent>
    </p:spTree>
    <p:extLst>
      <p:ext uri="{BB962C8B-B14F-4D97-AF65-F5344CB8AC3E}">
        <p14:creationId xmlns:p14="http://schemas.microsoft.com/office/powerpoint/2010/main" val="67958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wipe(left)">
                                      <p:cBhvr>
                                        <p:cTn id="12" dur="500"/>
                                        <p:tgtEl>
                                          <p:spTgt spid="32">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2">
                                            <p:txEl>
                                              <p:pRg st="1" end="1"/>
                                            </p:txEl>
                                          </p:spTgt>
                                        </p:tgtEl>
                                        <p:attrNameLst>
                                          <p:attrName>style.visibility</p:attrName>
                                        </p:attrNameLst>
                                      </p:cBhvr>
                                      <p:to>
                                        <p:strVal val="visible"/>
                                      </p:to>
                                    </p:set>
                                    <p:animEffect transition="in" filter="wipe(left)">
                                      <p:cBhvr>
                                        <p:cTn id="15" dur="500"/>
                                        <p:tgtEl>
                                          <p:spTgt spid="32">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2">
                                            <p:txEl>
                                              <p:pRg st="2" end="2"/>
                                            </p:txEl>
                                          </p:spTgt>
                                        </p:tgtEl>
                                        <p:attrNameLst>
                                          <p:attrName>style.visibility</p:attrName>
                                        </p:attrNameLst>
                                      </p:cBhvr>
                                      <p:to>
                                        <p:strVal val="visible"/>
                                      </p:to>
                                    </p:set>
                                    <p:animEffect transition="in" filter="wipe(left)">
                                      <p:cBhvr>
                                        <p:cTn id="18" dur="500"/>
                                        <p:tgtEl>
                                          <p:spTgt spid="32">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2">
                                            <p:txEl>
                                              <p:pRg st="3" end="3"/>
                                            </p:txEl>
                                          </p:spTgt>
                                        </p:tgtEl>
                                        <p:attrNameLst>
                                          <p:attrName>style.visibility</p:attrName>
                                        </p:attrNameLst>
                                      </p:cBhvr>
                                      <p:to>
                                        <p:strVal val="visible"/>
                                      </p:to>
                                    </p:set>
                                    <p:animEffect transition="in" filter="wipe(left)">
                                      <p:cBhvr>
                                        <p:cTn id="21"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3596" y="1593286"/>
            <a:ext cx="21626221" cy="830997"/>
            <a:chOff x="-288924" y="1892299"/>
            <a:chExt cx="22174198"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9797713" cy="830995"/>
            </a:xfrm>
            <a:prstGeom prst="rect">
              <a:avLst/>
            </a:prstGeom>
            <a:noFill/>
            <a:ln w="57150">
              <a:solidFill>
                <a:schemeClr val="tx1"/>
              </a:solidFill>
              <a:prstDash val="sysDash"/>
            </a:ln>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ÔN TẬP VỀ PT VÀ HPT BẬC NHẤT HAI ẨN.</a:t>
              </a:r>
            </a:p>
          </p:txBody>
        </p:sp>
      </p:grpSp>
      <p:grpSp>
        <p:nvGrpSpPr>
          <p:cNvPr id="6" name="Group 5"/>
          <p:cNvGrpSpPr/>
          <p:nvPr/>
        </p:nvGrpSpPr>
        <p:grpSpPr>
          <a:xfrm>
            <a:off x="642940" y="2466473"/>
            <a:ext cx="18330859" cy="861774"/>
            <a:chOff x="644526" y="2766774"/>
            <a:chExt cx="18330859" cy="861774"/>
          </a:xfrm>
        </p:grpSpPr>
        <p:sp>
          <p:nvSpPr>
            <p:cNvPr id="7" name="TextBox 6"/>
            <p:cNvSpPr txBox="1"/>
            <p:nvPr/>
          </p:nvSpPr>
          <p:spPr>
            <a:xfrm>
              <a:off x="1906586" y="2766774"/>
              <a:ext cx="17068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PHƯƠNG TRÌNH BẬC NHẤT HAI ẨN</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1</a:t>
              </a:r>
            </a:p>
          </p:txBody>
        </p:sp>
      </p:grpSp>
      <p:sp>
        <p:nvSpPr>
          <p:cNvPr id="28674" name="Rectangle 2"/>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 name="Rounded Rectangle 52"/>
          <p:cNvSpPr/>
          <p:nvPr/>
        </p:nvSpPr>
        <p:spPr>
          <a:xfrm>
            <a:off x="889623" y="7318385"/>
            <a:ext cx="21817977" cy="6234221"/>
          </a:xfrm>
          <a:prstGeom prst="roundRect">
            <a:avLst>
              <a:gd name="adj" fmla="val 3132"/>
            </a:avLst>
          </a:prstGeom>
          <a:solidFill>
            <a:schemeClr val="accent5">
              <a:lumMod val="20000"/>
              <a:lumOff val="80000"/>
            </a:schemeClr>
          </a:solidFill>
          <a:ln w="762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latin typeface="Tahoma" pitchFamily="34" charset="0"/>
              <a:ea typeface="Tahoma" pitchFamily="34" charset="0"/>
              <a:cs typeface="Tahoma" pitchFamily="34" charset="0"/>
            </a:endParaRPr>
          </a:p>
          <a:p>
            <a:pPr marL="742950" indent="-742950">
              <a:buAutoNum type="alphaLcParenR"/>
            </a:pPr>
            <a:endParaRPr lang="en-US" b="1" dirty="0">
              <a:solidFill>
                <a:schemeClr val="tx1"/>
              </a:solidFill>
              <a:latin typeface="Tahoma" pitchFamily="34" charset="0"/>
              <a:ea typeface="Tahoma" pitchFamily="34" charset="0"/>
              <a:cs typeface="Tahoma" pitchFamily="34" charset="0"/>
            </a:endParaRPr>
          </a:p>
          <a:p>
            <a:pPr marL="742950" indent="-742950">
              <a:buAutoNum type="alphaLcParenR"/>
            </a:pPr>
            <a:endParaRPr lang="en-US" b="1" dirty="0">
              <a:solidFill>
                <a:schemeClr val="tx1"/>
              </a:solidFill>
              <a:latin typeface="Tahoma" pitchFamily="34" charset="0"/>
              <a:ea typeface="Tahoma" pitchFamily="34" charset="0"/>
              <a:cs typeface="Tahoma" pitchFamily="34" charset="0"/>
            </a:endParaRPr>
          </a:p>
          <a:p>
            <a:pPr marL="742950" indent="-742950">
              <a:buAutoNum type="alphaLcParenR"/>
            </a:pPr>
            <a:endParaRPr lang="en-US" b="1" dirty="0">
              <a:solidFill>
                <a:schemeClr val="tx1"/>
              </a:solidFill>
              <a:latin typeface="Tahoma" pitchFamily="34" charset="0"/>
              <a:ea typeface="Tahoma" pitchFamily="34" charset="0"/>
              <a:cs typeface="Tahoma" pitchFamily="34" charset="0"/>
            </a:endParaRPr>
          </a:p>
          <a:p>
            <a:r>
              <a:rPr lang="en-US" b="1" dirty="0">
                <a:solidFill>
                  <a:schemeClr val="tx1"/>
                </a:solidFill>
                <a:latin typeface="Tahoma" pitchFamily="34" charset="0"/>
                <a:ea typeface="Tahoma" pitchFamily="34" charset="0"/>
                <a:cs typeface="Tahoma" pitchFamily="34" charset="0"/>
              </a:rPr>
              <a:t>    </a:t>
            </a:r>
          </a:p>
        </p:txBody>
      </p:sp>
      <p:grpSp>
        <p:nvGrpSpPr>
          <p:cNvPr id="61" name="Group 54"/>
          <p:cNvGrpSpPr/>
          <p:nvPr/>
        </p:nvGrpSpPr>
        <p:grpSpPr>
          <a:xfrm>
            <a:off x="897228" y="3160918"/>
            <a:ext cx="21841827" cy="3816653"/>
            <a:chOff x="1268078" y="3405486"/>
            <a:chExt cx="21841827" cy="3035137"/>
          </a:xfrm>
        </p:grpSpPr>
        <p:sp>
          <p:nvSpPr>
            <p:cNvPr id="62" name="Rounded Rectangle 61"/>
            <p:cNvSpPr/>
            <p:nvPr/>
          </p:nvSpPr>
          <p:spPr>
            <a:xfrm>
              <a:off x="1268078" y="3790950"/>
              <a:ext cx="21841827" cy="264967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endParaRPr lang="en-US" dirty="0">
                <a:solidFill>
                  <a:schemeClr val="tx1"/>
                </a:solidFill>
              </a:endParaRPr>
            </a:p>
            <a:p>
              <a:endParaRPr lang="en-US" dirty="0">
                <a:solidFill>
                  <a:schemeClr val="tx1"/>
                </a:solidFill>
              </a:endParaRP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2231701"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Ví</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dụ</a:t>
                </a:r>
                <a:r>
                  <a:rPr lang="en-US" sz="4600" b="1" dirty="0">
                    <a:solidFill>
                      <a:schemeClr val="bg1"/>
                    </a:solidFill>
                    <a:latin typeface="Tahoma" pitchFamily="34" charset="0"/>
                    <a:ea typeface="Tahoma" pitchFamily="34" charset="0"/>
                    <a:cs typeface="Tahoma" pitchFamily="34" charset="0"/>
                  </a:rPr>
                  <a:t> 1</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38" name="Rectangle 37"/>
              <p:cNvSpPr/>
              <p:nvPr/>
            </p:nvSpPr>
            <p:spPr>
              <a:xfrm>
                <a:off x="5486400" y="3712212"/>
                <a:ext cx="9220200" cy="769441"/>
              </a:xfrm>
              <a:prstGeom prst="rect">
                <a:avLst/>
              </a:prstGeom>
            </p:spPr>
            <p:txBody>
              <a:bodyPr wrap="square">
                <a:spAutoFit/>
              </a:bodyPr>
              <a:lstStyle/>
              <a:p>
                <a:r>
                  <a:rPr lang="nl-NL" sz="4400" b="1" dirty="0">
                    <a:latin typeface="Tahoma" pitchFamily="34" charset="0"/>
                    <a:ea typeface="Tahoma" pitchFamily="34" charset="0"/>
                    <a:cs typeface="Tahoma" pitchFamily="34" charset="0"/>
                  </a:rPr>
                  <a:t>Cho phương trình </a:t>
                </a:r>
                <a14:m>
                  <m:oMath xmlns:m="http://schemas.openxmlformats.org/officeDocument/2006/math">
                    <m:r>
                      <a:rPr lang="en-US" sz="4400" b="1" i="1">
                        <a:latin typeface="Cambria Math"/>
                      </a:rPr>
                      <m:t>𝟑</m:t>
                    </m:r>
                    <m:r>
                      <a:rPr lang="en-US" sz="4400" b="1" i="1">
                        <a:latin typeface="Cambria Math"/>
                      </a:rPr>
                      <m:t>𝒙</m:t>
                    </m:r>
                    <m:r>
                      <a:rPr lang="en-US" sz="4400" b="1" i="1">
                        <a:latin typeface="Cambria Math"/>
                      </a:rPr>
                      <m:t>−</m:t>
                    </m:r>
                    <m:r>
                      <a:rPr lang="en-US" sz="4400" b="1" i="1">
                        <a:latin typeface="Cambria Math"/>
                      </a:rPr>
                      <m:t>𝟐</m:t>
                    </m:r>
                    <m:r>
                      <a:rPr lang="en-US" sz="4400" b="1" i="1">
                        <a:latin typeface="Cambria Math"/>
                      </a:rPr>
                      <m:t>𝒚</m:t>
                    </m:r>
                    <m:r>
                      <a:rPr lang="en-US" sz="4400" b="1" i="1">
                        <a:latin typeface="Cambria Math"/>
                      </a:rPr>
                      <m:t>=</m:t>
                    </m:r>
                    <m:r>
                      <a:rPr lang="en-US" sz="4400" b="1" i="1">
                        <a:latin typeface="Cambria Math"/>
                      </a:rPr>
                      <m:t>𝟕</m:t>
                    </m:r>
                    <m:r>
                      <a:rPr lang="en-US" sz="4400" b="1" i="1">
                        <a:latin typeface="Cambria Math"/>
                      </a:rPr>
                      <m:t>.</m:t>
                    </m:r>
                  </m:oMath>
                </a14:m>
                <a:endParaRPr lang="en-US" sz="4400" b="1" dirty="0">
                  <a:latin typeface="Tahoma" pitchFamily="34" charset="0"/>
                  <a:ea typeface="Tahoma" pitchFamily="34" charset="0"/>
                  <a:cs typeface="Tahoma"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5486400" y="3712212"/>
                <a:ext cx="9220200" cy="769441"/>
              </a:xfrm>
              <a:prstGeom prst="rect">
                <a:avLst/>
              </a:prstGeom>
              <a:blipFill rotWithShape="1">
                <a:blip r:embed="rId3"/>
                <a:stretch>
                  <a:fillRect l="-2644"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2951791" y="4702155"/>
                <a:ext cx="13115898" cy="769441"/>
              </a:xfrm>
              <a:prstGeom prst="rect">
                <a:avLst/>
              </a:prstGeom>
            </p:spPr>
            <p:txBody>
              <a:bodyPr wrap="none">
                <a:spAutoFit/>
              </a:bodyPr>
              <a:lstStyle/>
              <a:p>
                <a:r>
                  <a:rPr lang="nl-NL" sz="4400" b="1" dirty="0">
                    <a:latin typeface="Tahoma" pitchFamily="34" charset="0"/>
                    <a:ea typeface="Tahoma" pitchFamily="34" charset="0"/>
                    <a:cs typeface="Tahoma" pitchFamily="34" charset="0"/>
                  </a:rPr>
                  <a:t>a) Tìm 3 nghiệm </a:t>
                </a:r>
                <a14:m>
                  <m:oMath xmlns:m="http://schemas.openxmlformats.org/officeDocument/2006/math">
                    <m:r>
                      <a:rPr lang="nl-NL" sz="4400" b="1">
                        <a:latin typeface="Cambria Math"/>
                      </a:rPr>
                      <m:t>(</m:t>
                    </m:r>
                    <m:sSub>
                      <m:sSubPr>
                        <m:ctrlPr>
                          <a:rPr lang="en-US" sz="4400" b="1" i="1">
                            <a:latin typeface="Cambria Math"/>
                          </a:rPr>
                        </m:ctrlPr>
                      </m:sSubPr>
                      <m:e>
                        <m:r>
                          <a:rPr lang="nl-NL" sz="4400" b="1" i="1">
                            <a:latin typeface="Cambria Math"/>
                          </a:rPr>
                          <m:t>𝒙</m:t>
                        </m:r>
                      </m:e>
                      <m:sub>
                        <m:r>
                          <a:rPr lang="nl-NL" sz="4400" b="1" i="1">
                            <a:latin typeface="Cambria Math"/>
                          </a:rPr>
                          <m:t>𝟎</m:t>
                        </m:r>
                      </m:sub>
                    </m:sSub>
                    <m:r>
                      <a:rPr lang="nl-NL" sz="4400" b="1">
                        <a:latin typeface="Cambria Math"/>
                      </a:rPr>
                      <m:t>;</m:t>
                    </m:r>
                    <m:sSub>
                      <m:sSubPr>
                        <m:ctrlPr>
                          <a:rPr lang="en-US" sz="4400" b="1" i="1">
                            <a:latin typeface="Cambria Math"/>
                          </a:rPr>
                        </m:ctrlPr>
                      </m:sSubPr>
                      <m:e>
                        <m:r>
                          <a:rPr lang="nl-NL" sz="4400" b="1" i="1">
                            <a:latin typeface="Cambria Math"/>
                          </a:rPr>
                          <m:t>𝒚</m:t>
                        </m:r>
                      </m:e>
                      <m:sub>
                        <m:r>
                          <a:rPr lang="nl-NL" sz="4400" b="1" i="1">
                            <a:latin typeface="Cambria Math"/>
                          </a:rPr>
                          <m:t>𝟎</m:t>
                        </m:r>
                      </m:sub>
                    </m:sSub>
                    <m:r>
                      <a:rPr lang="nl-NL" sz="4400" b="1">
                        <a:latin typeface="Cambria Math"/>
                      </a:rPr>
                      <m:t>)</m:t>
                    </m:r>
                  </m:oMath>
                </a14:m>
                <a:r>
                  <a:rPr lang="nl-NL" sz="4400" b="1" dirty="0">
                    <a:latin typeface="Tahoma" pitchFamily="34" charset="0"/>
                    <a:ea typeface="Tahoma" pitchFamily="34" charset="0"/>
                    <a:cs typeface="Tahoma" pitchFamily="34" charset="0"/>
                  </a:rPr>
                  <a:t>của phương trình trên</a:t>
                </a:r>
                <a:endParaRPr lang="en-US" sz="4400" b="1" dirty="0">
                  <a:latin typeface="Tahoma" pitchFamily="34" charset="0"/>
                  <a:ea typeface="Tahoma" pitchFamily="34" charset="0"/>
                  <a:cs typeface="Tahoma"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2951791" y="4702155"/>
                <a:ext cx="13115898" cy="769441"/>
              </a:xfrm>
              <a:prstGeom prst="rect">
                <a:avLst/>
              </a:prstGeom>
              <a:blipFill rotWithShape="1">
                <a:blip r:embed="rId4"/>
                <a:stretch>
                  <a:fillRect l="-1859" t="-16535" r="-976"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2951791" y="5426864"/>
                <a:ext cx="19787264" cy="1446550"/>
              </a:xfrm>
              <a:prstGeom prst="rect">
                <a:avLst/>
              </a:prstGeom>
            </p:spPr>
            <p:txBody>
              <a:bodyPr wrap="square">
                <a:spAutoFit/>
              </a:bodyPr>
              <a:lstStyle/>
              <a:p>
                <a:r>
                  <a:rPr lang="nl-NL" sz="4400" b="1" dirty="0">
                    <a:latin typeface="Tahoma" pitchFamily="34" charset="0"/>
                    <a:ea typeface="Tahoma" pitchFamily="34" charset="0"/>
                    <a:cs typeface="Tahoma" pitchFamily="34" charset="0"/>
                  </a:rPr>
                  <a:t>b) Biểu diễn các điểm </a:t>
                </a:r>
                <a14:m>
                  <m:oMath xmlns:m="http://schemas.openxmlformats.org/officeDocument/2006/math">
                    <m:r>
                      <a:rPr lang="nl-NL" sz="4400" b="1">
                        <a:latin typeface="Cambria Math"/>
                      </a:rPr>
                      <m:t>(</m:t>
                    </m:r>
                    <m:sSub>
                      <m:sSubPr>
                        <m:ctrlPr>
                          <a:rPr lang="en-US" sz="4400" b="1" i="1">
                            <a:latin typeface="Cambria Math"/>
                          </a:rPr>
                        </m:ctrlPr>
                      </m:sSubPr>
                      <m:e>
                        <m:r>
                          <a:rPr lang="nl-NL" sz="4400" b="1" i="1">
                            <a:latin typeface="Cambria Math"/>
                          </a:rPr>
                          <m:t>𝒙</m:t>
                        </m:r>
                      </m:e>
                      <m:sub>
                        <m:r>
                          <a:rPr lang="nl-NL" sz="4400" b="1" i="1">
                            <a:latin typeface="Cambria Math"/>
                          </a:rPr>
                          <m:t>𝟎</m:t>
                        </m:r>
                      </m:sub>
                    </m:sSub>
                    <m:r>
                      <a:rPr lang="nl-NL" sz="4400" b="1">
                        <a:latin typeface="Cambria Math"/>
                      </a:rPr>
                      <m:t>;</m:t>
                    </m:r>
                    <m:sSub>
                      <m:sSubPr>
                        <m:ctrlPr>
                          <a:rPr lang="en-US" sz="4400" b="1" i="1">
                            <a:latin typeface="Cambria Math"/>
                          </a:rPr>
                        </m:ctrlPr>
                      </m:sSubPr>
                      <m:e>
                        <m:r>
                          <a:rPr lang="nl-NL" sz="4400" b="1" i="1">
                            <a:latin typeface="Cambria Math"/>
                          </a:rPr>
                          <m:t>𝒚</m:t>
                        </m:r>
                      </m:e>
                      <m:sub>
                        <m:r>
                          <a:rPr lang="nl-NL" sz="4400" b="1" i="1">
                            <a:latin typeface="Cambria Math"/>
                          </a:rPr>
                          <m:t>𝟎</m:t>
                        </m:r>
                      </m:sub>
                    </m:sSub>
                    <m:r>
                      <a:rPr lang="nl-NL" sz="4400" b="1">
                        <a:latin typeface="Cambria Math"/>
                      </a:rPr>
                      <m:t>)</m:t>
                    </m:r>
                  </m:oMath>
                </a14:m>
                <a:r>
                  <a:rPr lang="nl-NL" sz="4400" b="1" dirty="0">
                    <a:latin typeface="Tahoma" pitchFamily="34" charset="0"/>
                    <a:ea typeface="Tahoma" pitchFamily="34" charset="0"/>
                    <a:cs typeface="Tahoma" pitchFamily="34" charset="0"/>
                  </a:rPr>
                  <a:t> đó trên cùng một mặt phẳng toạ độ </a:t>
                </a:r>
                <a14:m>
                  <m:oMath xmlns:m="http://schemas.openxmlformats.org/officeDocument/2006/math">
                    <m:r>
                      <a:rPr lang="nl-NL" sz="4400" b="1" i="1" dirty="0" smtClean="0">
                        <a:latin typeface="Cambria Math"/>
                        <a:ea typeface="Tahoma" pitchFamily="34" charset="0"/>
                        <a:cs typeface="Tahoma" pitchFamily="34" charset="0"/>
                      </a:rPr>
                      <m:t>𝑶𝒙𝒚</m:t>
                    </m:r>
                  </m:oMath>
                </a14:m>
                <a:r>
                  <a:rPr lang="nl-NL" sz="4400" b="1" dirty="0">
                    <a:latin typeface="Tahoma" pitchFamily="34" charset="0"/>
                    <a:ea typeface="Tahoma" pitchFamily="34" charset="0"/>
                    <a:cs typeface="Tahoma" pitchFamily="34" charset="0"/>
                  </a:rPr>
                  <a:t>. Có nhận xét gì về các điểm đó?</a:t>
                </a:r>
                <a:endParaRPr lang="en-US" sz="4400" b="1" dirty="0">
                  <a:latin typeface="Tahoma" pitchFamily="34" charset="0"/>
                  <a:ea typeface="Tahoma" pitchFamily="34" charset="0"/>
                  <a:cs typeface="Tahoma"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2951791" y="5426864"/>
                <a:ext cx="19787264" cy="1446550"/>
              </a:xfrm>
              <a:prstGeom prst="rect">
                <a:avLst/>
              </a:prstGeom>
              <a:blipFill rotWithShape="1">
                <a:blip r:embed="rId5"/>
                <a:stretch>
                  <a:fillRect l="-1232" t="-8824" r="-1972" b="-189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Rectangle 40"/>
              <p:cNvSpPr/>
              <p:nvPr/>
            </p:nvSpPr>
            <p:spPr>
              <a:xfrm>
                <a:off x="2369795" y="8131880"/>
                <a:ext cx="7919219" cy="769441"/>
              </a:xfrm>
              <a:prstGeom prst="rect">
                <a:avLst/>
              </a:prstGeom>
            </p:spPr>
            <p:txBody>
              <a:bodyPr wrap="none">
                <a:spAutoFit/>
              </a:bodyPr>
              <a:lstStyle/>
              <a:p>
                <a:pPr lvl="0"/>
                <a:r>
                  <a:rPr lang="en-US" sz="4400" b="1" dirty="0" smtClean="0"/>
                  <a:t> </a:t>
                </a:r>
                <a14:m>
                  <m:oMath xmlns:m="http://schemas.openxmlformats.org/officeDocument/2006/math">
                    <m:r>
                      <a:rPr lang="en-US" sz="4400" b="1" i="0" smtClean="0">
                        <a:latin typeface="Cambria Math"/>
                      </a:rPr>
                      <m:t>𝐚</m:t>
                    </m:r>
                    <m:r>
                      <a:rPr lang="en-US" sz="4400" b="1" i="0" smtClean="0">
                        <a:latin typeface="Cambria Math"/>
                      </a:rPr>
                      <m:t>) </m:t>
                    </m:r>
                    <m:d>
                      <m:dPr>
                        <m:ctrlPr>
                          <a:rPr lang="en-US" sz="4400" b="1" i="0" smtClean="0">
                            <a:latin typeface="Cambria Math"/>
                          </a:rPr>
                        </m:ctrlPr>
                      </m:dPr>
                      <m:e>
                        <m:r>
                          <a:rPr lang="nl-NL" sz="4400" b="1" i="0">
                            <a:latin typeface="Cambria Math"/>
                          </a:rPr>
                          <m:t>𝟏</m:t>
                        </m:r>
                        <m:r>
                          <a:rPr lang="nl-NL" sz="4400" b="1" i="0">
                            <a:latin typeface="Cambria Math"/>
                          </a:rPr>
                          <m:t>;−</m:t>
                        </m:r>
                        <m:r>
                          <a:rPr lang="nl-NL" sz="4400" b="1" i="0">
                            <a:latin typeface="Cambria Math"/>
                          </a:rPr>
                          <m:t>𝟐</m:t>
                        </m:r>
                      </m:e>
                    </m:d>
                    <m:r>
                      <a:rPr lang="en-US" sz="4400" b="1" i="0" smtClean="0">
                        <a:latin typeface="Cambria Math"/>
                      </a:rPr>
                      <m:t>;</m:t>
                    </m:r>
                    <m:r>
                      <a:rPr lang="nl-NL" sz="4400" b="1" i="0">
                        <a:latin typeface="Cambria Math"/>
                      </a:rPr>
                      <m:t> </m:t>
                    </m:r>
                    <m:d>
                      <m:dPr>
                        <m:ctrlPr>
                          <a:rPr lang="en-US" sz="4400" b="1" i="1" smtClean="0">
                            <a:latin typeface="Cambria Math"/>
                          </a:rPr>
                        </m:ctrlPr>
                      </m:dPr>
                      <m:e>
                        <m:r>
                          <a:rPr lang="nl-NL" sz="4400" b="1" i="0">
                            <a:latin typeface="Cambria Math"/>
                          </a:rPr>
                          <m:t>𝟑</m:t>
                        </m:r>
                        <m:r>
                          <a:rPr lang="nl-NL" sz="4400" b="1" i="0">
                            <a:latin typeface="Cambria Math"/>
                          </a:rPr>
                          <m:t>;</m:t>
                        </m:r>
                        <m:r>
                          <a:rPr lang="nl-NL" sz="4400" b="1" i="0">
                            <a:latin typeface="Cambria Math"/>
                          </a:rPr>
                          <m:t>𝟏</m:t>
                        </m:r>
                      </m:e>
                    </m:d>
                    <m:r>
                      <a:rPr lang="en-US" sz="4400" b="1">
                        <a:solidFill>
                          <a:prstClr val="black"/>
                        </a:solidFill>
                        <a:latin typeface="Cambria Math"/>
                      </a:rPr>
                      <m:t>;</m:t>
                    </m:r>
                  </m:oMath>
                </a14:m>
                <a:r>
                  <a:rPr lang="nl-NL" sz="4400" b="1" dirty="0">
                    <a:effectLst/>
                    <a:latin typeface="Tahoma" pitchFamily="34" charset="0"/>
                    <a:ea typeface="Tahoma" pitchFamily="34" charset="0"/>
                    <a:cs typeface="Tahoma" pitchFamily="34" charset="0"/>
                  </a:rPr>
                  <a:t> </a:t>
                </a:r>
                <a14:m>
                  <m:oMath xmlns:m="http://schemas.openxmlformats.org/officeDocument/2006/math">
                    <m:d>
                      <m:dPr>
                        <m:ctrlPr>
                          <a:rPr lang="en-US" sz="4400" b="1" i="1">
                            <a:latin typeface="Cambria Math"/>
                          </a:rPr>
                        </m:ctrlPr>
                      </m:dPr>
                      <m:e>
                        <m:r>
                          <a:rPr lang="en-US" sz="4400" b="1" i="0" smtClean="0">
                            <a:latin typeface="Cambria Math"/>
                          </a:rPr>
                          <m:t>−</m:t>
                        </m:r>
                        <m:r>
                          <a:rPr lang="en-US" sz="4400" b="1" i="0" smtClean="0">
                            <a:latin typeface="Cambria Math"/>
                          </a:rPr>
                          <m:t>𝟏</m:t>
                        </m:r>
                        <m:r>
                          <a:rPr lang="nl-NL" sz="4400" b="1">
                            <a:latin typeface="Cambria Math"/>
                          </a:rPr>
                          <m:t>;</m:t>
                        </m:r>
                        <m:r>
                          <a:rPr lang="en-US" sz="4400" b="1" i="0" smtClean="0">
                            <a:latin typeface="Cambria Math"/>
                          </a:rPr>
                          <m:t>−</m:t>
                        </m:r>
                        <m:r>
                          <a:rPr lang="en-US" sz="4400" b="1" i="1" smtClean="0">
                            <a:latin typeface="Cambria Math"/>
                          </a:rPr>
                          <m:t>𝟓</m:t>
                        </m:r>
                      </m:e>
                    </m:d>
                  </m:oMath>
                </a14:m>
                <a:r>
                  <a:rPr lang="nl-NL" sz="4400" b="1" dirty="0">
                    <a:effectLst/>
                    <a:latin typeface="Tahoma" pitchFamily="34" charset="0"/>
                    <a:ea typeface="Tahoma" pitchFamily="34" charset="0"/>
                    <a:cs typeface="Tahoma" pitchFamily="34" charset="0"/>
                  </a:rPr>
                  <a:t>…</a:t>
                </a:r>
                <a:endParaRPr lang="en-US" sz="4400" b="1" dirty="0">
                  <a:effectLst/>
                  <a:latin typeface="Tahoma" pitchFamily="34" charset="0"/>
                  <a:ea typeface="Tahoma" pitchFamily="34" charset="0"/>
                  <a:cs typeface="Tahoma" pitchFamily="34" charset="0"/>
                </a:endParaRPr>
              </a:p>
            </p:txBody>
          </p:sp>
        </mc:Choice>
        <mc:Fallback>
          <p:sp>
            <p:nvSpPr>
              <p:cNvPr id="41" name="Rectangle 40"/>
              <p:cNvSpPr>
                <a:spLocks noRot="1" noChangeAspect="1" noMove="1" noResize="1" noEditPoints="1" noAdjustHandles="1" noChangeArrowheads="1" noChangeShapeType="1" noTextEdit="1"/>
              </p:cNvSpPr>
              <p:nvPr/>
            </p:nvSpPr>
            <p:spPr>
              <a:xfrm>
                <a:off x="2369795" y="8131880"/>
                <a:ext cx="7919219" cy="769441"/>
              </a:xfrm>
              <a:prstGeom prst="rect">
                <a:avLst/>
              </a:prstGeom>
              <a:blipFill rotWithShape="1">
                <a:blip r:embed="rId6"/>
                <a:stretch>
                  <a:fillRect t="-19048" b="-34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2514600" y="8987228"/>
                <a:ext cx="12192000" cy="1744260"/>
              </a:xfrm>
              <a:prstGeom prst="rect">
                <a:avLst/>
              </a:prstGeom>
            </p:spPr>
            <p:txBody>
              <a:bodyPr>
                <a:spAutoFit/>
              </a:bodyPr>
              <a:lstStyle/>
              <a:p>
                <a:r>
                  <a:rPr lang="nl-NL" sz="4400" b="1" dirty="0">
                    <a:latin typeface="Tahoma" pitchFamily="34" charset="0"/>
                    <a:ea typeface="Tahoma" pitchFamily="34" charset="0"/>
                    <a:cs typeface="Tahoma" pitchFamily="34" charset="0"/>
                  </a:rPr>
                  <a:t>b) Nhận xét: </a:t>
                </a:r>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rPr>
                  <a:t>Các điểm nằm trên đường thẳng  </a:t>
                </a:r>
                <a14:m>
                  <m:oMath xmlns:m="http://schemas.openxmlformats.org/officeDocument/2006/math">
                    <m:r>
                      <a:rPr lang="nl-NL" sz="4400" b="1" i="1">
                        <a:latin typeface="Cambria Math"/>
                      </a:rPr>
                      <m:t>𝒚</m:t>
                    </m:r>
                    <m:r>
                      <a:rPr lang="nl-NL" sz="4400" b="1">
                        <a:latin typeface="Cambria Math"/>
                      </a:rPr>
                      <m:t>=</m:t>
                    </m:r>
                    <m:f>
                      <m:fPr>
                        <m:ctrlPr>
                          <a:rPr lang="en-US" sz="4400" b="1" i="1">
                            <a:latin typeface="Cambria Math"/>
                          </a:rPr>
                        </m:ctrlPr>
                      </m:fPr>
                      <m:num>
                        <m:r>
                          <a:rPr lang="nl-NL" sz="4400" b="1" i="1">
                            <a:latin typeface="Cambria Math"/>
                          </a:rPr>
                          <m:t>𝟑</m:t>
                        </m:r>
                      </m:num>
                      <m:den>
                        <m:r>
                          <a:rPr lang="nl-NL" sz="4400" b="1" i="1">
                            <a:latin typeface="Cambria Math"/>
                          </a:rPr>
                          <m:t>𝟐</m:t>
                        </m:r>
                      </m:den>
                    </m:f>
                    <m:r>
                      <a:rPr lang="nl-NL" sz="4400" b="1" i="1">
                        <a:latin typeface="Cambria Math"/>
                      </a:rPr>
                      <m:t>𝒙</m:t>
                    </m:r>
                    <m:r>
                      <a:rPr lang="nl-NL" sz="4400" b="1" i="1">
                        <a:latin typeface="Cambria Math"/>
                      </a:rPr>
                      <m:t>−</m:t>
                    </m:r>
                    <m:f>
                      <m:fPr>
                        <m:ctrlPr>
                          <a:rPr lang="en-US" sz="4400" b="1" i="1">
                            <a:latin typeface="Cambria Math"/>
                          </a:rPr>
                        </m:ctrlPr>
                      </m:fPr>
                      <m:num>
                        <m:r>
                          <a:rPr lang="nl-NL" sz="4400" b="1" i="1">
                            <a:latin typeface="Cambria Math"/>
                          </a:rPr>
                          <m:t>𝟕</m:t>
                        </m:r>
                      </m:num>
                      <m:den>
                        <m:r>
                          <a:rPr lang="nl-NL" sz="4400" b="1" i="1">
                            <a:latin typeface="Cambria Math"/>
                          </a:rPr>
                          <m:t>𝟐</m:t>
                        </m:r>
                      </m:den>
                    </m:f>
                  </m:oMath>
                </a14:m>
                <a:endParaRPr lang="en-US" sz="4400" b="1" dirty="0">
                  <a:latin typeface="Tahoma" pitchFamily="34" charset="0"/>
                  <a:ea typeface="Tahoma" pitchFamily="34" charset="0"/>
                  <a:cs typeface="Tahoma"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2514600" y="8987228"/>
                <a:ext cx="12192000" cy="1744260"/>
              </a:xfrm>
              <a:prstGeom prst="rect">
                <a:avLst/>
              </a:prstGeom>
              <a:blipFill rotWithShape="1">
                <a:blip r:embed="rId7"/>
                <a:stretch>
                  <a:fillRect l="-2050" t="-6993" b="-6294"/>
                </a:stretch>
              </a:blipFill>
            </p:spPr>
            <p:txBody>
              <a:bodyPr/>
              <a:lstStyle/>
              <a:p>
                <a:r>
                  <a:rPr lang="en-US">
                    <a:noFill/>
                  </a:rPr>
                  <a:t> </a:t>
                </a:r>
              </a:p>
            </p:txBody>
          </p:sp>
        </mc:Fallback>
      </mc:AlternateContent>
      <p:cxnSp>
        <p:nvCxnSpPr>
          <p:cNvPr id="28682" name="Straight Connector 28681"/>
          <p:cNvCxnSpPr/>
          <p:nvPr/>
        </p:nvCxnSpPr>
        <p:spPr>
          <a:xfrm>
            <a:off x="19319584" y="8926707"/>
            <a:ext cx="0" cy="1394065"/>
          </a:xfrm>
          <a:prstGeom prst="line">
            <a:avLst/>
          </a:prstGeom>
          <a:ln w="57150">
            <a:solidFill>
              <a:srgbClr val="FFC000"/>
            </a:solidFill>
            <a:prstDash val="sysDash"/>
          </a:ln>
        </p:spPr>
        <p:style>
          <a:lnRef idx="3">
            <a:schemeClr val="dk1"/>
          </a:lnRef>
          <a:fillRef idx="0">
            <a:schemeClr val="dk1"/>
          </a:fillRef>
          <a:effectRef idx="2">
            <a:schemeClr val="dk1"/>
          </a:effectRef>
          <a:fontRef idx="minor">
            <a:schemeClr val="tx1"/>
          </a:fontRef>
        </p:style>
      </p:cxnSp>
      <p:cxnSp>
        <p:nvCxnSpPr>
          <p:cNvPr id="28686" name="Straight Connector 28685"/>
          <p:cNvCxnSpPr/>
          <p:nvPr/>
        </p:nvCxnSpPr>
        <p:spPr>
          <a:xfrm>
            <a:off x="18576634" y="10320772"/>
            <a:ext cx="742950" cy="0"/>
          </a:xfrm>
          <a:prstGeom prst="line">
            <a:avLst/>
          </a:prstGeom>
          <a:ln w="57150">
            <a:solidFill>
              <a:srgbClr val="FFA700"/>
            </a:solidFill>
            <a:prstDash val="sysDash"/>
          </a:ln>
        </p:spPr>
        <p:style>
          <a:lnRef idx="1">
            <a:schemeClr val="accent1"/>
          </a:lnRef>
          <a:fillRef idx="0">
            <a:schemeClr val="accent1"/>
          </a:fillRef>
          <a:effectRef idx="0">
            <a:schemeClr val="accent1"/>
          </a:effectRef>
          <a:fontRef idx="minor">
            <a:schemeClr val="tx1"/>
          </a:fontRef>
        </p:style>
      </p:cxnSp>
      <p:cxnSp>
        <p:nvCxnSpPr>
          <p:cNvPr id="28689" name="Straight Connector 28688"/>
          <p:cNvCxnSpPr/>
          <p:nvPr/>
        </p:nvCxnSpPr>
        <p:spPr>
          <a:xfrm>
            <a:off x="18576634" y="8385360"/>
            <a:ext cx="2114550" cy="0"/>
          </a:xfrm>
          <a:prstGeom prst="line">
            <a:avLst/>
          </a:prstGeom>
          <a:ln w="57150">
            <a:solidFill>
              <a:srgbClr val="FFA700"/>
            </a:solidFill>
            <a:prstDash val="sysDash"/>
          </a:ln>
        </p:spPr>
        <p:style>
          <a:lnRef idx="1">
            <a:schemeClr val="accent1"/>
          </a:lnRef>
          <a:fillRef idx="0">
            <a:schemeClr val="accent1"/>
          </a:fillRef>
          <a:effectRef idx="0">
            <a:schemeClr val="accent1"/>
          </a:effectRef>
          <a:fontRef idx="minor">
            <a:schemeClr val="tx1"/>
          </a:fontRef>
        </p:style>
      </p:cxnSp>
      <p:cxnSp>
        <p:nvCxnSpPr>
          <p:cNvPr id="28691" name="Straight Connector 28690"/>
          <p:cNvCxnSpPr/>
          <p:nvPr/>
        </p:nvCxnSpPr>
        <p:spPr>
          <a:xfrm flipV="1">
            <a:off x="20691184" y="8385360"/>
            <a:ext cx="0" cy="557488"/>
          </a:xfrm>
          <a:prstGeom prst="line">
            <a:avLst/>
          </a:prstGeom>
          <a:ln w="57150">
            <a:solidFill>
              <a:srgbClr val="FFA700"/>
            </a:solidFill>
            <a:prstDash val="sysDash"/>
          </a:ln>
        </p:spPr>
        <p:style>
          <a:lnRef idx="1">
            <a:schemeClr val="accent1"/>
          </a:lnRef>
          <a:fillRef idx="0">
            <a:schemeClr val="accent1"/>
          </a:fillRef>
          <a:effectRef idx="0">
            <a:schemeClr val="accent1"/>
          </a:effectRef>
          <a:fontRef idx="minor">
            <a:schemeClr val="tx1"/>
          </a:fontRef>
        </p:style>
      </p:cxnSp>
      <p:cxnSp>
        <p:nvCxnSpPr>
          <p:cNvPr id="28693" name="Straight Connector 28692"/>
          <p:cNvCxnSpPr/>
          <p:nvPr/>
        </p:nvCxnSpPr>
        <p:spPr>
          <a:xfrm>
            <a:off x="17983200" y="9062260"/>
            <a:ext cx="0" cy="3285499"/>
          </a:xfrm>
          <a:prstGeom prst="line">
            <a:avLst/>
          </a:prstGeom>
          <a:ln w="57150">
            <a:solidFill>
              <a:srgbClr val="FFA700"/>
            </a:solidFill>
            <a:prstDash val="sysDash"/>
          </a:ln>
        </p:spPr>
        <p:style>
          <a:lnRef idx="1">
            <a:schemeClr val="accent1"/>
          </a:lnRef>
          <a:fillRef idx="0">
            <a:schemeClr val="accent1"/>
          </a:fillRef>
          <a:effectRef idx="0">
            <a:schemeClr val="accent1"/>
          </a:effectRef>
          <a:fontRef idx="minor">
            <a:schemeClr val="tx1"/>
          </a:fontRef>
        </p:style>
      </p:cxnSp>
      <p:cxnSp>
        <p:nvCxnSpPr>
          <p:cNvPr id="28695" name="Straight Connector 28694"/>
          <p:cNvCxnSpPr/>
          <p:nvPr/>
        </p:nvCxnSpPr>
        <p:spPr>
          <a:xfrm flipH="1">
            <a:off x="17983200" y="12347759"/>
            <a:ext cx="628650" cy="1"/>
          </a:xfrm>
          <a:prstGeom prst="line">
            <a:avLst/>
          </a:prstGeom>
          <a:ln w="57150">
            <a:solidFill>
              <a:srgbClr val="FFA700"/>
            </a:solidFill>
            <a:prstDash val="sysDash"/>
          </a:ln>
        </p:spPr>
        <p:style>
          <a:lnRef idx="1">
            <a:schemeClr val="accent1"/>
          </a:lnRef>
          <a:fillRef idx="0">
            <a:schemeClr val="accent1"/>
          </a:fillRef>
          <a:effectRef idx="0">
            <a:schemeClr val="accent1"/>
          </a:effectRef>
          <a:fontRef idx="minor">
            <a:schemeClr val="tx1"/>
          </a:fontRef>
        </p:style>
      </p:cxnSp>
      <p:cxnSp>
        <p:nvCxnSpPr>
          <p:cNvPr id="28697" name="Straight Connector 28696"/>
          <p:cNvCxnSpPr/>
          <p:nvPr/>
        </p:nvCxnSpPr>
        <p:spPr>
          <a:xfrm flipH="1">
            <a:off x="17262184" y="7318385"/>
            <a:ext cx="4114800" cy="614965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5814384" y="7099158"/>
            <a:ext cx="5994887" cy="6215335"/>
            <a:chOff x="15814384" y="7096979"/>
            <a:chExt cx="5994887" cy="6215335"/>
          </a:xfrm>
        </p:grpSpPr>
        <p:grpSp>
          <p:nvGrpSpPr>
            <p:cNvPr id="10" name="Group 9"/>
            <p:cNvGrpSpPr/>
            <p:nvPr/>
          </p:nvGrpSpPr>
          <p:grpSpPr>
            <a:xfrm>
              <a:off x="15814384" y="7096979"/>
              <a:ext cx="5994887" cy="6215335"/>
              <a:chOff x="15814384" y="7096979"/>
              <a:chExt cx="5994887" cy="6215335"/>
            </a:xfrm>
          </p:grpSpPr>
          <p:cxnSp>
            <p:nvCxnSpPr>
              <p:cNvPr id="13" name="Straight Arrow Connector 12"/>
              <p:cNvCxnSpPr/>
              <p:nvPr/>
            </p:nvCxnSpPr>
            <p:spPr>
              <a:xfrm flipV="1">
                <a:off x="18576634" y="7329230"/>
                <a:ext cx="0" cy="598308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5814384" y="8942848"/>
                <a:ext cx="59436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481384" y="10366560"/>
                <a:ext cx="1905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8481384" y="9680760"/>
                <a:ext cx="1905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8481384" y="11738160"/>
                <a:ext cx="1905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8497915" y="11052360"/>
                <a:ext cx="1574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8481384" y="12347760"/>
                <a:ext cx="1905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8481384" y="8385360"/>
                <a:ext cx="1905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9319584" y="8842560"/>
                <a:ext cx="0" cy="219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0005384" y="8842560"/>
                <a:ext cx="0" cy="219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8024184" y="8842560"/>
                <a:ext cx="0" cy="219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0691184" y="8842560"/>
                <a:ext cx="0" cy="219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675" name="TextBox 28674"/>
              <p:cNvSpPr txBox="1"/>
              <p:nvPr/>
            </p:nvSpPr>
            <p:spPr>
              <a:xfrm>
                <a:off x="18135600" y="8763000"/>
                <a:ext cx="457200" cy="754053"/>
              </a:xfrm>
              <a:prstGeom prst="rect">
                <a:avLst/>
              </a:prstGeom>
              <a:noFill/>
            </p:spPr>
            <p:txBody>
              <a:bodyPr wrap="square" rtlCol="0">
                <a:spAutoFit/>
              </a:bodyPr>
              <a:lstStyle/>
              <a:p>
                <a:r>
                  <a:rPr lang="en-US" b="1" dirty="0"/>
                  <a:t>O</a:t>
                </a:r>
              </a:p>
            </p:txBody>
          </p:sp>
          <p:sp>
            <p:nvSpPr>
              <p:cNvPr id="116" name="TextBox 115"/>
              <p:cNvSpPr txBox="1"/>
              <p:nvPr/>
            </p:nvSpPr>
            <p:spPr>
              <a:xfrm>
                <a:off x="21352071" y="8908463"/>
                <a:ext cx="457200" cy="754053"/>
              </a:xfrm>
              <a:prstGeom prst="rect">
                <a:avLst/>
              </a:prstGeom>
              <a:noFill/>
            </p:spPr>
            <p:txBody>
              <a:bodyPr wrap="square" rtlCol="0">
                <a:spAutoFit/>
              </a:bodyPr>
              <a:lstStyle/>
              <a:p>
                <a:r>
                  <a:rPr lang="en-US" b="1" dirty="0"/>
                  <a:t>x</a:t>
                </a:r>
              </a:p>
            </p:txBody>
          </p:sp>
          <p:sp>
            <p:nvSpPr>
              <p:cNvPr id="118" name="TextBox 117"/>
              <p:cNvSpPr txBox="1"/>
              <p:nvPr/>
            </p:nvSpPr>
            <p:spPr>
              <a:xfrm>
                <a:off x="18059400" y="9829800"/>
                <a:ext cx="665204" cy="754053"/>
              </a:xfrm>
              <a:prstGeom prst="rect">
                <a:avLst/>
              </a:prstGeom>
              <a:noFill/>
            </p:spPr>
            <p:txBody>
              <a:bodyPr wrap="square" rtlCol="0">
                <a:spAutoFit/>
              </a:bodyPr>
              <a:lstStyle/>
              <a:p>
                <a:r>
                  <a:rPr lang="en-US" b="1" dirty="0"/>
                  <a:t>-2</a:t>
                </a:r>
              </a:p>
            </p:txBody>
          </p:sp>
          <p:sp>
            <p:nvSpPr>
              <p:cNvPr id="119" name="TextBox 118"/>
              <p:cNvSpPr txBox="1"/>
              <p:nvPr/>
            </p:nvSpPr>
            <p:spPr>
              <a:xfrm>
                <a:off x="20614990" y="8847147"/>
                <a:ext cx="568610" cy="754053"/>
              </a:xfrm>
              <a:prstGeom prst="rect">
                <a:avLst/>
              </a:prstGeom>
              <a:noFill/>
            </p:spPr>
            <p:txBody>
              <a:bodyPr wrap="square" rtlCol="0">
                <a:spAutoFit/>
              </a:bodyPr>
              <a:lstStyle/>
              <a:p>
                <a:r>
                  <a:rPr lang="en-US" b="1" dirty="0"/>
                  <a:t>3</a:t>
                </a:r>
              </a:p>
            </p:txBody>
          </p:sp>
          <p:sp>
            <p:nvSpPr>
              <p:cNvPr id="120" name="TextBox 119"/>
              <p:cNvSpPr txBox="1"/>
              <p:nvPr/>
            </p:nvSpPr>
            <p:spPr>
              <a:xfrm>
                <a:off x="19202400" y="8847147"/>
                <a:ext cx="457200" cy="754053"/>
              </a:xfrm>
              <a:prstGeom prst="rect">
                <a:avLst/>
              </a:prstGeom>
              <a:noFill/>
            </p:spPr>
            <p:txBody>
              <a:bodyPr wrap="square" rtlCol="0">
                <a:spAutoFit/>
              </a:bodyPr>
              <a:lstStyle/>
              <a:p>
                <a:r>
                  <a:rPr lang="en-US" b="1" dirty="0"/>
                  <a:t>1</a:t>
                </a:r>
              </a:p>
            </p:txBody>
          </p:sp>
          <p:sp>
            <p:nvSpPr>
              <p:cNvPr id="121" name="TextBox 120"/>
              <p:cNvSpPr txBox="1"/>
              <p:nvPr/>
            </p:nvSpPr>
            <p:spPr>
              <a:xfrm>
                <a:off x="18655353" y="7096979"/>
                <a:ext cx="457200" cy="754053"/>
              </a:xfrm>
              <a:prstGeom prst="rect">
                <a:avLst/>
              </a:prstGeom>
              <a:noFill/>
            </p:spPr>
            <p:txBody>
              <a:bodyPr wrap="square" rtlCol="0">
                <a:spAutoFit/>
              </a:bodyPr>
              <a:lstStyle/>
              <a:p>
                <a:r>
                  <a:rPr lang="en-US" b="1" dirty="0"/>
                  <a:t>y</a:t>
                </a:r>
              </a:p>
            </p:txBody>
          </p:sp>
          <p:sp>
            <p:nvSpPr>
              <p:cNvPr id="122" name="TextBox 121"/>
              <p:cNvSpPr txBox="1"/>
              <p:nvPr/>
            </p:nvSpPr>
            <p:spPr>
              <a:xfrm>
                <a:off x="17983200" y="12199947"/>
                <a:ext cx="762000" cy="754053"/>
              </a:xfrm>
              <a:prstGeom prst="rect">
                <a:avLst/>
              </a:prstGeom>
              <a:noFill/>
            </p:spPr>
            <p:txBody>
              <a:bodyPr wrap="square" rtlCol="0">
                <a:spAutoFit/>
              </a:bodyPr>
              <a:lstStyle/>
              <a:p>
                <a:r>
                  <a:rPr lang="en-US" b="1" dirty="0"/>
                  <a:t>-5</a:t>
                </a:r>
              </a:p>
            </p:txBody>
          </p:sp>
          <p:sp>
            <p:nvSpPr>
              <p:cNvPr id="123" name="TextBox 122"/>
              <p:cNvSpPr txBox="1"/>
              <p:nvPr/>
            </p:nvSpPr>
            <p:spPr>
              <a:xfrm>
                <a:off x="17394199" y="8883859"/>
                <a:ext cx="757160" cy="754053"/>
              </a:xfrm>
              <a:prstGeom prst="rect">
                <a:avLst/>
              </a:prstGeom>
              <a:noFill/>
            </p:spPr>
            <p:txBody>
              <a:bodyPr wrap="square" rtlCol="0">
                <a:spAutoFit/>
              </a:bodyPr>
              <a:lstStyle/>
              <a:p>
                <a:r>
                  <a:rPr lang="en-US" b="1" dirty="0"/>
                  <a:t>-1</a:t>
                </a:r>
              </a:p>
            </p:txBody>
          </p:sp>
        </p:grpSp>
        <p:sp>
          <p:nvSpPr>
            <p:cNvPr id="92" name="TextBox 91"/>
            <p:cNvSpPr txBox="1"/>
            <p:nvPr/>
          </p:nvSpPr>
          <p:spPr>
            <a:xfrm>
              <a:off x="17985923" y="7917307"/>
              <a:ext cx="669430" cy="754053"/>
            </a:xfrm>
            <a:prstGeom prst="rect">
              <a:avLst/>
            </a:prstGeom>
            <a:noFill/>
          </p:spPr>
          <p:txBody>
            <a:bodyPr wrap="square" rtlCol="0">
              <a:spAutoFit/>
            </a:bodyPr>
            <a:lstStyle/>
            <a:p>
              <a:r>
                <a:rPr lang="en-US" b="1" dirty="0"/>
                <a:t>1</a:t>
              </a:r>
            </a:p>
          </p:txBody>
        </p:sp>
      </p:grpSp>
      <p:grpSp>
        <p:nvGrpSpPr>
          <p:cNvPr id="93" name="Group 54">
            <a:extLst>
              <a:ext uri="{FF2B5EF4-FFF2-40B4-BE49-F238E27FC236}">
                <a16:creationId xmlns="" xmlns:a16="http://schemas.microsoft.com/office/drawing/2014/main" id="{B2C6ED5C-6022-4C30-BAD8-AB7A6C72F5BB}"/>
              </a:ext>
            </a:extLst>
          </p:cNvPr>
          <p:cNvGrpSpPr/>
          <p:nvPr/>
        </p:nvGrpSpPr>
        <p:grpSpPr>
          <a:xfrm>
            <a:off x="927681" y="7137582"/>
            <a:ext cx="3568119" cy="845462"/>
            <a:chOff x="1224541" y="6305967"/>
            <a:chExt cx="3568119" cy="845462"/>
          </a:xfrm>
        </p:grpSpPr>
        <p:sp>
          <p:nvSpPr>
            <p:cNvPr id="94" name="Freeform 20">
              <a:extLst>
                <a:ext uri="{FF2B5EF4-FFF2-40B4-BE49-F238E27FC236}">
                  <a16:creationId xmlns="" xmlns:a16="http://schemas.microsoft.com/office/drawing/2014/main" id="{02FA3762-BB20-4F66-8A43-F6781DC99276}"/>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5" name="TextBox 94">
              <a:extLst>
                <a:ext uri="{FF2B5EF4-FFF2-40B4-BE49-F238E27FC236}">
                  <a16:creationId xmlns="" xmlns:a16="http://schemas.microsoft.com/office/drawing/2014/main" id="{B6CA7595-C625-4D26-B666-85AE9EC24185}"/>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96" name="Round Diagonal Corner Rectangle 107">
              <a:extLst>
                <a:ext uri="{FF2B5EF4-FFF2-40B4-BE49-F238E27FC236}">
                  <a16:creationId xmlns="" xmlns:a16="http://schemas.microsoft.com/office/drawing/2014/main" id="{DFB30135-11F6-4C5F-ABB2-B1F8721DE487}"/>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15">
              <a:extLst>
                <a:ext uri="{FF2B5EF4-FFF2-40B4-BE49-F238E27FC236}">
                  <a16:creationId xmlns="" xmlns:a16="http://schemas.microsoft.com/office/drawing/2014/main" id="{8B0605B6-4531-4C07-9260-F1A14184B9B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barn(inVertical)">
                                      <p:cBhvr>
                                        <p:cTn id="37" dur="500"/>
                                        <p:tgtEl>
                                          <p:spTgt spid="9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8682"/>
                                        </p:tgtEl>
                                        <p:attrNameLst>
                                          <p:attrName>style.visibility</p:attrName>
                                        </p:attrNameLst>
                                      </p:cBhvr>
                                      <p:to>
                                        <p:strVal val="visible"/>
                                      </p:to>
                                    </p:set>
                                    <p:animEffect transition="in" filter="wipe(up)">
                                      <p:cBhvr>
                                        <p:cTn id="57" dur="500"/>
                                        <p:tgtEl>
                                          <p:spTgt spid="2868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8686"/>
                                        </p:tgtEl>
                                        <p:attrNameLst>
                                          <p:attrName>style.visibility</p:attrName>
                                        </p:attrNameLst>
                                      </p:cBhvr>
                                      <p:to>
                                        <p:strVal val="visible"/>
                                      </p:to>
                                    </p:set>
                                    <p:animEffect transition="in" filter="wipe(left)">
                                      <p:cBhvr>
                                        <p:cTn id="62" dur="500"/>
                                        <p:tgtEl>
                                          <p:spTgt spid="2868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8691"/>
                                        </p:tgtEl>
                                        <p:attrNameLst>
                                          <p:attrName>style.visibility</p:attrName>
                                        </p:attrNameLst>
                                      </p:cBhvr>
                                      <p:to>
                                        <p:strVal val="visible"/>
                                      </p:to>
                                    </p:set>
                                    <p:animEffect transition="in" filter="wipe(down)">
                                      <p:cBhvr>
                                        <p:cTn id="67" dur="500"/>
                                        <p:tgtEl>
                                          <p:spTgt spid="2869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8689"/>
                                        </p:tgtEl>
                                        <p:attrNameLst>
                                          <p:attrName>style.visibility</p:attrName>
                                        </p:attrNameLst>
                                      </p:cBhvr>
                                      <p:to>
                                        <p:strVal val="visible"/>
                                      </p:to>
                                    </p:set>
                                    <p:animEffect transition="in" filter="wipe(left)">
                                      <p:cBhvr>
                                        <p:cTn id="72" dur="500"/>
                                        <p:tgtEl>
                                          <p:spTgt spid="2868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28693"/>
                                        </p:tgtEl>
                                        <p:attrNameLst>
                                          <p:attrName>style.visibility</p:attrName>
                                        </p:attrNameLst>
                                      </p:cBhvr>
                                      <p:to>
                                        <p:strVal val="visible"/>
                                      </p:to>
                                    </p:set>
                                    <p:animEffect transition="in" filter="wipe(up)">
                                      <p:cBhvr>
                                        <p:cTn id="77" dur="500"/>
                                        <p:tgtEl>
                                          <p:spTgt spid="2869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28695"/>
                                        </p:tgtEl>
                                        <p:attrNameLst>
                                          <p:attrName>style.visibility</p:attrName>
                                        </p:attrNameLst>
                                      </p:cBhvr>
                                      <p:to>
                                        <p:strVal val="visible"/>
                                      </p:to>
                                    </p:set>
                                    <p:animEffect transition="in" filter="wipe(right)">
                                      <p:cBhvr>
                                        <p:cTn id="82" dur="500"/>
                                        <p:tgtEl>
                                          <p:spTgt spid="2869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28697"/>
                                        </p:tgtEl>
                                        <p:attrNameLst>
                                          <p:attrName>style.visibility</p:attrName>
                                        </p:attrNameLst>
                                      </p:cBhvr>
                                      <p:to>
                                        <p:strVal val="visible"/>
                                      </p:to>
                                    </p:set>
                                    <p:animEffect transition="in" filter="wipe(up)">
                                      <p:cBhvr>
                                        <p:cTn id="87" dur="500"/>
                                        <p:tgtEl>
                                          <p:spTgt spid="2869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42">
                                            <p:txEl>
                                              <p:pRg st="0" end="0"/>
                                            </p:txEl>
                                          </p:spTgt>
                                        </p:tgtEl>
                                        <p:attrNameLst>
                                          <p:attrName>style.visibility</p:attrName>
                                        </p:attrNameLst>
                                      </p:cBhvr>
                                      <p:to>
                                        <p:strVal val="visible"/>
                                      </p:to>
                                    </p:set>
                                    <p:animEffect transition="in" filter="wipe(left)">
                                      <p:cBhvr>
                                        <p:cTn id="92" dur="500"/>
                                        <p:tgtEl>
                                          <p:spTgt spid="42">
                                            <p:txEl>
                                              <p:pRg st="0" end="0"/>
                                            </p:txEl>
                                          </p:spTgt>
                                        </p:tgtEl>
                                      </p:cBhvr>
                                    </p:animEffect>
                                  </p:childTnLst>
                                </p:cTn>
                              </p:par>
                              <p:par>
                                <p:cTn id="93" presetID="22" presetClass="entr" presetSubtype="8" fill="hold" nodeType="withEffect">
                                  <p:stCondLst>
                                    <p:cond delay="0"/>
                                  </p:stCondLst>
                                  <p:childTnLst>
                                    <p:set>
                                      <p:cBhvr>
                                        <p:cTn id="94" dur="1" fill="hold">
                                          <p:stCondLst>
                                            <p:cond delay="0"/>
                                          </p:stCondLst>
                                        </p:cTn>
                                        <p:tgtEl>
                                          <p:spTgt spid="42">
                                            <p:txEl>
                                              <p:pRg st="1" end="1"/>
                                            </p:txEl>
                                          </p:spTgt>
                                        </p:tgtEl>
                                        <p:attrNameLst>
                                          <p:attrName>style.visibility</p:attrName>
                                        </p:attrNameLst>
                                      </p:cBhvr>
                                      <p:to>
                                        <p:strVal val="visible"/>
                                      </p:to>
                                    </p:set>
                                    <p:animEffect transition="in" filter="wipe(left)">
                                      <p:cBhvr>
                                        <p:cTn id="95"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8" grpId="0"/>
      <p:bldP spid="39" grpId="0"/>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829010" y="3420452"/>
            <a:ext cx="21771044" cy="6135134"/>
            <a:chOff x="1076414" y="3149282"/>
            <a:chExt cx="21773564" cy="4791414"/>
          </a:xfrm>
        </p:grpSpPr>
        <p:sp>
          <p:nvSpPr>
            <p:cNvPr id="7" name="Rounded Rectangle 6"/>
            <p:cNvSpPr/>
            <p:nvPr/>
          </p:nvSpPr>
          <p:spPr>
            <a:xfrm>
              <a:off x="1312551" y="3402818"/>
              <a:ext cx="21537427" cy="4537878"/>
            </a:xfrm>
            <a:prstGeom prst="roundRect">
              <a:avLst>
                <a:gd name="adj" fmla="val 5894"/>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endParaRPr lang="en-US" sz="4600" dirty="0">
                <a:latin typeface="Tahoma" pitchFamily="34" charset="0"/>
                <a:ea typeface="Tahoma" pitchFamily="34" charset="0"/>
                <a:cs typeface="Tahoma" pitchFamily="34" charset="0"/>
              </a:endParaRPr>
            </a:p>
          </p:txBody>
        </p:sp>
        <p:grpSp>
          <p:nvGrpSpPr>
            <p:cNvPr id="8" name="Group 65"/>
            <p:cNvGrpSpPr/>
            <p:nvPr/>
          </p:nvGrpSpPr>
          <p:grpSpPr>
            <a:xfrm>
              <a:off x="1076414" y="3149282"/>
              <a:ext cx="3819632" cy="781943"/>
              <a:chOff x="166396" y="8755081"/>
              <a:chExt cx="3819632" cy="781943"/>
            </a:xfrm>
          </p:grpSpPr>
          <p:sp>
            <p:nvSpPr>
              <p:cNvPr id="9" name="Freeform 20"/>
              <p:cNvSpPr>
                <a:spLocks/>
              </p:cNvSpPr>
              <p:nvPr/>
            </p:nvSpPr>
            <p:spPr bwMode="auto">
              <a:xfrm>
                <a:off x="384522" y="8755081"/>
                <a:ext cx="3601506"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1385108" y="8769768"/>
                <a:ext cx="1848797" cy="472557"/>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Chú</a:t>
                </a:r>
                <a:r>
                  <a:rPr lang="en-US" sz="4600" b="1" dirty="0">
                    <a:solidFill>
                      <a:schemeClr val="bg1"/>
                    </a:solidFill>
                    <a:latin typeface="Tahoma" pitchFamily="34" charset="0"/>
                    <a:ea typeface="Tahoma" pitchFamily="34" charset="0"/>
                    <a:cs typeface="Tahoma" pitchFamily="34" charset="0"/>
                  </a:rPr>
                  <a:t> ý</a:t>
                </a:r>
              </a:p>
            </p:txBody>
          </p:sp>
        </p:grpSp>
      </p:grpSp>
      <p:grpSp>
        <p:nvGrpSpPr>
          <p:cNvPr id="78" name="Group 77"/>
          <p:cNvGrpSpPr/>
          <p:nvPr/>
        </p:nvGrpSpPr>
        <p:grpSpPr>
          <a:xfrm>
            <a:off x="2016608" y="3416873"/>
            <a:ext cx="20615344" cy="1993346"/>
            <a:chOff x="2016224" y="3417268"/>
            <a:chExt cx="20617730" cy="1993577"/>
          </a:xfrm>
        </p:grpSpPr>
        <p:grpSp>
          <p:nvGrpSpPr>
            <p:cNvPr id="70" name="Group 69"/>
            <p:cNvGrpSpPr/>
            <p:nvPr/>
          </p:nvGrpSpPr>
          <p:grpSpPr>
            <a:xfrm>
              <a:off x="2016224" y="3417268"/>
              <a:ext cx="20617730" cy="1795932"/>
              <a:chOff x="2016224" y="3417268"/>
              <a:chExt cx="20617730" cy="1795932"/>
            </a:xfrm>
          </p:grpSpPr>
          <p:sp>
            <p:nvSpPr>
              <p:cNvPr id="25" name="Rectangle 24"/>
              <p:cNvSpPr/>
              <p:nvPr/>
            </p:nvSpPr>
            <p:spPr>
              <a:xfrm>
                <a:off x="2016224" y="3417268"/>
                <a:ext cx="20617730" cy="970058"/>
              </a:xfrm>
              <a:prstGeom prst="rect">
                <a:avLst/>
              </a:prstGeom>
            </p:spPr>
            <p:txBody>
              <a:bodyPr wrap="square">
                <a:spAutoFit/>
              </a:bodyPr>
              <a:lstStyle/>
              <a:p>
                <a:pPr algn="just">
                  <a:lnSpc>
                    <a:spcPct val="150000"/>
                  </a:lnSpc>
                </a:pPr>
                <a:endParaRPr lang="en-US" sz="4400" b="1" dirty="0">
                  <a:latin typeface="Tahoma" pitchFamily="34" charset="0"/>
                  <a:ea typeface="Tahoma" pitchFamily="34" charset="0"/>
                  <a:cs typeface="Tahoma" pitchFamily="34" charset="0"/>
                </a:endParaRPr>
              </a:p>
            </p:txBody>
          </p:sp>
          <p:sp>
            <p:nvSpPr>
              <p:cNvPr id="30" name="Rectangle 29"/>
              <p:cNvSpPr/>
              <p:nvPr/>
            </p:nvSpPr>
            <p:spPr>
              <a:xfrm>
                <a:off x="12096846" y="4482530"/>
                <a:ext cx="184751" cy="730670"/>
              </a:xfrm>
              <a:prstGeom prst="rect">
                <a:avLst/>
              </a:prstGeom>
            </p:spPr>
            <p:txBody>
              <a:bodyPr wrap="none">
                <a:spAutoFit/>
              </a:bodyPr>
              <a:lstStyle/>
              <a:p>
                <a:pPr algn="ctr">
                  <a:lnSpc>
                    <a:spcPct val="150000"/>
                  </a:lnSpc>
                </a:pPr>
                <a:endParaRPr lang="en-US" sz="4800" b="1" baseline="30000" dirty="0">
                  <a:latin typeface="Tahoma" pitchFamily="34" charset="0"/>
                  <a:ea typeface="Tahoma" pitchFamily="34" charset="0"/>
                  <a:cs typeface="Tahoma" pitchFamily="34" charset="0"/>
                </a:endParaRPr>
              </a:p>
            </p:txBody>
          </p:sp>
        </p:grpSp>
        <p:sp>
          <p:nvSpPr>
            <p:cNvPr id="76" name="TextBox 75"/>
            <p:cNvSpPr txBox="1"/>
            <p:nvPr/>
          </p:nvSpPr>
          <p:spPr>
            <a:xfrm>
              <a:off x="8467428" y="4641404"/>
              <a:ext cx="792088" cy="769441"/>
            </a:xfrm>
            <a:prstGeom prst="rect">
              <a:avLst/>
            </a:prstGeom>
            <a:noFill/>
          </p:spPr>
          <p:txBody>
            <a:bodyPr wrap="square" rtlCol="0">
              <a:spAutoFit/>
            </a:bodyPr>
            <a:lstStyle/>
            <a:p>
              <a:endParaRPr lang="en-US" dirty="0"/>
            </a:p>
          </p:txBody>
        </p:sp>
        <p:sp>
          <p:nvSpPr>
            <p:cNvPr id="77" name="TextBox 76"/>
            <p:cNvSpPr txBox="1"/>
            <p:nvPr/>
          </p:nvSpPr>
          <p:spPr>
            <a:xfrm>
              <a:off x="16124768" y="4607496"/>
              <a:ext cx="792088" cy="769441"/>
            </a:xfrm>
            <a:prstGeom prst="rect">
              <a:avLst/>
            </a:prstGeom>
            <a:noFill/>
          </p:spPr>
          <p:txBody>
            <a:bodyPr wrap="square" rtlCol="0">
              <a:spAutoFit/>
            </a:bodyPr>
            <a:lstStyle/>
            <a:p>
              <a:endParaRPr lang="en-US" dirty="0"/>
            </a:p>
          </p:txBody>
        </p:sp>
      </p:grpSp>
      <mc:AlternateContent xmlns:mc="http://schemas.openxmlformats.org/markup-compatibility/2006" xmlns:a14="http://schemas.microsoft.com/office/drawing/2010/main">
        <mc:Choice Requires="a14">
          <p:sp>
            <p:nvSpPr>
              <p:cNvPr id="32" name="Rectangle 31"/>
              <p:cNvSpPr/>
              <p:nvPr/>
            </p:nvSpPr>
            <p:spPr>
              <a:xfrm>
                <a:off x="5603963" y="3732083"/>
                <a:ext cx="17328957" cy="3288464"/>
              </a:xfrm>
              <a:prstGeom prst="rect">
                <a:avLst/>
              </a:prstGeom>
            </p:spPr>
            <p:txBody>
              <a:bodyPr wrap="square">
                <a:spAutoFit/>
              </a:bodyPr>
              <a:lstStyle/>
              <a:p>
                <a:r>
                  <a:rPr lang="nl-NL" sz="4400" dirty="0">
                    <a:latin typeface="Tahoma" pitchFamily="34" charset="0"/>
                    <a:ea typeface="Tahoma" pitchFamily="34" charset="0"/>
                    <a:cs typeface="Tahoma" pitchFamily="34" charset="0"/>
                    <a:sym typeface="Symbol"/>
                  </a:rPr>
                  <a:t></a:t>
                </a:r>
                <a:r>
                  <a:rPr lang="nl-NL" sz="4400" dirty="0">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nl-NL" sz="4400" b="1" i="1">
                                  <a:latin typeface="Cambria Math"/>
                                </a:rPr>
                                <m:t>𝒂</m:t>
                              </m:r>
                              <m:r>
                                <a:rPr lang="nl-NL" sz="4400" b="1">
                                  <a:latin typeface="Cambria Math"/>
                                </a:rPr>
                                <m:t>=</m:t>
                              </m:r>
                              <m:r>
                                <a:rPr lang="nl-NL" sz="4400" b="1" i="1">
                                  <a:latin typeface="Cambria Math"/>
                                </a:rPr>
                                <m:t>𝒃</m:t>
                              </m:r>
                              <m:r>
                                <a:rPr lang="nl-NL" sz="4400" b="1">
                                  <a:latin typeface="Cambria Math"/>
                                </a:rPr>
                                <m:t>=</m:t>
                              </m:r>
                              <m:r>
                                <a:rPr lang="nl-NL" sz="4400" b="1" i="1">
                                  <a:latin typeface="Cambria Math"/>
                                </a:rPr>
                                <m:t>𝟎</m:t>
                              </m:r>
                            </m:e>
                          </m:mr>
                          <m:mr>
                            <m:e>
                              <m:r>
                                <a:rPr lang="nl-NL" sz="4400" b="1" i="1">
                                  <a:latin typeface="Cambria Math"/>
                                </a:rPr>
                                <m:t>𝒄</m:t>
                              </m:r>
                              <m:r>
                                <a:rPr lang="nl-NL" sz="4400" b="1">
                                  <a:latin typeface="Cambria Math"/>
                                </a:rPr>
                                <m:t>≠</m:t>
                              </m:r>
                              <m:r>
                                <a:rPr lang="nl-NL" sz="4400" b="1" i="1">
                                  <a:latin typeface="Cambria Math"/>
                                </a:rPr>
                                <m:t>𝟎</m:t>
                              </m:r>
                            </m:e>
                          </m:mr>
                        </m:m>
                      </m:e>
                    </m:d>
                  </m:oMath>
                </a14:m>
                <a:r>
                  <a:rPr lang="nl-NL" sz="4400" dirty="0">
                    <a:latin typeface="Tahoma" pitchFamily="34" charset="0"/>
                    <a:ea typeface="Tahoma" pitchFamily="34" charset="0"/>
                    <a:cs typeface="Tahoma" pitchFamily="34" charset="0"/>
                    <a:sym typeface="Symbol"/>
                  </a:rPr>
                  <a:t></a:t>
                </a:r>
                <a:r>
                  <a:rPr lang="nl-NL" sz="4400" dirty="0">
                    <a:latin typeface="Tahoma" pitchFamily="34" charset="0"/>
                    <a:ea typeface="Tahoma" pitchFamily="34" charset="0"/>
                    <a:cs typeface="Tahoma" pitchFamily="34" charset="0"/>
                  </a:rPr>
                  <a:t> (</a:t>
                </a:r>
                <a:r>
                  <a:rPr lang="nl-NL" sz="4400" b="1" dirty="0">
                    <a:latin typeface="Tahoma" pitchFamily="34" charset="0"/>
                    <a:ea typeface="Tahoma" pitchFamily="34" charset="0"/>
                    <a:cs typeface="Tahoma" pitchFamily="34" charset="0"/>
                  </a:rPr>
                  <a:t>1) vô nghiệm</a:t>
                </a:r>
                <a:r>
                  <a:rPr lang="nl-NL" sz="4400" dirty="0">
                    <a:latin typeface="Tahoma" pitchFamily="34" charset="0"/>
                    <a:ea typeface="Tahoma" pitchFamily="34" charset="0"/>
                    <a:cs typeface="Tahoma" pitchFamily="34" charset="0"/>
                  </a:rPr>
                  <a:t>.</a:t>
                </a:r>
                <a:endParaRPr lang="en-US" sz="4400" dirty="0">
                  <a:latin typeface="Tahoma" pitchFamily="34" charset="0"/>
                  <a:ea typeface="Tahoma" pitchFamily="34" charset="0"/>
                  <a:cs typeface="Tahoma" pitchFamily="34" charset="0"/>
                </a:endParaRPr>
              </a:p>
              <a:p>
                <a:r>
                  <a:rPr lang="nl-NL" sz="4400" dirty="0">
                    <a:latin typeface="Tahoma" pitchFamily="34" charset="0"/>
                    <a:ea typeface="Tahoma" pitchFamily="34" charset="0"/>
                    <a:cs typeface="Tahoma" pitchFamily="34" charset="0"/>
                    <a:sym typeface="Symbol"/>
                  </a:rPr>
                  <a:t></a:t>
                </a:r>
                <a:r>
                  <a:rPr lang="nl-NL" sz="4400" dirty="0">
                    <a:latin typeface="Tahoma" pitchFamily="34" charset="0"/>
                    <a:ea typeface="Tahoma" pitchFamily="34" charset="0"/>
                    <a:cs typeface="Tahoma" pitchFamily="34" charset="0"/>
                  </a:rPr>
                  <a:t> </a:t>
                </a:r>
                <a14:m>
                  <m:oMath xmlns:m="http://schemas.openxmlformats.org/officeDocument/2006/math">
                    <m:d>
                      <m:dPr>
                        <m:begChr m:val="{"/>
                        <m:endChr m:val=""/>
                        <m:ctrlPr>
                          <a:rPr lang="en-US" sz="4400" i="1">
                            <a:latin typeface="Cambria Math"/>
                          </a:rPr>
                        </m:ctrlPr>
                      </m:dPr>
                      <m:e>
                        <m:m>
                          <m:mPr>
                            <m:plcHide m:val="on"/>
                            <m:mcs>
                              <m:mc>
                                <m:mcPr>
                                  <m:count m:val="1"/>
                                  <m:mcJc m:val="center"/>
                                </m:mcPr>
                              </m:mc>
                            </m:mcs>
                            <m:ctrlPr>
                              <a:rPr lang="en-US" sz="4400" b="1" i="1">
                                <a:latin typeface="Cambria Math"/>
                              </a:rPr>
                            </m:ctrlPr>
                          </m:mPr>
                          <m:mr>
                            <m:e>
                              <m:r>
                                <a:rPr lang="nl-NL" sz="4400" b="1" i="1">
                                  <a:latin typeface="Cambria Math"/>
                                </a:rPr>
                                <m:t>𝒂</m:t>
                              </m:r>
                              <m:r>
                                <a:rPr lang="nl-NL" sz="4400" b="1">
                                  <a:latin typeface="Cambria Math"/>
                                </a:rPr>
                                <m:t>=</m:t>
                              </m:r>
                              <m:r>
                                <a:rPr lang="nl-NL" sz="4400" b="1" i="1">
                                  <a:latin typeface="Cambria Math"/>
                                </a:rPr>
                                <m:t>𝒃</m:t>
                              </m:r>
                              <m:r>
                                <a:rPr lang="nl-NL" sz="4400" b="1">
                                  <a:latin typeface="Cambria Math"/>
                                </a:rPr>
                                <m:t>=</m:t>
                              </m:r>
                              <m:r>
                                <a:rPr lang="nl-NL" sz="4400" b="1" i="1">
                                  <a:latin typeface="Cambria Math"/>
                                </a:rPr>
                                <m:t>𝟎</m:t>
                              </m:r>
                            </m:e>
                          </m:mr>
                          <m:mr>
                            <m:e>
                              <m:r>
                                <a:rPr lang="nl-NL" sz="4400" b="1" i="1">
                                  <a:latin typeface="Cambria Math"/>
                                </a:rPr>
                                <m:t>𝒄</m:t>
                              </m:r>
                              <m:r>
                                <a:rPr lang="nl-NL" sz="4400" b="1">
                                  <a:latin typeface="Cambria Math"/>
                                </a:rPr>
                                <m:t>=</m:t>
                              </m:r>
                              <m:r>
                                <a:rPr lang="nl-NL" sz="4400" b="1" i="1">
                                  <a:latin typeface="Cambria Math"/>
                                </a:rPr>
                                <m:t>𝟎</m:t>
                              </m:r>
                            </m:e>
                          </m:mr>
                        </m:m>
                      </m:e>
                    </m:d>
                  </m:oMath>
                </a14:m>
                <a:r>
                  <a:rPr lang="nl-NL" sz="4400" dirty="0">
                    <a:latin typeface="Tahoma" pitchFamily="34" charset="0"/>
                    <a:ea typeface="Tahoma" pitchFamily="34" charset="0"/>
                    <a:cs typeface="Tahoma" pitchFamily="34" charset="0"/>
                    <a:sym typeface="Symbol"/>
                  </a:rPr>
                  <a:t></a:t>
                </a:r>
                <a:r>
                  <a:rPr lang="nl-NL" sz="4400" dirty="0">
                    <a:latin typeface="Tahoma" pitchFamily="34" charset="0"/>
                    <a:ea typeface="Tahoma" pitchFamily="34" charset="0"/>
                    <a:cs typeface="Tahoma" pitchFamily="34" charset="0"/>
                  </a:rPr>
                  <a:t> </a:t>
                </a:r>
                <a:r>
                  <a:rPr lang="nl-NL" sz="4400" b="1" dirty="0">
                    <a:latin typeface="Tahoma" pitchFamily="34" charset="0"/>
                    <a:ea typeface="Tahoma" pitchFamily="34" charset="0"/>
                    <a:cs typeface="Tahoma" pitchFamily="34" charset="0"/>
                  </a:rPr>
                  <a:t>mọi cặp </a:t>
                </a:r>
                <a14:m>
                  <m:oMath xmlns:m="http://schemas.openxmlformats.org/officeDocument/2006/math">
                    <m:d>
                      <m:dPr>
                        <m:ctrlPr>
                          <a:rPr lang="nl-NL" sz="4400" b="1" i="1">
                            <a:latin typeface="Cambria Math"/>
                          </a:rPr>
                        </m:ctrlPr>
                      </m:dPr>
                      <m:e>
                        <m:sSub>
                          <m:sSubPr>
                            <m:ctrlPr>
                              <a:rPr lang="en-US" sz="4400" b="1" i="1">
                                <a:latin typeface="Cambria Math"/>
                              </a:rPr>
                            </m:ctrlPr>
                          </m:sSubPr>
                          <m:e>
                            <m:r>
                              <a:rPr lang="nl-NL" sz="4400" b="1" i="1">
                                <a:latin typeface="Cambria Math"/>
                              </a:rPr>
                              <m:t>𝒙</m:t>
                            </m:r>
                          </m:e>
                          <m:sub>
                            <m:r>
                              <a:rPr lang="nl-NL" sz="4400" b="1" i="1">
                                <a:latin typeface="Cambria Math"/>
                              </a:rPr>
                              <m:t>𝟎</m:t>
                            </m:r>
                          </m:sub>
                        </m:sSub>
                        <m:r>
                          <a:rPr lang="nl-NL" sz="4400" b="1">
                            <a:latin typeface="Cambria Math"/>
                          </a:rPr>
                          <m:t>;</m:t>
                        </m:r>
                        <m:sSub>
                          <m:sSubPr>
                            <m:ctrlPr>
                              <a:rPr lang="en-US" sz="4400" b="1" i="1">
                                <a:latin typeface="Cambria Math"/>
                              </a:rPr>
                            </m:ctrlPr>
                          </m:sSubPr>
                          <m:e>
                            <m:r>
                              <a:rPr lang="nl-NL" sz="4400" b="1" i="1">
                                <a:latin typeface="Cambria Math"/>
                              </a:rPr>
                              <m:t>𝒚</m:t>
                            </m:r>
                          </m:e>
                          <m:sub>
                            <m:r>
                              <a:rPr lang="nl-NL" sz="4400" b="1" i="1">
                                <a:latin typeface="Cambria Math"/>
                              </a:rPr>
                              <m:t>𝟎</m:t>
                            </m:r>
                          </m:sub>
                        </m:sSub>
                      </m:e>
                    </m:d>
                    <m:r>
                      <a:rPr lang="en-US" sz="4400" b="1" i="1" smtClean="0">
                        <a:latin typeface="Cambria Math"/>
                      </a:rPr>
                      <m:t> </m:t>
                    </m:r>
                  </m:oMath>
                </a14:m>
                <a:r>
                  <a:rPr lang="nl-NL" sz="4400" b="1" dirty="0">
                    <a:latin typeface="Tahoma" pitchFamily="34" charset="0"/>
                    <a:ea typeface="Tahoma" pitchFamily="34" charset="0"/>
                    <a:cs typeface="Tahoma" pitchFamily="34" charset="0"/>
                  </a:rPr>
                  <a:t>đều là nghiệm</a:t>
                </a:r>
                <a:r>
                  <a:rPr lang="nl-NL" sz="4400" dirty="0">
                    <a:latin typeface="Tahoma" pitchFamily="34" charset="0"/>
                    <a:ea typeface="Tahoma" pitchFamily="34" charset="0"/>
                    <a:cs typeface="Tahoma" pitchFamily="34" charset="0"/>
                  </a:rPr>
                  <a:t>.</a:t>
                </a:r>
                <a:endParaRPr lang="en-US" sz="4400" dirty="0">
                  <a:latin typeface="Tahoma" pitchFamily="34" charset="0"/>
                  <a:ea typeface="Tahoma" pitchFamily="34" charset="0"/>
                  <a:cs typeface="Tahoma" pitchFamily="34" charset="0"/>
                </a:endParaRPr>
              </a:p>
              <a:p>
                <a:pPr marL="571500" indent="-571500">
                  <a:buFont typeface="Symbol" pitchFamily="18" charset="2"/>
                  <a:buChar char="·"/>
                </a:pPr>
                <a14:m>
                  <m:oMath xmlns:m="http://schemas.openxmlformats.org/officeDocument/2006/math">
                    <m:r>
                      <a:rPr lang="nl-NL" sz="4400" b="1" i="1">
                        <a:latin typeface="Cambria Math"/>
                      </a:rPr>
                      <m:t>𝒃</m:t>
                    </m:r>
                    <m:r>
                      <a:rPr lang="nl-NL" sz="4400" b="1">
                        <a:latin typeface="Cambria Math"/>
                      </a:rPr>
                      <m:t>≠</m:t>
                    </m:r>
                    <m:r>
                      <a:rPr lang="nl-NL" sz="4400" b="1" i="1">
                        <a:latin typeface="Cambria Math"/>
                      </a:rPr>
                      <m:t>𝟎</m:t>
                    </m:r>
                  </m:oMath>
                </a14:m>
                <a:r>
                  <a:rPr lang="nl-NL" sz="4400" dirty="0">
                    <a:latin typeface="Tahoma" pitchFamily="34" charset="0"/>
                    <a:ea typeface="Tahoma" pitchFamily="34" charset="0"/>
                    <a:cs typeface="Tahoma" pitchFamily="34" charset="0"/>
                  </a:rPr>
                  <a:t>: (1) </a:t>
                </a:r>
                <a:r>
                  <a:rPr lang="nl-NL" sz="4400" dirty="0">
                    <a:latin typeface="Tahoma" pitchFamily="34" charset="0"/>
                    <a:ea typeface="Tahoma" pitchFamily="34" charset="0"/>
                    <a:cs typeface="Tahoma" pitchFamily="34" charset="0"/>
                    <a:sym typeface="Symbol"/>
                  </a:rPr>
                  <a:t></a:t>
                </a:r>
                <a:r>
                  <a:rPr lang="nl-NL" sz="4400" dirty="0">
                    <a:latin typeface="Tahoma" pitchFamily="34" charset="0"/>
                    <a:ea typeface="Tahoma" pitchFamily="34" charset="0"/>
                    <a:cs typeface="Tahoma" pitchFamily="34" charset="0"/>
                  </a:rPr>
                  <a:t> </a:t>
                </a:r>
                <a14:m>
                  <m:oMath xmlns:m="http://schemas.openxmlformats.org/officeDocument/2006/math">
                    <m:r>
                      <a:rPr lang="nl-NL" sz="4400" b="1" i="1">
                        <a:latin typeface="Cambria Math"/>
                      </a:rPr>
                      <m:t>𝒚</m:t>
                    </m:r>
                    <m:r>
                      <a:rPr lang="nl-NL" sz="4400" b="1">
                        <a:latin typeface="Cambria Math"/>
                      </a:rPr>
                      <m:t>=</m:t>
                    </m:r>
                    <m:r>
                      <a:rPr lang="nl-NL" sz="4400" b="1" i="1">
                        <a:latin typeface="Cambria Math"/>
                      </a:rPr>
                      <m:t>−</m:t>
                    </m:r>
                    <m:f>
                      <m:fPr>
                        <m:ctrlPr>
                          <a:rPr lang="en-US" sz="4400" b="1" i="1">
                            <a:latin typeface="Cambria Math"/>
                          </a:rPr>
                        </m:ctrlPr>
                      </m:fPr>
                      <m:num>
                        <m:r>
                          <a:rPr lang="nl-NL" sz="4400" b="1" i="1">
                            <a:latin typeface="Cambria Math"/>
                          </a:rPr>
                          <m:t>𝒂</m:t>
                        </m:r>
                      </m:num>
                      <m:den>
                        <m:r>
                          <a:rPr lang="nl-NL" sz="4400" b="1" i="1">
                            <a:latin typeface="Cambria Math"/>
                          </a:rPr>
                          <m:t>𝒃</m:t>
                        </m:r>
                      </m:den>
                    </m:f>
                    <m:r>
                      <a:rPr lang="nl-NL" sz="4400" b="1" i="1">
                        <a:latin typeface="Cambria Math"/>
                      </a:rPr>
                      <m:t>𝒙</m:t>
                    </m:r>
                    <m:r>
                      <a:rPr lang="nl-NL" sz="4400" b="1">
                        <a:latin typeface="Cambria Math"/>
                      </a:rPr>
                      <m:t>+</m:t>
                    </m:r>
                    <m:f>
                      <m:fPr>
                        <m:ctrlPr>
                          <a:rPr lang="en-US" sz="4400" b="1" i="1">
                            <a:latin typeface="Cambria Math"/>
                          </a:rPr>
                        </m:ctrlPr>
                      </m:fPr>
                      <m:num>
                        <m:r>
                          <a:rPr lang="nl-NL" sz="4400" b="1" i="1">
                            <a:latin typeface="Cambria Math"/>
                          </a:rPr>
                          <m:t>𝒄</m:t>
                        </m:r>
                      </m:num>
                      <m:den>
                        <m:r>
                          <a:rPr lang="nl-NL" sz="4400" b="1" i="1">
                            <a:latin typeface="Cambria Math"/>
                          </a:rPr>
                          <m:t>𝒃</m:t>
                        </m:r>
                      </m:den>
                    </m:f>
                  </m:oMath>
                </a14:m>
                <a:r>
                  <a:rPr lang="nl-NL" sz="4400" b="1" dirty="0">
                    <a:latin typeface="Tahoma" pitchFamily="34" charset="0"/>
                    <a:ea typeface="Tahoma" pitchFamily="34" charset="0"/>
                    <a:cs typeface="Tahoma" pitchFamily="34" charset="0"/>
                  </a:rPr>
                  <a:t> </a:t>
                </a:r>
                <a:r>
                  <a:rPr lang="nl-NL" sz="4400" dirty="0">
                    <a:latin typeface="Tahoma" pitchFamily="34" charset="0"/>
                    <a:ea typeface="Tahoma" pitchFamily="34" charset="0"/>
                    <a:cs typeface="Tahoma" pitchFamily="34" charset="0"/>
                  </a:rPr>
                  <a:t>(2</a:t>
                </a:r>
                <a:r>
                  <a:rPr lang="nl-NL" sz="4400" dirty="0"/>
                  <a:t>).</a:t>
                </a:r>
              </a:p>
            </p:txBody>
          </p:sp>
        </mc:Choice>
        <mc:Fallback xmlns="">
          <p:sp>
            <p:nvSpPr>
              <p:cNvPr id="32" name="Rectangle 31"/>
              <p:cNvSpPr>
                <a:spLocks noRot="1" noChangeAspect="1" noMove="1" noResize="1" noEditPoints="1" noAdjustHandles="1" noChangeArrowheads="1" noChangeShapeType="1" noTextEdit="1"/>
              </p:cNvSpPr>
              <p:nvPr/>
            </p:nvSpPr>
            <p:spPr>
              <a:xfrm>
                <a:off x="5603963" y="3732083"/>
                <a:ext cx="17328957" cy="3288464"/>
              </a:xfrm>
              <a:prstGeom prst="rect">
                <a:avLst/>
              </a:prstGeom>
              <a:blipFill rotWithShape="1">
                <a:blip r:embed="rId2"/>
                <a:stretch>
                  <a:fillRect l="-1407" b="-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1411086" y="7679438"/>
                <a:ext cx="21188968" cy="1588255"/>
              </a:xfrm>
              <a:prstGeom prst="rect">
                <a:avLst/>
              </a:prstGeom>
            </p:spPr>
            <p:txBody>
              <a:bodyPr wrap="square">
                <a:spAutoFit/>
              </a:bodyPr>
              <a:lstStyle/>
              <a:p>
                <a:r>
                  <a:rPr lang="nl-NL" sz="4400" b="1" dirty="0">
                    <a:latin typeface="Tahoma" pitchFamily="34" charset="0"/>
                    <a:ea typeface="Tahoma" pitchFamily="34" charset="0"/>
                    <a:cs typeface="Tahoma" pitchFamily="34" charset="0"/>
                  </a:rPr>
                  <a:t>Cặp số </a:t>
                </a:r>
                <a14:m>
                  <m:oMath xmlns:m="http://schemas.openxmlformats.org/officeDocument/2006/math">
                    <m:r>
                      <a:rPr lang="nl-NL" sz="4400" b="1">
                        <a:latin typeface="Cambria Math"/>
                      </a:rPr>
                      <m:t>(</m:t>
                    </m:r>
                    <m:sSub>
                      <m:sSubPr>
                        <m:ctrlPr>
                          <a:rPr lang="en-US" sz="4400" b="1" i="1">
                            <a:latin typeface="Cambria Math"/>
                          </a:rPr>
                        </m:ctrlPr>
                      </m:sSubPr>
                      <m:e>
                        <m:r>
                          <a:rPr lang="nl-NL" sz="4400" b="1" i="1">
                            <a:latin typeface="Cambria Math"/>
                          </a:rPr>
                          <m:t>𝒙</m:t>
                        </m:r>
                      </m:e>
                      <m:sub>
                        <m:r>
                          <a:rPr lang="nl-NL" sz="4400" b="1" i="1">
                            <a:latin typeface="Cambria Math"/>
                          </a:rPr>
                          <m:t>𝟎</m:t>
                        </m:r>
                      </m:sub>
                    </m:sSub>
                    <m:r>
                      <a:rPr lang="nl-NL" sz="4400" b="1">
                        <a:latin typeface="Cambria Math"/>
                      </a:rPr>
                      <m:t>;</m:t>
                    </m:r>
                    <m:sSub>
                      <m:sSubPr>
                        <m:ctrlPr>
                          <a:rPr lang="en-US" sz="4400" b="1" i="1">
                            <a:latin typeface="Cambria Math"/>
                          </a:rPr>
                        </m:ctrlPr>
                      </m:sSubPr>
                      <m:e>
                        <m:r>
                          <a:rPr lang="nl-NL" sz="4400" b="1" i="1">
                            <a:latin typeface="Cambria Math"/>
                          </a:rPr>
                          <m:t>𝒚</m:t>
                        </m:r>
                      </m:e>
                      <m:sub>
                        <m:r>
                          <a:rPr lang="nl-NL" sz="4400" b="1" i="1">
                            <a:latin typeface="Cambria Math"/>
                          </a:rPr>
                          <m:t>𝟎</m:t>
                        </m:r>
                      </m:sub>
                    </m:sSub>
                    <m:r>
                      <a:rPr lang="nl-NL" sz="4400" b="1">
                        <a:latin typeface="Cambria Math"/>
                      </a:rPr>
                      <m:t>)</m:t>
                    </m:r>
                  </m:oMath>
                </a14:m>
                <a:r>
                  <a:rPr lang="nl-NL" sz="4400" b="1" dirty="0">
                    <a:latin typeface="Tahoma" pitchFamily="34" charset="0"/>
                    <a:ea typeface="Tahoma" pitchFamily="34" charset="0"/>
                    <a:cs typeface="Tahoma" pitchFamily="34" charset="0"/>
                  </a:rPr>
                  <a:t> là một nghiệm của phương trình (1) khi và chỉ khi điểm </a:t>
                </a:r>
                <a14:m>
                  <m:oMath xmlns:m="http://schemas.openxmlformats.org/officeDocument/2006/math">
                    <m:r>
                      <a:rPr lang="nl-NL" sz="4400" b="1" i="1">
                        <a:latin typeface="Cambria Math"/>
                      </a:rPr>
                      <m:t>𝐌</m:t>
                    </m:r>
                    <m:r>
                      <a:rPr lang="nl-NL" sz="4400" b="1">
                        <a:latin typeface="Cambria Math"/>
                      </a:rPr>
                      <m:t>(</m:t>
                    </m:r>
                    <m:sSub>
                      <m:sSubPr>
                        <m:ctrlPr>
                          <a:rPr lang="en-US" sz="4400" b="1" i="1">
                            <a:latin typeface="Cambria Math"/>
                          </a:rPr>
                        </m:ctrlPr>
                      </m:sSubPr>
                      <m:e>
                        <m:r>
                          <a:rPr lang="nl-NL" sz="4400" b="1" i="1">
                            <a:latin typeface="Cambria Math"/>
                          </a:rPr>
                          <m:t>𝒙</m:t>
                        </m:r>
                      </m:e>
                      <m:sub>
                        <m:r>
                          <a:rPr lang="nl-NL" sz="4400" b="1" i="1">
                            <a:latin typeface="Cambria Math"/>
                          </a:rPr>
                          <m:t>𝟎</m:t>
                        </m:r>
                      </m:sub>
                    </m:sSub>
                    <m:r>
                      <a:rPr lang="nl-NL" sz="4400" b="1">
                        <a:latin typeface="Cambria Math"/>
                      </a:rPr>
                      <m:t>;</m:t>
                    </m:r>
                    <m:sSub>
                      <m:sSubPr>
                        <m:ctrlPr>
                          <a:rPr lang="en-US" sz="4400" b="1" i="1">
                            <a:latin typeface="Cambria Math"/>
                          </a:rPr>
                        </m:ctrlPr>
                      </m:sSubPr>
                      <m:e>
                        <m:r>
                          <a:rPr lang="nl-NL" sz="4400" b="1" i="1">
                            <a:latin typeface="Cambria Math"/>
                          </a:rPr>
                          <m:t>𝒚</m:t>
                        </m:r>
                      </m:e>
                      <m:sub>
                        <m:r>
                          <a:rPr lang="nl-NL" sz="4400" b="1" i="1">
                            <a:latin typeface="Cambria Math"/>
                          </a:rPr>
                          <m:t>𝟎</m:t>
                        </m:r>
                      </m:sub>
                    </m:sSub>
                    <m:r>
                      <a:rPr lang="nl-NL" sz="4400" b="1">
                        <a:latin typeface="Cambria Math"/>
                      </a:rPr>
                      <m:t>)</m:t>
                    </m:r>
                  </m:oMath>
                </a14:m>
                <a:r>
                  <a:rPr lang="nl-NL" sz="4400" b="1" dirty="0">
                    <a:latin typeface="Tahoma" pitchFamily="34" charset="0"/>
                    <a:ea typeface="Tahoma" pitchFamily="34" charset="0"/>
                    <a:cs typeface="Tahoma" pitchFamily="34" charset="0"/>
                  </a:rPr>
                  <a:t> thuộc đường thẳng (2).</a:t>
                </a:r>
                <a:endParaRPr lang="en-US" sz="4400" b="1" dirty="0">
                  <a:latin typeface="Tahoma" pitchFamily="34" charset="0"/>
                  <a:ea typeface="Tahoma" pitchFamily="34" charset="0"/>
                  <a:cs typeface="Tahoma"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1411086" y="7679438"/>
                <a:ext cx="21188968" cy="1588255"/>
              </a:xfrm>
              <a:prstGeom prst="rect">
                <a:avLst/>
              </a:prstGeom>
              <a:blipFill>
                <a:blip r:embed="rId3"/>
                <a:stretch>
                  <a:fillRect l="-1151" t="-8462" b="-8462"/>
                </a:stretch>
              </a:blipFill>
            </p:spPr>
            <p:txBody>
              <a:bodyPr/>
              <a:lstStyle/>
              <a:p>
                <a:r>
                  <a:rPr lang="en-US">
                    <a:noFill/>
                  </a:rPr>
                  <a:t> </a:t>
                </a:r>
              </a:p>
            </p:txBody>
          </p:sp>
        </mc:Fallback>
      </mc:AlternateContent>
      <p:grpSp>
        <p:nvGrpSpPr>
          <p:cNvPr id="103" name="Group 144"/>
          <p:cNvGrpSpPr/>
          <p:nvPr/>
        </p:nvGrpSpPr>
        <p:grpSpPr>
          <a:xfrm>
            <a:off x="1130683" y="9906009"/>
            <a:ext cx="21534933" cy="3657594"/>
            <a:chOff x="1312551" y="3196033"/>
            <a:chExt cx="21537427" cy="3054477"/>
          </a:xfrm>
        </p:grpSpPr>
        <p:sp>
          <p:nvSpPr>
            <p:cNvPr id="104" name="Rounded Rectangle 103"/>
            <p:cNvSpPr/>
            <p:nvPr/>
          </p:nvSpPr>
          <p:spPr>
            <a:xfrm>
              <a:off x="1312551" y="3402819"/>
              <a:ext cx="21537427" cy="2847691"/>
            </a:xfrm>
            <a:prstGeom prst="roundRect">
              <a:avLst>
                <a:gd name="adj" fmla="val 5894"/>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endParaRPr lang="en-US" sz="4600" dirty="0">
                <a:latin typeface="Tahoma" pitchFamily="34" charset="0"/>
                <a:ea typeface="Tahoma" pitchFamily="34" charset="0"/>
                <a:cs typeface="Tahoma" pitchFamily="34" charset="0"/>
              </a:endParaRPr>
            </a:p>
          </p:txBody>
        </p:sp>
        <p:grpSp>
          <p:nvGrpSpPr>
            <p:cNvPr id="107" name="Group 11"/>
            <p:cNvGrpSpPr/>
            <p:nvPr/>
          </p:nvGrpSpPr>
          <p:grpSpPr>
            <a:xfrm>
              <a:off x="1400771" y="3196034"/>
              <a:ext cx="358351" cy="508491"/>
              <a:chOff x="217543" y="8657358"/>
              <a:chExt cx="401638" cy="569914"/>
            </a:xfrm>
          </p:grpSpPr>
          <p:sp>
            <p:nvSpPr>
              <p:cNvPr id="111"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3"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nvGrpSpPr>
          <p:cNvPr id="121" name="Group 2"/>
          <p:cNvGrpSpPr/>
          <p:nvPr/>
        </p:nvGrpSpPr>
        <p:grpSpPr>
          <a:xfrm>
            <a:off x="1153330" y="9618008"/>
            <a:ext cx="3735444" cy="800219"/>
            <a:chOff x="1147592" y="10988402"/>
            <a:chExt cx="3735876" cy="800316"/>
          </a:xfrm>
        </p:grpSpPr>
        <p:sp>
          <p:nvSpPr>
            <p:cNvPr id="122" name="Freeform 20"/>
            <p:cNvSpPr>
              <a:spLocks/>
            </p:cNvSpPr>
            <p:nvPr/>
          </p:nvSpPr>
          <p:spPr bwMode="auto">
            <a:xfrm rot="5400000">
              <a:off x="2607589" y="9548240"/>
              <a:ext cx="780389" cy="3700383"/>
            </a:xfrm>
            <a:prstGeom prst="round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23" name="TextBox 122"/>
            <p:cNvSpPr txBox="1"/>
            <p:nvPr/>
          </p:nvSpPr>
          <p:spPr>
            <a:xfrm>
              <a:off x="1314449" y="10988402"/>
              <a:ext cx="3569019" cy="800316"/>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Tổng</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quát</a:t>
              </a:r>
              <a:r>
                <a:rPr lang="en-US" sz="4600" b="1" dirty="0">
                  <a:solidFill>
                    <a:schemeClr val="bg1"/>
                  </a:solidFill>
                  <a:latin typeface="Tahoma" pitchFamily="34" charset="0"/>
                  <a:ea typeface="Tahoma" pitchFamily="34" charset="0"/>
                  <a:cs typeface="Tahoma" pitchFamily="34" charset="0"/>
                </a:rPr>
                <a:t>: </a:t>
              </a:r>
            </a:p>
          </p:txBody>
        </p:sp>
      </p:grpSp>
      <mc:AlternateContent xmlns:mc="http://schemas.openxmlformats.org/markup-compatibility/2006" xmlns:a14="http://schemas.microsoft.com/office/drawing/2010/main">
        <mc:Choice Requires="a14">
          <p:sp>
            <p:nvSpPr>
              <p:cNvPr id="38" name="Rectangle 37"/>
              <p:cNvSpPr/>
              <p:nvPr/>
            </p:nvSpPr>
            <p:spPr>
              <a:xfrm>
                <a:off x="3695680" y="10471891"/>
                <a:ext cx="19316719" cy="2123658"/>
              </a:xfrm>
              <a:prstGeom prst="rect">
                <a:avLst/>
              </a:prstGeom>
            </p:spPr>
            <p:txBody>
              <a:bodyPr wrap="square">
                <a:spAutoFit/>
              </a:bodyPr>
              <a:lstStyle/>
              <a:p>
                <a:r>
                  <a:rPr lang="vi-VN" sz="4400" dirty="0">
                    <a:latin typeface="Tahoma" pitchFamily="34" charset="0"/>
                    <a:ea typeface="Tahoma" pitchFamily="34" charset="0"/>
                    <a:cs typeface="Tahoma" pitchFamily="34" charset="0"/>
                  </a:rPr>
                  <a:t>• </a:t>
                </a:r>
                <a:r>
                  <a:rPr lang="vi-VN" sz="4400" b="1" dirty="0">
                    <a:latin typeface="Tahoma" pitchFamily="34" charset="0"/>
                    <a:ea typeface="Tahoma" pitchFamily="34" charset="0"/>
                    <a:cs typeface="Tahoma" pitchFamily="34" charset="0"/>
                  </a:rPr>
                  <a:t>Phương trình (1) luôn có vô số nghiệm.</a:t>
                </a:r>
              </a:p>
              <a:p>
                <a:r>
                  <a:rPr lang="vi-VN" sz="4400" b="1" dirty="0">
                    <a:latin typeface="Tahoma" pitchFamily="34" charset="0"/>
                    <a:ea typeface="Tahoma" pitchFamily="34" charset="0"/>
                    <a:cs typeface="Tahoma" pitchFamily="34" charset="0"/>
                  </a:rPr>
                  <a:t>• Biểu diễn hình học tập nghiệm của (1) là một đường thẳng trong mp </a:t>
                </a:r>
                <a14:m>
                  <m:oMath xmlns:m="http://schemas.openxmlformats.org/officeDocument/2006/math">
                    <m:r>
                      <a:rPr lang="vi-VN" sz="4400" b="1" i="1" dirty="0" smtClean="0">
                        <a:latin typeface="Cambria Math"/>
                        <a:ea typeface="Tahoma" pitchFamily="34" charset="0"/>
                        <a:cs typeface="Tahoma" pitchFamily="34" charset="0"/>
                      </a:rPr>
                      <m:t>𝑶𝒙𝒚</m:t>
                    </m:r>
                    <m:r>
                      <a:rPr lang="vi-VN" sz="4400" i="1" dirty="0">
                        <a:latin typeface="Cambria Math"/>
                        <a:ea typeface="Tahoma" pitchFamily="34" charset="0"/>
                        <a:cs typeface="Tahoma" pitchFamily="34" charset="0"/>
                      </a:rPr>
                      <m:t>.</m:t>
                    </m:r>
                  </m:oMath>
                </a14:m>
                <a:endParaRPr lang="vi-VN" sz="4400" dirty="0">
                  <a:latin typeface="Tahoma" pitchFamily="34" charset="0"/>
                  <a:ea typeface="Tahoma" pitchFamily="34" charset="0"/>
                  <a:cs typeface="Tahoma"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3695680" y="10471891"/>
                <a:ext cx="19316719" cy="2123658"/>
              </a:xfrm>
              <a:prstGeom prst="rect">
                <a:avLst/>
              </a:prstGeom>
              <a:blipFill>
                <a:blip r:embed="rId4"/>
                <a:stretch>
                  <a:fillRect l="-1262" t="-6034" b="-12644"/>
                </a:stretch>
              </a:blipFill>
            </p:spPr>
            <p:txBody>
              <a:bodyPr/>
              <a:lstStyle/>
              <a:p>
                <a:r>
                  <a:rPr lang="en-US">
                    <a:noFill/>
                  </a:rPr>
                  <a:t> </a:t>
                </a:r>
              </a:p>
            </p:txBody>
          </p:sp>
        </mc:Fallback>
      </mc:AlternateContent>
      <p:grpSp>
        <p:nvGrpSpPr>
          <p:cNvPr id="124" name="Group 123"/>
          <p:cNvGrpSpPr/>
          <p:nvPr/>
        </p:nvGrpSpPr>
        <p:grpSpPr>
          <a:xfrm>
            <a:off x="304800" y="1593286"/>
            <a:ext cx="22174198" cy="830997"/>
            <a:chOff x="-288924" y="1892299"/>
            <a:chExt cx="22174198" cy="830995"/>
          </a:xfrm>
        </p:grpSpPr>
        <p:sp>
          <p:nvSpPr>
            <p:cNvPr id="125" name="Rounded Rectangle 124"/>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127" name="TextBox 126"/>
            <p:cNvSpPr txBox="1"/>
            <p:nvPr/>
          </p:nvSpPr>
          <p:spPr>
            <a:xfrm>
              <a:off x="2087561" y="1892299"/>
              <a:ext cx="19797713"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ÔN TẬP VỀ PT VÀ HPT BẬC NHẤT HAI ẨN.</a:t>
              </a:r>
            </a:p>
          </p:txBody>
        </p:sp>
      </p:grpSp>
      <p:grpSp>
        <p:nvGrpSpPr>
          <p:cNvPr id="128" name="Group 127"/>
          <p:cNvGrpSpPr/>
          <p:nvPr/>
        </p:nvGrpSpPr>
        <p:grpSpPr>
          <a:xfrm>
            <a:off x="642940" y="2504836"/>
            <a:ext cx="18330859" cy="861774"/>
            <a:chOff x="644526" y="2766774"/>
            <a:chExt cx="18330859" cy="861774"/>
          </a:xfrm>
        </p:grpSpPr>
        <p:sp>
          <p:nvSpPr>
            <p:cNvPr id="129" name="TextBox 128"/>
            <p:cNvSpPr txBox="1"/>
            <p:nvPr/>
          </p:nvSpPr>
          <p:spPr>
            <a:xfrm>
              <a:off x="1906586" y="2766774"/>
              <a:ext cx="17068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PHƯƠNG TRÌNH BẬC NHẤT HAI ẨN</a:t>
              </a:r>
            </a:p>
          </p:txBody>
        </p:sp>
        <p:sp>
          <p:nvSpPr>
            <p:cNvPr id="130" name="Rounded Rectangle 129"/>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spTree>
    <p:extLst>
      <p:ext uri="{BB962C8B-B14F-4D97-AF65-F5344CB8AC3E}">
        <p14:creationId xmlns:p14="http://schemas.microsoft.com/office/powerpoint/2010/main" val="386710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left)">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wipe(left)">
                                      <p:cBhvr>
                                        <p:cTn id="12" dur="500"/>
                                        <p:tgtEl>
                                          <p:spTgt spid="1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wipe(down)">
                                      <p:cBhvr>
                                        <p:cTn id="32" dur="500"/>
                                        <p:tgtEl>
                                          <p:spTgt spid="121"/>
                                        </p:tgtEl>
                                      </p:cBhvr>
                                    </p:animEffect>
                                  </p:childTnLst>
                                </p:cTn>
                              </p:par>
                              <p:par>
                                <p:cTn id="33" presetID="22" presetClass="entr" presetSubtype="8" fill="hold" nodeType="with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left)">
                                      <p:cBhvr>
                                        <p:cTn id="35" dur="500"/>
                                        <p:tgtEl>
                                          <p:spTgt spid="10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ounded Rectangle 103"/>
          <p:cNvSpPr/>
          <p:nvPr/>
        </p:nvSpPr>
        <p:spPr>
          <a:xfrm>
            <a:off x="1127088" y="6558004"/>
            <a:ext cx="22401101" cy="6243597"/>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 name="Group 54"/>
          <p:cNvGrpSpPr/>
          <p:nvPr/>
        </p:nvGrpSpPr>
        <p:grpSpPr>
          <a:xfrm>
            <a:off x="1125389" y="6308384"/>
            <a:ext cx="3568119" cy="866596"/>
            <a:chOff x="1224541" y="6284833"/>
            <a:chExt cx="3568119" cy="866596"/>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129757" y="6284833"/>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 name="Group 4"/>
          <p:cNvGrpSpPr/>
          <p:nvPr/>
        </p:nvGrpSpPr>
        <p:grpSpPr>
          <a:xfrm>
            <a:off x="507017" y="1516342"/>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ÔN TẬP PHƯƠNG TRÌNH BẬC NHẤT HAI ẨN</a:t>
              </a:r>
            </a:p>
          </p:txBody>
        </p:sp>
      </p:grpSp>
      <p:grpSp>
        <p:nvGrpSpPr>
          <p:cNvPr id="165" name="Group 164"/>
          <p:cNvGrpSpPr/>
          <p:nvPr/>
        </p:nvGrpSpPr>
        <p:grpSpPr>
          <a:xfrm>
            <a:off x="1135189" y="3668485"/>
            <a:ext cx="22431709" cy="2245134"/>
            <a:chOff x="1268078" y="4371975"/>
            <a:chExt cx="22431709" cy="1940335"/>
          </a:xfrm>
        </p:grpSpPr>
        <p:grpSp>
          <p:nvGrpSpPr>
            <p:cNvPr id="71" name="Group 70"/>
            <p:cNvGrpSpPr/>
            <p:nvPr/>
          </p:nvGrpSpPr>
          <p:grpSpPr>
            <a:xfrm>
              <a:off x="1268078" y="4371975"/>
              <a:ext cx="22431709" cy="1940335"/>
              <a:chOff x="1268078" y="2438400"/>
              <a:chExt cx="22431709" cy="1940335"/>
            </a:xfrm>
          </p:grpSpPr>
          <p:sp>
            <p:nvSpPr>
              <p:cNvPr id="72" name="Rounded Rectangle 71"/>
              <p:cNvSpPr/>
              <p:nvPr/>
            </p:nvSpPr>
            <p:spPr>
              <a:xfrm>
                <a:off x="1272210" y="2590800"/>
                <a:ext cx="22427577" cy="17879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3251532" cy="940513"/>
                <a:chOff x="1311958" y="3405486"/>
                <a:chExt cx="3251532" cy="940513"/>
              </a:xfrm>
            </p:grpSpPr>
            <p:sp>
              <p:nvSpPr>
                <p:cNvPr id="75"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43587" y="3483623"/>
                  <a:ext cx="2231701"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Ví</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dụ</a:t>
                  </a:r>
                  <a:r>
                    <a:rPr lang="vi-VN" sz="4600" b="1" dirty="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2</a:t>
                  </a: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0" name="TextBox 109"/>
            <p:cNvSpPr txBox="1"/>
            <p:nvPr/>
          </p:nvSpPr>
          <p:spPr>
            <a:xfrm>
              <a:off x="4911260" y="4539644"/>
              <a:ext cx="15849600" cy="769441"/>
            </a:xfrm>
            <a:prstGeom prst="rect">
              <a:avLst/>
            </a:prstGeom>
            <a:noFill/>
          </p:spPr>
          <p:txBody>
            <a:bodyPr wrap="square" rtlCol="0">
              <a:spAutoFit/>
            </a:bodyPr>
            <a:lstStyle/>
            <a:p>
              <a:r>
                <a:rPr lang="en-US" sz="4400" b="1" dirty="0" err="1">
                  <a:latin typeface="Tahoma" pitchFamily="34" charset="0"/>
                  <a:ea typeface="Tahoma" pitchFamily="34" charset="0"/>
                  <a:cs typeface="Tahoma" pitchFamily="34" charset="0"/>
                </a:rPr>
                <a:t>Giải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và</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biểu</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diễn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học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tập</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của</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endParaRPr lang="en-US" sz="4400" b="1" dirty="0">
                <a:latin typeface="Tahoma" pitchFamily="34" charset="0"/>
                <a:ea typeface="Tahoma" pitchFamily="34" charset="0"/>
                <a:cs typeface="Tahoma" pitchFamily="34" charset="0"/>
              </a:endParaRPr>
            </a:p>
          </p:txBody>
        </p:sp>
      </p:grpSp>
      <p:sp>
        <p:nvSpPr>
          <p:cNvPr id="114" name="TextBox 113"/>
          <p:cNvSpPr txBox="1"/>
          <p:nvPr/>
        </p:nvSpPr>
        <p:spPr>
          <a:xfrm>
            <a:off x="4326689" y="11598624"/>
            <a:ext cx="4419600" cy="769441"/>
          </a:xfrm>
          <a:prstGeom prst="rect">
            <a:avLst/>
          </a:prstGeom>
          <a:noFill/>
        </p:spPr>
        <p:txBody>
          <a:bodyPr wrap="square" rtlCol="0">
            <a:spAutoFit/>
          </a:bodyPr>
          <a:lstStyle/>
          <a:p>
            <a:r>
              <a:rPr lang="en-US" sz="4400" b="1" dirty="0" err="1">
                <a:latin typeface="Tahoma" pitchFamily="34" charset="0"/>
                <a:ea typeface="Tahoma" pitchFamily="34" charset="0"/>
                <a:cs typeface="Tahoma" pitchFamily="34" charset="0"/>
              </a:rPr>
              <a:t>Bảng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giá</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trị</a:t>
            </a:r>
            <a:endParaRPr lang="en-US" sz="4400" b="1" dirty="0">
              <a:latin typeface="Tahoma" pitchFamily="34" charset="0"/>
              <a:ea typeface="Tahoma" pitchFamily="34" charset="0"/>
              <a:cs typeface="Tahoma" pitchFamily="34" charset="0"/>
            </a:endParaRPr>
          </a:p>
        </p:txBody>
      </p:sp>
      <p:grpSp>
        <p:nvGrpSpPr>
          <p:cNvPr id="115" name="Group 114"/>
          <p:cNvGrpSpPr/>
          <p:nvPr/>
        </p:nvGrpSpPr>
        <p:grpSpPr>
          <a:xfrm>
            <a:off x="8092440" y="11252036"/>
            <a:ext cx="6324600" cy="1549565"/>
            <a:chOff x="1449387" y="10439400"/>
            <a:chExt cx="6324600" cy="1549565"/>
          </a:xfrm>
        </p:grpSpPr>
        <mc:AlternateContent xmlns:mc="http://schemas.openxmlformats.org/markup-compatibility/2006" xmlns:a14="http://schemas.microsoft.com/office/drawing/2010/main">
          <mc:Choice Requires="a14">
            <p:sp>
              <p:nvSpPr>
                <p:cNvPr id="116" name="TextBox 115"/>
                <p:cNvSpPr txBox="1"/>
                <p:nvPr/>
              </p:nvSpPr>
              <p:spPr>
                <a:xfrm>
                  <a:off x="1449387" y="10542415"/>
                  <a:ext cx="6324600" cy="1446550"/>
                </a:xfrm>
                <a:prstGeom prst="rect">
                  <a:avLst/>
                </a:prstGeom>
                <a:noFill/>
              </p:spPr>
              <p:txBody>
                <a:bodyPr wrap="square" rtlCol="0">
                  <a:spAutoFit/>
                </a:bodyPr>
                <a:lstStyle/>
                <a:p>
                  <a14:m>
                    <m:oMath xmlns:m="http://schemas.openxmlformats.org/officeDocument/2006/math">
                      <m:r>
                        <a:rPr lang="en-US" sz="4400" b="1" i="1" smtClean="0">
                          <a:latin typeface="Cambria Math"/>
                          <a:ea typeface="Tahoma" pitchFamily="34" charset="0"/>
                          <a:cs typeface="Tahoma" pitchFamily="34" charset="0"/>
                        </a:rPr>
                        <m:t>𝒙</m:t>
                      </m:r>
                    </m:oMath>
                  </a14:m>
                  <a:r>
                    <a:rPr lang="en-US" sz="4400" b="1" dirty="0">
                      <a:latin typeface="Tahoma" pitchFamily="34" charset="0"/>
                      <a:ea typeface="Tahoma" pitchFamily="34" charset="0"/>
                      <a:cs typeface="Tahoma" pitchFamily="34" charset="0"/>
                    </a:rPr>
                    <a:t>     0      1</a:t>
                  </a:r>
                </a:p>
                <a:p>
                  <a14:m>
                    <m:oMath xmlns:m="http://schemas.openxmlformats.org/officeDocument/2006/math">
                      <m:r>
                        <a:rPr lang="en-US" sz="4400" b="1" i="1" smtClean="0">
                          <a:latin typeface="Cambria Math"/>
                          <a:ea typeface="Tahoma" pitchFamily="34" charset="0"/>
                          <a:cs typeface="Tahoma" pitchFamily="34" charset="0"/>
                        </a:rPr>
                        <m:t>𝒚</m:t>
                      </m:r>
                    </m:oMath>
                  </a14:m>
                  <a:r>
                    <a:rPr lang="en-US" sz="4400" b="1" dirty="0">
                      <a:latin typeface="Tahoma" pitchFamily="34" charset="0"/>
                      <a:ea typeface="Tahoma" pitchFamily="34" charset="0"/>
                      <a:cs typeface="Tahoma" pitchFamily="34" charset="0"/>
                    </a:rPr>
                    <a:t>     3      1</a:t>
                  </a:r>
                </a:p>
              </p:txBody>
            </p:sp>
          </mc:Choice>
          <mc:Fallback xmlns="">
            <p:sp>
              <p:nvSpPr>
                <p:cNvPr id="116" name="TextBox 115"/>
                <p:cNvSpPr txBox="1">
                  <a:spLocks noRot="1" noChangeAspect="1" noMove="1" noResize="1" noEditPoints="1" noAdjustHandles="1" noChangeArrowheads="1" noChangeShapeType="1" noTextEdit="1"/>
                </p:cNvSpPr>
                <p:nvPr/>
              </p:nvSpPr>
              <p:spPr>
                <a:xfrm>
                  <a:off x="1449387" y="10542415"/>
                  <a:ext cx="6324600" cy="1446550"/>
                </a:xfrm>
                <a:prstGeom prst="rect">
                  <a:avLst/>
                </a:prstGeom>
                <a:blipFill rotWithShape="1">
                  <a:blip r:embed="rId2"/>
                  <a:stretch>
                    <a:fillRect t="-8861" b="-18987"/>
                  </a:stretch>
                </a:blipFill>
              </p:spPr>
              <p:txBody>
                <a:bodyPr/>
                <a:lstStyle/>
                <a:p>
                  <a:r>
                    <a:rPr lang="en-US">
                      <a:noFill/>
                    </a:rPr>
                    <a:t> </a:t>
                  </a:r>
                </a:p>
              </p:txBody>
            </p:sp>
          </mc:Fallback>
        </mc:AlternateContent>
        <p:grpSp>
          <p:nvGrpSpPr>
            <p:cNvPr id="117" name="Group 85"/>
            <p:cNvGrpSpPr/>
            <p:nvPr/>
          </p:nvGrpSpPr>
          <p:grpSpPr>
            <a:xfrm>
              <a:off x="1449387" y="10439400"/>
              <a:ext cx="3733800" cy="1488605"/>
              <a:chOff x="1449387" y="10439400"/>
              <a:chExt cx="3733800" cy="1488605"/>
            </a:xfrm>
          </p:grpSpPr>
          <p:cxnSp>
            <p:nvCxnSpPr>
              <p:cNvPr id="118" name="Straight Connector 117"/>
              <p:cNvCxnSpPr/>
              <p:nvPr/>
            </p:nvCxnSpPr>
            <p:spPr>
              <a:xfrm>
                <a:off x="2287587" y="10439400"/>
                <a:ext cx="0" cy="148860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flipH="1">
                <a:off x="1449387" y="11254770"/>
                <a:ext cx="3733800" cy="22830"/>
              </a:xfrm>
              <a:prstGeom prst="line">
                <a:avLst/>
              </a:prstGeom>
              <a:ln w="63500"/>
            </p:spPr>
            <p:style>
              <a:lnRef idx="1">
                <a:schemeClr val="accent1"/>
              </a:lnRef>
              <a:fillRef idx="0">
                <a:schemeClr val="accent1"/>
              </a:fillRef>
              <a:effectRef idx="0">
                <a:schemeClr val="accent1"/>
              </a:effectRef>
              <a:fontRef idx="minor">
                <a:schemeClr val="tx1"/>
              </a:fontRef>
            </p:style>
          </p:cxnSp>
        </p:grpSp>
      </p:grpSp>
      <p:sp>
        <p:nvSpPr>
          <p:cNvPr id="120" name="TextBox 119"/>
          <p:cNvSpPr txBox="1"/>
          <p:nvPr/>
        </p:nvSpPr>
        <p:spPr>
          <a:xfrm>
            <a:off x="4326689" y="10027921"/>
            <a:ext cx="4419600"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rPr>
              <a:t>(d): </a:t>
            </a:r>
          </a:p>
        </p:txBody>
      </p:sp>
      <mc:AlternateContent xmlns:mc="http://schemas.openxmlformats.org/markup-compatibility/2006" xmlns:a14="http://schemas.microsoft.com/office/drawing/2010/main">
        <mc:Choice Requires="a14">
          <p:sp>
            <p:nvSpPr>
              <p:cNvPr id="164" name="TextBox 163"/>
              <p:cNvSpPr txBox="1"/>
              <p:nvPr/>
            </p:nvSpPr>
            <p:spPr>
              <a:xfrm>
                <a:off x="2026920" y="7315200"/>
                <a:ext cx="13944600" cy="2123658"/>
              </a:xfrm>
              <a:prstGeom prst="rect">
                <a:avLst/>
              </a:prstGeom>
              <a:noFill/>
            </p:spPr>
            <p:txBody>
              <a:bodyPr wrap="square" rtlCol="0">
                <a:spAutoFit/>
              </a:bodyPr>
              <a:lstStyle/>
              <a:p>
                <a:pPr>
                  <a:lnSpc>
                    <a:spcPct val="150000"/>
                  </a:lnSpc>
                </a:pP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Công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thức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của</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a:t>
                </a:r>
              </a:p>
              <a:p>
                <a:pPr>
                  <a:lnSpc>
                    <a:spcPct val="150000"/>
                  </a:lnSpc>
                </a:pPr>
                <a:r>
                  <a:rPr lang="en-US" sz="4400" b="1" dirty="0">
                    <a:latin typeface="Tahoma" pitchFamily="34" charset="0"/>
                    <a:ea typeface="Tahoma" pitchFamily="34" charset="0"/>
                    <a:cs typeface="Tahoma" pitchFamily="34" charset="0"/>
                  </a:rPr>
                  <a:t>              (</a:t>
                </a:r>
                <a14:m>
                  <m:oMath xmlns:m="http://schemas.openxmlformats.org/officeDocument/2006/math">
                    <m:r>
                      <a:rPr lang="en-US" sz="4400" b="1" i="1" smtClean="0">
                        <a:latin typeface="Cambria Math"/>
                        <a:ea typeface="Tahoma" pitchFamily="34" charset="0"/>
                        <a:cs typeface="Tahoma" pitchFamily="34" charset="0"/>
                      </a:rPr>
                      <m:t>𝒙</m:t>
                    </m:r>
                  </m:oMath>
                </a14:m>
                <a:r>
                  <a:rPr lang="en-US" sz="4400" b="1" dirty="0">
                    <a:latin typeface="Tahoma" pitchFamily="34" charset="0"/>
                    <a:ea typeface="Tahoma" pitchFamily="34" charset="0"/>
                    <a:cs typeface="Tahoma" pitchFamily="34" charset="0"/>
                  </a:rPr>
                  <a:t>; </a:t>
                </a:r>
                <a14:m>
                  <m:oMath xmlns:m="http://schemas.openxmlformats.org/officeDocument/2006/math">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𝟐</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𝟑</m:t>
                    </m:r>
                  </m:oMath>
                </a14:m>
                <a:r>
                  <a:rPr lang="en-US" sz="4400" b="1" dirty="0">
                    <a:latin typeface="Tahoma" pitchFamily="34" charset="0"/>
                    <a:ea typeface="Tahoma" pitchFamily="34" charset="0"/>
                    <a:cs typeface="Tahoma" pitchFamily="34" charset="0"/>
                  </a:rPr>
                  <a:t>), </a:t>
                </a:r>
                <a:r>
                  <a:rPr lang="en-US" sz="4400" b="1" dirty="0">
                    <a:latin typeface="Tahoma" pitchFamily="34" charset="0"/>
                    <a:ea typeface="Tahoma" pitchFamily="34" charset="0"/>
                    <a:cs typeface="Tahoma" pitchFamily="34" charset="0"/>
                    <a:sym typeface="Euclid Symbol"/>
                  </a:rPr>
                  <a:t></a:t>
                </a:r>
                <a14:m>
                  <m:oMath xmlns:m="http://schemas.openxmlformats.org/officeDocument/2006/math">
                    <m:r>
                      <a:rPr lang="en-US" sz="4400" b="1" i="1" smtClean="0">
                        <a:latin typeface="Cambria Math"/>
                        <a:ea typeface="Tahoma" pitchFamily="34" charset="0"/>
                        <a:cs typeface="Tahoma" pitchFamily="34" charset="0"/>
                        <a:sym typeface="Euclid Symbol"/>
                      </a:rPr>
                      <m:t>𝒙</m:t>
                    </m:r>
                  </m:oMath>
                </a14:m>
                <a:r>
                  <a:rPr lang="en-US" sz="4400" b="1" dirty="0">
                    <a:latin typeface="Tahoma" pitchFamily="34" charset="0"/>
                    <a:ea typeface="Tahoma" pitchFamily="34" charset="0"/>
                    <a:cs typeface="Tahoma" pitchFamily="34" charset="0"/>
                    <a:sym typeface="Euclid Symbol"/>
                  </a:rPr>
                  <a:t>  </a:t>
                </a:r>
                <a:r>
                  <a:rPr lang="en-US" sz="4400" b="1" dirty="0">
                    <a:latin typeface="Tahoma" pitchFamily="34" charset="0"/>
                    <a:ea typeface="Tahoma" pitchFamily="34" charset="0"/>
                    <a:cs typeface="Tahoma" pitchFamily="34" charset="0"/>
                    <a:sym typeface="Euclid Math Two"/>
                  </a:rPr>
                  <a:t></a:t>
                </a:r>
                <a:endParaRPr lang="en-US" sz="4400" b="1" dirty="0">
                  <a:latin typeface="Tahoma" pitchFamily="34" charset="0"/>
                  <a:ea typeface="Tahoma" pitchFamily="34" charset="0"/>
                  <a:cs typeface="Tahoma" pitchFamily="34" charset="0"/>
                </a:endParaRPr>
              </a:p>
            </p:txBody>
          </p:sp>
        </mc:Choice>
        <mc:Fallback xmlns="">
          <p:sp>
            <p:nvSpPr>
              <p:cNvPr id="164" name="TextBox 163"/>
              <p:cNvSpPr txBox="1">
                <a:spLocks noRot="1" noChangeAspect="1" noMove="1" noResize="1" noEditPoints="1" noAdjustHandles="1" noChangeArrowheads="1" noChangeShapeType="1" noTextEdit="1"/>
              </p:cNvSpPr>
              <p:nvPr/>
            </p:nvSpPr>
            <p:spPr>
              <a:xfrm>
                <a:off x="2026920" y="7315200"/>
                <a:ext cx="13944600" cy="2123658"/>
              </a:xfrm>
              <a:prstGeom prst="rect">
                <a:avLst/>
              </a:prstGeom>
              <a:blipFill rotWithShape="1">
                <a:blip r:embed="rId3"/>
                <a:stretch>
                  <a:fillRect l="-612" b="-109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2351044" y="4756574"/>
                <a:ext cx="3211135"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b="1" i="1">
                          <a:latin typeface="Cambria Math"/>
                        </a:rPr>
                        <m:t>𝟐</m:t>
                      </m:r>
                      <m:r>
                        <a:rPr lang="en-US" sz="4400" b="1" i="1">
                          <a:latin typeface="Cambria Math"/>
                        </a:rPr>
                        <m:t>𝒙</m:t>
                      </m:r>
                      <m:r>
                        <a:rPr lang="en-US" sz="4400" b="1" i="1">
                          <a:latin typeface="Cambria Math"/>
                        </a:rPr>
                        <m:t>+</m:t>
                      </m:r>
                      <m:r>
                        <a:rPr lang="en-US" sz="4400" b="1" i="1">
                          <a:latin typeface="Cambria Math"/>
                        </a:rPr>
                        <m:t>𝒚</m:t>
                      </m:r>
                      <m:r>
                        <a:rPr lang="en-US" sz="4400" b="1" i="1">
                          <a:latin typeface="Cambria Math"/>
                        </a:rPr>
                        <m:t>=</m:t>
                      </m:r>
                      <m:r>
                        <a:rPr lang="en-US" sz="4400" b="1" i="1">
                          <a:latin typeface="Cambria Math"/>
                        </a:rPr>
                        <m:t>𝟑</m:t>
                      </m:r>
                      <m:r>
                        <a:rPr lang="en-US" sz="4400" b="1" i="1">
                          <a:latin typeface="Cambria Math"/>
                        </a:rPr>
                        <m:t>.</m:t>
                      </m:r>
                    </m:oMath>
                  </m:oMathPara>
                </a14:m>
                <a:endParaRPr lang="en-US" sz="4400" b="1" dirty="0">
                  <a:latin typeface="Tahoma" pitchFamily="34" charset="0"/>
                  <a:ea typeface="Tahoma" pitchFamily="34" charset="0"/>
                  <a:cs typeface="Tahoma"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351044" y="4756574"/>
                <a:ext cx="3211135" cy="76944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Rectangle 112"/>
              <p:cNvSpPr/>
              <p:nvPr/>
            </p:nvSpPr>
            <p:spPr>
              <a:xfrm>
                <a:off x="5535817" y="10074849"/>
                <a:ext cx="3211135"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b="1" i="1">
                          <a:latin typeface="Cambria Math"/>
                        </a:rPr>
                        <m:t>𝟐</m:t>
                      </m:r>
                      <m:r>
                        <a:rPr lang="en-US" sz="4400" b="1" i="1">
                          <a:latin typeface="Cambria Math"/>
                        </a:rPr>
                        <m:t>𝒙</m:t>
                      </m:r>
                      <m:r>
                        <a:rPr lang="en-US" sz="4400" b="1" i="1">
                          <a:latin typeface="Cambria Math"/>
                        </a:rPr>
                        <m:t>+</m:t>
                      </m:r>
                      <m:r>
                        <a:rPr lang="en-US" sz="4400" b="1" i="1">
                          <a:latin typeface="Cambria Math"/>
                        </a:rPr>
                        <m:t>𝒚</m:t>
                      </m:r>
                      <m:r>
                        <a:rPr lang="en-US" sz="4400" b="1" i="1">
                          <a:latin typeface="Cambria Math"/>
                        </a:rPr>
                        <m:t>=</m:t>
                      </m:r>
                      <m:r>
                        <a:rPr lang="en-US" sz="4400" b="1" i="1">
                          <a:latin typeface="Cambria Math"/>
                        </a:rPr>
                        <m:t>𝟑</m:t>
                      </m:r>
                      <m:r>
                        <a:rPr lang="en-US" sz="4400" b="1" i="1">
                          <a:latin typeface="Cambria Math"/>
                        </a:rPr>
                        <m:t>.</m:t>
                      </m:r>
                    </m:oMath>
                  </m:oMathPara>
                </a14:m>
                <a:endParaRPr lang="en-US" sz="4400" b="1" dirty="0">
                  <a:latin typeface="Tahoma" pitchFamily="34" charset="0"/>
                  <a:ea typeface="Tahoma" pitchFamily="34" charset="0"/>
                  <a:cs typeface="Tahoma" pitchFamily="34" charset="0"/>
                </a:endParaRPr>
              </a:p>
            </p:txBody>
          </p:sp>
        </mc:Choice>
        <mc:Fallback xmlns="">
          <p:sp>
            <p:nvSpPr>
              <p:cNvPr id="113" name="Rectangle 112"/>
              <p:cNvSpPr>
                <a:spLocks noRot="1" noChangeAspect="1" noMove="1" noResize="1" noEditPoints="1" noAdjustHandles="1" noChangeArrowheads="1" noChangeShapeType="1" noTextEdit="1"/>
              </p:cNvSpPr>
              <p:nvPr/>
            </p:nvSpPr>
            <p:spPr>
              <a:xfrm>
                <a:off x="5535817" y="10074849"/>
                <a:ext cx="3211135" cy="769441"/>
              </a:xfrm>
              <a:prstGeom prst="rect">
                <a:avLst/>
              </a:prstGeom>
              <a:blipFill rotWithShape="1">
                <a:blip r:embed="rId5"/>
                <a:stretch>
                  <a:fillRect/>
                </a:stretch>
              </a:blipFill>
            </p:spPr>
            <p:txBody>
              <a:bodyPr/>
              <a:lstStyle/>
              <a:p>
                <a:r>
                  <a:rPr lang="en-US">
                    <a:noFill/>
                  </a:rPr>
                  <a:t> </a:t>
                </a:r>
              </a:p>
            </p:txBody>
          </p:sp>
        </mc:Fallback>
      </mc:AlternateContent>
      <p:grpSp>
        <p:nvGrpSpPr>
          <p:cNvPr id="9" name="Group 8"/>
          <p:cNvGrpSpPr/>
          <p:nvPr/>
        </p:nvGrpSpPr>
        <p:grpSpPr>
          <a:xfrm>
            <a:off x="16168302" y="6597483"/>
            <a:ext cx="6165235" cy="5909148"/>
            <a:chOff x="16355321" y="5162213"/>
            <a:chExt cx="6165235" cy="5909148"/>
          </a:xfrm>
        </p:grpSpPr>
        <p:cxnSp>
          <p:nvCxnSpPr>
            <p:cNvPr id="122" name="Straight Arrow Connector 121"/>
            <p:cNvCxnSpPr/>
            <p:nvPr/>
          </p:nvCxnSpPr>
          <p:spPr>
            <a:xfrm>
              <a:off x="16355321" y="9615557"/>
              <a:ext cx="6165235"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V="1">
              <a:off x="19071553" y="5338582"/>
              <a:ext cx="0" cy="5732779"/>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8177156" y="9469507"/>
              <a:ext cx="0" cy="27432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0839393" y="9469507"/>
              <a:ext cx="0" cy="27432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9975793" y="9469507"/>
              <a:ext cx="0" cy="27432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8934393" y="8726557"/>
              <a:ext cx="27432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8934393" y="6948557"/>
              <a:ext cx="27432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18934393" y="7826514"/>
              <a:ext cx="27432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8496243" y="9552057"/>
              <a:ext cx="457200" cy="707886"/>
            </a:xfrm>
            <a:prstGeom prst="rect">
              <a:avLst/>
            </a:prstGeom>
            <a:noFill/>
          </p:spPr>
          <p:txBody>
            <a:bodyPr wrap="square" rtlCol="0">
              <a:spAutoFit/>
            </a:bodyPr>
            <a:lstStyle/>
            <a:p>
              <a:r>
                <a:rPr lang="en-US" sz="4000" b="1" dirty="0">
                  <a:latin typeface="Tahoma" pitchFamily="34" charset="0"/>
                  <a:ea typeface="Tahoma" pitchFamily="34" charset="0"/>
                  <a:cs typeface="Tahoma" pitchFamily="34" charset="0"/>
                </a:rPr>
                <a:t>O</a:t>
              </a:r>
            </a:p>
          </p:txBody>
        </p:sp>
        <p:sp>
          <p:nvSpPr>
            <p:cNvPr id="147" name="TextBox 146"/>
            <p:cNvSpPr txBox="1"/>
            <p:nvPr/>
          </p:nvSpPr>
          <p:spPr>
            <a:xfrm>
              <a:off x="21823643" y="8853557"/>
              <a:ext cx="457200" cy="707886"/>
            </a:xfrm>
            <a:prstGeom prst="rect">
              <a:avLst/>
            </a:prstGeom>
            <a:noFill/>
          </p:spPr>
          <p:txBody>
            <a:bodyPr wrap="square" rtlCol="0">
              <a:spAutoFit/>
            </a:bodyPr>
            <a:lstStyle/>
            <a:p>
              <a:r>
                <a:rPr lang="en-US" sz="4000" b="1" dirty="0">
                  <a:latin typeface="Tahoma" pitchFamily="34" charset="0"/>
                  <a:ea typeface="Tahoma" pitchFamily="34" charset="0"/>
                  <a:cs typeface="Tahoma" pitchFamily="34" charset="0"/>
                </a:rPr>
                <a:t>x</a:t>
              </a:r>
            </a:p>
          </p:txBody>
        </p:sp>
        <p:sp>
          <p:nvSpPr>
            <p:cNvPr id="151" name="TextBox 150"/>
            <p:cNvSpPr txBox="1"/>
            <p:nvPr/>
          </p:nvSpPr>
          <p:spPr>
            <a:xfrm>
              <a:off x="19250920" y="5162213"/>
              <a:ext cx="457200" cy="707886"/>
            </a:xfrm>
            <a:prstGeom prst="rect">
              <a:avLst/>
            </a:prstGeom>
            <a:noFill/>
          </p:spPr>
          <p:txBody>
            <a:bodyPr wrap="square" rtlCol="0">
              <a:spAutoFit/>
            </a:bodyPr>
            <a:lstStyle/>
            <a:p>
              <a:r>
                <a:rPr lang="en-US" sz="4000" b="1" dirty="0">
                  <a:latin typeface="Tahoma" pitchFamily="34" charset="0"/>
                  <a:ea typeface="Tahoma" pitchFamily="34" charset="0"/>
                  <a:cs typeface="Tahoma" pitchFamily="34" charset="0"/>
                </a:rPr>
                <a:t>y</a:t>
              </a:r>
            </a:p>
          </p:txBody>
        </p:sp>
        <p:sp>
          <p:nvSpPr>
            <p:cNvPr id="152" name="TextBox 151"/>
            <p:cNvSpPr txBox="1"/>
            <p:nvPr/>
          </p:nvSpPr>
          <p:spPr>
            <a:xfrm>
              <a:off x="19787634" y="9714948"/>
              <a:ext cx="461900" cy="707886"/>
            </a:xfrm>
            <a:prstGeom prst="rect">
              <a:avLst/>
            </a:prstGeom>
            <a:noFill/>
          </p:spPr>
          <p:txBody>
            <a:bodyPr wrap="square" rtlCol="0">
              <a:spAutoFit/>
            </a:bodyPr>
            <a:lstStyle/>
            <a:p>
              <a:r>
                <a:rPr lang="en-US" sz="4000" b="1" dirty="0">
                  <a:latin typeface="Tahoma" pitchFamily="34" charset="0"/>
                  <a:ea typeface="Tahoma" pitchFamily="34" charset="0"/>
                  <a:cs typeface="Tahoma" pitchFamily="34" charset="0"/>
                </a:rPr>
                <a:t>1</a:t>
              </a:r>
            </a:p>
          </p:txBody>
        </p:sp>
        <p:sp>
          <p:nvSpPr>
            <p:cNvPr id="8" name="TextBox 7"/>
            <p:cNvSpPr txBox="1"/>
            <p:nvPr/>
          </p:nvSpPr>
          <p:spPr>
            <a:xfrm>
              <a:off x="18421190" y="8307674"/>
              <a:ext cx="303654"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rPr>
                <a:t>1</a:t>
              </a:r>
            </a:p>
          </p:txBody>
        </p:sp>
        <p:sp>
          <p:nvSpPr>
            <p:cNvPr id="124" name="TextBox 123"/>
            <p:cNvSpPr txBox="1"/>
            <p:nvPr/>
          </p:nvSpPr>
          <p:spPr>
            <a:xfrm>
              <a:off x="18381095" y="6661428"/>
              <a:ext cx="461900" cy="707886"/>
            </a:xfrm>
            <a:prstGeom prst="rect">
              <a:avLst/>
            </a:prstGeom>
            <a:noFill/>
          </p:spPr>
          <p:txBody>
            <a:bodyPr wrap="square" rtlCol="0">
              <a:spAutoFit/>
            </a:bodyPr>
            <a:lstStyle/>
            <a:p>
              <a:r>
                <a:rPr lang="en-US" sz="4000" b="1" dirty="0">
                  <a:latin typeface="Tahoma" pitchFamily="34" charset="0"/>
                  <a:ea typeface="Tahoma" pitchFamily="34" charset="0"/>
                  <a:cs typeface="Tahoma" pitchFamily="34" charset="0"/>
                </a:rPr>
                <a:t>3</a:t>
              </a:r>
            </a:p>
          </p:txBody>
        </p:sp>
      </p:grpSp>
      <p:grpSp>
        <p:nvGrpSpPr>
          <p:cNvPr id="14" name="Group 13"/>
          <p:cNvGrpSpPr/>
          <p:nvPr/>
        </p:nvGrpSpPr>
        <p:grpSpPr>
          <a:xfrm>
            <a:off x="18884534" y="10161827"/>
            <a:ext cx="904240" cy="834886"/>
            <a:chOff x="18884534" y="10161827"/>
            <a:chExt cx="904240" cy="834886"/>
          </a:xfrm>
        </p:grpSpPr>
        <p:cxnSp>
          <p:nvCxnSpPr>
            <p:cNvPr id="11" name="Straight Connector 10"/>
            <p:cNvCxnSpPr/>
            <p:nvPr/>
          </p:nvCxnSpPr>
          <p:spPr>
            <a:xfrm>
              <a:off x="18884534" y="10161827"/>
              <a:ext cx="904240" cy="0"/>
            </a:xfrm>
            <a:prstGeom prst="line">
              <a:avLst/>
            </a:prstGeom>
            <a:ln w="19050">
              <a:solidFill>
                <a:srgbClr val="3333FF"/>
              </a:solidFill>
              <a:prstDash val="sysDash"/>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9784869" y="10161827"/>
              <a:ext cx="0" cy="834886"/>
            </a:xfrm>
            <a:prstGeom prst="line">
              <a:avLst/>
            </a:prstGeom>
            <a:ln w="19050">
              <a:solidFill>
                <a:srgbClr val="3333FF"/>
              </a:solidFill>
              <a:prstDash val="sysDash"/>
            </a:ln>
          </p:spPr>
          <p:style>
            <a:lnRef idx="3">
              <a:schemeClr val="dk1"/>
            </a:lnRef>
            <a:fillRef idx="0">
              <a:schemeClr val="dk1"/>
            </a:fillRef>
            <a:effectRef idx="2">
              <a:schemeClr val="dk1"/>
            </a:effectRef>
            <a:fontRef idx="minor">
              <a:schemeClr val="tx1"/>
            </a:fontRef>
          </p:style>
        </p:cxnSp>
      </p:grpSp>
      <p:cxnSp>
        <p:nvCxnSpPr>
          <p:cNvPr id="16" name="Straight Connector 15"/>
          <p:cNvCxnSpPr/>
          <p:nvPr/>
        </p:nvCxnSpPr>
        <p:spPr>
          <a:xfrm>
            <a:off x="17959001" y="6596104"/>
            <a:ext cx="3124200" cy="6088273"/>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grpSp>
        <p:nvGrpSpPr>
          <p:cNvPr id="125" name="Group 124"/>
          <p:cNvGrpSpPr/>
          <p:nvPr/>
        </p:nvGrpSpPr>
        <p:grpSpPr>
          <a:xfrm>
            <a:off x="642940" y="2504836"/>
            <a:ext cx="18330859" cy="861774"/>
            <a:chOff x="644526" y="2766774"/>
            <a:chExt cx="18330859" cy="861774"/>
          </a:xfrm>
        </p:grpSpPr>
        <p:sp>
          <p:nvSpPr>
            <p:cNvPr id="126" name="TextBox 125"/>
            <p:cNvSpPr txBox="1"/>
            <p:nvPr/>
          </p:nvSpPr>
          <p:spPr>
            <a:xfrm>
              <a:off x="1906586" y="2766774"/>
              <a:ext cx="17068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PHƯƠNG TRÌNH BẬC NHẤT HAI ẨN</a:t>
              </a:r>
            </a:p>
          </p:txBody>
        </p:sp>
        <p:sp>
          <p:nvSpPr>
            <p:cNvPr id="127" name="Rounded Rectangle 126"/>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1</a:t>
              </a:r>
            </a:p>
          </p:txBody>
        </p:sp>
      </p:grpSp>
    </p:spTree>
    <p:extLst>
      <p:ext uri="{BB962C8B-B14F-4D97-AF65-F5344CB8AC3E}">
        <p14:creationId xmlns:p14="http://schemas.microsoft.com/office/powerpoint/2010/main" val="222123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wipe(left)">
                                      <p:cBhvr>
                                        <p:cTn id="12" dur="5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Effect transition="in" filter="wipe(left)">
                                      <p:cBhvr>
                                        <p:cTn id="17" dur="500"/>
                                        <p:tgtEl>
                                          <p:spTgt spid="1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additive="base">
                                        <p:cTn id="27" dur="500" fill="hold"/>
                                        <p:tgtEl>
                                          <p:spTgt spid="104"/>
                                        </p:tgtEl>
                                        <p:attrNameLst>
                                          <p:attrName>ppt_x</p:attrName>
                                        </p:attrNameLst>
                                      </p:cBhvr>
                                      <p:tavLst>
                                        <p:tav tm="0">
                                          <p:val>
                                            <p:strVal val="#ppt_x"/>
                                          </p:val>
                                        </p:tav>
                                        <p:tav tm="100000">
                                          <p:val>
                                            <p:strVal val="#ppt_x"/>
                                          </p:val>
                                        </p:tav>
                                      </p:tavLst>
                                    </p:anim>
                                    <p:anim calcmode="lin" valueType="num">
                                      <p:cBhvr additive="base">
                                        <p:cTn id="28" dur="500" fill="hold"/>
                                        <p:tgtEl>
                                          <p:spTgt spid="10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additive="base">
                                        <p:cTn id="31" dur="500" fill="hold"/>
                                        <p:tgtEl>
                                          <p:spTgt spid="105"/>
                                        </p:tgtEl>
                                        <p:attrNameLst>
                                          <p:attrName>ppt_x</p:attrName>
                                        </p:attrNameLst>
                                      </p:cBhvr>
                                      <p:tavLst>
                                        <p:tav tm="0">
                                          <p:val>
                                            <p:strVal val="#ppt_x"/>
                                          </p:val>
                                        </p:tav>
                                        <p:tav tm="100000">
                                          <p:val>
                                            <p:strVal val="#ppt_x"/>
                                          </p:val>
                                        </p:tav>
                                      </p:tavLst>
                                    </p:anim>
                                    <p:anim calcmode="lin" valueType="num">
                                      <p:cBhvr additive="base">
                                        <p:cTn id="32"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wipe(left)">
                                      <p:cBhvr>
                                        <p:cTn id="37" dur="500"/>
                                        <p:tgtEl>
                                          <p:spTgt spid="16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wipe(left)">
                                      <p:cBhvr>
                                        <p:cTn id="42" dur="500"/>
                                        <p:tgtEl>
                                          <p:spTgt spid="12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3"/>
                                        </p:tgtEl>
                                        <p:attrNameLst>
                                          <p:attrName>style.visibility</p:attrName>
                                        </p:attrNameLst>
                                      </p:cBhvr>
                                      <p:to>
                                        <p:strVal val="visible"/>
                                      </p:to>
                                    </p:set>
                                    <p:animEffect transition="in" filter="wipe(left)">
                                      <p:cBhvr>
                                        <p:cTn id="45" dur="500"/>
                                        <p:tgtEl>
                                          <p:spTgt spid="1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4"/>
                                        </p:tgtEl>
                                        <p:attrNameLst>
                                          <p:attrName>style.visibility</p:attrName>
                                        </p:attrNameLst>
                                      </p:cBhvr>
                                      <p:to>
                                        <p:strVal val="visible"/>
                                      </p:to>
                                    </p:set>
                                    <p:animEffect transition="in" filter="wipe(left)">
                                      <p:cBhvr>
                                        <p:cTn id="50" dur="500"/>
                                        <p:tgtEl>
                                          <p:spTgt spid="114"/>
                                        </p:tgtEl>
                                      </p:cBhvr>
                                    </p:animEffect>
                                  </p:childTnLst>
                                </p:cTn>
                              </p:par>
                              <p:par>
                                <p:cTn id="51" presetID="22" presetClass="entr" presetSubtype="8" fill="hold" nodeType="withEffect">
                                  <p:stCondLst>
                                    <p:cond delay="0"/>
                                  </p:stCondLst>
                                  <p:childTnLst>
                                    <p:set>
                                      <p:cBhvr>
                                        <p:cTn id="52" dur="1" fill="hold">
                                          <p:stCondLst>
                                            <p:cond delay="0"/>
                                          </p:stCondLst>
                                        </p:cTn>
                                        <p:tgtEl>
                                          <p:spTgt spid="115"/>
                                        </p:tgtEl>
                                        <p:attrNameLst>
                                          <p:attrName>style.visibility</p:attrName>
                                        </p:attrNameLst>
                                      </p:cBhvr>
                                      <p:to>
                                        <p:strVal val="visible"/>
                                      </p:to>
                                    </p:set>
                                    <p:animEffect transition="in" filter="wipe(left)">
                                      <p:cBhvr>
                                        <p:cTn id="53" dur="500"/>
                                        <p:tgtEl>
                                          <p:spTgt spid="1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4" grpId="0"/>
      <p:bldP spid="120" grpId="0"/>
      <p:bldP spid="164" grpId="0"/>
      <p:bldP spid="6" grpId="0"/>
      <p:bldP spid="1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8569" y="3366610"/>
            <a:ext cx="21488880" cy="7148991"/>
            <a:chOff x="1268091" y="2561624"/>
            <a:chExt cx="14381087" cy="4192941"/>
          </a:xfrm>
        </p:grpSpPr>
        <p:grpSp>
          <p:nvGrpSpPr>
            <p:cNvPr id="3" name="Group 5"/>
            <p:cNvGrpSpPr/>
            <p:nvPr/>
          </p:nvGrpSpPr>
          <p:grpSpPr>
            <a:xfrm>
              <a:off x="1268091" y="2561624"/>
              <a:ext cx="14381087" cy="4192941"/>
              <a:chOff x="1268091" y="3395288"/>
              <a:chExt cx="14381087" cy="4192941"/>
            </a:xfrm>
          </p:grpSpPr>
          <p:sp>
            <p:nvSpPr>
              <p:cNvPr id="5" name="Rounded Rectangle 4"/>
              <p:cNvSpPr/>
              <p:nvPr/>
            </p:nvSpPr>
            <p:spPr>
              <a:xfrm>
                <a:off x="1504226" y="3662989"/>
                <a:ext cx="14144952" cy="3925240"/>
              </a:xfrm>
              <a:prstGeom prst="roundRect">
                <a:avLst>
                  <a:gd name="adj" fmla="val 10214"/>
                </a:avLst>
              </a:prstGeom>
              <a:solidFill>
                <a:schemeClr val="accent5">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dirty="0">
                  <a:latin typeface="Tahoma" pitchFamily="34" charset="0"/>
                  <a:ea typeface="Tahoma" pitchFamily="34" charset="0"/>
                  <a:cs typeface="Tahoma" pitchFamily="34" charset="0"/>
                </a:endParaRPr>
              </a:p>
            </p:txBody>
          </p:sp>
          <p:grpSp>
            <p:nvGrpSpPr>
              <p:cNvPr id="6" name="Group 65"/>
              <p:cNvGrpSpPr/>
              <p:nvPr/>
            </p:nvGrpSpPr>
            <p:grpSpPr>
              <a:xfrm>
                <a:off x="1268091" y="3395288"/>
                <a:ext cx="3106641" cy="733496"/>
                <a:chOff x="166396" y="8780578"/>
                <a:chExt cx="3106641" cy="733496"/>
              </a:xfrm>
            </p:grpSpPr>
            <p:sp>
              <p:nvSpPr>
                <p:cNvPr id="7" name="Freeform 20"/>
                <p:cNvSpPr>
                  <a:spLocks/>
                </p:cNvSpPr>
                <p:nvPr/>
              </p:nvSpPr>
              <p:spPr bwMode="auto">
                <a:xfrm>
                  <a:off x="362470" y="9013071"/>
                  <a:ext cx="2910567" cy="50100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nvGrpSpPr>
                <p:cNvPr id="8" name="Group 7"/>
                <p:cNvGrpSpPr/>
                <p:nvPr/>
              </p:nvGrpSpPr>
              <p:grpSpPr>
                <a:xfrm>
                  <a:off x="166396" y="8780578"/>
                  <a:ext cx="702538" cy="596833"/>
                  <a:chOff x="-145995" y="8633545"/>
                  <a:chExt cx="787401" cy="668928"/>
                </a:xfrm>
              </p:grpSpPr>
              <p:sp>
                <p:nvSpPr>
                  <p:cNvPr id="10"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sp>
                <p:nvSpPr>
                  <p:cNvPr id="11"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sp>
                <p:nvSpPr>
                  <p:cNvPr id="12"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sp>
                <p:nvSpPr>
                  <p:cNvPr id="13"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sp>
                <p:nvSpPr>
                  <p:cNvPr id="14"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sp>
                <p:nvSpPr>
                  <p:cNvPr id="15"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sp>
                <p:nvSpPr>
                  <p:cNvPr id="16"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sp>
                <p:nvSpPr>
                  <p:cNvPr id="17"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sp>
                <p:nvSpPr>
                  <p:cNvPr id="18"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sp>
                <p:nvSpPr>
                  <p:cNvPr id="19"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sp>
                <p:nvSpPr>
                  <p:cNvPr id="20" name="Freeform 55"/>
                  <p:cNvSpPr>
                    <a:spLocks/>
                  </p:cNvSpPr>
                  <p:nvPr/>
                </p:nvSpPr>
                <p:spPr bwMode="auto">
                  <a:xfrm>
                    <a:off x="221283"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sp>
                <p:nvSpPr>
                  <p:cNvPr id="21" name="Freeform 56"/>
                  <p:cNvSpPr>
                    <a:spLocks noEditPoints="1"/>
                  </p:cNvSpPr>
                  <p:nvPr/>
                </p:nvSpPr>
                <p:spPr bwMode="auto">
                  <a:xfrm>
                    <a:off x="-113452" y="8818284"/>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dirty="0">
                      <a:latin typeface="Tahoma" pitchFamily="34" charset="0"/>
                      <a:ea typeface="Tahoma" pitchFamily="34" charset="0"/>
                      <a:cs typeface="Tahoma" pitchFamily="34" charset="0"/>
                    </a:endParaRPr>
                  </a:p>
                </p:txBody>
              </p:sp>
            </p:grpSp>
            <p:sp>
              <p:nvSpPr>
                <p:cNvPr id="9" name="TextBox 8"/>
                <p:cNvSpPr txBox="1"/>
                <p:nvPr/>
              </p:nvSpPr>
              <p:spPr>
                <a:xfrm>
                  <a:off x="868933" y="9053579"/>
                  <a:ext cx="2362971" cy="215658"/>
                </a:xfrm>
                <a:prstGeom prst="rect">
                  <a:avLst/>
                </a:prstGeom>
                <a:noFill/>
              </p:spPr>
              <p:txBody>
                <a:bodyPr wrap="square" rtlCol="0">
                  <a:spAutoFit/>
                </a:bodyPr>
                <a:lstStyle/>
                <a:p>
                  <a:r>
                    <a:rPr lang="vi-VN" sz="4600" b="1" dirty="0">
                      <a:solidFill>
                        <a:schemeClr val="bg1"/>
                      </a:solidFill>
                      <a:latin typeface="Tahoma" pitchFamily="34" charset="0"/>
                      <a:ea typeface="Tahoma" pitchFamily="34" charset="0"/>
                      <a:cs typeface="Tahoma" pitchFamily="34" charset="0"/>
                    </a:rPr>
                    <a:t>Định nghĩa</a:t>
                  </a:r>
                  <a:r>
                    <a:rPr lang="en-US" sz="4600" b="1" dirty="0">
                      <a:solidFill>
                        <a:schemeClr val="bg1"/>
                      </a:solidFill>
                      <a:latin typeface="Tahoma" pitchFamily="34" charset="0"/>
                      <a:ea typeface="Tahoma" pitchFamily="34" charset="0"/>
                      <a:cs typeface="Tahoma" pitchFamily="34" charset="0"/>
                    </a:rPr>
                    <a:t> </a:t>
                  </a:r>
                </a:p>
              </p:txBody>
            </p:sp>
          </p:grpSp>
        </p:grpSp>
        <p:sp>
          <p:nvSpPr>
            <p:cNvPr id="4" name="TextBox 3"/>
            <p:cNvSpPr txBox="1"/>
            <p:nvPr/>
          </p:nvSpPr>
          <p:spPr>
            <a:xfrm>
              <a:off x="1823642" y="3402410"/>
              <a:ext cx="13609512" cy="707968"/>
            </a:xfrm>
            <a:prstGeom prst="rect">
              <a:avLst/>
            </a:prstGeom>
            <a:noFill/>
          </p:spPr>
          <p:txBody>
            <a:bodyPr wrap="square" rtlCol="0">
              <a:spAutoFit/>
            </a:bodyPr>
            <a:lstStyle/>
            <a:p>
              <a:pPr>
                <a:spcBef>
                  <a:spcPts val="600"/>
                </a:spcBef>
              </a:pPr>
              <a:endParaRPr lang="en-US" sz="4000" b="1" dirty="0">
                <a:latin typeface="Tahoma" pitchFamily="34" charset="0"/>
                <a:ea typeface="Tahoma" pitchFamily="34" charset="0"/>
                <a:cs typeface="Tahoma" pitchFamily="34" charset="0"/>
              </a:endParaRPr>
            </a:p>
          </p:txBody>
        </p:sp>
      </p:grpSp>
      <p:grpSp>
        <p:nvGrpSpPr>
          <p:cNvPr id="22" name="Group 4"/>
          <p:cNvGrpSpPr/>
          <p:nvPr/>
        </p:nvGrpSpPr>
        <p:grpSpPr>
          <a:xfrm>
            <a:off x="304800" y="1516342"/>
            <a:ext cx="19659598" cy="830997"/>
            <a:chOff x="-288924" y="1892299"/>
            <a:chExt cx="19659599" cy="830995"/>
          </a:xfrm>
        </p:grpSpPr>
        <p:sp>
          <p:nvSpPr>
            <p:cNvPr id="23" name="Rounded Rectangle 2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1082675" y="1913523"/>
              <a:ext cx="450764"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a:t>
              </a:r>
            </a:p>
          </p:txBody>
        </p:sp>
        <p:sp>
          <p:nvSpPr>
            <p:cNvPr id="25" name="TextBox 2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ÔN TẬP VỀ PT VÀ HPT BẬC NHẤT HAI ẨN.</a:t>
              </a:r>
            </a:p>
          </p:txBody>
        </p:sp>
      </p:grpSp>
      <mc:AlternateContent xmlns:mc="http://schemas.openxmlformats.org/markup-compatibility/2006" xmlns:a14="http://schemas.microsoft.com/office/drawing/2010/main">
        <mc:Choice Requires="a14">
          <p:sp>
            <p:nvSpPr>
              <p:cNvPr id="26" name="Rectangle 25"/>
              <p:cNvSpPr/>
              <p:nvPr/>
            </p:nvSpPr>
            <p:spPr>
              <a:xfrm>
                <a:off x="2317892" y="5044404"/>
                <a:ext cx="19767650" cy="3484993"/>
              </a:xfrm>
              <a:prstGeom prst="rect">
                <a:avLst/>
              </a:prstGeom>
            </p:spPr>
            <p:txBody>
              <a:bodyPr wrap="square">
                <a:spAutoFit/>
              </a:bodyPr>
              <a:lstStyle/>
              <a:p>
                <a:r>
                  <a:rPr lang="nl-NL" sz="4400" b="1" dirty="0">
                    <a:latin typeface="Tahoma" pitchFamily="34" charset="0"/>
                    <a:ea typeface="Tahoma" pitchFamily="34" charset="0"/>
                    <a:cs typeface="Tahoma" pitchFamily="34" charset="0"/>
                    <a:sym typeface="Symbol"/>
                  </a:rPr>
                  <a:t></a:t>
                </a:r>
                <a:r>
                  <a:rPr lang="nl-NL" sz="4400" b="1" dirty="0">
                    <a:latin typeface="Tahoma" pitchFamily="34" charset="0"/>
                    <a:ea typeface="Tahoma" pitchFamily="34" charset="0"/>
                    <a:cs typeface="Tahoma" pitchFamily="34" charset="0"/>
                  </a:rPr>
                  <a:t> Dạng: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sSub>
                                <m:sSubPr>
                                  <m:ctrlPr>
                                    <a:rPr lang="en-US" sz="4400" b="1" i="1">
                                      <a:latin typeface="Cambria Math"/>
                                    </a:rPr>
                                  </m:ctrlPr>
                                </m:sSubPr>
                                <m:e>
                                  <m:r>
                                    <a:rPr lang="nl-NL" sz="4400" b="1" i="1">
                                      <a:latin typeface="Cambria Math"/>
                                    </a:rPr>
                                    <m:t>𝒂</m:t>
                                  </m:r>
                                </m:e>
                                <m:sub>
                                  <m:r>
                                    <a:rPr lang="nl-NL" sz="4400" b="1" i="1">
                                      <a:latin typeface="Cambria Math"/>
                                    </a:rPr>
                                    <m:t>𝟏</m:t>
                                  </m:r>
                                </m:sub>
                              </m:sSub>
                              <m:r>
                                <a:rPr lang="nl-NL" sz="4400" b="1" i="1">
                                  <a:latin typeface="Cambria Math"/>
                                </a:rPr>
                                <m:t>𝒙</m:t>
                              </m:r>
                              <m:r>
                                <a:rPr lang="nl-NL" sz="4400" b="1">
                                  <a:latin typeface="Cambria Math"/>
                                </a:rPr>
                                <m:t>+</m:t>
                              </m:r>
                              <m:sSub>
                                <m:sSubPr>
                                  <m:ctrlPr>
                                    <a:rPr lang="en-US" sz="4400" b="1" i="1">
                                      <a:latin typeface="Cambria Math"/>
                                    </a:rPr>
                                  </m:ctrlPr>
                                </m:sSubPr>
                                <m:e>
                                  <m:r>
                                    <a:rPr lang="nl-NL" sz="4400" b="1" i="1">
                                      <a:latin typeface="Cambria Math"/>
                                    </a:rPr>
                                    <m:t>𝒃</m:t>
                                  </m:r>
                                </m:e>
                                <m:sub>
                                  <m:r>
                                    <a:rPr lang="nl-NL" sz="4400" b="1" i="1">
                                      <a:latin typeface="Cambria Math"/>
                                    </a:rPr>
                                    <m:t>𝟏</m:t>
                                  </m:r>
                                </m:sub>
                              </m:sSub>
                              <m:r>
                                <a:rPr lang="nl-NL" sz="4400" b="1" i="1">
                                  <a:latin typeface="Cambria Math"/>
                                </a:rPr>
                                <m:t>𝒚</m:t>
                              </m:r>
                              <m:r>
                                <a:rPr lang="nl-NL" sz="4400" b="1">
                                  <a:latin typeface="Cambria Math"/>
                                </a:rPr>
                                <m:t>=</m:t>
                              </m:r>
                              <m:sSub>
                                <m:sSubPr>
                                  <m:ctrlPr>
                                    <a:rPr lang="en-US" sz="4400" b="1" i="1">
                                      <a:latin typeface="Cambria Math"/>
                                    </a:rPr>
                                  </m:ctrlPr>
                                </m:sSubPr>
                                <m:e>
                                  <m:r>
                                    <a:rPr lang="nl-NL" sz="4400" b="1" i="1">
                                      <a:latin typeface="Cambria Math"/>
                                    </a:rPr>
                                    <m:t>𝒄</m:t>
                                  </m:r>
                                </m:e>
                                <m:sub>
                                  <m:r>
                                    <a:rPr lang="nl-NL" sz="4400" b="1" i="1">
                                      <a:latin typeface="Cambria Math"/>
                                    </a:rPr>
                                    <m:t>𝟏</m:t>
                                  </m:r>
                                </m:sub>
                              </m:sSub>
                            </m:e>
                          </m:mr>
                          <m:mr>
                            <m:e>
                              <m:sSub>
                                <m:sSubPr>
                                  <m:ctrlPr>
                                    <a:rPr lang="en-US" sz="4400" b="1" i="1">
                                      <a:latin typeface="Cambria Math"/>
                                    </a:rPr>
                                  </m:ctrlPr>
                                </m:sSubPr>
                                <m:e>
                                  <m:r>
                                    <a:rPr lang="nl-NL" sz="4400" b="1" i="1">
                                      <a:latin typeface="Cambria Math"/>
                                    </a:rPr>
                                    <m:t>𝒂</m:t>
                                  </m:r>
                                </m:e>
                                <m:sub>
                                  <m:r>
                                    <a:rPr lang="nl-NL" sz="4400" b="1" i="1">
                                      <a:latin typeface="Cambria Math"/>
                                    </a:rPr>
                                    <m:t>𝟐</m:t>
                                  </m:r>
                                </m:sub>
                              </m:sSub>
                              <m:r>
                                <a:rPr lang="nl-NL" sz="4400" b="1" i="1">
                                  <a:latin typeface="Cambria Math"/>
                                </a:rPr>
                                <m:t>𝒙</m:t>
                              </m:r>
                              <m:r>
                                <a:rPr lang="nl-NL" sz="4400" b="1">
                                  <a:latin typeface="Cambria Math"/>
                                </a:rPr>
                                <m:t>+</m:t>
                              </m:r>
                              <m:sSub>
                                <m:sSubPr>
                                  <m:ctrlPr>
                                    <a:rPr lang="en-US" sz="4400" b="1" i="1">
                                      <a:latin typeface="Cambria Math"/>
                                    </a:rPr>
                                  </m:ctrlPr>
                                </m:sSubPr>
                                <m:e>
                                  <m:r>
                                    <a:rPr lang="nl-NL" sz="4400" b="1" i="1">
                                      <a:latin typeface="Cambria Math"/>
                                    </a:rPr>
                                    <m:t>𝒃</m:t>
                                  </m:r>
                                </m:e>
                                <m:sub>
                                  <m:r>
                                    <a:rPr lang="nl-NL" sz="4400" b="1" i="1">
                                      <a:latin typeface="Cambria Math"/>
                                    </a:rPr>
                                    <m:t>𝟐</m:t>
                                  </m:r>
                                </m:sub>
                              </m:sSub>
                              <m:r>
                                <a:rPr lang="nl-NL" sz="4400" b="1" i="1">
                                  <a:latin typeface="Cambria Math"/>
                                </a:rPr>
                                <m:t>𝒚</m:t>
                              </m:r>
                              <m:r>
                                <a:rPr lang="nl-NL" sz="4400" b="1">
                                  <a:latin typeface="Cambria Math"/>
                                </a:rPr>
                                <m:t>=</m:t>
                              </m:r>
                              <m:sSub>
                                <m:sSubPr>
                                  <m:ctrlPr>
                                    <a:rPr lang="en-US" sz="4400" b="1" i="1">
                                      <a:latin typeface="Cambria Math"/>
                                    </a:rPr>
                                  </m:ctrlPr>
                                </m:sSubPr>
                                <m:e>
                                  <m:r>
                                    <a:rPr lang="nl-NL" sz="4400" b="1" i="1">
                                      <a:latin typeface="Cambria Math"/>
                                    </a:rPr>
                                    <m:t>𝒄</m:t>
                                  </m:r>
                                </m:e>
                                <m:sub>
                                  <m:r>
                                    <a:rPr lang="nl-NL" sz="4400" b="1" i="1">
                                      <a:latin typeface="Cambria Math"/>
                                    </a:rPr>
                                    <m:t>𝟐</m:t>
                                  </m:r>
                                </m:sub>
                              </m:sSub>
                            </m:e>
                          </m:mr>
                        </m:m>
                      </m:e>
                    </m:d>
                  </m:oMath>
                </a14:m>
                <a:r>
                  <a:rPr lang="nl-NL" sz="4400" b="1" dirty="0">
                    <a:latin typeface="Tahoma" pitchFamily="34" charset="0"/>
                    <a:ea typeface="Tahoma" pitchFamily="34" charset="0"/>
                    <a:cs typeface="Tahoma" pitchFamily="34" charset="0"/>
                  </a:rPr>
                  <a:t>(I)</a:t>
                </a:r>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sym typeface="Symbol"/>
                  </a:rPr>
                  <a:t></a:t>
                </a:r>
                <a:r>
                  <a:rPr lang="nl-NL" sz="4400" b="1" dirty="0">
                    <a:latin typeface="Tahoma" pitchFamily="34" charset="0"/>
                    <a:ea typeface="Tahoma" pitchFamily="34" charset="0"/>
                    <a:cs typeface="Tahoma" pitchFamily="34" charset="0"/>
                  </a:rPr>
                  <a:t> Cặp số </a:t>
                </a:r>
                <a14:m>
                  <m:oMath xmlns:m="http://schemas.openxmlformats.org/officeDocument/2006/math">
                    <m:r>
                      <a:rPr lang="nl-NL" sz="4400" b="1">
                        <a:latin typeface="Cambria Math"/>
                      </a:rPr>
                      <m:t>(</m:t>
                    </m:r>
                    <m:sSub>
                      <m:sSubPr>
                        <m:ctrlPr>
                          <a:rPr lang="en-US" sz="4400" b="1" i="1">
                            <a:latin typeface="Cambria Math"/>
                          </a:rPr>
                        </m:ctrlPr>
                      </m:sSubPr>
                      <m:e>
                        <m:r>
                          <a:rPr lang="nl-NL" sz="4400" b="1" i="1">
                            <a:latin typeface="Cambria Math"/>
                          </a:rPr>
                          <m:t>𝒙</m:t>
                        </m:r>
                      </m:e>
                      <m:sub>
                        <m:r>
                          <a:rPr lang="nl-NL" sz="4400" b="1" i="1">
                            <a:latin typeface="Cambria Math"/>
                          </a:rPr>
                          <m:t>𝟎</m:t>
                        </m:r>
                      </m:sub>
                    </m:sSub>
                    <m:r>
                      <a:rPr lang="nl-NL" sz="4400" b="1">
                        <a:latin typeface="Cambria Math"/>
                      </a:rPr>
                      <m:t>;</m:t>
                    </m:r>
                    <m:sSub>
                      <m:sSubPr>
                        <m:ctrlPr>
                          <a:rPr lang="en-US" sz="4400" b="1" i="1">
                            <a:latin typeface="Cambria Math"/>
                          </a:rPr>
                        </m:ctrlPr>
                      </m:sSubPr>
                      <m:e>
                        <m:r>
                          <a:rPr lang="nl-NL" sz="4400" b="1" i="1">
                            <a:latin typeface="Cambria Math"/>
                          </a:rPr>
                          <m:t>𝒚</m:t>
                        </m:r>
                      </m:e>
                      <m:sub>
                        <m:r>
                          <a:rPr lang="nl-NL" sz="4400" b="1" i="1">
                            <a:latin typeface="Cambria Math"/>
                          </a:rPr>
                          <m:t>𝟎</m:t>
                        </m:r>
                      </m:sub>
                    </m:sSub>
                    <m:r>
                      <a:rPr lang="nl-NL" sz="4400" b="1">
                        <a:latin typeface="Cambria Math"/>
                      </a:rPr>
                      <m:t>)</m:t>
                    </m:r>
                  </m:oMath>
                </a14:m>
                <a:r>
                  <a:rPr lang="nl-NL" sz="4400" b="1" dirty="0">
                    <a:latin typeface="Tahoma" pitchFamily="34" charset="0"/>
                    <a:ea typeface="Tahoma" pitchFamily="34" charset="0"/>
                    <a:cs typeface="Tahoma" pitchFamily="34" charset="0"/>
                  </a:rPr>
                  <a:t>  là nghiệm của (I) nếu </a:t>
                </a:r>
                <a14:m>
                  <m:oMath xmlns:m="http://schemas.openxmlformats.org/officeDocument/2006/math">
                    <m:r>
                      <a:rPr lang="nl-NL" sz="4400" b="1">
                        <a:latin typeface="Cambria Math"/>
                      </a:rPr>
                      <m:t>(</m:t>
                    </m:r>
                    <m:sSub>
                      <m:sSubPr>
                        <m:ctrlPr>
                          <a:rPr lang="en-US" sz="4400" b="1" i="1">
                            <a:latin typeface="Cambria Math"/>
                          </a:rPr>
                        </m:ctrlPr>
                      </m:sSubPr>
                      <m:e>
                        <m:r>
                          <a:rPr lang="nl-NL" sz="4400" b="1" i="1">
                            <a:latin typeface="Cambria Math"/>
                          </a:rPr>
                          <m:t>𝒙</m:t>
                        </m:r>
                      </m:e>
                      <m:sub>
                        <m:r>
                          <a:rPr lang="nl-NL" sz="4400" b="1" i="1">
                            <a:latin typeface="Cambria Math"/>
                          </a:rPr>
                          <m:t>𝟎</m:t>
                        </m:r>
                      </m:sub>
                    </m:sSub>
                    <m:r>
                      <a:rPr lang="nl-NL" sz="4400" b="1">
                        <a:latin typeface="Cambria Math"/>
                      </a:rPr>
                      <m:t>;</m:t>
                    </m:r>
                    <m:sSub>
                      <m:sSubPr>
                        <m:ctrlPr>
                          <a:rPr lang="en-US" sz="4400" b="1" i="1">
                            <a:latin typeface="Cambria Math"/>
                          </a:rPr>
                        </m:ctrlPr>
                      </m:sSubPr>
                      <m:e>
                        <m:r>
                          <a:rPr lang="nl-NL" sz="4400" b="1" i="1">
                            <a:latin typeface="Cambria Math"/>
                          </a:rPr>
                          <m:t>𝒚</m:t>
                        </m:r>
                      </m:e>
                      <m:sub>
                        <m:r>
                          <a:rPr lang="nl-NL" sz="4400" b="1" i="1">
                            <a:latin typeface="Cambria Math"/>
                          </a:rPr>
                          <m:t>𝟎</m:t>
                        </m:r>
                      </m:sub>
                    </m:sSub>
                    <m:r>
                      <a:rPr lang="nl-NL" sz="4400" b="1">
                        <a:latin typeface="Cambria Math"/>
                      </a:rPr>
                      <m:t>)</m:t>
                    </m:r>
                  </m:oMath>
                </a14:m>
                <a:r>
                  <a:rPr lang="nl-NL" sz="4400" b="1" dirty="0">
                    <a:latin typeface="Tahoma" pitchFamily="34" charset="0"/>
                    <a:ea typeface="Tahoma" pitchFamily="34" charset="0"/>
                    <a:cs typeface="Tahoma" pitchFamily="34" charset="0"/>
                  </a:rPr>
                  <a:t>  là nghiệm của cả 2 phương trình trong hệ.</a:t>
                </a:r>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sym typeface="Symbol"/>
                  </a:rPr>
                  <a:t></a:t>
                </a:r>
                <a:r>
                  <a:rPr lang="nl-NL" sz="4400" b="1" dirty="0">
                    <a:latin typeface="Tahoma" pitchFamily="34" charset="0"/>
                    <a:ea typeface="Tahoma" pitchFamily="34" charset="0"/>
                    <a:cs typeface="Tahoma" pitchFamily="34" charset="0"/>
                  </a:rPr>
                  <a:t> Giải HPT (I) là tìm tập nghiệm của nó.</a:t>
                </a:r>
                <a:endParaRPr lang="en-US" sz="4400" b="1" dirty="0">
                  <a:latin typeface="Tahoma" pitchFamily="34" charset="0"/>
                  <a:ea typeface="Tahoma" pitchFamily="34" charset="0"/>
                  <a:cs typeface="Tahoma"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317892" y="5044404"/>
                <a:ext cx="19767650" cy="3484993"/>
              </a:xfrm>
              <a:prstGeom prst="rect">
                <a:avLst/>
              </a:prstGeom>
              <a:blipFill>
                <a:blip r:embed="rId2"/>
                <a:stretch>
                  <a:fillRect l="-1233" b="-11713"/>
                </a:stretch>
              </a:blipFill>
            </p:spPr>
            <p:txBody>
              <a:bodyPr/>
              <a:lstStyle/>
              <a:p>
                <a:r>
                  <a:rPr lang="en-US">
                    <a:noFill/>
                  </a:rPr>
                  <a:t> </a:t>
                </a:r>
              </a:p>
            </p:txBody>
          </p:sp>
        </mc:Fallback>
      </mc:AlternateContent>
      <p:grpSp>
        <p:nvGrpSpPr>
          <p:cNvPr id="28" name="Group 27"/>
          <p:cNvGrpSpPr/>
          <p:nvPr/>
        </p:nvGrpSpPr>
        <p:grpSpPr>
          <a:xfrm>
            <a:off x="642940" y="2504836"/>
            <a:ext cx="18330859" cy="861774"/>
            <a:chOff x="644526" y="2766774"/>
            <a:chExt cx="18330859" cy="861774"/>
          </a:xfrm>
        </p:grpSpPr>
        <p:sp>
          <p:nvSpPr>
            <p:cNvPr id="29" name="TextBox 28"/>
            <p:cNvSpPr txBox="1"/>
            <p:nvPr/>
          </p:nvSpPr>
          <p:spPr>
            <a:xfrm>
              <a:off x="1906586" y="2766774"/>
              <a:ext cx="17068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HỆ HAI PHƯƠNG TRÌNH BẬC NHẤT HAI ẨN.</a:t>
              </a:r>
            </a:p>
          </p:txBody>
        </p:sp>
        <p:sp>
          <p:nvSpPr>
            <p:cNvPr id="30" name="Rounded Rectangle 29"/>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spTree>
    <p:extLst>
      <p:ext uri="{BB962C8B-B14F-4D97-AF65-F5344CB8AC3E}">
        <p14:creationId xmlns:p14="http://schemas.microsoft.com/office/powerpoint/2010/main" val="415351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wipe(left)">
                                      <p:cBhvr>
                                        <p:cTn id="27" dur="500"/>
                                        <p:tgtEl>
                                          <p:spTgt spid="2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Effect transition="in" filter="wipe(left)">
                                      <p:cBhvr>
                                        <p:cTn id="3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00102" y="2392093"/>
            <a:ext cx="22431709" cy="2836484"/>
            <a:chOff x="1268078" y="2438400"/>
            <a:chExt cx="22431709" cy="2458065"/>
          </a:xfrm>
        </p:grpSpPr>
        <p:sp>
          <p:nvSpPr>
            <p:cNvPr id="7" name="Rounded Rectangle 6"/>
            <p:cNvSpPr/>
            <p:nvPr/>
          </p:nvSpPr>
          <p:spPr>
            <a:xfrm>
              <a:off x="1272210" y="2590800"/>
              <a:ext cx="22427577" cy="230566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grpSp>
          <p:nvGrpSpPr>
            <p:cNvPr id="8" name="Group 8"/>
            <p:cNvGrpSpPr/>
            <p:nvPr/>
          </p:nvGrpSpPr>
          <p:grpSpPr>
            <a:xfrm>
              <a:off x="1268078" y="2438400"/>
              <a:ext cx="3251532" cy="940513"/>
              <a:chOff x="1311958" y="3405486"/>
              <a:chExt cx="3251532" cy="940513"/>
            </a:xfrm>
          </p:grpSpPr>
          <p:sp>
            <p:nvSpPr>
              <p:cNvPr id="10"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dirty="0">
                  <a:latin typeface="Tahoma" pitchFamily="34" charset="0"/>
                  <a:ea typeface="Tahoma" pitchFamily="34" charset="0"/>
                  <a:cs typeface="Tahoma" pitchFamily="34" charset="0"/>
                </a:endParaRPr>
              </a:p>
            </p:txBody>
          </p:sp>
          <p:sp>
            <p:nvSpPr>
              <p:cNvPr id="11" name="TextBox 10"/>
              <p:cNvSpPr txBox="1"/>
              <p:nvPr/>
            </p:nvSpPr>
            <p:spPr>
              <a:xfrm>
                <a:off x="2243587" y="3483623"/>
                <a:ext cx="2231701" cy="69346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Ví</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dụ</a:t>
                </a:r>
                <a:r>
                  <a:rPr lang="vi-VN" sz="4600" b="1" dirty="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3</a:t>
                </a:r>
              </a:p>
            </p:txBody>
          </p:sp>
          <p:grpSp>
            <p:nvGrpSpPr>
              <p:cNvPr id="12" name="Group 1"/>
              <p:cNvGrpSpPr/>
              <p:nvPr/>
            </p:nvGrpSpPr>
            <p:grpSpPr>
              <a:xfrm>
                <a:off x="1311958" y="3405486"/>
                <a:ext cx="950173" cy="940513"/>
                <a:chOff x="1311958" y="3405486"/>
                <a:chExt cx="950173" cy="940513"/>
              </a:xfrm>
            </p:grpSpPr>
            <p:sp>
              <p:nvSpPr>
                <p:cNvPr id="13" name="Rectangle 1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3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3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3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3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3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3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3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3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sp>
          <p:nvSpPr>
            <p:cNvPr id="9" name="Rectangle 10"/>
            <p:cNvSpPr>
              <a:spLocks noChangeArrowheads="1"/>
            </p:cNvSpPr>
            <p:nvPr/>
          </p:nvSpPr>
          <p:spPr bwMode="auto">
            <a:xfrm>
              <a:off x="6794910" y="3490555"/>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defTabSz="914400" fontAlgn="base">
                <a:spcBef>
                  <a:spcPct val="0"/>
                </a:spcBef>
                <a:spcAft>
                  <a:spcPct val="0"/>
                </a:spcAft>
              </a:pPr>
              <a:endParaRPr lang="pt-BR" sz="3200" b="1" dirty="0">
                <a:solidFill>
                  <a:srgbClr val="0070C0"/>
                </a:solidFill>
                <a:latin typeface="Tahoma" pitchFamily="34" charset="0"/>
                <a:ea typeface="Tahoma" pitchFamily="34" charset="0"/>
                <a:cs typeface="Tahoma" pitchFamily="34" charset="0"/>
              </a:endParaRPr>
            </a:p>
          </p:txBody>
        </p:sp>
      </p:grpSp>
      <p:grpSp>
        <p:nvGrpSpPr>
          <p:cNvPr id="40" name="Group 39"/>
          <p:cNvGrpSpPr/>
          <p:nvPr/>
        </p:nvGrpSpPr>
        <p:grpSpPr>
          <a:xfrm>
            <a:off x="1165312" y="5293622"/>
            <a:ext cx="22402800" cy="8574777"/>
            <a:chOff x="1270511" y="5936338"/>
            <a:chExt cx="22402800" cy="8574777"/>
          </a:xfrm>
        </p:grpSpPr>
        <p:sp>
          <p:nvSpPr>
            <p:cNvPr id="41" name="Rounded Rectangle 40"/>
            <p:cNvSpPr/>
            <p:nvPr/>
          </p:nvSpPr>
          <p:spPr>
            <a:xfrm>
              <a:off x="1272210" y="6164824"/>
              <a:ext cx="22401101" cy="83462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54"/>
            <p:cNvGrpSpPr/>
            <p:nvPr/>
          </p:nvGrpSpPr>
          <p:grpSpPr>
            <a:xfrm>
              <a:off x="1270511" y="5936338"/>
              <a:ext cx="3568119" cy="845462"/>
              <a:chOff x="1224541" y="6305967"/>
              <a:chExt cx="3568119" cy="845462"/>
            </a:xfrm>
          </p:grpSpPr>
          <p:sp>
            <p:nvSpPr>
              <p:cNvPr id="43"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5" name="Round Diagonal Corner Rectangle 44"/>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cxnSp>
        <p:nvCxnSpPr>
          <p:cNvPr id="52" name="Straight Connector 51"/>
          <p:cNvCxnSpPr>
            <a:cxnSpLocks/>
          </p:cNvCxnSpPr>
          <p:nvPr/>
        </p:nvCxnSpPr>
        <p:spPr>
          <a:xfrm>
            <a:off x="12192000" y="7208385"/>
            <a:ext cx="0" cy="6660015"/>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1077576" y="12011025"/>
            <a:ext cx="10287000" cy="707886"/>
          </a:xfrm>
          <a:prstGeom prst="rect">
            <a:avLst/>
          </a:prstGeom>
          <a:noFill/>
        </p:spPr>
        <p:txBody>
          <a:bodyPr wrap="square" rtlCol="0">
            <a:spAutoFit/>
          </a:bodyPr>
          <a:lstStyle/>
          <a:p>
            <a:endParaRPr lang="en-US" sz="4000" b="1" dirty="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9" name="Rectangle 38"/>
              <p:cNvSpPr/>
              <p:nvPr/>
            </p:nvSpPr>
            <p:spPr>
              <a:xfrm>
                <a:off x="5279841" y="2590215"/>
                <a:ext cx="11255559" cy="1400192"/>
              </a:xfrm>
              <a:prstGeom prst="rect">
                <a:avLst/>
              </a:prstGeom>
            </p:spPr>
            <p:txBody>
              <a:bodyPr wrap="square">
                <a:spAutoFit/>
              </a:bodyPr>
              <a:lstStyle/>
              <a:p>
                <a:r>
                  <a:rPr lang="nl-NL" sz="4400" b="1" dirty="0">
                    <a:latin typeface="Tahoma" pitchFamily="34" charset="0"/>
                    <a:ea typeface="Tahoma" pitchFamily="34" charset="0"/>
                    <a:cs typeface="Tahoma" pitchFamily="34" charset="0"/>
                  </a:rPr>
                  <a:t>Cho hệ phương trình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𝟒</m:t>
                              </m:r>
                              <m:r>
                                <a:rPr lang="en-US" sz="4400" b="1" i="1">
                                  <a:latin typeface="Cambria Math"/>
                                </a:rPr>
                                <m:t>𝒙</m:t>
                              </m:r>
                              <m:r>
                                <a:rPr lang="en-US" sz="4400" b="1" i="1">
                                  <a:latin typeface="Cambria Math"/>
                                </a:rPr>
                                <m:t>−</m:t>
                              </m:r>
                              <m:r>
                                <a:rPr lang="en-US" sz="4400" b="1" i="1">
                                  <a:latin typeface="Cambria Math"/>
                                </a:rPr>
                                <m:t>𝟑</m:t>
                              </m:r>
                              <m:r>
                                <a:rPr lang="en-US" sz="4400" b="1" i="1">
                                  <a:latin typeface="Cambria Math"/>
                                </a:rPr>
                                <m:t>𝒚</m:t>
                              </m:r>
                              <m:r>
                                <a:rPr lang="en-US" sz="4400" b="1">
                                  <a:latin typeface="Cambria Math"/>
                                </a:rPr>
                                <m:t>=</m:t>
                              </m:r>
                              <m:r>
                                <a:rPr lang="en-US" sz="4400" b="1" i="1">
                                  <a:latin typeface="Cambria Math"/>
                                </a:rPr>
                                <m:t>𝟗</m:t>
                              </m:r>
                              <m:r>
                                <a:rPr lang="en-US" sz="4400" b="1" i="1" smtClean="0">
                                  <a:latin typeface="Cambria Math"/>
                                </a:rPr>
                                <m:t>    </m:t>
                              </m:r>
                              <m:r>
                                <a:rPr lang="en-US" sz="4400" b="0" i="1" smtClean="0">
                                  <a:latin typeface="Cambria Math"/>
                                </a:rPr>
                                <m:t>(1)</m:t>
                              </m:r>
                            </m:e>
                          </m:mr>
                          <m:mr>
                            <m:e>
                              <m:r>
                                <a:rPr lang="en-US" sz="4400" b="1" i="1">
                                  <a:latin typeface="Cambria Math"/>
                                </a:rPr>
                                <m:t>𝟐</m:t>
                              </m:r>
                              <m:r>
                                <a:rPr lang="en-US" sz="4400" b="1" i="1">
                                  <a:latin typeface="Cambria Math"/>
                                </a:rPr>
                                <m:t>𝒙</m:t>
                              </m:r>
                              <m:r>
                                <a:rPr lang="en-US" sz="4400" b="1">
                                  <a:latin typeface="Cambria Math"/>
                                </a:rPr>
                                <m:t>+</m:t>
                              </m:r>
                              <m:r>
                                <a:rPr lang="en-US" sz="4400" b="1" i="1">
                                  <a:latin typeface="Cambria Math"/>
                                </a:rPr>
                                <m:t>𝒚</m:t>
                              </m:r>
                              <m:r>
                                <a:rPr lang="en-US" sz="4400" b="1">
                                  <a:latin typeface="Cambria Math"/>
                                </a:rPr>
                                <m:t>=</m:t>
                              </m:r>
                              <m:r>
                                <a:rPr lang="en-US" sz="4400" b="1" i="1">
                                  <a:latin typeface="Cambria Math"/>
                                </a:rPr>
                                <m:t>𝟓</m:t>
                              </m:r>
                              <m:r>
                                <a:rPr lang="en-US" sz="4400" b="1" i="1" smtClean="0">
                                  <a:latin typeface="Cambria Math"/>
                                </a:rPr>
                                <m:t>      </m:t>
                              </m:r>
                              <m:r>
                                <a:rPr lang="en-US" sz="4400" b="0" i="1" smtClean="0">
                                  <a:latin typeface="Cambria Math"/>
                                </a:rPr>
                                <m:t>(2)</m:t>
                              </m:r>
                            </m:e>
                          </m:mr>
                        </m:m>
                      </m:e>
                    </m:d>
                  </m:oMath>
                </a14:m>
                <a:endParaRPr lang="en-US" sz="4400" b="1" dirty="0">
                  <a:latin typeface="Tahoma" pitchFamily="34" charset="0"/>
                  <a:ea typeface="Tahoma" pitchFamily="34" charset="0"/>
                  <a:cs typeface="Tahoma"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5279841" y="2590215"/>
                <a:ext cx="11255559" cy="1400192"/>
              </a:xfrm>
              <a:prstGeom prst="rect">
                <a:avLst/>
              </a:prstGeom>
              <a:blipFill rotWithShape="1">
                <a:blip r:embed="rId2"/>
                <a:stretch>
                  <a:fillRect l="-2166"/>
                </a:stretch>
              </a:blipFill>
            </p:spPr>
            <p:txBody>
              <a:bodyPr/>
              <a:lstStyle/>
              <a:p>
                <a:r>
                  <a:rPr lang="en-US">
                    <a:noFill/>
                  </a:rPr>
                  <a:t> </a:t>
                </a:r>
              </a:p>
            </p:txBody>
          </p:sp>
        </mc:Fallback>
      </mc:AlternateContent>
      <p:sp>
        <p:nvSpPr>
          <p:cNvPr id="51" name="Rectangle 50"/>
          <p:cNvSpPr/>
          <p:nvPr/>
        </p:nvSpPr>
        <p:spPr>
          <a:xfrm>
            <a:off x="5057775" y="3879025"/>
            <a:ext cx="12192000" cy="1446550"/>
          </a:xfrm>
          <a:prstGeom prst="rect">
            <a:avLst/>
          </a:prstGeom>
        </p:spPr>
        <p:txBody>
          <a:bodyPr>
            <a:spAutoFit/>
          </a:bodyPr>
          <a:lstStyle/>
          <a:p>
            <a:pPr lvl="0"/>
            <a:r>
              <a:rPr lang="nl-NL" sz="4400" b="1" dirty="0">
                <a:latin typeface="Tahoma" pitchFamily="34" charset="0"/>
                <a:ea typeface="Tahoma" pitchFamily="34" charset="0"/>
                <a:cs typeface="Tahoma" pitchFamily="34" charset="0"/>
              </a:rPr>
              <a:t>a) Nêu các cách giải hệ phương trình.</a:t>
            </a:r>
            <a:endParaRPr lang="en-US" sz="4400" b="1" dirty="0">
              <a:latin typeface="Tahoma" pitchFamily="34" charset="0"/>
              <a:ea typeface="Tahoma" pitchFamily="34" charset="0"/>
              <a:cs typeface="Tahoma" pitchFamily="34" charset="0"/>
            </a:endParaRPr>
          </a:p>
          <a:p>
            <a:pPr lvl="0"/>
            <a:r>
              <a:rPr lang="nl-NL" sz="4400" b="1" dirty="0">
                <a:latin typeface="Tahoma" pitchFamily="34" charset="0"/>
                <a:ea typeface="Tahoma" pitchFamily="34" charset="0"/>
                <a:cs typeface="Tahoma" pitchFamily="34" charset="0"/>
              </a:rPr>
              <a:t>b) Giải hệ phương trình trên. </a:t>
            </a:r>
            <a:endParaRPr lang="en-US" sz="4400" b="1" dirty="0">
              <a:latin typeface="Tahoma" pitchFamily="34" charset="0"/>
              <a:ea typeface="Tahoma" pitchFamily="34" charset="0"/>
              <a:cs typeface="Tahoma" pitchFamily="34" charset="0"/>
            </a:endParaRPr>
          </a:p>
        </p:txBody>
      </p:sp>
      <p:sp>
        <p:nvSpPr>
          <p:cNvPr id="54" name="Rectangle 53"/>
          <p:cNvSpPr/>
          <p:nvPr/>
        </p:nvSpPr>
        <p:spPr>
          <a:xfrm>
            <a:off x="4797282" y="5468304"/>
            <a:ext cx="15624318" cy="1446550"/>
          </a:xfrm>
          <a:prstGeom prst="rect">
            <a:avLst/>
          </a:prstGeom>
        </p:spPr>
        <p:txBody>
          <a:bodyPr wrap="square">
            <a:spAutoFit/>
          </a:bodyPr>
          <a:lstStyle/>
          <a:p>
            <a:r>
              <a:rPr lang="en-US" sz="4400" b="1" dirty="0">
                <a:latin typeface="Tahoma" pitchFamily="34" charset="0"/>
                <a:ea typeface="Tahoma" pitchFamily="34" charset="0"/>
                <a:cs typeface="Tahoma" pitchFamily="34" charset="0"/>
              </a:rPr>
              <a:t>a)   </a:t>
            </a:r>
            <a:r>
              <a:rPr lang="en-US" sz="4400" b="1" dirty="0" err="1">
                <a:latin typeface="Tahoma" pitchFamily="34" charset="0"/>
                <a:ea typeface="Tahoma" pitchFamily="34" charset="0"/>
                <a:cs typeface="Tahoma" pitchFamily="34" charset="0"/>
              </a:rPr>
              <a:t>Có</a:t>
            </a:r>
            <a:r>
              <a:rPr lang="en-US" sz="4400" b="1" dirty="0">
                <a:latin typeface="Tahoma" pitchFamily="34" charset="0"/>
                <a:ea typeface="Tahoma" pitchFamily="34" charset="0"/>
                <a:cs typeface="Tahoma" pitchFamily="34" charset="0"/>
              </a:rPr>
              <a:t> 2 </a:t>
            </a:r>
            <a:r>
              <a:rPr lang="en-US" sz="4400" b="1" dirty="0" err="1">
                <a:latin typeface="Tahoma" pitchFamily="34" charset="0"/>
                <a:ea typeface="Tahoma" pitchFamily="34" charset="0"/>
                <a:cs typeface="Tahoma" pitchFamily="34" charset="0"/>
              </a:rPr>
              <a:t>cách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giải</a:t>
            </a:r>
            <a:r>
              <a:rPr lang="en-US" sz="4400" b="1" dirty="0">
                <a:latin typeface="Tahoma" pitchFamily="34" charset="0"/>
                <a:ea typeface="Tahoma" pitchFamily="34" charset="0"/>
                <a:cs typeface="Tahoma" pitchFamily="34" charset="0"/>
              </a:rPr>
              <a:t>:   </a:t>
            </a:r>
            <a:r>
              <a:rPr lang="nl-NL" sz="4400" b="1" dirty="0">
                <a:latin typeface="Tahoma" pitchFamily="34" charset="0"/>
                <a:ea typeface="Tahoma" pitchFamily="34" charset="0"/>
                <a:cs typeface="Tahoma" pitchFamily="34" charset="0"/>
              </a:rPr>
              <a:t>- Phương pháp cộng đại số.</a:t>
            </a:r>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rPr>
              <a:t>		        - Phương pháp thế.</a:t>
            </a:r>
            <a:endParaRPr lang="en-US" sz="4400" b="1" dirty="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55" name="Rectangle 54"/>
              <p:cNvSpPr/>
              <p:nvPr/>
            </p:nvSpPr>
            <p:spPr>
              <a:xfrm>
                <a:off x="1250028" y="6853256"/>
                <a:ext cx="11237768" cy="6393802"/>
              </a:xfrm>
              <a:prstGeom prst="rect">
                <a:avLst/>
              </a:prstGeom>
            </p:spPr>
            <p:txBody>
              <a:bodyPr wrap="square">
                <a:spAutoFit/>
              </a:bodyPr>
              <a:lstStyle/>
              <a:p>
                <a:r>
                  <a:rPr lang="nl-NL" i="1" dirty="0"/>
                  <a:t> </a:t>
                </a:r>
                <a:endParaRPr lang="en-US" b="1" dirty="0">
                  <a:latin typeface="Tahoma" pitchFamily="34" charset="0"/>
                  <a:ea typeface="Tahoma" pitchFamily="34" charset="0"/>
                  <a:cs typeface="Tahoma" pitchFamily="34" charset="0"/>
                </a:endParaRPr>
              </a:p>
              <a:p>
                <a:pPr lvl="0"/>
                <a:r>
                  <a:rPr lang="en-US" sz="4400" b="1" u="sng" dirty="0">
                    <a:latin typeface="Tahoma" pitchFamily="34" charset="0"/>
                    <a:ea typeface="Tahoma" pitchFamily="34" charset="0"/>
                    <a:cs typeface="Tahoma" pitchFamily="34" charset="0"/>
                  </a:rPr>
                  <a:t>b) </a:t>
                </a:r>
                <a:r>
                  <a:rPr lang="en-US" sz="4400" b="1" u="sng" dirty="0" err="1">
                    <a:latin typeface="Tahoma" pitchFamily="34" charset="0"/>
                    <a:ea typeface="Tahoma" pitchFamily="34" charset="0"/>
                    <a:cs typeface="Tahoma" pitchFamily="34" charset="0"/>
                  </a:rPr>
                  <a:t>Phương</a:t>
                </a:r>
                <a:r>
                  <a:rPr lang="en-US" sz="4400" b="1" u="sng" dirty="0">
                    <a:latin typeface="Tahoma" pitchFamily="34" charset="0"/>
                    <a:ea typeface="Tahoma" pitchFamily="34" charset="0"/>
                    <a:cs typeface="Tahoma" pitchFamily="34" charset="0"/>
                  </a:rPr>
                  <a:t> </a:t>
                </a:r>
                <a:r>
                  <a:rPr lang="en-US" sz="4400" b="1" u="sng" dirty="0" err="1">
                    <a:latin typeface="Tahoma" pitchFamily="34" charset="0"/>
                    <a:ea typeface="Tahoma" pitchFamily="34" charset="0"/>
                    <a:cs typeface="Tahoma" pitchFamily="34" charset="0"/>
                  </a:rPr>
                  <a:t>pháp</a:t>
                </a:r>
                <a:r>
                  <a:rPr lang="en-US" sz="4400" b="1" u="sng" dirty="0">
                    <a:latin typeface="Tahoma" pitchFamily="34" charset="0"/>
                    <a:ea typeface="Tahoma" pitchFamily="34" charset="0"/>
                    <a:cs typeface="Tahoma" pitchFamily="34" charset="0"/>
                  </a:rPr>
                  <a:t> </a:t>
                </a:r>
                <a:r>
                  <a:rPr lang="en-US" sz="4400" b="1" u="sng" dirty="0" err="1">
                    <a:latin typeface="Tahoma" pitchFamily="34" charset="0"/>
                    <a:ea typeface="Tahoma" pitchFamily="34" charset="0"/>
                    <a:cs typeface="Tahoma" pitchFamily="34" charset="0"/>
                  </a:rPr>
                  <a:t>cộng</a:t>
                </a:r>
                <a:endParaRPr lang="en-US" sz="4400" dirty="0">
                  <a:latin typeface="Tahoma" pitchFamily="34" charset="0"/>
                  <a:ea typeface="Tahoma" pitchFamily="34" charset="0"/>
                  <a:cs typeface="Tahoma" pitchFamily="34" charset="0"/>
                </a:endParaRPr>
              </a:p>
              <a:p>
                <a:r>
                  <a:rPr lang="en-US" sz="4400" b="1" dirty="0">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𝟒</m:t>
                              </m:r>
                              <m:r>
                                <a:rPr lang="en-US" sz="4400" b="1" i="1">
                                  <a:latin typeface="Cambria Math"/>
                                </a:rPr>
                                <m:t>𝒙</m:t>
                              </m:r>
                              <m:r>
                                <a:rPr lang="en-US" sz="4400" b="1" i="1">
                                  <a:latin typeface="Cambria Math"/>
                                </a:rPr>
                                <m:t>−</m:t>
                              </m:r>
                              <m:r>
                                <a:rPr lang="en-US" sz="4400" b="1" i="1">
                                  <a:latin typeface="Cambria Math"/>
                                </a:rPr>
                                <m:t>𝟑</m:t>
                              </m:r>
                              <m:r>
                                <a:rPr lang="en-US" sz="4400" b="1" i="1">
                                  <a:latin typeface="Cambria Math"/>
                                </a:rPr>
                                <m:t>𝒚</m:t>
                              </m:r>
                              <m:r>
                                <a:rPr lang="en-US" sz="4400" b="1">
                                  <a:latin typeface="Cambria Math"/>
                                </a:rPr>
                                <m:t>=</m:t>
                              </m:r>
                              <m:r>
                                <a:rPr lang="en-US" sz="4400" b="1" i="1">
                                  <a:latin typeface="Cambria Math"/>
                                </a:rPr>
                                <m:t>𝟗</m:t>
                              </m:r>
                              <m:r>
                                <a:rPr lang="en-US" sz="4400" b="1">
                                  <a:latin typeface="Cambria Math"/>
                                </a:rPr>
                                <m:t>(</m:t>
                              </m:r>
                              <m:r>
                                <a:rPr lang="en-US" sz="4400" b="1" i="1">
                                  <a:latin typeface="Cambria Math"/>
                                </a:rPr>
                                <m:t>𝟏</m:t>
                              </m:r>
                              <m:r>
                                <a:rPr lang="en-US" sz="4400" b="1">
                                  <a:latin typeface="Cambria Math"/>
                                </a:rPr>
                                <m:t>)</m:t>
                              </m:r>
                            </m:e>
                          </m:mr>
                          <m:mr>
                            <m:e>
                              <m:r>
                                <a:rPr lang="en-US" sz="4400" b="1" i="1">
                                  <a:latin typeface="Cambria Math"/>
                                </a:rPr>
                                <m:t>𝟐</m:t>
                              </m:r>
                              <m:r>
                                <a:rPr lang="en-US" sz="4400" b="1" i="1">
                                  <a:latin typeface="Cambria Math"/>
                                </a:rPr>
                                <m:t>𝒙</m:t>
                              </m:r>
                              <m:r>
                                <a:rPr lang="en-US" sz="4400" b="1">
                                  <a:latin typeface="Cambria Math"/>
                                </a:rPr>
                                <m:t>+</m:t>
                              </m:r>
                              <m:r>
                                <a:rPr lang="en-US" sz="4400" b="1" i="1">
                                  <a:latin typeface="Cambria Math"/>
                                </a:rPr>
                                <m:t>𝒚</m:t>
                              </m:r>
                              <m:r>
                                <a:rPr lang="en-US" sz="4400" b="1">
                                  <a:latin typeface="Cambria Math"/>
                                </a:rPr>
                                <m:t>=</m:t>
                              </m:r>
                              <m:r>
                                <a:rPr lang="en-US" sz="4400" b="1" i="1">
                                  <a:latin typeface="Cambria Math"/>
                                </a:rPr>
                                <m:t>𝟓</m:t>
                              </m:r>
                              <m:r>
                                <a:rPr lang="en-US" sz="4400" b="1">
                                  <a:latin typeface="Cambria Math"/>
                                </a:rPr>
                                <m:t>(</m:t>
                              </m:r>
                              <m:r>
                                <a:rPr lang="en-US" sz="4400" b="1" i="1">
                                  <a:latin typeface="Cambria Math"/>
                                </a:rPr>
                                <m:t>𝟐</m:t>
                              </m:r>
                              <m:r>
                                <a:rPr lang="en-US" sz="4400" b="1">
                                  <a:latin typeface="Cambria Math"/>
                                </a:rPr>
                                <m:t>)</m:t>
                              </m:r>
                            </m:e>
                          </m:mr>
                        </m:m>
                      </m:e>
                    </m:d>
                    <m:r>
                      <a:rPr lang="en-US" sz="4400" b="1">
                        <a:latin typeface="Cambria Math"/>
                      </a:rPr>
                      <m:t>⇔</m:t>
                    </m:r>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𝟒</m:t>
                              </m:r>
                              <m:r>
                                <a:rPr lang="en-US" sz="4400" b="1" i="1">
                                  <a:latin typeface="Cambria Math"/>
                                </a:rPr>
                                <m:t>𝒙</m:t>
                              </m:r>
                              <m:r>
                                <a:rPr lang="en-US" sz="4400" b="1" i="1">
                                  <a:latin typeface="Cambria Math"/>
                                </a:rPr>
                                <m:t>−</m:t>
                              </m:r>
                              <m:r>
                                <a:rPr lang="en-US" sz="4400" b="1" i="1">
                                  <a:latin typeface="Cambria Math"/>
                                </a:rPr>
                                <m:t>𝟑</m:t>
                              </m:r>
                              <m:r>
                                <a:rPr lang="en-US" sz="4400" b="1" i="1">
                                  <a:latin typeface="Cambria Math"/>
                                </a:rPr>
                                <m:t>𝒚</m:t>
                              </m:r>
                              <m:r>
                                <a:rPr lang="en-US" sz="4400" b="1">
                                  <a:latin typeface="Cambria Math"/>
                                </a:rPr>
                                <m:t>=</m:t>
                              </m:r>
                              <m:r>
                                <a:rPr lang="en-US" sz="4400" b="1" i="1">
                                  <a:latin typeface="Cambria Math"/>
                                </a:rPr>
                                <m:t>𝟗</m:t>
                              </m:r>
                            </m:e>
                          </m:mr>
                          <m:mr>
                            <m:e>
                              <m:r>
                                <a:rPr lang="en-US" sz="4400" b="1" i="1">
                                  <a:latin typeface="Cambria Math"/>
                                </a:rPr>
                                <m:t>−</m:t>
                              </m:r>
                              <m:r>
                                <a:rPr lang="en-US" sz="4400" b="1" i="1">
                                  <a:latin typeface="Cambria Math"/>
                                </a:rPr>
                                <m:t>𝟒</m:t>
                              </m:r>
                              <m:r>
                                <a:rPr lang="en-US" sz="4400" b="1" i="1">
                                  <a:latin typeface="Cambria Math"/>
                                </a:rPr>
                                <m:t>𝒙</m:t>
                              </m:r>
                              <m:r>
                                <a:rPr lang="en-US" sz="4400" b="1" i="1">
                                  <a:latin typeface="Cambria Math"/>
                                </a:rPr>
                                <m:t>−</m:t>
                              </m:r>
                              <m:r>
                                <a:rPr lang="en-US" sz="4400" b="1" i="1">
                                  <a:latin typeface="Cambria Math"/>
                                </a:rPr>
                                <m:t>𝟐</m:t>
                              </m:r>
                              <m:r>
                                <a:rPr lang="en-US" sz="4400" b="1" i="1">
                                  <a:latin typeface="Cambria Math"/>
                                </a:rPr>
                                <m:t>𝒚</m:t>
                              </m:r>
                              <m:r>
                                <a:rPr lang="en-US" sz="4400" b="1">
                                  <a:latin typeface="Cambria Math"/>
                                </a:rPr>
                                <m:t>=</m:t>
                              </m:r>
                              <m:r>
                                <a:rPr lang="en-US" sz="4400" b="1" i="1">
                                  <a:latin typeface="Cambria Math"/>
                                </a:rPr>
                                <m:t>−</m:t>
                              </m:r>
                              <m:r>
                                <a:rPr lang="en-US" sz="4400" b="1" i="1">
                                  <a:latin typeface="Cambria Math"/>
                                </a:rPr>
                                <m:t>𝟏𝟎</m:t>
                              </m:r>
                            </m:e>
                          </m:mr>
                        </m:m>
                      </m:e>
                    </m:d>
                  </m:oMath>
                </a14:m>
                <a:endParaRPr lang="en-US" sz="4400" b="1" i="1" dirty="0">
                  <a:latin typeface="Tahoma" pitchFamily="34" charset="0"/>
                  <a:ea typeface="Tahoma" pitchFamily="34" charset="0"/>
                  <a:cs typeface="Tahoma" pitchFamily="34" charset="0"/>
                </a:endParaRPr>
              </a:p>
              <a:p>
                <a:pPr/>
                <a14:m>
                  <m:oMathPara xmlns:m="http://schemas.openxmlformats.org/officeDocument/2006/math">
                    <m:oMathParaPr>
                      <m:jc m:val="centerGroup"/>
                    </m:oMathParaPr>
                    <m:oMath xmlns:m="http://schemas.openxmlformats.org/officeDocument/2006/math">
                      <m:r>
                        <a:rPr lang="en-US" sz="4400" b="1">
                          <a:latin typeface="Cambria Math"/>
                        </a:rPr>
                        <m:t>⇔</m:t>
                      </m:r>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m:t>
                                </m:r>
                                <m:r>
                                  <a:rPr lang="en-US" sz="4400" b="1" i="1">
                                    <a:latin typeface="Cambria Math"/>
                                  </a:rPr>
                                  <m:t>𝟓</m:t>
                                </m:r>
                                <m:r>
                                  <a:rPr lang="en-US" sz="4400" b="1" i="1">
                                    <a:latin typeface="Cambria Math"/>
                                  </a:rPr>
                                  <m:t>𝒚</m:t>
                                </m:r>
                                <m:r>
                                  <a:rPr lang="en-US" sz="4400" b="1">
                                    <a:latin typeface="Cambria Math"/>
                                  </a:rPr>
                                  <m:t>=</m:t>
                                </m:r>
                                <m:r>
                                  <a:rPr lang="en-US" sz="4400" b="1" i="1">
                                    <a:latin typeface="Cambria Math"/>
                                  </a:rPr>
                                  <m:t>−</m:t>
                                </m:r>
                                <m:r>
                                  <a:rPr lang="en-US" sz="4400" b="1" i="1">
                                    <a:latin typeface="Cambria Math"/>
                                  </a:rPr>
                                  <m:t>𝟏</m:t>
                                </m:r>
                              </m:e>
                            </m:mr>
                            <m:mr>
                              <m:e>
                                <m:r>
                                  <a:rPr lang="en-US" sz="4400" b="1" i="1">
                                    <a:latin typeface="Cambria Math"/>
                                  </a:rPr>
                                  <m:t>−</m:t>
                                </m:r>
                                <m:r>
                                  <a:rPr lang="en-US" sz="4400" b="1" i="1">
                                    <a:latin typeface="Cambria Math"/>
                                  </a:rPr>
                                  <m:t>𝟒</m:t>
                                </m:r>
                                <m:r>
                                  <a:rPr lang="en-US" sz="4400" b="1" i="1">
                                    <a:latin typeface="Cambria Math"/>
                                  </a:rPr>
                                  <m:t>𝒙</m:t>
                                </m:r>
                                <m:r>
                                  <a:rPr lang="en-US" sz="4400" b="1" i="1">
                                    <a:latin typeface="Cambria Math"/>
                                  </a:rPr>
                                  <m:t>−</m:t>
                                </m:r>
                                <m:r>
                                  <a:rPr lang="en-US" sz="4400" b="1" i="1">
                                    <a:latin typeface="Cambria Math"/>
                                  </a:rPr>
                                  <m:t>𝟐</m:t>
                                </m:r>
                                <m:r>
                                  <a:rPr lang="en-US" sz="4400" b="1" i="1">
                                    <a:latin typeface="Cambria Math"/>
                                  </a:rPr>
                                  <m:t>𝒚</m:t>
                                </m:r>
                                <m:r>
                                  <a:rPr lang="en-US" sz="4400" b="1">
                                    <a:latin typeface="Cambria Math"/>
                                  </a:rPr>
                                  <m:t>=</m:t>
                                </m:r>
                                <m:r>
                                  <a:rPr lang="en-US" sz="4400" b="1" i="1">
                                    <a:latin typeface="Cambria Math"/>
                                  </a:rPr>
                                  <m:t>−</m:t>
                                </m:r>
                                <m:r>
                                  <a:rPr lang="en-US" sz="4400" b="1" i="1">
                                    <a:latin typeface="Cambria Math"/>
                                  </a:rPr>
                                  <m:t>𝟏𝟎</m:t>
                                </m:r>
                              </m:e>
                            </m:mr>
                          </m:m>
                        </m:e>
                      </m:d>
                      <m:r>
                        <a:rPr lang="en-US" sz="4400" b="1">
                          <a:latin typeface="Cambria Math"/>
                        </a:rPr>
                        <m:t>⇔</m:t>
                      </m:r>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𝒚</m:t>
                                </m:r>
                                <m:r>
                                  <a:rPr lang="en-US" sz="4400" b="1">
                                    <a:latin typeface="Cambria Math"/>
                                  </a:rPr>
                                  <m:t>=</m:t>
                                </m:r>
                                <m:f>
                                  <m:fPr>
                                    <m:ctrlPr>
                                      <a:rPr lang="en-US" sz="4400" b="1" i="1">
                                        <a:latin typeface="Cambria Math"/>
                                      </a:rPr>
                                    </m:ctrlPr>
                                  </m:fPr>
                                  <m:num>
                                    <m:r>
                                      <a:rPr lang="en-US" sz="4400" b="1" i="1">
                                        <a:latin typeface="Cambria Math"/>
                                      </a:rPr>
                                      <m:t>𝟏</m:t>
                                    </m:r>
                                  </m:num>
                                  <m:den>
                                    <m:r>
                                      <a:rPr lang="en-US" sz="4400" b="1" i="1">
                                        <a:latin typeface="Cambria Math"/>
                                      </a:rPr>
                                      <m:t>𝟓</m:t>
                                    </m:r>
                                  </m:den>
                                </m:f>
                              </m:e>
                            </m:mr>
                            <m:mr>
                              <m:e>
                                <m:r>
                                  <a:rPr lang="en-US" sz="4400" b="1" i="1">
                                    <a:latin typeface="Cambria Math"/>
                                  </a:rPr>
                                  <m:t>𝒙</m:t>
                                </m:r>
                                <m:r>
                                  <a:rPr lang="en-US" sz="4400" b="1">
                                    <a:latin typeface="Cambria Math"/>
                                  </a:rPr>
                                  <m:t>=</m:t>
                                </m:r>
                                <m:f>
                                  <m:fPr>
                                    <m:ctrlPr>
                                      <a:rPr lang="en-US" sz="4400" b="1" i="1">
                                        <a:latin typeface="Cambria Math"/>
                                      </a:rPr>
                                    </m:ctrlPr>
                                  </m:fPr>
                                  <m:num>
                                    <m:r>
                                      <a:rPr lang="en-US" sz="4400" b="1" i="1">
                                        <a:latin typeface="Cambria Math"/>
                                      </a:rPr>
                                      <m:t>𝟏𝟐</m:t>
                                    </m:r>
                                  </m:num>
                                  <m:den>
                                    <m:r>
                                      <a:rPr lang="en-US" sz="4400" b="1" i="1">
                                        <a:latin typeface="Cambria Math"/>
                                      </a:rPr>
                                      <m:t>𝟓</m:t>
                                    </m:r>
                                  </m:den>
                                </m:f>
                              </m:e>
                            </m:mr>
                          </m:m>
                        </m:e>
                      </m:d>
                    </m:oMath>
                  </m:oMathPara>
                </a14:m>
                <a:endParaRPr lang="en-US" sz="4400" b="1" dirty="0">
                  <a:latin typeface="Tahoma" pitchFamily="34" charset="0"/>
                  <a:ea typeface="Tahoma" pitchFamily="34" charset="0"/>
                  <a:cs typeface="Tahoma" pitchFamily="34" charset="0"/>
                </a:endParaRPr>
              </a:p>
              <a:p>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Vậy</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có</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 </a:t>
                </a:r>
                <a14:m>
                  <m:oMath xmlns:m="http://schemas.openxmlformats.org/officeDocument/2006/math">
                    <m:d>
                      <m:dPr>
                        <m:ctrlPr>
                          <a:rPr lang="en-US" sz="4400" b="1" i="1">
                            <a:latin typeface="Cambria Math"/>
                          </a:rPr>
                        </m:ctrlPr>
                      </m:dPr>
                      <m:e>
                        <m:f>
                          <m:fPr>
                            <m:ctrlPr>
                              <a:rPr lang="en-US" sz="4400" b="1" i="1">
                                <a:latin typeface="Cambria Math"/>
                              </a:rPr>
                            </m:ctrlPr>
                          </m:fPr>
                          <m:num>
                            <m:r>
                              <a:rPr lang="en-US" sz="4400" b="1" i="1">
                                <a:latin typeface="Cambria Math"/>
                              </a:rPr>
                              <m:t>𝟏𝟐</m:t>
                            </m:r>
                          </m:num>
                          <m:den>
                            <m:r>
                              <a:rPr lang="en-US" sz="4400" b="1" i="1">
                                <a:latin typeface="Cambria Math"/>
                              </a:rPr>
                              <m:t>𝟓</m:t>
                            </m:r>
                          </m:den>
                        </m:f>
                        <m:r>
                          <a:rPr lang="en-US" sz="4400" b="1">
                            <a:latin typeface="Cambria Math"/>
                          </a:rPr>
                          <m:t>;</m:t>
                        </m:r>
                        <m:f>
                          <m:fPr>
                            <m:ctrlPr>
                              <a:rPr lang="en-US" sz="4400" b="1" i="1">
                                <a:latin typeface="Cambria Math"/>
                              </a:rPr>
                            </m:ctrlPr>
                          </m:fPr>
                          <m:num>
                            <m:r>
                              <a:rPr lang="en-US" sz="4400" b="1" i="1">
                                <a:latin typeface="Cambria Math"/>
                              </a:rPr>
                              <m:t>𝟏</m:t>
                            </m:r>
                          </m:num>
                          <m:den>
                            <m:r>
                              <a:rPr lang="en-US" sz="4400" b="1" i="1">
                                <a:latin typeface="Cambria Math"/>
                              </a:rPr>
                              <m:t>𝟓</m:t>
                            </m:r>
                          </m:den>
                        </m:f>
                      </m:e>
                    </m:d>
                  </m:oMath>
                </a14:m>
                <a:endParaRPr lang="en-US" sz="4400" b="1" dirty="0">
                  <a:latin typeface="Tahoma" pitchFamily="34" charset="0"/>
                  <a:ea typeface="Tahoma" pitchFamily="34" charset="0"/>
                  <a:cs typeface="Tahoma"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1250028" y="6853256"/>
                <a:ext cx="11237768" cy="6393802"/>
              </a:xfrm>
              <a:prstGeom prst="rect">
                <a:avLst/>
              </a:prstGeom>
              <a:blipFill rotWithShape="1">
                <a:blip r:embed="rId3"/>
                <a:stretch>
                  <a:fillRect l="-2169" b="-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12431412" y="7620844"/>
                <a:ext cx="11022522" cy="5093061"/>
              </a:xfrm>
              <a:prstGeom prst="rect">
                <a:avLst/>
              </a:prstGeom>
            </p:spPr>
            <p:txBody>
              <a:bodyPr wrap="square">
                <a:spAutoFit/>
              </a:bodyPr>
              <a:lstStyle/>
              <a:p>
                <a:pPr lvl="0"/>
                <a:r>
                  <a:rPr lang="en-US" sz="4400" b="1" u="sng" dirty="0" err="1">
                    <a:latin typeface="Tahoma" pitchFamily="34" charset="0"/>
                    <a:ea typeface="Tahoma" pitchFamily="34" charset="0"/>
                    <a:cs typeface="Tahoma" pitchFamily="34" charset="0"/>
                  </a:rPr>
                  <a:t>Phương</a:t>
                </a:r>
                <a:r>
                  <a:rPr lang="en-US" sz="4400" b="1" u="sng" dirty="0">
                    <a:latin typeface="Tahoma" pitchFamily="34" charset="0"/>
                    <a:ea typeface="Tahoma" pitchFamily="34" charset="0"/>
                    <a:cs typeface="Tahoma" pitchFamily="34" charset="0"/>
                  </a:rPr>
                  <a:t> </a:t>
                </a:r>
                <a:r>
                  <a:rPr lang="en-US" sz="4400" b="1" u="sng" dirty="0" err="1">
                    <a:latin typeface="Tahoma" pitchFamily="34" charset="0"/>
                    <a:ea typeface="Tahoma" pitchFamily="34" charset="0"/>
                    <a:cs typeface="Tahoma" pitchFamily="34" charset="0"/>
                  </a:rPr>
                  <a:t>pháp</a:t>
                </a:r>
                <a:r>
                  <a:rPr lang="en-US" sz="4400" b="1" u="sng" dirty="0">
                    <a:latin typeface="Tahoma" pitchFamily="34" charset="0"/>
                    <a:ea typeface="Tahoma" pitchFamily="34" charset="0"/>
                    <a:cs typeface="Tahoma" pitchFamily="34" charset="0"/>
                  </a:rPr>
                  <a:t> </a:t>
                </a:r>
                <a:r>
                  <a:rPr lang="en-US" sz="4400" b="1" u="sng" dirty="0" err="1">
                    <a:latin typeface="Tahoma" pitchFamily="34" charset="0"/>
                    <a:ea typeface="Tahoma" pitchFamily="34" charset="0"/>
                    <a:cs typeface="Tahoma" pitchFamily="34" charset="0"/>
                  </a:rPr>
                  <a:t>thế</a:t>
                </a:r>
                <a:r>
                  <a:rPr lang="en-US" sz="4400" b="1" u="sng" dirty="0">
                    <a:latin typeface="Tahoma" pitchFamily="34" charset="0"/>
                    <a:ea typeface="Tahoma" pitchFamily="34" charset="0"/>
                    <a:cs typeface="Tahoma" pitchFamily="34" charset="0"/>
                  </a:rPr>
                  <a:t>:</a:t>
                </a:r>
                <a:endParaRPr lang="en-US" sz="4400" b="1" dirty="0">
                  <a:latin typeface="Tahoma" pitchFamily="34" charset="0"/>
                  <a:ea typeface="Tahoma" pitchFamily="34" charset="0"/>
                  <a:cs typeface="Tahoma" pitchFamily="34" charset="0"/>
                </a:endParaRPr>
              </a:p>
              <a:p>
                <a:r>
                  <a:rPr lang="en-US" sz="4400" b="1" dirty="0" err="1">
                    <a:latin typeface="Tahoma" pitchFamily="34" charset="0"/>
                    <a:ea typeface="Tahoma" pitchFamily="34" charset="0"/>
                    <a:cs typeface="Tahoma" pitchFamily="34" charset="0"/>
                  </a:rPr>
                  <a:t>Từ</a:t>
                </a:r>
                <a:r>
                  <a:rPr lang="en-US" sz="4400" b="1" dirty="0">
                    <a:latin typeface="Tahoma" pitchFamily="34" charset="0"/>
                    <a:ea typeface="Tahoma" pitchFamily="34" charset="0"/>
                    <a:cs typeface="Tahoma" pitchFamily="34" charset="0"/>
                  </a:rPr>
                  <a:t> (2) </a:t>
                </a:r>
                <a:r>
                  <a:rPr lang="en-US" sz="4400" b="1" dirty="0" err="1">
                    <a:latin typeface="Tahoma" pitchFamily="34" charset="0"/>
                    <a:ea typeface="Tahoma" pitchFamily="34" charset="0"/>
                    <a:cs typeface="Tahoma" pitchFamily="34" charset="0"/>
                  </a:rPr>
                  <a:t>suy</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ra</a:t>
                </a:r>
                <a:r>
                  <a:rPr lang="en-US"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a:rPr>
                      <m:t>𝒚</m:t>
                    </m:r>
                    <m:r>
                      <a:rPr lang="en-US" sz="4400" b="1">
                        <a:latin typeface="Cambria Math"/>
                      </a:rPr>
                      <m:t>=</m:t>
                    </m:r>
                    <m:r>
                      <a:rPr lang="en-US" sz="4400" b="1" i="1">
                        <a:latin typeface="Cambria Math"/>
                      </a:rPr>
                      <m:t>𝟓</m:t>
                    </m:r>
                    <m:r>
                      <a:rPr lang="en-US" sz="4400" b="1" i="1">
                        <a:latin typeface="Cambria Math"/>
                      </a:rPr>
                      <m:t>−</m:t>
                    </m:r>
                    <m:r>
                      <a:rPr lang="en-US" sz="4400" b="1" i="1">
                        <a:latin typeface="Cambria Math"/>
                      </a:rPr>
                      <m:t>𝟐</m:t>
                    </m:r>
                    <m:r>
                      <a:rPr lang="en-US" sz="4400" b="1" i="1">
                        <a:latin typeface="Cambria Math"/>
                      </a:rPr>
                      <m:t>𝒙</m:t>
                    </m:r>
                  </m:oMath>
                </a14:m>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thế</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vào</a:t>
                </a:r>
                <a:r>
                  <a:rPr lang="en-US" sz="4400" b="1" dirty="0">
                    <a:latin typeface="Tahoma" pitchFamily="34" charset="0"/>
                    <a:ea typeface="Tahoma" pitchFamily="34" charset="0"/>
                    <a:cs typeface="Tahoma" pitchFamily="34" charset="0"/>
                  </a:rPr>
                  <a:t> (1) ta </a:t>
                </a:r>
                <a:r>
                  <a:rPr lang="en-US" sz="4400" b="1" dirty="0" err="1">
                    <a:latin typeface="Tahoma" pitchFamily="34" charset="0"/>
                    <a:ea typeface="Tahoma" pitchFamily="34" charset="0"/>
                    <a:cs typeface="Tahoma" pitchFamily="34" charset="0"/>
                  </a:rPr>
                  <a:t>được</a:t>
                </a:r>
                <a:endParaRPr lang="en-US" sz="4400" b="1" dirty="0">
                  <a:latin typeface="Tahoma" pitchFamily="34" charset="0"/>
                  <a:ea typeface="Tahoma" pitchFamily="34" charset="0"/>
                  <a:cs typeface="Tahoma" pitchFamily="34" charset="0"/>
                </a:endParaRPr>
              </a:p>
              <a:p>
                <a:r>
                  <a:rPr lang="en-US"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a:rPr>
                      <m:t>𝟏𝟎</m:t>
                    </m:r>
                    <m:r>
                      <a:rPr lang="en-US" sz="4400" b="1" i="1">
                        <a:latin typeface="Cambria Math"/>
                      </a:rPr>
                      <m:t>𝒙</m:t>
                    </m:r>
                    <m:r>
                      <a:rPr lang="en-US" sz="4400" b="1">
                        <a:latin typeface="Cambria Math"/>
                      </a:rPr>
                      <m:t>=</m:t>
                    </m:r>
                    <m:r>
                      <a:rPr lang="en-US" sz="4400" b="1" i="1">
                        <a:latin typeface="Cambria Math"/>
                      </a:rPr>
                      <m:t>𝟐𝟒</m:t>
                    </m:r>
                    <m:r>
                      <a:rPr lang="en-US" sz="4400" b="1">
                        <a:latin typeface="Cambria Math"/>
                      </a:rPr>
                      <m:t>⇔</m:t>
                    </m:r>
                    <m:r>
                      <a:rPr lang="en-US" sz="4400" b="1" i="1">
                        <a:latin typeface="Cambria Math"/>
                      </a:rPr>
                      <m:t>𝒙</m:t>
                    </m:r>
                    <m:r>
                      <a:rPr lang="en-US" sz="4400" b="1">
                        <a:latin typeface="Cambria Math"/>
                      </a:rPr>
                      <m:t>=</m:t>
                    </m:r>
                    <m:f>
                      <m:fPr>
                        <m:ctrlPr>
                          <a:rPr lang="en-US" sz="4400" b="1" i="1">
                            <a:latin typeface="Cambria Math"/>
                          </a:rPr>
                        </m:ctrlPr>
                      </m:fPr>
                      <m:num>
                        <m:r>
                          <a:rPr lang="en-US" sz="4400" b="1" i="1">
                            <a:latin typeface="Cambria Math"/>
                          </a:rPr>
                          <m:t>𝟏𝟐</m:t>
                        </m:r>
                      </m:num>
                      <m:den>
                        <m:r>
                          <a:rPr lang="en-US" sz="4400" b="1" i="1">
                            <a:latin typeface="Cambria Math"/>
                          </a:rPr>
                          <m:t>𝟓</m:t>
                        </m:r>
                      </m:den>
                    </m:f>
                  </m:oMath>
                </a14:m>
                <a:endParaRPr lang="en-US" sz="4400" b="1" dirty="0">
                  <a:latin typeface="Tahoma" pitchFamily="34" charset="0"/>
                  <a:ea typeface="Tahoma" pitchFamily="34" charset="0"/>
                  <a:cs typeface="Tahoma" pitchFamily="34" charset="0"/>
                </a:endParaRPr>
              </a:p>
              <a:p>
                <a:r>
                  <a:rPr lang="en-US" sz="4400" b="1" dirty="0" err="1">
                    <a:latin typeface="Tahoma" pitchFamily="34" charset="0"/>
                    <a:ea typeface="Tahoma" pitchFamily="34" charset="0"/>
                    <a:cs typeface="Tahoma" pitchFamily="34" charset="0"/>
                  </a:rPr>
                  <a:t>Khi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đó</a:t>
                </a:r>
                <a:r>
                  <a:rPr lang="en-US"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a:rPr>
                      <m:t>𝒚</m:t>
                    </m:r>
                    <m:r>
                      <a:rPr lang="en-US" sz="4400" b="1">
                        <a:latin typeface="Cambria Math"/>
                      </a:rPr>
                      <m:t>=</m:t>
                    </m:r>
                    <m:r>
                      <a:rPr lang="en-US" sz="4400" b="1" i="1">
                        <a:latin typeface="Cambria Math"/>
                      </a:rPr>
                      <m:t>𝟓</m:t>
                    </m:r>
                    <m:r>
                      <a:rPr lang="en-US" sz="4400" b="1" i="1">
                        <a:latin typeface="Cambria Math"/>
                      </a:rPr>
                      <m:t>−</m:t>
                    </m:r>
                    <m:r>
                      <a:rPr lang="en-US" sz="4400" b="1" i="1">
                        <a:latin typeface="Cambria Math"/>
                      </a:rPr>
                      <m:t>𝟐</m:t>
                    </m:r>
                    <m:r>
                      <a:rPr lang="en-US" sz="4400" b="1">
                        <a:latin typeface="Cambria Math"/>
                      </a:rPr>
                      <m:t>.</m:t>
                    </m:r>
                    <m:f>
                      <m:fPr>
                        <m:ctrlPr>
                          <a:rPr lang="en-US" sz="4400" b="1" i="1">
                            <a:latin typeface="Cambria Math"/>
                          </a:rPr>
                        </m:ctrlPr>
                      </m:fPr>
                      <m:num>
                        <m:r>
                          <a:rPr lang="en-US" sz="4400" b="1" i="1">
                            <a:latin typeface="Cambria Math"/>
                          </a:rPr>
                          <m:t>𝟏𝟐</m:t>
                        </m:r>
                      </m:num>
                      <m:den>
                        <m:r>
                          <a:rPr lang="en-US" sz="4400" b="1" i="1">
                            <a:latin typeface="Cambria Math"/>
                          </a:rPr>
                          <m:t>𝟓</m:t>
                        </m:r>
                      </m:den>
                    </m:f>
                    <m:r>
                      <a:rPr lang="en-US" sz="4400" b="1">
                        <a:latin typeface="Cambria Math"/>
                      </a:rPr>
                      <m:t>=</m:t>
                    </m:r>
                    <m:f>
                      <m:fPr>
                        <m:ctrlPr>
                          <a:rPr lang="en-US" sz="4400" b="1" i="1">
                            <a:latin typeface="Cambria Math"/>
                          </a:rPr>
                        </m:ctrlPr>
                      </m:fPr>
                      <m:num>
                        <m:r>
                          <a:rPr lang="en-US" sz="4400" b="1" i="1">
                            <a:latin typeface="Cambria Math"/>
                          </a:rPr>
                          <m:t>𝟏</m:t>
                        </m:r>
                      </m:num>
                      <m:den>
                        <m:r>
                          <a:rPr lang="en-US" sz="4400" b="1" i="1">
                            <a:latin typeface="Cambria Math"/>
                          </a:rPr>
                          <m:t>𝟓</m:t>
                        </m:r>
                      </m:den>
                    </m:f>
                  </m:oMath>
                </a14:m>
                <a:endParaRPr lang="en-US" sz="4400" b="1" dirty="0">
                  <a:latin typeface="Tahoma" pitchFamily="34" charset="0"/>
                  <a:ea typeface="Tahoma" pitchFamily="34" charset="0"/>
                  <a:cs typeface="Tahoma" pitchFamily="34" charset="0"/>
                </a:endParaRPr>
              </a:p>
              <a:p>
                <a:r>
                  <a:rPr lang="en-US" sz="4400" b="1" dirty="0" err="1">
                    <a:latin typeface="Tahoma" pitchFamily="34" charset="0"/>
                    <a:ea typeface="Tahoma" pitchFamily="34" charset="0"/>
                    <a:cs typeface="Tahoma" pitchFamily="34" charset="0"/>
                  </a:rPr>
                  <a:t>Vậy</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có</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 </a:t>
                </a:r>
                <a14:m>
                  <m:oMath xmlns:m="http://schemas.openxmlformats.org/officeDocument/2006/math">
                    <m:d>
                      <m:dPr>
                        <m:ctrlPr>
                          <a:rPr lang="en-US" sz="4400" b="1" i="1">
                            <a:latin typeface="Cambria Math"/>
                          </a:rPr>
                        </m:ctrlPr>
                      </m:dPr>
                      <m:e>
                        <m:f>
                          <m:fPr>
                            <m:ctrlPr>
                              <a:rPr lang="en-US" sz="4400" b="1" i="1">
                                <a:latin typeface="Cambria Math"/>
                              </a:rPr>
                            </m:ctrlPr>
                          </m:fPr>
                          <m:num>
                            <m:r>
                              <a:rPr lang="en-US" sz="4400" b="1" i="1">
                                <a:latin typeface="Cambria Math"/>
                              </a:rPr>
                              <m:t>𝟏𝟐</m:t>
                            </m:r>
                          </m:num>
                          <m:den>
                            <m:r>
                              <a:rPr lang="en-US" sz="4400" b="1" i="1">
                                <a:latin typeface="Cambria Math"/>
                              </a:rPr>
                              <m:t>𝟓</m:t>
                            </m:r>
                          </m:den>
                        </m:f>
                        <m:r>
                          <a:rPr lang="en-US" sz="4400" b="1">
                            <a:latin typeface="Cambria Math"/>
                          </a:rPr>
                          <m:t>;</m:t>
                        </m:r>
                        <m:f>
                          <m:fPr>
                            <m:ctrlPr>
                              <a:rPr lang="en-US" sz="4400" b="1" i="1">
                                <a:latin typeface="Cambria Math"/>
                              </a:rPr>
                            </m:ctrlPr>
                          </m:fPr>
                          <m:num>
                            <m:r>
                              <a:rPr lang="en-US" sz="4400" b="1" i="1">
                                <a:latin typeface="Cambria Math"/>
                              </a:rPr>
                              <m:t>𝟏</m:t>
                            </m:r>
                          </m:num>
                          <m:den>
                            <m:r>
                              <a:rPr lang="en-US" sz="4400" b="1" i="1">
                                <a:latin typeface="Cambria Math"/>
                              </a:rPr>
                              <m:t>𝟓</m:t>
                            </m:r>
                          </m:den>
                        </m:f>
                      </m:e>
                    </m:d>
                  </m:oMath>
                </a14:m>
                <a:endParaRPr lang="en-US" sz="4400" b="1" dirty="0">
                  <a:latin typeface="Tahoma" pitchFamily="34" charset="0"/>
                  <a:ea typeface="Tahoma" pitchFamily="34" charset="0"/>
                  <a:cs typeface="Tahoma" pitchFamily="34" charset="0"/>
                </a:endParaRPr>
              </a:p>
            </p:txBody>
          </p:sp>
        </mc:Choice>
        <mc:Fallback xmlns="">
          <p:sp>
            <p:nvSpPr>
              <p:cNvPr id="72" name="Rectangle 71"/>
              <p:cNvSpPr>
                <a:spLocks noRot="1" noChangeAspect="1" noMove="1" noResize="1" noEditPoints="1" noAdjustHandles="1" noChangeArrowheads="1" noChangeShapeType="1" noTextEdit="1"/>
              </p:cNvSpPr>
              <p:nvPr/>
            </p:nvSpPr>
            <p:spPr>
              <a:xfrm>
                <a:off x="12431412" y="7620844"/>
                <a:ext cx="11022522" cy="5093061"/>
              </a:xfrm>
              <a:prstGeom prst="rect">
                <a:avLst/>
              </a:prstGeom>
              <a:blipFill rotWithShape="1">
                <a:blip r:embed="rId4"/>
                <a:stretch>
                  <a:fillRect l="-2212" t="-2392" r="-940" b="-1077"/>
                </a:stretch>
              </a:blipFill>
            </p:spPr>
            <p:txBody>
              <a:bodyPr/>
              <a:lstStyle/>
              <a:p>
                <a:r>
                  <a:rPr lang="en-US">
                    <a:noFill/>
                  </a:rPr>
                  <a:t> </a:t>
                </a:r>
              </a:p>
            </p:txBody>
          </p:sp>
        </mc:Fallback>
      </mc:AlternateContent>
      <p:grpSp>
        <p:nvGrpSpPr>
          <p:cNvPr id="81" name="Group 80"/>
          <p:cNvGrpSpPr/>
          <p:nvPr/>
        </p:nvGrpSpPr>
        <p:grpSpPr>
          <a:xfrm>
            <a:off x="533400" y="1473217"/>
            <a:ext cx="18330859" cy="861774"/>
            <a:chOff x="644526" y="2766774"/>
            <a:chExt cx="18330859" cy="861774"/>
          </a:xfrm>
        </p:grpSpPr>
        <p:sp>
          <p:nvSpPr>
            <p:cNvPr id="82" name="TextBox 81"/>
            <p:cNvSpPr txBox="1"/>
            <p:nvPr/>
          </p:nvSpPr>
          <p:spPr>
            <a:xfrm>
              <a:off x="1906586" y="2766774"/>
              <a:ext cx="17068799"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HỆ PHƯƠNG TRÌNH BẬC NHẤT HAI ẨN.</a:t>
              </a:r>
            </a:p>
          </p:txBody>
        </p:sp>
        <p:sp>
          <p:nvSpPr>
            <p:cNvPr id="83" name="Rounded Rectangle 82"/>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spTree>
    <p:extLst>
      <p:ext uri="{BB962C8B-B14F-4D97-AF65-F5344CB8AC3E}">
        <p14:creationId xmlns:p14="http://schemas.microsoft.com/office/powerpoint/2010/main" val="407054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left)">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5">
                                            <p:txEl>
                                              <p:pRg st="1" end="1"/>
                                            </p:txEl>
                                          </p:spTgt>
                                        </p:tgtEl>
                                        <p:attrNameLst>
                                          <p:attrName>style.visibility</p:attrName>
                                        </p:attrNameLst>
                                      </p:cBhvr>
                                      <p:to>
                                        <p:strVal val="visible"/>
                                      </p:to>
                                    </p:set>
                                    <p:animEffect transition="in" filter="wipe(left)">
                                      <p:cBhvr>
                                        <p:cTn id="37" dur="500"/>
                                        <p:tgtEl>
                                          <p:spTgt spid="5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5">
                                            <p:txEl>
                                              <p:pRg st="2" end="2"/>
                                            </p:txEl>
                                          </p:spTgt>
                                        </p:tgtEl>
                                        <p:attrNameLst>
                                          <p:attrName>style.visibility</p:attrName>
                                        </p:attrNameLst>
                                      </p:cBhvr>
                                      <p:to>
                                        <p:strVal val="visible"/>
                                      </p:to>
                                    </p:set>
                                    <p:animEffect transition="in" filter="wipe(left)">
                                      <p:cBhvr>
                                        <p:cTn id="42" dur="500"/>
                                        <p:tgtEl>
                                          <p:spTgt spid="5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5">
                                            <p:txEl>
                                              <p:pRg st="3" end="3"/>
                                            </p:txEl>
                                          </p:spTgt>
                                        </p:tgtEl>
                                        <p:attrNameLst>
                                          <p:attrName>style.visibility</p:attrName>
                                        </p:attrNameLst>
                                      </p:cBhvr>
                                      <p:to>
                                        <p:strVal val="visible"/>
                                      </p:to>
                                    </p:set>
                                    <p:animEffect transition="in" filter="wipe(left)">
                                      <p:cBhvr>
                                        <p:cTn id="47" dur="500"/>
                                        <p:tgtEl>
                                          <p:spTgt spid="5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5">
                                            <p:txEl>
                                              <p:pRg st="4" end="4"/>
                                            </p:txEl>
                                          </p:spTgt>
                                        </p:tgtEl>
                                        <p:attrNameLst>
                                          <p:attrName>style.visibility</p:attrName>
                                        </p:attrNameLst>
                                      </p:cBhvr>
                                      <p:to>
                                        <p:strVal val="visible"/>
                                      </p:to>
                                    </p:set>
                                    <p:animEffect transition="in" filter="wipe(left)">
                                      <p:cBhvr>
                                        <p:cTn id="52" dur="500"/>
                                        <p:tgtEl>
                                          <p:spTgt spid="5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up)">
                                      <p:cBhvr>
                                        <p:cTn id="57" dur="500"/>
                                        <p:tgtEl>
                                          <p:spTgt spid="5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2">
                                            <p:txEl>
                                              <p:pRg st="0" end="0"/>
                                            </p:txEl>
                                          </p:spTgt>
                                        </p:tgtEl>
                                        <p:attrNameLst>
                                          <p:attrName>style.visibility</p:attrName>
                                        </p:attrNameLst>
                                      </p:cBhvr>
                                      <p:to>
                                        <p:strVal val="visible"/>
                                      </p:to>
                                    </p:set>
                                    <p:animEffect transition="in" filter="wipe(left)">
                                      <p:cBhvr>
                                        <p:cTn id="62" dur="500"/>
                                        <p:tgtEl>
                                          <p:spTgt spid="7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72">
                                            <p:txEl>
                                              <p:pRg st="1" end="1"/>
                                            </p:txEl>
                                          </p:spTgt>
                                        </p:tgtEl>
                                        <p:attrNameLst>
                                          <p:attrName>style.visibility</p:attrName>
                                        </p:attrNameLst>
                                      </p:cBhvr>
                                      <p:to>
                                        <p:strVal val="visible"/>
                                      </p:to>
                                    </p:set>
                                    <p:animEffect transition="in" filter="wipe(left)">
                                      <p:cBhvr>
                                        <p:cTn id="67" dur="500"/>
                                        <p:tgtEl>
                                          <p:spTgt spid="72">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72">
                                            <p:txEl>
                                              <p:pRg st="2" end="2"/>
                                            </p:txEl>
                                          </p:spTgt>
                                        </p:tgtEl>
                                        <p:attrNameLst>
                                          <p:attrName>style.visibility</p:attrName>
                                        </p:attrNameLst>
                                      </p:cBhvr>
                                      <p:to>
                                        <p:strVal val="visible"/>
                                      </p:to>
                                    </p:set>
                                    <p:animEffect transition="in" filter="wipe(left)">
                                      <p:cBhvr>
                                        <p:cTn id="72" dur="500"/>
                                        <p:tgtEl>
                                          <p:spTgt spid="72">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72">
                                            <p:txEl>
                                              <p:pRg st="3" end="3"/>
                                            </p:txEl>
                                          </p:spTgt>
                                        </p:tgtEl>
                                        <p:attrNameLst>
                                          <p:attrName>style.visibility</p:attrName>
                                        </p:attrNameLst>
                                      </p:cBhvr>
                                      <p:to>
                                        <p:strVal val="visible"/>
                                      </p:to>
                                    </p:set>
                                    <p:animEffect transition="in" filter="wipe(left)">
                                      <p:cBhvr>
                                        <p:cTn id="77" dur="500"/>
                                        <p:tgtEl>
                                          <p:spTgt spid="7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72">
                                            <p:txEl>
                                              <p:pRg st="4" end="4"/>
                                            </p:txEl>
                                          </p:spTgt>
                                        </p:tgtEl>
                                        <p:attrNameLst>
                                          <p:attrName>style.visibility</p:attrName>
                                        </p:attrNameLst>
                                      </p:cBhvr>
                                      <p:to>
                                        <p:strVal val="visible"/>
                                      </p:to>
                                    </p:set>
                                    <p:animEffect transition="in" filter="wipe(left)">
                                      <p:cBhvr>
                                        <p:cTn id="82" dur="500"/>
                                        <p:tgtEl>
                                          <p:spTgt spid="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1"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1022013" y="5629609"/>
            <a:ext cx="22401101" cy="5768919"/>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54"/>
          <p:cNvGrpSpPr/>
          <p:nvPr/>
        </p:nvGrpSpPr>
        <p:grpSpPr>
          <a:xfrm>
            <a:off x="1020314" y="5401122"/>
            <a:ext cx="3568119" cy="845462"/>
            <a:chOff x="1224541" y="6305967"/>
            <a:chExt cx="3568119" cy="845462"/>
          </a:xfrm>
        </p:grpSpPr>
        <p:sp>
          <p:nvSpPr>
            <p:cNvPr id="43"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5" name="Round Diagonal Corner Rectangle 44"/>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 name="Group 4"/>
          <p:cNvGrpSpPr/>
          <p:nvPr/>
        </p:nvGrpSpPr>
        <p:grpSpPr>
          <a:xfrm>
            <a:off x="563264" y="1486475"/>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535724"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2</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HỆ HAI PHƯƠNG TRÌNH BẬC NHẤT HAI ẨN</a:t>
              </a:r>
            </a:p>
          </p:txBody>
        </p:sp>
      </p:grpSp>
      <p:grpSp>
        <p:nvGrpSpPr>
          <p:cNvPr id="6" name="Group 5"/>
          <p:cNvGrpSpPr/>
          <p:nvPr/>
        </p:nvGrpSpPr>
        <p:grpSpPr>
          <a:xfrm>
            <a:off x="1003794" y="2317472"/>
            <a:ext cx="22431709" cy="2836484"/>
            <a:chOff x="1268078" y="2438400"/>
            <a:chExt cx="22431709" cy="2458065"/>
          </a:xfrm>
        </p:grpSpPr>
        <p:sp>
          <p:nvSpPr>
            <p:cNvPr id="7" name="Rounded Rectangle 6"/>
            <p:cNvSpPr/>
            <p:nvPr/>
          </p:nvSpPr>
          <p:spPr>
            <a:xfrm>
              <a:off x="1272210" y="2590800"/>
              <a:ext cx="22427577" cy="230566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8" name="Group 8"/>
            <p:cNvGrpSpPr/>
            <p:nvPr/>
          </p:nvGrpSpPr>
          <p:grpSpPr>
            <a:xfrm>
              <a:off x="1268078" y="2438400"/>
              <a:ext cx="3251532" cy="940513"/>
              <a:chOff x="1311958" y="3405486"/>
              <a:chExt cx="3251532" cy="940513"/>
            </a:xfrm>
          </p:grpSpPr>
          <p:sp>
            <p:nvSpPr>
              <p:cNvPr id="10"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 name="TextBox 10"/>
              <p:cNvSpPr txBox="1"/>
              <p:nvPr/>
            </p:nvSpPr>
            <p:spPr>
              <a:xfrm>
                <a:off x="2243587" y="3483623"/>
                <a:ext cx="2231701" cy="693461"/>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Ví</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dụ</a:t>
                </a:r>
                <a:r>
                  <a:rPr lang="vi-VN" sz="4600" b="1" dirty="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4</a:t>
                </a:r>
              </a:p>
            </p:txBody>
          </p:sp>
          <p:grpSp>
            <p:nvGrpSpPr>
              <p:cNvPr id="12" name="Group 1"/>
              <p:cNvGrpSpPr/>
              <p:nvPr/>
            </p:nvGrpSpPr>
            <p:grpSpPr>
              <a:xfrm>
                <a:off x="1311958" y="3405486"/>
                <a:ext cx="950173" cy="940513"/>
                <a:chOff x="1311958" y="3405486"/>
                <a:chExt cx="950173" cy="940513"/>
              </a:xfrm>
            </p:grpSpPr>
            <p:sp>
              <p:nvSpPr>
                <p:cNvPr id="13" name="Rectangle 1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2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3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3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3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3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3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3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3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3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sp>
          <p:nvSpPr>
            <p:cNvPr id="9" name="Rectangle 10"/>
            <p:cNvSpPr>
              <a:spLocks noChangeArrowheads="1"/>
            </p:cNvSpPr>
            <p:nvPr/>
          </p:nvSpPr>
          <p:spPr bwMode="auto">
            <a:xfrm>
              <a:off x="6794910" y="3490555"/>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defTabSz="914400" fontAlgn="base">
                <a:spcBef>
                  <a:spcPct val="0"/>
                </a:spcBef>
                <a:spcAft>
                  <a:spcPct val="0"/>
                </a:spcAft>
              </a:pPr>
              <a:endParaRPr lang="pt-BR" sz="3200" b="1" dirty="0">
                <a:solidFill>
                  <a:srgbClr val="0070C0"/>
                </a:solidFill>
                <a:latin typeface="Tahoma" pitchFamily="34" charset="0"/>
                <a:ea typeface="Tahoma" pitchFamily="34" charset="0"/>
                <a:cs typeface="Tahoma" pitchFamily="34" charset="0"/>
              </a:endParaRPr>
            </a:p>
          </p:txBody>
        </p:sp>
      </p:grpSp>
      <p:cxnSp>
        <p:nvCxnSpPr>
          <p:cNvPr id="52" name="Straight Connector 51"/>
          <p:cNvCxnSpPr/>
          <p:nvPr/>
        </p:nvCxnSpPr>
        <p:spPr>
          <a:xfrm>
            <a:off x="12192000" y="5719773"/>
            <a:ext cx="0" cy="5634027"/>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1077576" y="12011025"/>
            <a:ext cx="10287000" cy="707886"/>
          </a:xfrm>
          <a:prstGeom prst="rect">
            <a:avLst/>
          </a:prstGeom>
          <a:noFill/>
        </p:spPr>
        <p:txBody>
          <a:bodyPr wrap="square" rtlCol="0">
            <a:spAutoFit/>
          </a:bodyPr>
          <a:lstStyle/>
          <a:p>
            <a:endParaRPr lang="en-US" sz="4000" b="1" dirty="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55" name="Rectangle 54"/>
              <p:cNvSpPr/>
              <p:nvPr/>
            </p:nvSpPr>
            <p:spPr>
              <a:xfrm>
                <a:off x="1272831" y="5707145"/>
                <a:ext cx="11237768" cy="4661212"/>
              </a:xfrm>
              <a:prstGeom prst="rect">
                <a:avLst/>
              </a:prstGeom>
            </p:spPr>
            <p:txBody>
              <a:bodyPr wrap="square">
                <a:spAutoFit/>
              </a:bodyPr>
              <a:lstStyle/>
              <a:p>
                <a:endParaRPr lang="en-US" b="1" dirty="0">
                  <a:latin typeface="Tahoma" pitchFamily="34" charset="0"/>
                  <a:ea typeface="Tahoma" pitchFamily="34" charset="0"/>
                  <a:cs typeface="Tahoma" pitchFamily="34" charset="0"/>
                </a:endParaRPr>
              </a:p>
              <a:p>
                <a:pPr lvl="0"/>
                <a:r>
                  <a:rPr lang="en-US" sz="4400" b="1" u="sng" dirty="0" err="1">
                    <a:latin typeface="Tahoma" pitchFamily="34" charset="0"/>
                    <a:ea typeface="Tahoma" pitchFamily="34" charset="0"/>
                    <a:cs typeface="Tahoma" pitchFamily="34" charset="0"/>
                  </a:rPr>
                  <a:t>Phương</a:t>
                </a:r>
                <a:r>
                  <a:rPr lang="en-US" sz="4400" b="1" u="sng" dirty="0">
                    <a:latin typeface="Tahoma" pitchFamily="34" charset="0"/>
                    <a:ea typeface="Tahoma" pitchFamily="34" charset="0"/>
                    <a:cs typeface="Tahoma" pitchFamily="34" charset="0"/>
                  </a:rPr>
                  <a:t> </a:t>
                </a:r>
                <a:r>
                  <a:rPr lang="en-US" sz="4400" b="1" u="sng" dirty="0" err="1">
                    <a:latin typeface="Tahoma" pitchFamily="34" charset="0"/>
                    <a:ea typeface="Tahoma" pitchFamily="34" charset="0"/>
                    <a:cs typeface="Tahoma" pitchFamily="34" charset="0"/>
                  </a:rPr>
                  <a:t>pháp</a:t>
                </a:r>
                <a:r>
                  <a:rPr lang="en-US" sz="4400" b="1" u="sng" dirty="0">
                    <a:latin typeface="Tahoma" pitchFamily="34" charset="0"/>
                    <a:ea typeface="Tahoma" pitchFamily="34" charset="0"/>
                    <a:cs typeface="Tahoma" pitchFamily="34" charset="0"/>
                  </a:rPr>
                  <a:t> </a:t>
                </a:r>
                <a:r>
                  <a:rPr lang="en-US" sz="4400" b="1" u="sng" dirty="0" err="1">
                    <a:latin typeface="Tahoma" pitchFamily="34" charset="0"/>
                    <a:ea typeface="Tahoma" pitchFamily="34" charset="0"/>
                    <a:cs typeface="Tahoma" pitchFamily="34" charset="0"/>
                  </a:rPr>
                  <a:t>cộng</a:t>
                </a:r>
                <a:endParaRPr lang="en-US" sz="4400" dirty="0">
                  <a:latin typeface="Tahoma" pitchFamily="34" charset="0"/>
                  <a:ea typeface="Tahoma" pitchFamily="34" charset="0"/>
                  <a:cs typeface="Tahoma" pitchFamily="34" charset="0"/>
                </a:endParaRPr>
              </a:p>
              <a:p>
                <a:r>
                  <a:rPr lang="en-US" sz="4400" b="1" dirty="0">
                    <a:latin typeface="Tahoma" pitchFamily="34" charset="0"/>
                    <a:ea typeface="Tahoma" pitchFamily="34" charset="0"/>
                    <a:cs typeface="Tahoma" pitchFamily="34" charset="0"/>
                  </a:rPr>
                  <a:t>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𝒙</m:t>
                              </m:r>
                              <m:r>
                                <a:rPr lang="en-US" sz="4400" b="1" i="1" smtClean="0">
                                  <a:latin typeface="Cambria Math"/>
                                </a:rPr>
                                <m:t>+</m:t>
                              </m:r>
                              <m:r>
                                <a:rPr lang="en-US" sz="4400" b="1" i="1">
                                  <a:latin typeface="Cambria Math"/>
                                </a:rPr>
                                <m:t>𝟑</m:t>
                              </m:r>
                              <m:r>
                                <a:rPr lang="en-US" sz="4400" b="1" i="1">
                                  <a:latin typeface="Cambria Math"/>
                                </a:rPr>
                                <m:t>𝒚</m:t>
                              </m:r>
                              <m:r>
                                <a:rPr lang="en-US" sz="4400" b="1">
                                  <a:latin typeface="Cambria Math"/>
                                </a:rPr>
                                <m:t>=</m:t>
                              </m:r>
                              <m:r>
                                <a:rPr lang="en-US" sz="4400" b="1" i="0" smtClean="0">
                                  <a:latin typeface="Cambria Math"/>
                                </a:rPr>
                                <m:t>−</m:t>
                              </m:r>
                              <m:r>
                                <a:rPr lang="en-US" sz="4400" b="1" i="0" smtClean="0">
                                  <a:latin typeface="Cambria Math"/>
                                </a:rPr>
                                <m:t>𝟐</m:t>
                              </m:r>
                              <m:r>
                                <a:rPr lang="en-US" sz="4400" b="1">
                                  <a:latin typeface="Cambria Math"/>
                                </a:rPr>
                                <m:t>(</m:t>
                              </m:r>
                              <m:r>
                                <a:rPr lang="en-US" sz="4400" b="1" i="1">
                                  <a:latin typeface="Cambria Math"/>
                                </a:rPr>
                                <m:t>𝟏</m:t>
                              </m:r>
                              <m:r>
                                <a:rPr lang="en-US" sz="4400" b="1">
                                  <a:latin typeface="Cambria Math"/>
                                </a:rPr>
                                <m:t>)</m:t>
                              </m:r>
                            </m:e>
                          </m:mr>
                          <m:mr>
                            <m:e>
                              <m:r>
                                <a:rPr lang="en-US" sz="4400" b="1" i="1">
                                  <a:latin typeface="Cambria Math"/>
                                </a:rPr>
                                <m:t>𝟐</m:t>
                              </m:r>
                              <m:r>
                                <a:rPr lang="en-US" sz="4400" b="1" i="1">
                                  <a:latin typeface="Cambria Math"/>
                                </a:rPr>
                                <m:t>𝒙</m:t>
                              </m:r>
                              <m:r>
                                <a:rPr lang="en-US" sz="4400" b="1" i="0" smtClean="0">
                                  <a:latin typeface="Cambria Math"/>
                                </a:rPr>
                                <m:t>−</m:t>
                              </m:r>
                              <m:r>
                                <a:rPr lang="en-US" sz="4400" b="1" i="1">
                                  <a:latin typeface="Cambria Math"/>
                                </a:rPr>
                                <m:t>𝒚</m:t>
                              </m:r>
                              <m:r>
                                <a:rPr lang="en-US" sz="4400" b="1">
                                  <a:latin typeface="Cambria Math"/>
                                </a:rPr>
                                <m:t>=</m:t>
                              </m:r>
                              <m:r>
                                <a:rPr lang="en-US" sz="4400" b="1" i="0" smtClean="0">
                                  <a:latin typeface="Cambria Math"/>
                                </a:rPr>
                                <m:t>𝟑</m:t>
                              </m:r>
                              <m:r>
                                <a:rPr lang="en-US" sz="4400" b="1">
                                  <a:latin typeface="Cambria Math"/>
                                </a:rPr>
                                <m:t>(</m:t>
                              </m:r>
                              <m:r>
                                <a:rPr lang="en-US" sz="4400" b="1" i="1">
                                  <a:latin typeface="Cambria Math"/>
                                </a:rPr>
                                <m:t>𝟐</m:t>
                              </m:r>
                              <m:r>
                                <a:rPr lang="en-US" sz="4400" b="1">
                                  <a:latin typeface="Cambria Math"/>
                                </a:rPr>
                                <m:t>)</m:t>
                              </m:r>
                            </m:e>
                          </m:mr>
                        </m:m>
                      </m:e>
                    </m:d>
                    <m:r>
                      <a:rPr lang="en-US" sz="4400" b="1">
                        <a:latin typeface="Cambria Math"/>
                      </a:rPr>
                      <m:t>⇔</m:t>
                    </m:r>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𝒙</m:t>
                              </m:r>
                              <m:r>
                                <a:rPr lang="en-US" sz="4400" b="1" i="1" smtClean="0">
                                  <a:latin typeface="Cambria Math"/>
                                </a:rPr>
                                <m:t>+</m:t>
                              </m:r>
                              <m:r>
                                <a:rPr lang="en-US" sz="4400" b="1" i="1">
                                  <a:latin typeface="Cambria Math"/>
                                </a:rPr>
                                <m:t>𝟑</m:t>
                              </m:r>
                              <m:r>
                                <a:rPr lang="en-US" sz="4400" b="1" i="1">
                                  <a:latin typeface="Cambria Math"/>
                                </a:rPr>
                                <m:t>𝒚</m:t>
                              </m:r>
                              <m:r>
                                <a:rPr lang="en-US" sz="4400" b="1">
                                  <a:latin typeface="Cambria Math"/>
                                </a:rPr>
                                <m:t>=</m:t>
                              </m:r>
                              <m:r>
                                <a:rPr lang="en-US" sz="4400" b="1" i="1" smtClean="0">
                                  <a:latin typeface="Cambria Math"/>
                                </a:rPr>
                                <m:t>−</m:t>
                              </m:r>
                              <m:r>
                                <a:rPr lang="en-US" sz="4400" b="1" i="1" smtClean="0">
                                  <a:latin typeface="Cambria Math"/>
                                </a:rPr>
                                <m:t>𝟐</m:t>
                              </m:r>
                            </m:e>
                          </m:mr>
                          <m:mr>
                            <m:e>
                              <m:r>
                                <a:rPr lang="en-US" sz="4400" b="1" i="1" smtClean="0">
                                  <a:latin typeface="Cambria Math"/>
                                </a:rPr>
                                <m:t>𝟔</m:t>
                              </m:r>
                              <m:r>
                                <a:rPr lang="en-US" sz="4400" b="1" i="1">
                                  <a:latin typeface="Cambria Math"/>
                                </a:rPr>
                                <m:t>𝒙</m:t>
                              </m:r>
                              <m:r>
                                <a:rPr lang="en-US" sz="4400" b="1" i="1">
                                  <a:latin typeface="Cambria Math"/>
                                </a:rPr>
                                <m:t>−</m:t>
                              </m:r>
                              <m:r>
                                <a:rPr lang="en-US" sz="4400" b="1" i="1" smtClean="0">
                                  <a:latin typeface="Cambria Math"/>
                                </a:rPr>
                                <m:t>𝟑</m:t>
                              </m:r>
                              <m:r>
                                <a:rPr lang="en-US" sz="4400" b="1" i="1">
                                  <a:latin typeface="Cambria Math"/>
                                </a:rPr>
                                <m:t>𝒚</m:t>
                              </m:r>
                              <m:r>
                                <a:rPr lang="en-US" sz="4400" b="1">
                                  <a:latin typeface="Cambria Math"/>
                                </a:rPr>
                                <m:t>=</m:t>
                              </m:r>
                              <m:r>
                                <a:rPr lang="en-US" sz="4400" b="1" i="1" smtClean="0">
                                  <a:latin typeface="Cambria Math"/>
                                </a:rPr>
                                <m:t>𝟗</m:t>
                              </m:r>
                            </m:e>
                          </m:mr>
                        </m:m>
                      </m:e>
                    </m:d>
                  </m:oMath>
                </a14:m>
                <a:endParaRPr lang="en-US" sz="4400" b="1" i="1" dirty="0">
                  <a:latin typeface="Tahoma" pitchFamily="34" charset="0"/>
                  <a:ea typeface="Tahoma" pitchFamily="34" charset="0"/>
                  <a:cs typeface="Tahoma" pitchFamily="34" charset="0"/>
                </a:endParaRPr>
              </a:p>
              <a:p>
                <a:pPr/>
                <a14:m>
                  <m:oMathPara xmlns:m="http://schemas.openxmlformats.org/officeDocument/2006/math">
                    <m:oMathParaPr>
                      <m:jc m:val="centerGroup"/>
                    </m:oMathParaPr>
                    <m:oMath xmlns:m="http://schemas.openxmlformats.org/officeDocument/2006/math">
                      <m:r>
                        <a:rPr lang="en-US" sz="4400" b="1">
                          <a:latin typeface="Cambria Math"/>
                        </a:rPr>
                        <m:t>⇔</m:t>
                      </m:r>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smtClean="0">
                                    <a:latin typeface="Cambria Math"/>
                                  </a:rPr>
                                  <m:t>𝟕</m:t>
                                </m:r>
                                <m:r>
                                  <a:rPr lang="en-US" sz="4400" b="1" i="1" smtClean="0">
                                    <a:latin typeface="Cambria Math"/>
                                  </a:rPr>
                                  <m:t>𝒙</m:t>
                                </m:r>
                                <m:r>
                                  <a:rPr lang="en-US" sz="4400" b="1">
                                    <a:latin typeface="Cambria Math"/>
                                  </a:rPr>
                                  <m:t>=</m:t>
                                </m:r>
                                <m:r>
                                  <a:rPr lang="en-US" sz="4400" b="1" i="1" smtClean="0">
                                    <a:latin typeface="Cambria Math"/>
                                  </a:rPr>
                                  <m:t>𝟕</m:t>
                                </m:r>
                              </m:e>
                            </m:mr>
                            <m:mr>
                              <m:e>
                                <m:r>
                                  <a:rPr lang="en-US" sz="4400" b="1" i="1" smtClean="0">
                                    <a:latin typeface="Cambria Math"/>
                                  </a:rPr>
                                  <m:t>𝟐</m:t>
                                </m:r>
                                <m:r>
                                  <a:rPr lang="en-US" sz="4400" b="1" i="1">
                                    <a:latin typeface="Cambria Math"/>
                                  </a:rPr>
                                  <m:t>𝒙</m:t>
                                </m:r>
                                <m:r>
                                  <a:rPr lang="en-US" sz="4400" b="1" i="1">
                                    <a:latin typeface="Cambria Math"/>
                                  </a:rPr>
                                  <m:t>−</m:t>
                                </m:r>
                                <m:r>
                                  <a:rPr lang="en-US" sz="4400" b="1" i="1">
                                    <a:latin typeface="Cambria Math"/>
                                  </a:rPr>
                                  <m:t>𝒚</m:t>
                                </m:r>
                                <m:r>
                                  <a:rPr lang="en-US" sz="4400" b="1">
                                    <a:latin typeface="Cambria Math"/>
                                  </a:rPr>
                                  <m:t>=</m:t>
                                </m:r>
                                <m:r>
                                  <a:rPr lang="en-US" sz="4400" b="1" i="1" smtClean="0">
                                    <a:latin typeface="Cambria Math"/>
                                  </a:rPr>
                                  <m:t>𝟑</m:t>
                                </m:r>
                              </m:e>
                            </m:mr>
                          </m:m>
                        </m:e>
                      </m:d>
                      <m:r>
                        <a:rPr lang="en-US" sz="4400" b="1">
                          <a:latin typeface="Cambria Math"/>
                        </a:rPr>
                        <m:t>⇔</m:t>
                      </m:r>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smtClean="0">
                                    <a:latin typeface="Cambria Math"/>
                                  </a:rPr>
                                  <m:t>𝒙</m:t>
                                </m:r>
                                <m:r>
                                  <a:rPr lang="en-US" sz="4400" b="1">
                                    <a:latin typeface="Cambria Math"/>
                                  </a:rPr>
                                  <m:t>=</m:t>
                                </m:r>
                                <m:r>
                                  <a:rPr lang="en-US" sz="4400" b="1" i="1" smtClean="0">
                                    <a:latin typeface="Cambria Math"/>
                                  </a:rPr>
                                  <m:t>𝟏</m:t>
                                </m:r>
                              </m:e>
                            </m:mr>
                            <m:mr>
                              <m:e>
                                <m:r>
                                  <a:rPr lang="en-US" sz="4400" b="1" i="1" smtClean="0">
                                    <a:latin typeface="Cambria Math"/>
                                  </a:rPr>
                                  <m:t>𝒚</m:t>
                                </m:r>
                                <m:r>
                                  <a:rPr lang="en-US" sz="4400" b="1">
                                    <a:latin typeface="Cambria Math"/>
                                  </a:rPr>
                                  <m:t>=</m:t>
                                </m:r>
                                <m:r>
                                  <a:rPr lang="en-US" sz="4400" b="1" i="1" smtClean="0">
                                    <a:latin typeface="Cambria Math"/>
                                  </a:rPr>
                                  <m:t>−</m:t>
                                </m:r>
                                <m:r>
                                  <a:rPr lang="en-US" sz="4400" b="1" i="1" smtClean="0">
                                    <a:latin typeface="Cambria Math"/>
                                  </a:rPr>
                                  <m:t>𝟏</m:t>
                                </m:r>
                              </m:e>
                            </m:mr>
                          </m:m>
                        </m:e>
                      </m:d>
                    </m:oMath>
                  </m:oMathPara>
                </a14:m>
                <a:endParaRPr lang="en-US" sz="4400" b="1" dirty="0">
                  <a:latin typeface="Tahoma" pitchFamily="34" charset="0"/>
                  <a:ea typeface="Tahoma" pitchFamily="34" charset="0"/>
                  <a:cs typeface="Tahoma" pitchFamily="34" charset="0"/>
                </a:endParaRPr>
              </a:p>
              <a:p>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Vậy</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có</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 </a:t>
                </a:r>
                <a14:m>
                  <m:oMath xmlns:m="http://schemas.openxmlformats.org/officeDocument/2006/math">
                    <m:d>
                      <m:dPr>
                        <m:ctrlPr>
                          <a:rPr lang="en-US" sz="4400" b="1" i="1">
                            <a:latin typeface="Cambria Math"/>
                          </a:rPr>
                        </m:ctrlPr>
                      </m:dPr>
                      <m:e>
                        <m:r>
                          <a:rPr lang="en-US" sz="4400" b="1" i="0" smtClean="0">
                            <a:latin typeface="Cambria Math"/>
                          </a:rPr>
                          <m:t>𝟏</m:t>
                        </m:r>
                        <m:r>
                          <a:rPr lang="en-US" sz="4400" b="1">
                            <a:latin typeface="Cambria Math"/>
                          </a:rPr>
                          <m:t>;</m:t>
                        </m:r>
                        <m:r>
                          <a:rPr lang="en-US" sz="4400" b="1" i="0" smtClean="0">
                            <a:latin typeface="Cambria Math"/>
                          </a:rPr>
                          <m:t>−</m:t>
                        </m:r>
                        <m:r>
                          <a:rPr lang="en-US" sz="4400" b="1" i="1" smtClean="0">
                            <a:latin typeface="Cambria Math"/>
                          </a:rPr>
                          <m:t>𝟏</m:t>
                        </m:r>
                      </m:e>
                    </m:d>
                  </m:oMath>
                </a14:m>
                <a:r>
                  <a:rPr lang="en-US" sz="4400" b="1" dirty="0">
                    <a:latin typeface="Tahoma" pitchFamily="34" charset="0"/>
                    <a:ea typeface="Tahoma" pitchFamily="34" charset="0"/>
                    <a:cs typeface="Tahoma" pitchFamily="34" charset="0"/>
                  </a:rPr>
                  <a:t>.</a:t>
                </a:r>
              </a:p>
            </p:txBody>
          </p:sp>
        </mc:Choice>
        <mc:Fallback xmlns="">
          <p:sp>
            <p:nvSpPr>
              <p:cNvPr id="55" name="Rectangle 54"/>
              <p:cNvSpPr>
                <a:spLocks noRot="1" noChangeAspect="1" noMove="1" noResize="1" noEditPoints="1" noAdjustHandles="1" noChangeArrowheads="1" noChangeShapeType="1" noTextEdit="1"/>
              </p:cNvSpPr>
              <p:nvPr/>
            </p:nvSpPr>
            <p:spPr>
              <a:xfrm>
                <a:off x="1272831" y="5707145"/>
                <a:ext cx="11237768" cy="4661212"/>
              </a:xfrm>
              <a:prstGeom prst="rect">
                <a:avLst/>
              </a:prstGeom>
              <a:blipFill rotWithShape="1">
                <a:blip r:embed="rId2"/>
                <a:stretch>
                  <a:fillRect l="-2225" r="-868" b="-50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12609441" y="6241081"/>
                <a:ext cx="11022522" cy="4154984"/>
              </a:xfrm>
              <a:prstGeom prst="rect">
                <a:avLst/>
              </a:prstGeom>
            </p:spPr>
            <p:txBody>
              <a:bodyPr wrap="square">
                <a:spAutoFit/>
              </a:bodyPr>
              <a:lstStyle/>
              <a:p>
                <a:pPr lvl="0"/>
                <a:r>
                  <a:rPr lang="en-US" sz="4400" b="1" u="sng" dirty="0">
                    <a:latin typeface="Tahoma" pitchFamily="34" charset="0"/>
                    <a:ea typeface="Tahoma" pitchFamily="34" charset="0"/>
                    <a:cs typeface="Tahoma" pitchFamily="34" charset="0"/>
                  </a:rPr>
                  <a:t>Phương </a:t>
                </a:r>
                <a:r>
                  <a:rPr lang="en-US" sz="4400" b="1" u="sng" dirty="0" err="1">
                    <a:latin typeface="Tahoma" pitchFamily="34" charset="0"/>
                    <a:ea typeface="Tahoma" pitchFamily="34" charset="0"/>
                    <a:cs typeface="Tahoma" pitchFamily="34" charset="0"/>
                  </a:rPr>
                  <a:t>pháp</a:t>
                </a:r>
                <a:r>
                  <a:rPr lang="en-US" sz="4400" b="1" u="sng" dirty="0">
                    <a:latin typeface="Tahoma" pitchFamily="34" charset="0"/>
                    <a:ea typeface="Tahoma" pitchFamily="34" charset="0"/>
                    <a:cs typeface="Tahoma" pitchFamily="34" charset="0"/>
                  </a:rPr>
                  <a:t> </a:t>
                </a:r>
                <a:r>
                  <a:rPr lang="en-US" sz="4400" b="1" u="sng" dirty="0" err="1">
                    <a:latin typeface="Tahoma" pitchFamily="34" charset="0"/>
                    <a:ea typeface="Tahoma" pitchFamily="34" charset="0"/>
                    <a:cs typeface="Tahoma" pitchFamily="34" charset="0"/>
                  </a:rPr>
                  <a:t>thế</a:t>
                </a:r>
                <a:r>
                  <a:rPr lang="en-US" sz="4400" b="1" u="sng" dirty="0">
                    <a:latin typeface="Tahoma" pitchFamily="34" charset="0"/>
                    <a:ea typeface="Tahoma" pitchFamily="34" charset="0"/>
                    <a:cs typeface="Tahoma" pitchFamily="34" charset="0"/>
                  </a:rPr>
                  <a:t>:</a:t>
                </a:r>
                <a:endParaRPr lang="en-US" sz="4400" b="1" dirty="0">
                  <a:latin typeface="Tahoma" pitchFamily="34" charset="0"/>
                  <a:ea typeface="Tahoma" pitchFamily="34" charset="0"/>
                  <a:cs typeface="Tahoma" pitchFamily="34" charset="0"/>
                </a:endParaRPr>
              </a:p>
              <a:p>
                <a:r>
                  <a:rPr lang="en-US" sz="4400" b="1" dirty="0" err="1">
                    <a:latin typeface="Tahoma" pitchFamily="34" charset="0"/>
                    <a:ea typeface="Tahoma" pitchFamily="34" charset="0"/>
                    <a:cs typeface="Tahoma" pitchFamily="34" charset="0"/>
                  </a:rPr>
                  <a:t>Từ</a:t>
                </a:r>
                <a:r>
                  <a:rPr lang="en-US" sz="4400" b="1" dirty="0">
                    <a:latin typeface="Tahoma" pitchFamily="34" charset="0"/>
                    <a:ea typeface="Tahoma" pitchFamily="34" charset="0"/>
                    <a:cs typeface="Tahoma" pitchFamily="34" charset="0"/>
                  </a:rPr>
                  <a:t> (2) </a:t>
                </a:r>
                <a:r>
                  <a:rPr lang="en-US" sz="4400" b="1" dirty="0" err="1">
                    <a:latin typeface="Tahoma" pitchFamily="34" charset="0"/>
                    <a:ea typeface="Tahoma" pitchFamily="34" charset="0"/>
                    <a:cs typeface="Tahoma" pitchFamily="34" charset="0"/>
                  </a:rPr>
                  <a:t>suy</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ra</a:t>
                </a:r>
                <a:r>
                  <a:rPr lang="en-US"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a:rPr>
                      <m:t>𝒚</m:t>
                    </m:r>
                    <m:r>
                      <a:rPr lang="en-US" sz="4400" b="1">
                        <a:latin typeface="Cambria Math"/>
                      </a:rPr>
                      <m:t>=</m:t>
                    </m:r>
                    <m:r>
                      <a:rPr lang="en-US" sz="4400" b="1" i="1">
                        <a:latin typeface="Cambria Math"/>
                      </a:rPr>
                      <m:t>𝟐</m:t>
                    </m:r>
                    <m:r>
                      <a:rPr lang="en-US" sz="4400" b="1" i="1">
                        <a:latin typeface="Cambria Math"/>
                      </a:rPr>
                      <m:t>𝒙</m:t>
                    </m:r>
                    <m:r>
                      <a:rPr lang="en-US" sz="4400" b="1" i="1" smtClean="0">
                        <a:latin typeface="Cambria Math"/>
                      </a:rPr>
                      <m:t>−</m:t>
                    </m:r>
                    <m:r>
                      <a:rPr lang="en-US" sz="4400" b="1" i="1" smtClean="0">
                        <a:latin typeface="Cambria Math"/>
                      </a:rPr>
                      <m:t>𝟑</m:t>
                    </m:r>
                  </m:oMath>
                </a14:m>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thế</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vào</a:t>
                </a:r>
                <a:r>
                  <a:rPr lang="en-US" sz="4400" b="1" dirty="0">
                    <a:latin typeface="Tahoma" pitchFamily="34" charset="0"/>
                    <a:ea typeface="Tahoma" pitchFamily="34" charset="0"/>
                    <a:cs typeface="Tahoma" pitchFamily="34" charset="0"/>
                  </a:rPr>
                  <a:t> (1) ta </a:t>
                </a:r>
                <a:r>
                  <a:rPr lang="en-US" sz="4400" b="1" dirty="0" err="1">
                    <a:latin typeface="Tahoma" pitchFamily="34" charset="0"/>
                    <a:ea typeface="Tahoma" pitchFamily="34" charset="0"/>
                    <a:cs typeface="Tahoma" pitchFamily="34" charset="0"/>
                  </a:rPr>
                  <a:t>được</a:t>
                </a:r>
                <a:endParaRPr lang="en-US" sz="4400" b="1" dirty="0">
                  <a:latin typeface="Tahoma" pitchFamily="34" charset="0"/>
                  <a:ea typeface="Tahoma" pitchFamily="34" charset="0"/>
                  <a:cs typeface="Tahoma" pitchFamily="34" charset="0"/>
                </a:endParaRPr>
              </a:p>
              <a:p>
                <a:r>
                  <a:rPr lang="en-US" sz="4400" b="1" dirty="0">
                    <a:latin typeface="Tahoma" pitchFamily="34" charset="0"/>
                    <a:ea typeface="Tahoma" pitchFamily="34" charset="0"/>
                    <a:cs typeface="Tahoma" pitchFamily="34" charset="0"/>
                  </a:rPr>
                  <a:t> </a:t>
                </a:r>
                <a14:m>
                  <m:oMath xmlns:m="http://schemas.openxmlformats.org/officeDocument/2006/math">
                    <m:r>
                      <a:rPr lang="en-US" sz="4400" b="1" i="0" smtClean="0">
                        <a:latin typeface="Cambria Math"/>
                      </a:rPr>
                      <m:t>𝟕</m:t>
                    </m:r>
                    <m:r>
                      <a:rPr lang="en-US" sz="4400" b="1" i="1">
                        <a:latin typeface="Cambria Math"/>
                      </a:rPr>
                      <m:t>𝒙</m:t>
                    </m:r>
                    <m:r>
                      <a:rPr lang="en-US" sz="4400" b="1">
                        <a:latin typeface="Cambria Math"/>
                      </a:rPr>
                      <m:t>=</m:t>
                    </m:r>
                    <m:r>
                      <a:rPr lang="en-US" sz="4400" b="1" i="0" smtClean="0">
                        <a:latin typeface="Cambria Math"/>
                      </a:rPr>
                      <m:t>𝟕</m:t>
                    </m:r>
                    <m:r>
                      <a:rPr lang="en-US" sz="4400" b="1">
                        <a:latin typeface="Cambria Math"/>
                      </a:rPr>
                      <m:t>⇔</m:t>
                    </m:r>
                    <m:r>
                      <a:rPr lang="en-US" sz="4400" b="1" i="1">
                        <a:latin typeface="Cambria Math"/>
                      </a:rPr>
                      <m:t>𝒙</m:t>
                    </m:r>
                    <m:r>
                      <a:rPr lang="en-US" sz="4400" b="1">
                        <a:latin typeface="Cambria Math"/>
                      </a:rPr>
                      <m:t>=</m:t>
                    </m:r>
                    <m:r>
                      <a:rPr lang="en-US" sz="4400" b="1" i="0" smtClean="0">
                        <a:latin typeface="Cambria Math"/>
                      </a:rPr>
                      <m:t>𝟏</m:t>
                    </m:r>
                  </m:oMath>
                </a14:m>
                <a:endParaRPr lang="en-US" sz="4400" b="1" dirty="0">
                  <a:latin typeface="Tahoma" pitchFamily="34" charset="0"/>
                  <a:ea typeface="Tahoma" pitchFamily="34" charset="0"/>
                  <a:cs typeface="Tahoma" pitchFamily="34" charset="0"/>
                </a:endParaRPr>
              </a:p>
              <a:p>
                <a:r>
                  <a:rPr lang="en-US" sz="4400" b="1" dirty="0" err="1">
                    <a:latin typeface="Tahoma" pitchFamily="34" charset="0"/>
                    <a:ea typeface="Tahoma" pitchFamily="34" charset="0"/>
                    <a:cs typeface="Tahoma" pitchFamily="34" charset="0"/>
                  </a:rPr>
                  <a:t>Khi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đó</a:t>
                </a:r>
                <a:r>
                  <a:rPr lang="en-US"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a:rPr>
                      <m:t>𝒚</m:t>
                    </m:r>
                    <m:r>
                      <a:rPr lang="en-US" sz="4400" b="1">
                        <a:latin typeface="Cambria Math"/>
                      </a:rPr>
                      <m:t>=</m:t>
                    </m:r>
                    <m:r>
                      <a:rPr lang="en-US" sz="4400" b="1" i="1" smtClean="0">
                        <a:latin typeface="Cambria Math"/>
                      </a:rPr>
                      <m:t>𝟐</m:t>
                    </m:r>
                    <m:r>
                      <a:rPr lang="en-US" sz="4400" b="1" i="1" smtClean="0">
                        <a:latin typeface="Cambria Math"/>
                      </a:rPr>
                      <m:t>.</m:t>
                    </m:r>
                    <m:r>
                      <a:rPr lang="en-US" sz="4400" b="1" i="1" smtClean="0">
                        <a:latin typeface="Cambria Math"/>
                      </a:rPr>
                      <m:t>𝟏</m:t>
                    </m:r>
                    <m:r>
                      <a:rPr lang="en-US" sz="4400" b="1" i="1" smtClean="0">
                        <a:latin typeface="Cambria Math"/>
                      </a:rPr>
                      <m:t>−</m:t>
                    </m:r>
                    <m:r>
                      <a:rPr lang="en-US" sz="4400" b="1" i="1" smtClean="0">
                        <a:latin typeface="Cambria Math"/>
                      </a:rPr>
                      <m:t>𝟑</m:t>
                    </m:r>
                    <m:r>
                      <a:rPr lang="en-US" sz="4400" b="1" i="1" smtClean="0">
                        <a:latin typeface="Cambria Math"/>
                      </a:rPr>
                      <m:t>=−</m:t>
                    </m:r>
                    <m:r>
                      <a:rPr lang="en-US" sz="4400" b="1" i="1" smtClean="0">
                        <a:latin typeface="Cambria Math"/>
                      </a:rPr>
                      <m:t>𝟏</m:t>
                    </m:r>
                  </m:oMath>
                </a14:m>
                <a:endParaRPr lang="en-US" sz="4400" b="1" dirty="0">
                  <a:latin typeface="Tahoma" pitchFamily="34" charset="0"/>
                  <a:ea typeface="Tahoma" pitchFamily="34" charset="0"/>
                  <a:cs typeface="Tahoma" pitchFamily="34" charset="0"/>
                </a:endParaRPr>
              </a:p>
              <a:p>
                <a:r>
                  <a:rPr lang="en-US" sz="4400" b="1" dirty="0" err="1">
                    <a:latin typeface="Tahoma" pitchFamily="34" charset="0"/>
                    <a:ea typeface="Tahoma" pitchFamily="34" charset="0"/>
                    <a:cs typeface="Tahoma" pitchFamily="34" charset="0"/>
                  </a:rPr>
                  <a:t>Vậy</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phương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trình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có</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 </a:t>
                </a:r>
                <a14:m>
                  <m:oMath xmlns:m="http://schemas.openxmlformats.org/officeDocument/2006/math">
                    <m:d>
                      <m:dPr>
                        <m:ctrlPr>
                          <a:rPr lang="en-US" sz="4400" b="1" i="1">
                            <a:latin typeface="Cambria Math"/>
                          </a:rPr>
                        </m:ctrlPr>
                      </m:dPr>
                      <m:e>
                        <m:r>
                          <a:rPr lang="en-US" sz="4400" b="1" i="0" smtClean="0">
                            <a:latin typeface="Cambria Math"/>
                          </a:rPr>
                          <m:t>𝟏</m:t>
                        </m:r>
                        <m:r>
                          <a:rPr lang="en-US" sz="4400" b="1">
                            <a:latin typeface="Cambria Math"/>
                          </a:rPr>
                          <m:t>;</m:t>
                        </m:r>
                        <m:r>
                          <a:rPr lang="en-US" sz="4400" b="1" i="1" smtClean="0">
                            <a:latin typeface="Cambria Math"/>
                          </a:rPr>
                          <m:t>−</m:t>
                        </m:r>
                        <m:r>
                          <a:rPr lang="en-US" sz="4400" b="1" i="1" smtClean="0">
                            <a:latin typeface="Cambria Math"/>
                          </a:rPr>
                          <m:t>𝟏</m:t>
                        </m:r>
                        <m:r>
                          <a:rPr lang="en-US" sz="4400" b="1" i="1" smtClean="0">
                            <a:latin typeface="Cambria Math"/>
                          </a:rPr>
                          <m:t> </m:t>
                        </m:r>
                      </m:e>
                    </m:d>
                  </m:oMath>
                </a14:m>
                <a:r>
                  <a:rPr lang="en-US" sz="4400" b="1" dirty="0">
                    <a:latin typeface="Tahoma" pitchFamily="34" charset="0"/>
                    <a:ea typeface="Tahoma" pitchFamily="34" charset="0"/>
                    <a:cs typeface="Tahoma" pitchFamily="34" charset="0"/>
                  </a:rPr>
                  <a:t>.</a:t>
                </a:r>
              </a:p>
            </p:txBody>
          </p:sp>
        </mc:Choice>
        <mc:Fallback xmlns="">
          <p:sp>
            <p:nvSpPr>
              <p:cNvPr id="72" name="Rectangle 71"/>
              <p:cNvSpPr>
                <a:spLocks noRot="1" noChangeAspect="1" noMove="1" noResize="1" noEditPoints="1" noAdjustHandles="1" noChangeArrowheads="1" noChangeShapeType="1" noTextEdit="1"/>
              </p:cNvSpPr>
              <p:nvPr/>
            </p:nvSpPr>
            <p:spPr>
              <a:xfrm>
                <a:off x="12609441" y="6241081"/>
                <a:ext cx="11022522" cy="4154984"/>
              </a:xfrm>
              <a:prstGeom prst="rect">
                <a:avLst/>
              </a:prstGeom>
              <a:blipFill rotWithShape="1">
                <a:blip r:embed="rId3"/>
                <a:stretch>
                  <a:fillRect l="-2211" t="-2937" r="-884" b="-60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4797282" y="2929814"/>
                <a:ext cx="17681718" cy="1356718"/>
              </a:xfrm>
              <a:prstGeom prst="rect">
                <a:avLst/>
              </a:prstGeom>
            </p:spPr>
            <p:txBody>
              <a:bodyPr wrap="square">
                <a:spAutoFit/>
              </a:bodyPr>
              <a:lstStyle/>
              <a:p>
                <a:r>
                  <a:rPr lang="nl-NL" sz="4400" b="1" dirty="0">
                    <a:latin typeface="Tahoma" pitchFamily="34" charset="0"/>
                    <a:ea typeface="Tahoma" pitchFamily="34" charset="0"/>
                    <a:cs typeface="Tahoma" pitchFamily="34" charset="0"/>
                  </a:rPr>
                  <a:t>Tìm nghiệm của hệ phương trình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r>
                                <a:rPr lang="en-US" sz="4400" b="1" i="1">
                                  <a:latin typeface="Cambria Math"/>
                                </a:rPr>
                                <m:t>𝒙</m:t>
                              </m:r>
                              <m:r>
                                <a:rPr lang="en-US" sz="4400" b="1">
                                  <a:latin typeface="Cambria Math"/>
                                </a:rPr>
                                <m:t>+</m:t>
                              </m:r>
                              <m:r>
                                <a:rPr lang="en-US" sz="4400" b="1" i="1">
                                  <a:latin typeface="Cambria Math"/>
                                </a:rPr>
                                <m:t>𝟑</m:t>
                              </m:r>
                              <m:r>
                                <a:rPr lang="en-US" sz="4400" b="1" i="1">
                                  <a:latin typeface="Cambria Math"/>
                                </a:rPr>
                                <m:t>𝒚</m:t>
                              </m:r>
                              <m:r>
                                <a:rPr lang="en-US" sz="4400" b="1">
                                  <a:latin typeface="Cambria Math"/>
                                </a:rPr>
                                <m:t>=</m:t>
                              </m:r>
                              <m:r>
                                <a:rPr lang="en-US" sz="4400" b="1" i="1">
                                  <a:latin typeface="Cambria Math"/>
                                </a:rPr>
                                <m:t>−</m:t>
                              </m:r>
                              <m:r>
                                <a:rPr lang="en-US" sz="4400" b="1" i="1">
                                  <a:latin typeface="Cambria Math"/>
                                </a:rPr>
                                <m:t>𝟐</m:t>
                              </m:r>
                            </m:e>
                          </m:mr>
                          <m:mr>
                            <m:e>
                              <m:r>
                                <a:rPr lang="en-US" sz="4400" b="1" i="1">
                                  <a:latin typeface="Cambria Math"/>
                                </a:rPr>
                                <m:t>𝟐</m:t>
                              </m:r>
                              <m:r>
                                <a:rPr lang="en-US" sz="4400" b="1" i="1">
                                  <a:latin typeface="Cambria Math"/>
                                </a:rPr>
                                <m:t>𝒙</m:t>
                              </m:r>
                              <m:r>
                                <a:rPr lang="en-US" sz="4400" b="1" i="1">
                                  <a:latin typeface="Cambria Math"/>
                                </a:rPr>
                                <m:t>−</m:t>
                              </m:r>
                              <m:r>
                                <a:rPr lang="en-US" sz="4400" b="1" i="1">
                                  <a:latin typeface="Cambria Math"/>
                                </a:rPr>
                                <m:t>𝒚</m:t>
                              </m:r>
                              <m:r>
                                <a:rPr lang="en-US" sz="4400" b="1">
                                  <a:latin typeface="Cambria Math"/>
                                </a:rPr>
                                <m:t>=</m:t>
                              </m:r>
                              <m:r>
                                <a:rPr lang="en-US" sz="4400" b="1" i="1">
                                  <a:latin typeface="Cambria Math"/>
                                </a:rPr>
                                <m:t>𝟑</m:t>
                              </m:r>
                            </m:e>
                          </m:mr>
                        </m:m>
                      </m:e>
                    </m:d>
                  </m:oMath>
                </a14:m>
                <a:endParaRPr lang="en-US" sz="4400" b="1" dirty="0">
                  <a:latin typeface="Tahoma" pitchFamily="34" charset="0"/>
                  <a:ea typeface="Tahoma" pitchFamily="34" charset="0"/>
                  <a:cs typeface="Tahoma" pitchFamily="34"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4797282" y="2929814"/>
                <a:ext cx="17681718" cy="1356718"/>
              </a:xfrm>
              <a:prstGeom prst="rect">
                <a:avLst/>
              </a:prstGeom>
              <a:blipFill rotWithShape="1">
                <a:blip r:embed="rId4"/>
                <a:stretch>
                  <a:fillRect l="-1413"/>
                </a:stretch>
              </a:blipFill>
            </p:spPr>
            <p:txBody>
              <a:bodyPr/>
              <a:lstStyle/>
              <a:p>
                <a:r>
                  <a:rPr lang="en-US">
                    <a:noFill/>
                  </a:rPr>
                  <a:t> </a:t>
                </a:r>
              </a:p>
            </p:txBody>
          </p:sp>
        </mc:Fallback>
      </mc:AlternateContent>
    </p:spTree>
    <p:extLst>
      <p:ext uri="{BB962C8B-B14F-4D97-AF65-F5344CB8AC3E}">
        <p14:creationId xmlns:p14="http://schemas.microsoft.com/office/powerpoint/2010/main" val="93170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
                                            <p:txEl>
                                              <p:pRg st="0" end="0"/>
                                            </p:txEl>
                                          </p:spTgt>
                                        </p:tgtEl>
                                        <p:attrNameLst>
                                          <p:attrName>style.visibility</p:attrName>
                                        </p:attrNameLst>
                                      </p:cBhvr>
                                      <p:to>
                                        <p:strVal val="visible"/>
                                      </p:to>
                                    </p:set>
                                    <p:animEffect transition="in" filter="wipe(left)">
                                      <p:cBhvr>
                                        <p:cTn id="17" dur="500"/>
                                        <p:tgtEl>
                                          <p:spTgt spid="4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ppt_x"/>
                                          </p:val>
                                        </p:tav>
                                        <p:tav tm="100000">
                                          <p:val>
                                            <p:strVal val="#ppt_x"/>
                                          </p:val>
                                        </p:tav>
                                      </p:tavLst>
                                    </p:anim>
                                    <p:anim calcmode="lin" valueType="num">
                                      <p:cBhvr additive="base">
                                        <p:cTn id="23" dur="500" fill="hold"/>
                                        <p:tgtEl>
                                          <p:spTgt spid="4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ppt_x"/>
                                          </p:val>
                                        </p:tav>
                                        <p:tav tm="100000">
                                          <p:val>
                                            <p:strVal val="#ppt_x"/>
                                          </p:val>
                                        </p:tav>
                                      </p:tavLst>
                                    </p:anim>
                                    <p:anim calcmode="lin" valueType="num">
                                      <p:cBhvr additive="base">
                                        <p:cTn id="2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5">
                                            <p:txEl>
                                              <p:pRg st="1" end="1"/>
                                            </p:txEl>
                                          </p:spTgt>
                                        </p:tgtEl>
                                        <p:attrNameLst>
                                          <p:attrName>style.visibility</p:attrName>
                                        </p:attrNameLst>
                                      </p:cBhvr>
                                      <p:to>
                                        <p:strVal val="visible"/>
                                      </p:to>
                                    </p:set>
                                    <p:animEffect transition="in" filter="wipe(left)">
                                      <p:cBhvr>
                                        <p:cTn id="32" dur="500"/>
                                        <p:tgtEl>
                                          <p:spTgt spid="5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5">
                                            <p:txEl>
                                              <p:pRg st="2" end="2"/>
                                            </p:txEl>
                                          </p:spTgt>
                                        </p:tgtEl>
                                        <p:attrNameLst>
                                          <p:attrName>style.visibility</p:attrName>
                                        </p:attrNameLst>
                                      </p:cBhvr>
                                      <p:to>
                                        <p:strVal val="visible"/>
                                      </p:to>
                                    </p:set>
                                    <p:animEffect transition="in" filter="wipe(left)">
                                      <p:cBhvr>
                                        <p:cTn id="37" dur="500"/>
                                        <p:tgtEl>
                                          <p:spTgt spid="5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5">
                                            <p:txEl>
                                              <p:pRg st="3" end="3"/>
                                            </p:txEl>
                                          </p:spTgt>
                                        </p:tgtEl>
                                        <p:attrNameLst>
                                          <p:attrName>style.visibility</p:attrName>
                                        </p:attrNameLst>
                                      </p:cBhvr>
                                      <p:to>
                                        <p:strVal val="visible"/>
                                      </p:to>
                                    </p:set>
                                    <p:animEffect transition="in" filter="wipe(left)">
                                      <p:cBhvr>
                                        <p:cTn id="42" dur="500"/>
                                        <p:tgtEl>
                                          <p:spTgt spid="5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5">
                                            <p:txEl>
                                              <p:pRg st="4" end="4"/>
                                            </p:txEl>
                                          </p:spTgt>
                                        </p:tgtEl>
                                        <p:attrNameLst>
                                          <p:attrName>style.visibility</p:attrName>
                                        </p:attrNameLst>
                                      </p:cBhvr>
                                      <p:to>
                                        <p:strVal val="visible"/>
                                      </p:to>
                                    </p:set>
                                    <p:animEffect transition="in" filter="wipe(left)">
                                      <p:cBhvr>
                                        <p:cTn id="47" dur="500"/>
                                        <p:tgtEl>
                                          <p:spTgt spid="5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up)">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72">
                                            <p:txEl>
                                              <p:pRg st="0" end="0"/>
                                            </p:txEl>
                                          </p:spTgt>
                                        </p:tgtEl>
                                        <p:attrNameLst>
                                          <p:attrName>style.visibility</p:attrName>
                                        </p:attrNameLst>
                                      </p:cBhvr>
                                      <p:to>
                                        <p:strVal val="visible"/>
                                      </p:to>
                                    </p:set>
                                    <p:animEffect transition="in" filter="wipe(down)">
                                      <p:cBhvr>
                                        <p:cTn id="57" dur="500"/>
                                        <p:tgtEl>
                                          <p:spTgt spid="7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72">
                                            <p:txEl>
                                              <p:pRg st="1" end="1"/>
                                            </p:txEl>
                                          </p:spTgt>
                                        </p:tgtEl>
                                        <p:attrNameLst>
                                          <p:attrName>style.visibility</p:attrName>
                                        </p:attrNameLst>
                                      </p:cBhvr>
                                      <p:to>
                                        <p:strVal val="visible"/>
                                      </p:to>
                                    </p:set>
                                    <p:animEffect transition="in" filter="wipe(down)">
                                      <p:cBhvr>
                                        <p:cTn id="62" dur="500"/>
                                        <p:tgtEl>
                                          <p:spTgt spid="72">
                                            <p:txEl>
                                              <p:pRg st="1" end="1"/>
                                            </p:txEl>
                                          </p:spTgt>
                                        </p:tgtEl>
                                      </p:cBhvr>
                                    </p:animEffect>
                                  </p:childTnLst>
                                </p:cTn>
                              </p:par>
                              <p:par>
                                <p:cTn id="63" presetID="22" presetClass="entr" presetSubtype="4" fill="hold" nodeType="withEffect">
                                  <p:stCondLst>
                                    <p:cond delay="0"/>
                                  </p:stCondLst>
                                  <p:childTnLst>
                                    <p:set>
                                      <p:cBhvr>
                                        <p:cTn id="64" dur="1" fill="hold">
                                          <p:stCondLst>
                                            <p:cond delay="0"/>
                                          </p:stCondLst>
                                        </p:cTn>
                                        <p:tgtEl>
                                          <p:spTgt spid="72">
                                            <p:txEl>
                                              <p:pRg st="2" end="2"/>
                                            </p:txEl>
                                          </p:spTgt>
                                        </p:tgtEl>
                                        <p:attrNameLst>
                                          <p:attrName>style.visibility</p:attrName>
                                        </p:attrNameLst>
                                      </p:cBhvr>
                                      <p:to>
                                        <p:strVal val="visible"/>
                                      </p:to>
                                    </p:set>
                                    <p:animEffect transition="in" filter="wipe(down)">
                                      <p:cBhvr>
                                        <p:cTn id="65" dur="500"/>
                                        <p:tgtEl>
                                          <p:spTgt spid="7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72">
                                            <p:txEl>
                                              <p:pRg st="3" end="3"/>
                                            </p:txEl>
                                          </p:spTgt>
                                        </p:tgtEl>
                                        <p:attrNameLst>
                                          <p:attrName>style.visibility</p:attrName>
                                        </p:attrNameLst>
                                      </p:cBhvr>
                                      <p:to>
                                        <p:strVal val="visible"/>
                                      </p:to>
                                    </p:set>
                                    <p:animEffect transition="in" filter="wipe(left)">
                                      <p:cBhvr>
                                        <p:cTn id="70" dur="500"/>
                                        <p:tgtEl>
                                          <p:spTgt spid="7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72">
                                            <p:txEl>
                                              <p:pRg st="4" end="4"/>
                                            </p:txEl>
                                          </p:spTgt>
                                        </p:tgtEl>
                                        <p:attrNameLst>
                                          <p:attrName>style.visibility</p:attrName>
                                        </p:attrNameLst>
                                      </p:cBhvr>
                                      <p:to>
                                        <p:strVal val="visible"/>
                                      </p:to>
                                    </p:set>
                                    <p:animEffect transition="in" filter="wipe(left)">
                                      <p:cBhvr>
                                        <p:cTn id="75" dur="500"/>
                                        <p:tgtEl>
                                          <p:spTgt spid="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163528" y="2855644"/>
            <a:ext cx="21699872" cy="9230493"/>
            <a:chOff x="1147594" y="10988402"/>
            <a:chExt cx="21702384" cy="5155080"/>
          </a:xfrm>
        </p:grpSpPr>
        <p:sp>
          <p:nvSpPr>
            <p:cNvPr id="27" name="Rounded Rectangle 26"/>
            <p:cNvSpPr/>
            <p:nvPr/>
          </p:nvSpPr>
          <p:spPr>
            <a:xfrm>
              <a:off x="1323892" y="11370896"/>
              <a:ext cx="21526086" cy="4772586"/>
            </a:xfrm>
            <a:prstGeom prst="roundRect">
              <a:avLst>
                <a:gd name="adj" fmla="val 4648"/>
              </a:avLst>
            </a:prstGeom>
            <a:solidFill>
              <a:srgbClr val="E2E2E2"/>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28" name="Group 2"/>
            <p:cNvGrpSpPr/>
            <p:nvPr/>
          </p:nvGrpSpPr>
          <p:grpSpPr>
            <a:xfrm>
              <a:off x="1147594" y="10988402"/>
              <a:ext cx="4418779" cy="800312"/>
              <a:chOff x="1147594" y="10988402"/>
              <a:chExt cx="4418779" cy="800312"/>
            </a:xfrm>
          </p:grpSpPr>
          <p:sp>
            <p:nvSpPr>
              <p:cNvPr id="30" name="Freeform 20"/>
              <p:cNvSpPr>
                <a:spLocks/>
              </p:cNvSpPr>
              <p:nvPr/>
            </p:nvSpPr>
            <p:spPr bwMode="auto">
              <a:xfrm rot="5400000">
                <a:off x="3087409" y="9068420"/>
                <a:ext cx="539150" cy="4418779"/>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1" name="TextBox 30"/>
              <p:cNvSpPr txBox="1"/>
              <p:nvPr/>
            </p:nvSpPr>
            <p:spPr>
              <a:xfrm>
                <a:off x="1314449" y="10988402"/>
                <a:ext cx="4040355" cy="800312"/>
              </a:xfrm>
              <a:prstGeom prst="rect">
                <a:avLst/>
              </a:prstGeom>
              <a:noFill/>
            </p:spPr>
            <p:txBody>
              <a:bodyPr wrap="none" rtlCol="0">
                <a:spAutoFit/>
              </a:bodyPr>
              <a:lstStyle/>
              <a:p>
                <a:r>
                  <a:rPr lang="en-US" sz="4600" b="1" dirty="0">
                    <a:solidFill>
                      <a:schemeClr val="bg1"/>
                    </a:solidFill>
                    <a:latin typeface="Tahoma" pitchFamily="34" charset="0"/>
                    <a:ea typeface="Tahoma" pitchFamily="34" charset="0"/>
                    <a:cs typeface="Tahoma" pitchFamily="34" charset="0"/>
                  </a:rPr>
                  <a:t>ĐỊNH NGHĨA</a:t>
                </a:r>
              </a:p>
            </p:txBody>
          </p:sp>
        </p:grpSp>
      </p:grpSp>
      <p:grpSp>
        <p:nvGrpSpPr>
          <p:cNvPr id="2" name="Group 1"/>
          <p:cNvGrpSpPr/>
          <p:nvPr/>
        </p:nvGrpSpPr>
        <p:grpSpPr>
          <a:xfrm>
            <a:off x="228600" y="1655418"/>
            <a:ext cx="19656043" cy="830901"/>
            <a:chOff x="-288924" y="1892299"/>
            <a:chExt cx="19659599" cy="830900"/>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22269"/>
              <a:ext cx="983139" cy="754052"/>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III</a:t>
              </a: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HỆ BA PHƯƠNG TRÌNH BẬC NHẤT BA ẨN.</a:t>
              </a:r>
            </a:p>
          </p:txBody>
        </p:sp>
      </p:grpSp>
      <mc:AlternateContent xmlns:mc="http://schemas.openxmlformats.org/markup-compatibility/2006" xmlns:a14="http://schemas.microsoft.com/office/drawing/2010/main">
        <mc:Choice Requires="a14">
          <p:sp>
            <p:nvSpPr>
              <p:cNvPr id="12" name="Rectangle 11"/>
              <p:cNvSpPr/>
              <p:nvPr/>
            </p:nvSpPr>
            <p:spPr>
              <a:xfrm>
                <a:off x="1531486" y="3709086"/>
                <a:ext cx="21188684" cy="7802777"/>
              </a:xfrm>
              <a:prstGeom prst="rect">
                <a:avLst/>
              </a:prstGeom>
            </p:spPr>
            <p:txBody>
              <a:bodyPr wrap="square">
                <a:spAutoFit/>
              </a:bodyPr>
              <a:lstStyle/>
              <a:p>
                <a:endParaRPr lang="nl-NL" dirty="0">
                  <a:sym typeface="Symbol"/>
                </a:endParaRPr>
              </a:p>
              <a:p>
                <a:r>
                  <a:rPr lang="nl-NL" sz="4400" b="1" dirty="0">
                    <a:latin typeface="Tahoma" pitchFamily="34" charset="0"/>
                    <a:ea typeface="Tahoma" pitchFamily="34" charset="0"/>
                    <a:cs typeface="Tahoma" pitchFamily="34" charset="0"/>
                    <a:sym typeface="Symbol"/>
                  </a:rPr>
                  <a:t></a:t>
                </a:r>
                <a:r>
                  <a:rPr lang="nl-NL" sz="4400" b="1" dirty="0">
                    <a:latin typeface="Tahoma" pitchFamily="34" charset="0"/>
                    <a:ea typeface="Tahoma" pitchFamily="34" charset="0"/>
                    <a:cs typeface="Tahoma" pitchFamily="34" charset="0"/>
                  </a:rPr>
                  <a:t> Phương trình bậc nhất 3 ẩn có dạng tổng quát là   </a:t>
                </a:r>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rPr>
                  <a:t>     	  </a:t>
                </a:r>
                <a14:m>
                  <m:oMath xmlns:m="http://schemas.openxmlformats.org/officeDocument/2006/math">
                    <m:r>
                      <a:rPr lang="en-US" sz="4400" b="1" i="1">
                        <a:latin typeface="Cambria Math"/>
                      </a:rPr>
                      <m:t>𝒂𝒙</m:t>
                    </m:r>
                    <m:r>
                      <a:rPr lang="en-US" sz="4400" b="1">
                        <a:latin typeface="Cambria Math"/>
                      </a:rPr>
                      <m:t>+</m:t>
                    </m:r>
                    <m:r>
                      <a:rPr lang="en-US" sz="4400" b="1" i="1">
                        <a:latin typeface="Cambria Math"/>
                      </a:rPr>
                      <m:t>𝒃𝒚</m:t>
                    </m:r>
                    <m:r>
                      <a:rPr lang="en-US" sz="4400" b="1">
                        <a:latin typeface="Cambria Math"/>
                      </a:rPr>
                      <m:t>+</m:t>
                    </m:r>
                    <m:r>
                      <a:rPr lang="en-US" sz="4400" b="1" i="1">
                        <a:latin typeface="Cambria Math"/>
                      </a:rPr>
                      <m:t>𝒄𝒛</m:t>
                    </m:r>
                    <m:r>
                      <a:rPr lang="en-US" sz="4400" b="1">
                        <a:latin typeface="Cambria Math"/>
                      </a:rPr>
                      <m:t>=</m:t>
                    </m:r>
                    <m:r>
                      <a:rPr lang="en-US" sz="4400" b="1" i="1">
                        <a:latin typeface="Cambria Math"/>
                      </a:rPr>
                      <m:t>𝒅</m:t>
                    </m:r>
                  </m:oMath>
                </a14:m>
                <a:r>
                  <a:rPr lang="nl-NL" sz="4400" b="1" dirty="0">
                    <a:latin typeface="Tahoma" pitchFamily="34" charset="0"/>
                    <a:ea typeface="Tahoma" pitchFamily="34" charset="0"/>
                    <a:cs typeface="Tahoma" pitchFamily="34" charset="0"/>
                  </a:rPr>
                  <a:t>   trong đó </a:t>
                </a:r>
                <a14:m>
                  <m:oMath xmlns:m="http://schemas.openxmlformats.org/officeDocument/2006/math">
                    <m:sSup>
                      <m:sSupPr>
                        <m:ctrlPr>
                          <a:rPr lang="en-US" sz="4400" b="1" i="1">
                            <a:latin typeface="Cambria Math"/>
                          </a:rPr>
                        </m:ctrlPr>
                      </m:sSupPr>
                      <m:e>
                        <m:r>
                          <a:rPr lang="nl-NL" sz="4400" b="1" i="1">
                            <a:latin typeface="Cambria Math"/>
                          </a:rPr>
                          <m:t>𝒂</m:t>
                        </m:r>
                      </m:e>
                      <m:sup>
                        <m:r>
                          <a:rPr lang="nl-NL" sz="4400" b="1" i="1">
                            <a:latin typeface="Cambria Math"/>
                          </a:rPr>
                          <m:t>𝟐</m:t>
                        </m:r>
                      </m:sup>
                    </m:sSup>
                    <m:r>
                      <a:rPr lang="nl-NL" sz="4400" b="1">
                        <a:latin typeface="Cambria Math"/>
                      </a:rPr>
                      <m:t>+</m:t>
                    </m:r>
                    <m:sSup>
                      <m:sSupPr>
                        <m:ctrlPr>
                          <a:rPr lang="en-US" sz="4400" b="1" i="1">
                            <a:latin typeface="Cambria Math"/>
                          </a:rPr>
                        </m:ctrlPr>
                      </m:sSupPr>
                      <m:e>
                        <m:r>
                          <a:rPr lang="nl-NL" sz="4400" b="1" i="1">
                            <a:latin typeface="Cambria Math"/>
                          </a:rPr>
                          <m:t>𝒃</m:t>
                        </m:r>
                      </m:e>
                      <m:sup>
                        <m:r>
                          <a:rPr lang="nl-NL" sz="4400" b="1" i="1">
                            <a:latin typeface="Cambria Math"/>
                          </a:rPr>
                          <m:t>𝟐</m:t>
                        </m:r>
                      </m:sup>
                    </m:sSup>
                    <m:r>
                      <a:rPr lang="nl-NL" sz="4400" b="1">
                        <a:latin typeface="Cambria Math"/>
                      </a:rPr>
                      <m:t>+</m:t>
                    </m:r>
                    <m:sSup>
                      <m:sSupPr>
                        <m:ctrlPr>
                          <a:rPr lang="en-US" sz="4400" b="1" i="1">
                            <a:latin typeface="Cambria Math"/>
                          </a:rPr>
                        </m:ctrlPr>
                      </m:sSupPr>
                      <m:e>
                        <m:r>
                          <a:rPr lang="nl-NL" sz="4400" b="1" i="1">
                            <a:latin typeface="Cambria Math"/>
                          </a:rPr>
                          <m:t>𝒄</m:t>
                        </m:r>
                      </m:e>
                      <m:sup>
                        <m:r>
                          <a:rPr lang="nl-NL" sz="4400" b="1" i="1">
                            <a:latin typeface="Cambria Math"/>
                          </a:rPr>
                          <m:t>𝟐</m:t>
                        </m:r>
                      </m:sup>
                    </m:sSup>
                    <m:r>
                      <a:rPr lang="nl-NL" sz="4400" b="1">
                        <a:latin typeface="Cambria Math"/>
                      </a:rPr>
                      <m:t>≠</m:t>
                    </m:r>
                    <m:r>
                      <a:rPr lang="nl-NL" sz="4400" b="1" i="1">
                        <a:latin typeface="Cambria Math"/>
                      </a:rPr>
                      <m:t>𝟎</m:t>
                    </m:r>
                  </m:oMath>
                </a14:m>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sym typeface="Symbol"/>
                  </a:rPr>
                  <a:t></a:t>
                </a:r>
                <a:r>
                  <a:rPr lang="nl-NL" sz="4400" b="1" dirty="0">
                    <a:latin typeface="Tahoma" pitchFamily="34" charset="0"/>
                    <a:ea typeface="Tahoma" pitchFamily="34" charset="0"/>
                    <a:cs typeface="Tahoma" pitchFamily="34" charset="0"/>
                  </a:rPr>
                  <a:t> Hệ ba phương trình bậc nhất 3 ẩn có dạng tổng quát là</a:t>
                </a:r>
                <a:endParaRPr lang="en-US" sz="4400" b="1" dirty="0">
                  <a:latin typeface="Tahoma" pitchFamily="34" charset="0"/>
                  <a:ea typeface="Tahoma" pitchFamily="34" charset="0"/>
                  <a:cs typeface="Tahoma" pitchFamily="34" charset="0"/>
                </a:endParaRPr>
              </a:p>
              <a:p>
                <a:r>
                  <a:rPr lang="en-US" sz="4400" b="1" dirty="0"/>
                  <a:t>		</a:t>
                </a:r>
                <a14:m>
                  <m:oMath xmlns:m="http://schemas.openxmlformats.org/officeDocument/2006/math">
                    <m:d>
                      <m:dPr>
                        <m:begChr m:val="{"/>
                        <m:endChr m:val=""/>
                        <m:ctrlPr>
                          <a:rPr lang="en-US" sz="4400" b="1" i="1">
                            <a:latin typeface="Cambria Math"/>
                          </a:rPr>
                        </m:ctrlPr>
                      </m:dPr>
                      <m:e>
                        <m:m>
                          <m:mPr>
                            <m:plcHide m:val="on"/>
                            <m:mcs>
                              <m:mc>
                                <m:mcPr>
                                  <m:count m:val="1"/>
                                  <m:mcJc m:val="center"/>
                                </m:mcPr>
                              </m:mc>
                            </m:mcs>
                            <m:ctrlPr>
                              <a:rPr lang="en-US" sz="4400" b="1" i="1">
                                <a:latin typeface="Cambria Math"/>
                              </a:rPr>
                            </m:ctrlPr>
                          </m:mPr>
                          <m:mr>
                            <m:e>
                              <m:sSub>
                                <m:sSubPr>
                                  <m:ctrlPr>
                                    <a:rPr lang="en-US" sz="4400" b="1" i="1">
                                      <a:latin typeface="Cambria Math"/>
                                    </a:rPr>
                                  </m:ctrlPr>
                                </m:sSubPr>
                                <m:e>
                                  <m:r>
                                    <a:rPr lang="nl-NL" sz="4400" b="1" i="1">
                                      <a:latin typeface="Cambria Math"/>
                                    </a:rPr>
                                    <m:t>𝒂</m:t>
                                  </m:r>
                                </m:e>
                                <m:sub>
                                  <m:r>
                                    <a:rPr lang="nl-NL" sz="4400" b="1" i="1">
                                      <a:latin typeface="Cambria Math"/>
                                    </a:rPr>
                                    <m:t>𝟏</m:t>
                                  </m:r>
                                </m:sub>
                              </m:sSub>
                              <m:r>
                                <a:rPr lang="nl-NL" sz="4400" b="1" i="1">
                                  <a:latin typeface="Cambria Math"/>
                                </a:rPr>
                                <m:t>𝒙</m:t>
                              </m:r>
                              <m:r>
                                <a:rPr lang="nl-NL" sz="4400" b="1">
                                  <a:latin typeface="Cambria Math"/>
                                </a:rPr>
                                <m:t>+</m:t>
                              </m:r>
                              <m:sSub>
                                <m:sSubPr>
                                  <m:ctrlPr>
                                    <a:rPr lang="en-US" sz="4400" b="1" i="1">
                                      <a:latin typeface="Cambria Math"/>
                                    </a:rPr>
                                  </m:ctrlPr>
                                </m:sSubPr>
                                <m:e>
                                  <m:r>
                                    <a:rPr lang="nl-NL" sz="4400" b="1" i="1">
                                      <a:latin typeface="Cambria Math"/>
                                    </a:rPr>
                                    <m:t>𝒃</m:t>
                                  </m:r>
                                </m:e>
                                <m:sub>
                                  <m:r>
                                    <a:rPr lang="nl-NL" sz="4400" b="1" i="1">
                                      <a:latin typeface="Cambria Math"/>
                                    </a:rPr>
                                    <m:t>𝟏</m:t>
                                  </m:r>
                                </m:sub>
                              </m:sSub>
                              <m:r>
                                <a:rPr lang="nl-NL" sz="4400" b="1" i="1">
                                  <a:latin typeface="Cambria Math"/>
                                </a:rPr>
                                <m:t>𝒚</m:t>
                              </m:r>
                              <m:r>
                                <a:rPr lang="nl-NL" sz="4400" b="1">
                                  <a:latin typeface="Cambria Math"/>
                                </a:rPr>
                                <m:t>+</m:t>
                              </m:r>
                              <m:sSub>
                                <m:sSubPr>
                                  <m:ctrlPr>
                                    <a:rPr lang="en-US" sz="4400" b="1" i="1">
                                      <a:latin typeface="Cambria Math"/>
                                    </a:rPr>
                                  </m:ctrlPr>
                                </m:sSubPr>
                                <m:e>
                                  <m:r>
                                    <a:rPr lang="nl-NL" sz="4400" b="1" i="1">
                                      <a:latin typeface="Cambria Math"/>
                                    </a:rPr>
                                    <m:t>𝒄</m:t>
                                  </m:r>
                                </m:e>
                                <m:sub>
                                  <m:r>
                                    <a:rPr lang="nl-NL" sz="4400" b="1" i="1">
                                      <a:latin typeface="Cambria Math"/>
                                    </a:rPr>
                                    <m:t>𝟏</m:t>
                                  </m:r>
                                </m:sub>
                              </m:sSub>
                              <m:r>
                                <a:rPr lang="nl-NL" sz="4400" b="1" i="1">
                                  <a:latin typeface="Cambria Math"/>
                                </a:rPr>
                                <m:t>𝒚</m:t>
                              </m:r>
                              <m:r>
                                <a:rPr lang="nl-NL" sz="4400" b="1">
                                  <a:latin typeface="Cambria Math"/>
                                </a:rPr>
                                <m:t>=</m:t>
                              </m:r>
                              <m:sSub>
                                <m:sSubPr>
                                  <m:ctrlPr>
                                    <a:rPr lang="en-US" sz="4400" b="1" i="1">
                                      <a:latin typeface="Cambria Math"/>
                                    </a:rPr>
                                  </m:ctrlPr>
                                </m:sSubPr>
                                <m:e>
                                  <m:r>
                                    <a:rPr lang="nl-NL" sz="4400" b="1" i="1">
                                      <a:latin typeface="Cambria Math"/>
                                    </a:rPr>
                                    <m:t>𝒅</m:t>
                                  </m:r>
                                </m:e>
                                <m:sub>
                                  <m:r>
                                    <a:rPr lang="nl-NL" sz="4400" b="1" i="1">
                                      <a:latin typeface="Cambria Math"/>
                                    </a:rPr>
                                    <m:t>𝟏</m:t>
                                  </m:r>
                                </m:sub>
                              </m:sSub>
                            </m:e>
                          </m:mr>
                          <m:mr>
                            <m:e>
                              <m:sSub>
                                <m:sSubPr>
                                  <m:ctrlPr>
                                    <a:rPr lang="en-US" sz="4400" b="1" i="1">
                                      <a:latin typeface="Cambria Math"/>
                                    </a:rPr>
                                  </m:ctrlPr>
                                </m:sSubPr>
                                <m:e>
                                  <m:r>
                                    <a:rPr lang="nl-NL" sz="4400" b="1" i="1">
                                      <a:latin typeface="Cambria Math"/>
                                    </a:rPr>
                                    <m:t>𝒂</m:t>
                                  </m:r>
                                </m:e>
                                <m:sub>
                                  <m:r>
                                    <a:rPr lang="nl-NL" sz="4400" b="1" i="1">
                                      <a:latin typeface="Cambria Math"/>
                                    </a:rPr>
                                    <m:t>𝟐</m:t>
                                  </m:r>
                                </m:sub>
                              </m:sSub>
                              <m:r>
                                <a:rPr lang="nl-NL" sz="4400" b="1" i="1">
                                  <a:latin typeface="Cambria Math"/>
                                </a:rPr>
                                <m:t>𝒙</m:t>
                              </m:r>
                              <m:r>
                                <a:rPr lang="nl-NL" sz="4400" b="1">
                                  <a:latin typeface="Cambria Math"/>
                                </a:rPr>
                                <m:t>+</m:t>
                              </m:r>
                              <m:sSub>
                                <m:sSubPr>
                                  <m:ctrlPr>
                                    <a:rPr lang="en-US" sz="4400" b="1" i="1">
                                      <a:latin typeface="Cambria Math"/>
                                    </a:rPr>
                                  </m:ctrlPr>
                                </m:sSubPr>
                                <m:e>
                                  <m:r>
                                    <a:rPr lang="nl-NL" sz="4400" b="1" i="1">
                                      <a:latin typeface="Cambria Math"/>
                                    </a:rPr>
                                    <m:t>𝒃</m:t>
                                  </m:r>
                                </m:e>
                                <m:sub>
                                  <m:r>
                                    <a:rPr lang="nl-NL" sz="4400" b="1" i="1">
                                      <a:latin typeface="Cambria Math"/>
                                    </a:rPr>
                                    <m:t>𝟐</m:t>
                                  </m:r>
                                </m:sub>
                              </m:sSub>
                              <m:r>
                                <a:rPr lang="nl-NL" sz="4400" b="1" i="1">
                                  <a:latin typeface="Cambria Math"/>
                                </a:rPr>
                                <m:t>𝒚</m:t>
                              </m:r>
                              <m:r>
                                <a:rPr lang="nl-NL" sz="4400" b="1">
                                  <a:latin typeface="Cambria Math"/>
                                </a:rPr>
                                <m:t>+</m:t>
                              </m:r>
                              <m:sSub>
                                <m:sSubPr>
                                  <m:ctrlPr>
                                    <a:rPr lang="en-US" sz="4400" b="1" i="1">
                                      <a:latin typeface="Cambria Math"/>
                                    </a:rPr>
                                  </m:ctrlPr>
                                </m:sSubPr>
                                <m:e>
                                  <m:r>
                                    <a:rPr lang="nl-NL" sz="4400" b="1" i="1">
                                      <a:latin typeface="Cambria Math"/>
                                    </a:rPr>
                                    <m:t>𝒄</m:t>
                                  </m:r>
                                </m:e>
                                <m:sub>
                                  <m:r>
                                    <a:rPr lang="nl-NL" sz="4400" b="1" i="1">
                                      <a:latin typeface="Cambria Math"/>
                                    </a:rPr>
                                    <m:t>𝟐</m:t>
                                  </m:r>
                                </m:sub>
                              </m:sSub>
                              <m:r>
                                <a:rPr lang="nl-NL" sz="4400" b="1" i="1">
                                  <a:latin typeface="Cambria Math"/>
                                </a:rPr>
                                <m:t>𝒚</m:t>
                              </m:r>
                              <m:r>
                                <a:rPr lang="nl-NL" sz="4400" b="1">
                                  <a:latin typeface="Cambria Math"/>
                                </a:rPr>
                                <m:t>=</m:t>
                              </m:r>
                              <m:sSub>
                                <m:sSubPr>
                                  <m:ctrlPr>
                                    <a:rPr lang="en-US" sz="4400" b="1" i="1">
                                      <a:latin typeface="Cambria Math"/>
                                    </a:rPr>
                                  </m:ctrlPr>
                                </m:sSubPr>
                                <m:e>
                                  <m:r>
                                    <a:rPr lang="nl-NL" sz="4400" b="1" i="1">
                                      <a:latin typeface="Cambria Math"/>
                                    </a:rPr>
                                    <m:t>𝒅</m:t>
                                  </m:r>
                                </m:e>
                                <m:sub>
                                  <m:r>
                                    <a:rPr lang="nl-NL" sz="4400" b="1" i="1">
                                      <a:latin typeface="Cambria Math"/>
                                    </a:rPr>
                                    <m:t>𝟐</m:t>
                                  </m:r>
                                </m:sub>
                              </m:sSub>
                            </m:e>
                          </m:mr>
                          <m:mr>
                            <m:e>
                              <m:sSub>
                                <m:sSubPr>
                                  <m:ctrlPr>
                                    <a:rPr lang="en-US" sz="4400" b="1" i="1">
                                      <a:latin typeface="Cambria Math"/>
                                    </a:rPr>
                                  </m:ctrlPr>
                                </m:sSubPr>
                                <m:e>
                                  <m:r>
                                    <a:rPr lang="nl-NL" sz="4400" b="1" i="1">
                                      <a:latin typeface="Cambria Math"/>
                                    </a:rPr>
                                    <m:t>𝒂</m:t>
                                  </m:r>
                                </m:e>
                                <m:sub>
                                  <m:r>
                                    <a:rPr lang="nl-NL" sz="4400" b="1" i="1">
                                      <a:latin typeface="Cambria Math"/>
                                    </a:rPr>
                                    <m:t>𝟑</m:t>
                                  </m:r>
                                </m:sub>
                              </m:sSub>
                              <m:r>
                                <a:rPr lang="nl-NL" sz="4400" b="1" i="1">
                                  <a:latin typeface="Cambria Math"/>
                                </a:rPr>
                                <m:t>𝒙</m:t>
                              </m:r>
                              <m:r>
                                <a:rPr lang="nl-NL" sz="4400" b="1">
                                  <a:latin typeface="Cambria Math"/>
                                </a:rPr>
                                <m:t>+</m:t>
                              </m:r>
                              <m:sSub>
                                <m:sSubPr>
                                  <m:ctrlPr>
                                    <a:rPr lang="en-US" sz="4400" b="1" i="1">
                                      <a:latin typeface="Cambria Math"/>
                                    </a:rPr>
                                  </m:ctrlPr>
                                </m:sSubPr>
                                <m:e>
                                  <m:r>
                                    <a:rPr lang="nl-NL" sz="4400" b="1" i="1">
                                      <a:latin typeface="Cambria Math"/>
                                    </a:rPr>
                                    <m:t>𝒃</m:t>
                                  </m:r>
                                </m:e>
                                <m:sub>
                                  <m:r>
                                    <a:rPr lang="nl-NL" sz="4400" b="1" i="1">
                                      <a:latin typeface="Cambria Math"/>
                                    </a:rPr>
                                    <m:t>𝟑</m:t>
                                  </m:r>
                                </m:sub>
                              </m:sSub>
                              <m:r>
                                <a:rPr lang="nl-NL" sz="4400" b="1" i="1">
                                  <a:latin typeface="Cambria Math"/>
                                </a:rPr>
                                <m:t>𝒚</m:t>
                              </m:r>
                              <m:r>
                                <a:rPr lang="nl-NL" sz="4400" b="1">
                                  <a:latin typeface="Cambria Math"/>
                                </a:rPr>
                                <m:t>+</m:t>
                              </m:r>
                              <m:sSub>
                                <m:sSubPr>
                                  <m:ctrlPr>
                                    <a:rPr lang="en-US" sz="4400" b="1" i="1">
                                      <a:latin typeface="Cambria Math"/>
                                    </a:rPr>
                                  </m:ctrlPr>
                                </m:sSubPr>
                                <m:e>
                                  <m:r>
                                    <a:rPr lang="nl-NL" sz="4400" b="1" i="1">
                                      <a:latin typeface="Cambria Math"/>
                                    </a:rPr>
                                    <m:t>𝒄</m:t>
                                  </m:r>
                                </m:e>
                                <m:sub>
                                  <m:r>
                                    <a:rPr lang="nl-NL" sz="4400" b="1" i="1">
                                      <a:latin typeface="Cambria Math"/>
                                    </a:rPr>
                                    <m:t>𝟑</m:t>
                                  </m:r>
                                </m:sub>
                              </m:sSub>
                              <m:r>
                                <a:rPr lang="nl-NL" sz="4400" b="1" i="1">
                                  <a:latin typeface="Cambria Math"/>
                                </a:rPr>
                                <m:t>𝒚</m:t>
                              </m:r>
                              <m:r>
                                <a:rPr lang="nl-NL" sz="4400" b="1">
                                  <a:latin typeface="Cambria Math"/>
                                </a:rPr>
                                <m:t>=</m:t>
                              </m:r>
                              <m:sSub>
                                <m:sSubPr>
                                  <m:ctrlPr>
                                    <a:rPr lang="en-US" sz="4400" b="1" i="1">
                                      <a:latin typeface="Cambria Math"/>
                                    </a:rPr>
                                  </m:ctrlPr>
                                </m:sSubPr>
                                <m:e>
                                  <m:r>
                                    <a:rPr lang="nl-NL" sz="4400" b="1" i="1">
                                      <a:latin typeface="Cambria Math"/>
                                    </a:rPr>
                                    <m:t>𝒅</m:t>
                                  </m:r>
                                </m:e>
                                <m:sub>
                                  <m:r>
                                    <a:rPr lang="nl-NL" sz="4400" b="1" i="1">
                                      <a:latin typeface="Cambria Math"/>
                                    </a:rPr>
                                    <m:t>𝟑</m:t>
                                  </m:r>
                                </m:sub>
                              </m:sSub>
                            </m:e>
                          </m:mr>
                        </m:m>
                      </m:e>
                    </m:d>
                  </m:oMath>
                </a14:m>
                <a:r>
                  <a:rPr lang="nl-NL" sz="4400" b="1" dirty="0">
                    <a:latin typeface="Tahoma" pitchFamily="34" charset="0"/>
                    <a:ea typeface="Tahoma" pitchFamily="34" charset="0"/>
                    <a:cs typeface="Tahoma" pitchFamily="34" charset="0"/>
                  </a:rPr>
                  <a:t> (4)</a:t>
                </a:r>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rPr>
                  <a:t>  Mỗi bộ số </a:t>
                </a:r>
                <a14:m>
                  <m:oMath xmlns:m="http://schemas.openxmlformats.org/officeDocument/2006/math">
                    <m:r>
                      <a:rPr lang="nl-NL" sz="4400" b="1">
                        <a:latin typeface="Cambria Math"/>
                      </a:rPr>
                      <m:t>(</m:t>
                    </m:r>
                    <m:sSub>
                      <m:sSubPr>
                        <m:ctrlPr>
                          <a:rPr lang="en-US" sz="4400" b="1" i="1">
                            <a:latin typeface="Cambria Math"/>
                          </a:rPr>
                        </m:ctrlPr>
                      </m:sSubPr>
                      <m:e>
                        <m:r>
                          <a:rPr lang="nl-NL" sz="4400" b="1" i="1">
                            <a:latin typeface="Cambria Math"/>
                          </a:rPr>
                          <m:t>𝒙</m:t>
                        </m:r>
                      </m:e>
                      <m:sub>
                        <m:r>
                          <a:rPr lang="nl-NL" sz="4400" b="1" i="1">
                            <a:latin typeface="Cambria Math"/>
                          </a:rPr>
                          <m:t>𝟎</m:t>
                        </m:r>
                      </m:sub>
                    </m:sSub>
                    <m:r>
                      <a:rPr lang="nl-NL" sz="4400" b="1">
                        <a:latin typeface="Cambria Math"/>
                      </a:rPr>
                      <m:t>;</m:t>
                    </m:r>
                    <m:sSub>
                      <m:sSubPr>
                        <m:ctrlPr>
                          <a:rPr lang="en-US" sz="4400" b="1" i="1">
                            <a:latin typeface="Cambria Math"/>
                          </a:rPr>
                        </m:ctrlPr>
                      </m:sSubPr>
                      <m:e>
                        <m:r>
                          <a:rPr lang="nl-NL" sz="4400" b="1" i="1">
                            <a:latin typeface="Cambria Math"/>
                          </a:rPr>
                          <m:t>𝒚</m:t>
                        </m:r>
                      </m:e>
                      <m:sub>
                        <m:r>
                          <a:rPr lang="nl-NL" sz="4400" b="1" i="1">
                            <a:latin typeface="Cambria Math"/>
                          </a:rPr>
                          <m:t>𝟎</m:t>
                        </m:r>
                      </m:sub>
                    </m:sSub>
                    <m:r>
                      <a:rPr lang="nl-NL" sz="4400" b="1">
                        <a:latin typeface="Cambria Math"/>
                      </a:rPr>
                      <m:t>;</m:t>
                    </m:r>
                    <m:sSub>
                      <m:sSubPr>
                        <m:ctrlPr>
                          <a:rPr lang="en-US" sz="4400" b="1" i="1">
                            <a:latin typeface="Cambria Math"/>
                          </a:rPr>
                        </m:ctrlPr>
                      </m:sSubPr>
                      <m:e>
                        <m:r>
                          <a:rPr lang="nl-NL" sz="4400" b="1" i="1">
                            <a:latin typeface="Cambria Math"/>
                          </a:rPr>
                          <m:t>𝒛</m:t>
                        </m:r>
                      </m:e>
                      <m:sub>
                        <m:r>
                          <a:rPr lang="nl-NL" sz="4400" b="1" i="1">
                            <a:latin typeface="Cambria Math"/>
                          </a:rPr>
                          <m:t>𝟎</m:t>
                        </m:r>
                      </m:sub>
                    </m:sSub>
                    <m:r>
                      <a:rPr lang="nl-NL" sz="4400" b="1">
                        <a:latin typeface="Cambria Math"/>
                      </a:rPr>
                      <m:t>)</m:t>
                    </m:r>
                  </m:oMath>
                </a14:m>
                <a:r>
                  <a:rPr lang="nl-NL" sz="4400" b="1" dirty="0">
                    <a:latin typeface="Tahoma" pitchFamily="34" charset="0"/>
                    <a:ea typeface="Tahoma" pitchFamily="34" charset="0"/>
                    <a:cs typeface="Tahoma" pitchFamily="34" charset="0"/>
                  </a:rPr>
                  <a:t> nghiệm đúng cả 3 pt của hệ được gọi là nghiệm của hệ (4).</a:t>
                </a:r>
                <a:endParaRPr lang="en-US" sz="4400" b="1" dirty="0">
                  <a:latin typeface="Tahoma" pitchFamily="34" charset="0"/>
                  <a:ea typeface="Tahoma" pitchFamily="34" charset="0"/>
                  <a:cs typeface="Tahoma" pitchFamily="34" charset="0"/>
                </a:endParaRPr>
              </a:p>
              <a:p>
                <a:r>
                  <a:rPr lang="nl-NL" sz="4400" b="1" dirty="0">
                    <a:latin typeface="Tahoma" pitchFamily="34" charset="0"/>
                    <a:ea typeface="Tahoma" pitchFamily="34" charset="0"/>
                    <a:cs typeface="Tahoma" pitchFamily="34" charset="0"/>
                    <a:sym typeface="Symbol"/>
                  </a:rPr>
                  <a:t></a:t>
                </a:r>
                <a:r>
                  <a:rPr lang="nl-NL" sz="4400" b="1" dirty="0">
                    <a:latin typeface="Tahoma" pitchFamily="34" charset="0"/>
                    <a:ea typeface="Tahoma" pitchFamily="34" charset="0"/>
                    <a:cs typeface="Tahoma" pitchFamily="34" charset="0"/>
                  </a:rPr>
                  <a:t> Phương pháp Gauss: Mọi hệ phương trình bậc nhất 3 ẩn đều biến đổi được về dạng tam giác bằng phương pháp khử dần ẩn số.</a:t>
                </a:r>
                <a:endParaRPr lang="en-US" sz="4400" b="1" dirty="0">
                  <a:latin typeface="Tahoma" pitchFamily="34" charset="0"/>
                  <a:ea typeface="Tahoma" pitchFamily="34" charset="0"/>
                  <a:cs typeface="Tahoma"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531486" y="3709086"/>
                <a:ext cx="21188684" cy="7802777"/>
              </a:xfrm>
              <a:prstGeom prst="rect">
                <a:avLst/>
              </a:prstGeom>
              <a:blipFill rotWithShape="1">
                <a:blip r:embed="rId3"/>
                <a:stretch>
                  <a:fillRect l="-1151" b="-2813"/>
                </a:stretch>
              </a:blipFill>
            </p:spPr>
            <p:txBody>
              <a:bodyPr/>
              <a:lstStyle/>
              <a:p>
                <a:r>
                  <a:rPr lang="en-US">
                    <a:noFill/>
                  </a:rPr>
                  <a:t> </a:t>
                </a:r>
              </a:p>
            </p:txBody>
          </p:sp>
        </mc:Fallback>
      </mc:AlternateContent>
    </p:spTree>
    <p:extLst>
      <p:ext uri="{BB962C8B-B14F-4D97-AF65-F5344CB8AC3E}">
        <p14:creationId xmlns:p14="http://schemas.microsoft.com/office/powerpoint/2010/main" val="286184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wipe(left)">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wipe(left)">
                                      <p:cBhvr>
                                        <p:cTn id="25" dur="500"/>
                                        <p:tgtEl>
                                          <p:spTgt spid="12">
                                            <p:txEl>
                                              <p:pRg st="3" end="3"/>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wipe(left)">
                                      <p:cBhvr>
                                        <p:cTn id="28" dur="500"/>
                                        <p:tgtEl>
                                          <p:spTgt spid="1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animEffect transition="in" filter="wipe(left)">
                                      <p:cBhvr>
                                        <p:cTn id="33" dur="500"/>
                                        <p:tgtEl>
                                          <p:spTgt spid="1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2">
                                            <p:txEl>
                                              <p:pRg st="6" end="6"/>
                                            </p:txEl>
                                          </p:spTgt>
                                        </p:tgtEl>
                                        <p:attrNameLst>
                                          <p:attrName>style.visibility</p:attrName>
                                        </p:attrNameLst>
                                      </p:cBhvr>
                                      <p:to>
                                        <p:strVal val="visible"/>
                                      </p:to>
                                    </p:set>
                                    <p:animEffect transition="in" filter="wipe(left)">
                                      <p:cBhvr>
                                        <p:cTn id="38"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2486</TotalTime>
  <Words>3300</Words>
  <Application>Microsoft Office PowerPoint</Application>
  <PresentationFormat>Custom</PresentationFormat>
  <Paragraphs>326</Paragraphs>
  <Slides>26</Slides>
  <Notes>12</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Windows User</cp:lastModifiedBy>
  <cp:revision>179</cp:revision>
  <dcterms:created xsi:type="dcterms:W3CDTF">2013-08-31T11:42:51Z</dcterms:created>
  <dcterms:modified xsi:type="dcterms:W3CDTF">2021-08-27T16:20:43Z</dcterms:modified>
</cp:coreProperties>
</file>