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14" r:id="rId4"/>
    <p:sldId id="315" r:id="rId5"/>
    <p:sldId id="376" r:id="rId6"/>
    <p:sldId id="398" r:id="rId7"/>
    <p:sldId id="415" r:id="rId8"/>
    <p:sldId id="416" r:id="rId9"/>
    <p:sldId id="417" r:id="rId10"/>
    <p:sldId id="379" r:id="rId11"/>
    <p:sldId id="377" r:id="rId12"/>
    <p:sldId id="418" r:id="rId13"/>
    <p:sldId id="378" r:id="rId14"/>
    <p:sldId id="419" r:id="rId15"/>
    <p:sldId id="420" r:id="rId16"/>
    <p:sldId id="400" r:id="rId17"/>
    <p:sldId id="401" r:id="rId18"/>
    <p:sldId id="421" r:id="rId19"/>
    <p:sldId id="402" r:id="rId20"/>
    <p:sldId id="422" r:id="rId21"/>
    <p:sldId id="423" r:id="rId22"/>
    <p:sldId id="424" r:id="rId23"/>
    <p:sldId id="425" r:id="rId24"/>
    <p:sldId id="403" r:id="rId25"/>
    <p:sldId id="426" r:id="rId26"/>
    <p:sldId id="427" r:id="rId27"/>
    <p:sldId id="428" r:id="rId28"/>
    <p:sldId id="429" r:id="rId29"/>
    <p:sldId id="430" r:id="rId30"/>
    <p:sldId id="431" r:id="rId31"/>
    <p:sldId id="271" r:id="rId32"/>
    <p:sldId id="432" r:id="rId33"/>
    <p:sldId id="412" r:id="rId34"/>
    <p:sldId id="433" r:id="rId35"/>
    <p:sldId id="276" r:id="rId36"/>
    <p:sldId id="43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3" autoAdjust="0"/>
    <p:restoredTop sz="94660"/>
  </p:normalViewPr>
  <p:slideViewPr>
    <p:cSldViewPr snapToGrid="0">
      <p:cViewPr varScale="1">
        <p:scale>
          <a:sx n="99" d="100"/>
          <a:sy n="99" d="100"/>
        </p:scale>
        <p:origin x="405"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CHỦ ĐỀ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54" y="712176"/>
            <a:ext cx="11175023" cy="6075485"/>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CHỦ ĐỀ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Sơ đồ mạng điện trong nhà</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1.1. Mạng điện và sơ đồ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Mạng điện trong nhà là mạng điện thể hiện cách phân phối điện; cách kết nối, bố trí các thiết bị điện nhằm phục vụ nhu cầu sử dụng nguồn điện, sử dụng các thiết bị điện cố định và di động trong nhà.</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Mạng điện trong nhà có điện áp 220V.</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Sơ đồ mạng điện trong nhà là sơ đồ thể hiện sự kết nối, phân bổ các thiết bị điện trong nhà nhằm phục vụ cho việc thi công, lắp đặt điện được chính xác, hiệu quả.</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hai loại sơ đồ mạng điện đó là sơ đồ nguyên lí và sơ đồ lắp đặt.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44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7119" y="396906"/>
            <a:ext cx="10655398" cy="5817282"/>
          </a:xfrm>
          <a:prstGeom prst="rect">
            <a:avLst/>
          </a:prstGeom>
        </p:spPr>
      </p:pic>
    </p:spTree>
    <p:extLst>
      <p:ext uri="{BB962C8B-B14F-4D97-AF65-F5344CB8AC3E}">
        <p14:creationId xmlns:p14="http://schemas.microsoft.com/office/powerpoint/2010/main" val="17141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CHỦ ĐỀ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1200329"/>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Sơ đồ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1.2. Kí hiệu điện trên sơ đồ nguyên lí và sơ đồ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Bảng 3.1. Một số kí hiệu điện trên sơ đồ nguyên lý và sơ đồ lắp đặt (SGK-T17)</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238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11282" y="437280"/>
            <a:ext cx="5237584"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Sơ đồ nguyên lí như minh hoạ ở Hình 3.2 được sử dụng trong trường hợp nào? Hãy nêu cách vẽ sơ đồ này</a:t>
            </a:r>
          </a:p>
        </p:txBody>
      </p:sp>
      <p:pic>
        <p:nvPicPr>
          <p:cNvPr id="2" name="Picture 1"/>
          <p:cNvPicPr>
            <a:picLocks noChangeAspect="1"/>
          </p:cNvPicPr>
          <p:nvPr/>
        </p:nvPicPr>
        <p:blipFill>
          <a:blip r:embed="rId2"/>
          <a:stretch>
            <a:fillRect/>
          </a:stretch>
        </p:blipFill>
        <p:spPr>
          <a:xfrm>
            <a:off x="796177" y="1910793"/>
            <a:ext cx="6195597" cy="4070129"/>
          </a:xfrm>
          <a:prstGeom prst="rect">
            <a:avLst/>
          </a:prstGeom>
        </p:spPr>
      </p:pic>
    </p:spTree>
    <p:extLst>
      <p:ext uri="{BB962C8B-B14F-4D97-AF65-F5344CB8AC3E}">
        <p14:creationId xmlns:p14="http://schemas.microsoft.com/office/powerpoint/2010/main" val="412063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11282" y="437280"/>
            <a:ext cx="5237584"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Sơ đồ nguyên lí như minh hoạ ở Hình 3.2 được sử dụng trong trường hợp nào? Hãy nêu cách vẽ sơ đồ này</a:t>
            </a:r>
          </a:p>
        </p:txBody>
      </p:sp>
      <p:pic>
        <p:nvPicPr>
          <p:cNvPr id="2" name="Picture 1"/>
          <p:cNvPicPr>
            <a:picLocks noChangeAspect="1"/>
          </p:cNvPicPr>
          <p:nvPr/>
        </p:nvPicPr>
        <p:blipFill>
          <a:blip r:embed="rId2"/>
          <a:stretch>
            <a:fillRect/>
          </a:stretch>
        </p:blipFill>
        <p:spPr>
          <a:xfrm>
            <a:off x="544250" y="1830461"/>
            <a:ext cx="6195597" cy="4070129"/>
          </a:xfrm>
          <a:prstGeom prst="rect">
            <a:avLst/>
          </a:prstGeom>
        </p:spPr>
      </p:pic>
      <p:sp>
        <p:nvSpPr>
          <p:cNvPr id="3" name="Rectangle 2"/>
          <p:cNvSpPr/>
          <p:nvPr/>
        </p:nvSpPr>
        <p:spPr>
          <a:xfrm>
            <a:off x="7349413" y="1830461"/>
            <a:ext cx="4547118" cy="3046988"/>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Sơ đồ nguyên lý trong hình 3.2 được sử dụng để mô tả nguyên lý hoạt động của mạch điện điều khiển động cơ một pha bằng contactor. Mạch điện này thường được sử dụng trong các thiết bị điện gia dụng như quạt máy, máy bơm nước, ...</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3648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CHỦ ĐỀ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193899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Sơ đồ mạng điện trong nhà</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1.3. Sơ đồ nguyên lý</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Sơ đồ nguyên lý biểu diễn mối quan hệ về điện giữa các thiết bị điện trong mạch điện và được vẽ dưới dạng sơ đồ đơn giản, không phụ thộc vào vị trí lắp đặt trong thực tế của thiết bị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21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3529" y="118579"/>
            <a:ext cx="2416110" cy="369332"/>
          </a:xfrm>
          <a:prstGeom prst="rect">
            <a:avLst/>
          </a:prstGeom>
        </p:spPr>
        <p:txBody>
          <a:bodyPr wrap="none">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1</a:t>
            </a:r>
            <a:endParaRPr lang="en-US" sz="160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56911707"/>
              </p:ext>
            </p:extLst>
          </p:nvPr>
        </p:nvGraphicFramePr>
        <p:xfrm>
          <a:off x="271656" y="575389"/>
          <a:ext cx="5308050" cy="4614880"/>
        </p:xfrm>
        <a:graphic>
          <a:graphicData uri="http://schemas.openxmlformats.org/drawingml/2006/table">
            <a:tbl>
              <a:tblPr firstRow="1" firstCol="1" bandRow="1"/>
              <a:tblGrid>
                <a:gridCol w="3361881">
                  <a:extLst>
                    <a:ext uri="{9D8B030D-6E8A-4147-A177-3AD203B41FA5}">
                      <a16:colId xmlns:a16="http://schemas.microsoft.com/office/drawing/2014/main" val="1718747988"/>
                    </a:ext>
                  </a:extLst>
                </a:gridCol>
                <a:gridCol w="1946169">
                  <a:extLst>
                    <a:ext uri="{9D8B030D-6E8A-4147-A177-3AD203B41FA5}">
                      <a16:colId xmlns:a16="http://schemas.microsoft.com/office/drawing/2014/main" val="379815928"/>
                    </a:ext>
                  </a:extLst>
                </a:gridCol>
              </a:tblGrid>
              <a:tr h="164278">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925007951"/>
                  </a:ext>
                </a:extLst>
              </a:tr>
              <a:tr h="620320">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quan sát bảng 3.2 và  hoàn thành bảng dưới đây để được các bước thiết kế sơ đồ nguyên lí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6142571"/>
                  </a:ext>
                </a:extLst>
              </a:tr>
              <a:tr h="620320">
                <a:tc gridSpan="2">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sơ đồ nguyên lí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80414992"/>
                  </a:ext>
                </a:extLst>
              </a:tr>
              <a:tr h="620320">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thực hiện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521303"/>
                  </a:ext>
                </a:extLst>
              </a:tr>
              <a:tr h="62032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nhiệm vụ thiết kế</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104573"/>
                  </a:ext>
                </a:extLst>
              </a:tr>
              <a:tr h="62032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thiết bị, đồ dùng điện và mối liên hệ về điện giữa chúng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821831"/>
                  </a:ext>
                </a:extLst>
              </a:tr>
              <a:tr h="62032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Vẽ sơ đồ nguyên lí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101900"/>
                  </a:ext>
                </a:extLst>
              </a:tr>
            </a:tbl>
          </a:graphicData>
        </a:graphic>
      </p:graphicFrame>
      <p:pic>
        <p:nvPicPr>
          <p:cNvPr id="8" name="Picture 7"/>
          <p:cNvPicPr>
            <a:picLocks noChangeAspect="1"/>
          </p:cNvPicPr>
          <p:nvPr/>
        </p:nvPicPr>
        <p:blipFill>
          <a:blip r:embed="rId2"/>
          <a:stretch>
            <a:fillRect/>
          </a:stretch>
        </p:blipFill>
        <p:spPr>
          <a:xfrm>
            <a:off x="5803640" y="118580"/>
            <a:ext cx="6139544" cy="4677356"/>
          </a:xfrm>
          <a:prstGeom prst="rect">
            <a:avLst/>
          </a:prstGeom>
        </p:spPr>
      </p:pic>
      <p:pic>
        <p:nvPicPr>
          <p:cNvPr id="9" name="Picture 8"/>
          <p:cNvPicPr>
            <a:picLocks noChangeAspect="1"/>
          </p:cNvPicPr>
          <p:nvPr/>
        </p:nvPicPr>
        <p:blipFill>
          <a:blip r:embed="rId3"/>
          <a:stretch>
            <a:fillRect/>
          </a:stretch>
        </p:blipFill>
        <p:spPr>
          <a:xfrm>
            <a:off x="5803640" y="4711960"/>
            <a:ext cx="6111552" cy="2062064"/>
          </a:xfrm>
          <a:prstGeom prst="rect">
            <a:avLst/>
          </a:prstGeom>
        </p:spPr>
      </p:pic>
    </p:spTree>
    <p:extLst>
      <p:ext uri="{BB962C8B-B14F-4D97-AF65-F5344CB8AC3E}">
        <p14:creationId xmlns:p14="http://schemas.microsoft.com/office/powerpoint/2010/main" val="237328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9339" y="10018"/>
            <a:ext cx="6096000" cy="830997"/>
          </a:xfrm>
          <a:prstGeom prst="rect">
            <a:avLst/>
          </a:prstGeom>
        </p:spPr>
        <p:txBody>
          <a:bodyPr>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HƯỚNG DẪN CHẤM PHIẾU HỌC TẬP</a:t>
            </a:r>
            <a:endParaRPr lang="en-US" sz="2400">
              <a:latin typeface="Times New Roman" panose="02020603050405020304" pitchFamily="18" charset="0"/>
              <a:ea typeface="Times New Roman" panose="02020603050405020304" pitchFamily="18" charset="0"/>
            </a:endParaRPr>
          </a:p>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1</a:t>
            </a:r>
            <a:endParaRPr lang="en-US" sz="240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248827433"/>
              </p:ext>
            </p:extLst>
          </p:nvPr>
        </p:nvGraphicFramePr>
        <p:xfrm>
          <a:off x="582816" y="971644"/>
          <a:ext cx="11285722" cy="5486400"/>
        </p:xfrm>
        <a:graphic>
          <a:graphicData uri="http://schemas.openxmlformats.org/drawingml/2006/table">
            <a:tbl>
              <a:tblPr firstRow="1" firstCol="1" bandRow="1"/>
              <a:tblGrid>
                <a:gridCol w="4368082">
                  <a:extLst>
                    <a:ext uri="{9D8B030D-6E8A-4147-A177-3AD203B41FA5}">
                      <a16:colId xmlns:a16="http://schemas.microsoft.com/office/drawing/2014/main" val="2811735970"/>
                    </a:ext>
                  </a:extLst>
                </a:gridCol>
                <a:gridCol w="6917640">
                  <a:extLst>
                    <a:ext uri="{9D8B030D-6E8A-4147-A177-3AD203B41FA5}">
                      <a16:colId xmlns:a16="http://schemas.microsoft.com/office/drawing/2014/main" val="612971654"/>
                    </a:ext>
                  </a:extLst>
                </a:gridCol>
              </a:tblGrid>
              <a:tr h="306805">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26" marR="57526"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30836941"/>
                  </a:ext>
                </a:extLst>
              </a:tr>
              <a:tr h="715879">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quan sát bảng 3.2 và hoàn thành bảng dưới đây để được các bước thiết kế sơ đồ nguyên lí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26" marR="57526"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7323454"/>
                  </a:ext>
                </a:extLst>
              </a:tr>
              <a:tr h="178970">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sơ đồ nguyên lí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26" marR="57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9920463"/>
                  </a:ext>
                </a:extLst>
              </a:tr>
              <a:tr h="17897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26" marR="57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26" marR="57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972520"/>
                  </a:ext>
                </a:extLst>
              </a:tr>
              <a:tr h="536909">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nhiệm vụ thiết kế</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26" marR="57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đúng chức năng mạch điện cần thiết kế theo mục đích sử dụng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26" marR="57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389184"/>
                  </a:ext>
                </a:extLst>
              </a:tr>
              <a:tr h="715879">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thiết bị, đồ dùng điện và mối liên hệ về điện giữa chúng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26" marR="57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đúng chủng loại thiết bị và đủ về số lượng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đúng mối liên hệ về điện giữa các thiết bị.</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26" marR="57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7258018"/>
                  </a:ext>
                </a:extLst>
              </a:tr>
              <a:tr h="1252788">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Vẽ sơ đồ nguyên lí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26" marR="57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Sơ đồ vẽ đơn giản, không phụ thuộc vào vị trí lắp đặt trong thực tế của thiết bị.</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Sơ đồ biểu diễn đúng mối quan hệ về điện giữa các thiết bị điện theo chức năng và mục đích sử dụng của mạch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26" marR="57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758047"/>
                  </a:ext>
                </a:extLst>
              </a:tr>
            </a:tbl>
          </a:graphicData>
        </a:graphic>
      </p:graphicFrame>
    </p:spTree>
    <p:extLst>
      <p:ext uri="{BB962C8B-B14F-4D97-AF65-F5344CB8AC3E}">
        <p14:creationId xmlns:p14="http://schemas.microsoft.com/office/powerpoint/2010/main" val="339461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CHỦ ĐỀ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Sơ đồ mạng điện trong nhà</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1.3. Sơ đồ nguyên lý</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 Quy trình thiết kế sơ đồ nguyên lí</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Xác định nhiệm vụ thiết kế</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Xác định thiết bị, đồ dùng điện và mối liên hệ về điện giữa chúng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Vẽ sơ đồ nguyên lí</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518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11281" y="437280"/>
            <a:ext cx="5928049"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Sơ đồ lắp đặt như minh hoạ ở Hình 3.3 được vẽ dựa vào những căn cứ nào?</a:t>
            </a:r>
          </a:p>
        </p:txBody>
      </p:sp>
      <p:pic>
        <p:nvPicPr>
          <p:cNvPr id="2" name="Picture 1"/>
          <p:cNvPicPr>
            <a:picLocks noChangeAspect="1"/>
          </p:cNvPicPr>
          <p:nvPr/>
        </p:nvPicPr>
        <p:blipFill>
          <a:blip r:embed="rId2"/>
          <a:stretch>
            <a:fillRect/>
          </a:stretch>
        </p:blipFill>
        <p:spPr>
          <a:xfrm>
            <a:off x="379141" y="1343608"/>
            <a:ext cx="5396508" cy="5239416"/>
          </a:xfrm>
          <a:prstGeom prst="rect">
            <a:avLst/>
          </a:prstGeom>
        </p:spPr>
      </p:pic>
    </p:spTree>
    <p:extLst>
      <p:ext uri="{BB962C8B-B14F-4D97-AF65-F5344CB8AC3E}">
        <p14:creationId xmlns:p14="http://schemas.microsoft.com/office/powerpoint/2010/main" val="267754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001000" y="339522"/>
            <a:ext cx="3936023" cy="5363736"/>
          </a:xfrm>
          <a:prstGeom prst="cloudCallout">
            <a:avLst>
              <a:gd name="adj1" fmla="val -55497"/>
              <a:gd name="adj2" fmla="val 4768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Để lắp đặt được một mạng điện trong nhà (Hình 3.1) hoạt động đúng nguyên lí, an toàn và đáp ứng yêu cầu đặt ra thì người thiết kế cần thiết kế những sơ đồ điện gì?</a:t>
            </a:r>
          </a:p>
        </p:txBody>
      </p:sp>
      <p:pic>
        <p:nvPicPr>
          <p:cNvPr id="4" name="Picture 3" descr="C:\Users\DELL\Downloads\image_299.png"/>
          <p:cNvPicPr/>
          <p:nvPr/>
        </p:nvPicPr>
        <p:blipFill>
          <a:blip r:embed="rId2">
            <a:extLst>
              <a:ext uri="{28A0092B-C50C-407E-A947-70E740481C1C}">
                <a14:useLocalDpi xmlns:a14="http://schemas.microsoft.com/office/drawing/2010/main" val="0"/>
              </a:ext>
            </a:extLst>
          </a:blip>
          <a:srcRect/>
          <a:stretch>
            <a:fillRect/>
          </a:stretch>
        </p:blipFill>
        <p:spPr bwMode="auto">
          <a:xfrm>
            <a:off x="874809" y="828943"/>
            <a:ext cx="6844837" cy="4384895"/>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11281" y="437280"/>
            <a:ext cx="5928049"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Sơ đồ lắp đặt như minh hoạ ở Hình 3.3 được vẽ dựa vào những căn cứ nào?</a:t>
            </a:r>
          </a:p>
        </p:txBody>
      </p:sp>
      <p:pic>
        <p:nvPicPr>
          <p:cNvPr id="2" name="Picture 1"/>
          <p:cNvPicPr>
            <a:picLocks noChangeAspect="1"/>
          </p:cNvPicPr>
          <p:nvPr/>
        </p:nvPicPr>
        <p:blipFill>
          <a:blip r:embed="rId2"/>
          <a:stretch>
            <a:fillRect/>
          </a:stretch>
        </p:blipFill>
        <p:spPr>
          <a:xfrm>
            <a:off x="379141" y="1343608"/>
            <a:ext cx="5396508" cy="5239416"/>
          </a:xfrm>
          <a:prstGeom prst="rect">
            <a:avLst/>
          </a:prstGeom>
        </p:spPr>
      </p:pic>
      <p:sp>
        <p:nvSpPr>
          <p:cNvPr id="3" name="Rectangle 2"/>
          <p:cNvSpPr/>
          <p:nvPr/>
        </p:nvSpPr>
        <p:spPr>
          <a:xfrm>
            <a:off x="6285721" y="1663969"/>
            <a:ext cx="4379167" cy="2308324"/>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Sơ đồ lắp đặt trong Hình 3.3 được vẽ dựa vào những căn cứ sau:</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Sơ đồ nguyên lý</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Yêu cầu sử dụng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Quy định an toàn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Kinh nghiệm thi công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1009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3529" y="118579"/>
            <a:ext cx="2416111" cy="369332"/>
          </a:xfrm>
          <a:prstGeom prst="rect">
            <a:avLst/>
          </a:prstGeom>
        </p:spPr>
        <p:txBody>
          <a:bodyPr wrap="none">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2</a:t>
            </a:r>
            <a:endParaRPr lang="en-US" sz="160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27207588"/>
              </p:ext>
            </p:extLst>
          </p:nvPr>
        </p:nvGraphicFramePr>
        <p:xfrm>
          <a:off x="271656" y="575389"/>
          <a:ext cx="5308050" cy="4320800"/>
        </p:xfrm>
        <a:graphic>
          <a:graphicData uri="http://schemas.openxmlformats.org/drawingml/2006/table">
            <a:tbl>
              <a:tblPr firstRow="1" firstCol="1" bandRow="1"/>
              <a:tblGrid>
                <a:gridCol w="3361881">
                  <a:extLst>
                    <a:ext uri="{9D8B030D-6E8A-4147-A177-3AD203B41FA5}">
                      <a16:colId xmlns:a16="http://schemas.microsoft.com/office/drawing/2014/main" val="1718747988"/>
                    </a:ext>
                  </a:extLst>
                </a:gridCol>
                <a:gridCol w="1946169">
                  <a:extLst>
                    <a:ext uri="{9D8B030D-6E8A-4147-A177-3AD203B41FA5}">
                      <a16:colId xmlns:a16="http://schemas.microsoft.com/office/drawing/2014/main" val="379815928"/>
                    </a:ext>
                  </a:extLst>
                </a:gridCol>
              </a:tblGrid>
              <a:tr h="164278">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925007951"/>
                  </a:ext>
                </a:extLst>
              </a:tr>
              <a:tr h="620320">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quan sát bảng 3.3 và  hoàn thành bảng dưới đây để được các bước thiết kế sơ đồ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41069" marR="41069" marT="20535" marB="2053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6142571"/>
                  </a:ext>
                </a:extLst>
              </a:tr>
              <a:tr h="620320">
                <a:tc gridSpan="2">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sơ đồ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80414992"/>
                  </a:ext>
                </a:extLst>
              </a:tr>
              <a:tr h="620320">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thực hiện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521303"/>
                  </a:ext>
                </a:extLst>
              </a:tr>
              <a:tr h="62032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Nghiên cứu sơ đồ nguyên lý</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104573"/>
                  </a:ext>
                </a:extLst>
              </a:tr>
              <a:tr h="62032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vị trí lắp đặt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821831"/>
                  </a:ext>
                </a:extLst>
              </a:tr>
              <a:tr h="62032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Vẽ sơ đồ lắp đặt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101900"/>
                  </a:ext>
                </a:extLst>
              </a:tr>
            </a:tbl>
          </a:graphicData>
        </a:graphic>
      </p:graphicFrame>
      <p:pic>
        <p:nvPicPr>
          <p:cNvPr id="2" name="Picture 1"/>
          <p:cNvPicPr>
            <a:picLocks noChangeAspect="1"/>
          </p:cNvPicPr>
          <p:nvPr/>
        </p:nvPicPr>
        <p:blipFill>
          <a:blip r:embed="rId2"/>
          <a:stretch>
            <a:fillRect/>
          </a:stretch>
        </p:blipFill>
        <p:spPr>
          <a:xfrm>
            <a:off x="5710334" y="118579"/>
            <a:ext cx="6372809" cy="4490743"/>
          </a:xfrm>
          <a:prstGeom prst="rect">
            <a:avLst/>
          </a:prstGeom>
        </p:spPr>
      </p:pic>
      <p:pic>
        <p:nvPicPr>
          <p:cNvPr id="5" name="Picture 4"/>
          <p:cNvPicPr>
            <a:picLocks noChangeAspect="1"/>
          </p:cNvPicPr>
          <p:nvPr/>
        </p:nvPicPr>
        <p:blipFill>
          <a:blip r:embed="rId3"/>
          <a:stretch>
            <a:fillRect/>
          </a:stretch>
        </p:blipFill>
        <p:spPr>
          <a:xfrm>
            <a:off x="5775648" y="4506686"/>
            <a:ext cx="6242181" cy="2034074"/>
          </a:xfrm>
          <a:prstGeom prst="rect">
            <a:avLst/>
          </a:prstGeom>
        </p:spPr>
      </p:pic>
    </p:spTree>
    <p:extLst>
      <p:ext uri="{BB962C8B-B14F-4D97-AF65-F5344CB8AC3E}">
        <p14:creationId xmlns:p14="http://schemas.microsoft.com/office/powerpoint/2010/main" val="19233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9339" y="10018"/>
            <a:ext cx="6096000" cy="830997"/>
          </a:xfrm>
          <a:prstGeom prst="rect">
            <a:avLst/>
          </a:prstGeom>
        </p:spPr>
        <p:txBody>
          <a:bodyPr>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HƯỚNG DẪN CHẤM PHIẾU HỌC TẬP</a:t>
            </a:r>
            <a:endParaRPr lang="en-US" sz="2400">
              <a:latin typeface="Times New Roman" panose="02020603050405020304" pitchFamily="18" charset="0"/>
              <a:ea typeface="Times New Roman" panose="02020603050405020304" pitchFamily="18" charset="0"/>
            </a:endParaRPr>
          </a:p>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2</a:t>
            </a:r>
            <a:endParaRPr lang="en-US" sz="240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85976779"/>
              </p:ext>
            </p:extLst>
          </p:nvPr>
        </p:nvGraphicFramePr>
        <p:xfrm>
          <a:off x="582816" y="841015"/>
          <a:ext cx="11285722" cy="5852160"/>
        </p:xfrm>
        <a:graphic>
          <a:graphicData uri="http://schemas.openxmlformats.org/drawingml/2006/table">
            <a:tbl>
              <a:tblPr firstRow="1" firstCol="1" bandRow="1"/>
              <a:tblGrid>
                <a:gridCol w="3401355">
                  <a:extLst>
                    <a:ext uri="{9D8B030D-6E8A-4147-A177-3AD203B41FA5}">
                      <a16:colId xmlns:a16="http://schemas.microsoft.com/office/drawing/2014/main" val="2811735970"/>
                    </a:ext>
                  </a:extLst>
                </a:gridCol>
                <a:gridCol w="7884367">
                  <a:extLst>
                    <a:ext uri="{9D8B030D-6E8A-4147-A177-3AD203B41FA5}">
                      <a16:colId xmlns:a16="http://schemas.microsoft.com/office/drawing/2014/main" val="612971654"/>
                    </a:ext>
                  </a:extLst>
                </a:gridCol>
              </a:tblGrid>
              <a:tr h="306805">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26" marR="57526"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30836941"/>
                  </a:ext>
                </a:extLst>
              </a:tr>
              <a:tr h="715879">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quan sát bảng 3.3 và hoàn thành bảng dưới đây để được các bước thiết kế sơ đồ lắp đặt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26" marR="57526"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7323454"/>
                  </a:ext>
                </a:extLst>
              </a:tr>
              <a:tr h="178970">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sơ đồ lắp đặt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26" marR="57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9920463"/>
                  </a:ext>
                </a:extLst>
              </a:tr>
              <a:tr h="17897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26" marR="57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26" marR="57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972520"/>
                  </a:ext>
                </a:extLst>
              </a:tr>
              <a:tr h="536909">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Nghiên cứu sơ đồ nguyên lý</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hiểu nguyên lí hoạt động mạch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chức năng các thiết bị điện trong mạch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Phân tích đúng mối quan hệ về điện giữa các thiết bị điện trong sơ đồ.</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389184"/>
                  </a:ext>
                </a:extLst>
              </a:tr>
              <a:tr h="715879">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vị trí lắp đặt các thiết bị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đúng: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 trí lắp đặt thiết bị điện trên bảng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Vị trí lắp đặt bảng điện và đường ống chứa dây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7258018"/>
                  </a:ext>
                </a:extLst>
              </a:tr>
              <a:tr h="1252788">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Vẽ sơ đồ lắp đặt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802" marR="30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Vẽ đúng vị trí thực tế của thiết bị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Biểu diễn mối quan hệ về thiết bị điện giưuax các thiết bị điện đúng sơ đồ nguyên lí, tiết kiệm đường dây dẫn điện, đường ống và dễ lắp đặt.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758047"/>
                  </a:ext>
                </a:extLst>
              </a:tr>
            </a:tbl>
          </a:graphicData>
        </a:graphic>
      </p:graphicFrame>
    </p:spTree>
    <p:extLst>
      <p:ext uri="{BB962C8B-B14F-4D97-AF65-F5344CB8AC3E}">
        <p14:creationId xmlns:p14="http://schemas.microsoft.com/office/powerpoint/2010/main" val="28142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CHỦ ĐỀ 3. THIẾT KẾ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6807" y="636060"/>
            <a:ext cx="11171853" cy="3046988"/>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Sơ đồ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1.4. Sơ đồ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Sơ đồ lắp đặt biểu diễn mối quan hệ về điện giữa các thiết bị điện theo đúng vị trí lắp đặt theo thực tế của thiết bị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Quy trình thiết kế sơ đồ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Nghiên cứu sơ đồ nguyên lí</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Xác định vị trí lắp đặt các thiết bị, đồ dùng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Vẽ sơ đồ lắp đặt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232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6137" y="242596"/>
            <a:ext cx="11069217" cy="2308324"/>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2.Thực hành thiết kế mạng điện trong nhà</a:t>
            </a:r>
            <a:endParaRPr lang="en-US" sz="2400">
              <a:latin typeface="Times New Roman" panose="02020603050405020304" pitchFamily="18" charset="0"/>
              <a:ea typeface="Times New Roman" panose="02020603050405020304" pitchFamily="18" charset="0"/>
            </a:endParaRPr>
          </a:p>
          <a:p>
            <a:pPr>
              <a:spcAft>
                <a:spcPts val="0"/>
              </a:spcAft>
            </a:pPr>
            <a:r>
              <a:rPr lang="vi-VN" sz="2400" b="1">
                <a:solidFill>
                  <a:srgbClr val="000000"/>
                </a:solidFill>
                <a:latin typeface="Times New Roman" panose="02020603050405020304" pitchFamily="18" charset="0"/>
                <a:ea typeface="Times New Roman" panose="02020603050405020304" pitchFamily="18" charset="0"/>
              </a:rPr>
              <a:t>2.1. Nội dung thực hành</a:t>
            </a:r>
            <a:endParaRPr lang="en-US" sz="2400" b="1">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Thiết kế mạng điện trong nhà cho một phòng ngủ có một bóng đèn chiếu sáng; một ổ cắm điện cấp điện cho thiết bị điện di động; hai công tắc 3 cực điều khiển đèn chiếu sáng hai nơi; hai bảng điện có gắn các thiết bị điện và đặt tại vị trí trong phòng theo nhu cầu sử dụng</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432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6137" y="242596"/>
            <a:ext cx="11069217" cy="2677656"/>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2.Thực hành thiết kế mạng điện trong nhà</a:t>
            </a:r>
            <a:endParaRPr lang="en-US" sz="2400">
              <a:latin typeface="Times New Roman" panose="02020603050405020304" pitchFamily="18" charset="0"/>
              <a:ea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2.2. Yêu cầu thực hành</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Sơ đồ nguyên lí vẽ đúng chức năng, yêu cầu đặt ra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Sơ đồ lắp đặt đúng vị trí lắp đặt trong thực tế của thiết bị điện, tiết kiệm vật tư và đúng nguyên lý hoạt động.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Các kí hiệu điện trên sơ đồ sử dụng đúng kí hiệu trong bảng 3.1.</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Các sơ đồ mạch điện vẽ rõ ràng, thẩm mĩ.</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190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6137" y="242596"/>
            <a:ext cx="11069217" cy="1569660"/>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2.Thực hành thiết kế mạng điện trong nhà</a:t>
            </a:r>
            <a:endParaRPr lang="en-US" sz="2400">
              <a:latin typeface="Times New Roman" panose="02020603050405020304" pitchFamily="18" charset="0"/>
              <a:ea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2.3. Tiêu chí đánh giá kết quả thực hành</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Kết quả thực hành thiết kế mạng điện trong nhà được đánh giá theo tiêu chí mô tả trong bảng 3.4</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25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2967" y="287991"/>
            <a:ext cx="10403631" cy="461665"/>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Bảng 3.4. Tiêu chí đánh giá kết quả thực hành thiết kế mạng điện trong nhà</a:t>
            </a:r>
            <a:endParaRPr lang="en-US" sz="240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88857853"/>
              </p:ext>
            </p:extLst>
          </p:nvPr>
        </p:nvGraphicFramePr>
        <p:xfrm>
          <a:off x="1003624" y="914555"/>
          <a:ext cx="10622318" cy="3291840"/>
        </p:xfrm>
        <a:graphic>
          <a:graphicData uri="http://schemas.openxmlformats.org/drawingml/2006/table">
            <a:tbl>
              <a:tblPr firstRow="1" firstCol="1" bandRow="1"/>
              <a:tblGrid>
                <a:gridCol w="803269">
                  <a:extLst>
                    <a:ext uri="{9D8B030D-6E8A-4147-A177-3AD203B41FA5}">
                      <a16:colId xmlns:a16="http://schemas.microsoft.com/office/drawing/2014/main" val="2903744034"/>
                    </a:ext>
                  </a:extLst>
                </a:gridCol>
                <a:gridCol w="6341088">
                  <a:extLst>
                    <a:ext uri="{9D8B030D-6E8A-4147-A177-3AD203B41FA5}">
                      <a16:colId xmlns:a16="http://schemas.microsoft.com/office/drawing/2014/main" val="1938049448"/>
                    </a:ext>
                  </a:extLst>
                </a:gridCol>
                <a:gridCol w="1539779">
                  <a:extLst>
                    <a:ext uri="{9D8B030D-6E8A-4147-A177-3AD203B41FA5}">
                      <a16:colId xmlns:a16="http://schemas.microsoft.com/office/drawing/2014/main" val="3694085944"/>
                    </a:ext>
                  </a:extLst>
                </a:gridCol>
                <a:gridCol w="908792">
                  <a:extLst>
                    <a:ext uri="{9D8B030D-6E8A-4147-A177-3AD203B41FA5}">
                      <a16:colId xmlns:a16="http://schemas.microsoft.com/office/drawing/2014/main" val="1567227963"/>
                    </a:ext>
                  </a:extLst>
                </a:gridCol>
                <a:gridCol w="1029390">
                  <a:extLst>
                    <a:ext uri="{9D8B030D-6E8A-4147-A177-3AD203B41FA5}">
                      <a16:colId xmlns:a16="http://schemas.microsoft.com/office/drawing/2014/main" val="3198008330"/>
                    </a:ext>
                  </a:extLst>
                </a:gridCol>
              </a:tblGrid>
              <a:tr h="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tả</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438724"/>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 đồ nguyên lí vẽ đúng chức năng của các mạch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589720"/>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 đồ lắp đặt đúng vị trí lắp đặt trong thực tế của thiết bị điện, tiết kiệm vật tư và đúng nguyên lí hoạt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648345"/>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kí hiệu điện trên sơ đồ sử dụng đúng kí hiệu trong Bảng 3.1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182534"/>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sơ đồ mạch điện vẽ rõ ràng, thẩm mĩ</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688883"/>
                  </a:ext>
                </a:extLst>
              </a:tr>
            </a:tbl>
          </a:graphicData>
        </a:graphic>
      </p:graphicFrame>
    </p:spTree>
    <p:extLst>
      <p:ext uri="{BB962C8B-B14F-4D97-AF65-F5344CB8AC3E}">
        <p14:creationId xmlns:p14="http://schemas.microsoft.com/office/powerpoint/2010/main" val="406239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6137" y="242596"/>
            <a:ext cx="11069217" cy="1200329"/>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2.Thực hành thiết kế mạng điện trong nhà</a:t>
            </a:r>
            <a:endParaRPr lang="en-US" sz="2400">
              <a:latin typeface="Times New Roman" panose="02020603050405020304" pitchFamily="18" charset="0"/>
              <a:ea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2.4. Dụng cụ, vật liệu thực hành thiết kế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Giấy vẽ A4, bút chì vẽ, bút bi, thước kẻ học sinh</a:t>
            </a:r>
            <a:endParaRPr lang="en-US" sz="2400">
              <a:latin typeface="Times New Roman" panose="02020603050405020304" pitchFamily="18" charset="0"/>
              <a:cs typeface="Times New Roman" panose="02020603050405020304" pitchFamily="18" charset="0"/>
            </a:endParaRPr>
          </a:p>
        </p:txBody>
      </p:sp>
      <p:sp>
        <p:nvSpPr>
          <p:cNvPr id="2" name="Rectangle 1"/>
          <p:cNvSpPr/>
          <p:nvPr/>
        </p:nvSpPr>
        <p:spPr>
          <a:xfrm>
            <a:off x="1520891" y="2051477"/>
            <a:ext cx="9063136" cy="461665"/>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Bảng 3.5. Dụng cụ, vật liệu thực hành thiết kế mạng điện trong nhà</a:t>
            </a:r>
            <a:endParaRPr lang="en-US" sz="240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116003"/>
              </p:ext>
            </p:extLst>
          </p:nvPr>
        </p:nvGraphicFramePr>
        <p:xfrm>
          <a:off x="1520891" y="2665465"/>
          <a:ext cx="9582537" cy="2194560"/>
        </p:xfrm>
        <a:graphic>
          <a:graphicData uri="http://schemas.openxmlformats.org/drawingml/2006/table">
            <a:tbl>
              <a:tblPr firstRow="1" firstCol="1" bandRow="1"/>
              <a:tblGrid>
                <a:gridCol w="793607">
                  <a:extLst>
                    <a:ext uri="{9D8B030D-6E8A-4147-A177-3AD203B41FA5}">
                      <a16:colId xmlns:a16="http://schemas.microsoft.com/office/drawing/2014/main" val="1398221911"/>
                    </a:ext>
                  </a:extLst>
                </a:gridCol>
                <a:gridCol w="3993291">
                  <a:extLst>
                    <a:ext uri="{9D8B030D-6E8A-4147-A177-3AD203B41FA5}">
                      <a16:colId xmlns:a16="http://schemas.microsoft.com/office/drawing/2014/main" val="3568537074"/>
                    </a:ext>
                  </a:extLst>
                </a:gridCol>
                <a:gridCol w="1514361">
                  <a:extLst>
                    <a:ext uri="{9D8B030D-6E8A-4147-A177-3AD203B41FA5}">
                      <a16:colId xmlns:a16="http://schemas.microsoft.com/office/drawing/2014/main" val="479909004"/>
                    </a:ext>
                  </a:extLst>
                </a:gridCol>
                <a:gridCol w="1514361">
                  <a:extLst>
                    <a:ext uri="{9D8B030D-6E8A-4147-A177-3AD203B41FA5}">
                      <a16:colId xmlns:a16="http://schemas.microsoft.com/office/drawing/2014/main" val="1332966726"/>
                    </a:ext>
                  </a:extLst>
                </a:gridCol>
                <a:gridCol w="1766917">
                  <a:extLst>
                    <a:ext uri="{9D8B030D-6E8A-4147-A177-3AD203B41FA5}">
                      <a16:colId xmlns:a16="http://schemas.microsoft.com/office/drawing/2014/main" val="3608512762"/>
                    </a:ext>
                  </a:extLst>
                </a:gridCol>
              </a:tblGrid>
              <a:tr h="0">
                <a:tc>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Chủng loại - quy cách kĩ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 vị</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 chú</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2946557"/>
                  </a:ext>
                </a:extLst>
              </a:tr>
              <a:tr h="0">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 vẽ A4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Tờ</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1630977"/>
                  </a:ext>
                </a:extLst>
              </a:tr>
              <a:tr h="0">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Bút chì vẽ</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 2B</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7314271"/>
                  </a:ext>
                </a:extLst>
              </a:tr>
              <a:tr h="0">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Bút bi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2998132"/>
                  </a:ext>
                </a:extLst>
              </a:tr>
              <a:tr h="0">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Thước kẻ học sinh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Thước thẳng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124734"/>
                  </a:ext>
                </a:extLst>
              </a:tr>
            </a:tbl>
          </a:graphicData>
        </a:graphic>
      </p:graphicFrame>
    </p:spTree>
    <p:extLst>
      <p:ext uri="{BB962C8B-B14F-4D97-AF65-F5344CB8AC3E}">
        <p14:creationId xmlns:p14="http://schemas.microsoft.com/office/powerpoint/2010/main" val="347942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6137" y="242596"/>
            <a:ext cx="11069217" cy="2308324"/>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2.Thực hành thiết kế mạng điện trong nhà</a:t>
            </a:r>
            <a:endParaRPr lang="en-US" sz="2400">
              <a:latin typeface="Times New Roman" panose="02020603050405020304" pitchFamily="18" charset="0"/>
              <a:ea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2.5. Thiết kế sơ đồ nguyên lý</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kế mạng điện chiếu sáng cho 1 phòng ngủ gồm một đèn điều khiển hai nơi, ổ cắm điện và bảng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Phương pháp đi dây: đi dây nổi.</a:t>
            </a:r>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2.6. Thiết kế sơ đồ lắp đặt</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455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001000" y="339522"/>
            <a:ext cx="3936023" cy="5363736"/>
          </a:xfrm>
          <a:prstGeom prst="cloudCallout">
            <a:avLst>
              <a:gd name="adj1" fmla="val -55497"/>
              <a:gd name="adj2" fmla="val 4768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Để lắp đặt được một mạng điện trong nhà (Hình 3.1) hoạt động đúng nguyên lí, an toàn và đáp ứng yêu cầu đặt ra thì người thiết kế cần thiết kế những sơ đồ điện gì?</a:t>
            </a:r>
          </a:p>
        </p:txBody>
      </p:sp>
      <p:pic>
        <p:nvPicPr>
          <p:cNvPr id="4" name="Picture 3" descr="C:\Users\DELL\Downloads\image_299.png"/>
          <p:cNvPicPr/>
          <p:nvPr/>
        </p:nvPicPr>
        <p:blipFill>
          <a:blip r:embed="rId2">
            <a:extLst>
              <a:ext uri="{28A0092B-C50C-407E-A947-70E740481C1C}">
                <a14:useLocalDpi xmlns:a14="http://schemas.microsoft.com/office/drawing/2010/main" val="0"/>
              </a:ext>
            </a:extLst>
          </a:blip>
          <a:srcRect/>
          <a:stretch>
            <a:fillRect/>
          </a:stretch>
        </p:blipFill>
        <p:spPr bwMode="auto">
          <a:xfrm>
            <a:off x="514324" y="187105"/>
            <a:ext cx="6844837" cy="3532042"/>
          </a:xfrm>
          <a:prstGeom prst="rect">
            <a:avLst/>
          </a:prstGeom>
          <a:noFill/>
          <a:ln>
            <a:noFill/>
          </a:ln>
        </p:spPr>
      </p:pic>
      <p:sp>
        <p:nvSpPr>
          <p:cNvPr id="3" name="Rectangle 2"/>
          <p:cNvSpPr/>
          <p:nvPr/>
        </p:nvSpPr>
        <p:spPr>
          <a:xfrm>
            <a:off x="603379" y="3948932"/>
            <a:ext cx="6879772" cy="2308324"/>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Để thiết kế và lắp đặt mạng điện trong nhà hoạt động đúng nguyên lý, an toàn và đáp ứng yêu cầu sử dụng, người thiết kế cần thiết kế các sơ đồ điện sau:</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Sơ đồ nguyên lý</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Sơ đồ lắp đặt</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Sơ đồ đấu dây</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964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7025" y="2126122"/>
            <a:ext cx="10403631" cy="461665"/>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Bảng 3.4. Tiêu chí đánh giá kết quả thực hành thiết kế mạng điện trong nhà</a:t>
            </a:r>
            <a:endParaRPr lang="en-US" sz="240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83934655"/>
              </p:ext>
            </p:extLst>
          </p:nvPr>
        </p:nvGraphicFramePr>
        <p:xfrm>
          <a:off x="807682" y="2752686"/>
          <a:ext cx="10622318" cy="3291840"/>
        </p:xfrm>
        <a:graphic>
          <a:graphicData uri="http://schemas.openxmlformats.org/drawingml/2006/table">
            <a:tbl>
              <a:tblPr firstRow="1" firstCol="1" bandRow="1"/>
              <a:tblGrid>
                <a:gridCol w="803269">
                  <a:extLst>
                    <a:ext uri="{9D8B030D-6E8A-4147-A177-3AD203B41FA5}">
                      <a16:colId xmlns:a16="http://schemas.microsoft.com/office/drawing/2014/main" val="2903744034"/>
                    </a:ext>
                  </a:extLst>
                </a:gridCol>
                <a:gridCol w="6341088">
                  <a:extLst>
                    <a:ext uri="{9D8B030D-6E8A-4147-A177-3AD203B41FA5}">
                      <a16:colId xmlns:a16="http://schemas.microsoft.com/office/drawing/2014/main" val="1938049448"/>
                    </a:ext>
                  </a:extLst>
                </a:gridCol>
                <a:gridCol w="1539779">
                  <a:extLst>
                    <a:ext uri="{9D8B030D-6E8A-4147-A177-3AD203B41FA5}">
                      <a16:colId xmlns:a16="http://schemas.microsoft.com/office/drawing/2014/main" val="3694085944"/>
                    </a:ext>
                  </a:extLst>
                </a:gridCol>
                <a:gridCol w="908792">
                  <a:extLst>
                    <a:ext uri="{9D8B030D-6E8A-4147-A177-3AD203B41FA5}">
                      <a16:colId xmlns:a16="http://schemas.microsoft.com/office/drawing/2014/main" val="1567227963"/>
                    </a:ext>
                  </a:extLst>
                </a:gridCol>
                <a:gridCol w="1029390">
                  <a:extLst>
                    <a:ext uri="{9D8B030D-6E8A-4147-A177-3AD203B41FA5}">
                      <a16:colId xmlns:a16="http://schemas.microsoft.com/office/drawing/2014/main" val="3198008330"/>
                    </a:ext>
                  </a:extLst>
                </a:gridCol>
              </a:tblGrid>
              <a:tr h="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tả</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438724"/>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 đồ nguyên lí vẽ đúng chức năng của các mạch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589720"/>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 đồ lắp đặt đúng vị trí lắp đặt trong thực tế của thiết bị điện, tiết kiệm vật tư và đúng nguyên lí hoạt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648345"/>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kí hiệu điện trên sơ đồ sử dụng đúng kí hiệu trong Bảng 3.1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182534"/>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sơ đồ mạch điện vẽ rõ ràng, thẩm mĩ</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688883"/>
                  </a:ext>
                </a:extLst>
              </a:tr>
            </a:tbl>
          </a:graphicData>
        </a:graphic>
      </p:graphicFrame>
      <p:sp>
        <p:nvSpPr>
          <p:cNvPr id="3" name="Rectangle 2"/>
          <p:cNvSpPr/>
          <p:nvPr/>
        </p:nvSpPr>
        <p:spPr>
          <a:xfrm>
            <a:off x="591764" y="401417"/>
            <a:ext cx="11054151" cy="1384995"/>
          </a:xfrm>
          <a:prstGeom prst="rect">
            <a:avLst/>
          </a:prstGeom>
        </p:spPr>
        <p:txBody>
          <a:bodyPr wrap="square">
            <a:spAutoFit/>
          </a:bodyPr>
          <a:lstStyle/>
          <a:p>
            <a:pPr>
              <a:spcAft>
                <a:spcPts val="0"/>
              </a:spcAft>
            </a:pPr>
            <a:r>
              <a:rPr lang="vi-VN" sz="2800" b="1">
                <a:solidFill>
                  <a:srgbClr val="000000"/>
                </a:solidFill>
                <a:latin typeface="Times New Roman" panose="02020603050405020304" pitchFamily="18" charset="0"/>
                <a:ea typeface="Times New Roman" panose="02020603050405020304" pitchFamily="18" charset="0"/>
              </a:rPr>
              <a:t>2.7. Đánh giá kết quả thực hành</a:t>
            </a:r>
            <a:endParaRPr lang="en-US" sz="2800" b="1">
              <a:latin typeface="Times New Roman" panose="02020603050405020304" pitchFamily="18" charset="0"/>
              <a:ea typeface="Times New Roman" panose="02020603050405020304" pitchFamily="18" charset="0"/>
            </a:endParaRPr>
          </a:p>
          <a:p>
            <a:r>
              <a:rPr lang="vi-VN" sz="2800">
                <a:solidFill>
                  <a:srgbClr val="000000"/>
                </a:solidFill>
                <a:latin typeface="Times New Roman" panose="02020603050405020304" pitchFamily="18" charset="0"/>
                <a:ea typeface="Times New Roman" panose="02020603050405020304" pitchFamily="18" charset="0"/>
              </a:rPr>
              <a:t>Kết quả thực hành được đánh giá trên sản phẩm thiết kế sơ đồ nguyên lí và sơ đồ lắp đặt theo tiêu chí mô tả trong bảng 3.4</a:t>
            </a:r>
            <a:endParaRPr lang="en-US" sz="2800"/>
          </a:p>
        </p:txBody>
      </p:sp>
    </p:spTree>
    <p:extLst>
      <p:ext uri="{BB962C8B-B14F-4D97-AF65-F5344CB8AC3E}">
        <p14:creationId xmlns:p14="http://schemas.microsoft.com/office/powerpoint/2010/main" val="18972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phân biệt sự giống và khác nhau giữa sơ đồ nguyên lí và sơ đồ lắp đặt.</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597877" y="418208"/>
            <a:ext cx="11594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phân biệt sự giống và khác nhau giữa sơ đồ nguyên lí và sơ đồ lắp đặt.</a:t>
            </a:r>
          </a:p>
        </p:txBody>
      </p:sp>
      <p:sp>
        <p:nvSpPr>
          <p:cNvPr id="2" name="Rectangle 1"/>
          <p:cNvSpPr/>
          <p:nvPr/>
        </p:nvSpPr>
        <p:spPr>
          <a:xfrm>
            <a:off x="836645" y="1120674"/>
            <a:ext cx="10425404" cy="1938992"/>
          </a:xfrm>
          <a:prstGeom prst="rect">
            <a:avLst/>
          </a:prstGeom>
        </p:spPr>
        <p:txBody>
          <a:bodyPr wrap="square">
            <a:spAutoFit/>
          </a:bodyPr>
          <a:lstStyle/>
          <a:p>
            <a:pPr>
              <a:spcAft>
                <a:spcPts val="0"/>
              </a:spcAft>
            </a:pPr>
            <a:r>
              <a:rPr lang="vi-VN">
                <a:solidFill>
                  <a:srgbClr val="000000"/>
                </a:solidFill>
                <a:latin typeface="Times New Roman" panose="02020603050405020304" pitchFamily="18" charset="0"/>
                <a:ea typeface="Times New Roman" panose="02020603050405020304" pitchFamily="18" charset="0"/>
              </a:rPr>
              <a:t>.</a:t>
            </a:r>
            <a:r>
              <a:rPr lang="en-US" sz="2400" b="1">
                <a:latin typeface="Times New Roman" panose="02020603050405020304" pitchFamily="18" charset="0"/>
                <a:ea typeface="Times New Roman" panose="02020603050405020304" pitchFamily="18" charset="0"/>
              </a:rPr>
              <a:t>- Giống nhau:</a:t>
            </a:r>
          </a:p>
          <a:p>
            <a:pPr>
              <a:spcAft>
                <a:spcPts val="0"/>
              </a:spcAft>
            </a:pPr>
            <a:r>
              <a:rPr lang="en-US" sz="2400">
                <a:latin typeface="Times New Roman" panose="02020603050405020304" pitchFamily="18" charset="0"/>
                <a:ea typeface="Times New Roman" panose="02020603050405020304" pitchFamily="18" charset="0"/>
              </a:rPr>
              <a:t>+ Cả hai đều thể hiện các thành phần của mạch điện hoặc hệ thống điện.</a:t>
            </a:r>
          </a:p>
          <a:p>
            <a:pPr>
              <a:spcAft>
                <a:spcPts val="0"/>
              </a:spcAft>
            </a:pPr>
            <a:r>
              <a:rPr lang="en-US" sz="2400">
                <a:latin typeface="Times New Roman" panose="02020603050405020304" pitchFamily="18" charset="0"/>
                <a:ea typeface="Times New Roman" panose="02020603050405020304" pitchFamily="18" charset="0"/>
              </a:rPr>
              <a:t>+ Cả hai đều sử dụng các ký hiệu điện để thể hiện các thành phần.</a:t>
            </a:r>
          </a:p>
          <a:p>
            <a:pPr>
              <a:spcAft>
                <a:spcPts val="0"/>
              </a:spcAft>
            </a:pPr>
            <a:r>
              <a:rPr lang="en-US" sz="2400">
                <a:latin typeface="Times New Roman" panose="02020603050405020304" pitchFamily="18" charset="0"/>
                <a:ea typeface="Times New Roman" panose="02020603050405020304" pitchFamily="18" charset="0"/>
              </a:rPr>
              <a:t>+ Cả hai đều được sử dụng để hướng dẫn thi công và vận hành hệ thống điện.</a:t>
            </a:r>
          </a:p>
          <a:p>
            <a:pPr>
              <a:spcAft>
                <a:spcPts val="0"/>
              </a:spcAft>
            </a:pPr>
            <a:r>
              <a:rPr lang="en-US" sz="2400" b="1">
                <a:latin typeface="Times New Roman" panose="02020603050405020304" pitchFamily="18" charset="0"/>
                <a:ea typeface="Times New Roman" panose="02020603050405020304" pitchFamily="18" charset="0"/>
              </a:rPr>
              <a:t>- Khác nhau:</a:t>
            </a:r>
            <a:endParaRPr lang="en-US" sz="2400" b="1">
              <a:effectLst/>
              <a:latin typeface="Times New Roman" panose="02020603050405020304" pitchFamily="18" charset="0"/>
              <a:ea typeface="Times New Roman" panose="02020603050405020304" pitchFamily="18" charset="0"/>
            </a:endParaRPr>
          </a:p>
        </p:txBody>
      </p:sp>
      <p:pic>
        <p:nvPicPr>
          <p:cNvPr id="6" name="Picture 5" descr="A screenshot of a computer&#10;&#10;Description automatically generated"/>
          <p:cNvPicPr/>
          <p:nvPr/>
        </p:nvPicPr>
        <p:blipFill>
          <a:blip r:embed="rId3">
            <a:extLst>
              <a:ext uri="{28A0092B-C50C-407E-A947-70E740481C1C}">
                <a14:useLocalDpi xmlns:a14="http://schemas.microsoft.com/office/drawing/2010/main" val="0"/>
              </a:ext>
            </a:extLst>
          </a:blip>
          <a:srcRect/>
          <a:stretch>
            <a:fillRect/>
          </a:stretch>
        </p:blipFill>
        <p:spPr bwMode="auto">
          <a:xfrm>
            <a:off x="999114" y="3133900"/>
            <a:ext cx="8322167" cy="2063615"/>
          </a:xfrm>
          <a:prstGeom prst="rect">
            <a:avLst/>
          </a:prstGeom>
          <a:noFill/>
          <a:ln>
            <a:noFill/>
          </a:ln>
        </p:spPr>
      </p:pic>
    </p:spTree>
    <p:extLst>
      <p:ext uri="{BB962C8B-B14F-4D97-AF65-F5344CB8AC3E}">
        <p14:creationId xmlns:p14="http://schemas.microsoft.com/office/powerpoint/2010/main" val="60809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Nêu cách vẽ sơ đồ nguyên lí và sơ đồ lắp đặt mạng điện trong nhà.</a:t>
            </a:r>
          </a:p>
        </p:txBody>
      </p:sp>
      <p:sp>
        <p:nvSpPr>
          <p:cNvPr id="5" name="TextBox 4">
            <a:extLst>
              <a:ext uri="{FF2B5EF4-FFF2-40B4-BE49-F238E27FC236}">
                <a16:creationId xmlns:a16="http://schemas.microsoft.com/office/drawing/2014/main" id="{89D9F8A3-C128-7927-D1DF-EA3DF86EB266}"/>
              </a:ext>
            </a:extLst>
          </p:cNvPr>
          <p:cNvSpPr txBox="1"/>
          <p:nvPr/>
        </p:nvSpPr>
        <p:spPr>
          <a:xfrm>
            <a:off x="3048000" y="3072564"/>
            <a:ext cx="6096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392352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98927" y="487025"/>
            <a:ext cx="11594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Nêu cách vẽ sơ đồ nguyên lí và sơ đồ lắp đặt mạng điện trong nhà.</a:t>
            </a:r>
          </a:p>
        </p:txBody>
      </p:sp>
      <p:sp>
        <p:nvSpPr>
          <p:cNvPr id="2" name="Rectangle 1"/>
          <p:cNvSpPr/>
          <p:nvPr/>
        </p:nvSpPr>
        <p:spPr>
          <a:xfrm>
            <a:off x="1007706" y="948690"/>
            <a:ext cx="7147250" cy="5909310"/>
          </a:xfrm>
          <a:prstGeom prst="rect">
            <a:avLst/>
          </a:prstGeom>
        </p:spPr>
        <p:txBody>
          <a:bodyPr wrap="square">
            <a:spAutoFit/>
          </a:bodyPr>
          <a:lstStyle/>
          <a:p>
            <a:pPr>
              <a:spcAft>
                <a:spcPts val="0"/>
              </a:spcAft>
            </a:pPr>
            <a:r>
              <a:rPr lang="en-US" sz="1400">
                <a:solidFill>
                  <a:srgbClr val="FF0000"/>
                </a:solidFill>
                <a:latin typeface="Times New Roman" panose="02020603050405020304" pitchFamily="18" charset="0"/>
                <a:ea typeface="Times New Roman" panose="02020603050405020304" pitchFamily="18" charset="0"/>
              </a:rPr>
              <a:t>- Cách vẽ sơ đồ nguyên lý và sơ đồ lắp đặt mạng điện trong nhà:</a:t>
            </a:r>
          </a:p>
          <a:p>
            <a:pPr>
              <a:spcAft>
                <a:spcPts val="0"/>
              </a:spcAft>
            </a:pPr>
            <a:r>
              <a:rPr lang="vi-VN" sz="1400">
                <a:solidFill>
                  <a:srgbClr val="FF0000"/>
                </a:solidFill>
                <a:latin typeface="Times New Roman" panose="02020603050405020304" pitchFamily="18" charset="0"/>
                <a:ea typeface="Times New Roman" panose="02020603050405020304" pitchFamily="18" charset="0"/>
              </a:rPr>
              <a:t>a</a:t>
            </a:r>
            <a:r>
              <a:rPr lang="en-US" sz="1400">
                <a:solidFill>
                  <a:srgbClr val="FF0000"/>
                </a:solidFill>
                <a:latin typeface="Times New Roman" panose="02020603050405020304" pitchFamily="18" charset="0"/>
                <a:ea typeface="Times New Roman" panose="02020603050405020304" pitchFamily="18" charset="0"/>
              </a:rPr>
              <a:t>. Sơ đồ nguyên lý:</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Xác định các thành phần chính của mạng điện:</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Nguồn điện (công tơ điện)</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Aptomat (CB) tổng</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Các aptomat (CB) nhánh</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Dây dẫn</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Các thiết bị điện (ổ cắm, công tắc, bóng đèn, quạt điện,...)</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Vẽ các thành phần trên giấy:</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Vẽ các ký hiệu của các thành phần theo quy ước.</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Nối các thành phần với nhau bằng các đường dây.</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Ghi chú tên và thông số kỹ thuật của các thành phần.</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Kiểm tra sơ đồ:</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Kiểm tra xem các thành phần đã được nối đúng hay chưa.</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Kiểm tra xem sơ đồ đã thể hiện rõ nguyên lý hoạt động của mạng điện hay chưa.</a:t>
            </a:r>
          </a:p>
          <a:p>
            <a:pPr>
              <a:spcAft>
                <a:spcPts val="0"/>
              </a:spcAft>
            </a:pPr>
            <a:r>
              <a:rPr lang="vi-VN" sz="1400">
                <a:solidFill>
                  <a:srgbClr val="FF0000"/>
                </a:solidFill>
                <a:latin typeface="Times New Roman" panose="02020603050405020304" pitchFamily="18" charset="0"/>
                <a:ea typeface="Times New Roman" panose="02020603050405020304" pitchFamily="18" charset="0"/>
              </a:rPr>
              <a:t>b</a:t>
            </a:r>
            <a:r>
              <a:rPr lang="en-US" sz="1400">
                <a:solidFill>
                  <a:srgbClr val="FF0000"/>
                </a:solidFill>
                <a:latin typeface="Times New Roman" panose="02020603050405020304" pitchFamily="18" charset="0"/>
                <a:ea typeface="Times New Roman" panose="02020603050405020304" pitchFamily="18" charset="0"/>
              </a:rPr>
              <a:t>. Sơ đồ lắp đặt:</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Dựa vào sơ đồ nguyên lý để vẽ sơ đồ lắp đặt.</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Xác định vị trí lắp đặt các thiết bị điện:</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Vị trí lắp đặt aptomat (CB) tổng và các aptomat (CB) nhánh.</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Vị trí lắp đặt ổ cắm, công tắc, bóng đèn.</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Vị trí đi dây.</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Vẽ chi tiết cách đi dây:</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Cách đi dây trong tường, trong hộp kỹ thuật.</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Cách đấu nối các thiết bị điện.</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Kiểm tra sơ đồ:</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Kiểm tra xem vị trí lắp đặt các thiết bị điện đã hợp lý hay chưa.</a:t>
            </a:r>
          </a:p>
          <a:p>
            <a:pPr>
              <a:spcAft>
                <a:spcPts val="0"/>
              </a:spcAft>
            </a:pPr>
            <a:r>
              <a:rPr lang="en-US" sz="1400">
                <a:solidFill>
                  <a:srgbClr val="FF0000"/>
                </a:solidFill>
                <a:latin typeface="Times New Roman" panose="02020603050405020304" pitchFamily="18" charset="0"/>
                <a:ea typeface="Times New Roman" panose="02020603050405020304" pitchFamily="18" charset="0"/>
              </a:rPr>
              <a:t>+ Kiểm tra xem cách đi dây đã đảm bảo an toàn và thẩm mỹ hay chưa.</a:t>
            </a:r>
            <a:endParaRPr lang="en-US" sz="1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192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2" name="Rectangle 1"/>
          <p:cNvSpPr/>
          <p:nvPr/>
        </p:nvSpPr>
        <p:spPr>
          <a:xfrm>
            <a:off x="366130" y="584775"/>
            <a:ext cx="11825869"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tìm hiểu mạch đèn sáng tỏ, sáng mờ có sơ đồ nguyên lí như ở Hình 3.6 để thiết kế sơ đồ lắp đặt.</a:t>
            </a:r>
          </a:p>
        </p:txBody>
      </p:sp>
      <p:pic>
        <p:nvPicPr>
          <p:cNvPr id="5" name="Picture 4" descr="C:\Users\DELL\Downloads\image_30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192" y="1660018"/>
            <a:ext cx="4011411" cy="2790683"/>
          </a:xfrm>
          <a:prstGeom prst="rect">
            <a:avLst/>
          </a:prstGeom>
          <a:noFill/>
          <a:ln>
            <a:noFill/>
          </a:ln>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2" name="Rectangle 1"/>
          <p:cNvSpPr/>
          <p:nvPr/>
        </p:nvSpPr>
        <p:spPr>
          <a:xfrm>
            <a:off x="366130" y="584775"/>
            <a:ext cx="11825869"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tìm hiểu mạch đèn sáng tỏ, sáng mờ có sơ đồ nguyên lí như ở Hình 3.6 để thiết kế sơ đồ lắp đặt.</a:t>
            </a:r>
          </a:p>
        </p:txBody>
      </p:sp>
      <p:pic>
        <p:nvPicPr>
          <p:cNvPr id="5" name="Picture 4" descr="C:\Users\DELL\Downloads\image_30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130" y="1415772"/>
            <a:ext cx="4011411" cy="3072252"/>
          </a:xfrm>
          <a:prstGeom prst="rect">
            <a:avLst/>
          </a:prstGeom>
          <a:noFill/>
          <a:ln>
            <a:noFill/>
          </a:ln>
        </p:spPr>
      </p:pic>
      <p:sp>
        <p:nvSpPr>
          <p:cNvPr id="4" name="Rectangle 3"/>
          <p:cNvSpPr/>
          <p:nvPr/>
        </p:nvSpPr>
        <p:spPr>
          <a:xfrm>
            <a:off x="4596880" y="1000273"/>
            <a:ext cx="7346303" cy="5632311"/>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Sơ đồ lắp đặt cho mạch đèn sáng tỏ, sáng mờ:</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Xác định các thành phần: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Nguồn điện (L)</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Dây pha (N)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Dây trung tính (PE)</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Công tắc 2 vị trí (K1)</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Cầu chì (F1)</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+ 2 bóng đèn (Đ1 và Đ2)</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Vị trí lắp đặt:</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Công tắc: Lắp đặt ở vị trí thuận tiện cho việc sử dụng.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Cầu chì: Lắp đặt gần nguồn điện.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Bóng đèn: Lắp đặt ở vị trí cần chiếu sáng.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Cách đi dây:</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Dây pha từ nguồn điện đấu vào cực 1 của công tắc K1.</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Dây trung tính từ nguồn điện đấu vào dây N của bóng đèn Đ1.</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Dây từ cực 2 của công tắc K1 đấu vào dây N của bóng đèn Đ2.</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Dây từ dây L của bóng đèn Đ1 và Đ2 đấu vào cầu chì F1.</a:t>
            </a:r>
          </a:p>
          <a:p>
            <a:r>
              <a:rPr lang="en-US" sz="2000">
                <a:solidFill>
                  <a:srgbClr val="FF0000"/>
                </a:solidFill>
                <a:latin typeface="Times New Roman" panose="02020603050405020304" pitchFamily="18" charset="0"/>
                <a:ea typeface="Times New Roman" panose="02020603050405020304" pitchFamily="18" charset="0"/>
              </a:rPr>
              <a:t>+ Dây từ cầu chì F1 đấu vào dây PE.</a:t>
            </a:r>
            <a:endParaRPr lang="en-US" sz="2000">
              <a:solidFill>
                <a:srgbClr val="FF0000"/>
              </a:solidFill>
            </a:endParaRPr>
          </a:p>
        </p:txBody>
      </p:sp>
    </p:spTree>
    <p:extLst>
      <p:ext uri="{BB962C8B-B14F-4D97-AF65-F5344CB8AC3E}">
        <p14:creationId xmlns:p14="http://schemas.microsoft.com/office/powerpoint/2010/main" val="203102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arn(inVertical)">
                                      <p:cBhvr>
                                        <p:cTn id="28" dur="500"/>
                                        <p:tgtEl>
                                          <p:spTgt spid="4">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barn(inVertical)">
                                      <p:cBhvr>
                                        <p:cTn id="31" dur="500"/>
                                        <p:tgtEl>
                                          <p:spTgt spid="4">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barn(inVertical)">
                                      <p:cBhvr>
                                        <p:cTn id="34" dur="500"/>
                                        <p:tgtEl>
                                          <p:spTgt spid="4">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barn(inVertical)">
                                      <p:cBhvr>
                                        <p:cTn id="37" dur="500"/>
                                        <p:tgtEl>
                                          <p:spTgt spid="4">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barn(inVertical)">
                                      <p:cBhvr>
                                        <p:cTn id="40" dur="500"/>
                                        <p:tgtEl>
                                          <p:spTgt spid="4">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barn(inVertical)">
                                      <p:cBhvr>
                                        <p:cTn id="43" dur="500"/>
                                        <p:tgtEl>
                                          <p:spTgt spid="4">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4">
                                            <p:txEl>
                                              <p:pRg st="13" end="13"/>
                                            </p:txEl>
                                          </p:spTgt>
                                        </p:tgtEl>
                                        <p:attrNameLst>
                                          <p:attrName>style.visibility</p:attrName>
                                        </p:attrNameLst>
                                      </p:cBhvr>
                                      <p:to>
                                        <p:strVal val="visible"/>
                                      </p:to>
                                    </p:set>
                                    <p:animEffect transition="in" filter="barn(inVertical)">
                                      <p:cBhvr>
                                        <p:cTn id="46" dur="500"/>
                                        <p:tgtEl>
                                          <p:spTgt spid="4">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4">
                                            <p:txEl>
                                              <p:pRg st="14" end="14"/>
                                            </p:txEl>
                                          </p:spTgt>
                                        </p:tgtEl>
                                        <p:attrNameLst>
                                          <p:attrName>style.visibility</p:attrName>
                                        </p:attrNameLst>
                                      </p:cBhvr>
                                      <p:to>
                                        <p:strVal val="visible"/>
                                      </p:to>
                                    </p:set>
                                    <p:animEffect transition="in" filter="barn(inVertical)">
                                      <p:cBhvr>
                                        <p:cTn id="49" dur="500"/>
                                        <p:tgtEl>
                                          <p:spTgt spid="4">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4">
                                            <p:txEl>
                                              <p:pRg st="15" end="15"/>
                                            </p:txEl>
                                          </p:spTgt>
                                        </p:tgtEl>
                                        <p:attrNameLst>
                                          <p:attrName>style.visibility</p:attrName>
                                        </p:attrNameLst>
                                      </p:cBhvr>
                                      <p:to>
                                        <p:strVal val="visible"/>
                                      </p:to>
                                    </p:set>
                                    <p:animEffect transition="in" filter="barn(inVertical)">
                                      <p:cBhvr>
                                        <p:cTn id="52" dur="500"/>
                                        <p:tgtEl>
                                          <p:spTgt spid="4">
                                            <p:txEl>
                                              <p:pRg st="15" end="1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animEffect transition="in" filter="barn(inVertical)">
                                      <p:cBhvr>
                                        <p:cTn id="55" dur="500"/>
                                        <p:tgtEl>
                                          <p:spTgt spid="4">
                                            <p:txEl>
                                              <p:pRg st="16" end="1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4">
                                            <p:txEl>
                                              <p:pRg st="17" end="17"/>
                                            </p:txEl>
                                          </p:spTgt>
                                        </p:tgtEl>
                                        <p:attrNameLst>
                                          <p:attrName>style.visibility</p:attrName>
                                        </p:attrNameLst>
                                      </p:cBhvr>
                                      <p:to>
                                        <p:strVal val="visible"/>
                                      </p:to>
                                    </p:set>
                                    <p:animEffect transition="in" filter="barn(inVertical)">
                                      <p:cBhvr>
                                        <p:cTn id="58" dur="500"/>
                                        <p:tgtEl>
                                          <p:spTgt spid="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28" y="130773"/>
            <a:ext cx="2673319" cy="32375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671" y="130773"/>
            <a:ext cx="2836509" cy="3106949"/>
          </a:xfrm>
          <a:prstGeom prst="rect">
            <a:avLst/>
          </a:prstGeom>
        </p:spPr>
      </p:pic>
      <p:pic>
        <p:nvPicPr>
          <p:cNvPr id="5" name="Picture 4"/>
          <p:cNvPicPr>
            <a:picLocks noChangeAspect="1"/>
          </p:cNvPicPr>
          <p:nvPr/>
        </p:nvPicPr>
        <p:blipFill>
          <a:blip r:embed="rId4"/>
          <a:stretch>
            <a:fillRect/>
          </a:stretch>
        </p:blipFill>
        <p:spPr>
          <a:xfrm>
            <a:off x="480428" y="3673053"/>
            <a:ext cx="2673319" cy="27557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5671" y="3816221"/>
            <a:ext cx="2828731" cy="2612571"/>
          </a:xfrm>
          <a:prstGeom prst="rect">
            <a:avLst/>
          </a:prstGeom>
        </p:spPr>
      </p:pic>
      <p:sp>
        <p:nvSpPr>
          <p:cNvPr id="8" name="Rectangle 7"/>
          <p:cNvSpPr/>
          <p:nvPr/>
        </p:nvSpPr>
        <p:spPr>
          <a:xfrm>
            <a:off x="6494104" y="219184"/>
            <a:ext cx="4593771" cy="3046988"/>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 Chọn những thiết bị và đồ dùng điện có thông số kĩ thuật phù hợp với mạng điện trong nhà ở Việt Nam.</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Bóng đèn 12 V - 20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Quạt điện 220 V - 50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Nồi cơm điện 110 V - 600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Công tắc 16 A - 250 V.</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476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28" y="130773"/>
            <a:ext cx="2673319" cy="32375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671" y="130773"/>
            <a:ext cx="2836509" cy="3106949"/>
          </a:xfrm>
          <a:prstGeom prst="rect">
            <a:avLst/>
          </a:prstGeom>
        </p:spPr>
      </p:pic>
      <p:pic>
        <p:nvPicPr>
          <p:cNvPr id="5" name="Picture 4"/>
          <p:cNvPicPr>
            <a:picLocks noChangeAspect="1"/>
          </p:cNvPicPr>
          <p:nvPr/>
        </p:nvPicPr>
        <p:blipFill>
          <a:blip r:embed="rId4"/>
          <a:stretch>
            <a:fillRect/>
          </a:stretch>
        </p:blipFill>
        <p:spPr>
          <a:xfrm>
            <a:off x="480428" y="3673053"/>
            <a:ext cx="2673319" cy="27557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5671" y="3816221"/>
            <a:ext cx="2828731" cy="2612571"/>
          </a:xfrm>
          <a:prstGeom prst="rect">
            <a:avLst/>
          </a:prstGeom>
        </p:spPr>
      </p:pic>
      <p:sp>
        <p:nvSpPr>
          <p:cNvPr id="8" name="Rectangle 7"/>
          <p:cNvSpPr/>
          <p:nvPr/>
        </p:nvSpPr>
        <p:spPr>
          <a:xfrm>
            <a:off x="6494104" y="219184"/>
            <a:ext cx="4593771" cy="3046988"/>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 Chọn những thiết bị và đồ dùng điện có thông số kĩ thuật phù hợp với mạng điện trong nhà ở Việt Nam.</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Bóng đèn 12 V - 20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Quạt điện 220 V - 50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Nồi cơm điện 110 V - 600 W.</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 Công tắc 16 A - 250 V.</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6764691" y="3493055"/>
            <a:ext cx="4052596" cy="830997"/>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a:t>
            </a:r>
            <a:r>
              <a:rPr lang="en-US" sz="2400">
                <a:solidFill>
                  <a:srgbClr val="FF0000"/>
                </a:solidFill>
                <a:latin typeface="Times New Roman" panose="02020603050405020304" pitchFamily="18" charset="0"/>
                <a:ea typeface="Times New Roman" panose="02020603050405020304" pitchFamily="18" charset="0"/>
              </a:rPr>
              <a:t>  Quạt điện 220V - 50W.</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Công tắc 16A - 250V.</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731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41677" y="362635"/>
            <a:ext cx="3278993" cy="1569660"/>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2. Thế nào là mạng điện trong nhà? Mạng điện trong nhà gồm các phần tử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descr="C:\Users\DELL\Downloads\image_299.png"/>
          <p:cNvPicPr/>
          <p:nvPr/>
        </p:nvPicPr>
        <p:blipFill>
          <a:blip r:embed="rId2">
            <a:extLst>
              <a:ext uri="{28A0092B-C50C-407E-A947-70E740481C1C}">
                <a14:useLocalDpi xmlns:a14="http://schemas.microsoft.com/office/drawing/2010/main" val="0"/>
              </a:ext>
            </a:extLst>
          </a:blip>
          <a:srcRect/>
          <a:stretch>
            <a:fillRect/>
          </a:stretch>
        </p:blipFill>
        <p:spPr bwMode="auto">
          <a:xfrm>
            <a:off x="753511" y="362635"/>
            <a:ext cx="6844837" cy="4384895"/>
          </a:xfrm>
          <a:prstGeom prst="rect">
            <a:avLst/>
          </a:prstGeom>
          <a:noFill/>
          <a:ln>
            <a:noFill/>
          </a:ln>
        </p:spPr>
      </p:pic>
    </p:spTree>
    <p:extLst>
      <p:ext uri="{BB962C8B-B14F-4D97-AF65-F5344CB8AC3E}">
        <p14:creationId xmlns:p14="http://schemas.microsoft.com/office/powerpoint/2010/main" val="133432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41677" y="362635"/>
            <a:ext cx="3278993" cy="1569660"/>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2. Thế nào là mạng điện trong nhà? Mạng điện trong nhà gồm các phần tử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descr="C:\Users\DELL\Downloads\image_299.png"/>
          <p:cNvPicPr/>
          <p:nvPr/>
        </p:nvPicPr>
        <p:blipFill>
          <a:blip r:embed="rId2">
            <a:extLst>
              <a:ext uri="{28A0092B-C50C-407E-A947-70E740481C1C}">
                <a14:useLocalDpi xmlns:a14="http://schemas.microsoft.com/office/drawing/2010/main" val="0"/>
              </a:ext>
            </a:extLst>
          </a:blip>
          <a:srcRect/>
          <a:stretch>
            <a:fillRect/>
          </a:stretch>
        </p:blipFill>
        <p:spPr bwMode="auto">
          <a:xfrm>
            <a:off x="753511" y="362635"/>
            <a:ext cx="6844837" cy="4384895"/>
          </a:xfrm>
          <a:prstGeom prst="rect">
            <a:avLst/>
          </a:prstGeom>
          <a:noFill/>
          <a:ln>
            <a:noFill/>
          </a:ln>
        </p:spPr>
      </p:pic>
      <p:sp>
        <p:nvSpPr>
          <p:cNvPr id="2" name="Rectangle 1"/>
          <p:cNvSpPr/>
          <p:nvPr/>
        </p:nvSpPr>
        <p:spPr>
          <a:xfrm>
            <a:off x="2425958" y="4967005"/>
            <a:ext cx="8640147" cy="156966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Mạng điện trong nhà là mạng điện thể hiện cách phân phối điện; cách kết nối, bố trí các thiết bị điện nhằm phục vụ nhu cầu sử dụng nguồn điện, sử dụng các thiết bị điện cố định và di động trong nhà.</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Mạng điện trong nhà có điện áp 220V.</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1536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41677" y="362635"/>
            <a:ext cx="3278993" cy="1569660"/>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Thế nào là sơ đồ mạng điện trong nhà? Có mấy loại sơ đồ mạng điện trong nhà?</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99.png"/>
          <p:cNvPicPr/>
          <p:nvPr/>
        </p:nvPicPr>
        <p:blipFill>
          <a:blip r:embed="rId2">
            <a:extLst>
              <a:ext uri="{28A0092B-C50C-407E-A947-70E740481C1C}">
                <a14:useLocalDpi xmlns:a14="http://schemas.microsoft.com/office/drawing/2010/main" val="0"/>
              </a:ext>
            </a:extLst>
          </a:blip>
          <a:srcRect/>
          <a:stretch>
            <a:fillRect/>
          </a:stretch>
        </p:blipFill>
        <p:spPr bwMode="auto">
          <a:xfrm>
            <a:off x="753511" y="362635"/>
            <a:ext cx="6844837" cy="4384895"/>
          </a:xfrm>
          <a:prstGeom prst="rect">
            <a:avLst/>
          </a:prstGeom>
          <a:noFill/>
          <a:ln>
            <a:noFill/>
          </a:ln>
        </p:spPr>
      </p:pic>
    </p:spTree>
    <p:extLst>
      <p:ext uri="{BB962C8B-B14F-4D97-AF65-F5344CB8AC3E}">
        <p14:creationId xmlns:p14="http://schemas.microsoft.com/office/powerpoint/2010/main" val="205163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41677" y="362635"/>
            <a:ext cx="3278993" cy="1569660"/>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Thế nào là sơ đồ mạng điện trong nhà? Có mấy loại sơ đồ mạng điện trong nhà?</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99.png"/>
          <p:cNvPicPr/>
          <p:nvPr/>
        </p:nvPicPr>
        <p:blipFill>
          <a:blip r:embed="rId2">
            <a:extLst>
              <a:ext uri="{28A0092B-C50C-407E-A947-70E740481C1C}">
                <a14:useLocalDpi xmlns:a14="http://schemas.microsoft.com/office/drawing/2010/main" val="0"/>
              </a:ext>
            </a:extLst>
          </a:blip>
          <a:srcRect/>
          <a:stretch>
            <a:fillRect/>
          </a:stretch>
        </p:blipFill>
        <p:spPr bwMode="auto">
          <a:xfrm>
            <a:off x="753511" y="362635"/>
            <a:ext cx="6844837" cy="4384895"/>
          </a:xfrm>
          <a:prstGeom prst="rect">
            <a:avLst/>
          </a:prstGeom>
          <a:noFill/>
          <a:ln>
            <a:noFill/>
          </a:ln>
        </p:spPr>
      </p:pic>
      <p:sp>
        <p:nvSpPr>
          <p:cNvPr id="2" name="Rectangle 1"/>
          <p:cNvSpPr/>
          <p:nvPr/>
        </p:nvSpPr>
        <p:spPr>
          <a:xfrm>
            <a:off x="1741714" y="5022989"/>
            <a:ext cx="10052180" cy="156966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Sơ đồ mạng điện trong nhà là sơ đồ thể hiện sự kết nối, phân bổ các thiết bị điện trong nhà nhằm phục vụ cho việc thi công, lắp đặt điện được chính xác, hiệu quả.</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Có hai loại sơ đồ mạng điện đó là sơ đồ nguyên lí và sơ đồ lắp đặt.</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4486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407</TotalTime>
  <Words>3011</Words>
  <Application>Microsoft Office PowerPoint</Application>
  <PresentationFormat>Widescreen</PresentationFormat>
  <Paragraphs>288</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2023-06-21T22:05:51Z</dcterms:created>
  <dcterms:modified xsi:type="dcterms:W3CDTF">2024-10-11T02:14:23Z</dcterms:modified>
</cp:coreProperties>
</file>