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2" r:id="rId3"/>
  </p:sldMasterIdLst>
  <p:notesMasterIdLst>
    <p:notesMasterId r:id="rId26"/>
  </p:notesMasterIdLst>
  <p:handoutMasterIdLst>
    <p:handoutMasterId r:id="rId27"/>
  </p:handoutMasterIdLst>
  <p:sldIdLst>
    <p:sldId id="372" r:id="rId4"/>
    <p:sldId id="257" r:id="rId5"/>
    <p:sldId id="380" r:id="rId6"/>
    <p:sldId id="307" r:id="rId7"/>
    <p:sldId id="381" r:id="rId8"/>
    <p:sldId id="382" r:id="rId9"/>
    <p:sldId id="356" r:id="rId10"/>
    <p:sldId id="373" r:id="rId11"/>
    <p:sldId id="383" r:id="rId12"/>
    <p:sldId id="357" r:id="rId13"/>
    <p:sldId id="374" r:id="rId14"/>
    <p:sldId id="375" r:id="rId15"/>
    <p:sldId id="379" r:id="rId16"/>
    <p:sldId id="384" r:id="rId17"/>
    <p:sldId id="358" r:id="rId18"/>
    <p:sldId id="359" r:id="rId19"/>
    <p:sldId id="376" r:id="rId20"/>
    <p:sldId id="377" r:id="rId21"/>
    <p:sldId id="378" r:id="rId22"/>
    <p:sldId id="345" r:id="rId23"/>
    <p:sldId id="288" r:id="rId24"/>
    <p:sldId id="371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3333FF"/>
    <a:srgbClr val="0000CC"/>
    <a:srgbClr val="0066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246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4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05BB-A963-420C-8C8F-CFF192449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8E0B8-A0C5-434C-94DC-DA35C3148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F17-FBAA-402E-8DB2-14270A52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E763-08AA-4817-A5BF-84D7BF5D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0EAE-8BE5-4456-B535-17D26496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FB75-7070-4CBE-BA9D-6CC62C5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3FCB-A3D5-4EF6-A11B-75D73409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E9D48-ED28-474A-B82A-1F737FFE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B6F2B-85F5-4DCE-A34D-16B892B3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4B022-D5AB-4EA1-BD85-2BC542D4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59F5-0BB2-4852-8BC9-7DA83FB2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E653-C8D0-409B-92EA-5E10F25B0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8DDD8-C1FB-4E3E-8C0C-AEC395FC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806F-A8D2-4DB2-9BED-9C8F68EE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B381-7F0C-4484-9684-632A80F1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45AE-AD04-4B25-9A33-C42350DD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FD17-4D99-49C6-ABBF-B499ECFC9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F0110-670B-4E1A-BC05-F281A8DF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1931-7892-4BFF-A4C8-A4BCC27D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71A0-580E-4837-AC73-3DE98C73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9D00F-3570-4227-B04D-C67E9EFB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C7D6-3509-4DD7-ACB4-E78BF5AD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A88B-B60F-4919-8587-B4A2B15D0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EC8F2-5B49-4DF4-867E-DC39F8929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DD91C-E539-4AD2-92FE-747BC6A12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9C3E1-822B-4C54-B287-AEA7C60A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17916-C1F6-46CC-9912-CC559D10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8C5DF-4582-456E-A2DE-FC57EFB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FA189-E5CB-4866-AAE2-DAFAD706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68D3-8E42-4E21-982A-03CEC491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B26AB-4C25-4343-BB04-50975D21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B26B0-0F38-4F7A-9AFF-C7A03878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45BC8-E06C-49F4-B60B-D67121A1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E0E29-304F-411B-82D0-C193A66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AB0B0-F426-41A1-AE17-BC84D3FF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FCEB4-1EDD-422D-A9BA-CB4E0C71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AB2C-CE77-45CA-9D9A-D8920C59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0803-0560-45A9-B80B-516F062C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87957-5EC8-45CA-9452-95FBEEB12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0AA21-4292-4B14-966A-1C1268A1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8F44B-BA07-4B46-B0B5-3E0B48B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62899-CA2B-4627-972F-DA4030D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77E1-EF22-4C32-A448-DD8AC80D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A53DC-B4FA-4088-A496-99CB7015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B04E3-7CF8-47A2-8B42-F08A9F26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6FBD-BF44-4406-8CC9-8DB01D9A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67A9C-399C-44D4-BFD1-11E28B58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8FDE-96FA-44C5-A0CE-AB75E6D9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A8A0-AEB3-4A67-92ED-E0195D21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130A1-BA67-4AB6-ABA8-B097604D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2F23-5CF7-4BE7-8181-2203989A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6F82-EA39-4A6F-8F3C-CB79BDDF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09CF-0F44-451D-9224-1695F165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ED9A8-5BD3-4C10-8B31-C7AF2BF3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14770-224D-4F32-AE88-4B91BEC91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DFBC-3EE0-4ADC-867B-3AAEB80C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413B-91F6-455D-A100-161AD9C1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CF71-D716-4DA4-9D4E-F4823A00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324-FB33-4DE0-803A-5F76D785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BB62B-2698-4C25-9C82-15CF6A591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B933-3DF8-4E35-9D70-EA3F9FC9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138C-9DEE-4B4E-A530-406136FE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F953-AE6B-4DE9-9F32-377049CC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2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CED7-3FA2-4C23-A9C1-663E5181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C143-DBF4-47ED-B5FA-087D0A89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C6F3B-650E-49C0-B034-D411905C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D0968-7843-4F77-A176-485AB57C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A395-9DB1-4B59-992E-8734C9E0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29D5-3968-4049-832B-E2408885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5E7B-FAB6-4685-A722-DC7FB309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7A73-2F70-44BF-AB6A-511B2861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6326-1130-4FD7-9694-7EEA7C1F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38838-9E29-4B3D-B4EE-0E9FAECC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309F-50FE-47D3-B94D-A77632006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3CD2-C611-4A9C-B20E-5863B0A02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1B9C2-7FFB-4AC8-BB50-9F35F037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94C7A-1066-40D4-8F2D-A797C2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E172-B3C8-42E1-BCC4-38B09092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0DF1-229F-4E96-92F1-44D31C2F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E9BC-7E65-4E77-97DF-CEE92C15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563E-5725-49C7-833B-BF0E39CF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3452-A1B1-4145-A837-D4DD1919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656B0-5CD4-43BC-A505-AF5BA46F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A8451-196A-400A-ACBB-735736CDB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6BDBB-C0A6-443B-B4B3-562692F7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1EF58-74AB-4170-A9A5-06A4A724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B4BFB-101E-4465-944E-207AB07A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0880-23FF-4BBF-9A86-95E7532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10979-1A85-47A4-A3BB-3F6906C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A09CE-3C5F-4E30-9767-5E8F0131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18E7D-A60A-49F5-A5E8-2E828E73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2A355-DCA0-4200-8213-B68BBA1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AB91E-4437-4595-B42F-ADFE6211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3B80-3913-4FBE-A1C3-EE0BDCB6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ECD7-08E1-49A5-99B4-D70E16CC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9913-D038-42EC-9320-8660A25F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4F742-FFA2-4599-812F-CCB0E69C2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E6EC1-FAE5-49C9-BDA3-EAEEAC74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0A65-0F84-47A4-B7FA-85511A2B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E3302-E47B-4D5F-BDCC-5378316F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9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F227-16C4-4DD6-8915-368FA264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739-3831-4E45-9EF2-491C2CF36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2989A-243E-40B3-BB56-8D9CA874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BF059-268C-4BC5-9113-42D22367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295DF-92AA-4F1D-82C2-5578B5F2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C6C88-9824-449F-A6AA-EFE86BDB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7ED1-4256-4A86-A259-37D0A225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E50D5-959F-4DC3-9F5A-1A310F9D5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D9018-7459-4E03-AF28-89890157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D64FB-B3AD-4733-8FB8-64DF838A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DD98D-CD3C-468A-99A9-86544D51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8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070B6-9343-46C1-AF23-3FAA7F23F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A9CE7-83D6-4B41-AB6B-2E604E991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1596-BDDB-458D-ACDA-49697EE4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62D2E-2952-4E99-B277-0944EFBC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F50C-1DDF-47E2-B2BA-4ED32979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457D-45C7-4A3B-933B-24134533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56BA6-0308-4917-A80B-FC7ADF1C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468E9-1A6C-4A82-971B-B0FA54BC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29A31-BA15-4B43-BD22-08D151EB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5B77-787F-4630-891B-4A4737F7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8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CHƯƠNG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 1, BÀI 7, PHÉP VỊ TỰ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C4DA5-BCCF-43D5-A8DA-8CD9949D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3300-3A39-4C1E-B1A9-64B46302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4516-969E-4547-A31B-0B1E06D2B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863F-0BB5-4C4E-8E02-93F23678DA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8B1A-1BE7-4CB0-81C0-4E259A58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7E53-512B-41DD-A892-8B537FC6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66FB-F7A3-4C70-8AB7-BA40AEE9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6BDA1-A1D2-4B71-879D-8140D6AF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6FBAE-EE2E-4814-BC75-3E768772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20396-F00F-4909-A48E-334A226C5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792B-71E8-4823-B73D-33537F2E958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2A1A-D595-48A0-A113-CA9204FF2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0920-A022-4C95-BD78-8662A1F05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9B66-5B97-44C9-B1BA-A26A18A2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8">
            <a:extLst>
              <a:ext uri="{FF2B5EF4-FFF2-40B4-BE49-F238E27FC236}">
                <a16:creationId xmlns:a16="http://schemas.microsoft.com/office/drawing/2014/main" id="{B1506BE9-6DE8-4BF9-8907-1972E459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831" y="2883063"/>
            <a:ext cx="7810857" cy="2515819"/>
          </a:xfrm>
          <a:prstGeom prst="cloudCallout">
            <a:avLst>
              <a:gd name="adj1" fmla="val -25412"/>
              <a:gd name="adj2" fmla="val 103333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FF33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Fibonacci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4DDF4C7D-4AC6-4494-9420-F6873B60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8175" y="2057401"/>
            <a:ext cx="7810857" cy="2286000"/>
          </a:xfrm>
          <a:prstGeom prst="cloudCallout">
            <a:avLst>
              <a:gd name="adj1" fmla="val -17796"/>
              <a:gd name="adj2" fmla="val 92778"/>
            </a:avLst>
          </a:prstGeom>
          <a:gradFill rotWithShape="1">
            <a:gsLst>
              <a:gs pos="0">
                <a:srgbClr val="000082">
                  <a:alpha val="0"/>
                </a:srgbClr>
              </a:gs>
              <a:gs pos="100000">
                <a:srgbClr val="FF8200">
                  <a:alpha val="71001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15" name="Picture 10" descr="C:\Users\24h\Desktop\Fibonacci.jpg">
            <a:extLst>
              <a:ext uri="{FF2B5EF4-FFF2-40B4-BE49-F238E27FC236}">
                <a16:creationId xmlns:a16="http://schemas.microsoft.com/office/drawing/2014/main" id="{8EE66BA2-C9FE-43B0-897A-D894F1AD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96" y="7847801"/>
            <a:ext cx="3508464" cy="43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:\Users\24h\Desktop\Fibonacci.jpg">
            <a:extLst>
              <a:ext uri="{FF2B5EF4-FFF2-40B4-BE49-F238E27FC236}">
                <a16:creationId xmlns:a16="http://schemas.microsoft.com/office/drawing/2014/main" id="{6CBA4748-B563-496E-A24E-8FAF3311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398882"/>
            <a:ext cx="5385289" cy="67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9"/>
            <a:ext cx="16305291" cy="990148"/>
            <a:chOff x="7459670" y="7543799"/>
            <a:chExt cx="26934316" cy="9902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4" y="7702971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ni" panose="02040502050405020303" pitchFamily="18" charset="0"/>
                  <a:cs typeface="Vani" panose="02040502050405020303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ani" panose="02040502050405020303" pitchFamily="18" charset="0"/>
                  <a:cs typeface="Vani" panose="02040502050405020303" pitchFamily="18" charset="0"/>
                </a:rPr>
                <a:t>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9" cy="850404"/>
              <a:chOff x="7459669" y="7543800"/>
              <a:chExt cx="1381119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8" y="7543801"/>
                <a:ext cx="1371600" cy="850403"/>
                <a:chOff x="7469188" y="7543801"/>
                <a:chExt cx="1371600" cy="85040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8" y="7223761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185629" y="2798176"/>
            <a:ext cx="465712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CHẤT 1: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31015" y="3631883"/>
                <a:ext cx="15866385" cy="172034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Nếu phép vị tự </a:t>
                </a:r>
                <a:r>
                  <a:rPr lang="en-US" sz="4800" b="1" i="1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k biến hai điểm M, N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thành hai điểm M’, N’ 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altLang="vi-VN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3631883"/>
                <a:ext cx="15866385" cy="1720343"/>
              </a:xfrm>
              <a:prstGeom prst="rect">
                <a:avLst/>
              </a:prstGeom>
              <a:blipFill>
                <a:blip r:embed="rId3"/>
                <a:stretch>
                  <a:fillRect l="-1767" t="-7801" r="-1729" b="-1808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8753E86-C58C-49D6-B890-1419A8360728}"/>
              </a:ext>
            </a:extLst>
          </p:cNvPr>
          <p:cNvSpPr/>
          <p:nvPr/>
        </p:nvSpPr>
        <p:spPr>
          <a:xfrm>
            <a:off x="1676283" y="6971812"/>
            <a:ext cx="22250517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điểm thẳng hàng thành ba điểm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hàng và bảo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thứ tự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/>
              <p:nvPr/>
            </p:nvSpPr>
            <p:spPr>
              <a:xfrm>
                <a:off x="1539455" y="9606071"/>
                <a:ext cx="21658915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c)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biến một góc thành góc bằng nó.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5" y="9606071"/>
                <a:ext cx="21658915" cy="1569660"/>
              </a:xfrm>
              <a:prstGeom prst="rect">
                <a:avLst/>
              </a:prstGeom>
              <a:blipFill>
                <a:blip r:embed="rId4"/>
                <a:stretch>
                  <a:fillRect l="-1295" t="-8560" r="-152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/>
              <p:nvPr/>
            </p:nvSpPr>
            <p:spPr>
              <a:xfrm>
                <a:off x="1676283" y="7967824"/>
                <a:ext cx="22250517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b)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nó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3" y="7967824"/>
                <a:ext cx="22250517" cy="1569660"/>
              </a:xfrm>
              <a:prstGeom prst="rect">
                <a:avLst/>
              </a:prstGeom>
              <a:blipFill>
                <a:blip r:embed="rId5"/>
                <a:stretch>
                  <a:fillRect l="-1260" t="-8527" b="-197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19439-F222-47C6-A099-CCB384095658}"/>
              </a:ext>
            </a:extLst>
          </p:cNvPr>
          <p:cNvSpPr/>
          <p:nvPr/>
        </p:nvSpPr>
        <p:spPr>
          <a:xfrm>
            <a:off x="1032034" y="6758783"/>
            <a:ext cx="23084087" cy="596856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8">
            <a:extLst>
              <a:ext uri="{FF2B5EF4-FFF2-40B4-BE49-F238E27FC236}">
                <a16:creationId xmlns:a16="http://schemas.microsoft.com/office/drawing/2014/main" id="{554674DE-2265-4136-9CCC-DA58E5D1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099" y="1704621"/>
            <a:ext cx="6843173" cy="4957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F9CDB6-10B0-47EB-8AF7-908DE2AA6C53}"/>
              </a:ext>
            </a:extLst>
          </p:cNvPr>
          <p:cNvSpPr/>
          <p:nvPr/>
        </p:nvSpPr>
        <p:spPr>
          <a:xfrm>
            <a:off x="1185629" y="5539062"/>
            <a:ext cx="465712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2: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A5C943-0C21-4BAF-B442-FA47B1CFA7D9}"/>
              </a:ext>
            </a:extLst>
          </p:cNvPr>
          <p:cNvSpPr/>
          <p:nvPr/>
        </p:nvSpPr>
        <p:spPr>
          <a:xfrm>
            <a:off x="5996221" y="5486400"/>
            <a:ext cx="4657129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hép vị tự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351741-D856-4353-A79D-78BFF16564B8}"/>
                  </a:ext>
                </a:extLst>
              </p:cNvPr>
              <p:cNvSpPr/>
              <p:nvPr/>
            </p:nvSpPr>
            <p:spPr>
              <a:xfrm>
                <a:off x="1431015" y="11157669"/>
                <a:ext cx="21658915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d)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đường tròn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m:rPr>
                        <m:nor/>
                      </m:rPr>
                      <a:rPr lang="vi-VN" sz="4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351741-D856-4353-A79D-78BFF1656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11157669"/>
                <a:ext cx="21658915" cy="830997"/>
              </a:xfrm>
              <a:prstGeom prst="rect">
                <a:avLst/>
              </a:prstGeom>
              <a:blipFill>
                <a:blip r:embed="rId7"/>
                <a:stretch>
                  <a:fillRect l="-1295"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1" grpId="0"/>
      <p:bldP spid="26" grpId="0"/>
      <p:bldP spid="2" grpId="0" animBg="1"/>
      <p:bldP spid="1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55862" y="7640053"/>
                  <a:ext cx="101469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1F9CDB6-10B0-47EB-8AF7-908DE2AA6C53}"/>
              </a:ext>
            </a:extLst>
          </p:cNvPr>
          <p:cNvSpPr/>
          <p:nvPr/>
        </p:nvSpPr>
        <p:spPr>
          <a:xfrm>
            <a:off x="1384853" y="2638595"/>
            <a:ext cx="521432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2: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A5C943-0C21-4BAF-B442-FA47B1CFA7D9}"/>
              </a:ext>
            </a:extLst>
          </p:cNvPr>
          <p:cNvSpPr/>
          <p:nvPr/>
        </p:nvSpPr>
        <p:spPr>
          <a:xfrm>
            <a:off x="6327850" y="2590800"/>
            <a:ext cx="4657129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hép vị tự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5E6C6995-39A5-4004-AC2B-92BDB96127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8889950"/>
            <a:ext cx="6628992" cy="488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485B2F8-C2DB-45BD-B237-648F32EC31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79" y="8907853"/>
            <a:ext cx="8153400" cy="50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947522-D24F-4D2E-93F8-0272965D29D7}"/>
              </a:ext>
            </a:extLst>
          </p:cNvPr>
          <p:cNvSpPr/>
          <p:nvPr/>
        </p:nvSpPr>
        <p:spPr>
          <a:xfrm>
            <a:off x="660816" y="3320832"/>
            <a:ext cx="23084087" cy="5515166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D6F072-8828-45D5-8E5B-FE532ECE18E3}"/>
              </a:ext>
            </a:extLst>
          </p:cNvPr>
          <p:cNvSpPr/>
          <p:nvPr/>
        </p:nvSpPr>
        <p:spPr>
          <a:xfrm>
            <a:off x="1676283" y="3429000"/>
            <a:ext cx="19431117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điểm thẳng hàng thành ba điểm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hàng và bảo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thứ tự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1D8B47-9A32-4C9F-9329-ADAB335154D0}"/>
                  </a:ext>
                </a:extLst>
              </p:cNvPr>
              <p:cNvSpPr/>
              <p:nvPr/>
            </p:nvSpPr>
            <p:spPr>
              <a:xfrm>
                <a:off x="1539455" y="6063259"/>
                <a:ext cx="21658915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c)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tam giác đồng dạng với tỉ số đồng dạng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biến một góc thành góc bằng nó.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1D8B47-9A32-4C9F-9329-ADAB33515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5" y="6063259"/>
                <a:ext cx="21658915" cy="1569660"/>
              </a:xfrm>
              <a:prstGeom prst="rect">
                <a:avLst/>
              </a:prstGeom>
              <a:blipFill>
                <a:blip r:embed="rId5"/>
                <a:stretch>
                  <a:fillRect l="-1295" t="-8560" r="-152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611DF6-AA70-4352-8E88-76F53466D0CD}"/>
                  </a:ext>
                </a:extLst>
              </p:cNvPr>
              <p:cNvSpPr/>
              <p:nvPr/>
            </p:nvSpPr>
            <p:spPr>
              <a:xfrm>
                <a:off x="1676283" y="4425012"/>
                <a:ext cx="21522087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b)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ột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nó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 thẳng MN thành đoạn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altLang="vi-VN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611DF6-AA70-4352-8E88-76F53466D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3" y="4425012"/>
                <a:ext cx="21522087" cy="1569660"/>
              </a:xfrm>
              <a:prstGeom prst="rect">
                <a:avLst/>
              </a:prstGeom>
              <a:blipFill>
                <a:blip r:embed="rId6"/>
                <a:stretch>
                  <a:fillRect l="-1303" t="-8560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DA5C09-0E9B-4A08-890F-B09638C4D8C8}"/>
                  </a:ext>
                </a:extLst>
              </p:cNvPr>
              <p:cNvSpPr/>
              <p:nvPr/>
            </p:nvSpPr>
            <p:spPr>
              <a:xfrm>
                <a:off x="1431015" y="7614857"/>
                <a:ext cx="21658915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d)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đường tròn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vi-VN" alt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alt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m:rPr>
                        <m:nor/>
                      </m:rPr>
                      <a:rPr lang="vi-VN" sz="4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DA5C09-0E9B-4A08-890F-B09638C4D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15" y="7614857"/>
                <a:ext cx="21658915" cy="830997"/>
              </a:xfrm>
              <a:prstGeom prst="rect">
                <a:avLst/>
              </a:prstGeom>
              <a:blipFill>
                <a:blip r:embed="rId7"/>
                <a:stretch>
                  <a:fillRect l="-1295" t="-16176" b="-389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3949090-24A8-4A80-852F-370642D9F9FD}"/>
              </a:ext>
            </a:extLst>
          </p:cNvPr>
          <p:cNvSpPr/>
          <p:nvPr/>
        </p:nvSpPr>
        <p:spPr>
          <a:xfrm>
            <a:off x="15370783" y="8904585"/>
            <a:ext cx="8383645" cy="501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DBF4555-05B8-4E55-B3F9-EC49D9DC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028" y="8905730"/>
            <a:ext cx="8153400" cy="517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58002" y="696182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2620317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vị tự tâm O, tỉ số -3 lần lượt biến hai điểm A, B thành hai điểm C,D. 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mệnh đề đúng?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925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66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8887" y="1558334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1673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vi-VN" sz="48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vi-VN" sz="4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1673150"/>
              </a:xfrm>
              <a:prstGeom prst="rect">
                <a:avLst/>
              </a:prstGeom>
              <a:blipFill>
                <a:blip r:embed="rId8"/>
                <a:stretch>
                  <a:fillRect l="-2301" t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726425" y="10148369"/>
                <a:ext cx="673566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alt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vi-VN" altLang="vi-VN" sz="4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vi-VN" sz="4800" b="0" i="1" smtClean="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alt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25" y="10148369"/>
                <a:ext cx="6735662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164644" y="4876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/>
              <p:nvPr/>
            </p:nvSpPr>
            <p:spPr>
              <a:xfrm>
                <a:off x="4333090" y="11494808"/>
                <a:ext cx="673566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vi-VN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90" y="11494808"/>
                <a:ext cx="6735662" cy="925446"/>
              </a:xfrm>
              <a:prstGeom prst="rect">
                <a:avLst/>
              </a:prstGeom>
              <a:blipFill>
                <a:blip r:embed="rId10"/>
                <a:stretch>
                  <a:fillRect l="-4163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1000" y="7908195"/>
            <a:ext cx="23222746" cy="5333602"/>
            <a:chOff x="1205495" y="6785170"/>
            <a:chExt cx="22139782" cy="6702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5" y="6785170"/>
              <a:ext cx="3478796" cy="945029"/>
              <a:chOff x="1205495" y="6785170"/>
              <a:chExt cx="3478796" cy="94502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2723" y="6785170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5" y="6951958"/>
                <a:ext cx="774046" cy="77502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199"/>
            <a:ext cx="23338645" cy="5391731"/>
            <a:chOff x="992187" y="2564544"/>
            <a:chExt cx="22302161" cy="41252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4291" y="270415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56460" cy="1023459"/>
              <a:chOff x="534987" y="1647866"/>
              <a:chExt cx="4240506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02024" y="1768831"/>
                <a:ext cx="3173469" cy="676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822827" y="2967983"/>
                <a:ext cx="22565882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=6,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B’, 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C’. 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mệnh đề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i="1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7" y="2967983"/>
                <a:ext cx="22565882" cy="1894429"/>
              </a:xfrm>
              <a:prstGeom prst="rect">
                <a:avLst/>
              </a:prstGeom>
              <a:blipFill>
                <a:blip r:embed="rId4"/>
                <a:stretch>
                  <a:fillRect l="-1243" b="-15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0055" y="4996934"/>
                <a:ext cx="66508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</m:t>
                      </m:r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thang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4996934"/>
                <a:ext cx="665086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2306805" y="4939545"/>
                <a:ext cx="5485687" cy="840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lang="en-GB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805" y="4939545"/>
                <a:ext cx="5485687" cy="840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774178" y="5890172"/>
                <a:ext cx="10294574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𝐶h𝑢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𝐴𝐵𝐶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𝐶h𝑢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′</m:t>
                      </m:r>
                      <m:r>
                        <m:rPr>
                          <m:nor/>
                        </m:rPr>
                        <a:rPr lang="vi-VN" sz="4800" dirty="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78" y="5890172"/>
                <a:ext cx="10294574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289238" y="644250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𝐶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′=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nor/>
                        </m:rPr>
                        <a:rPr lang="vi-VN" sz="4800" dirty="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238" y="6442501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947176" y="10134965"/>
                <a:ext cx="8206595" cy="12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vi-VN" alt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vi-VN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alt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vi-VN" alt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vi-VN" sz="4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76" y="10134965"/>
                <a:ext cx="8206595" cy="12572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959775" y="635988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/>
              <p:nvPr/>
            </p:nvSpPr>
            <p:spPr>
              <a:xfrm>
                <a:off x="4227456" y="8983761"/>
                <a:ext cx="9916310" cy="9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dirty="0">
                    <a:ea typeface="Cambria Math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vi-V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vi-VN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6DB6755-2F47-4FF6-A904-CF6AE6E9E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56" y="8983761"/>
                <a:ext cx="9916310" cy="921278"/>
              </a:xfrm>
              <a:prstGeom prst="rect">
                <a:avLst/>
              </a:prstGeom>
              <a:blipFill>
                <a:blip r:embed="rId10"/>
                <a:stretch>
                  <a:fillRect l="-2766" t="-4636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A3E4B6-039D-47FA-B75F-1F8225F75CE9}"/>
                  </a:ext>
                </a:extLst>
              </p:cNvPr>
              <p:cNvSpPr/>
              <p:nvPr/>
            </p:nvSpPr>
            <p:spPr>
              <a:xfrm>
                <a:off x="4518805" y="11622095"/>
                <a:ext cx="9333612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4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BC=15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4A3E4B6-039D-47FA-B75F-1F8225F75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05" y="11622095"/>
                <a:ext cx="9333612" cy="1155766"/>
              </a:xfrm>
              <a:prstGeom prst="rect">
                <a:avLst/>
              </a:prstGeom>
              <a:blipFill>
                <a:blip r:embed="rId11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9C26DD0D-0C60-47B5-AA8C-974D329D6528}"/>
              </a:ext>
            </a:extLst>
          </p:cNvPr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DC9516-D20E-46EB-AF53-74E2E15A062C}"/>
                </a:ext>
              </a:extLst>
            </p:cNvPr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F8673296-09E6-429E-9C8A-EA38BBF56238}"/>
                </a:ext>
              </a:extLst>
            </p:cNvPr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44B815D1-A3E5-44B2-8927-DA55A285A00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EEAD0A27-13D2-4663-832A-952E5B523901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:a16="http://schemas.microsoft.com/office/drawing/2014/main" id="{39FB90A2-43BE-4902-8774-E932554C9BF2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F0E06F6-5482-40EE-AE79-AB58A26011F9}"/>
                    </a:ext>
                  </a:extLst>
                </p:cNvPr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84C640-12E2-4205-A904-5EBFFA9C5E09}"/>
              </a:ext>
            </a:extLst>
          </p:cNvPr>
          <p:cNvSpPr/>
          <p:nvPr/>
        </p:nvSpPr>
        <p:spPr>
          <a:xfrm>
            <a:off x="900417" y="2556489"/>
            <a:ext cx="135775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THỨC TỌA ĐỘ CỦA PHÉP VỊ TỰ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9F615-73F9-4F2C-A4EE-ED315F8BBE8A}"/>
                  </a:ext>
                </a:extLst>
              </p:cNvPr>
              <p:cNvSpPr txBox="1"/>
              <p:nvPr/>
            </p:nvSpPr>
            <p:spPr>
              <a:xfrm>
                <a:off x="2718822" y="3584326"/>
                <a:ext cx="19946294" cy="225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−2)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(−1;3)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9F615-73F9-4F2C-A4EE-ED315F8B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22" y="3584326"/>
                <a:ext cx="19946294" cy="2253822"/>
              </a:xfrm>
              <a:prstGeom prst="rect">
                <a:avLst/>
              </a:prstGeom>
              <a:blipFill>
                <a:blip r:embed="rId2"/>
                <a:stretch>
                  <a:fillRect l="-1222" t="-5405" r="-336" b="-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CD7975C-D8CC-4613-9387-12D657CE84DA}"/>
              </a:ext>
            </a:extLst>
          </p:cNvPr>
          <p:cNvSpPr/>
          <p:nvPr/>
        </p:nvSpPr>
        <p:spPr>
          <a:xfrm>
            <a:off x="900417" y="3612901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D0244-E75C-4B76-837C-AD05F53DE8BD}"/>
              </a:ext>
            </a:extLst>
          </p:cNvPr>
          <p:cNvSpPr/>
          <p:nvPr/>
        </p:nvSpPr>
        <p:spPr>
          <a:xfrm>
            <a:off x="886171" y="6125119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8A2E9D-31F4-404E-A704-AE5EF2EBD90B}"/>
                  </a:ext>
                </a:extLst>
              </p:cNvPr>
              <p:cNvSpPr/>
              <p:nvPr/>
            </p:nvSpPr>
            <p:spPr>
              <a:xfrm>
                <a:off x="2378160" y="7201512"/>
                <a:ext cx="20296481" cy="212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 −2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𝑂𝑁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=−2.2=−4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=−2.1=−2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(−4;−2)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8A2E9D-31F4-404E-A704-AE5EF2EBD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60" y="7201512"/>
                <a:ext cx="20296481" cy="2127121"/>
              </a:xfrm>
              <a:prstGeom prst="rect">
                <a:avLst/>
              </a:prstGeom>
              <a:blipFill>
                <a:blip r:embed="rId3"/>
                <a:stretch>
                  <a:fillRect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A8BEA5-5F1A-45C1-9308-3B0377A6E6C4}"/>
                  </a:ext>
                </a:extLst>
              </p:cNvPr>
              <p:cNvSpPr/>
              <p:nvPr/>
            </p:nvSpPr>
            <p:spPr>
              <a:xfrm>
                <a:off x="2368635" y="9642735"/>
                <a:ext cx="21210882" cy="2817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4000" b="0" dirty="0">
                    <a:solidFill>
                      <a:srgbClr val="00206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=(3;−2)</m:t>
                    </m:r>
                  </m:oMath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4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)⇔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=4. 3−1=11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=4.</m:t>
                                </m:r>
                                <m:d>
                                  <m:dPr>
                                    <m:ctrlP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+3=−5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⇒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(11;−5)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A8BEA5-5F1A-45C1-9308-3B0377A6E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35" y="9642735"/>
                <a:ext cx="21210882" cy="2817374"/>
              </a:xfrm>
              <a:prstGeom prst="rect">
                <a:avLst/>
              </a:prstGeom>
              <a:blipFill>
                <a:blip r:embed="rId4"/>
                <a:stretch>
                  <a:fillRect l="-1035" t="-1082" b="-9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7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56489"/>
            <a:ext cx="135775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 THỨC TỌA ĐỘ CỦA PHÉP VỊ TỰ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295400" y="5436930"/>
                <a:ext cx="22860000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Nếu phép vị tự tâm I, tỉ số k biến điểm M(x;y) thành điểm M’ (x’;y’) thì </a:t>
                </a:r>
                <a14:m>
                  <m:oMath xmlns:m="http://schemas.openxmlformats.org/officeDocument/2006/math">
                    <m:r>
                      <a:rPr lang="vi-VN" altLang="vi-VN" sz="4400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36930"/>
                <a:ext cx="22860000" cy="1602683"/>
              </a:xfrm>
              <a:prstGeom prst="rect">
                <a:avLst/>
              </a:prstGeom>
              <a:blipFill>
                <a:blip r:embed="rId3"/>
                <a:stretch>
                  <a:fillRect l="-109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032034" y="3483845"/>
                <a:ext cx="20721905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Nếu phép vị tự tâm O, tỉ số k biến điểm M(x;y) thành điểm M’ (x’;y’) thì </a:t>
                </a:r>
                <a14:m>
                  <m:oMath xmlns:m="http://schemas.openxmlformats.org/officeDocument/2006/math">
                    <m:r>
                      <a:rPr lang="vi-VN" altLang="vi-VN" sz="4400" b="1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𝑘𝑦</m:t>
                            </m:r>
                          </m:e>
                        </m:eqArr>
                      </m:e>
                    </m: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34" y="3483845"/>
                <a:ext cx="20721905" cy="1602683"/>
              </a:xfrm>
              <a:prstGeom prst="rect">
                <a:avLst/>
              </a:prstGeom>
              <a:blipFill>
                <a:blip r:embed="rId4"/>
                <a:stretch>
                  <a:fillRect l="-117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85FD25-FEC2-4CED-9555-DF4C9472B60E}"/>
              </a:ext>
            </a:extLst>
          </p:cNvPr>
          <p:cNvSpPr/>
          <p:nvPr/>
        </p:nvSpPr>
        <p:spPr>
          <a:xfrm>
            <a:off x="917144" y="3231940"/>
            <a:ext cx="23084087" cy="201411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5AFCDA-F341-4512-9326-A80ABAE5B661}"/>
              </a:ext>
            </a:extLst>
          </p:cNvPr>
          <p:cNvSpPr/>
          <p:nvPr/>
        </p:nvSpPr>
        <p:spPr>
          <a:xfrm>
            <a:off x="900417" y="5559443"/>
            <a:ext cx="23084087" cy="201411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863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tọa độ của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tỉ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𝐝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  <m:r>
                      <a:rPr lang="en-US" sz="4400" b="1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tỉ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8633069"/>
              </a:xfrm>
              <a:prstGeom prst="rect">
                <a:avLst/>
              </a:prstGeom>
              <a:blipFill>
                <a:blip r:embed="rId3"/>
                <a:stretch>
                  <a:fillRect l="-1013" t="-1412" r="-177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329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02070" y="8382000"/>
            <a:ext cx="23836599" cy="5079392"/>
            <a:chOff x="1205494" y="6847868"/>
            <a:chExt cx="22139783" cy="663953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847868"/>
              <a:ext cx="3322466" cy="1005776"/>
              <a:chOff x="1205494" y="6847868"/>
              <a:chExt cx="3322466" cy="1005776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214493" y="6847868"/>
                <a:ext cx="2111898" cy="100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0" y="9513129"/>
                <a:ext cx="20421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G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i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13129"/>
                <a:ext cx="20421600" cy="1600438"/>
              </a:xfrm>
              <a:prstGeom prst="rect">
                <a:avLst/>
              </a:prstGeom>
              <a:blipFill>
                <a:blip r:embed="rId4"/>
                <a:stretch>
                  <a:fillRect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480653" y="10741018"/>
                <a:ext cx="791370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vi-VN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vi-VN" sz="4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2. 1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vi-VN" sz="4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.(−1)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vi-VN" sz="4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2.3</m:t>
                            </m:r>
                            <m:r>
                              <a:rPr lang="vi-VN" altLang="vi-VN" sz="4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altLang="vi-VN" sz="440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vi-VN" sz="4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vi-VN" sz="4400" b="0" i="1" dirty="0" smtClean="0">
                                <a:latin typeface="Cambria Math" panose="02040503050406030204" pitchFamily="18" charset="0"/>
                              </a:rPr>
                              <m:t>.4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53" y="10741018"/>
                <a:ext cx="7913705" cy="1602683"/>
              </a:xfrm>
              <a:prstGeom prst="rect">
                <a:avLst/>
              </a:prstGeom>
              <a:blipFill>
                <a:blip r:embed="rId5"/>
                <a:stretch>
                  <a:fillRect l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9660430" y="10702039"/>
                <a:ext cx="3006529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vi-VN" sz="4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vi-VN" sz="4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altLang="vi-VN" sz="4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vi-VN" sz="4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vi-VN" sz="4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altLang="vi-VN" sz="44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altLang="vi-VN" sz="4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vi-VN" sz="4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430" y="10702039"/>
                <a:ext cx="3006529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/>
              <p:nvPr/>
            </p:nvSpPr>
            <p:spPr>
              <a:xfrm>
                <a:off x="1335301" y="12472074"/>
                <a:ext cx="3504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01" y="12472074"/>
                <a:ext cx="350422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4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blipFill>
                <a:blip r:embed="rId3"/>
                <a:stretch>
                  <a:fillRect l="-10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340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40372" y="4392807"/>
            <a:ext cx="23836599" cy="8915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6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00439" y="6992796"/>
                <a:ext cx="204545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en-US" sz="4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9" y="6992796"/>
                <a:ext cx="20454574" cy="769441"/>
              </a:xfrm>
              <a:prstGeom prst="rect">
                <a:avLst/>
              </a:prstGeom>
              <a:blipFill>
                <a:blip r:embed="rId4"/>
                <a:stretch>
                  <a:fillRect l="-1192" t="-15079" r="-23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6513567" y="9697420"/>
                <a:ext cx="844019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vi-VN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:</m:t>
                    </m:r>
                    <m:sSub>
                      <m:sSub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67" y="9697420"/>
                <a:ext cx="8440196" cy="816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/>
              <p:nvPr/>
            </p:nvSpPr>
            <p:spPr>
              <a:xfrm>
                <a:off x="1943854" y="9697420"/>
                <a:ext cx="45697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</m:t>
                      </m:r>
                      <m: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altLang="vi-VN" sz="4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E955CE-20D3-48EE-9956-0A5FF9B0E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4" y="9697420"/>
                <a:ext cx="456971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/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4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𝐝</m:t>
                    </m:r>
                    <m:r>
                      <a:rPr lang="en-US" sz="4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blipFill>
                <a:blip r:embed="rId7"/>
                <a:stretch>
                  <a:fillRect l="-970" t="-8295" r="-32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4835D4-2C25-4E5F-A542-A0E69F6A3329}"/>
                  </a:ext>
                </a:extLst>
              </p:cNvPr>
              <p:cNvSpPr/>
              <p:nvPr/>
            </p:nvSpPr>
            <p:spPr>
              <a:xfrm>
                <a:off x="968844" y="8100783"/>
                <a:ext cx="21773589" cy="1499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d>
                        <m:dPr>
                          <m:ctrlPr>
                            <a:rPr lang="vi-VN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𝒎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≠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4835D4-2C25-4E5F-A542-A0E69F6A3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4" y="8100783"/>
                <a:ext cx="21773589" cy="1499449"/>
              </a:xfrm>
              <a:prstGeom prst="rect">
                <a:avLst/>
              </a:prstGeom>
              <a:blipFill>
                <a:blip r:embed="rId8"/>
                <a:stretch>
                  <a:fillRect l="-1148" t="-8130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/>
              <p:nvPr/>
            </p:nvSpPr>
            <p:spPr>
              <a:xfrm>
                <a:off x="785009" y="10776995"/>
                <a:ext cx="85956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altLang="vi-VN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9" y="10776995"/>
                <a:ext cx="8595623" cy="769441"/>
              </a:xfrm>
              <a:prstGeom prst="rect">
                <a:avLst/>
              </a:prstGeom>
              <a:blipFill>
                <a:blip r:embed="rId9"/>
                <a:stretch>
                  <a:fillRect l="-290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/>
              <p:nvPr/>
            </p:nvSpPr>
            <p:spPr>
              <a:xfrm>
                <a:off x="591393" y="11677597"/>
                <a:ext cx="118266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93" y="11677597"/>
                <a:ext cx="11826699" cy="769441"/>
              </a:xfrm>
              <a:prstGeom prst="rect">
                <a:avLst/>
              </a:prstGeom>
              <a:blipFill>
                <a:blip r:embed="rId10"/>
                <a:stretch>
                  <a:fillRect l="-206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  <p:bldP spid="23" grpId="0"/>
      <p:bldP spid="24" grpId="0"/>
      <p:bldP spid="25" grpId="0"/>
      <p:bldP spid="26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400" b="1" i="0">
                        <a:latin typeface="Cambria Math" panose="02040503050406030204" pitchFamily="18" charset="0"/>
                      </a:rPr>
                      <m:t>𝐎𝐱𝐲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4400" b="1" i="1" dirty="0">
                    <a:latin typeface="Times New Roman" pitchFamily="18" charset="0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vi-VN" sz="4400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</m:oMath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7" y="2858228"/>
                <a:ext cx="24059856" cy="2292872"/>
              </a:xfrm>
              <a:prstGeom prst="rect">
                <a:avLst/>
              </a:prstGeom>
              <a:blipFill>
                <a:blip r:embed="rId3"/>
                <a:stretch>
                  <a:fillRect l="-1039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3" y="2298093"/>
            <a:ext cx="3413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547401" y="4482490"/>
            <a:ext cx="23836599" cy="8915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56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51481" y="7103388"/>
                <a:ext cx="118747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3;−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𝑹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81" y="7103388"/>
                <a:ext cx="11874789" cy="769441"/>
              </a:xfrm>
              <a:prstGeom prst="rect">
                <a:avLst/>
              </a:prstGeom>
              <a:blipFill>
                <a:blip r:embed="rId4"/>
                <a:stretch>
                  <a:fillRect l="-2053" t="-15079" r="-107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/>
              <p:nvPr/>
            </p:nvSpPr>
            <p:spPr>
              <a:xfrm>
                <a:off x="932481" y="9808198"/>
                <a:ext cx="700255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𝑇𝑎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vi-VN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 :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;−2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1EE848-4673-4F2D-9F09-721DE269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9808198"/>
                <a:ext cx="7002558" cy="8168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/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𝐭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𝐫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𝐧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  <m:r>
                      <a:rPr lang="en-US" sz="4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A8AE80-5463-403D-BE1C-6A35C46B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1" y="5582995"/>
                <a:ext cx="22627480" cy="1323439"/>
              </a:xfrm>
              <a:prstGeom prst="rect">
                <a:avLst/>
              </a:prstGeom>
              <a:blipFill>
                <a:blip r:embed="rId6"/>
                <a:stretch>
                  <a:fillRect l="-970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/>
              <p:nvPr/>
            </p:nvSpPr>
            <p:spPr>
              <a:xfrm>
                <a:off x="785009" y="10776995"/>
                <a:ext cx="165604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Đ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ường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6;−2</m:t>
                        </m:r>
                      </m:e>
                    </m:d>
                    <m:r>
                      <m:rPr>
                        <m:nor/>
                      </m:rPr>
                      <a:rPr lang="en-US" sz="4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dirty="0" smtClean="0">
                        <a:latin typeface="Times New Roman" pitchFamily="18" charset="0"/>
                        <a:cs typeface="Times New Roman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dirty="0">
                        <a:latin typeface="Times New Roman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l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à: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367306-9208-4582-BAB3-83ECC51B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9" y="10776995"/>
                <a:ext cx="16560496" cy="769441"/>
              </a:xfrm>
              <a:prstGeom prst="rect">
                <a:avLst/>
              </a:prstGeom>
              <a:blipFill>
                <a:blip r:embed="rId7"/>
                <a:stretch>
                  <a:fillRect l="-151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/>
              <p:nvPr/>
            </p:nvSpPr>
            <p:spPr>
              <a:xfrm>
                <a:off x="2698898" y="11856570"/>
                <a:ext cx="6550961" cy="861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  <m:r>
                                <a:rPr lang="vi-VN" sz="4400" b="1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4400" b="1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4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𝟏𝟔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1DF88D-F79F-408D-9A64-7851513D3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98" y="11856570"/>
                <a:ext cx="6550961" cy="861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18E10E-DAE1-483D-B498-DEB2943AF58C}"/>
                  </a:ext>
                </a:extLst>
              </p:cNvPr>
              <p:cNvSpPr/>
              <p:nvPr/>
            </p:nvSpPr>
            <p:spPr>
              <a:xfrm>
                <a:off x="824047" y="8182963"/>
                <a:ext cx="2079620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′;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4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nh</m:t>
                    </m:r>
                    <m:r>
                      <a:rPr lang="en-US" sz="44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𝑹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vi-VN" sz="4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ò</m:t>
                    </m:r>
                    <m:r>
                      <m:rPr>
                        <m:sty m:val="p"/>
                      </m:rPr>
                      <a:rPr lang="en-US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18E10E-DAE1-483D-B498-DEB2943AF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7" y="8182963"/>
                <a:ext cx="20796206" cy="1446550"/>
              </a:xfrm>
              <a:prstGeom prst="rect">
                <a:avLst/>
              </a:prstGeom>
              <a:blipFill>
                <a:blip r:embed="rId9"/>
                <a:stretch>
                  <a:fillRect l="-1172" t="-798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  <p:bldP spid="23" grpId="0"/>
      <p:bldP spid="25" grpId="0"/>
      <p:bldP spid="33" grpId="0"/>
      <p:bldP spid="35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6897" y="7086392"/>
            <a:ext cx="23344448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1881" y="2245826"/>
            <a:ext cx="23641167" cy="4555766"/>
            <a:chOff x="817112" y="2564544"/>
            <a:chExt cx="22200057" cy="399504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817112" y="257396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8"/>
              <a:chOff x="534987" y="1647867"/>
              <a:chExt cx="4197167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3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420031" y="1235940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1235940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yo-NG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𝒑𝒉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𝒏𝒈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800" b="1">
                        <a:latin typeface="Cambria Math" panose="02040503050406030204" pitchFamily="18" charset="0"/>
                      </a:rPr>
                      <m:t>𝐎𝐱𝐲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ượ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 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𝒒𝒖𝒂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𝒌𝒉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ẳ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đị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đú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  <a:blipFill>
                <a:blip r:embed="rId4"/>
                <a:stretch>
                  <a:fillRect l="-1243" t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4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54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2091" y="5158427"/>
                <a:ext cx="5485687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091" y="5158427"/>
                <a:ext cx="5485687" cy="1752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842585" y="5331214"/>
                <a:ext cx="5485687" cy="98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0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585" y="5331214"/>
                <a:ext cx="5485687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058392" y="5496687"/>
                <a:ext cx="5485687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b="0" i="1" spc="-15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5496687"/>
                <a:ext cx="5485687" cy="932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291881" y="1288246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456337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</m:t>
                        </m:r>
                        <m:r>
                          <a:rPr lang="en-US" sz="4800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4563375" cy="925446"/>
              </a:xfrm>
              <a:prstGeom prst="rect">
                <a:avLst/>
              </a:prstGeom>
              <a:blipFill>
                <a:blip r:embed="rId9"/>
                <a:stretch>
                  <a:fillRect l="-1925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506176" y="9419544"/>
                <a:ext cx="19734823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A,B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0" i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176" y="9419544"/>
                <a:ext cx="19734823" cy="1139094"/>
              </a:xfrm>
              <a:prstGeom prst="rect">
                <a:avLst/>
              </a:prstGeom>
              <a:blipFill>
                <a:blip r:embed="rId10"/>
                <a:stretch>
                  <a:fillRect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942828" y="10524238"/>
                <a:ext cx="1170684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𝑠𝑢𝑦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𝑟𝑎</m:t>
                      </m:r>
                      <m:r>
                        <a:rPr lang="en-US" sz="48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800" b="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28" y="10524238"/>
                <a:ext cx="11706842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797516" y="55436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56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50629" y="2100961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7723" y="4522511"/>
            <a:ext cx="22631400" cy="10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557697" y="8671363"/>
            <a:ext cx="17088453" cy="907187"/>
            <a:chOff x="7483861" y="7543801"/>
            <a:chExt cx="17012919" cy="90730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1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PHÉP VỊ TỰ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56824"/>
              <a:chOff x="7483860" y="7543801"/>
              <a:chExt cx="1251657" cy="856824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559240"/>
                <a:ext cx="1242139" cy="841385"/>
                <a:chOff x="7493378" y="7559240"/>
                <a:chExt cx="1242139" cy="84138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303930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23879" y="7646473"/>
                  <a:ext cx="6115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475597" y="7379329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NGHĨA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PHÉP VỊ TỰ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6" cy="872847"/>
              <a:chOff x="7459669" y="7543800"/>
              <a:chExt cx="1381116" cy="87284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5" y="7640053"/>
                <a:ext cx="1371600" cy="776594"/>
                <a:chOff x="7469185" y="7640053"/>
                <a:chExt cx="1371600" cy="776594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5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63450" y="7640053"/>
                  <a:ext cx="39952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112313" y="5850637"/>
            <a:ext cx="731448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7</a:t>
            </a:r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VỊ TỰ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101335"/>
            <a:ext cx="19013083" cy="451370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01139" y="10648634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327529" cy="960327"/>
              <a:chOff x="739068" y="1515168"/>
              <a:chExt cx="832752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82341" y="1692696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CỦNG CỐ</a:t>
                </a:r>
              </a:p>
            </p:txBody>
          </p:sp>
        </p:grp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DB9AD066-B2EC-4465-9FBA-D8C13D94F8B0}"/>
              </a:ext>
            </a:extLst>
          </p:cNvPr>
          <p:cNvGrpSpPr/>
          <p:nvPr/>
        </p:nvGrpSpPr>
        <p:grpSpPr>
          <a:xfrm>
            <a:off x="4552954" y="9744056"/>
            <a:ext cx="17258740" cy="1100277"/>
            <a:chOff x="7483861" y="7543801"/>
            <a:chExt cx="17012919" cy="8728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17E7D4-57F7-4702-B015-13B73E514364}"/>
                </a:ext>
              </a:extLst>
            </p:cNvPr>
            <p:cNvSpPr txBox="1"/>
            <p:nvPr/>
          </p:nvSpPr>
          <p:spPr>
            <a:xfrm>
              <a:off x="8993187" y="7747902"/>
              <a:ext cx="15503593" cy="659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TỌA ĐỘ </a:t>
              </a:r>
              <a:r>
                <a:rPr lang="en-U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PHÉP VỊ TỰ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A5CEE766-BD9B-43FA-8AA5-5DEBB677CC5A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83A0494E-3D47-4E79-AAA3-8DC8FC103BBE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3D8468C3-70A8-40F5-B22F-BCD2115714F0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FC2DDE00-0443-4C24-A0DE-C06271173A1C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5135C32-7F45-4282-8DC2-D1D497944EC1}"/>
                    </a:ext>
                  </a:extLst>
                </p:cNvPr>
                <p:cNvSpPr txBox="1"/>
                <p:nvPr/>
              </p:nvSpPr>
              <p:spPr>
                <a:xfrm>
                  <a:off x="7821023" y="7646473"/>
                  <a:ext cx="817265" cy="5981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8826" y="7195618"/>
            <a:ext cx="2360141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8321" y="2245826"/>
            <a:ext cx="23785054" cy="4597136"/>
            <a:chOff x="992187" y="2564544"/>
            <a:chExt cx="22335173" cy="403132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27303" y="261023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3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3240106" y="12885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06" y="128850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yo-NG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𝒑𝒉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𝒏𝒈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 độ </m:t>
                    </m:r>
                    <m:r>
                      <a:rPr lang="yo-NG" sz="4800" b="1">
                        <a:latin typeface="Cambria Math" panose="02040503050406030204" pitchFamily="18" charset="0"/>
                      </a:rPr>
                      <m:t>𝐎𝐱𝐲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ượ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à ả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𝒒𝒖𝒂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𝒑𝒉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𝑶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ọ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𝒏𝒈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ủ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𝒕𝒂𝒎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𝒈𝒊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𝟗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27" y="2689403"/>
                <a:ext cx="22562171" cy="2636556"/>
              </a:xfrm>
              <a:prstGeom prst="rect">
                <a:avLst/>
              </a:prstGeom>
              <a:blipFill>
                <a:blip r:embed="rId4"/>
                <a:stretch>
                  <a:fillRect l="-1243" t="-5081" b="-1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4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21" y="5544140"/>
                <a:ext cx="54856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067713" y="572884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13" y="5728844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572705" y="5704817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705" y="5704817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058392" y="57026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5702628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01235" y="1287799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34541" y="7606264"/>
                <a:ext cx="14563375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ABC.Ta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𝑮</m:t>
                    </m:r>
                    <m:d>
                      <m:dPr>
                        <m:ctrlP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vi-VN" sz="48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0" spc="-15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41" y="7606264"/>
                <a:ext cx="14563375" cy="1197764"/>
              </a:xfrm>
              <a:prstGeom prst="rect">
                <a:avLst/>
              </a:prstGeom>
              <a:blipFill>
                <a:blip r:embed="rId9"/>
                <a:stretch>
                  <a:fillRect l="-1925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3240106" y="8593422"/>
                <a:ext cx="19734823" cy="2616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é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ị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ự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â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4800" b="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8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tam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gi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 sz="4800" b="0" i="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800" b="0" i="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bi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n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G’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06" y="8593422"/>
                <a:ext cx="19734823" cy="2616422"/>
              </a:xfrm>
              <a:prstGeom prst="rect">
                <a:avLst/>
              </a:prstGeom>
              <a:blipFill>
                <a:blip r:embed="rId10"/>
                <a:stretch>
                  <a:fillRect l="-1421" b="-1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2786814" y="11210916"/>
                <a:ext cx="4561797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 spc="-15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14" y="11210916"/>
                <a:ext cx="4561797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85290" y="552374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05FD75F-A92F-4953-B90A-11FE5517C184}"/>
                  </a:ext>
                </a:extLst>
              </p:cNvPr>
              <p:cNvSpPr/>
              <p:nvPr/>
            </p:nvSpPr>
            <p:spPr>
              <a:xfrm>
                <a:off x="7155343" y="11404982"/>
                <a:ext cx="6451500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05FD75F-A92F-4953-B90A-11FE5517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343" y="11404982"/>
                <a:ext cx="6451500" cy="148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38A0B-F3B9-4A8A-96E7-2DEF93DC63A1}"/>
                  </a:ext>
                </a:extLst>
              </p:cNvPr>
              <p:cNvSpPr/>
              <p:nvPr/>
            </p:nvSpPr>
            <p:spPr>
              <a:xfrm>
                <a:off x="13098224" y="11776651"/>
                <a:ext cx="64515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ê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38A0B-F3B9-4A8A-96E7-2DEF93DC6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224" y="11776651"/>
                <a:ext cx="645150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87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1301400" y="5681756"/>
            <a:ext cx="8534404" cy="44290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807" y="7286699"/>
            <a:ext cx="13894991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sp>
        <p:nvSpPr>
          <p:cNvPr id="71" name="AutoShape 15">
            <a:hlinkClick r:id="rId2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9524" y="2713394"/>
            <a:ext cx="16156076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sp>
        <p:nvSpPr>
          <p:cNvPr id="73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59130" y="11860004"/>
            <a:ext cx="15781669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TỌA ĐỘ</a:t>
            </a:r>
            <a:r>
              <a:rPr 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PHÉP VỊ TỰ</a:t>
            </a: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5465941" y="3324413"/>
            <a:ext cx="457200" cy="4572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7517208" y="7840554"/>
            <a:ext cx="457200" cy="4572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1005561" y="4240115"/>
            <a:ext cx="6175610" cy="7741294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5606370" y="11888016"/>
            <a:ext cx="457200" cy="4572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WordArt 3">
            <a:extLst>
              <a:ext uri="{FF2B5EF4-FFF2-40B4-BE49-F238E27FC236}">
                <a16:creationId xmlns:a16="http://schemas.microsoft.com/office/drawing/2014/main" id="{48BA2DCD-F134-4C17-B5B6-9D578EB5AE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9762" y="2108470"/>
            <a:ext cx="10232572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425F9C-A873-4E00-A129-C0CF4499C2E5}"/>
              </a:ext>
            </a:extLst>
          </p:cNvPr>
          <p:cNvSpPr txBox="1"/>
          <p:nvPr/>
        </p:nvSpPr>
        <p:spPr>
          <a:xfrm>
            <a:off x="7533427" y="1431646"/>
            <a:ext cx="73144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7</a:t>
            </a:r>
            <a:r>
              <a:rPr lang="vi-VN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VỊ TỰ</a:t>
            </a:r>
          </a:p>
        </p:txBody>
      </p:sp>
    </p:spTree>
    <p:extLst>
      <p:ext uri="{BB962C8B-B14F-4D97-AF65-F5344CB8AC3E}">
        <p14:creationId xmlns:p14="http://schemas.microsoft.com/office/powerpoint/2010/main" val="3899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39148" y="5435335"/>
            <a:ext cx="242316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 TRỌNG CÁM ƠN CÁC EM HỌC SINH ĐÃ THEO DÕI!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>
            <a:extLst>
              <a:ext uri="{FF2B5EF4-FFF2-40B4-BE49-F238E27FC236}">
                <a16:creationId xmlns:a16="http://schemas.microsoft.com/office/drawing/2014/main" id="{0EAF7336-B118-4C3C-AF8E-57D918A7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63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5" name="Picture 67">
            <a:extLst>
              <a:ext uri="{FF2B5EF4-FFF2-40B4-BE49-F238E27FC236}">
                <a16:creationId xmlns:a16="http://schemas.microsoft.com/office/drawing/2014/main" id="{2648D186-54F9-463A-8627-78F6882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5890"/>
            <a:ext cx="11660187" cy="69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68578A8B-3047-47FA-AE84-A2B3A0D90053}"/>
              </a:ext>
            </a:extLst>
          </p:cNvPr>
          <p:cNvSpPr/>
          <p:nvPr/>
        </p:nvSpPr>
        <p:spPr bwMode="auto">
          <a:xfrm>
            <a:off x="13869987" y="5295899"/>
            <a:ext cx="8761413" cy="323849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qua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k=3.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8B2F0-5822-4D8F-A151-AA5A9F91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114065"/>
            <a:ext cx="23126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5400" dirty="0" err="1">
                <a:solidFill>
                  <a:srgbClr val="0000FF"/>
                </a:solidFill>
              </a:rPr>
              <a:t>Vậy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phép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vị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tâm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i="1" dirty="0">
                <a:solidFill>
                  <a:srgbClr val="0000FF"/>
                </a:solidFill>
              </a:rPr>
              <a:t>O</a:t>
            </a:r>
            <a:r>
              <a:rPr lang="en-US" sz="5400" dirty="0">
                <a:solidFill>
                  <a:srgbClr val="0000FF"/>
                </a:solidFill>
              </a:rPr>
              <a:t>, </a:t>
            </a:r>
            <a:r>
              <a:rPr lang="en-US" sz="5400" dirty="0" err="1">
                <a:solidFill>
                  <a:srgbClr val="0000FF"/>
                </a:solidFill>
              </a:rPr>
              <a:t>tỉ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số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i="1" dirty="0">
                <a:solidFill>
                  <a:srgbClr val="0000FF"/>
                </a:solidFill>
              </a:rPr>
              <a:t>k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là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gì</a:t>
            </a:r>
            <a:r>
              <a:rPr lang="en-US" sz="5400" dirty="0">
                <a:solidFill>
                  <a:srgbClr val="0000FF"/>
                </a:solidFill>
              </a:rPr>
              <a:t>? </a:t>
            </a:r>
            <a:r>
              <a:rPr lang="en-US" sz="5400" dirty="0" err="1">
                <a:solidFill>
                  <a:srgbClr val="0000FF"/>
                </a:solidFill>
              </a:rPr>
              <a:t>Hãy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nêu</a:t>
            </a:r>
            <a:r>
              <a:rPr lang="en-US" sz="5400" dirty="0">
                <a:solidFill>
                  <a:srgbClr val="0000FF"/>
                </a:solidFill>
              </a:rPr>
              <a:t> ĐN </a:t>
            </a:r>
            <a:r>
              <a:rPr lang="en-US" sz="5400" dirty="0" err="1">
                <a:solidFill>
                  <a:srgbClr val="0000FF"/>
                </a:solidFill>
              </a:rPr>
              <a:t>phép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vị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theo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cách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hiểucủa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em</a:t>
            </a:r>
            <a:r>
              <a:rPr lang="en-US" sz="5400" dirty="0">
                <a:solidFill>
                  <a:srgbClr val="0000FF"/>
                </a:solidFill>
              </a:rPr>
              <a:t>?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EA749-EF09-4EBE-9F5C-E778D3568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" y="2304388"/>
                <a:ext cx="23698200" cy="109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5400" b="1" dirty="0">
                    <a:solidFill>
                      <a:srgbClr val="000099"/>
                    </a:solidFill>
                  </a:rPr>
                  <a:t>Ví </a:t>
                </a:r>
                <a:r>
                  <a:rPr lang="en-US" sz="5400" b="1" dirty="0" err="1">
                    <a:solidFill>
                      <a:srgbClr val="000099"/>
                    </a:solidFill>
                  </a:rPr>
                  <a:t>dụ</a:t>
                </a:r>
                <a:r>
                  <a:rPr lang="en-US" sz="5400" dirty="0">
                    <a:solidFill>
                      <a:srgbClr val="000099"/>
                    </a:solidFill>
                  </a:rPr>
                  <a:t>: Cho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O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một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M</a:t>
                </a:r>
                <a:r>
                  <a:rPr lang="en-US" sz="5400" dirty="0">
                    <a:solidFill>
                      <a:srgbClr val="000099"/>
                    </a:solidFill>
                  </a:rPr>
                  <a:t>.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Xác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định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i="1" dirty="0">
                    <a:solidFill>
                      <a:srgbClr val="000099"/>
                    </a:solidFill>
                  </a:rPr>
                  <a:t>M’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sao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:r>
                  <a:rPr lang="en-US" sz="5400" dirty="0" err="1">
                    <a:solidFill>
                      <a:srgbClr val="000099"/>
                    </a:solidFill>
                  </a:rPr>
                  <a:t>cho</a:t>
                </a:r>
                <a:r>
                  <a:rPr lang="en-US" sz="54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5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rgbClr val="000099"/>
                    </a:solidFill>
                  </a:rPr>
                  <a:t>? </a:t>
                </a:r>
                <a:endParaRPr lang="en-US" sz="5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EA749-EF09-4EBE-9F5C-E778D356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2304388"/>
                <a:ext cx="23698200" cy="1092863"/>
              </a:xfrm>
              <a:prstGeom prst="rect">
                <a:avLst/>
              </a:prstGeom>
              <a:blipFill>
                <a:blip r:embed="rId3"/>
                <a:stretch>
                  <a:fillRect l="-1363" t="-559" b="-32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503701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126912" y="3738461"/>
                <a:ext cx="16639664" cy="260673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800" dirty="0">
                    <a:solidFill>
                      <a:srgbClr val="FF000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12" y="3738461"/>
                <a:ext cx="16639664" cy="2606739"/>
              </a:xfrm>
              <a:prstGeom prst="rect">
                <a:avLst/>
              </a:prstGeom>
              <a:blipFill>
                <a:blip r:embed="rId3"/>
                <a:stretch>
                  <a:fillRect l="-1686" t="-5374" r="-1649" b="-1168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049469" y="6244266"/>
                <a:ext cx="14343092" cy="254518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 </a:t>
                </a:r>
                <a:r>
                  <a:rPr lang="en-US" altLang="vi-VN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alt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M’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ảnh của </a:t>
                </a:r>
                <a:r>
                  <a:rPr lang="vi-VN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phép vị tự </a:t>
                </a:r>
                <a:r>
                  <a:rPr lang="en-US" altLang="vi-VN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vi-VN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,k)</a:t>
                </a:r>
                <a:r>
                  <a:rPr lang="en-US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69" y="6244266"/>
                <a:ext cx="14343092" cy="2545184"/>
              </a:xfrm>
              <a:prstGeom prst="rect">
                <a:avLst/>
              </a:prstGeom>
              <a:blipFill>
                <a:blip r:embed="rId4"/>
                <a:stretch>
                  <a:fillRect l="-1912" t="-14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8F3F369D-F8DD-4F7D-B143-F5BAD7C457DF}"/>
              </a:ext>
            </a:extLst>
          </p:cNvPr>
          <p:cNvSpPr/>
          <p:nvPr/>
        </p:nvSpPr>
        <p:spPr>
          <a:xfrm>
            <a:off x="1155794" y="8556304"/>
            <a:ext cx="9740805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 </a:t>
            </a:r>
            <a:r>
              <a:rPr lang="fr-FR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O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fr-FR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tỉ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tự</a:t>
            </a:r>
            <a:endParaRPr lang="vi-VN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EEB832-8DE2-4BFF-B485-13298A5C3F25}"/>
              </a:ext>
            </a:extLst>
          </p:cNvPr>
          <p:cNvSpPr/>
          <p:nvPr/>
        </p:nvSpPr>
        <p:spPr>
          <a:xfrm>
            <a:off x="1022741" y="9838473"/>
            <a:ext cx="17403972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en-US" altLang="vi-VN" sz="4800" dirty="0" err="1">
                <a:latin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toàn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khi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tâm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vi-VN" altLang="vi-VN" sz="4800" i="1" dirty="0">
                <a:latin typeface="Times New Roman" panose="02020603050405020304" pitchFamily="18" charset="0"/>
              </a:rPr>
              <a:t>O</a:t>
            </a:r>
            <a:r>
              <a:rPr lang="vi-VN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và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tỉ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số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vi-VN" altLang="vi-VN" sz="4800" dirty="0">
                <a:latin typeface="Times New Roman" panose="02020603050405020304" pitchFamily="18" charset="0"/>
              </a:rPr>
              <a:t> </a:t>
            </a:r>
            <a:r>
              <a:rPr lang="vi-VN" altLang="vi-VN" sz="4800" i="1" dirty="0">
                <a:latin typeface="Times New Roman" panose="02020603050405020304" pitchFamily="18" charset="0"/>
              </a:rPr>
              <a:t>k</a:t>
            </a:r>
            <a:r>
              <a:rPr lang="en-US" altLang="vi-VN" sz="4800" i="1" dirty="0">
                <a:latin typeface="Times New Roman" panose="02020603050405020304" pitchFamily="18" charset="0"/>
              </a:rPr>
              <a:t>.</a:t>
            </a:r>
            <a:endParaRPr lang="vi-VN" sz="4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B21437-6633-497B-A878-218C668205EE}"/>
                  </a:ext>
                </a:extLst>
              </p:cNvPr>
              <p:cNvSpPr txBox="1"/>
              <p:nvPr/>
            </p:nvSpPr>
            <p:spPr>
              <a:xfrm>
                <a:off x="20088535" y="6984016"/>
                <a:ext cx="3006592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B21437-6633-497B-A878-218C66820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535" y="6984016"/>
                <a:ext cx="3006592" cy="796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5169ED-5435-4987-BC45-8B760FC1459E}"/>
              </a:ext>
            </a:extLst>
          </p:cNvPr>
          <p:cNvCxnSpPr>
            <a:cxnSpLocks/>
          </p:cNvCxnSpPr>
          <p:nvPr/>
        </p:nvCxnSpPr>
        <p:spPr>
          <a:xfrm flipV="1">
            <a:off x="17557504" y="5588993"/>
            <a:ext cx="2531031" cy="19719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CA6A9A0-C8F4-46B0-A083-910DDAFE589D}"/>
              </a:ext>
            </a:extLst>
          </p:cNvPr>
          <p:cNvCxnSpPr>
            <a:cxnSpLocks/>
          </p:cNvCxnSpPr>
          <p:nvPr/>
        </p:nvCxnSpPr>
        <p:spPr>
          <a:xfrm flipV="1">
            <a:off x="17557504" y="3561453"/>
            <a:ext cx="5037015" cy="401248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C3525A-B1D7-473C-905C-E4AA4AC681E8}"/>
              </a:ext>
            </a:extLst>
          </p:cNvPr>
          <p:cNvSpPr txBox="1"/>
          <p:nvPr/>
        </p:nvSpPr>
        <p:spPr>
          <a:xfrm>
            <a:off x="17008195" y="6949776"/>
            <a:ext cx="20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D95C9-8C94-4CFA-8F72-2B6709912A05}"/>
              </a:ext>
            </a:extLst>
          </p:cNvPr>
          <p:cNvSpPr txBox="1"/>
          <p:nvPr/>
        </p:nvSpPr>
        <p:spPr>
          <a:xfrm>
            <a:off x="19617989" y="4844633"/>
            <a:ext cx="20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151F9-BBDD-423C-A9E9-3EBAFA4143F4}"/>
              </a:ext>
            </a:extLst>
          </p:cNvPr>
          <p:cNvSpPr txBox="1"/>
          <p:nvPr/>
        </p:nvSpPr>
        <p:spPr>
          <a:xfrm>
            <a:off x="22341200" y="2678996"/>
            <a:ext cx="100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5" grpId="0"/>
      <p:bldP spid="2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7DF4B-8D0D-4AC3-A088-2B2D1C21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4" y="4117085"/>
            <a:ext cx="1972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Ví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dụ</a:t>
            </a:r>
            <a:r>
              <a:rPr lang="en-US" sz="4400" b="1" dirty="0">
                <a:solidFill>
                  <a:srgbClr val="000099"/>
                </a:solidFill>
              </a:rPr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50AB-D91E-4443-9F62-7783259E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940" y="10454454"/>
            <a:ext cx="39884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i="1" dirty="0">
                <a:solidFill>
                  <a:srgbClr val="0000FF"/>
                </a:solidFill>
              </a:rPr>
              <a:t>M</a:t>
            </a:r>
            <a:r>
              <a:rPr lang="en-US" sz="4800" dirty="0">
                <a:solidFill>
                  <a:srgbClr val="0000FF"/>
                </a:solidFill>
              </a:rPr>
              <a:t>’=V</a:t>
            </a:r>
            <a:r>
              <a:rPr lang="en-US" sz="4800" baseline="-25000" dirty="0">
                <a:solidFill>
                  <a:srgbClr val="0000FF"/>
                </a:solidFill>
              </a:rPr>
              <a:t>(O,-3)</a:t>
            </a:r>
            <a:r>
              <a:rPr lang="en-US" sz="4800" dirty="0">
                <a:solidFill>
                  <a:srgbClr val="0000FF"/>
                </a:solidFill>
              </a:rPr>
              <a:t>(</a:t>
            </a:r>
            <a:r>
              <a:rPr lang="en-US" sz="4800" i="1" dirty="0">
                <a:solidFill>
                  <a:srgbClr val="0000FF"/>
                </a:solidFill>
              </a:rPr>
              <a:t>M</a:t>
            </a:r>
            <a:r>
              <a:rPr lang="en-US" sz="4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53985C-59DE-4DB7-9D56-7CF3C722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7" y="56308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23B2904-161B-4CAC-9650-A742591D3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40721"/>
              </p:ext>
            </p:extLst>
          </p:nvPr>
        </p:nvGraphicFramePr>
        <p:xfrm>
          <a:off x="13286455" y="2565448"/>
          <a:ext cx="10480675" cy="613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4447619" imgH="2734057" progId="Paint.Picture">
                  <p:embed/>
                </p:oleObj>
              </mc:Choice>
              <mc:Fallback>
                <p:oleObj name="Bitmap Image" r:id="rId3" imgW="4447619" imgH="2734057" progId="Paint.Picture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6455" y="2565448"/>
                        <a:ext cx="10480675" cy="6130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7B85-B216-400A-AC7E-8ECC42CED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5640" y="10318715"/>
                <a:ext cx="42750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800" dirty="0">
                    <a:solidFill>
                      <a:srgbClr val="000099"/>
                    </a:solidFill>
                  </a:rPr>
                  <a:t>’=V</a:t>
                </a:r>
                <a:r>
                  <a:rPr lang="en-US" sz="4800" baseline="-25000" dirty="0">
                    <a:solidFill>
                      <a:srgbClr val="000099"/>
                    </a:solidFill>
                  </a:rPr>
                  <a:t>(O,2</a:t>
                </a:r>
                <a:r>
                  <a:rPr lang="en-US" sz="4800" baseline="-25000" dirty="0">
                    <a:solidFill>
                      <a:srgbClr val="000099"/>
                    </a:solidFill>
                    <a:latin typeface=".VnAristote" pitchFamily="34" charset="0"/>
                  </a:rPr>
                  <a:t>)  </a:t>
                </a:r>
                <a:r>
                  <a:rPr lang="en-US" sz="4800" dirty="0">
                    <a:solidFill>
                      <a:srgbClr val="000099"/>
                    </a:solidFill>
                    <a:latin typeface=".VnAristote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4800" dirty="0">
                    <a:solidFill>
                      <a:srgbClr val="000099"/>
                    </a:solidFill>
                    <a:latin typeface=".VnAristote" pitchFamily="34" charset="0"/>
                  </a:rPr>
                  <a:t>)</a:t>
                </a:r>
                <a:endParaRPr lang="en-US" sz="4800" dirty="0">
                  <a:latin typeface=".VnAristote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E7B85-B216-400A-AC7E-8ECC42CE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5640" y="10318715"/>
                <a:ext cx="4275050" cy="830997"/>
              </a:xfrm>
              <a:prstGeom prst="rect">
                <a:avLst/>
              </a:prstGeom>
              <a:blipFill>
                <a:blip r:embed="rId5"/>
                <a:stretch>
                  <a:fillRect t="-18382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6">
            <a:extLst>
              <a:ext uri="{FF2B5EF4-FFF2-40B4-BE49-F238E27FC236}">
                <a16:creationId xmlns:a16="http://schemas.microsoft.com/office/drawing/2014/main" id="{9CFB8AB9-0A62-4A01-B753-B4174473F339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36E65A-0EB5-4B8F-8054-A07B83CD06E1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3152D890-3846-4970-9899-24C74C1DE6F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1" name="Isosceles Triangle 44">
                <a:extLst>
                  <a:ext uri="{FF2B5EF4-FFF2-40B4-BE49-F238E27FC236}">
                    <a16:creationId xmlns:a16="http://schemas.microsoft.com/office/drawing/2014/main" id="{71FA92EB-B1EA-4F5A-B707-5AF2B880B5C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AAF6764D-2C12-4283-96C0-926148C774DF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3" name="Round Same Side Corner Rectangle 48">
                  <a:extLst>
                    <a:ext uri="{FF2B5EF4-FFF2-40B4-BE49-F238E27FC236}">
                      <a16:creationId xmlns:a16="http://schemas.microsoft.com/office/drawing/2014/main" id="{AF3E9651-67E4-40B1-86E7-F147B235A20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FF3D9D-4BD8-4032-A177-205256114665}"/>
                    </a:ext>
                  </a:extLst>
                </p:cNvPr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33FC7E3-AAF8-43A7-A5CF-CE136397127A}"/>
              </a:ext>
            </a:extLst>
          </p:cNvPr>
          <p:cNvSpPr/>
          <p:nvPr/>
        </p:nvSpPr>
        <p:spPr>
          <a:xfrm>
            <a:off x="389464" y="3024588"/>
            <a:ext cx="2887136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C6BF3E-D41C-43A7-A1A5-5D7ADC286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4" y="5851947"/>
            <a:ext cx="11185944" cy="18774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2E115F-2885-454E-875B-5B0D8D5DA656}"/>
                  </a:ext>
                </a:extLst>
              </p:cNvPr>
              <p:cNvSpPr txBox="1"/>
              <p:nvPr/>
            </p:nvSpPr>
            <p:spPr>
              <a:xfrm>
                <a:off x="3053903" y="9164719"/>
                <a:ext cx="5480497" cy="889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   …   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2E115F-2885-454E-875B-5B0D8D5DA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03" y="9164719"/>
                <a:ext cx="5480497" cy="889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7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37AE300B-B9D9-493F-8B2A-55C9B8019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3" y="4117085"/>
            <a:ext cx="22505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Ví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dụ</a:t>
            </a:r>
            <a:r>
              <a:rPr lang="en-US" sz="4400" b="1" dirty="0">
                <a:solidFill>
                  <a:srgbClr val="000099"/>
                </a:solidFill>
              </a:rPr>
              <a:t> 2:</a:t>
            </a: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id="{49BADD01-E661-4851-8B3F-B85A6D9A6257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6F615F-3123-4249-ABD5-760C70A9B50A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758F7CA0-8A9B-4248-973A-4E960A88B85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9" name="Isosceles Triangle 44">
                <a:extLst>
                  <a:ext uri="{FF2B5EF4-FFF2-40B4-BE49-F238E27FC236}">
                    <a16:creationId xmlns:a16="http://schemas.microsoft.com/office/drawing/2014/main" id="{4C085E76-A125-476B-9DB6-82247F25B62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id="{582C0FDA-DA2D-4076-BF3F-A66C65AAD7C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1" name="Round Same Side Corner Rectangle 48">
                  <a:extLst>
                    <a:ext uri="{FF2B5EF4-FFF2-40B4-BE49-F238E27FC236}">
                      <a16:creationId xmlns:a16="http://schemas.microsoft.com/office/drawing/2014/main" id="{A1A3BC13-E6D6-44E7-876A-526E1CB0CB21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B329BBE-2983-4929-A6DA-FF5E98319202}"/>
                    </a:ext>
                  </a:extLst>
                </p:cNvPr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974ADC5-6AEE-401B-A2B8-5196E5ED6D9C}"/>
              </a:ext>
            </a:extLst>
          </p:cNvPr>
          <p:cNvSpPr/>
          <p:nvPr/>
        </p:nvSpPr>
        <p:spPr>
          <a:xfrm>
            <a:off x="389463" y="3024588"/>
            <a:ext cx="2995767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24D8FA5-B178-435C-ABB3-6F4FCC407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893050"/>
              </p:ext>
            </p:extLst>
          </p:nvPr>
        </p:nvGraphicFramePr>
        <p:xfrm>
          <a:off x="3719530" y="3902243"/>
          <a:ext cx="16287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3" imgW="361462" imgH="275976" progId="Equation.DSMT4">
                  <p:embed/>
                </p:oleObj>
              </mc:Choice>
              <mc:Fallback>
                <p:oleObj name="Equation" r:id="rId3" imgW="361462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9530" y="3902243"/>
                        <a:ext cx="1628775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05D245B-7FA8-412D-B667-D6B5002C2325}"/>
              </a:ext>
            </a:extLst>
          </p:cNvPr>
          <p:cNvSpPr txBox="1"/>
          <p:nvPr/>
        </p:nvSpPr>
        <p:spPr>
          <a:xfrm>
            <a:off x="2819400" y="3886326"/>
            <a:ext cx="23744015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M’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hay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195870D-8BD2-44A2-A289-A1D3DCAEF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98996"/>
              </p:ext>
            </p:extLst>
          </p:nvPr>
        </p:nvGraphicFramePr>
        <p:xfrm>
          <a:off x="4965270" y="6295998"/>
          <a:ext cx="4578345" cy="122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5270" y="6295998"/>
                        <a:ext cx="4578345" cy="1221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F5B13ED-04F9-41CA-A22F-B16615747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78307"/>
              </p:ext>
            </p:extLst>
          </p:nvPr>
        </p:nvGraphicFramePr>
        <p:xfrm>
          <a:off x="3719530" y="5143447"/>
          <a:ext cx="3482735" cy="12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19530" y="5143447"/>
                        <a:ext cx="3482735" cy="124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10B9A44-6ACD-46C0-A7A0-58EB48C5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64" y="7696200"/>
            <a:ext cx="372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99"/>
                </a:solidFill>
              </a:rPr>
              <a:t>Hướng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dẫn</a:t>
            </a:r>
            <a:r>
              <a:rPr lang="en-US" sz="4400" b="1" dirty="0">
                <a:solidFill>
                  <a:srgbClr val="000099"/>
                </a:solidFill>
              </a:rPr>
              <a:t>: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090F6AD-0604-43D4-9474-5DE758EEC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59261"/>
              </p:ext>
            </p:extLst>
          </p:nvPr>
        </p:nvGraphicFramePr>
        <p:xfrm>
          <a:off x="2640013" y="8543925"/>
          <a:ext cx="117348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9" imgW="2831760" imgH="266400" progId="Equation.DSMT4">
                  <p:embed/>
                </p:oleObj>
              </mc:Choice>
              <mc:Fallback>
                <p:oleObj name="Equation" r:id="rId9" imgW="2831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0013" y="8543925"/>
                        <a:ext cx="1173480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0D2FCFA0-ED6C-4BB2-AEA1-0525FABCD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09289"/>
              </p:ext>
            </p:extLst>
          </p:nvPr>
        </p:nvGraphicFramePr>
        <p:xfrm>
          <a:off x="2689448" y="9745963"/>
          <a:ext cx="11791307" cy="110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1" imgW="2844720" imgH="266400" progId="Equation.DSMT4">
                  <p:embed/>
                </p:oleObj>
              </mc:Choice>
              <mc:Fallback>
                <p:oleObj name="Equation" r:id="rId11" imgW="2844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89448" y="9745963"/>
                        <a:ext cx="11791307" cy="110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F8D7E7-305B-4428-8237-209B95793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79324"/>
              </p:ext>
            </p:extLst>
          </p:nvPr>
        </p:nvGraphicFramePr>
        <p:xfrm>
          <a:off x="3385231" y="10918988"/>
          <a:ext cx="8349569" cy="110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3" imgW="2008004" imgH="266621" progId="Equation.DSMT4">
                  <p:embed/>
                </p:oleObj>
              </mc:Choice>
              <mc:Fallback>
                <p:oleObj name="Equation" r:id="rId13" imgW="2008004" imgH="2666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5231" y="10918988"/>
                        <a:ext cx="8349569" cy="1108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7BCA10B5-21FE-4B28-895C-27BC1E5BA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80549"/>
              </p:ext>
            </p:extLst>
          </p:nvPr>
        </p:nvGraphicFramePr>
        <p:xfrm>
          <a:off x="2689448" y="11887200"/>
          <a:ext cx="18659361" cy="196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15" imgW="4343400" imgH="457200" progId="Equation.DSMT4">
                  <p:embed/>
                </p:oleObj>
              </mc:Choice>
              <mc:Fallback>
                <p:oleObj name="Equation" r:id="rId15" imgW="4343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89448" y="11887200"/>
                        <a:ext cx="18659361" cy="1964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8EA92A-86E5-4880-9906-A0BABEFC3CE9}"/>
              </a:ext>
            </a:extLst>
          </p:cNvPr>
          <p:cNvSpPr/>
          <p:nvPr/>
        </p:nvSpPr>
        <p:spPr>
          <a:xfrm>
            <a:off x="1713571" y="3837929"/>
            <a:ext cx="17403972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en-US" altLang="vi-VN" sz="4800" dirty="0" err="1">
                <a:latin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biến tâm vị tự thành chính nó</a:t>
            </a:r>
            <a:endParaRPr lang="vi-VN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751C8-8A49-4D9C-8B29-5BB3847ABFD6}"/>
                  </a:ext>
                </a:extLst>
              </p:cNvPr>
              <p:cNvSpPr/>
              <p:nvPr/>
            </p:nvSpPr>
            <p:spPr>
              <a:xfrm>
                <a:off x="1676400" y="5036775"/>
                <a:ext cx="11963400" cy="85704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phép vị tự là phép đồng nhất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751C8-8A49-4D9C-8B29-5BB3847AB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036775"/>
                <a:ext cx="11963400" cy="857040"/>
              </a:xfrm>
              <a:prstGeom prst="rect">
                <a:avLst/>
              </a:prstGeom>
              <a:blipFill>
                <a:blip r:embed="rId3"/>
                <a:stretch>
                  <a:fillRect l="-2292" t="-16312" b="-333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ABA586-5266-4182-9C5B-5223AB67C491}"/>
                  </a:ext>
                </a:extLst>
              </p:cNvPr>
              <p:cNvSpPr/>
              <p:nvPr/>
            </p:nvSpPr>
            <p:spPr>
              <a:xfrm>
                <a:off x="1676400" y="6167696"/>
                <a:ext cx="1508760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k</m:t>
                    </m:r>
                    <m:r>
                      <a:rPr lang="vi-VN" sz="48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phép vị tự là phép đối xứng qua tâm vị tự</a:t>
                </a:r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ABA586-5266-4182-9C5B-5223AB67C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7696"/>
                <a:ext cx="15087600" cy="830997"/>
              </a:xfrm>
              <a:prstGeom prst="rect">
                <a:avLst/>
              </a:prstGeom>
              <a:blipFill>
                <a:blip r:embed="rId4"/>
                <a:stretch>
                  <a:fillRect l="-1818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04C885-E200-4C7B-A786-9D116CAEE505}"/>
              </a:ext>
            </a:extLst>
          </p:cNvPr>
          <p:cNvCxnSpPr>
            <a:cxnSpLocks/>
          </p:cNvCxnSpPr>
          <p:nvPr/>
        </p:nvCxnSpPr>
        <p:spPr>
          <a:xfrm>
            <a:off x="19722191" y="5392765"/>
            <a:ext cx="278124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3DB8BC-0826-45D0-8DEA-838E03D66554}"/>
              </a:ext>
            </a:extLst>
          </p:cNvPr>
          <p:cNvSpPr txBox="1"/>
          <p:nvPr/>
        </p:nvSpPr>
        <p:spPr>
          <a:xfrm>
            <a:off x="19172882" y="4781636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B9A26-DC96-4BC4-8ABC-9AB9538A9420}"/>
              </a:ext>
            </a:extLst>
          </p:cNvPr>
          <p:cNvSpPr txBox="1"/>
          <p:nvPr/>
        </p:nvSpPr>
        <p:spPr>
          <a:xfrm>
            <a:off x="22283492" y="4609259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636C12-565A-491E-BF51-006EDB39BF4F}"/>
              </a:ext>
            </a:extLst>
          </p:cNvPr>
          <p:cNvCxnSpPr>
            <a:cxnSpLocks/>
          </p:cNvCxnSpPr>
          <p:nvPr/>
        </p:nvCxnSpPr>
        <p:spPr>
          <a:xfrm>
            <a:off x="19716615" y="5396277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80ADEE-B863-4969-8B76-0C3D990C2A4A}"/>
              </a:ext>
            </a:extLst>
          </p:cNvPr>
          <p:cNvSpPr txBox="1"/>
          <p:nvPr/>
        </p:nvSpPr>
        <p:spPr>
          <a:xfrm>
            <a:off x="22266500" y="4593278"/>
            <a:ext cx="8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2C5CD5-CAD0-4AB4-B82E-12B694387197}"/>
              </a:ext>
            </a:extLst>
          </p:cNvPr>
          <p:cNvCxnSpPr>
            <a:cxnSpLocks/>
          </p:cNvCxnSpPr>
          <p:nvPr/>
        </p:nvCxnSpPr>
        <p:spPr>
          <a:xfrm>
            <a:off x="19815194" y="6767090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F92AF6-6833-4195-B2C3-1C2CE7E136CC}"/>
              </a:ext>
            </a:extLst>
          </p:cNvPr>
          <p:cNvSpPr txBox="1"/>
          <p:nvPr/>
        </p:nvSpPr>
        <p:spPr>
          <a:xfrm>
            <a:off x="19815194" y="5945618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39CBD0-A8AD-4D35-B03F-EE6F61AD455F}"/>
              </a:ext>
            </a:extLst>
          </p:cNvPr>
          <p:cNvSpPr txBox="1"/>
          <p:nvPr/>
        </p:nvSpPr>
        <p:spPr>
          <a:xfrm>
            <a:off x="22416075" y="5996621"/>
            <a:ext cx="2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4B7C7D-64E1-4FE4-AC6F-8F8D850A2E93}"/>
              </a:ext>
            </a:extLst>
          </p:cNvPr>
          <p:cNvCxnSpPr>
            <a:cxnSpLocks/>
          </p:cNvCxnSpPr>
          <p:nvPr/>
        </p:nvCxnSpPr>
        <p:spPr>
          <a:xfrm rot="10800000">
            <a:off x="17073534" y="6776615"/>
            <a:ext cx="278124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F1E3C58-5165-4774-B89B-BBC5DD3CDDFE}"/>
              </a:ext>
            </a:extLst>
          </p:cNvPr>
          <p:cNvSpPr txBox="1"/>
          <p:nvPr/>
        </p:nvSpPr>
        <p:spPr>
          <a:xfrm>
            <a:off x="16838587" y="5945618"/>
            <a:ext cx="107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3CC079-A3BF-4CA4-BD3A-536BD3F1C874}"/>
                  </a:ext>
                </a:extLst>
              </p:cNvPr>
              <p:cNvSpPr/>
              <p:nvPr/>
            </p:nvSpPr>
            <p:spPr>
              <a:xfrm>
                <a:off x="1676400" y="7413286"/>
                <a:ext cx="10515600" cy="11899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vi-VN" sz="4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⟺</m:t>
                    </m:r>
                    <m:sSub>
                      <m:sSub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altLang="vi-VN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alt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alt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3CC079-A3BF-4CA4-BD3A-536BD3F1C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413286"/>
                <a:ext cx="10515600" cy="1189941"/>
              </a:xfrm>
              <a:prstGeom prst="rect">
                <a:avLst/>
              </a:prstGeom>
              <a:blipFill>
                <a:blip r:embed="rId5"/>
                <a:stretch>
                  <a:fillRect l="-2609" t="-117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2" grpId="0"/>
      <p:bldP spid="23" grpId="0"/>
      <p:bldP spid="26" grpId="0"/>
      <p:bldP spid="28" grpId="0"/>
      <p:bldP spid="29" grpId="0"/>
      <p:bldP spid="31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7" y="1447800"/>
            <a:ext cx="19368267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01BF300-5089-4910-94AA-5DE995988AB6}"/>
              </a:ext>
            </a:extLst>
          </p:cNvPr>
          <p:cNvSpPr txBox="1"/>
          <p:nvPr/>
        </p:nvSpPr>
        <p:spPr>
          <a:xfrm>
            <a:off x="445331" y="3059813"/>
            <a:ext cx="23839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tam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vi-VN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A’, B’, C’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CA, AB.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A, B, C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A’, B’, C’.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930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228600" y="5187022"/>
            <a:ext cx="22736076" cy="7309777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28600" y="6086675"/>
                <a:ext cx="9422847" cy="214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vi-VN" altLang="vi-V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altLang="vi-VN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vi-VN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altLang="vi-VN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vi-VN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alt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vi-VN" alt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86675"/>
                <a:ext cx="9422847" cy="2145011"/>
              </a:xfrm>
              <a:prstGeom prst="rect">
                <a:avLst/>
              </a:prstGeom>
              <a:blipFill>
                <a:blip r:embed="rId3"/>
                <a:stretch>
                  <a:fillRect t="-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5163800" y="5394644"/>
            <a:ext cx="0" cy="7102155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>
            <a:extLst>
              <a:ext uri="{FF2B5EF4-FFF2-40B4-BE49-F238E27FC236}">
                <a16:creationId xmlns:a16="http://schemas.microsoft.com/office/drawing/2014/main" id="{E455D596-55A0-40CF-94B0-6F953CF4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599" y="5633103"/>
            <a:ext cx="7556077" cy="6558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B65A19-4D7B-4A1F-88C5-31C61E67E581}"/>
                  </a:ext>
                </a:extLst>
              </p:cNvPr>
              <p:cNvSpPr/>
              <p:nvPr/>
            </p:nvSpPr>
            <p:spPr>
              <a:xfrm>
                <a:off x="308999" y="8005615"/>
                <a:ext cx="9422847" cy="157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𝐺𝐵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B65A19-4D7B-4A1F-88C5-31C61E67E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" y="8005615"/>
                <a:ext cx="9422847" cy="157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FCC29F-C1A9-4D19-8B65-2D2715276031}"/>
                  </a:ext>
                </a:extLst>
              </p:cNvPr>
              <p:cNvSpPr/>
              <p:nvPr/>
            </p:nvSpPr>
            <p:spPr>
              <a:xfrm>
                <a:off x="148201" y="9364417"/>
                <a:ext cx="9422847" cy="157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𝐺𝐶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d>
                            <m:dPr>
                              <m:ctrlP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vi-VN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vi-VN" altLang="vi-VN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altLang="vi-VN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vi-VN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alt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vi-VN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vi-VN" alt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vi-VN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FCC29F-C1A9-4D19-8B65-2D2715276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1" y="9364417"/>
                <a:ext cx="9422847" cy="1572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:a16="http://schemas.microsoft.com/office/drawing/2014/main" id="{5772BC2C-9755-4625-8F59-7EBE209AE02B}"/>
              </a:ext>
            </a:extLst>
          </p:cNvPr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776349-CB3F-42BA-AB23-B10EDA918A85}"/>
                </a:ext>
              </a:extLst>
            </p:cNvPr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PHÉP VỊ TỰ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37522A7B-B386-425C-B0E7-7E36D870FD5C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:a16="http://schemas.microsoft.com/office/drawing/2014/main" id="{AD58E904-142D-4B38-99DD-B9A974E6BB8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6D4F7E41-CB5F-434D-8E7C-C8E0B692B273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:a16="http://schemas.microsoft.com/office/drawing/2014/main" id="{D0AD9AB5-5C5D-45AB-82A0-0072941F65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178A61-57EC-43C5-9CC6-A64166A5A021}"/>
                    </a:ext>
                  </a:extLst>
                </p:cNvPr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A23B77-6EAD-44CD-94AE-A2FCF174D8C8}"/>
              </a:ext>
            </a:extLst>
          </p:cNvPr>
          <p:cNvSpPr txBox="1"/>
          <p:nvPr/>
        </p:nvSpPr>
        <p:spPr>
          <a:xfrm>
            <a:off x="710524" y="3061616"/>
            <a:ext cx="246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alt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85C18-32B8-4534-B46C-670CEF036113}"/>
              </a:ext>
            </a:extLst>
          </p:cNvPr>
          <p:cNvSpPr txBox="1"/>
          <p:nvPr/>
        </p:nvSpPr>
        <p:spPr>
          <a:xfrm>
            <a:off x="710524" y="2298093"/>
            <a:ext cx="3328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8AC43-0FFE-431E-B978-6F6903F63815}"/>
              </a:ext>
            </a:extLst>
          </p:cNvPr>
          <p:cNvSpPr/>
          <p:nvPr/>
        </p:nvSpPr>
        <p:spPr>
          <a:xfrm>
            <a:off x="3215284" y="3169338"/>
            <a:ext cx="18044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(M)=M’; V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O,k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(N)=N’.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3D4D7F-4820-4115-A74A-5FA693E09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72180"/>
              </p:ext>
            </p:extLst>
          </p:nvPr>
        </p:nvGraphicFramePr>
        <p:xfrm>
          <a:off x="7010400" y="4900613"/>
          <a:ext cx="6040438" cy="86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1676160" imgH="241200" progId="Equation.DSMT4">
                  <p:embed/>
                </p:oleObj>
              </mc:Choice>
              <mc:Fallback>
                <p:oleObj name="Equation" r:id="rId3" imgW="1676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4900613"/>
                        <a:ext cx="6040438" cy="869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6BFAA30-D123-46AE-9F34-5064D585B917}"/>
              </a:ext>
            </a:extLst>
          </p:cNvPr>
          <p:cNvSpPr txBox="1"/>
          <p:nvPr/>
        </p:nvSpPr>
        <p:spPr>
          <a:xfrm>
            <a:off x="3177183" y="6076398"/>
            <a:ext cx="2656515" cy="8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9B202D2-7B0D-4B3D-8409-C179A1D57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0150"/>
              </p:ext>
            </p:extLst>
          </p:nvPr>
        </p:nvGraphicFramePr>
        <p:xfrm>
          <a:off x="5611813" y="6096000"/>
          <a:ext cx="6656387" cy="89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790640" imgH="241200" progId="Equation.DSMT4">
                  <p:embed/>
                </p:oleObj>
              </mc:Choice>
              <mc:Fallback>
                <p:oleObj name="Equation" r:id="rId5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1813" y="6096000"/>
                        <a:ext cx="6656387" cy="896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0A11377-03F3-4D87-BB4F-4DBCA1281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0826"/>
              </p:ext>
            </p:extLst>
          </p:nvPr>
        </p:nvGraphicFramePr>
        <p:xfrm>
          <a:off x="4543540" y="9731621"/>
          <a:ext cx="99853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3540" y="9731621"/>
                        <a:ext cx="9985375" cy="183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92045C3-37D0-49AE-9CB9-0B1C6734DCFB}"/>
              </a:ext>
            </a:extLst>
          </p:cNvPr>
          <p:cNvSpPr txBox="1"/>
          <p:nvPr/>
        </p:nvSpPr>
        <p:spPr>
          <a:xfrm>
            <a:off x="811630" y="7332363"/>
            <a:ext cx="345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6B5BDED-012C-4F82-848E-DB4DB6ED7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89726"/>
              </p:ext>
            </p:extLst>
          </p:nvPr>
        </p:nvGraphicFramePr>
        <p:xfrm>
          <a:off x="4553113" y="7391400"/>
          <a:ext cx="7715087" cy="213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2019240" imgH="558720" progId="Equation.DSMT4">
                  <p:embed/>
                </p:oleObj>
              </mc:Choice>
              <mc:Fallback>
                <p:oleObj name="Equation" r:id="rId9" imgW="20192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3113" y="7391400"/>
                        <a:ext cx="7715087" cy="213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row: Right 18">
            <a:extLst>
              <a:ext uri="{FF2B5EF4-FFF2-40B4-BE49-F238E27FC236}">
                <a16:creationId xmlns:a16="http://schemas.microsoft.com/office/drawing/2014/main" id="{0513DE5F-48AE-4501-9EDB-B5ADB09C271D}"/>
              </a:ext>
            </a:extLst>
          </p:cNvPr>
          <p:cNvSpPr/>
          <p:nvPr/>
        </p:nvSpPr>
        <p:spPr>
          <a:xfrm>
            <a:off x="4648200" y="124206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E3423-97C8-4FA4-815C-CCE3D63B74D9}"/>
              </a:ext>
            </a:extLst>
          </p:cNvPr>
          <p:cNvSpPr txBox="1"/>
          <p:nvPr/>
        </p:nvSpPr>
        <p:spPr>
          <a:xfrm>
            <a:off x="5752925" y="1218678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655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5705</TotalTime>
  <Words>2324</Words>
  <Application>Microsoft Office PowerPoint</Application>
  <PresentationFormat>Custom</PresentationFormat>
  <Paragraphs>238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.VnAristote</vt:lpstr>
      <vt:lpstr>Arial</vt:lpstr>
      <vt:lpstr>AvantGarde</vt:lpstr>
      <vt:lpstr>AvantGarde-Demi</vt:lpstr>
      <vt:lpstr>Calibri</vt:lpstr>
      <vt:lpstr>Calibri Light</vt:lpstr>
      <vt:lpstr>Cambria</vt:lpstr>
      <vt:lpstr>Cambria Math</vt:lpstr>
      <vt:lpstr>Chu Van An</vt:lpstr>
      <vt:lpstr>Symbol</vt:lpstr>
      <vt:lpstr>Tahoma</vt:lpstr>
      <vt:lpstr>Times New Roman</vt:lpstr>
      <vt:lpstr>Vani</vt:lpstr>
      <vt:lpstr>Wingdings 2</vt:lpstr>
      <vt:lpstr>Office Theme</vt:lpstr>
      <vt:lpstr>1_Custom Design</vt:lpstr>
      <vt:lpstr>Custom Design</vt:lpstr>
      <vt:lpstr>Bitmap Image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529</cp:revision>
  <dcterms:created xsi:type="dcterms:W3CDTF">2013-08-31T11:42:51Z</dcterms:created>
  <dcterms:modified xsi:type="dcterms:W3CDTF">2021-09-03T14:39:35Z</dcterms:modified>
</cp:coreProperties>
</file>