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</p:sldMasterIdLst>
  <p:notesMasterIdLst>
    <p:notesMasterId r:id="rId21"/>
  </p:notesMasterIdLst>
  <p:sldIdLst>
    <p:sldId id="283" r:id="rId3"/>
    <p:sldId id="284" r:id="rId4"/>
    <p:sldId id="325" r:id="rId5"/>
    <p:sldId id="326" r:id="rId6"/>
    <p:sldId id="321" r:id="rId7"/>
    <p:sldId id="327" r:id="rId8"/>
    <p:sldId id="328" r:id="rId9"/>
    <p:sldId id="333" r:id="rId10"/>
    <p:sldId id="319" r:id="rId11"/>
    <p:sldId id="323" r:id="rId12"/>
    <p:sldId id="330" r:id="rId13"/>
    <p:sldId id="331" r:id="rId14"/>
    <p:sldId id="329" r:id="rId15"/>
    <p:sldId id="334" r:id="rId16"/>
    <p:sldId id="305" r:id="rId17"/>
    <p:sldId id="306" r:id="rId18"/>
    <p:sldId id="335" r:id="rId19"/>
    <p:sldId id="309" r:id="rId20"/>
  </p:sldIdLst>
  <p:sldSz cx="12192000" cy="6858000"/>
  <p:notesSz cx="6858000" cy="9144000"/>
  <p:embeddedFontLst>
    <p:embeddedFont>
      <p:font typeface="VNI-Avo" pitchFamily="2" charset="0"/>
      <p:regular r:id="rId22"/>
      <p:bold r:id="rId23"/>
      <p:italic r:id="rId24"/>
      <p:boldItalic r:id="rId25"/>
    </p:embeddedFont>
    <p:embeddedFont>
      <p:font typeface="等线" panose="02010600030101010101" charset="-122"/>
      <p:regular r:id="rId26"/>
      <p:bold r:id="rId27"/>
    </p:embeddedFont>
    <p:embeddedFont>
      <p:font typeface="字魂7号-温暖童稚体" panose="00000500000000000000" charset="-122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.VnAvant" panose="020B7200000000000000" pitchFamily="34" charset="0"/>
      <p:regular r:id="rId35"/>
      <p:bold r:id="rId36"/>
      <p:italic r:id="rId37"/>
      <p:boldItalic r:id="rId38"/>
    </p:embeddedFont>
    <p:embeddedFont>
      <p:font typeface="SimSun" panose="02010600030101010101" pitchFamily="2" charset="-122"/>
      <p:regular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2020"/>
    <a:srgbClr val="9EC9D2"/>
    <a:srgbClr val="CDBF97"/>
    <a:srgbClr val="8D7545"/>
    <a:srgbClr val="ECE8E5"/>
    <a:srgbClr val="E4CBCB"/>
    <a:srgbClr val="A88755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等线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等线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BED9572C-07F7-4C9B-8F84-8F0DCEBF0143}" type="datetimeFigureOut">
              <a:rPr lang="zh-CN" altLang="en-US"/>
              <a:pPr>
                <a:defRPr/>
              </a:pPr>
              <a:t>2021/1/19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等线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等线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F60C4417-F984-4F5A-B741-CE44D1BA3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315E26E-C0E9-4F02-8FA6-3A9ECE551997}" type="slidenum">
              <a:rPr lang="zh-CN" altLang="en-US" smtClean="0">
                <a:latin typeface="Calibri" panose="020F0502020204030204" pitchFamily="34" charset="0"/>
              </a:rPr>
              <a:pPr/>
              <a:t>8</a:t>
            </a:fld>
            <a:endParaRPr lang="en-US" altLang="zh-C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123341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03077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79080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84277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805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94747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2885194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25530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9105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2595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86412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767014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80-hoa-135b04f1e8067e0_74f5c76253c1eb10ba36d359f9c90a09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VIDEO%20TV%20HK2%20CANH%20DIEU\4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3375025" y="290513"/>
            <a:ext cx="2660650" cy="644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179513"/>
            <a:ext cx="7724775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60325" y="119063"/>
            <a:ext cx="2854325" cy="8715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990600"/>
            <a:ext cx="9628187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 bwMode="auto">
          <a:xfrm>
            <a:off x="5335588" y="512763"/>
            <a:ext cx="5851525" cy="6826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LuyÖn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äc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tõ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khã</a:t>
            </a:r>
            <a:endParaRPr lang="en-US" sz="40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1641475" y="2265363"/>
            <a:ext cx="9280525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>
                <a:latin typeface=".VnAvant" panose="020B7200000000000000" pitchFamily="34" charset="0"/>
              </a:rPr>
              <a:t>Quan träng       g¸y vang </a:t>
            </a:r>
          </a:p>
          <a:p>
            <a:r>
              <a:rPr lang="en-US" altLang="en-US" sz="4400">
                <a:latin typeface=".VnAvant" panose="020B7200000000000000" pitchFamily="34" charset="0"/>
              </a:rPr>
              <a:t>tØnh giÊc            ®I ®I l¹i l¹i</a:t>
            </a:r>
          </a:p>
          <a:p>
            <a:r>
              <a:rPr lang="en-US" altLang="en-US" sz="4400">
                <a:latin typeface=".VnAvant" panose="020B7200000000000000" pitchFamily="34" charset="0"/>
              </a:rPr>
              <a:t>Ra lÖnh              gµ m¸i m¬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60325" y="119063"/>
            <a:ext cx="2854325" cy="8715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990600"/>
            <a:ext cx="9628187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153987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973263"/>
            <a:ext cx="1524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763" y="1973263"/>
            <a:ext cx="1524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240982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287813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330835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372903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384175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7990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H="1">
            <a:off x="3122613" y="1455738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H="1">
            <a:off x="3343275" y="1973263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flipH="1">
            <a:off x="3808413" y="2416175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flipH="1">
            <a:off x="3582988" y="3201988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flipH="1">
            <a:off x="2254250" y="4117975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flipH="1">
            <a:off x="4130675" y="4127500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-204788"/>
            <a:ext cx="2081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400"/>
            <a:ext cx="11561763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203450" y="2957513"/>
            <a:ext cx="769938" cy="66516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897025" y="68366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smtClean="0">
                <a:latin typeface="UTM Avo" panose="02040603050506020204" pitchFamily="18" charset="0"/>
              </a:rPr>
              <a:t>4. </a:t>
            </a:r>
            <a:r>
              <a:rPr lang="en-US" sz="4800" dirty="0" err="1" smtClean="0">
                <a:latin typeface="UTM Avo" panose="02040603050506020204" pitchFamily="18" charset="0"/>
              </a:rPr>
              <a:t>Tập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viết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194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2171700"/>
            <a:ext cx="12392026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964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512763" y="623888"/>
            <a:ext cx="11152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600">
                <a:latin typeface=".VnAvant" panose="020B7200000000000000" pitchFamily="34" charset="0"/>
              </a:rPr>
              <a:t>T¹m biÖt c¸c em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/>
          </p:cNvPr>
          <p:cNvSpPr/>
          <p:nvPr/>
        </p:nvSpPr>
        <p:spPr>
          <a:xfrm>
            <a:off x="1123950" y="1011238"/>
            <a:ext cx="4972050" cy="4972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mtClean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012825"/>
            <a:ext cx="49720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823200" y="2387600"/>
            <a:ext cx="3336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Bµn tÝnh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pic>
        <p:nvPicPr>
          <p:cNvPr id="4101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759575" y="1047750"/>
            <a:ext cx="39195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883400" y="2557463"/>
            <a:ext cx="42592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7056438" y="4054475"/>
            <a:ext cx="4259262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808788" y="5211763"/>
            <a:ext cx="42592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UTM Avo" pitchFamily="18" charset="0"/>
              </a:rPr>
              <a:t>KHỞI ĐỘNG</a:t>
            </a:r>
          </a:p>
        </p:txBody>
      </p:sp>
      <p:sp>
        <p:nvSpPr>
          <p:cNvPr id="20" name="文本框 3"/>
          <p:cNvSpPr txBox="1">
            <a:spLocks noChangeArrowheads="1"/>
          </p:cNvSpPr>
          <p:nvPr/>
        </p:nvSpPr>
        <p:spPr bwMode="auto">
          <a:xfrm>
            <a:off x="7910513" y="3970338"/>
            <a:ext cx="34051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phÝch nuíc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21" name="文本框 3"/>
          <p:cNvSpPr txBox="1">
            <a:spLocks noChangeArrowheads="1"/>
          </p:cNvSpPr>
          <p:nvPr/>
        </p:nvSpPr>
        <p:spPr bwMode="auto">
          <a:xfrm>
            <a:off x="7840663" y="5086350"/>
            <a:ext cx="39401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diÔn kÞch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14" name="文本框 3"/>
          <p:cNvSpPr txBox="1">
            <a:spLocks noChangeArrowheads="1"/>
          </p:cNvSpPr>
          <p:nvPr/>
        </p:nvSpPr>
        <p:spPr bwMode="auto">
          <a:xfrm>
            <a:off x="7656513" y="1030288"/>
            <a:ext cx="35036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Chim chÝch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5367338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latin typeface="UTM Avo" panose="02040603050506020204" pitchFamily="18" charset="0"/>
              </a:rPr>
              <a:t>Đọc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thành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tiếng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5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119188"/>
            <a:ext cx="92011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17925" y="1692275"/>
            <a:ext cx="2330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97: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48375" y="1450975"/>
            <a:ext cx="31369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540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ai     ay</a:t>
            </a:r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2362200" y="200025"/>
            <a:ext cx="7696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   ngày   tháng   năm 2020</a:t>
            </a:r>
          </a:p>
          <a:p>
            <a:pPr algn="ctr" defTabSz="914400"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44638" y="2947988"/>
            <a:ext cx="4038600" cy="3683000"/>
            <a:chOff x="1828800" y="2641705"/>
            <a:chExt cx="4038600" cy="3682896"/>
          </a:xfrm>
        </p:grpSpPr>
        <p:sp>
          <p:nvSpPr>
            <p:cNvPr id="9" name="Oval 8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91431" tIns="45716" rIns="91431" bIns="45716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2092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0" kern="0" dirty="0" err="1" smtClean="0">
                  <a:solidFill>
                    <a:srgbClr val="008000"/>
                  </a:solidFill>
                  <a:latin typeface=".VnAvant" panose="020B7200000000000000" pitchFamily="34" charset="0"/>
                </a:rPr>
                <a:t>ai</a:t>
              </a:r>
              <a:endParaRPr lang="en-US" sz="13000" kern="0" dirty="0" smtClean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442075" y="2978150"/>
            <a:ext cx="4038600" cy="3683000"/>
            <a:chOff x="1828800" y="2641705"/>
            <a:chExt cx="4038600" cy="3682896"/>
          </a:xfrm>
        </p:grpSpPr>
        <p:sp>
          <p:nvSpPr>
            <p:cNvPr id="12" name="Oval 11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91431" tIns="45716" rIns="91431" bIns="45716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2093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0" kern="0" dirty="0" smtClean="0">
                  <a:solidFill>
                    <a:srgbClr val="008000"/>
                  </a:solidFill>
                  <a:latin typeface=".VnAvant" panose="020B7200000000000000" pitchFamily="34" charset="0"/>
                </a:rPr>
                <a:t>ay</a:t>
              </a:r>
            </a:p>
          </p:txBody>
        </p:sp>
      </p:grpSp>
      <p:sp>
        <p:nvSpPr>
          <p:cNvPr id="6151" name="Content Placeholder 14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228600"/>
            <a:ext cx="9115425" cy="645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33">
            <a:extLst/>
          </p:cNvPr>
          <p:cNvSpPr/>
          <p:nvPr/>
        </p:nvSpPr>
        <p:spPr>
          <a:xfrm>
            <a:off x="5684838" y="2913063"/>
            <a:ext cx="6016625" cy="137477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25400" tIns="25400" rIns="25400" bIns="25400" anchor="ctr">
            <a:spAutoFit/>
          </a:bodyPr>
          <a:lstStyle/>
          <a:p>
            <a:pPr defTabSz="41275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301625" y="1635125"/>
            <a:ext cx="530383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001715" y="5939562"/>
            <a:ext cx="6190286" cy="90095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mê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ai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mai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s¾c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m¸i</a:t>
            </a:r>
            <a:endParaRPr lang="en-US" sz="4400" dirty="0">
              <a:solidFill>
                <a:prstClr val="white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86826" y="1876747"/>
            <a:ext cx="2130908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 err="1">
                <a:solidFill>
                  <a:srgbClr val="008000"/>
                </a:solidFill>
                <a:latin typeface=".VnAvant" panose="020B7200000000000000" pitchFamily="34" charset="0"/>
              </a:rPr>
              <a:t>ai</a:t>
            </a:r>
            <a:endParaRPr lang="en-US" sz="7200" kern="0" dirty="0">
              <a:solidFill>
                <a:srgbClr val="008000"/>
              </a:solidFill>
              <a:latin typeface="VNI-Avo" pitchFamily="2" charset="0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2508343" y="3094177"/>
            <a:ext cx="941294" cy="871300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7" name="Rounded Rectangle 7"/>
          <p:cNvSpPr/>
          <p:nvPr/>
        </p:nvSpPr>
        <p:spPr>
          <a:xfrm>
            <a:off x="3449637" y="3112120"/>
            <a:ext cx="1203061" cy="8713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ounded Rectangle 13"/>
          <p:cNvSpPr/>
          <p:nvPr/>
        </p:nvSpPr>
        <p:spPr>
          <a:xfrm>
            <a:off x="1216068" y="4606487"/>
            <a:ext cx="4785646" cy="903365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a</a:t>
            </a:r>
            <a:r>
              <a:rPr lang="en-US" sz="4400" kern="0" dirty="0" smtClean="0">
                <a:solidFill>
                  <a:srgbClr val="FFFFFF"/>
                </a:solidFill>
                <a:latin typeface="VNI-Avo" pitchFamily="2" charset="0"/>
              </a:rPr>
              <a:t> - </a:t>
            </a:r>
            <a:r>
              <a:rPr lang="en-US" sz="4400" kern="0" dirty="0" err="1" smtClean="0">
                <a:solidFill>
                  <a:srgbClr val="FFFFFF"/>
                </a:solidFill>
                <a:latin typeface="VNI-Avo" pitchFamily="2" charset="0"/>
              </a:rPr>
              <a:t>i</a:t>
            </a:r>
            <a:r>
              <a:rPr lang="en-US" sz="4400" kern="0" dirty="0" smtClean="0">
                <a:solidFill>
                  <a:srgbClr val="FFFFFF"/>
                </a:solidFill>
                <a:latin typeface="VNI-Avo" pitchFamily="2" charset="0"/>
              </a:rPr>
              <a:t> - </a:t>
            </a:r>
            <a:r>
              <a:rPr lang="en-US" sz="44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ai</a:t>
            </a:r>
            <a:endParaRPr lang="en-US" sz="4400" kern="0" dirty="0" smtClean="0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8210" name="TextBox 3"/>
          <p:cNvSpPr txBox="1">
            <a:spLocks noChangeArrowheads="1"/>
          </p:cNvSpPr>
          <p:nvPr/>
        </p:nvSpPr>
        <p:spPr bwMode="auto">
          <a:xfrm>
            <a:off x="7648575" y="4267200"/>
            <a:ext cx="3016250" cy="830263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gµ m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¸i</a:t>
            </a:r>
          </a:p>
        </p:txBody>
      </p:sp>
      <p:sp>
        <p:nvSpPr>
          <p:cNvPr id="8211" name="TextBox 3"/>
          <p:cNvSpPr txBox="1">
            <a:spLocks noChangeArrowheads="1"/>
          </p:cNvSpPr>
          <p:nvPr/>
        </p:nvSpPr>
        <p:spPr bwMode="auto">
          <a:xfrm>
            <a:off x="7648575" y="4267200"/>
            <a:ext cx="3016250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¸i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7648575" y="5224463"/>
            <a:ext cx="1420813" cy="7064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 smtClean="0">
                <a:solidFill>
                  <a:srgbClr val="008000"/>
                </a:solidFill>
                <a:latin typeface=".VnAvant" panose="020B7200000000000000" pitchFamily="34" charset="0"/>
              </a:rPr>
              <a:t>mai</a:t>
            </a:r>
            <a:endParaRPr lang="en-US" sz="480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9069388" y="5205413"/>
            <a:ext cx="1595437" cy="711200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/>
            <a:endParaRPr lang="en-US" altLang="en-US" sz="48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449638" y="649288"/>
            <a:ext cx="62896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9739313" y="5305425"/>
            <a:ext cx="230187" cy="120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1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079625"/>
            <a:ext cx="3221037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 animBg="1"/>
      <p:bldP spid="8211" grpId="0" animBg="1"/>
      <p:bldP spid="21" grpId="0" animBg="1"/>
      <p:bldP spid="22" grpId="0" animBg="1"/>
      <p:bldP spid="24" grpId="0" animBg="1"/>
      <p:bldP spid="24" grpId="1" animBg="1"/>
      <p:bldP spid="24" grpId="2" animBg="1"/>
      <p:bldP spid="24" grpId="3" animBg="1"/>
      <p:bldP spid="25" grpId="0"/>
      <p:bldP spid="25" grpId="1"/>
      <p:bldP spid="25" grpId="2"/>
      <p:bldP spid="25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426579" y="5891403"/>
            <a:ext cx="6765421" cy="90095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mê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-ay - may-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s¾c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m¸y</a:t>
            </a:r>
            <a:endParaRPr lang="en-US" sz="4400" dirty="0">
              <a:solidFill>
                <a:prstClr val="white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5507" y="1713537"/>
            <a:ext cx="2130908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>
                <a:solidFill>
                  <a:srgbClr val="008000"/>
                </a:solidFill>
                <a:latin typeface=".VnAvant" panose="020B7200000000000000" pitchFamily="34" charset="0"/>
              </a:rPr>
              <a:t>ay</a:t>
            </a:r>
          </a:p>
        </p:txBody>
      </p:sp>
      <p:sp>
        <p:nvSpPr>
          <p:cNvPr id="16" name="Rounded Rectangle 6"/>
          <p:cNvSpPr/>
          <p:nvPr/>
        </p:nvSpPr>
        <p:spPr>
          <a:xfrm>
            <a:off x="1285507" y="3011753"/>
            <a:ext cx="941294" cy="871300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7" name="Rounded Rectangle 7"/>
          <p:cNvSpPr/>
          <p:nvPr/>
        </p:nvSpPr>
        <p:spPr>
          <a:xfrm>
            <a:off x="2255987" y="3011753"/>
            <a:ext cx="1203061" cy="8713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smtClean="0">
                <a:solidFill>
                  <a:srgbClr val="FFFFFF"/>
                </a:solidFill>
                <a:latin typeface="VNI-Avo" pitchFamily="2" charset="0"/>
              </a:rPr>
              <a:t>y</a:t>
            </a:r>
          </a:p>
        </p:txBody>
      </p:sp>
      <p:sp>
        <p:nvSpPr>
          <p:cNvPr id="18" name="Rounded Rectangle 13"/>
          <p:cNvSpPr/>
          <p:nvPr/>
        </p:nvSpPr>
        <p:spPr>
          <a:xfrm>
            <a:off x="94003" y="4076648"/>
            <a:ext cx="4785646" cy="903365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>
                <a:solidFill>
                  <a:srgbClr val="FFFFFF"/>
                </a:solidFill>
                <a:latin typeface=".VnAvant" panose="020B7200000000000000" pitchFamily="34" charset="0"/>
              </a:rPr>
              <a:t>a</a:t>
            </a:r>
            <a:r>
              <a:rPr lang="en-US" sz="44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 - y - ay</a:t>
            </a:r>
          </a:p>
        </p:txBody>
      </p:sp>
      <p:sp>
        <p:nvSpPr>
          <p:cNvPr id="9234" name="TextBox 3"/>
          <p:cNvSpPr txBox="1">
            <a:spLocks noChangeArrowheads="1"/>
          </p:cNvSpPr>
          <p:nvPr/>
        </p:nvSpPr>
        <p:spPr bwMode="auto">
          <a:xfrm>
            <a:off x="7045325" y="4284663"/>
            <a:ext cx="3017838" cy="841375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¸y</a:t>
            </a:r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800">
                <a:latin typeface=".VnAvant" panose="020B7200000000000000" pitchFamily="34" charset="0"/>
              </a:rPr>
              <a:t>b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ay</a:t>
            </a:r>
          </a:p>
        </p:txBody>
      </p:sp>
      <p:sp>
        <p:nvSpPr>
          <p:cNvPr id="9235" name="TextBox 3"/>
          <p:cNvSpPr txBox="1">
            <a:spLocks noChangeArrowheads="1"/>
          </p:cNvSpPr>
          <p:nvPr/>
        </p:nvSpPr>
        <p:spPr bwMode="auto">
          <a:xfrm>
            <a:off x="7121525" y="4333875"/>
            <a:ext cx="3016250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¸y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7046913" y="5124450"/>
            <a:ext cx="1749425" cy="7064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smtClean="0">
                <a:solidFill>
                  <a:srgbClr val="008000"/>
                </a:solidFill>
                <a:latin typeface="VNI-Avo" pitchFamily="2" charset="0"/>
              </a:rPr>
              <a:t>may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715375" y="5167313"/>
            <a:ext cx="1101725" cy="608012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/>
            <a:endParaRPr lang="en-US" alt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449638" y="649288"/>
            <a:ext cx="62896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215438" y="5276850"/>
            <a:ext cx="101600" cy="1539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4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1484313"/>
            <a:ext cx="53721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4" grpId="0" animBg="1"/>
      <p:bldP spid="9235" grpId="0" animBg="1"/>
      <p:bldP spid="21" grpId="0" animBg="1"/>
      <p:bldP spid="22" grpId="0" animBg="1"/>
      <p:bldP spid="24" grpId="0" animBg="1"/>
      <p:bldP spid="24" grpId="1" animBg="1"/>
      <p:bldP spid="24" grpId="2" animBg="1"/>
      <p:bldP spid="24" grpId="3" animBg="1"/>
      <p:bldP spid="25" grpId="0"/>
      <p:bldP spid="25" grpId="1"/>
      <p:bldP spid="25" grpId="2"/>
      <p:bldP spid="25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>
              <a:solidFill>
                <a:schemeClr val="bg1">
                  <a:lumMod val="65000"/>
                </a:schemeClr>
              </a:solidFill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861" y="-32729"/>
            <a:ext cx="11927540" cy="72614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 smtClean="0">
                <a:latin typeface="UTM Avo" panose="02040603050506020204" pitchFamily="18" charset="0"/>
              </a:rPr>
              <a:t>2. </a:t>
            </a:r>
            <a:r>
              <a:rPr lang="en-US" sz="4000" dirty="0" err="1" smtClean="0">
                <a:latin typeface="UTM Avo" panose="02040603050506020204" pitchFamily="18" charset="0"/>
              </a:rPr>
              <a:t>Tiếng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nào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có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vần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ai</a:t>
            </a:r>
            <a:r>
              <a:rPr lang="en-US" sz="4000" dirty="0" smtClean="0">
                <a:latin typeface="UTM Avo" panose="02040603050506020204" pitchFamily="18" charset="0"/>
              </a:rPr>
              <a:t>? </a:t>
            </a:r>
            <a:r>
              <a:rPr lang="en-US" sz="4000" dirty="0" err="1" smtClean="0">
                <a:latin typeface="UTM Avo" panose="02040603050506020204" pitchFamily="18" charset="0"/>
              </a:rPr>
              <a:t>Tiếng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nào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có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vần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</a:rPr>
              <a:t>ay</a:t>
            </a:r>
            <a:r>
              <a:rPr lang="en-US" sz="4000" dirty="0" smtClean="0">
                <a:latin typeface="UTM Avo" panose="02040603050506020204" pitchFamily="18" charset="0"/>
              </a:rPr>
              <a:t>?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7050" y="6273800"/>
            <a:ext cx="2614613" cy="584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.VnAvant" panose="020B7200000000000000" pitchFamily="34" charset="0"/>
              </a:rPr>
              <a:t>M¸y cµy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351338" y="2751138"/>
            <a:ext cx="2857500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.VnAvant" panose="020B7200000000000000" pitchFamily="34" charset="0"/>
              </a:rPr>
              <a:t>V¸y ®Çm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586788" y="2938463"/>
            <a:ext cx="26035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.VnAvant" panose="020B7200000000000000" pitchFamily="34" charset="0"/>
              </a:rPr>
              <a:t>Chïm v¶i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04800" y="2827338"/>
            <a:ext cx="31559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.VnAvant" panose="020B7200000000000000" pitchFamily="34" charset="0"/>
              </a:rPr>
              <a:t>Con nai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719638" y="6297613"/>
            <a:ext cx="2693987" cy="5857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.VnAvant" panose="020B7200000000000000" pitchFamily="34" charset="0"/>
              </a:rPr>
              <a:t>C¸i chai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993188" y="6273800"/>
            <a:ext cx="2514600" cy="584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.VnAvant" panose="020B7200000000000000" pitchFamily="34" charset="0"/>
              </a:rPr>
              <a:t>Nh¶y móa</a:t>
            </a:r>
          </a:p>
        </p:txBody>
      </p:sp>
      <p:sp>
        <p:nvSpPr>
          <p:cNvPr id="15" name="Oval 14"/>
          <p:cNvSpPr/>
          <p:nvPr/>
        </p:nvSpPr>
        <p:spPr>
          <a:xfrm>
            <a:off x="3822700" y="3522663"/>
            <a:ext cx="1235075" cy="1006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dirty="0" err="1">
                <a:latin typeface="VNI-Avo" pitchFamily="2" charset="0"/>
              </a:rPr>
              <a:t>ai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796088" y="3622675"/>
            <a:ext cx="1235075" cy="1006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dirty="0">
                <a:latin typeface="VNI-Avo" pitchFamily="2" charset="0"/>
              </a:rPr>
              <a:t>ay</a:t>
            </a:r>
          </a:p>
        </p:txBody>
      </p:sp>
      <p:sp>
        <p:nvSpPr>
          <p:cNvPr id="6154" name="Oval Callout 6153"/>
          <p:cNvSpPr/>
          <p:nvPr/>
        </p:nvSpPr>
        <p:spPr>
          <a:xfrm>
            <a:off x="4405313" y="3333750"/>
            <a:ext cx="3295650" cy="12969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latin typeface="VNI-Avo" pitchFamily="2" charset="0"/>
              </a:rPr>
              <a:t>Tranh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veõ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gì</a:t>
            </a:r>
            <a:r>
              <a:rPr lang="en-US" sz="2800" dirty="0">
                <a:latin typeface="VNI-Avo" pitchFamily="2" charset="0"/>
              </a:rPr>
              <a:t>?</a:t>
            </a:r>
          </a:p>
        </p:txBody>
      </p:sp>
      <p:pic>
        <p:nvPicPr>
          <p:cNvPr id="1025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93738"/>
            <a:ext cx="31559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674688"/>
            <a:ext cx="28575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93738"/>
            <a:ext cx="2805112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4473575"/>
            <a:ext cx="2895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4629150"/>
            <a:ext cx="184785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4222750"/>
            <a:ext cx="28194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2816225" y="3411538"/>
            <a:ext cx="1006475" cy="512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2" idx="1"/>
          </p:cNvCxnSpPr>
          <p:nvPr/>
        </p:nvCxnSpPr>
        <p:spPr>
          <a:xfrm flipV="1">
            <a:off x="4773613" y="3230563"/>
            <a:ext cx="3813175" cy="563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29138" y="4629150"/>
            <a:ext cx="436562" cy="16684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216525" y="3906838"/>
            <a:ext cx="96838" cy="12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222625" y="4391025"/>
            <a:ext cx="3505200" cy="2006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27" idx="1"/>
          </p:cNvCxnSpPr>
          <p:nvPr/>
        </p:nvCxnSpPr>
        <p:spPr>
          <a:xfrm>
            <a:off x="6135688" y="3308350"/>
            <a:ext cx="841375" cy="4619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40" name="Straight Connector 61439"/>
          <p:cNvCxnSpPr/>
          <p:nvPr/>
        </p:nvCxnSpPr>
        <p:spPr>
          <a:xfrm>
            <a:off x="7724775" y="4629150"/>
            <a:ext cx="1189038" cy="18494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15" grpId="0" animBg="1"/>
      <p:bldP spid="27" grpId="0" animBg="1"/>
      <p:bldP spid="6154" grpId="0" animBg="1"/>
      <p:bldP spid="615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387475"/>
            <a:ext cx="97536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1250950" y="136525"/>
            <a:ext cx="388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rgbClr val="FF0000"/>
                </a:solidFill>
                <a:latin typeface="UTM Avo" panose="02040603050506020204" pitchFamily="18" charset="0"/>
              </a:rPr>
              <a:t>Bảng gài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174</Words>
  <Application>Microsoft Office PowerPoint</Application>
  <PresentationFormat>Widescreen</PresentationFormat>
  <Paragraphs>56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Lato Regular</vt:lpstr>
      <vt:lpstr>VNI-Avo</vt:lpstr>
      <vt:lpstr>等线</vt:lpstr>
      <vt:lpstr>字魂7号-温暖童稚体</vt:lpstr>
      <vt:lpstr>Times New Roman</vt:lpstr>
      <vt:lpstr>UTM Avo</vt:lpstr>
      <vt:lpstr>HP001 4 hàng</vt:lpstr>
      <vt:lpstr>.VnAvant</vt:lpstr>
      <vt:lpstr>字魂17号-萌趣果冻体</vt:lpstr>
      <vt:lpstr>SimSun</vt:lpstr>
      <vt:lpstr>Calibri Light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</vt:lpstr>
      <vt:lpstr>3.Tập đọc</vt:lpstr>
      <vt:lpstr>LuyÖn ®äc tõ khã</vt:lpstr>
      <vt:lpstr>3.Tập đọc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252</cp:revision>
  <dcterms:created xsi:type="dcterms:W3CDTF">2019-03-29T12:25:33Z</dcterms:created>
  <dcterms:modified xsi:type="dcterms:W3CDTF">2021-01-19T12:02:48Z</dcterms:modified>
</cp:coreProperties>
</file>