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8"/>
  </p:notesMasterIdLst>
  <p:sldIdLst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42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6C4A8"/>
    <a:srgbClr val="CDF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 varScale="1">
        <p:scale>
          <a:sx n="62" d="100"/>
          <a:sy n="62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56CD8-56A5-43E2-92FB-07586437F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BE8FD-3806-4883-90D2-955A26FF254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A42DE97C-A4DD-4ACE-AC2A-9517A68700AC}" type="slidenum">
              <a:rPr lang="en-US" altLang="en-US" sz="1200">
                <a:latin typeface="Calibri" panose="020F0502020204030204" pitchFamily="34" charset="0"/>
              </a:rPr>
              <a:pPr algn="r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B7CA-EA97-40EB-9BE0-25A9B8F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2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3B15F-0A20-4411-8180-5AFB96908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02C2-D0D3-4930-BD0E-A44B78485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F57141-D4BF-4EF2-9387-CA9F22376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907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3658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7144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6628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9853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9206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32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87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F5428-0566-423D-AECB-BFDF5E4D5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0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0122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3327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048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87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5291-E394-411E-A770-9BF0459AC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580E3-96E6-4705-904F-39F9A9FE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5571A-0BE9-4E9A-881C-0732F0701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067BC-2A7F-4C9F-B738-DF276A890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2F2C3-4660-4B85-A495-B96A9BC98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37467-03A9-4B57-9B17-F6201F5EC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1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DB14-9689-4422-9ABE-07AAD6F4E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F290B0-5F92-424A-817A-44675FE26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385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.jpe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slide" Target="slide2.xml"/><Relationship Id="rId10" Type="http://schemas.openxmlformats.org/officeDocument/2006/relationships/slide" Target="slide7.xml"/><Relationship Id="rId4" Type="http://schemas.openxmlformats.org/officeDocument/2006/relationships/image" Target="../media/image2.gif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3" descr="ECH MOI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5363"/>
            <a:ext cx="3352800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arallelogram 6"/>
          <p:cNvSpPr/>
          <p:nvPr/>
        </p:nvSpPr>
        <p:spPr>
          <a:xfrm>
            <a:off x="3200400" y="4572000"/>
            <a:ext cx="685800" cy="1981200"/>
          </a:xfrm>
          <a:prstGeom prst="parallelogram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FF00"/>
                </a:solidFill>
              </a:rPr>
              <a:t>B1</a:t>
            </a:r>
          </a:p>
        </p:txBody>
      </p:sp>
      <p:sp>
        <p:nvSpPr>
          <p:cNvPr id="61444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5791200" cy="1470025"/>
          </a:xfrm>
        </p:spPr>
        <p:txBody>
          <a:bodyPr/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</a:t>
            </a:r>
            <a:b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 LÊN TẦM CAO MỚI</a:t>
            </a:r>
          </a:p>
        </p:txBody>
      </p:sp>
      <p:pic>
        <p:nvPicPr>
          <p:cNvPr id="5" name="Picture 4" descr="ECH-DONG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6800" y="5719763"/>
            <a:ext cx="8382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Isosceles Triangle 5"/>
          <p:cNvSpPr/>
          <p:nvPr/>
        </p:nvSpPr>
        <p:spPr>
          <a:xfrm>
            <a:off x="2209800" y="6096000"/>
            <a:ext cx="914400" cy="7620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/>
              <a:t>LÊN</a:t>
            </a:r>
          </a:p>
        </p:txBody>
      </p:sp>
      <p:sp>
        <p:nvSpPr>
          <p:cNvPr id="8" name="Parallelogram 7"/>
          <p:cNvSpPr/>
          <p:nvPr/>
        </p:nvSpPr>
        <p:spPr>
          <a:xfrm>
            <a:off x="3733800" y="4191000"/>
            <a:ext cx="685800" cy="1981200"/>
          </a:xfrm>
          <a:prstGeom prst="parallelogram">
            <a:avLst/>
          </a:prstGeom>
          <a:solidFill>
            <a:srgbClr val="9966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B2</a:t>
            </a:r>
          </a:p>
        </p:txBody>
      </p:sp>
      <p:sp>
        <p:nvSpPr>
          <p:cNvPr id="9" name="Parallelogram 8"/>
          <p:cNvSpPr/>
          <p:nvPr/>
        </p:nvSpPr>
        <p:spPr>
          <a:xfrm>
            <a:off x="4267200" y="3733800"/>
            <a:ext cx="685800" cy="1981200"/>
          </a:xfrm>
          <a:prstGeom prst="parallelogram">
            <a:avLst/>
          </a:prstGeom>
          <a:solidFill>
            <a:srgbClr val="8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B3</a:t>
            </a:r>
          </a:p>
        </p:txBody>
      </p:sp>
      <p:sp>
        <p:nvSpPr>
          <p:cNvPr id="10" name="Parallelogram 9"/>
          <p:cNvSpPr/>
          <p:nvPr/>
        </p:nvSpPr>
        <p:spPr>
          <a:xfrm>
            <a:off x="4800600" y="3276600"/>
            <a:ext cx="685800" cy="1981200"/>
          </a:xfrm>
          <a:prstGeom prst="parallelogram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B4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5334000" y="2895600"/>
            <a:ext cx="685800" cy="1981200"/>
          </a:xfrm>
          <a:prstGeom prst="parallelogram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B5</a:t>
            </a:r>
          </a:p>
        </p:txBody>
      </p:sp>
      <p:sp>
        <p:nvSpPr>
          <p:cNvPr id="12" name="Parallelogram 11"/>
          <p:cNvSpPr/>
          <p:nvPr/>
        </p:nvSpPr>
        <p:spPr>
          <a:xfrm>
            <a:off x="5867400" y="2590800"/>
            <a:ext cx="685800" cy="1981200"/>
          </a:xfrm>
          <a:prstGeom prst="parallelogram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B6</a:t>
            </a:r>
          </a:p>
        </p:txBody>
      </p:sp>
      <p:sp>
        <p:nvSpPr>
          <p:cNvPr id="13" name="Parallelogram 12"/>
          <p:cNvSpPr/>
          <p:nvPr/>
        </p:nvSpPr>
        <p:spPr>
          <a:xfrm>
            <a:off x="6400800" y="2209800"/>
            <a:ext cx="685800" cy="1981200"/>
          </a:xfrm>
          <a:prstGeom prst="parallelogram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B7</a:t>
            </a:r>
          </a:p>
        </p:txBody>
      </p:sp>
      <p:sp>
        <p:nvSpPr>
          <p:cNvPr id="14" name="Parallelogram 13"/>
          <p:cNvSpPr/>
          <p:nvPr/>
        </p:nvSpPr>
        <p:spPr>
          <a:xfrm>
            <a:off x="6934200" y="1828800"/>
            <a:ext cx="685800" cy="1981200"/>
          </a:xfrm>
          <a:prstGeom prst="parallelogram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B8</a:t>
            </a:r>
          </a:p>
        </p:txBody>
      </p:sp>
      <p:sp>
        <p:nvSpPr>
          <p:cNvPr id="15" name="Parallelogram 14"/>
          <p:cNvSpPr/>
          <p:nvPr/>
        </p:nvSpPr>
        <p:spPr>
          <a:xfrm>
            <a:off x="7467600" y="1600200"/>
            <a:ext cx="685800" cy="1981200"/>
          </a:xfrm>
          <a:prstGeom prst="parallelogram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FF00"/>
                </a:solidFill>
              </a:rPr>
              <a:t>B9</a:t>
            </a:r>
          </a:p>
        </p:txBody>
      </p:sp>
      <p:sp>
        <p:nvSpPr>
          <p:cNvPr id="16" name="Parallelogram 15"/>
          <p:cNvSpPr/>
          <p:nvPr/>
        </p:nvSpPr>
        <p:spPr>
          <a:xfrm>
            <a:off x="8001000" y="1219200"/>
            <a:ext cx="685800" cy="1981200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rgbClr val="FFFF00"/>
                </a:solidFill>
              </a:rPr>
              <a:t>B10</a:t>
            </a:r>
          </a:p>
        </p:txBody>
      </p:sp>
      <p:sp>
        <p:nvSpPr>
          <p:cNvPr id="17" name="Up Arrow Callout 16">
            <a:hlinkClick r:id="rId5" action="ppaction://hlinksldjump"/>
          </p:cNvPr>
          <p:cNvSpPr/>
          <p:nvPr/>
        </p:nvSpPr>
        <p:spPr>
          <a:xfrm>
            <a:off x="3429000" y="6172200"/>
            <a:ext cx="457200" cy="6858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c1</a:t>
            </a:r>
          </a:p>
        </p:txBody>
      </p:sp>
      <p:sp>
        <p:nvSpPr>
          <p:cNvPr id="18" name="Up Arrow Callout 17">
            <a:hlinkClick r:id="rId6" action="ppaction://hlinksldjump"/>
          </p:cNvPr>
          <p:cNvSpPr/>
          <p:nvPr/>
        </p:nvSpPr>
        <p:spPr>
          <a:xfrm>
            <a:off x="3962400" y="6096000"/>
            <a:ext cx="457200" cy="76200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c2</a:t>
            </a:r>
          </a:p>
        </p:txBody>
      </p:sp>
      <p:sp>
        <p:nvSpPr>
          <p:cNvPr id="19" name="Up Arrow Callout 18">
            <a:hlinkClick r:id="rId7" action="ppaction://hlinksldjump"/>
          </p:cNvPr>
          <p:cNvSpPr/>
          <p:nvPr/>
        </p:nvSpPr>
        <p:spPr>
          <a:xfrm>
            <a:off x="4495800" y="5791200"/>
            <a:ext cx="381000" cy="10668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70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/>
              <a:t>c3</a:t>
            </a:r>
          </a:p>
        </p:txBody>
      </p:sp>
      <p:sp>
        <p:nvSpPr>
          <p:cNvPr id="20" name="Up Arrow Callout 19">
            <a:hlinkClick r:id="rId8" action="ppaction://hlinksldjump"/>
          </p:cNvPr>
          <p:cNvSpPr/>
          <p:nvPr/>
        </p:nvSpPr>
        <p:spPr>
          <a:xfrm>
            <a:off x="4953000" y="5562600"/>
            <a:ext cx="381000" cy="12954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59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/>
              <a:t>c4</a:t>
            </a:r>
          </a:p>
        </p:txBody>
      </p:sp>
      <p:sp>
        <p:nvSpPr>
          <p:cNvPr id="21" name="Up Arrow Callout 20">
            <a:hlinkClick r:id="rId9" action="ppaction://hlinksldjump"/>
          </p:cNvPr>
          <p:cNvSpPr/>
          <p:nvPr/>
        </p:nvSpPr>
        <p:spPr>
          <a:xfrm>
            <a:off x="5410200" y="5334000"/>
            <a:ext cx="381000" cy="15240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27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/>
              <a:t>c5</a:t>
            </a:r>
          </a:p>
        </p:txBody>
      </p:sp>
      <p:sp>
        <p:nvSpPr>
          <p:cNvPr id="22" name="Up Arrow Callout 21">
            <a:hlinkClick r:id="rId10" action="ppaction://hlinksldjump"/>
          </p:cNvPr>
          <p:cNvSpPr/>
          <p:nvPr/>
        </p:nvSpPr>
        <p:spPr>
          <a:xfrm>
            <a:off x="5867400" y="5029200"/>
            <a:ext cx="457200" cy="18288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97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c6</a:t>
            </a:r>
          </a:p>
        </p:txBody>
      </p:sp>
      <p:sp>
        <p:nvSpPr>
          <p:cNvPr id="23" name="Up Arrow Callout 22">
            <a:hlinkClick r:id="rId11" action="ppaction://hlinksldjump"/>
          </p:cNvPr>
          <p:cNvSpPr/>
          <p:nvPr/>
        </p:nvSpPr>
        <p:spPr>
          <a:xfrm>
            <a:off x="6400800" y="4800600"/>
            <a:ext cx="457200" cy="20574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22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c7</a:t>
            </a:r>
          </a:p>
        </p:txBody>
      </p:sp>
      <p:sp>
        <p:nvSpPr>
          <p:cNvPr id="24" name="Up Arrow Callout 23">
            <a:hlinkClick r:id="rId12" action="ppaction://hlinksldjump"/>
          </p:cNvPr>
          <p:cNvSpPr/>
          <p:nvPr/>
        </p:nvSpPr>
        <p:spPr>
          <a:xfrm>
            <a:off x="6934200" y="4495800"/>
            <a:ext cx="533400" cy="23622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133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c8</a:t>
            </a:r>
          </a:p>
        </p:txBody>
      </p:sp>
      <p:sp>
        <p:nvSpPr>
          <p:cNvPr id="25" name="Up Arrow Callout 24">
            <a:hlinkClick r:id="rId13" action="ppaction://hlinksldjump"/>
          </p:cNvPr>
          <p:cNvSpPr/>
          <p:nvPr/>
        </p:nvSpPr>
        <p:spPr>
          <a:xfrm>
            <a:off x="7543800" y="4267200"/>
            <a:ext cx="533400" cy="25908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83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c9</a:t>
            </a:r>
          </a:p>
        </p:txBody>
      </p:sp>
      <p:sp>
        <p:nvSpPr>
          <p:cNvPr id="26" name="Up Arrow Callout 25">
            <a:hlinkClick r:id="rId14" action="ppaction://hlinksldjump"/>
          </p:cNvPr>
          <p:cNvSpPr/>
          <p:nvPr/>
        </p:nvSpPr>
        <p:spPr>
          <a:xfrm>
            <a:off x="8153400" y="3962400"/>
            <a:ext cx="609600" cy="28956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810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c10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 flipH="1">
            <a:off x="7543800" y="152400"/>
            <a:ext cx="457200" cy="685800"/>
            <a:chOff x="837406" y="1676400"/>
            <a:chExt cx="1067594" cy="1448594"/>
          </a:xfrm>
        </p:grpSpPr>
        <p:cxnSp>
          <p:nvCxnSpPr>
            <p:cNvPr id="28" name="Straight Connector 27"/>
            <p:cNvCxnSpPr/>
            <p:nvPr/>
          </p:nvCxnSpPr>
          <p:spPr>
            <a:xfrm rot="5400000">
              <a:off x="113109" y="2400697"/>
              <a:ext cx="1448594" cy="0"/>
            </a:xfrm>
            <a:prstGeom prst="line">
              <a:avLst/>
            </a:prstGeom>
            <a:ln w="38100">
              <a:solidFill>
                <a:srgbClr val="0099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Double Wave 28"/>
            <p:cNvSpPr/>
            <p:nvPr/>
          </p:nvSpPr>
          <p:spPr>
            <a:xfrm>
              <a:off x="837406" y="1676400"/>
              <a:ext cx="1067594" cy="533164"/>
            </a:xfrm>
            <a:prstGeom prst="doubleWav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2752 C 0.00035 0.01526 0.00069 0.00324 0.00087 -0.01688 C 0.00104 -0.03723 0.00347 -0.03978 0.00087 -0.09389 C -0.00156 -0.14801 -0.0184 -0.29047 -0.01424 -0.34228 C -0.01007 -0.39431 0.00347 -0.40495 0.02656 -0.40587 C 0.04983 -0.4068 0.10382 -0.3691 0.12465 -0.34806 C 0.14566 -0.32701 0.14896 -0.30296 0.15243 -0.27868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-2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243 -0.27868 L 0.22083 -0.3166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-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83 -0.3055 L 0.27917 -0.3721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-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17 -0.37211 L 0.3375 -0.43871 " pathEditMode="relative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75 -0.42761 L 0.40417 -0.505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83 -0.51642 L 0.45417 -0.56082 " pathEditMode="relative" ptsTypes="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17 -0.56082 L 0.5125 -0.60523 " pathEditMode="relative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25 -0.60523 L 0.57083 -0.66073 " pathEditMode="relative" ptsTypes="AA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917 -0.71624 L 0.67917 -0.74954 " pathEditMode="relative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7917 -0.73844 L 0.74583 -0.8050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-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083 -0.66073 L 0.62917 -0.71624 " pathEditMode="relative" ptsTypes="AA"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 nodeType="clickPar">
                      <p:stCondLst>
                        <p:cond delay="0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 nodeType="clickPar">
                      <p:stCondLst>
                        <p:cond delay="0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 nodeType="clickPar">
                      <p:stCondLst>
                        <p:cond delay="0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(Excel) </a:t>
            </a:r>
            <a:r>
              <a:rPr lang="vi-VN" altLang="en-US" b="1">
                <a:solidFill>
                  <a:srgbClr val="FF0000"/>
                </a:solidFill>
              </a:rPr>
              <a:t>Công thức được viết bắt đầu từ ký hiệu nào?</a:t>
            </a:r>
            <a:endParaRPr lang="en-US" altLang="en-US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a/ Ký hiệu :  –  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b/ Ký hiệu:   *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c/ Ký hiệu:   =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d/ Ký hiệu:    +    </a:t>
            </a:r>
          </a:p>
          <a:p>
            <a:pPr>
              <a:buFontTx/>
              <a:buNone/>
            </a:pPr>
            <a:endParaRPr lang="vi-VN" altLang="en-US" b="1">
              <a:solidFill>
                <a:srgbClr val="FF0000"/>
              </a:solidFill>
            </a:endParaRPr>
          </a:p>
          <a:p>
            <a:endParaRPr lang="en-US" altLang="en-US"/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8288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295400"/>
            <a:ext cx="8534400" cy="48307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en-US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vi-VN" altLang="en-US" b="1">
                <a:solidFill>
                  <a:srgbClr val="FF0000"/>
                </a:solidFill>
              </a:rPr>
              <a:t>Lệnh nào dùng để thay đổi chiều rộng của tất cả các cột trong trang mới</a:t>
            </a:r>
            <a:r>
              <a:rPr lang="en-US" altLang="en-US" b="1">
                <a:solidFill>
                  <a:srgbClr val="FF0000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CC"/>
                </a:solidFill>
              </a:rPr>
              <a:t>a/ 1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CC"/>
                </a:solidFill>
              </a:rPr>
              <a:t>b/2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CC"/>
                </a:solidFill>
              </a:rPr>
              <a:t>c/ 3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00CC"/>
                </a:solidFill>
              </a:rPr>
              <a:t>d/Tất cả các lệnh trên</a:t>
            </a:r>
            <a:endParaRPr lang="vi-VN" altLang="en-US" b="1">
              <a:solidFill>
                <a:srgbClr val="0000CC"/>
              </a:solidFill>
            </a:endParaRP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2709" name="Picture 4" descr="bang bieu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1000"/>
            <a:ext cx="45910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5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tiên GV nhấn nút lên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ếch nhảy ra khỏi đáy giếng.</a:t>
            </a:r>
          </a:p>
          <a:p>
            <a:pPr>
              <a:buFontTx/>
              <a:buChar char="-"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Bắt buộc thi thứ tự câu hỏi : GV nhấn c1 nội dung câu 1 HS trả lời  GV nhấn chuột  câu đáp án đổi màu. </a:t>
            </a:r>
          </a:p>
          <a:p>
            <a:pPr>
              <a:buFontTx/>
              <a:buChar char="-"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GV nhấn mũi tên (bên phải) để quay về Slide chính: c1 biến mất; nếu được chơi tiếp GV nhấn bậc thang 1 (B1)  ếch nhảy lên bậc 1 tiếp tục nhấc c2……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5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Hyperlink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 1: c1 – câu 2; c2 – câu 2,   …., c10 –câu 10</a:t>
            </a:r>
          </a:p>
          <a:p>
            <a:pPr>
              <a:buFontTx/>
              <a:buChar char="-"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Slide câu hỏi : mũi tên cong lên (Ben-up Arrow) Hyperlink với Slide 1 (Slide chính)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ứng: ếch nhảy Nhóm Motions Paths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Line; Triggers LÊN VÀ CÁC B1, B2 tương ứng…..</a:t>
            </a:r>
            <a:endParaRPr lang="en-US" altLang="en-US" sz="2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5779" name="Picture 3" descr="ech nh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772400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vi-VN" altLang="en-US" b="1">
                <a:solidFill>
                  <a:srgbClr val="FF0000"/>
                </a:solidFill>
              </a:rPr>
              <a:t>Hai câu thơ "Lối xưa xe ngựa hồn thu thảo. Đền cũ lâu đài bóng tịch dương" của tác giả nào?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A.Hồ Xuân Hương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B.Đoàn Thị Điểm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C.Thanh Tâm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D.Bà Huyện Thanh Quan</a:t>
            </a:r>
          </a:p>
        </p:txBody>
      </p:sp>
      <p:sp>
        <p:nvSpPr>
          <p:cNvPr id="5" name="Bent-Up Arrow 4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b="1"/>
              <a:t>Dịch cúm heo bùng phát hiện nay chủ yếu là ở dòng virus nào ?</a:t>
            </a:r>
          </a:p>
          <a:p>
            <a:r>
              <a:rPr lang="en-US" altLang="en-US" b="1"/>
              <a:t>A/        AH1N1</a:t>
            </a:r>
          </a:p>
          <a:p>
            <a:r>
              <a:rPr lang="en-US" altLang="en-US" b="1"/>
              <a:t>B/        AH5N1</a:t>
            </a:r>
          </a:p>
          <a:p>
            <a:r>
              <a:rPr lang="en-US" altLang="en-US" b="1"/>
              <a:t>C/        AH1N5</a:t>
            </a:r>
          </a:p>
          <a:p>
            <a:r>
              <a:rPr lang="en-US" altLang="en-US" b="1"/>
              <a:t>D/        AH6N3</a:t>
            </a: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</a:rPr>
              <a:t>Trong số 54 dân tộc Việt Nam, có bao nhiêu dân tộc có chữ viết riêng ?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A/15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B/ 24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C/20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D/36</a:t>
            </a: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vi-VN" altLang="en-US" b="1">
                <a:solidFill>
                  <a:srgbClr val="FF0000"/>
                </a:solidFill>
              </a:rPr>
              <a:t>Biểu tượng cho ngành luật pháp là hình ảnh của:</a:t>
            </a:r>
            <a:endParaRPr lang="en-US" altLang="en-US" b="1">
              <a:solidFill>
                <a:srgbClr val="FF0000"/>
              </a:solidFill>
            </a:endParaRPr>
          </a:p>
          <a:p>
            <a:r>
              <a:rPr lang="en-US" altLang="en-US" b="1">
                <a:solidFill>
                  <a:srgbClr val="0000CC"/>
                </a:solidFill>
              </a:rPr>
              <a:t>A/   Con rắn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B/   Chiếc nón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C/   Cái cân</a:t>
            </a:r>
          </a:p>
          <a:p>
            <a:r>
              <a:rPr lang="en-US" altLang="en-US" b="1">
                <a:solidFill>
                  <a:srgbClr val="0000CC"/>
                </a:solidFill>
              </a:rPr>
              <a:t>D/   Chữ thập</a:t>
            </a:r>
            <a:endParaRPr lang="vi-VN" altLang="en-US" b="1">
              <a:solidFill>
                <a:srgbClr val="0000CC"/>
              </a:solidFill>
            </a:endParaRPr>
          </a:p>
          <a:p>
            <a:endParaRPr lang="en-US" altLang="en-US" b="1">
              <a:solidFill>
                <a:srgbClr val="FF0000"/>
              </a:solidFill>
            </a:endParaRP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vi-VN" altLang="en-US" sz="4000" b="1">
                <a:solidFill>
                  <a:srgbClr val="FF0000"/>
                </a:solidFill>
              </a:rPr>
              <a:t>Tuổi được phép kết hôn theo luật định là:</a:t>
            </a:r>
          </a:p>
          <a:p>
            <a:pPr>
              <a:buFontTx/>
              <a:buNone/>
            </a:pPr>
            <a:r>
              <a:rPr lang="en-US" altLang="en-US" sz="4000" b="1">
                <a:solidFill>
                  <a:srgbClr val="0000CC"/>
                </a:solidFill>
              </a:rPr>
              <a:t>A/ Nam 20-nữ 18 tuổi trở lên</a:t>
            </a:r>
          </a:p>
          <a:p>
            <a:pPr>
              <a:buFontTx/>
              <a:buNone/>
            </a:pPr>
            <a:r>
              <a:rPr lang="en-US" altLang="en-US" sz="4000" b="1">
                <a:solidFill>
                  <a:srgbClr val="0000CC"/>
                </a:solidFill>
              </a:rPr>
              <a:t>A/ Nam 18-nữ 16 tuổi trở lên</a:t>
            </a:r>
          </a:p>
          <a:p>
            <a:pPr>
              <a:buFontTx/>
              <a:buNone/>
            </a:pPr>
            <a:r>
              <a:rPr lang="en-US" altLang="en-US" sz="4000" b="1">
                <a:solidFill>
                  <a:srgbClr val="0000CC"/>
                </a:solidFill>
              </a:rPr>
              <a:t>A/ Nam 20-nữ 20 tuổi trở lên</a:t>
            </a:r>
          </a:p>
          <a:p>
            <a:pPr>
              <a:buFontTx/>
              <a:buNone/>
            </a:pPr>
            <a:r>
              <a:rPr lang="en-US" altLang="en-US" sz="4000" b="1">
                <a:solidFill>
                  <a:srgbClr val="0000CC"/>
                </a:solidFill>
              </a:rPr>
              <a:t>A/ Nam 22-nữ 20 tuổi trở lên</a:t>
            </a:r>
          </a:p>
          <a:p>
            <a:pPr>
              <a:buFontTx/>
              <a:buNone/>
            </a:pPr>
            <a:endParaRPr lang="en-US" altLang="en-US" sz="4000" b="1">
              <a:solidFill>
                <a:srgbClr val="FF0000"/>
              </a:solidFill>
            </a:endParaRP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vi-VN" altLang="en-US" b="1">
                <a:solidFill>
                  <a:srgbClr val="0000CC"/>
                </a:solidFill>
              </a:rPr>
              <a:t>Nhạc sĩ Trịnh Công Sơn từng đoạt giải "Đĩa vàng" tại Nhật với ca khúc nào?</a:t>
            </a:r>
          </a:p>
          <a:p>
            <a:pPr>
              <a:buFontTx/>
              <a:buNone/>
            </a:pPr>
            <a:endParaRPr lang="en-US" altLang="en-US" b="1">
              <a:solidFill>
                <a:srgbClr val="0000CC"/>
              </a:solidFill>
            </a:endParaRP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A/   Bông hồng cài áo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B/   Ngủ đi con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C/   Huyền thoại mẹ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D/  Diễm xưa</a:t>
            </a: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vi-VN" altLang="en-US" b="1">
                <a:solidFill>
                  <a:srgbClr val="FF0000"/>
                </a:solidFill>
              </a:rPr>
              <a:t>Môn thể thao Tennis ra đời từ đất nước nào?</a:t>
            </a:r>
            <a:endParaRPr lang="en-US" altLang="en-US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A/   Anh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B/   Pháp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C/   Đức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D/   Ý</a:t>
            </a:r>
            <a:endParaRPr lang="vi-VN" altLang="en-US">
              <a:solidFill>
                <a:srgbClr val="0000CC"/>
              </a:solidFill>
            </a:endParaRPr>
          </a:p>
          <a:p>
            <a:endParaRPr lang="en-US" altLang="en-US">
              <a:solidFill>
                <a:srgbClr val="0000CC"/>
              </a:solidFill>
            </a:endParaRP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en-US" sz="3000"/>
          </a:p>
          <a:p>
            <a:pPr>
              <a:lnSpc>
                <a:spcPct val="90000"/>
              </a:lnSpc>
            </a:pPr>
            <a:endParaRPr lang="en-US" altLang="en-US" sz="3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000" b="1">
                <a:solidFill>
                  <a:srgbClr val="FF0000"/>
                </a:solidFill>
              </a:rPr>
              <a:t> (Excel) </a:t>
            </a:r>
            <a:r>
              <a:rPr lang="vi-VN" altLang="en-US" sz="3000" b="1">
                <a:solidFill>
                  <a:srgbClr val="FF0000"/>
                </a:solidFill>
              </a:rPr>
              <a:t>Kết quả nào sẽ nhận được khi bấm phía trái chuột rê từ góc phải dưới ô A2 đến A6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000" b="1"/>
              <a:t>A/ Sẽ copy dữ liệu trong ô A1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000" b="1"/>
              <a:t>B/ Sẽ copy dữ liệu ô A2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000" b="1"/>
              <a:t>C/ Tự điền số 10-20-30-40-50-60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3000" b="1"/>
              <a:t>D/ Tự điền số 10-20-10-20-10-20 </a:t>
            </a:r>
          </a:p>
        </p:txBody>
      </p:sp>
      <p:sp>
        <p:nvSpPr>
          <p:cNvPr id="4" name="Bent-Up Arrow 3">
            <a:hlinkClick r:id="rId2" action="ppaction://hlinksldjump"/>
          </p:cNvPr>
          <p:cNvSpPr/>
          <p:nvPr/>
        </p:nvSpPr>
        <p:spPr>
          <a:xfrm>
            <a:off x="8001000" y="304800"/>
            <a:ext cx="914400" cy="1066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0661" name="Picture 4" descr="bang bi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1219200"/>
            <a:ext cx="3941762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600</Words>
  <PresentationFormat>Trình chiếu Trên màn hình (4:3)</PresentationFormat>
  <Paragraphs>101</Paragraphs>
  <Slides>15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Default Design</vt:lpstr>
      <vt:lpstr>Office</vt:lpstr>
      <vt:lpstr>Trò chơi: VƯƠN LÊN TẦM CAO MỚI</vt:lpstr>
      <vt:lpstr>Câu 1</vt:lpstr>
      <vt:lpstr>Câu 2</vt:lpstr>
      <vt:lpstr>Câu 3</vt:lpstr>
      <vt:lpstr>Câu 4</vt:lpstr>
      <vt:lpstr>Câu 5</vt:lpstr>
      <vt:lpstr>Câu 6</vt:lpstr>
      <vt:lpstr>Câu 7</vt:lpstr>
      <vt:lpstr>Câu 8</vt:lpstr>
      <vt:lpstr>Câu 9</vt:lpstr>
      <vt:lpstr>Câu 10</vt:lpstr>
      <vt:lpstr>Cách chơi</vt:lpstr>
      <vt:lpstr>Hyperlink</vt:lpstr>
      <vt:lpstr>Hiệu ứng: ếch nhảy Nhóm Motions Paths Line; Triggers LÊN VÀ CÁC B1, B2 tương ứng…..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2014-11-09T04:42:31Z</dcterms:created>
  <dcterms:modified xsi:type="dcterms:W3CDTF">2023-09-16T12:21:30Z</dcterms:modified>
</cp:coreProperties>
</file>