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0"/>
  </p:notesMasterIdLst>
  <p:handoutMasterIdLst>
    <p:handoutMasterId r:id="rId21"/>
  </p:handoutMasterIdLst>
  <p:sldIdLst>
    <p:sldId id="256" r:id="rId2"/>
    <p:sldId id="281" r:id="rId3"/>
    <p:sldId id="347" r:id="rId4"/>
    <p:sldId id="315" r:id="rId5"/>
    <p:sldId id="345" r:id="rId6"/>
    <p:sldId id="346" r:id="rId7"/>
    <p:sldId id="342" r:id="rId8"/>
    <p:sldId id="279" r:id="rId9"/>
    <p:sldId id="349" r:id="rId10"/>
    <p:sldId id="348" r:id="rId11"/>
    <p:sldId id="316" r:id="rId12"/>
    <p:sldId id="350" r:id="rId13"/>
    <p:sldId id="354" r:id="rId14"/>
    <p:sldId id="352" r:id="rId15"/>
    <p:sldId id="353" r:id="rId16"/>
    <p:sldId id="355" r:id="rId17"/>
    <p:sldId id="351" r:id="rId18"/>
    <p:sldId id="276" r:id="rId19"/>
  </p:sldIdLst>
  <p:sldSz cx="9144000" cy="6858000" type="screen4x3"/>
  <p:notesSz cx="7104063" cy="10234613"/>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tử Tin học Lớp 12</a:t>
            </a:r>
            <a:endParaRPr lang="en-US" sz="1800" b="0">
              <a:solidFill>
                <a:srgbClr val="7030A0"/>
              </a:solidFill>
              <a:effectLst/>
              <a:latin typeface="Times New Roman" pitchFamily="18" charset="0"/>
              <a:cs typeface="Times New Roman"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1057"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80"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MỘT SỐ KHÁI NIỆM CƠ BẢN</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4495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2&gt; Các công việc thường gặp khi xử lí thông tin của một tổ chức</a:t>
            </a:r>
          </a:p>
        </p:txBody>
      </p:sp>
      <p:sp>
        <p:nvSpPr>
          <p:cNvPr id="3" name="Content Placeholder 2"/>
          <p:cNvSpPr>
            <a:spLocks noGrp="1"/>
          </p:cNvSpPr>
          <p:nvPr>
            <p:ph idx="1"/>
          </p:nvPr>
        </p:nvSpPr>
        <p:spPr/>
        <p:txBody>
          <a:bodyPr>
            <a:normAutofit fontScale="92500" lnSpcReduction="20000"/>
          </a:bodyPr>
          <a:lstStyle/>
          <a:p>
            <a:pPr lvl="0"/>
            <a:r>
              <a:rPr lang="en-US" b="1" smtClean="0">
                <a:solidFill>
                  <a:srgbClr val="00B050"/>
                </a:solidFill>
              </a:rPr>
              <a:t>Tạo </a:t>
            </a:r>
            <a:r>
              <a:rPr lang="en-US" b="1">
                <a:solidFill>
                  <a:srgbClr val="00B050"/>
                </a:solidFill>
              </a:rPr>
              <a:t>lập hồ sơ</a:t>
            </a:r>
            <a:endParaRPr lang="en-US">
              <a:solidFill>
                <a:srgbClr val="00B050"/>
              </a:solidFill>
            </a:endParaRPr>
          </a:p>
          <a:p>
            <a:pPr lvl="1"/>
            <a:r>
              <a:rPr lang="en-US"/>
              <a:t>Xác định chủ thể cần quản lí.</a:t>
            </a:r>
          </a:p>
          <a:p>
            <a:pPr lvl="1"/>
            <a:r>
              <a:rPr lang="en-US"/>
              <a:t>Xác định cấu trúc hồ sơ.</a:t>
            </a:r>
          </a:p>
          <a:p>
            <a:pPr lvl="1"/>
            <a:r>
              <a:rPr lang="en-US"/>
              <a:t>Thu thập, tập hợp thông tin cần thiết cho hồ sơ.</a:t>
            </a:r>
          </a:p>
          <a:p>
            <a:pPr lvl="0"/>
            <a:r>
              <a:rPr lang="en-US" b="1">
                <a:solidFill>
                  <a:srgbClr val="00B050"/>
                </a:solidFill>
              </a:rPr>
              <a:t>Cập nhật hồ sơ</a:t>
            </a:r>
            <a:endParaRPr lang="en-US">
              <a:solidFill>
                <a:srgbClr val="00B050"/>
              </a:solidFill>
            </a:endParaRPr>
          </a:p>
          <a:p>
            <a:pPr lvl="1"/>
            <a:r>
              <a:rPr lang="en-US"/>
              <a:t>Sửa chữa hồ sơ.</a:t>
            </a:r>
          </a:p>
          <a:p>
            <a:pPr lvl="1"/>
            <a:r>
              <a:rPr lang="en-US"/>
              <a:t>Bổ sung thêm hồ sơ.</a:t>
            </a:r>
          </a:p>
          <a:p>
            <a:pPr lvl="1"/>
            <a:r>
              <a:rPr lang="en-US"/>
              <a:t>Xóa hồ sơ.</a:t>
            </a:r>
          </a:p>
          <a:p>
            <a:pPr lvl="0"/>
            <a:r>
              <a:rPr lang="en-US" b="1">
                <a:solidFill>
                  <a:srgbClr val="00B050"/>
                </a:solidFill>
              </a:rPr>
              <a:t>Khai thác hồ </a:t>
            </a:r>
            <a:r>
              <a:rPr lang="en-US" b="1" smtClean="0">
                <a:solidFill>
                  <a:srgbClr val="00B050"/>
                </a:solidFill>
              </a:rPr>
              <a:t>sơ</a:t>
            </a:r>
            <a:endParaRPr lang="en-US">
              <a:solidFill>
                <a:srgbClr val="00B050"/>
              </a:solidFill>
            </a:endParaRPr>
          </a:p>
          <a:p>
            <a:pPr lvl="1"/>
            <a:r>
              <a:rPr lang="en-US"/>
              <a:t>Sắp xếp hồ sơ.</a:t>
            </a:r>
          </a:p>
          <a:p>
            <a:pPr lvl="1"/>
            <a:r>
              <a:rPr lang="en-US"/>
              <a:t>Tìm kiếm.</a:t>
            </a:r>
          </a:p>
          <a:p>
            <a:pPr lvl="1"/>
            <a:r>
              <a:rPr lang="en-US"/>
              <a:t>Thống kê.</a:t>
            </a:r>
          </a:p>
          <a:p>
            <a:pPr lvl="1"/>
            <a:r>
              <a:rPr lang="en-US"/>
              <a:t>Lập báo cáo</a:t>
            </a:r>
            <a:r>
              <a:rPr lang="en-US" smtClean="0"/>
              <a:t>.</a:t>
            </a:r>
          </a:p>
          <a:p>
            <a:r>
              <a:rPr lang="en-US" b="1">
                <a:solidFill>
                  <a:srgbClr val="00B050"/>
                </a:solidFill>
              </a:rPr>
              <a:t>Mục đích cuối cùng </a:t>
            </a:r>
            <a:r>
              <a:rPr lang="en-US"/>
              <a:t>của việc tạo lập, cập nhật, khai thác hồ sơ là phục vụ, hỗ trợ cho quá trình lập kế hoạch, ra quyết định xử lí công việc của người có trách nhiệm.</a:t>
            </a:r>
          </a:p>
        </p:txBody>
      </p:sp>
      <p:sp>
        <p:nvSpPr>
          <p:cNvPr id="4" name="Slide Number Placeholder 3"/>
          <p:cNvSpPr>
            <a:spLocks noGrp="1"/>
          </p:cNvSpPr>
          <p:nvPr>
            <p:ph type="sldNum" sz="quarter" idx="4"/>
          </p:nvPr>
        </p:nvSpPr>
        <p:spPr/>
        <p:txBody>
          <a:bodyPr/>
          <a:lstStyle/>
          <a:p>
            <a:fld id="{B6F15528-21DE-4FAA-801E-634DDDAF4B2B}" type="slidenum">
              <a:rPr lang="en-US" smtClean="0"/>
              <a:pPr/>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326" y="6010326"/>
            <a:ext cx="552527" cy="371527"/>
          </a:xfrm>
          <a:prstGeom prst="rect">
            <a:avLst/>
          </a:prstGeom>
        </p:spPr>
      </p:pic>
    </p:spTree>
    <p:extLst>
      <p:ext uri="{BB962C8B-B14F-4D97-AF65-F5344CB8AC3E}">
        <p14:creationId xmlns:p14="http://schemas.microsoft.com/office/powerpoint/2010/main" val="348854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Hãy nêu khái niệm về cơ sở dữ liệu?</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11</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11" name="Rounded Rectangular Callout 10"/>
          <p:cNvSpPr/>
          <p:nvPr/>
        </p:nvSpPr>
        <p:spPr>
          <a:xfrm>
            <a:off x="1066800" y="3505200"/>
            <a:ext cx="7315200" cy="2667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Một CSDL (Database) là một tập hợp các dữ liệu có liên quan với nhau, chứa thông tin của một tổ chức nào đó (như một trường học, một ngân hàng, một công ty, một nhà máy, …), được lưu trữ trên các thiết bị nhớ (như băng từ, đĩa từ, USB, …) để đáp ứng nhu cầu khai thác thông tin của nhiều người dùng với nhiều mục đích khác nhau.</a:t>
            </a:r>
          </a:p>
        </p:txBody>
      </p:sp>
    </p:spTree>
    <p:extLst>
      <p:ext uri="{BB962C8B-B14F-4D97-AF65-F5344CB8AC3E}">
        <p14:creationId xmlns:p14="http://schemas.microsoft.com/office/powerpoint/2010/main" val="1339768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Hãy nêu khái niệm về hệ quản trị cơ sở dữ liệu?</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12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404" y="3391926"/>
            <a:ext cx="519195" cy="494274"/>
          </a:xfrm>
          <a:prstGeom prst="rect">
            <a:avLst/>
          </a:prstGeom>
        </p:spPr>
      </p:pic>
      <p:sp>
        <p:nvSpPr>
          <p:cNvPr id="5" name="Rectangular Callout 4"/>
          <p:cNvSpPr/>
          <p:nvPr/>
        </p:nvSpPr>
        <p:spPr>
          <a:xfrm>
            <a:off x="5105400" y="914400"/>
            <a:ext cx="3048000" cy="2362200"/>
          </a:xfrm>
          <a:prstGeom prst="wedgeRectCallout">
            <a:avLst>
              <a:gd name="adj1" fmla="val 66621"/>
              <a:gd name="adj2" fmla="val 5322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Để người sử dụng có thể tạo CSDL trên máy tính, ta phải có một phần mềm và phần mềm đó được gọi là hệ </a:t>
            </a:r>
            <a:r>
              <a:rPr lang="en-US" sz="2400" smtClean="0">
                <a:latin typeface="Times New Roman" pitchFamily="18" charset="0"/>
                <a:cs typeface="Times New Roman" pitchFamily="18" charset="0"/>
              </a:rPr>
              <a:t>quản trị CSDL.</a:t>
            </a:r>
            <a:endParaRPr lang="en-US" sz="2400">
              <a:latin typeface="Times New Roman" pitchFamily="18" charset="0"/>
              <a:cs typeface="Times New Roman" pitchFamily="18" charset="0"/>
            </a:endParaRPr>
          </a:p>
        </p:txBody>
      </p:sp>
      <p:sp>
        <p:nvSpPr>
          <p:cNvPr id="11" name="Rounded Rectangular Callout 10"/>
          <p:cNvSpPr/>
          <p:nvPr/>
        </p:nvSpPr>
        <p:spPr>
          <a:xfrm>
            <a:off x="1066800" y="3505200"/>
            <a:ext cx="7315200" cy="2667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4763" lvl="1" algn="just"/>
            <a:r>
              <a:rPr lang="en-US" sz="2400">
                <a:latin typeface="Times New Roman" pitchFamily="18" charset="0"/>
                <a:cs typeface="Times New Roman" pitchFamily="18" charset="0"/>
              </a:rPr>
              <a:t>Phần mềm cung cấp một môi trường thuận lợi và hiệu quả để tạo lập, lưu trữ và khai thác thông tin của CSDL được gọi là hệ quản trị cơ sở dữ liệu (Database Management System).</a:t>
            </a:r>
          </a:p>
        </p:txBody>
      </p:sp>
    </p:spTree>
    <p:extLst>
      <p:ext uri="{BB962C8B-B14F-4D97-AF65-F5344CB8AC3E}">
        <p14:creationId xmlns:p14="http://schemas.microsoft.com/office/powerpoint/2010/main" val="2816603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Hãy kể tên các phần mềm về hệ quản trị cơ sở dữ liệu?</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13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404" y="3391926"/>
            <a:ext cx="519195" cy="494274"/>
          </a:xfrm>
          <a:prstGeom prst="rect">
            <a:avLst/>
          </a:prstGeom>
        </p:spPr>
      </p:pic>
      <p:sp>
        <p:nvSpPr>
          <p:cNvPr id="5" name="Rectangular Callout 4"/>
          <p:cNvSpPr/>
          <p:nvPr/>
        </p:nvSpPr>
        <p:spPr>
          <a:xfrm>
            <a:off x="5105400" y="914400"/>
            <a:ext cx="3048000" cy="2362200"/>
          </a:xfrm>
          <a:prstGeom prst="wedgeRectCallout">
            <a:avLst>
              <a:gd name="adj1" fmla="val 66621"/>
              <a:gd name="adj2" fmla="val 5322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Để người sử dụng có thể tạo CSDL trên máy tính, ta phải có một phần mềm và phần mềm đó được gọi là hệ </a:t>
            </a:r>
            <a:r>
              <a:rPr lang="en-US" sz="2400" smtClean="0">
                <a:latin typeface="Times New Roman" pitchFamily="18" charset="0"/>
                <a:cs typeface="Times New Roman" pitchFamily="18" charset="0"/>
              </a:rPr>
              <a:t>quản trị CSDL.</a:t>
            </a:r>
            <a:endParaRPr lang="en-US" sz="2400">
              <a:latin typeface="Times New Roman" pitchFamily="18" charset="0"/>
              <a:cs typeface="Times New Roman" pitchFamily="18" charset="0"/>
            </a:endParaRPr>
          </a:p>
        </p:txBody>
      </p:sp>
      <p:sp>
        <p:nvSpPr>
          <p:cNvPr id="11" name="Rounded Rectangular Callout 10"/>
          <p:cNvSpPr/>
          <p:nvPr/>
        </p:nvSpPr>
        <p:spPr>
          <a:xfrm>
            <a:off x="1066800" y="3505200"/>
            <a:ext cx="7315200" cy="2667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7663" lvl="1" indent="-342900" algn="just">
              <a:buFont typeface="Times New Roman" pitchFamily="18" charset="0"/>
              <a:buChar char="‒"/>
            </a:pPr>
            <a:r>
              <a:rPr lang="en-US" sz="2400">
                <a:latin typeface="Times New Roman" pitchFamily="18" charset="0"/>
                <a:cs typeface="Times New Roman" pitchFamily="18" charset="0"/>
              </a:rPr>
              <a:t>Microsoft </a:t>
            </a:r>
            <a:r>
              <a:rPr lang="en-US" sz="2400" smtClean="0">
                <a:latin typeface="Times New Roman" pitchFamily="18" charset="0"/>
                <a:cs typeface="Times New Roman" pitchFamily="18" charset="0"/>
              </a:rPr>
              <a:t>Access</a:t>
            </a:r>
          </a:p>
          <a:p>
            <a:pPr marL="347663" lvl="1" indent="-342900" algn="just">
              <a:buFont typeface="Times New Roman" pitchFamily="18" charset="0"/>
              <a:buChar char="‒"/>
            </a:pPr>
            <a:r>
              <a:rPr lang="en-US" sz="2400" smtClean="0">
                <a:latin typeface="Times New Roman" pitchFamily="18" charset="0"/>
                <a:cs typeface="Times New Roman" pitchFamily="18" charset="0"/>
              </a:rPr>
              <a:t>MySQL</a:t>
            </a:r>
          </a:p>
          <a:p>
            <a:pPr marL="347663" lvl="1" indent="-342900" algn="just">
              <a:buFont typeface="Times New Roman" pitchFamily="18" charset="0"/>
              <a:buChar char="‒"/>
            </a:pPr>
            <a:r>
              <a:rPr lang="en-US" sz="2400" smtClean="0">
                <a:latin typeface="Times New Roman" pitchFamily="18" charset="0"/>
                <a:cs typeface="Times New Roman" pitchFamily="18" charset="0"/>
              </a:rPr>
              <a:t>Oracle</a:t>
            </a:r>
          </a:p>
          <a:p>
            <a:pPr marL="347663" lvl="1" indent="-342900" algn="just">
              <a:buFont typeface="Times New Roman" pitchFamily="18" charset="0"/>
              <a:buChar char="‒"/>
            </a:pPr>
            <a:r>
              <a:rPr lang="en-US" sz="2400" smtClean="0">
                <a:latin typeface="Times New Roman" pitchFamily="18" charset="0"/>
                <a:cs typeface="Times New Roman" pitchFamily="18" charset="0"/>
              </a:rPr>
              <a:t>SQL Server</a:t>
            </a:r>
          </a:p>
          <a:p>
            <a:pPr marL="347663" lvl="1" indent="-342900" algn="just">
              <a:buFont typeface="Times New Roman" pitchFamily="18" charset="0"/>
              <a:buChar char="‒"/>
            </a:pPr>
            <a:r>
              <a:rPr lang="en-US" sz="2400" smtClean="0">
                <a:latin typeface="Times New Roman" pitchFamily="18" charset="0"/>
                <a:cs typeface="Times New Roman" pitchFamily="18" charset="0"/>
              </a:rPr>
              <a:t>DB2</a:t>
            </a:r>
          </a:p>
          <a:p>
            <a:pPr marL="347663" lvl="1" indent="-342900" algn="just">
              <a:buFont typeface="Times New Roman" pitchFamily="18" charset="0"/>
              <a:buChar char="‒"/>
            </a:pP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 </a:t>
            </a:r>
          </a:p>
        </p:txBody>
      </p:sp>
    </p:spTree>
    <p:extLst>
      <p:ext uri="{BB962C8B-B14F-4D97-AF65-F5344CB8AC3E}">
        <p14:creationId xmlns:p14="http://schemas.microsoft.com/office/powerpoint/2010/main" val="3245861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Hãy nêu khái niệm về hệ cơ sở dữ liệu?</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14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11" name="Rounded Rectangular Callout 10"/>
          <p:cNvSpPr/>
          <p:nvPr/>
        </p:nvSpPr>
        <p:spPr>
          <a:xfrm>
            <a:off x="1066800" y="3124200"/>
            <a:ext cx="7315200" cy="3048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4763" lvl="1" algn="just"/>
            <a:r>
              <a:rPr lang="en-US" sz="2400">
                <a:latin typeface="Times New Roman" pitchFamily="18" charset="0"/>
                <a:cs typeface="Times New Roman" pitchFamily="18" charset="0"/>
              </a:rPr>
              <a:t>Người ta thường dùng thuật ngữ </a:t>
            </a:r>
            <a:r>
              <a:rPr lang="en-US" sz="2400" i="1">
                <a:latin typeface="Times New Roman" pitchFamily="18" charset="0"/>
                <a:cs typeface="Times New Roman" pitchFamily="18" charset="0"/>
              </a:rPr>
              <a:t>hệ cơ sở dữ liệu</a:t>
            </a:r>
            <a:r>
              <a:rPr lang="en-US" sz="2400">
                <a:latin typeface="Times New Roman" pitchFamily="18" charset="0"/>
                <a:cs typeface="Times New Roman" pitchFamily="18" charset="0"/>
              </a:rPr>
              <a:t> để chỉ một CSDL cùng với hệ </a:t>
            </a:r>
            <a:r>
              <a:rPr lang="en-US" sz="2400" smtClean="0">
                <a:latin typeface="Times New Roman" pitchFamily="18" charset="0"/>
                <a:cs typeface="Times New Roman" pitchFamily="18" charset="0"/>
              </a:rPr>
              <a:t>quản trị CSDL </a:t>
            </a:r>
            <a:r>
              <a:rPr lang="en-US" sz="2400">
                <a:latin typeface="Times New Roman" pitchFamily="18" charset="0"/>
                <a:cs typeface="Times New Roman" pitchFamily="18" charset="0"/>
              </a:rPr>
              <a:t>quản trị và khai thác CSDL đó. </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435" y="685800"/>
            <a:ext cx="2394559" cy="2362200"/>
          </a:xfrm>
          <a:prstGeom prst="rect">
            <a:avLst/>
          </a:prstGeom>
        </p:spPr>
      </p:pic>
    </p:spTree>
    <p:extLst>
      <p:ext uri="{BB962C8B-B14F-4D97-AF65-F5344CB8AC3E}">
        <p14:creationId xmlns:p14="http://schemas.microsoft.com/office/powerpoint/2010/main" val="666034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Để lưu trữ và khai thác thông tin bằng máy tính cần phải </a:t>
            </a:r>
            <a:r>
              <a:rPr lang="en-US" sz="2400" i="1" smtClean="0">
                <a:latin typeface="Times New Roman" pitchFamily="18" charset="0"/>
                <a:cs typeface="Times New Roman" pitchFamily="18" charset="0"/>
              </a:rPr>
              <a:t>có những gì?</a:t>
            </a:r>
            <a:endParaRPr lang="en-US" sz="2400" i="1">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15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11" name="Rounded Rectangular Callout 10"/>
          <p:cNvSpPr/>
          <p:nvPr/>
        </p:nvSpPr>
        <p:spPr>
          <a:xfrm>
            <a:off x="1066800" y="3124200"/>
            <a:ext cx="7315200" cy="3048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Times New Roman" pitchFamily="18" charset="0"/>
              <a:buChar char="‒"/>
            </a:pPr>
            <a:r>
              <a:rPr lang="en-US" sz="2400">
                <a:latin typeface="Times New Roman" pitchFamily="18" charset="0"/>
                <a:cs typeface="Times New Roman" pitchFamily="18" charset="0"/>
              </a:rPr>
              <a:t>Để lưu trữ và khai thác thông tin bằng máy tính cần phải có:</a:t>
            </a:r>
          </a:p>
          <a:p>
            <a:pPr marL="800100" lvl="1" indent="-342900">
              <a:buFont typeface="Times New Roman" pitchFamily="18" charset="0"/>
              <a:buChar char="+"/>
            </a:pPr>
            <a:r>
              <a:rPr lang="en-US" sz="2400" smtClean="0">
                <a:latin typeface="Times New Roman" pitchFamily="18" charset="0"/>
                <a:cs typeface="Times New Roman" pitchFamily="18" charset="0"/>
              </a:rPr>
              <a:t>Cơ </a:t>
            </a:r>
            <a:r>
              <a:rPr lang="en-US" sz="2400">
                <a:latin typeface="Times New Roman" pitchFamily="18" charset="0"/>
                <a:cs typeface="Times New Roman" pitchFamily="18" charset="0"/>
              </a:rPr>
              <a:t>sở dữ </a:t>
            </a:r>
            <a:r>
              <a:rPr lang="en-US" sz="2400" smtClean="0">
                <a:latin typeface="Times New Roman" pitchFamily="18" charset="0"/>
                <a:cs typeface="Times New Roman" pitchFamily="18" charset="0"/>
              </a:rPr>
              <a:t>liệu;</a:t>
            </a:r>
          </a:p>
          <a:p>
            <a:pPr marL="800100" lvl="1" indent="-342900">
              <a:buFont typeface="Times New Roman" pitchFamily="18" charset="0"/>
              <a:buChar char="+"/>
            </a:pPr>
            <a:r>
              <a:rPr lang="en-US" sz="2400" smtClean="0">
                <a:latin typeface="Times New Roman" pitchFamily="18" charset="0"/>
                <a:cs typeface="Times New Roman" pitchFamily="18" charset="0"/>
              </a:rPr>
              <a:t>Hệ </a:t>
            </a:r>
            <a:r>
              <a:rPr lang="en-US" sz="2400">
                <a:latin typeface="Times New Roman" pitchFamily="18" charset="0"/>
                <a:cs typeface="Times New Roman" pitchFamily="18" charset="0"/>
              </a:rPr>
              <a:t>quản trị cơ sở dữ </a:t>
            </a:r>
            <a:r>
              <a:rPr lang="en-US" sz="2400" smtClean="0">
                <a:latin typeface="Times New Roman" pitchFamily="18" charset="0"/>
                <a:cs typeface="Times New Roman" pitchFamily="18" charset="0"/>
              </a:rPr>
              <a:t>liệu;</a:t>
            </a:r>
          </a:p>
          <a:p>
            <a:pPr marL="800100" lvl="1" indent="-342900">
              <a:buFont typeface="Times New Roman" pitchFamily="18" charset="0"/>
              <a:buChar char="+"/>
            </a:pPr>
            <a:r>
              <a:rPr lang="en-US" sz="2400" smtClean="0">
                <a:latin typeface="Times New Roman" pitchFamily="18" charset="0"/>
                <a:cs typeface="Times New Roman" pitchFamily="18" charset="0"/>
              </a:rPr>
              <a:t>Các </a:t>
            </a:r>
            <a:r>
              <a:rPr lang="en-US" sz="2400">
                <a:latin typeface="Times New Roman" pitchFamily="18" charset="0"/>
                <a:cs typeface="Times New Roman" pitchFamily="18" charset="0"/>
              </a:rPr>
              <a:t>thiết bị vật lí (máy tính, đĩa cứng, mạng, …)</a:t>
            </a: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435" y="685800"/>
            <a:ext cx="2394559" cy="2362200"/>
          </a:xfrm>
          <a:prstGeom prst="rect">
            <a:avLst/>
          </a:prstGeom>
        </p:spPr>
      </p:pic>
    </p:spTree>
    <p:extLst>
      <p:ext uri="{BB962C8B-B14F-4D97-AF65-F5344CB8AC3E}">
        <p14:creationId xmlns:p14="http://schemas.microsoft.com/office/powerpoint/2010/main" val="593057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3&gt; Hệ cơ sở dữ liệu</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914400" y="914400"/>
            <a:ext cx="4114800" cy="2007360"/>
          </a:xfrm>
          <a:prstGeom prst="cloudCallout">
            <a:avLst>
              <a:gd name="adj1" fmla="val -60488"/>
              <a:gd name="adj2" fmla="val 3681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Theo em, h</a:t>
            </a:r>
            <a:r>
              <a:rPr lang="en-US" sz="2400" i="1" smtClean="0">
                <a:latin typeface="Times New Roman" pitchFamily="18" charset="0"/>
                <a:cs typeface="Times New Roman" pitchFamily="18" charset="0"/>
              </a:rPr>
              <a:t>ệ cơ sở dữ liệu </a:t>
            </a:r>
            <a:r>
              <a:rPr lang="en-US" sz="2400" i="1">
                <a:latin typeface="Times New Roman" pitchFamily="18" charset="0"/>
                <a:cs typeface="Times New Roman" pitchFamily="18" charset="0"/>
              </a:rPr>
              <a:t>có những ứng dụng gì?</a:t>
            </a:r>
          </a:p>
        </p:txBody>
      </p:sp>
      <p:sp>
        <p:nvSpPr>
          <p:cNvPr id="9" name="Slide Number Placeholder 8"/>
          <p:cNvSpPr>
            <a:spLocks noGrp="1"/>
          </p:cNvSpPr>
          <p:nvPr>
            <p:ph type="sldNum" sz="quarter" idx="4"/>
          </p:nvPr>
        </p:nvSpPr>
        <p:spPr/>
        <p:txBody>
          <a:bodyPr/>
          <a:lstStyle/>
          <a:p>
            <a:fld id="{B6F15528-21DE-4FAA-801E-634DDDAF4B2B}" type="slidenum">
              <a:rPr lang="en-US" smtClean="0"/>
              <a:pPr/>
              <a:t>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11" name="Rounded Rectangular Callout 10"/>
          <p:cNvSpPr/>
          <p:nvPr/>
        </p:nvSpPr>
        <p:spPr>
          <a:xfrm>
            <a:off x="1066800" y="3124200"/>
            <a:ext cx="7315200" cy="3048000"/>
          </a:xfrm>
          <a:prstGeom prst="wedgeRoundRectCallout">
            <a:avLst>
              <a:gd name="adj1" fmla="val -57520"/>
              <a:gd name="adj2" fmla="val 516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171450" lvl="0" indent="-171450" algn="just">
              <a:buFont typeface="Times New Roman" pitchFamily="18" charset="0"/>
              <a:buChar char="‒"/>
            </a:pPr>
            <a:r>
              <a:rPr lang="en-US" sz="1400">
                <a:latin typeface="Times New Roman" pitchFamily="18" charset="0"/>
                <a:cs typeface="Times New Roman" pitchFamily="18" charset="0"/>
              </a:rPr>
              <a:t>Cơ sở giáo dục và đào tạo cần quản lí thông tin người học, môn học, kết quả học tập, …</a:t>
            </a:r>
          </a:p>
          <a:p>
            <a:pPr marL="171450" lvl="0" indent="-171450" algn="just">
              <a:buFont typeface="Times New Roman" pitchFamily="18" charset="0"/>
              <a:buChar char="‒"/>
            </a:pPr>
            <a:r>
              <a:rPr lang="en-US" sz="1400">
                <a:latin typeface="Times New Roman" pitchFamily="18" charset="0"/>
                <a:cs typeface="Times New Roman" pitchFamily="18" charset="0"/>
              </a:rPr>
              <a:t>Cơ sở kinh doanh cần có CSDL về thông tin khách hàng, sản phẩm, việc mua bán, …</a:t>
            </a:r>
          </a:p>
          <a:p>
            <a:pPr marL="171450" lvl="0" indent="-171450" algn="just">
              <a:buFont typeface="Times New Roman" pitchFamily="18" charset="0"/>
              <a:buChar char="‒"/>
            </a:pPr>
            <a:r>
              <a:rPr lang="en-US" sz="1400">
                <a:latin typeface="Times New Roman" pitchFamily="18" charset="0"/>
                <a:cs typeface="Times New Roman" pitchFamily="18" charset="0"/>
              </a:rPr>
              <a:t>Cơ sở sản xuất cần quản lí dây chuyền thiết bị và theo dõi việc sản xuất các sản phẩm trong các nhà máy, hàng tồn kho hay trong cửa hàng và các đơn đặt hàng, …</a:t>
            </a:r>
          </a:p>
          <a:p>
            <a:pPr marL="171450" lvl="0" indent="-171450" algn="just">
              <a:buFont typeface="Times New Roman" pitchFamily="18" charset="0"/>
              <a:buChar char="‒"/>
            </a:pPr>
            <a:r>
              <a:rPr lang="en-US" sz="1400">
                <a:latin typeface="Times New Roman" pitchFamily="18" charset="0"/>
                <a:cs typeface="Times New Roman" pitchFamily="18" charset="0"/>
              </a:rPr>
              <a:t>Tổ chức tài chính cần lưu thông tin về cổ phần, tình hình kinh doanh mua bán tài chính như cổ phiếu, trái phiếu, …</a:t>
            </a:r>
          </a:p>
          <a:p>
            <a:pPr marL="171450" lvl="0" indent="-171450" algn="just">
              <a:buFont typeface="Times New Roman" pitchFamily="18" charset="0"/>
              <a:buChar char="‒"/>
            </a:pPr>
            <a:r>
              <a:rPr lang="en-US" sz="1400">
                <a:latin typeface="Times New Roman" pitchFamily="18" charset="0"/>
                <a:cs typeface="Times New Roman" pitchFamily="18" charset="0"/>
              </a:rPr>
              <a:t>Cơ quan điều hành các giao dịch qua thẻ tín dụng cần quản lí việc bán hàng bằng thẻ tín dụng và xuất ra báo cáo tài chính định kỳ (theo ngày, tuần, tháng, quí,  năm, …).</a:t>
            </a:r>
          </a:p>
          <a:p>
            <a:pPr marL="171450" lvl="0" indent="-171450" algn="just">
              <a:buFont typeface="Times New Roman" pitchFamily="18" charset="0"/>
              <a:buChar char="‒"/>
            </a:pPr>
            <a:r>
              <a:rPr lang="en-US" sz="1400">
                <a:latin typeface="Times New Roman" pitchFamily="18" charset="0"/>
                <a:cs typeface="Times New Roman" pitchFamily="18" charset="0"/>
              </a:rPr>
              <a:t>Ngân hàng cần quản lí các tài khoản, khoản vay, các giao dịch hằng ngày, …</a:t>
            </a:r>
          </a:p>
          <a:p>
            <a:pPr marL="171450" lvl="0" indent="-171450" algn="just">
              <a:buFont typeface="Times New Roman" pitchFamily="18" charset="0"/>
              <a:buChar char="‒"/>
            </a:pPr>
            <a:r>
              <a:rPr lang="en-US" sz="1400">
                <a:latin typeface="Times New Roman" pitchFamily="18" charset="0"/>
                <a:cs typeface="Times New Roman" pitchFamily="18" charset="0"/>
              </a:rPr>
              <a:t>Hãng hàng không cần quản lí các chuyến bay, việc đăng kí vé và lịch bay, …</a:t>
            </a:r>
          </a:p>
          <a:p>
            <a:pPr marL="171450" lvl="0" indent="-171450" algn="just">
              <a:buFont typeface="Times New Roman" pitchFamily="18" charset="0"/>
              <a:buChar char="‒"/>
            </a:pPr>
            <a:r>
              <a:rPr lang="en-US" sz="1400">
                <a:latin typeface="Times New Roman" pitchFamily="18" charset="0"/>
                <a:cs typeface="Times New Roman" pitchFamily="18" charset="0"/>
              </a:rPr>
              <a:t>Tổ chức viễn thông cần ghi nhận các cuộc gọi, hóa đơn hàng tháng, tính toán số dư cho các thẻ gọi trước, …</a:t>
            </a:r>
          </a:p>
          <a:p>
            <a:pPr marL="171450" lvl="0" indent="-171450" algn="just">
              <a:buFont typeface="Times New Roman" pitchFamily="18" charset="0"/>
              <a:buChar char="‒"/>
            </a:pPr>
            <a:r>
              <a:rPr lang="en-US" sz="1400">
                <a:latin typeface="Times New Roman" pitchFamily="18" charset="0"/>
                <a:cs typeface="Times New Roman" pitchFamily="18" charset="0"/>
              </a:rPr>
              <a:t>Những ứng dụng khác.</a:t>
            </a: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435" y="685800"/>
            <a:ext cx="2394559" cy="2362200"/>
          </a:xfrm>
          <a:prstGeom prst="rect">
            <a:avLst/>
          </a:prstGeom>
        </p:spPr>
      </p:pic>
    </p:spTree>
    <p:extLst>
      <p:ext uri="{BB962C8B-B14F-4D97-AF65-F5344CB8AC3E}">
        <p14:creationId xmlns:p14="http://schemas.microsoft.com/office/powerpoint/2010/main" val="2748416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3&gt; Hệ cơ sở dữ liệu</a:t>
            </a:r>
          </a:p>
        </p:txBody>
      </p:sp>
      <p:sp>
        <p:nvSpPr>
          <p:cNvPr id="3" name="Content Placeholder 2"/>
          <p:cNvSpPr>
            <a:spLocks noGrp="1"/>
          </p:cNvSpPr>
          <p:nvPr>
            <p:ph idx="1"/>
          </p:nvPr>
        </p:nvSpPr>
        <p:spPr>
          <a:xfrm>
            <a:off x="228600" y="990600"/>
            <a:ext cx="8458200" cy="5562599"/>
          </a:xfrm>
        </p:spPr>
        <p:txBody>
          <a:bodyPr>
            <a:noAutofit/>
          </a:bodyPr>
          <a:lstStyle/>
          <a:p>
            <a:r>
              <a:rPr lang="en-US" sz="2200" b="1" smtClean="0">
                <a:solidFill>
                  <a:srgbClr val="00B050"/>
                </a:solidFill>
              </a:rPr>
              <a:t>Một cơ sở dữ liệu </a:t>
            </a:r>
            <a:r>
              <a:rPr lang="en-US" sz="2200" b="1">
                <a:solidFill>
                  <a:srgbClr val="00B050"/>
                </a:solidFill>
              </a:rPr>
              <a:t>(Database)</a:t>
            </a:r>
            <a:r>
              <a:rPr lang="en-US" sz="2200"/>
              <a:t> là một tập hợp các dữ liệu có liên quan với nhau, chứa thông tin của một tổ chức nào đó (như một trường học, một ngân hàng, một công ty, một nhà máy, …), được lưu trữ trên các thiết bị nhớ (như băng từ, đĩa từ, USB, …) để đáp ứng nhu cầu khai thác thông tin của nhiều người dùng với nhiều mục đích khác nhau</a:t>
            </a:r>
            <a:r>
              <a:rPr lang="en-US" sz="2200" smtClean="0"/>
              <a:t>.</a:t>
            </a:r>
          </a:p>
          <a:p>
            <a:pPr marL="342900" lvl="1" indent="-342900">
              <a:buFont typeface="Times New Roman" pitchFamily="18" charset="0"/>
              <a:buChar char="‒"/>
            </a:pPr>
            <a:r>
              <a:rPr lang="en-US" sz="2200"/>
              <a:t>Phần mềm cung cấp một môi trường thuận lợi và hiệu quả để tạo lập, lưu trữ và khai thác thông tin của CSDL được gọi là </a:t>
            </a:r>
            <a:r>
              <a:rPr lang="en-US" sz="2200" b="1">
                <a:solidFill>
                  <a:srgbClr val="00B050"/>
                </a:solidFill>
              </a:rPr>
              <a:t>hệ quản trị cơ sở dữ liệu (Database Management System</a:t>
            </a:r>
            <a:r>
              <a:rPr lang="en-US" sz="2200" b="1" smtClean="0">
                <a:solidFill>
                  <a:srgbClr val="00B050"/>
                </a:solidFill>
              </a:rPr>
              <a:t>)</a:t>
            </a:r>
            <a:r>
              <a:rPr lang="en-US" sz="2200" smtClean="0"/>
              <a:t>.</a:t>
            </a:r>
          </a:p>
          <a:p>
            <a:pPr marL="342900" lvl="1" indent="-342900">
              <a:buFont typeface="Times New Roman" pitchFamily="18" charset="0"/>
              <a:buChar char="‒"/>
            </a:pPr>
            <a:r>
              <a:rPr lang="en-US" sz="2200"/>
              <a:t>Người ta thường dùng thuật ngữ </a:t>
            </a:r>
            <a:r>
              <a:rPr lang="en-US" sz="2200" b="1">
                <a:solidFill>
                  <a:srgbClr val="00B050"/>
                </a:solidFill>
              </a:rPr>
              <a:t>hệ cơ sở dữ liệu </a:t>
            </a:r>
            <a:r>
              <a:rPr lang="en-US" sz="2200"/>
              <a:t>để chỉ một CSDL cùng với hệ QTCSDL quản trị và khai thác CSDL đó. </a:t>
            </a:r>
          </a:p>
          <a:p>
            <a:pPr lvl="0"/>
            <a:r>
              <a:rPr lang="en-US" sz="2200" b="1">
                <a:solidFill>
                  <a:srgbClr val="00B050"/>
                </a:solidFill>
              </a:rPr>
              <a:t>Để lưu trữ và khai thác thông tin bằng máy tính cần phải có:</a:t>
            </a:r>
          </a:p>
          <a:p>
            <a:pPr marL="800100" lvl="1" indent="-342900"/>
            <a:r>
              <a:rPr lang="en-US" sz="2200"/>
              <a:t>Cơ sở dữ liệu;</a:t>
            </a:r>
          </a:p>
          <a:p>
            <a:pPr marL="800100" lvl="1" indent="-342900"/>
            <a:r>
              <a:rPr lang="en-US" sz="2200"/>
              <a:t>Hệ quản trị cơ sở dữ liệu;</a:t>
            </a:r>
          </a:p>
          <a:p>
            <a:pPr marL="800100" lvl="1" indent="-342900"/>
            <a:r>
              <a:rPr lang="en-US" sz="2200"/>
              <a:t>Các thiết bị vật lí (máy tính, đĩa cứng, mạng, </a:t>
            </a:r>
            <a:r>
              <a:rPr lang="en-US" sz="2200" smtClean="0"/>
              <a:t>…)</a:t>
            </a:r>
          </a:p>
          <a:p>
            <a:pPr marL="400050"/>
            <a:r>
              <a:rPr lang="en-US" sz="2200" b="1">
                <a:solidFill>
                  <a:srgbClr val="00B050"/>
                </a:solidFill>
              </a:rPr>
              <a:t>Một số ứng dụng </a:t>
            </a:r>
            <a:r>
              <a:rPr lang="en-US" sz="2200"/>
              <a:t>(xem thêm SGK</a:t>
            </a:r>
            <a:r>
              <a:rPr lang="en-US" sz="2200" baseline="-25000"/>
              <a:t>15</a:t>
            </a:r>
            <a:r>
              <a:rPr lang="en-US" sz="2200" smtClean="0"/>
              <a:t>)</a:t>
            </a:r>
            <a:endParaRPr lang="en-US" sz="2200"/>
          </a:p>
          <a:p>
            <a:endParaRPr lang="en-US" sz="2200"/>
          </a:p>
          <a:p>
            <a:endParaRPr lang="en-US" sz="2200" smtClean="0"/>
          </a:p>
          <a:p>
            <a:endParaRPr lang="en-US" sz="2200"/>
          </a:p>
        </p:txBody>
      </p:sp>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326" y="6010326"/>
            <a:ext cx="552527" cy="371527"/>
          </a:xfrm>
          <a:prstGeom prst="rect">
            <a:avLst/>
          </a:prstGeom>
          <a:ln w="38100">
            <a:solidFill>
              <a:srgbClr val="FF0000"/>
            </a:solidFill>
          </a:ln>
        </p:spPr>
      </p:pic>
    </p:spTree>
    <p:extLst>
      <p:ext uri="{BB962C8B-B14F-4D97-AF65-F5344CB8AC3E}">
        <p14:creationId xmlns:p14="http://schemas.microsoft.com/office/powerpoint/2010/main" val="413656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7"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lí học sinh trong Nhà trường</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a:ln w="38100">
            <a:solidFill>
              <a:schemeClr val="bg1">
                <a:lumMod val="50000"/>
              </a:schemeClr>
            </a:solidFill>
          </a:ln>
        </p:spPr>
      </p:pic>
      <p:sp>
        <p:nvSpPr>
          <p:cNvPr id="9" name="Cloud Callout 8"/>
          <p:cNvSpPr/>
          <p:nvPr/>
        </p:nvSpPr>
        <p:spPr>
          <a:xfrm>
            <a:off x="1322485" y="3733800"/>
            <a:ext cx="6678515"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Muốn </a:t>
            </a:r>
            <a:r>
              <a:rPr lang="en-US" sz="2400" i="1" smtClean="0">
                <a:latin typeface="Times New Roman" pitchFamily="18" charset="0"/>
                <a:cs typeface="Times New Roman" pitchFamily="18" charset="0"/>
              </a:rPr>
              <a:t>quản lí thông </a:t>
            </a:r>
            <a:r>
              <a:rPr lang="en-US" sz="2400" i="1">
                <a:latin typeface="Times New Roman" pitchFamily="18" charset="0"/>
                <a:cs typeface="Times New Roman" pitchFamily="18" charset="0"/>
              </a:rPr>
              <a:t>tin về </a:t>
            </a:r>
            <a:r>
              <a:rPr lang="en-US" sz="2400" i="1" smtClean="0">
                <a:latin typeface="Times New Roman" pitchFamily="18" charset="0"/>
                <a:cs typeface="Times New Roman" pitchFamily="18" charset="0"/>
              </a:rPr>
              <a:t>các học </a:t>
            </a:r>
            <a:r>
              <a:rPr lang="en-US" sz="2400" i="1">
                <a:latin typeface="Times New Roman" pitchFamily="18" charset="0"/>
                <a:cs typeface="Times New Roman" pitchFamily="18" charset="0"/>
              </a:rPr>
              <a:t>sinh </a:t>
            </a:r>
            <a:r>
              <a:rPr lang="en-US" sz="2400" i="1" smtClean="0">
                <a:latin typeface="Times New Roman" pitchFamily="18" charset="0"/>
                <a:cs typeface="Times New Roman" pitchFamily="18" charset="0"/>
              </a:rPr>
              <a:t>trong lớp, bao gồm những thông tin nào?</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lí học sinh trong Nhà trường</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a:ln w="38100">
            <a:solidFill>
              <a:schemeClr val="bg1">
                <a:lumMod val="50000"/>
              </a:schemeClr>
            </a:solidFill>
          </a:ln>
        </p:spPr>
      </p:pic>
      <p:sp>
        <p:nvSpPr>
          <p:cNvPr id="9" name="Cloud Callout 8"/>
          <p:cNvSpPr/>
          <p:nvPr/>
        </p:nvSpPr>
        <p:spPr>
          <a:xfrm>
            <a:off x="1322485" y="3733800"/>
            <a:ext cx="6678515"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400" i="1">
                <a:latin typeface="Times New Roman" pitchFamily="18" charset="0"/>
                <a:cs typeface="Times New Roman" pitchFamily="18" charset="0"/>
              </a:rPr>
              <a:t>Theo </a:t>
            </a:r>
            <a:r>
              <a:rPr lang="en-US" sz="2400" i="1" smtClean="0">
                <a:latin typeface="Times New Roman" pitchFamily="18" charset="0"/>
                <a:cs typeface="Times New Roman" pitchFamily="18" charset="0"/>
              </a:rPr>
              <a:t>em, </a:t>
            </a:r>
            <a:r>
              <a:rPr lang="en-US" sz="2400" i="1">
                <a:latin typeface="Times New Roman" pitchFamily="18" charset="0"/>
                <a:cs typeface="Times New Roman" pitchFamily="18" charset="0"/>
              </a:rPr>
              <a:t>để quản lí thông tin về điểm của học sinh trong một lớp, em nên lập danh sách gồm các cột nào?</a:t>
            </a:r>
          </a:p>
        </p:txBody>
      </p:sp>
    </p:spTree>
    <p:extLst>
      <p:ext uri="{BB962C8B-B14F-4D97-AF65-F5344CB8AC3E}">
        <p14:creationId xmlns:p14="http://schemas.microsoft.com/office/powerpoint/2010/main" val="170399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quản </a:t>
            </a:r>
            <a:r>
              <a:rPr lang="en-US" smtClean="0"/>
              <a:t>lí </a:t>
            </a:r>
            <a:r>
              <a:rPr lang="en-US"/>
              <a:t>học sinh trong Nhà trường</a:t>
            </a:r>
          </a:p>
        </p:txBody>
      </p:sp>
      <p:sp>
        <p:nvSpPr>
          <p:cNvPr id="5" name="Slide Number Placeholder 4"/>
          <p:cNvSpPr>
            <a:spLocks noGrp="1"/>
          </p:cNvSpPr>
          <p:nvPr>
            <p:ph type="sldNum" sz="quarter" idx="4"/>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a:ln w="38100">
            <a:solidFill>
              <a:schemeClr val="bg1">
                <a:lumMod val="50000"/>
              </a:schemeClr>
            </a:solidFill>
          </a:ln>
        </p:spPr>
      </p:pic>
      <p:sp>
        <p:nvSpPr>
          <p:cNvPr id="9" name="Cloud Callout 8"/>
          <p:cNvSpPr/>
          <p:nvPr/>
        </p:nvSpPr>
        <p:spPr>
          <a:xfrm>
            <a:off x="1322485" y="3733800"/>
            <a:ext cx="6678515"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Khi học sinh thay đổi địa chỉ, điểm bị sai hay chuyển trường khác </a:t>
            </a:r>
            <a:r>
              <a:rPr lang="en-US" sz="2400" i="1">
                <a:latin typeface="Times New Roman" pitchFamily="18" charset="0"/>
                <a:cs typeface="Times New Roman" pitchFamily="18" charset="0"/>
              </a:rPr>
              <a:t>thì xử </a:t>
            </a:r>
            <a:r>
              <a:rPr lang="en-US" sz="2400" i="1" smtClean="0">
                <a:latin typeface="Times New Roman" pitchFamily="18" charset="0"/>
                <a:cs typeface="Times New Roman" pitchFamily="18" charset="0"/>
              </a:rPr>
              <a:t>lí </a:t>
            </a:r>
            <a:r>
              <a:rPr lang="en-US" sz="2400" i="1">
                <a:latin typeface="Times New Roman" pitchFamily="18" charset="0"/>
                <a:cs typeface="Times New Roman" pitchFamily="18" charset="0"/>
              </a:rPr>
              <a:t>như thế nào?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3035989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quản </a:t>
            </a:r>
            <a:r>
              <a:rPr lang="en-US" smtClean="0"/>
              <a:t>lí </a:t>
            </a:r>
            <a:r>
              <a:rPr lang="en-US"/>
              <a:t>học sinh trong Nhà trường</a:t>
            </a:r>
          </a:p>
        </p:txBody>
      </p:sp>
      <p:sp>
        <p:nvSpPr>
          <p:cNvPr id="5" name="Slide Number Placeholder 4"/>
          <p:cNvSpPr>
            <a:spLocks noGrp="1"/>
          </p:cNvSpPr>
          <p:nvPr>
            <p:ph type="sldNum" sz="quarter" idx="4"/>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a:ln w="38100">
            <a:solidFill>
              <a:schemeClr val="bg1">
                <a:lumMod val="50000"/>
              </a:schemeClr>
            </a:solidFill>
          </a:ln>
        </p:spPr>
      </p:pic>
      <p:sp>
        <p:nvSpPr>
          <p:cNvPr id="9" name="Cloud Callout 8"/>
          <p:cNvSpPr/>
          <p:nvPr/>
        </p:nvSpPr>
        <p:spPr>
          <a:xfrm>
            <a:off x="1322485" y="3733800"/>
            <a:ext cx="6678515"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Muốn chọn ra học sinh giỏi để đi thi thì xử lí như thế nào?</a:t>
            </a:r>
            <a:endParaRPr lang="en-US" sz="2400" i="1">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1303133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quản </a:t>
            </a:r>
            <a:r>
              <a:rPr lang="en-US" smtClean="0"/>
              <a:t>lí </a:t>
            </a:r>
            <a:r>
              <a:rPr lang="en-US"/>
              <a:t>học sinh trong Nhà trường</a:t>
            </a:r>
          </a:p>
        </p:txBody>
      </p:sp>
      <p:sp>
        <p:nvSpPr>
          <p:cNvPr id="5" name="Slide Number Placeholder 4"/>
          <p:cNvSpPr>
            <a:spLocks noGrp="1"/>
          </p:cNvSpPr>
          <p:nvPr>
            <p:ph type="sldNum" sz="quarter" idx="4"/>
          </p:nvPr>
        </p:nvSpPr>
        <p:spPr/>
        <p:txBody>
          <a:bodyPr/>
          <a:lstStyle/>
          <a:p>
            <a:fld id="{B6F15528-21DE-4FAA-801E-634DDDAF4B2B}" type="slidenum">
              <a:rPr lang="en-US" smtClean="0"/>
              <a:pPr/>
              <a:t>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a:ln w="38100">
            <a:solidFill>
              <a:schemeClr val="bg1">
                <a:lumMod val="50000"/>
              </a:schemeClr>
            </a:solidFill>
          </a:ln>
        </p:spPr>
      </p:pic>
      <p:sp>
        <p:nvSpPr>
          <p:cNvPr id="9" name="Cloud Callout 8"/>
          <p:cNvSpPr/>
          <p:nvPr/>
        </p:nvSpPr>
        <p:spPr>
          <a:xfrm>
            <a:off x="1322485" y="3733800"/>
            <a:ext cx="6678515"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Cuối học kỳ và cuối năm học, giáo viên đếm số học sinh đạt loại giỏi thì xử lí như thế nào?</a:t>
            </a:r>
            <a:endParaRPr lang="en-US" sz="2400" i="1">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82945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1&gt; Bài </a:t>
            </a:r>
            <a:r>
              <a:rPr lang="en-US"/>
              <a:t>toán quản </a:t>
            </a:r>
            <a:r>
              <a:rPr lang="en-US" smtClean="0"/>
              <a:t>lí</a:t>
            </a:r>
            <a:endParaRPr lang="en-US"/>
          </a:p>
        </p:txBody>
      </p:sp>
      <p:sp>
        <p:nvSpPr>
          <p:cNvPr id="3" name="Content Placeholder 2"/>
          <p:cNvSpPr>
            <a:spLocks noGrp="1"/>
          </p:cNvSpPr>
          <p:nvPr>
            <p:ph idx="1"/>
          </p:nvPr>
        </p:nvSpPr>
        <p:spPr>
          <a:xfrm>
            <a:off x="228600" y="990601"/>
            <a:ext cx="8458200" cy="5029199"/>
          </a:xfrm>
        </p:spPr>
        <p:txBody>
          <a:bodyPr>
            <a:normAutofit/>
          </a:bodyPr>
          <a:lstStyle/>
          <a:p>
            <a:r>
              <a:rPr lang="en-US" smtClean="0"/>
              <a:t>Công việc quản lí là rất phổ biến, có thể mọi tổ chức đều có nhu cầu quản lí.</a:t>
            </a:r>
          </a:p>
          <a:p>
            <a:pPr lvl="1"/>
            <a:r>
              <a:rPr lang="en-US" smtClean="0"/>
              <a:t>Ví dụ: Để quản lí học sinh, Nhà trường phải có </a:t>
            </a:r>
            <a:r>
              <a:rPr lang="en-US" i="1" smtClean="0"/>
              <a:t>hồ sơ học sinh</a:t>
            </a:r>
            <a:r>
              <a:rPr lang="en-US" smtClean="0"/>
              <a:t>, đó là học bạ.</a:t>
            </a:r>
          </a:p>
          <a:p>
            <a:r>
              <a:rPr lang="en-US" smtClean="0"/>
              <a:t>Công việc sửa đổi được thực hiện chính xác và thường xuyên (tốt nhất là ngay khi có thay đổi) để đảm bảo hồ sơ luôn phản ánh đúng thực tế.</a:t>
            </a:r>
          </a:p>
          <a:p>
            <a:r>
              <a:rPr lang="en-US" smtClean="0"/>
              <a:t>Việc lập hồ sơ không chỉ đơn thuần là để lưu trữ mà chủ yếu là để khai thác, nhằm phục vụ các yêu cầu quản lí.</a:t>
            </a:r>
          </a:p>
          <a:p>
            <a:pPr lvl="1"/>
            <a:r>
              <a:rPr lang="en-US" smtClean="0"/>
              <a:t>Ví dụ: Cuối học kỳ và cuối năm học, giáo viên phải thống kê, tổng hợp chẳng hạn: </a:t>
            </a:r>
            <a:r>
              <a:rPr lang="en-US" i="1" smtClean="0"/>
              <a:t>đếm số đoàn viên</a:t>
            </a:r>
            <a:r>
              <a:rPr lang="en-US" smtClean="0"/>
              <a:t>, </a:t>
            </a:r>
            <a:r>
              <a:rPr lang="en-US" i="1" smtClean="0"/>
              <a:t>số học sinh đạt loại giỏi</a:t>
            </a:r>
            <a:r>
              <a:rPr lang="en-US" smtClean="0"/>
              <a:t>, </a:t>
            </a:r>
            <a:r>
              <a:rPr lang="en-US" i="1" smtClean="0"/>
              <a:t>tính điểm trung bình</a:t>
            </a:r>
            <a:r>
              <a:rPr lang="en-US" smtClean="0"/>
              <a:t> của mỗi môn học của cả lớp, …</a:t>
            </a:r>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326" y="6010326"/>
            <a:ext cx="552527" cy="371527"/>
          </a:xfrm>
          <a:prstGeom prst="rect">
            <a:avLst/>
          </a:prstGeom>
        </p:spPr>
      </p:pic>
    </p:spTree>
    <p:extLst>
      <p:ext uri="{BB962C8B-B14F-4D97-AF65-F5344CB8AC3E}">
        <p14:creationId xmlns:p14="http://schemas.microsoft.com/office/powerpoint/2010/main" val="85838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fontScale="90000"/>
          </a:bodyPr>
          <a:lstStyle/>
          <a:p>
            <a:pPr lvl="0"/>
            <a:r>
              <a:rPr lang="en-US" smtClean="0"/>
              <a:t>2&gt; Các công việc thường gặp khi xử lí thông tin của một tổ chức</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1066800" y="914400"/>
            <a:ext cx="7086600" cy="1676400"/>
          </a:xfrm>
          <a:prstGeom prst="cloudCallout">
            <a:avLst>
              <a:gd name="adj1" fmla="val -55199"/>
              <a:gd name="adj2" fmla="val 5884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Hãy nêu các công việc thường gặp khi quản lí thông tin của một tổ chức nào đó?</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8" name="Rounded Rectangular Callout 7"/>
          <p:cNvSpPr/>
          <p:nvPr/>
        </p:nvSpPr>
        <p:spPr>
          <a:xfrm>
            <a:off x="1066800" y="3200400"/>
            <a:ext cx="5334000" cy="2590800"/>
          </a:xfrm>
          <a:prstGeom prst="wedgeRoundRectCallout">
            <a:avLst>
              <a:gd name="adj1" fmla="val -59763"/>
              <a:gd name="adj2" fmla="val 6543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smtClean="0">
                <a:latin typeface="Times New Roman" pitchFamily="18" charset="0"/>
                <a:cs typeface="Times New Roman" pitchFamily="18" charset="0"/>
              </a:rPr>
              <a:t>Tạo lập hồ sơ.</a:t>
            </a:r>
          </a:p>
          <a:p>
            <a:pPr marL="342900" indent="-342900" algn="just">
              <a:buFont typeface="Times New Roman" pitchFamily="18" charset="0"/>
              <a:buChar char="‒"/>
            </a:pPr>
            <a:r>
              <a:rPr lang="en-US" sz="2400" smtClean="0">
                <a:latin typeface="Times New Roman" pitchFamily="18" charset="0"/>
                <a:cs typeface="Times New Roman" pitchFamily="18" charset="0"/>
              </a:rPr>
              <a:t>Cập nhật hồ sơ.</a:t>
            </a:r>
          </a:p>
          <a:p>
            <a:pPr marL="342900" indent="-342900" algn="just">
              <a:buFont typeface="Times New Roman" pitchFamily="18" charset="0"/>
              <a:buChar char="‒"/>
            </a:pPr>
            <a:r>
              <a:rPr lang="en-US" sz="2400" smtClean="0">
                <a:latin typeface="Times New Roman" pitchFamily="18" charset="0"/>
                <a:cs typeface="Times New Roman" pitchFamily="18" charset="0"/>
              </a:rPr>
              <a:t>Khai thác hồ sơ.</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12279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fontScale="90000"/>
          </a:bodyPr>
          <a:lstStyle/>
          <a:p>
            <a:pPr lvl="0"/>
            <a:r>
              <a:rPr lang="en-US" smtClean="0"/>
              <a:t>2&gt; Các công việc thường gặp khi xử lí thông tin của một tổ chức</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1066800" y="914400"/>
            <a:ext cx="7086600" cy="1676400"/>
          </a:xfrm>
          <a:prstGeom prst="cloudCallout">
            <a:avLst>
              <a:gd name="adj1" fmla="val -55199"/>
              <a:gd name="adj2" fmla="val 5884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Mục đích cuối cùng của việc tạo lập, cập nhật, khai thác hồ sơ là </a:t>
            </a:r>
            <a:r>
              <a:rPr lang="en-US" sz="2400" i="1" smtClean="0">
                <a:latin typeface="Times New Roman" pitchFamily="18" charset="0"/>
                <a:cs typeface="Times New Roman" pitchFamily="18" charset="0"/>
              </a:rPr>
              <a:t>gì?</a:t>
            </a:r>
            <a:endParaRPr lang="en-US" sz="2400" i="1">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8" name="Rounded Rectangular Callout 7"/>
          <p:cNvSpPr/>
          <p:nvPr/>
        </p:nvSpPr>
        <p:spPr>
          <a:xfrm>
            <a:off x="1066800" y="3200400"/>
            <a:ext cx="5334000" cy="2590800"/>
          </a:xfrm>
          <a:prstGeom prst="wedgeRoundRectCallout">
            <a:avLst>
              <a:gd name="adj1" fmla="val -59763"/>
              <a:gd name="adj2" fmla="val 6543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Mục đích cuối cùng của việc tạo lập, cập nhật, khai thác hồ sơ là phục vụ, hỗ trợ cho quá trình lập kế hoạch, ra quyết định xử lí công việc của người có trách nhiệm.</a:t>
            </a:r>
          </a:p>
        </p:txBody>
      </p:sp>
      <p:sp>
        <p:nvSpPr>
          <p:cNvPr id="9" name="Slide Number Placeholder 8"/>
          <p:cNvSpPr>
            <a:spLocks noGrp="1"/>
          </p:cNvSpPr>
          <p:nvPr>
            <p:ph type="sldNum" sz="quarter" idx="4"/>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21351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TotalTime>
  <Words>1461</Words>
  <Application>Microsoft Office PowerPoint</Application>
  <PresentationFormat>On-screen Show (4:3)</PresentationFormat>
  <Paragraphs>111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Times New Roman</vt:lpstr>
      <vt:lpstr>Office Theme</vt:lpstr>
      <vt:lpstr>§1 MỘT SỐ KHÁI NIỆM CƠ BẢN</vt:lpstr>
      <vt:lpstr>Ví dụ: Bài toán quản lí học sinh trong Nhà trường</vt:lpstr>
      <vt:lpstr>Ví dụ: Bài toán quản lí học sinh trong Nhà trường</vt:lpstr>
      <vt:lpstr>Ví dụ: Bài toán quản lí học sinh trong Nhà trường</vt:lpstr>
      <vt:lpstr>Ví dụ: Bài toán quản lí học sinh trong Nhà trường</vt:lpstr>
      <vt:lpstr>Ví dụ: Bài toán quản lí học sinh trong Nhà trường</vt:lpstr>
      <vt:lpstr>1&gt; Bài toán quản lí</vt:lpstr>
      <vt:lpstr>2&gt; Các công việc thường gặp khi xử lí thông tin của một tổ chức</vt:lpstr>
      <vt:lpstr>2&gt; Các công việc thường gặp khi xử lí thông tin của một tổ chức</vt:lpstr>
      <vt:lpstr>2&gt; Các công việc thường gặp khi xử lí thông tin của một tổ chức</vt:lpstr>
      <vt:lpstr>3&gt; Hệ cơ sở dữ liệu</vt:lpstr>
      <vt:lpstr>3&gt; Hệ cơ sở dữ liệu</vt:lpstr>
      <vt:lpstr>3&gt; Hệ cơ sở dữ liệu</vt:lpstr>
      <vt:lpstr>3&gt; Hệ cơ sở dữ liệu</vt:lpstr>
      <vt:lpstr>3&gt; Hệ cơ sở dữ liệu</vt:lpstr>
      <vt:lpstr>3&gt; Hệ cơ sở dữ liệu</vt:lpstr>
      <vt:lpstr>3&gt; Hệ cơ sở dữ liệu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220</cp:revision>
  <cp:lastPrinted>2020-10-05T01:40:52Z</cp:lastPrinted>
  <dcterms:created xsi:type="dcterms:W3CDTF">2006-08-16T00:00:00Z</dcterms:created>
  <dcterms:modified xsi:type="dcterms:W3CDTF">2020-10-10T13:29:08Z</dcterms:modified>
</cp:coreProperties>
</file>