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0" r:id="rId2"/>
    <p:sldId id="304" r:id="rId3"/>
    <p:sldId id="302" r:id="rId4"/>
    <p:sldId id="292" r:id="rId5"/>
    <p:sldId id="301" r:id="rId6"/>
    <p:sldId id="312" r:id="rId7"/>
    <p:sldId id="344" r:id="rId8"/>
    <p:sldId id="348" r:id="rId9"/>
    <p:sldId id="314" r:id="rId10"/>
    <p:sldId id="362" r:id="rId11"/>
    <p:sldId id="350" r:id="rId12"/>
    <p:sldId id="363" r:id="rId13"/>
    <p:sldId id="364" r:id="rId14"/>
    <p:sldId id="365" r:id="rId15"/>
    <p:sldId id="366" r:id="rId16"/>
    <p:sldId id="367" r:id="rId17"/>
    <p:sldId id="352" r:id="rId18"/>
    <p:sldId id="353" r:id="rId19"/>
    <p:sldId id="369" r:id="rId20"/>
    <p:sldId id="354" r:id="rId21"/>
    <p:sldId id="371" r:id="rId22"/>
    <p:sldId id="368" r:id="rId23"/>
    <p:sldId id="359" r:id="rId24"/>
    <p:sldId id="315" r:id="rId25"/>
    <p:sldId id="372" r:id="rId26"/>
    <p:sldId id="331" r:id="rId27"/>
    <p:sldId id="328" r:id="rId28"/>
    <p:sldId id="329" r:id="rId29"/>
    <p:sldId id="33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4657"/>
  </p:normalViewPr>
  <p:slideViewPr>
    <p:cSldViewPr snapToGrid="0">
      <p:cViewPr varScale="1">
        <p:scale>
          <a:sx n="82" d="100"/>
          <a:sy n="82" d="100"/>
        </p:scale>
        <p:origin x="48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3.2</a:t>
            </a:r>
          </a:p>
        </p:txBody>
      </p:sp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3.2</a:t>
            </a:r>
          </a:p>
        </p:txBody>
      </p:sp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638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6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7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duhome.com.vn/DHALesson?idGrade=10&amp;idSubject=1&amp;idSeries=118&amp;idTheme=1067&amp;IdLevel=3&amp;idThemeServer=8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3847" y="2645692"/>
            <a:ext cx="6596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Unit 6: Education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Lesson 3.2: Writing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Page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0370" y="358351"/>
            <a:ext cx="6329366" cy="9546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accent1"/>
                </a:solidFill>
              </a:rPr>
              <a:t>Although S+V, S+V</a:t>
            </a:r>
          </a:p>
        </p:txBody>
      </p:sp>
      <p:sp>
        <p:nvSpPr>
          <p:cNvPr id="4" name="Rectangle 3"/>
          <p:cNvSpPr/>
          <p:nvPr/>
        </p:nvSpPr>
        <p:spPr>
          <a:xfrm>
            <a:off x="9053" y="1386474"/>
            <a:ext cx="12192000" cy="51131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Anna</a:t>
            </a:r>
          </a:p>
          <a:p>
            <a:r>
              <a:rPr lang="en-US" sz="2800" dirty="0"/>
              <a:t>Ohio, USA</a:t>
            </a:r>
          </a:p>
          <a:p>
            <a:r>
              <a:rPr lang="en-US" sz="2800" dirty="0"/>
              <a:t>"I just came back from my year studying in Spain. I’d like to share my experience of studying abroad.</a:t>
            </a:r>
          </a:p>
          <a:p>
            <a:r>
              <a:rPr lang="en-US" sz="2800" dirty="0"/>
              <a:t>My Spanish is so much better after a year in Spain. I also met lots of interesting people. However, making friends was difficult at first. My Spanish wasn’t good and no one understood me, but now I have five very good friends. Although it wasn’t easy living alone, I quickly learned how to take care of myself. I got lots of help from my teachers and classmates during my time there. They showed me how to use public transportation and where to eat. I had a fantastic time in Spain!"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97820" y="5262893"/>
            <a:ext cx="868238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9006348" y="4752770"/>
            <a:ext cx="292018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921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1DFBAF-5F23-BF30-B1E6-CE7504B91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4568"/>
            <a:ext cx="12192000" cy="516193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594596B-C3ED-AE54-957E-364DCB414F28}"/>
              </a:ext>
            </a:extLst>
          </p:cNvPr>
          <p:cNvSpPr/>
          <p:nvPr/>
        </p:nvSpPr>
        <p:spPr>
          <a:xfrm>
            <a:off x="10530348" y="2861188"/>
            <a:ext cx="658761" cy="479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CB1E58-31C8-4078-AD1B-3D0556F7DC7A}"/>
              </a:ext>
            </a:extLst>
          </p:cNvPr>
          <p:cNvSpPr/>
          <p:nvPr/>
        </p:nvSpPr>
        <p:spPr>
          <a:xfrm>
            <a:off x="9910916" y="3817376"/>
            <a:ext cx="658761" cy="479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5F6660-7376-63BB-A41B-0C7630B2080A}"/>
              </a:ext>
            </a:extLst>
          </p:cNvPr>
          <p:cNvSpPr/>
          <p:nvPr/>
        </p:nvSpPr>
        <p:spPr>
          <a:xfrm>
            <a:off x="9960077" y="3338053"/>
            <a:ext cx="658761" cy="479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2A95EE-20B6-4ACA-BCA8-1AF82CA6B0D5}"/>
              </a:ext>
            </a:extLst>
          </p:cNvPr>
          <p:cNvSpPr/>
          <p:nvPr/>
        </p:nvSpPr>
        <p:spPr>
          <a:xfrm>
            <a:off x="9969908" y="4640824"/>
            <a:ext cx="658761" cy="479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A3337A-5ED7-C86B-20E0-AE6074A1F550}"/>
              </a:ext>
            </a:extLst>
          </p:cNvPr>
          <p:cNvSpPr/>
          <p:nvPr/>
        </p:nvSpPr>
        <p:spPr>
          <a:xfrm>
            <a:off x="9969907" y="5114001"/>
            <a:ext cx="658761" cy="479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25AC62-6D49-E022-03F9-A96E17798806}"/>
              </a:ext>
            </a:extLst>
          </p:cNvPr>
          <p:cNvSpPr/>
          <p:nvPr/>
        </p:nvSpPr>
        <p:spPr>
          <a:xfrm>
            <a:off x="9969906" y="5597012"/>
            <a:ext cx="658761" cy="479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632D69-050F-FC16-C6C5-2FE9B20F1F86}"/>
              </a:ext>
            </a:extLst>
          </p:cNvPr>
          <p:cNvSpPr/>
          <p:nvPr/>
        </p:nvSpPr>
        <p:spPr>
          <a:xfrm>
            <a:off x="10495938" y="4203288"/>
            <a:ext cx="658761" cy="479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DE182F6-F00B-239F-9403-A7556B68579E}"/>
              </a:ext>
            </a:extLst>
          </p:cNvPr>
          <p:cNvCxnSpPr/>
          <p:nvPr/>
        </p:nvCxnSpPr>
        <p:spPr>
          <a:xfrm>
            <a:off x="5181600" y="4610097"/>
            <a:ext cx="15338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1F826-7C91-704B-A429-6EF38232D5BC}"/>
              </a:ext>
            </a:extLst>
          </p:cNvPr>
          <p:cNvCxnSpPr/>
          <p:nvPr/>
        </p:nvCxnSpPr>
        <p:spPr>
          <a:xfrm>
            <a:off x="5427406" y="3338053"/>
            <a:ext cx="15338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6809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E1FD2D-4EC1-9C59-26BA-909B40D0BBE5}"/>
              </a:ext>
            </a:extLst>
          </p:cNvPr>
          <p:cNvSpPr txBox="1"/>
          <p:nvPr/>
        </p:nvSpPr>
        <p:spPr>
          <a:xfrm>
            <a:off x="766916" y="1012954"/>
            <a:ext cx="10795819" cy="3539430"/>
          </a:xfrm>
          <a:custGeom>
            <a:avLst/>
            <a:gdLst>
              <a:gd name="connsiteX0" fmla="*/ 0 w 10795819"/>
              <a:gd name="connsiteY0" fmla="*/ 0 h 4401205"/>
              <a:gd name="connsiteX1" fmla="*/ 491810 w 10795819"/>
              <a:gd name="connsiteY1" fmla="*/ 0 h 4401205"/>
              <a:gd name="connsiteX2" fmla="*/ 1199535 w 10795819"/>
              <a:gd name="connsiteY2" fmla="*/ 0 h 4401205"/>
              <a:gd name="connsiteX3" fmla="*/ 1691345 w 10795819"/>
              <a:gd name="connsiteY3" fmla="*/ 0 h 4401205"/>
              <a:gd name="connsiteX4" fmla="*/ 2291113 w 10795819"/>
              <a:gd name="connsiteY4" fmla="*/ 0 h 4401205"/>
              <a:gd name="connsiteX5" fmla="*/ 2567006 w 10795819"/>
              <a:gd name="connsiteY5" fmla="*/ 0 h 4401205"/>
              <a:gd name="connsiteX6" fmla="*/ 3166774 w 10795819"/>
              <a:gd name="connsiteY6" fmla="*/ 0 h 4401205"/>
              <a:gd name="connsiteX7" fmla="*/ 3874499 w 10795819"/>
              <a:gd name="connsiteY7" fmla="*/ 0 h 4401205"/>
              <a:gd name="connsiteX8" fmla="*/ 4258351 w 10795819"/>
              <a:gd name="connsiteY8" fmla="*/ 0 h 4401205"/>
              <a:gd name="connsiteX9" fmla="*/ 5074035 w 10795819"/>
              <a:gd name="connsiteY9" fmla="*/ 0 h 4401205"/>
              <a:gd name="connsiteX10" fmla="*/ 5781761 w 10795819"/>
              <a:gd name="connsiteY10" fmla="*/ 0 h 4401205"/>
              <a:gd name="connsiteX11" fmla="*/ 6489487 w 10795819"/>
              <a:gd name="connsiteY11" fmla="*/ 0 h 4401205"/>
              <a:gd name="connsiteX12" fmla="*/ 6765380 w 10795819"/>
              <a:gd name="connsiteY12" fmla="*/ 0 h 4401205"/>
              <a:gd name="connsiteX13" fmla="*/ 7581064 w 10795819"/>
              <a:gd name="connsiteY13" fmla="*/ 0 h 4401205"/>
              <a:gd name="connsiteX14" fmla="*/ 8288790 w 10795819"/>
              <a:gd name="connsiteY14" fmla="*/ 0 h 4401205"/>
              <a:gd name="connsiteX15" fmla="*/ 9104474 w 10795819"/>
              <a:gd name="connsiteY15" fmla="*/ 0 h 4401205"/>
              <a:gd name="connsiteX16" fmla="*/ 9380367 w 10795819"/>
              <a:gd name="connsiteY16" fmla="*/ 0 h 4401205"/>
              <a:gd name="connsiteX17" fmla="*/ 9872177 w 10795819"/>
              <a:gd name="connsiteY17" fmla="*/ 0 h 4401205"/>
              <a:gd name="connsiteX18" fmla="*/ 10795819 w 10795819"/>
              <a:gd name="connsiteY18" fmla="*/ 0 h 4401205"/>
              <a:gd name="connsiteX19" fmla="*/ 10795819 w 10795819"/>
              <a:gd name="connsiteY19" fmla="*/ 462127 h 4401205"/>
              <a:gd name="connsiteX20" fmla="*/ 10795819 w 10795819"/>
              <a:gd name="connsiteY20" fmla="*/ 924253 h 4401205"/>
              <a:gd name="connsiteX21" fmla="*/ 10795819 w 10795819"/>
              <a:gd name="connsiteY21" fmla="*/ 1562428 h 4401205"/>
              <a:gd name="connsiteX22" fmla="*/ 10795819 w 10795819"/>
              <a:gd name="connsiteY22" fmla="*/ 2068566 h 4401205"/>
              <a:gd name="connsiteX23" fmla="*/ 10795819 w 10795819"/>
              <a:gd name="connsiteY23" fmla="*/ 2662729 h 4401205"/>
              <a:gd name="connsiteX24" fmla="*/ 10795819 w 10795819"/>
              <a:gd name="connsiteY24" fmla="*/ 3124856 h 4401205"/>
              <a:gd name="connsiteX25" fmla="*/ 10795819 w 10795819"/>
              <a:gd name="connsiteY25" fmla="*/ 3763030 h 4401205"/>
              <a:gd name="connsiteX26" fmla="*/ 10795819 w 10795819"/>
              <a:gd name="connsiteY26" fmla="*/ 4401205 h 4401205"/>
              <a:gd name="connsiteX27" fmla="*/ 10519926 w 10795819"/>
              <a:gd name="connsiteY27" fmla="*/ 4401205 h 4401205"/>
              <a:gd name="connsiteX28" fmla="*/ 10136075 w 10795819"/>
              <a:gd name="connsiteY28" fmla="*/ 4401205 h 4401205"/>
              <a:gd name="connsiteX29" fmla="*/ 9860181 w 10795819"/>
              <a:gd name="connsiteY29" fmla="*/ 4401205 h 4401205"/>
              <a:gd name="connsiteX30" fmla="*/ 9476330 w 10795819"/>
              <a:gd name="connsiteY30" fmla="*/ 4401205 h 4401205"/>
              <a:gd name="connsiteX31" fmla="*/ 8984520 w 10795819"/>
              <a:gd name="connsiteY31" fmla="*/ 4401205 h 4401205"/>
              <a:gd name="connsiteX32" fmla="*/ 8708627 w 10795819"/>
              <a:gd name="connsiteY32" fmla="*/ 4401205 h 4401205"/>
              <a:gd name="connsiteX33" fmla="*/ 8432734 w 10795819"/>
              <a:gd name="connsiteY33" fmla="*/ 4401205 h 4401205"/>
              <a:gd name="connsiteX34" fmla="*/ 7940925 w 10795819"/>
              <a:gd name="connsiteY34" fmla="*/ 4401205 h 4401205"/>
              <a:gd name="connsiteX35" fmla="*/ 7665031 w 10795819"/>
              <a:gd name="connsiteY35" fmla="*/ 4401205 h 4401205"/>
              <a:gd name="connsiteX36" fmla="*/ 6849347 w 10795819"/>
              <a:gd name="connsiteY36" fmla="*/ 4401205 h 4401205"/>
              <a:gd name="connsiteX37" fmla="*/ 6033663 w 10795819"/>
              <a:gd name="connsiteY37" fmla="*/ 4401205 h 4401205"/>
              <a:gd name="connsiteX38" fmla="*/ 5217979 w 10795819"/>
              <a:gd name="connsiteY38" fmla="*/ 4401205 h 4401205"/>
              <a:gd name="connsiteX39" fmla="*/ 4618211 w 10795819"/>
              <a:gd name="connsiteY39" fmla="*/ 4401205 h 4401205"/>
              <a:gd name="connsiteX40" fmla="*/ 4018444 w 10795819"/>
              <a:gd name="connsiteY40" fmla="*/ 4401205 h 4401205"/>
              <a:gd name="connsiteX41" fmla="*/ 3202760 w 10795819"/>
              <a:gd name="connsiteY41" fmla="*/ 4401205 h 4401205"/>
              <a:gd name="connsiteX42" fmla="*/ 2495034 w 10795819"/>
              <a:gd name="connsiteY42" fmla="*/ 4401205 h 4401205"/>
              <a:gd name="connsiteX43" fmla="*/ 2219141 w 10795819"/>
              <a:gd name="connsiteY43" fmla="*/ 4401205 h 4401205"/>
              <a:gd name="connsiteX44" fmla="*/ 1835289 w 10795819"/>
              <a:gd name="connsiteY44" fmla="*/ 4401205 h 4401205"/>
              <a:gd name="connsiteX45" fmla="*/ 1127563 w 10795819"/>
              <a:gd name="connsiteY45" fmla="*/ 4401205 h 4401205"/>
              <a:gd name="connsiteX46" fmla="*/ 0 w 10795819"/>
              <a:gd name="connsiteY46" fmla="*/ 4401205 h 4401205"/>
              <a:gd name="connsiteX47" fmla="*/ 0 w 10795819"/>
              <a:gd name="connsiteY47" fmla="*/ 3807042 h 4401205"/>
              <a:gd name="connsiteX48" fmla="*/ 0 w 10795819"/>
              <a:gd name="connsiteY48" fmla="*/ 3256892 h 4401205"/>
              <a:gd name="connsiteX49" fmla="*/ 0 w 10795819"/>
              <a:gd name="connsiteY49" fmla="*/ 2838777 h 4401205"/>
              <a:gd name="connsiteX50" fmla="*/ 0 w 10795819"/>
              <a:gd name="connsiteY50" fmla="*/ 2244615 h 4401205"/>
              <a:gd name="connsiteX51" fmla="*/ 0 w 10795819"/>
              <a:gd name="connsiteY51" fmla="*/ 1826500 h 4401205"/>
              <a:gd name="connsiteX52" fmla="*/ 0 w 10795819"/>
              <a:gd name="connsiteY52" fmla="*/ 1232337 h 4401205"/>
              <a:gd name="connsiteX53" fmla="*/ 0 w 10795819"/>
              <a:gd name="connsiteY53" fmla="*/ 682187 h 4401205"/>
              <a:gd name="connsiteX54" fmla="*/ 0 w 10795819"/>
              <a:gd name="connsiteY54" fmla="*/ 0 h 440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795819" h="4401205" extrusionOk="0">
                <a:moveTo>
                  <a:pt x="0" y="0"/>
                </a:moveTo>
                <a:cubicBezTo>
                  <a:pt x="137160" y="-17487"/>
                  <a:pt x="370202" y="31909"/>
                  <a:pt x="491810" y="0"/>
                </a:cubicBezTo>
                <a:cubicBezTo>
                  <a:pt x="613418" y="-31909"/>
                  <a:pt x="872099" y="37684"/>
                  <a:pt x="1199535" y="0"/>
                </a:cubicBezTo>
                <a:cubicBezTo>
                  <a:pt x="1526972" y="-37684"/>
                  <a:pt x="1500730" y="31916"/>
                  <a:pt x="1691345" y="0"/>
                </a:cubicBezTo>
                <a:cubicBezTo>
                  <a:pt x="1881960" y="-31916"/>
                  <a:pt x="2080618" y="39413"/>
                  <a:pt x="2291113" y="0"/>
                </a:cubicBezTo>
                <a:cubicBezTo>
                  <a:pt x="2501608" y="-39413"/>
                  <a:pt x="2480165" y="26145"/>
                  <a:pt x="2567006" y="0"/>
                </a:cubicBezTo>
                <a:cubicBezTo>
                  <a:pt x="2653847" y="-26145"/>
                  <a:pt x="2972365" y="28099"/>
                  <a:pt x="3166774" y="0"/>
                </a:cubicBezTo>
                <a:cubicBezTo>
                  <a:pt x="3361183" y="-28099"/>
                  <a:pt x="3666660" y="51536"/>
                  <a:pt x="3874499" y="0"/>
                </a:cubicBezTo>
                <a:cubicBezTo>
                  <a:pt x="4082339" y="-51536"/>
                  <a:pt x="4105694" y="40305"/>
                  <a:pt x="4258351" y="0"/>
                </a:cubicBezTo>
                <a:cubicBezTo>
                  <a:pt x="4411008" y="-40305"/>
                  <a:pt x="4904168" y="12180"/>
                  <a:pt x="5074035" y="0"/>
                </a:cubicBezTo>
                <a:cubicBezTo>
                  <a:pt x="5243902" y="-12180"/>
                  <a:pt x="5517554" y="22407"/>
                  <a:pt x="5781761" y="0"/>
                </a:cubicBezTo>
                <a:cubicBezTo>
                  <a:pt x="6045968" y="-22407"/>
                  <a:pt x="6199997" y="67210"/>
                  <a:pt x="6489487" y="0"/>
                </a:cubicBezTo>
                <a:cubicBezTo>
                  <a:pt x="6778977" y="-67210"/>
                  <a:pt x="6702146" y="32396"/>
                  <a:pt x="6765380" y="0"/>
                </a:cubicBezTo>
                <a:cubicBezTo>
                  <a:pt x="6828614" y="-32396"/>
                  <a:pt x="7356240" y="7378"/>
                  <a:pt x="7581064" y="0"/>
                </a:cubicBezTo>
                <a:cubicBezTo>
                  <a:pt x="7805888" y="-7378"/>
                  <a:pt x="8029304" y="67726"/>
                  <a:pt x="8288790" y="0"/>
                </a:cubicBezTo>
                <a:cubicBezTo>
                  <a:pt x="8548276" y="-67726"/>
                  <a:pt x="8756318" y="42129"/>
                  <a:pt x="9104474" y="0"/>
                </a:cubicBezTo>
                <a:cubicBezTo>
                  <a:pt x="9452630" y="-42129"/>
                  <a:pt x="9263139" y="4279"/>
                  <a:pt x="9380367" y="0"/>
                </a:cubicBezTo>
                <a:cubicBezTo>
                  <a:pt x="9497595" y="-4279"/>
                  <a:pt x="9653777" y="47515"/>
                  <a:pt x="9872177" y="0"/>
                </a:cubicBezTo>
                <a:cubicBezTo>
                  <a:pt x="10090577" y="-47515"/>
                  <a:pt x="10432069" y="72929"/>
                  <a:pt x="10795819" y="0"/>
                </a:cubicBezTo>
                <a:cubicBezTo>
                  <a:pt x="10816874" y="184448"/>
                  <a:pt x="10795593" y="303489"/>
                  <a:pt x="10795819" y="462127"/>
                </a:cubicBezTo>
                <a:cubicBezTo>
                  <a:pt x="10796045" y="620765"/>
                  <a:pt x="10790685" y="768724"/>
                  <a:pt x="10795819" y="924253"/>
                </a:cubicBezTo>
                <a:cubicBezTo>
                  <a:pt x="10800953" y="1079782"/>
                  <a:pt x="10775435" y="1243616"/>
                  <a:pt x="10795819" y="1562428"/>
                </a:cubicBezTo>
                <a:cubicBezTo>
                  <a:pt x="10816203" y="1881241"/>
                  <a:pt x="10759303" y="1818984"/>
                  <a:pt x="10795819" y="2068566"/>
                </a:cubicBezTo>
                <a:cubicBezTo>
                  <a:pt x="10832335" y="2318148"/>
                  <a:pt x="10747210" y="2525195"/>
                  <a:pt x="10795819" y="2662729"/>
                </a:cubicBezTo>
                <a:cubicBezTo>
                  <a:pt x="10844428" y="2800263"/>
                  <a:pt x="10792194" y="2943812"/>
                  <a:pt x="10795819" y="3124856"/>
                </a:cubicBezTo>
                <a:cubicBezTo>
                  <a:pt x="10799444" y="3305900"/>
                  <a:pt x="10732430" y="3577252"/>
                  <a:pt x="10795819" y="3763030"/>
                </a:cubicBezTo>
                <a:cubicBezTo>
                  <a:pt x="10859208" y="3948808"/>
                  <a:pt x="10793636" y="4157321"/>
                  <a:pt x="10795819" y="4401205"/>
                </a:cubicBezTo>
                <a:cubicBezTo>
                  <a:pt x="10730919" y="4431292"/>
                  <a:pt x="10585615" y="4372737"/>
                  <a:pt x="10519926" y="4401205"/>
                </a:cubicBezTo>
                <a:cubicBezTo>
                  <a:pt x="10454237" y="4429673"/>
                  <a:pt x="10239852" y="4389452"/>
                  <a:pt x="10136075" y="4401205"/>
                </a:cubicBezTo>
                <a:cubicBezTo>
                  <a:pt x="10032298" y="4412958"/>
                  <a:pt x="9965633" y="4380556"/>
                  <a:pt x="9860181" y="4401205"/>
                </a:cubicBezTo>
                <a:cubicBezTo>
                  <a:pt x="9754729" y="4421854"/>
                  <a:pt x="9607164" y="4390811"/>
                  <a:pt x="9476330" y="4401205"/>
                </a:cubicBezTo>
                <a:cubicBezTo>
                  <a:pt x="9345496" y="4411599"/>
                  <a:pt x="9106939" y="4373235"/>
                  <a:pt x="8984520" y="4401205"/>
                </a:cubicBezTo>
                <a:cubicBezTo>
                  <a:pt x="8862101" y="4429175"/>
                  <a:pt x="8825186" y="4379383"/>
                  <a:pt x="8708627" y="4401205"/>
                </a:cubicBezTo>
                <a:cubicBezTo>
                  <a:pt x="8592068" y="4423027"/>
                  <a:pt x="8504842" y="4388013"/>
                  <a:pt x="8432734" y="4401205"/>
                </a:cubicBezTo>
                <a:cubicBezTo>
                  <a:pt x="8360626" y="4414397"/>
                  <a:pt x="8054134" y="4391210"/>
                  <a:pt x="7940925" y="4401205"/>
                </a:cubicBezTo>
                <a:cubicBezTo>
                  <a:pt x="7827716" y="4411200"/>
                  <a:pt x="7731734" y="4370806"/>
                  <a:pt x="7665031" y="4401205"/>
                </a:cubicBezTo>
                <a:cubicBezTo>
                  <a:pt x="7598328" y="4431604"/>
                  <a:pt x="7036263" y="4343610"/>
                  <a:pt x="6849347" y="4401205"/>
                </a:cubicBezTo>
                <a:cubicBezTo>
                  <a:pt x="6662431" y="4458800"/>
                  <a:pt x="6391307" y="4351901"/>
                  <a:pt x="6033663" y="4401205"/>
                </a:cubicBezTo>
                <a:cubicBezTo>
                  <a:pt x="5676019" y="4450509"/>
                  <a:pt x="5501723" y="4326993"/>
                  <a:pt x="5217979" y="4401205"/>
                </a:cubicBezTo>
                <a:cubicBezTo>
                  <a:pt x="4934235" y="4475417"/>
                  <a:pt x="4874069" y="4378493"/>
                  <a:pt x="4618211" y="4401205"/>
                </a:cubicBezTo>
                <a:cubicBezTo>
                  <a:pt x="4362353" y="4423917"/>
                  <a:pt x="4155563" y="4391697"/>
                  <a:pt x="4018444" y="4401205"/>
                </a:cubicBezTo>
                <a:cubicBezTo>
                  <a:pt x="3881325" y="4410713"/>
                  <a:pt x="3557904" y="4358993"/>
                  <a:pt x="3202760" y="4401205"/>
                </a:cubicBezTo>
                <a:cubicBezTo>
                  <a:pt x="2847616" y="4443417"/>
                  <a:pt x="2843829" y="4351087"/>
                  <a:pt x="2495034" y="4401205"/>
                </a:cubicBezTo>
                <a:cubicBezTo>
                  <a:pt x="2146239" y="4451323"/>
                  <a:pt x="2282381" y="4370532"/>
                  <a:pt x="2219141" y="4401205"/>
                </a:cubicBezTo>
                <a:cubicBezTo>
                  <a:pt x="2155901" y="4431878"/>
                  <a:pt x="1924978" y="4370124"/>
                  <a:pt x="1835289" y="4401205"/>
                </a:cubicBezTo>
                <a:cubicBezTo>
                  <a:pt x="1745600" y="4432286"/>
                  <a:pt x="1353986" y="4380209"/>
                  <a:pt x="1127563" y="4401205"/>
                </a:cubicBezTo>
                <a:cubicBezTo>
                  <a:pt x="901140" y="4422201"/>
                  <a:pt x="452978" y="4349088"/>
                  <a:pt x="0" y="4401205"/>
                </a:cubicBezTo>
                <a:cubicBezTo>
                  <a:pt x="-13644" y="4280140"/>
                  <a:pt x="82" y="4085308"/>
                  <a:pt x="0" y="3807042"/>
                </a:cubicBezTo>
                <a:cubicBezTo>
                  <a:pt x="-82" y="3528776"/>
                  <a:pt x="52518" y="3465786"/>
                  <a:pt x="0" y="3256892"/>
                </a:cubicBezTo>
                <a:cubicBezTo>
                  <a:pt x="-52518" y="3047998"/>
                  <a:pt x="31" y="2983192"/>
                  <a:pt x="0" y="2838777"/>
                </a:cubicBezTo>
                <a:cubicBezTo>
                  <a:pt x="-31" y="2694363"/>
                  <a:pt x="26376" y="2426109"/>
                  <a:pt x="0" y="2244615"/>
                </a:cubicBezTo>
                <a:cubicBezTo>
                  <a:pt x="-26376" y="2063121"/>
                  <a:pt x="9646" y="1977936"/>
                  <a:pt x="0" y="1826500"/>
                </a:cubicBezTo>
                <a:cubicBezTo>
                  <a:pt x="-9646" y="1675064"/>
                  <a:pt x="35611" y="1478086"/>
                  <a:pt x="0" y="1232337"/>
                </a:cubicBezTo>
                <a:cubicBezTo>
                  <a:pt x="-35611" y="986588"/>
                  <a:pt x="32457" y="918198"/>
                  <a:pt x="0" y="682187"/>
                </a:cubicBezTo>
                <a:cubicBezTo>
                  <a:pt x="-32457" y="446176"/>
                  <a:pt x="12829" y="181338"/>
                  <a:pt x="0" y="0"/>
                </a:cubicBezTo>
                <a:close/>
              </a:path>
            </a:pathLst>
          </a:custGeom>
          <a:noFill/>
          <a:ln w="762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10579455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+mj-lt"/>
              </a:rPr>
              <a:t>c. Underline and correct the mistakes. Then, rewrite the correct sentences with </a:t>
            </a:r>
            <a:r>
              <a:rPr lang="en-US" sz="2800" b="1" i="1" dirty="0">
                <a:solidFill>
                  <a:srgbClr val="242021"/>
                </a:solidFill>
                <a:effectLst/>
                <a:latin typeface="+mj-lt"/>
              </a:rPr>
              <a:t>however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+mj-lt"/>
              </a:rPr>
              <a:t>and </a:t>
            </a:r>
            <a:r>
              <a:rPr lang="en-US" sz="2800" b="1" i="1" dirty="0">
                <a:solidFill>
                  <a:srgbClr val="242021"/>
                </a:solidFill>
                <a:effectLst/>
                <a:latin typeface="+mj-lt"/>
              </a:rPr>
              <a:t>although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+mj-lt"/>
              </a:rPr>
              <a:t>in </a:t>
            </a:r>
            <a:r>
              <a:rPr lang="en-US" sz="2800" b="1" i="0" dirty="0" smtClean="0">
                <a:solidFill>
                  <a:srgbClr val="242021"/>
                </a:solidFill>
                <a:effectLst/>
                <a:latin typeface="+mj-lt"/>
              </a:rPr>
              <a:t>your notebook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+mj-lt"/>
              </a:rPr>
              <a:t>.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+mj-lt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+mj-lt"/>
              </a:rPr>
              <a:t>1. I want to study abroad. Although, it is very expensive.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+mj-lt"/>
              </a:rPr>
              <a:t>2. Although she could speak French. Her writing was bad.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+mj-lt"/>
              </a:rPr>
              <a:t>3. However, he liked Italy, he was lonely.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+mj-lt"/>
              </a:rPr>
              <a:t>4. Ben wanted to study in France however his French was bad.</a:t>
            </a:r>
            <a:r>
              <a:rPr lang="en-US" sz="2800" dirty="0">
                <a:latin typeface="+mj-lt"/>
              </a:rPr>
              <a:t> </a:t>
            </a:r>
            <a:br>
              <a:rPr lang="en-US" sz="2800" dirty="0">
                <a:latin typeface="+mj-lt"/>
              </a:rPr>
            </a:br>
            <a:endParaRPr lang="en-US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5073"/>
            <a:ext cx="1959429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While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- writing</a:t>
            </a:r>
          </a:p>
        </p:txBody>
      </p:sp>
    </p:spTree>
    <p:extLst>
      <p:ext uri="{BB962C8B-B14F-4D97-AF65-F5344CB8AC3E}">
        <p14:creationId xmlns:p14="http://schemas.microsoft.com/office/powerpoint/2010/main" val="18136263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E1FD2D-4EC1-9C59-26BA-909B40D0BBE5}"/>
              </a:ext>
            </a:extLst>
          </p:cNvPr>
          <p:cNvSpPr txBox="1"/>
          <p:nvPr/>
        </p:nvSpPr>
        <p:spPr>
          <a:xfrm>
            <a:off x="766916" y="1012954"/>
            <a:ext cx="1079581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FuturaStd-Heavy"/>
              </a:rPr>
              <a:t>c. Underline and correct the mistakes. Then, rewrite the correct </a:t>
            </a:r>
            <a:r>
              <a:rPr lang="en-US" sz="2800" b="1" i="0" dirty="0" smtClean="0">
                <a:solidFill>
                  <a:srgbClr val="242021"/>
                </a:solidFill>
                <a:effectLst/>
                <a:latin typeface="FuturaStd-Heavy"/>
              </a:rPr>
              <a:t>sentences with </a:t>
            </a:r>
            <a:r>
              <a:rPr lang="en-US" sz="2800" b="1" i="1" dirty="0" smtClean="0">
                <a:solidFill>
                  <a:srgbClr val="242021"/>
                </a:solidFill>
                <a:effectLst/>
                <a:latin typeface="FuturaStd-HeavyOblique"/>
              </a:rPr>
              <a:t>however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FuturaStd-Heavy"/>
              </a:rPr>
              <a:t>and </a:t>
            </a:r>
            <a:r>
              <a:rPr lang="en-US" sz="2800" b="1" i="1" dirty="0">
                <a:solidFill>
                  <a:srgbClr val="242021"/>
                </a:solidFill>
                <a:effectLst/>
                <a:latin typeface="FuturaStd-HeavyOblique"/>
              </a:rPr>
              <a:t>although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FuturaStd-Heavy"/>
              </a:rPr>
              <a:t>in </a:t>
            </a:r>
            <a:r>
              <a:rPr lang="en-US" sz="2800" b="1" i="0" dirty="0" smtClean="0">
                <a:solidFill>
                  <a:srgbClr val="242021"/>
                </a:solidFill>
                <a:effectLst/>
                <a:latin typeface="FuturaStd-Heavy"/>
              </a:rPr>
              <a:t>your notebook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FuturaStd-Heavy"/>
              </a:rPr>
              <a:t>.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FuturaStd-Heavy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FuturaStd-Heavy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FuturaStd-Heavy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FuturaStd-Book"/>
              </a:rPr>
              <a:t>1. I want to study abroad. Although, it is very expensive.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FuturaStd-Book"/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8DDFB1-79E3-3D38-8C4D-8A8CBF4973E5}"/>
              </a:ext>
            </a:extLst>
          </p:cNvPr>
          <p:cNvCxnSpPr/>
          <p:nvPr/>
        </p:nvCxnSpPr>
        <p:spPr>
          <a:xfrm>
            <a:off x="5338916" y="3195484"/>
            <a:ext cx="16321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Right 4">
            <a:extLst>
              <a:ext uri="{FF2B5EF4-FFF2-40B4-BE49-F238E27FC236}">
                <a16:creationId xmlns:a16="http://schemas.microsoft.com/office/drawing/2014/main" id="{7BDF4BB3-E3F0-FFBD-EE68-FBDDA05F099E}"/>
              </a:ext>
            </a:extLst>
          </p:cNvPr>
          <p:cNvSpPr/>
          <p:nvPr/>
        </p:nvSpPr>
        <p:spPr>
          <a:xfrm>
            <a:off x="324465" y="4121497"/>
            <a:ext cx="973393" cy="56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90F49-0E7F-F6F4-CACD-4D7F96581442}"/>
              </a:ext>
            </a:extLst>
          </p:cNvPr>
          <p:cNvSpPr txBox="1"/>
          <p:nvPr/>
        </p:nvSpPr>
        <p:spPr>
          <a:xfrm>
            <a:off x="1492043" y="4121497"/>
            <a:ext cx="9350127" cy="13849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FuturaStd-Book"/>
              </a:rPr>
              <a:t>I want to study abroad. </a:t>
            </a:r>
            <a:r>
              <a:rPr lang="en-US" sz="2800" b="1" dirty="0">
                <a:solidFill>
                  <a:srgbClr val="FF0000"/>
                </a:solidFill>
                <a:latin typeface="FuturaStd-Book"/>
              </a:rPr>
              <a:t>However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FuturaStd-Book"/>
              </a:rPr>
              <a:t>, it is very expensive.</a:t>
            </a:r>
            <a:r>
              <a:rPr lang="en-US" sz="2800" dirty="0">
                <a:solidFill>
                  <a:srgbClr val="242021"/>
                </a:solidFill>
                <a:latin typeface="FuturaStd-Book"/>
              </a:rPr>
              <a:t>/</a:t>
            </a:r>
          </a:p>
          <a:p>
            <a:endParaRPr lang="en-US" sz="2800" b="0" i="0" dirty="0" smtClean="0">
              <a:solidFill>
                <a:srgbClr val="242021"/>
              </a:solidFill>
              <a:effectLst/>
              <a:latin typeface="FuturaStd-Book"/>
            </a:endParaRPr>
          </a:p>
          <a:p>
            <a:r>
              <a:rPr lang="en-US" sz="2800" b="0" i="0" dirty="0" smtClean="0">
                <a:solidFill>
                  <a:srgbClr val="242021"/>
                </a:solidFill>
                <a:effectLst/>
                <a:latin typeface="FuturaStd-Book"/>
              </a:rPr>
              <a:t>I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FuturaStd-Book"/>
              </a:rPr>
              <a:t>want to study abroad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FuturaStd-Book"/>
              </a:rPr>
              <a:t>, although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FuturaStd-Book"/>
              </a:rPr>
              <a:t>it is very expensive.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4040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E1FD2D-4EC1-9C59-26BA-909B40D0BBE5}"/>
              </a:ext>
            </a:extLst>
          </p:cNvPr>
          <p:cNvSpPr txBox="1"/>
          <p:nvPr/>
        </p:nvSpPr>
        <p:spPr>
          <a:xfrm>
            <a:off x="766916" y="1012954"/>
            <a:ext cx="1079581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FuturaStd-Heavy"/>
              </a:rPr>
              <a:t>c. Underline and correct the mistakes. Then, rewrite the correct sentences with </a:t>
            </a:r>
            <a:r>
              <a:rPr lang="en-US" sz="2800" b="1" i="1" dirty="0">
                <a:solidFill>
                  <a:srgbClr val="242021"/>
                </a:solidFill>
                <a:effectLst/>
                <a:latin typeface="FuturaStd-HeavyOblique"/>
              </a:rPr>
              <a:t>however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FuturaStd-Heavy"/>
              </a:rPr>
              <a:t>and </a:t>
            </a:r>
            <a:r>
              <a:rPr lang="en-US" sz="2800" b="1" i="1" dirty="0">
                <a:solidFill>
                  <a:srgbClr val="242021"/>
                </a:solidFill>
                <a:effectLst/>
                <a:latin typeface="FuturaStd-HeavyOblique"/>
              </a:rPr>
              <a:t>although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FuturaStd-Heavy"/>
              </a:rPr>
              <a:t>in your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FuturaStd-Heavy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FuturaStd-Heavy"/>
              </a:rPr>
              <a:t>notebook.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FuturaStd-Heavy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FuturaStd-Heavy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FuturaStd-Heavy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FuturaStd-Book"/>
              </a:rPr>
              <a:t>2. Although she could speak French. Her writing was bad.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FuturaStd-Book"/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8DDFB1-79E3-3D38-8C4D-8A8CBF4973E5}"/>
              </a:ext>
            </a:extLst>
          </p:cNvPr>
          <p:cNvCxnSpPr>
            <a:cxnSpLocks/>
          </p:cNvCxnSpPr>
          <p:nvPr/>
        </p:nvCxnSpPr>
        <p:spPr>
          <a:xfrm>
            <a:off x="6882581" y="3215149"/>
            <a:ext cx="3637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Right 4">
            <a:extLst>
              <a:ext uri="{FF2B5EF4-FFF2-40B4-BE49-F238E27FC236}">
                <a16:creationId xmlns:a16="http://schemas.microsoft.com/office/drawing/2014/main" id="{7BDF4BB3-E3F0-FFBD-EE68-FBDDA05F099E}"/>
              </a:ext>
            </a:extLst>
          </p:cNvPr>
          <p:cNvSpPr/>
          <p:nvPr/>
        </p:nvSpPr>
        <p:spPr>
          <a:xfrm>
            <a:off x="324465" y="4121497"/>
            <a:ext cx="973393" cy="56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90F49-0E7F-F6F4-CACD-4D7F96581442}"/>
              </a:ext>
            </a:extLst>
          </p:cNvPr>
          <p:cNvSpPr txBox="1"/>
          <p:nvPr/>
        </p:nvSpPr>
        <p:spPr>
          <a:xfrm>
            <a:off x="1393721" y="3642851"/>
            <a:ext cx="9131210" cy="169277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FuturaStd-Book"/>
              </a:rPr>
              <a:t>Although she could speak French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FuturaStd-Book"/>
              </a:rPr>
              <a:t>,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FuturaStd-Book"/>
              </a:rPr>
              <a:t> her writing was bad./</a:t>
            </a:r>
          </a:p>
          <a:p>
            <a:endParaRPr lang="en-US" sz="2800" b="0" i="0" dirty="0" smtClean="0">
              <a:solidFill>
                <a:srgbClr val="242021"/>
              </a:solidFill>
              <a:effectLst/>
              <a:latin typeface="FuturaStd-Book"/>
            </a:endParaRPr>
          </a:p>
          <a:p>
            <a:r>
              <a:rPr lang="en-US" sz="2800" b="0" i="0" dirty="0" smtClean="0">
                <a:solidFill>
                  <a:srgbClr val="242021"/>
                </a:solidFill>
                <a:effectLst/>
                <a:latin typeface="FuturaStd-Book"/>
              </a:rPr>
              <a:t>She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FuturaStd-Book"/>
              </a:rPr>
              <a:t>could speak French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FuturaStd-Book"/>
              </a:rPr>
              <a:t>. However,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FuturaStd-Book"/>
              </a:rPr>
              <a:t>her writing was bad.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84192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E1FD2D-4EC1-9C59-26BA-909B40D0BBE5}"/>
              </a:ext>
            </a:extLst>
          </p:cNvPr>
          <p:cNvSpPr txBox="1"/>
          <p:nvPr/>
        </p:nvSpPr>
        <p:spPr>
          <a:xfrm>
            <a:off x="766916" y="1012954"/>
            <a:ext cx="1079581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FuturaStd-Heavy"/>
              </a:rPr>
              <a:t>c. Underline and correct the mistakes. Then, rewrite the correct sentences with </a:t>
            </a:r>
            <a:r>
              <a:rPr lang="en-US" sz="2800" b="1" i="1" dirty="0">
                <a:solidFill>
                  <a:srgbClr val="242021"/>
                </a:solidFill>
                <a:effectLst/>
                <a:latin typeface="FuturaStd-HeavyOblique"/>
              </a:rPr>
              <a:t>however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FuturaStd-Heavy"/>
              </a:rPr>
              <a:t>and </a:t>
            </a:r>
            <a:r>
              <a:rPr lang="en-US" sz="2800" b="1" i="1" dirty="0">
                <a:solidFill>
                  <a:srgbClr val="242021"/>
                </a:solidFill>
                <a:effectLst/>
                <a:latin typeface="FuturaStd-HeavyOblique"/>
              </a:rPr>
              <a:t>although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FuturaStd-Heavy"/>
              </a:rPr>
              <a:t>in your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FuturaStd-Heavy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FuturaStd-Heavy"/>
              </a:rPr>
              <a:t>notebook.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FuturaStd-Heavy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FuturaStd-Heavy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FuturaStd-Heavy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FuturaStd-Book"/>
              </a:rPr>
              <a:t>3. However, he liked Italy, he was lonely.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FuturaStd-Book"/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8DDFB1-79E3-3D38-8C4D-8A8CBF4973E5}"/>
              </a:ext>
            </a:extLst>
          </p:cNvPr>
          <p:cNvCxnSpPr>
            <a:cxnSpLocks/>
          </p:cNvCxnSpPr>
          <p:nvPr/>
        </p:nvCxnSpPr>
        <p:spPr>
          <a:xfrm>
            <a:off x="4955458" y="3224981"/>
            <a:ext cx="3637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Right 4">
            <a:extLst>
              <a:ext uri="{FF2B5EF4-FFF2-40B4-BE49-F238E27FC236}">
                <a16:creationId xmlns:a16="http://schemas.microsoft.com/office/drawing/2014/main" id="{7BDF4BB3-E3F0-FFBD-EE68-FBDDA05F099E}"/>
              </a:ext>
            </a:extLst>
          </p:cNvPr>
          <p:cNvSpPr/>
          <p:nvPr/>
        </p:nvSpPr>
        <p:spPr>
          <a:xfrm>
            <a:off x="324465" y="4121497"/>
            <a:ext cx="973393" cy="56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90F49-0E7F-F6F4-CACD-4D7F96581442}"/>
              </a:ext>
            </a:extLst>
          </p:cNvPr>
          <p:cNvSpPr txBox="1"/>
          <p:nvPr/>
        </p:nvSpPr>
        <p:spPr>
          <a:xfrm>
            <a:off x="1393721" y="3642851"/>
            <a:ext cx="8133736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FuturaStd-Book"/>
              </a:rPr>
              <a:t>Although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FuturaStd-Book"/>
              </a:rPr>
              <a:t> he liked Italy, he was lonely./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FuturaStd-Book"/>
              </a:rPr>
              <a:t>He liked Italy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FuturaStd-Book"/>
              </a:rPr>
              <a:t>. However,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FuturaStd-Book"/>
              </a:rPr>
              <a:t>he was lonely</a:t>
            </a:r>
            <a:endParaRPr lang="en-US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FA0389-5175-56A9-E187-899E98049DE1}"/>
              </a:ext>
            </a:extLst>
          </p:cNvPr>
          <p:cNvCxnSpPr>
            <a:cxnSpLocks/>
          </p:cNvCxnSpPr>
          <p:nvPr/>
        </p:nvCxnSpPr>
        <p:spPr>
          <a:xfrm>
            <a:off x="1297858" y="3205316"/>
            <a:ext cx="14650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4997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E1FD2D-4EC1-9C59-26BA-909B40D0BBE5}"/>
              </a:ext>
            </a:extLst>
          </p:cNvPr>
          <p:cNvSpPr txBox="1"/>
          <p:nvPr/>
        </p:nvSpPr>
        <p:spPr>
          <a:xfrm>
            <a:off x="766916" y="1012954"/>
            <a:ext cx="1079581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FuturaStd-Heavy"/>
              </a:rPr>
              <a:t>c. Underline and correct the mistakes. Then, rewrite the correct sentences with </a:t>
            </a:r>
            <a:r>
              <a:rPr lang="en-US" sz="2800" b="1" i="1" dirty="0">
                <a:solidFill>
                  <a:srgbClr val="242021"/>
                </a:solidFill>
                <a:effectLst/>
                <a:latin typeface="FuturaStd-HeavyOblique"/>
              </a:rPr>
              <a:t>however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FuturaStd-Heavy"/>
              </a:rPr>
              <a:t>and </a:t>
            </a:r>
            <a:r>
              <a:rPr lang="en-US" sz="2800" b="1" i="1" dirty="0">
                <a:solidFill>
                  <a:srgbClr val="242021"/>
                </a:solidFill>
                <a:effectLst/>
                <a:latin typeface="FuturaStd-HeavyOblique"/>
              </a:rPr>
              <a:t>although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FuturaStd-Heavy"/>
              </a:rPr>
              <a:t>in your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FuturaStd-Heavy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FuturaStd-Heavy"/>
              </a:rPr>
              <a:t>notebook.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FuturaStd-Heavy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FuturaStd-Heavy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FuturaStd-Heavy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FuturaStd-Book"/>
              </a:rPr>
              <a:t>4. Ben wanted to study in France however his French was bad. 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FuturaStd-Book"/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8DDFB1-79E3-3D38-8C4D-8A8CBF4973E5}"/>
              </a:ext>
            </a:extLst>
          </p:cNvPr>
          <p:cNvCxnSpPr>
            <a:cxnSpLocks/>
          </p:cNvCxnSpPr>
          <p:nvPr/>
        </p:nvCxnSpPr>
        <p:spPr>
          <a:xfrm>
            <a:off x="6558116" y="3205316"/>
            <a:ext cx="15338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Right 4">
            <a:extLst>
              <a:ext uri="{FF2B5EF4-FFF2-40B4-BE49-F238E27FC236}">
                <a16:creationId xmlns:a16="http://schemas.microsoft.com/office/drawing/2014/main" id="{7BDF4BB3-E3F0-FFBD-EE68-FBDDA05F099E}"/>
              </a:ext>
            </a:extLst>
          </p:cNvPr>
          <p:cNvSpPr/>
          <p:nvPr/>
        </p:nvSpPr>
        <p:spPr>
          <a:xfrm>
            <a:off x="324465" y="4121497"/>
            <a:ext cx="973393" cy="56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90F49-0E7F-F6F4-CACD-4D7F96581442}"/>
              </a:ext>
            </a:extLst>
          </p:cNvPr>
          <p:cNvSpPr txBox="1"/>
          <p:nvPr/>
        </p:nvSpPr>
        <p:spPr>
          <a:xfrm>
            <a:off x="1393721" y="3642851"/>
            <a:ext cx="10381512" cy="13849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FuturaStd-Book"/>
              </a:rPr>
              <a:t>Ben wanted to study in France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FuturaStd-Book"/>
              </a:rPr>
              <a:t>. However,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FuturaStd-Book"/>
              </a:rPr>
              <a:t>his French was bad./</a:t>
            </a:r>
          </a:p>
          <a:p>
            <a:endParaRPr lang="en-US" sz="2800" b="0" i="0" dirty="0" smtClean="0">
              <a:solidFill>
                <a:srgbClr val="242021"/>
              </a:solidFill>
              <a:effectLst/>
              <a:latin typeface="FuturaStd-Book"/>
            </a:endParaRPr>
          </a:p>
          <a:p>
            <a:r>
              <a:rPr lang="en-US" sz="2800" b="0" i="0" dirty="0" smtClean="0">
                <a:solidFill>
                  <a:srgbClr val="242021"/>
                </a:solidFill>
                <a:effectLst/>
                <a:latin typeface="FuturaStd-Book"/>
              </a:rPr>
              <a:t>Ben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FuturaStd-Book"/>
              </a:rPr>
              <a:t>wanted to study in France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FuturaStd-Book"/>
              </a:rPr>
              <a:t>,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FuturaStd-Book"/>
              </a:rPr>
              <a:t>although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FuturaStd-Book"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FuturaStd-Book"/>
              </a:rPr>
              <a:t>his French was bad.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30418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8C8C22-5444-8624-76AD-D81444144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804"/>
            <a:ext cx="12096302" cy="14886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535478-6A1F-0FB7-2020-87AC07B21A33}"/>
              </a:ext>
            </a:extLst>
          </p:cNvPr>
          <p:cNvSpPr txBox="1"/>
          <p:nvPr/>
        </p:nvSpPr>
        <p:spPr>
          <a:xfrm>
            <a:off x="789038" y="2414271"/>
            <a:ext cx="88367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HelveticaNeueLTStd-Cn"/>
              </a:rPr>
              <a:t>•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FuturaStd-Book"/>
              </a:rPr>
              <a:t>Where did you go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rialMT"/>
              </a:rPr>
              <a:t>?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HelveticaNeueLTStd-Cn"/>
              </a:rPr>
              <a:t>•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FuturaStd-Book"/>
              </a:rPr>
              <a:t>What </a:t>
            </a:r>
            <a:r>
              <a:rPr lang="en-US" sz="3200" b="0" i="0" dirty="0">
                <a:solidFill>
                  <a:srgbClr val="A3248F"/>
                </a:solidFill>
                <a:effectLst/>
                <a:latin typeface="FuturaStd-Book"/>
              </a:rPr>
              <a:t>positive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FuturaStd-Book"/>
              </a:rPr>
              <a:t>experiences did you have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rialMT"/>
              </a:rPr>
              <a:t>?</a:t>
            </a: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335865-EF66-C645-6044-0CFE6598C060}"/>
              </a:ext>
            </a:extLst>
          </p:cNvPr>
          <p:cNvSpPr txBox="1"/>
          <p:nvPr/>
        </p:nvSpPr>
        <p:spPr>
          <a:xfrm>
            <a:off x="3689554" y="4106719"/>
            <a:ext cx="75192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HelveticaNeueLTStd-Cn"/>
              </a:rPr>
              <a:t>•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FuturaStd-Book"/>
              </a:rPr>
              <a:t>What problems did you have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rialMT"/>
              </a:rPr>
              <a:t>?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HelveticaNeueLTStd-Cn"/>
              </a:rPr>
              <a:t>•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FuturaStd-Book"/>
              </a:rPr>
              <a:t>What did you like most about it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rialMT"/>
              </a:rPr>
              <a:t>?</a:t>
            </a: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12766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01" y="452673"/>
            <a:ext cx="2381061" cy="7967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Pairwork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17284" y="1711105"/>
            <a:ext cx="5866646" cy="2299580"/>
          </a:xfrm>
          <a:prstGeom prst="wedgeRoundRectCallout">
            <a:avLst>
              <a:gd name="adj1" fmla="val -1234"/>
              <a:gd name="adj2" fmla="val 7628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70C0"/>
                </a:solidFill>
              </a:rPr>
              <a:t>• Where did you go? What positive experiences did you have?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799152" y="2706987"/>
            <a:ext cx="5024673" cy="3069125"/>
          </a:xfrm>
          <a:prstGeom prst="wedgeRoundRectCallout">
            <a:avLst>
              <a:gd name="adj1" fmla="val -41554"/>
              <a:gd name="adj2" fmla="val 6751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B050"/>
                </a:solidFill>
              </a:rPr>
              <a:t>I went to Australia. I had a wonderful time there. I made a lot of friends from different countries.</a:t>
            </a:r>
          </a:p>
        </p:txBody>
      </p:sp>
    </p:spTree>
    <p:extLst>
      <p:ext uri="{BB962C8B-B14F-4D97-AF65-F5344CB8AC3E}">
        <p14:creationId xmlns:p14="http://schemas.microsoft.com/office/powerpoint/2010/main" val="21657313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01" y="452673"/>
            <a:ext cx="2381061" cy="7967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Pairwork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17284" y="1711105"/>
            <a:ext cx="5866646" cy="2299580"/>
          </a:xfrm>
          <a:prstGeom prst="wedgeRoundRectCallout">
            <a:avLst>
              <a:gd name="adj1" fmla="val -1234"/>
              <a:gd name="adj2" fmla="val 7628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70C0"/>
                </a:solidFill>
              </a:rPr>
              <a:t>• What problems did you have? What did you like most about it?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799152" y="2706987"/>
            <a:ext cx="5024673" cy="3069125"/>
          </a:xfrm>
          <a:prstGeom prst="wedgeRoundRectCallout">
            <a:avLst>
              <a:gd name="adj1" fmla="val -41554"/>
              <a:gd name="adj2" fmla="val 6751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B050"/>
                </a:solidFill>
              </a:rPr>
              <a:t>My English was not good. People didn’t understand me, but some friends helped me a lot. I liked the food in Australia because they were so delicious.</a:t>
            </a:r>
          </a:p>
        </p:txBody>
      </p:sp>
    </p:spTree>
    <p:extLst>
      <p:ext uri="{BB962C8B-B14F-4D97-AF65-F5344CB8AC3E}">
        <p14:creationId xmlns:p14="http://schemas.microsoft.com/office/powerpoint/2010/main" val="64108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912" y="1824884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2864611" y="5087131"/>
            <a:ext cx="2378633" cy="539496"/>
          </a:xfrm>
          <a:prstGeom prst="round2Diag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4211" y="3334142"/>
            <a:ext cx="3813910" cy="7779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801" y="481487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588" y="416459"/>
            <a:ext cx="12013949" cy="12674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</a:rPr>
              <a:t>b. Now, talk about two positive and two negative experiences when you studied abroad. Then, fill in the table.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6A5CCC-5F89-C9A5-0DB6-4B3B9B70B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8" y="2037055"/>
            <a:ext cx="12013949" cy="3262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951B87-1015-80C3-AD72-450AEE7AD069}"/>
              </a:ext>
            </a:extLst>
          </p:cNvPr>
          <p:cNvSpPr txBox="1"/>
          <p:nvPr/>
        </p:nvSpPr>
        <p:spPr>
          <a:xfrm>
            <a:off x="99588" y="3247871"/>
            <a:ext cx="666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Improve my English a lot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6F12CC-2463-0AD2-E092-7A935FCC0CEC}"/>
              </a:ext>
            </a:extLst>
          </p:cNvPr>
          <p:cNvSpPr txBox="1"/>
          <p:nvPr/>
        </p:nvSpPr>
        <p:spPr>
          <a:xfrm>
            <a:off x="99588" y="4273728"/>
            <a:ext cx="5860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Become more independent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A1AC51-F343-FA06-94F9-3E29D63167ED}"/>
              </a:ext>
            </a:extLst>
          </p:cNvPr>
          <p:cNvSpPr txBox="1"/>
          <p:nvPr/>
        </p:nvSpPr>
        <p:spPr>
          <a:xfrm>
            <a:off x="6361470" y="3266128"/>
            <a:ext cx="5730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Cost a lot of money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D969E8-FB35-3D34-A300-A1FD53189E15}"/>
              </a:ext>
            </a:extLst>
          </p:cNvPr>
          <p:cNvSpPr txBox="1"/>
          <p:nvPr/>
        </p:nvSpPr>
        <p:spPr>
          <a:xfrm>
            <a:off x="6361470" y="4273728"/>
            <a:ext cx="5838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Feel lonely</a:t>
            </a:r>
          </a:p>
        </p:txBody>
      </p:sp>
    </p:spTree>
    <p:extLst>
      <p:ext uri="{BB962C8B-B14F-4D97-AF65-F5344CB8AC3E}">
        <p14:creationId xmlns:p14="http://schemas.microsoft.com/office/powerpoint/2010/main" val="17466306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588" y="416459"/>
            <a:ext cx="12013949" cy="12674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</a:rPr>
              <a:t>b. Now, talk about two positive and two negative experiences when you studied abroad. Then, fill in the table.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6A5CCC-5F89-C9A5-0DB6-4B3B9B70B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8" y="2037055"/>
            <a:ext cx="12013949" cy="3262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951B87-1015-80C3-AD72-450AEE7AD069}"/>
              </a:ext>
            </a:extLst>
          </p:cNvPr>
          <p:cNvSpPr txBox="1"/>
          <p:nvPr/>
        </p:nvSpPr>
        <p:spPr>
          <a:xfrm>
            <a:off x="236704" y="3331413"/>
            <a:ext cx="666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Meet new people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6F12CC-2463-0AD2-E092-7A935FCC0CEC}"/>
              </a:ext>
            </a:extLst>
          </p:cNvPr>
          <p:cNvSpPr txBox="1"/>
          <p:nvPr/>
        </p:nvSpPr>
        <p:spPr>
          <a:xfrm>
            <a:off x="117986" y="4339013"/>
            <a:ext cx="6243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Have new experiences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A1AC51-F343-FA06-94F9-3E29D63167ED}"/>
              </a:ext>
            </a:extLst>
          </p:cNvPr>
          <p:cNvSpPr txBox="1"/>
          <p:nvPr/>
        </p:nvSpPr>
        <p:spPr>
          <a:xfrm>
            <a:off x="6361470" y="3271589"/>
            <a:ext cx="5730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Miss my family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D969E8-FB35-3D34-A300-A1FD53189E15}"/>
              </a:ext>
            </a:extLst>
          </p:cNvPr>
          <p:cNvSpPr txBox="1"/>
          <p:nvPr/>
        </p:nvSpPr>
        <p:spPr>
          <a:xfrm>
            <a:off x="6361470" y="4273728"/>
            <a:ext cx="5838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Feel scared</a:t>
            </a:r>
          </a:p>
        </p:txBody>
      </p:sp>
    </p:spTree>
    <p:extLst>
      <p:ext uri="{BB962C8B-B14F-4D97-AF65-F5344CB8AC3E}">
        <p14:creationId xmlns:p14="http://schemas.microsoft.com/office/powerpoint/2010/main" val="27735871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574D4E-C637-E5B3-E150-823B2811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50" y="616947"/>
            <a:ext cx="4323601" cy="1054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BAFD87-E769-6507-8D2B-733F01C5381F}"/>
              </a:ext>
            </a:extLst>
          </p:cNvPr>
          <p:cNvSpPr txBox="1"/>
          <p:nvPr/>
        </p:nvSpPr>
        <p:spPr>
          <a:xfrm>
            <a:off x="828367" y="2458345"/>
            <a:ext cx="10321414" cy="35394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Pro-It" panose="020B0503030403090204" pitchFamily="34" charset="0"/>
                <a:ea typeface="+mn-ea"/>
                <a:cs typeface="+mn-cs"/>
              </a:rPr>
              <a:t>Sample answer:</a:t>
            </a:r>
            <a:b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Pro-It" panose="020B0503030403090204" pitchFamily="34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I want to tell you about studying abroad in Australia. Studying abroad helped me improve my English. I could practice speaking with people every day. However, it was difficult at first. I was lonely because people didn’t understand me. Although it cost a lot of money, my university helped me find a part-time job. That helped a lot. I think studying abroad is very helpful for everyone.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71144D-C193-01F2-FCF3-E941DEAE0045}"/>
              </a:ext>
            </a:extLst>
          </p:cNvPr>
          <p:cNvSpPr txBox="1"/>
          <p:nvPr/>
        </p:nvSpPr>
        <p:spPr>
          <a:xfrm>
            <a:off x="87399" y="416892"/>
            <a:ext cx="1775361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While - writing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1B1BF0-9AC6-C3C2-1D2F-08504B817FFD}"/>
              </a:ext>
            </a:extLst>
          </p:cNvPr>
          <p:cNvSpPr txBox="1"/>
          <p:nvPr/>
        </p:nvSpPr>
        <p:spPr>
          <a:xfrm>
            <a:off x="4945626" y="683288"/>
            <a:ext cx="6872747" cy="138499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FuturaStd-Heavy"/>
              </a:rPr>
              <a:t>Now, write a paragraph about studying abroad. Use the Feedback form to help you. Write 60 to 80 words.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12707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D0FA14-73EC-E518-C447-F5D21E7A1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4403"/>
            <a:ext cx="12192000" cy="346474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2296876-E8F2-6817-51DD-C6225F409FD4}"/>
              </a:ext>
            </a:extLst>
          </p:cNvPr>
          <p:cNvSpPr/>
          <p:nvPr/>
        </p:nvSpPr>
        <p:spPr>
          <a:xfrm>
            <a:off x="10903974" y="2536723"/>
            <a:ext cx="344130" cy="442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64313C-0038-3705-E5A2-F8D2264B52A2}"/>
              </a:ext>
            </a:extLst>
          </p:cNvPr>
          <p:cNvSpPr/>
          <p:nvPr/>
        </p:nvSpPr>
        <p:spPr>
          <a:xfrm>
            <a:off x="10894143" y="3006775"/>
            <a:ext cx="344130" cy="442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CE9DC00-7315-4F88-EDCB-3D76DEDC590E}"/>
              </a:ext>
            </a:extLst>
          </p:cNvPr>
          <p:cNvSpPr/>
          <p:nvPr/>
        </p:nvSpPr>
        <p:spPr>
          <a:xfrm>
            <a:off x="10903975" y="3549447"/>
            <a:ext cx="344130" cy="442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780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4643703" y="642336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248480" y="3709107"/>
            <a:ext cx="1804809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032" y="2006082"/>
            <a:ext cx="9231601" cy="40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047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3" y="1925263"/>
            <a:ext cx="11787412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Writing: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   Understand how to use conjunctions </a:t>
            </a:r>
            <a:r>
              <a:rPr lang="en-US" sz="3600" i="1" dirty="0">
                <a:solidFill>
                  <a:srgbClr val="FF0000"/>
                </a:solidFill>
              </a:rPr>
              <a:t>Although </a:t>
            </a:r>
            <a:r>
              <a:rPr lang="en-US" sz="3600" i="1" dirty="0">
                <a:solidFill>
                  <a:srgbClr val="0070C0"/>
                </a:solidFill>
              </a:rPr>
              <a:t>and</a:t>
            </a:r>
            <a:r>
              <a:rPr lang="en-US" sz="3600" i="1" dirty="0">
                <a:solidFill>
                  <a:srgbClr val="FF0000"/>
                </a:solidFill>
              </a:rPr>
              <a:t> However.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writing a paragraph about studying </a:t>
            </a:r>
            <a:r>
              <a:rPr lang="en-US" sz="3600" i="1" dirty="0" smtClean="0">
                <a:solidFill>
                  <a:srgbClr val="0070C0"/>
                </a:solidFill>
              </a:rPr>
              <a:t>abroad.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Speaking: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   Talk about two positive and two negative experiences when you studied abroad.</a:t>
            </a:r>
          </a:p>
        </p:txBody>
      </p:sp>
    </p:spTree>
    <p:extLst>
      <p:ext uri="{BB962C8B-B14F-4D97-AF65-F5344CB8AC3E}">
        <p14:creationId xmlns:p14="http://schemas.microsoft.com/office/powerpoint/2010/main" val="28296872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Writing skill on page 37 WB.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writing notes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7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</a:t>
            </a:r>
            <a:r>
              <a:rPr lang="en-US" sz="3600" i="1" dirty="0" smtClean="0">
                <a:solidFill>
                  <a:srgbClr val="0070C0"/>
                </a:solidFill>
              </a:rPr>
              <a:t>41.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Review Unit 6 (page 100-101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7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6241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" y="411086"/>
            <a:ext cx="5882639" cy="6054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 write a paragraph about studying abroad, using subordinating conjunctions (</a:t>
            </a:r>
            <a:r>
              <a:rPr lang="en-US" sz="3600" i="1" dirty="0">
                <a:solidFill>
                  <a:srgbClr val="FF0000"/>
                </a:solidFill>
              </a:rPr>
              <a:t>however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i="1" dirty="0">
                <a:solidFill>
                  <a:srgbClr val="FF0000"/>
                </a:solidFill>
              </a:rPr>
              <a:t>although</a:t>
            </a:r>
            <a:r>
              <a:rPr lang="en-US" sz="3600" dirty="0">
                <a:solidFill>
                  <a:srgbClr val="0070C0"/>
                </a:solidFill>
              </a:rPr>
              <a:t>) to show </a:t>
            </a:r>
            <a:r>
              <a:rPr lang="en-US" sz="3600" dirty="0" smtClean="0">
                <a:solidFill>
                  <a:srgbClr val="0070C0"/>
                </a:solidFill>
              </a:rPr>
              <a:t>contrast.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" y="300213"/>
            <a:ext cx="9179809" cy="61192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816896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686" y="3534586"/>
            <a:ext cx="114858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</a:rPr>
              <a:t>Do you want to study abroad? Why or why not?</a:t>
            </a:r>
          </a:p>
          <a:p>
            <a:r>
              <a:rPr lang="en-US" sz="4400" b="1" i="1" dirty="0">
                <a:solidFill>
                  <a:srgbClr val="0070C0"/>
                </a:solidFill>
              </a:rPr>
              <a:t>Do you want to study in Australia? Why or why not?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65" y="749982"/>
            <a:ext cx="3984595" cy="25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4781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913" y="391885"/>
            <a:ext cx="8768726" cy="599488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4493856" y="474983"/>
            <a:ext cx="3113325" cy="1296955"/>
          </a:xfrm>
          <a:prstGeom prst="wedgeEllipseCallout">
            <a:avLst>
              <a:gd name="adj1" fmla="val 46453"/>
              <a:gd name="adj2" fmla="val 80000"/>
            </a:avLst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It’s writing time….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50" y="702860"/>
            <a:ext cx="2819575" cy="84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021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5073"/>
            <a:ext cx="160486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 - writing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8909" y="445073"/>
            <a:ext cx="96427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42021"/>
                </a:solidFill>
              </a:rPr>
              <a:t>a. Read about using conjunctions. Then, read Anna's paragraph again and underline the ideas linked with conjunctions.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E48EF-B60F-B601-D495-63314AA46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16" y="2351422"/>
            <a:ext cx="11557297" cy="34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361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CA70A1-5343-C5CB-8D53-2D2D82DB5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92" y="1276357"/>
            <a:ext cx="11996208" cy="365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167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79873" y="372573"/>
            <a:ext cx="4648050" cy="9546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i="1" dirty="0">
                <a:solidFill>
                  <a:schemeClr val="accent1"/>
                </a:solidFill>
              </a:rPr>
              <a:t>S+V. However, S+V</a:t>
            </a:r>
          </a:p>
        </p:txBody>
      </p:sp>
      <p:sp>
        <p:nvSpPr>
          <p:cNvPr id="4" name="Rectangle 3"/>
          <p:cNvSpPr/>
          <p:nvPr/>
        </p:nvSpPr>
        <p:spPr>
          <a:xfrm>
            <a:off x="9053" y="1386474"/>
            <a:ext cx="12192000" cy="51131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Anna</a:t>
            </a:r>
          </a:p>
          <a:p>
            <a:r>
              <a:rPr lang="en-US" sz="2800" dirty="0"/>
              <a:t>Ohio, USA</a:t>
            </a:r>
          </a:p>
          <a:p>
            <a:r>
              <a:rPr lang="en-US" sz="2800" dirty="0"/>
              <a:t>"I just came back from my year studying in Spain. I’d like to share my experience of studying abroad.</a:t>
            </a:r>
          </a:p>
          <a:p>
            <a:r>
              <a:rPr lang="en-US" sz="2800" dirty="0"/>
              <a:t>My Spanish is so much better after a year in Spain. I also met lots of interesting people. However, making friends was difficult at first. My Spanish wasn’t good and no one understood me, but now I have five very good friends. Although it wasn’t easy living alone, I quickly learned how to take care of myself. I got lots of help from my teachers and classmates during my time there. They showed me how to use public transportation and where to eat. I had a fantastic time in Spain!"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117485" y="4358325"/>
            <a:ext cx="750251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7403691" y="3956357"/>
            <a:ext cx="393290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555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4944</TotalTime>
  <Words>878</Words>
  <Application>Microsoft Office PowerPoint</Application>
  <PresentationFormat>Widescreen</PresentationFormat>
  <Paragraphs>81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ArialMT</vt:lpstr>
      <vt:lpstr>Calibri</vt:lpstr>
      <vt:lpstr>FuturaStd-Book</vt:lpstr>
      <vt:lpstr>FuturaStd-Heavy</vt:lpstr>
      <vt:lpstr>FuturaStd-HeavyOblique</vt:lpstr>
      <vt:lpstr>HelveticaNeueLTStd-Cn</vt:lpstr>
      <vt:lpstr>MyriadPro-It</vt:lpstr>
      <vt:lpstr>MyriadPro-Regular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Rieu Phan Van</cp:lastModifiedBy>
  <cp:revision>232</cp:revision>
  <dcterms:created xsi:type="dcterms:W3CDTF">2020-12-08T03:17:05Z</dcterms:created>
  <dcterms:modified xsi:type="dcterms:W3CDTF">2022-06-26T03:38:08Z</dcterms:modified>
</cp:coreProperties>
</file>