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61" r:id="rId7"/>
    <p:sldId id="272" r:id="rId8"/>
    <p:sldId id="312" r:id="rId9"/>
    <p:sldId id="313" r:id="rId10"/>
    <p:sldId id="285" r:id="rId11"/>
    <p:sldId id="314" r:id="rId12"/>
    <p:sldId id="316" r:id="rId13"/>
    <p:sldId id="298" r:id="rId14"/>
    <p:sldId id="302" r:id="rId15"/>
    <p:sldId id="268" r:id="rId16"/>
    <p:sldId id="270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3974" autoAdjust="0"/>
  </p:normalViewPr>
  <p:slideViewPr>
    <p:cSldViewPr>
      <p:cViewPr varScale="1">
        <p:scale>
          <a:sx n="46" d="100"/>
          <a:sy n="46" d="100"/>
        </p:scale>
        <p:origin x="6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svg"/><Relationship Id="rId7" Type="http://schemas.openxmlformats.org/officeDocument/2006/relationships/image" Target="../media/image40.svg"/><Relationship Id="rId25" Type="http://schemas.openxmlformats.org/officeDocument/2006/relationships/image" Target="../media/image54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24" Type="http://schemas.openxmlformats.org/officeDocument/2006/relationships/image" Target="../media/image530.png"/><Relationship Id="rId5" Type="http://schemas.openxmlformats.org/officeDocument/2006/relationships/image" Target="../media/image52.svg"/><Relationship Id="rId10" Type="http://schemas.openxmlformats.org/officeDocument/2006/relationships/image" Target="../media/image70.png"/><Relationship Id="rId4" Type="http://schemas.openxmlformats.org/officeDocument/2006/relationships/image" Target="../media/image51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png"/><Relationship Id="rId3" Type="http://schemas.openxmlformats.org/officeDocument/2006/relationships/image" Target="../media/image52.svg"/><Relationship Id="rId7" Type="http://schemas.openxmlformats.org/officeDocument/2006/relationships/image" Target="../media/image42.svg"/><Relationship Id="rId25" Type="http://schemas.openxmlformats.org/officeDocument/2006/relationships/image" Target="../media/image650.png"/><Relationship Id="rId2" Type="http://schemas.openxmlformats.org/officeDocument/2006/relationships/image" Target="../media/image51.png"/><Relationship Id="rId29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24" Type="http://schemas.openxmlformats.org/officeDocument/2006/relationships/image" Target="../media/image640.png"/><Relationship Id="rId5" Type="http://schemas.openxmlformats.org/officeDocument/2006/relationships/image" Target="../media/image40.svg"/><Relationship Id="rId23" Type="http://schemas.openxmlformats.org/officeDocument/2006/relationships/image" Target="../media/image63.png"/><Relationship Id="rId28" Type="http://schemas.openxmlformats.org/officeDocument/2006/relationships/image" Target="../media/image680.png"/><Relationship Id="rId31" Type="http://schemas.openxmlformats.org/officeDocument/2006/relationships/image" Target="../media/image710.png"/><Relationship Id="rId4" Type="http://schemas.openxmlformats.org/officeDocument/2006/relationships/image" Target="../media/image67.png"/><Relationship Id="rId27" Type="http://schemas.openxmlformats.org/officeDocument/2006/relationships/image" Target="../media/image670.png"/><Relationship Id="rId30" Type="http://schemas.openxmlformats.org/officeDocument/2006/relationships/image" Target="../media/image7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svg"/><Relationship Id="rId7" Type="http://schemas.openxmlformats.org/officeDocument/2006/relationships/image" Target="../media/image4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24" Type="http://schemas.openxmlformats.org/officeDocument/2006/relationships/image" Target="../media/image77.png"/><Relationship Id="rId5" Type="http://schemas.openxmlformats.org/officeDocument/2006/relationships/image" Target="../media/image52.svg"/><Relationship Id="rId10" Type="http://schemas.openxmlformats.org/officeDocument/2006/relationships/image" Target="../media/image72.png"/><Relationship Id="rId4" Type="http://schemas.openxmlformats.org/officeDocument/2006/relationships/image" Target="../media/image51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7.svg"/><Relationship Id="rId7" Type="http://schemas.openxmlformats.org/officeDocument/2006/relationships/image" Target="../media/image7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30.svg"/><Relationship Id="rId5" Type="http://schemas.openxmlformats.org/officeDocument/2006/relationships/image" Target="../media/image74.svg"/><Relationship Id="rId10" Type="http://schemas.openxmlformats.org/officeDocument/2006/relationships/image" Target="../media/image29.png"/><Relationship Id="rId4" Type="http://schemas.openxmlformats.org/officeDocument/2006/relationships/image" Target="../media/image73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2.sv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0.svg"/><Relationship Id="rId5" Type="http://schemas.openxmlformats.org/officeDocument/2006/relationships/image" Target="../media/image4.svg"/><Relationship Id="rId15" Type="http://schemas.openxmlformats.org/officeDocument/2006/relationships/image" Target="../media/image76.svg"/><Relationship Id="rId10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30.sv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microsoft.com/office/2007/relationships/hdphoto" Target="../media/hdphoto1.wdp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16.svg"/><Relationship Id="rId2" Type="http://schemas.openxmlformats.org/officeDocument/2006/relationships/image" Target="../media/image5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40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svg"/><Relationship Id="rId7" Type="http://schemas.openxmlformats.org/officeDocument/2006/relationships/image" Target="../media/image4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24" Type="http://schemas.openxmlformats.org/officeDocument/2006/relationships/image" Target="../media/image410.png"/><Relationship Id="rId5" Type="http://schemas.openxmlformats.org/officeDocument/2006/relationships/image" Target="../media/image52.svg"/><Relationship Id="rId23" Type="http://schemas.openxmlformats.org/officeDocument/2006/relationships/image" Target="../media/image40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microsoft.com/office/2007/relationships/hdphoto" Target="../media/hdphoto1.wdp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16.svg"/><Relationship Id="rId2" Type="http://schemas.openxmlformats.org/officeDocument/2006/relationships/image" Target="../media/image5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40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176243" y="1418773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05649">
            <a:off x="-924259" y="7577390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39886">
            <a:off x="15402650" y="868412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</a:t>
            </a: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  <a:endParaRPr lang="en-US" sz="70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2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>
            <a:off x="904399" y="8508777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21521" y="342900"/>
            <a:ext cx="5570756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500">
              <a:solidFill>
                <a:srgbClr val="4BACC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714500"/>
            <a:ext cx="15828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 minh định lí: “ Góc tạo bởi hai tia phân giác của hai góc kề bù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là một góc vuông”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4013174"/>
            <a:ext cx="7904558" cy="402592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51027"/>
              </p:ext>
            </p:extLst>
          </p:nvPr>
        </p:nvGraphicFramePr>
        <p:xfrm>
          <a:off x="1219200" y="4453067"/>
          <a:ext cx="9220200" cy="3584068"/>
        </p:xfrm>
        <a:graphic>
          <a:graphicData uri="http://schemas.openxmlformats.org/drawingml/2006/table">
            <a:tbl>
              <a:tblPr bandRow="1"/>
              <a:tblGrid>
                <a:gridCol w="1400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4200" y="4241854"/>
                <a:ext cx="9144000" cy="3106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hai góc kề bù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41854"/>
                <a:ext cx="9144000" cy="3106813"/>
              </a:xfrm>
              <a:prstGeom prst="rect">
                <a:avLst/>
              </a:prstGeom>
              <a:blipFill rotWithShape="0">
                <a:blip r:embed="rId24"/>
                <a:stretch>
                  <a:fillRect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24200" y="7386767"/>
                <a:ext cx="2694007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386767"/>
                <a:ext cx="2694007" cy="72853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H="1">
            <a:off x="17455036" y="8508777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126221"/>
            <a:ext cx="5570756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500">
              <a:solidFill>
                <a:srgbClr val="4BACC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1503" y="1197853"/>
            <a:ext cx="1582829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Chứng minh định lí: “Hai đường thẳng phân biệt cùng vuông góc với một đường thẳng thứ ba thì chúng song song với nhau”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14143"/>
              </p:ext>
            </p:extLst>
          </p:nvPr>
        </p:nvGraphicFramePr>
        <p:xfrm>
          <a:off x="1109404" y="3613930"/>
          <a:ext cx="8229600" cy="2640302"/>
        </p:xfrm>
        <a:graphic>
          <a:graphicData uri="http://schemas.openxmlformats.org/drawingml/2006/table">
            <a:tbl>
              <a:tblPr bandRow="1"/>
              <a:tblGrid>
                <a:gridCol w="124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4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GT</a:t>
                      </a:r>
                      <a:endParaRPr lang="en-US" sz="4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</a:t>
                      </a:r>
                      <a:endParaRPr lang="en-US" sz="4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05844" y="3435703"/>
                <a:ext cx="9144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biệt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844" y="3435703"/>
                <a:ext cx="9144000" cy="1015663"/>
              </a:xfrm>
              <a:prstGeom prst="rect">
                <a:avLst/>
              </a:prstGeom>
              <a:blipFill rotWithShape="0">
                <a:blip r:embed="rId23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14404" y="5557640"/>
                <a:ext cx="15385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404" y="5557640"/>
                <a:ext cx="1538562" cy="70788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14404" y="4516912"/>
                <a:ext cx="31563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4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404" y="4516912"/>
                <a:ext cx="3156377" cy="70788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3171261"/>
            <a:ext cx="7230490" cy="58584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0" y="67437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Chứng minh: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9509" y="7886700"/>
                <a:ext cx="6960515" cy="72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sz="4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9" y="7886700"/>
                <a:ext cx="6960515" cy="728020"/>
              </a:xfrm>
              <a:prstGeom prst="rect">
                <a:avLst/>
              </a:prstGeom>
              <a:blipFill rotWithShape="0">
                <a:blip r:embed="rId27"/>
                <a:stretch>
                  <a:fillRect l="-3065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73352" y="7886700"/>
                <a:ext cx="5119287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sz="4000" i="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52" y="7886700"/>
                <a:ext cx="5119287" cy="723981"/>
              </a:xfrm>
              <a:prstGeom prst="rect">
                <a:avLst/>
              </a:prstGeom>
              <a:blipFill rotWithShape="0">
                <a:blip r:embed="rId28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3305" y="9174329"/>
                <a:ext cx="3409256" cy="72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05" y="9174329"/>
                <a:ext cx="3409256" cy="728020"/>
              </a:xfrm>
              <a:prstGeom prst="rect">
                <a:avLst/>
              </a:prstGeom>
              <a:blipFill rotWithShape="0">
                <a:blip r:embed="rId29"/>
                <a:stretch>
                  <a:fillRect l="-6440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3846" y="9182100"/>
                <a:ext cx="11963400" cy="72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Mà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là hai góc đồng vị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46" y="9182100"/>
                <a:ext cx="11963400" cy="728020"/>
              </a:xfrm>
              <a:prstGeom prst="rect">
                <a:avLst/>
              </a:prstGeom>
              <a:blipFill rotWithShape="0">
                <a:blip r:embed="rId30"/>
                <a:stretch>
                  <a:fillRect l="-1835" t="-12500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992639" y="9202234"/>
                <a:ext cx="40855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nor/>
                      </m:rPr>
                      <a:rPr lang="en-US" sz="4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639" y="9202234"/>
                <a:ext cx="4085561" cy="707886"/>
              </a:xfrm>
              <a:prstGeom prst="rect">
                <a:avLst/>
              </a:prstGeom>
              <a:blipFill rotWithShape="0">
                <a:blip r:embed="rId3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6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280" y="4055302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94150" y="342900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1:(SGK – tr.84) </a:t>
            </a:r>
            <a:endParaRPr lang="en-US" sz="4000"/>
          </a:p>
        </p:txBody>
      </p:sp>
      <p:sp>
        <p:nvSpPr>
          <p:cNvPr id="2" name="Rectangle 1"/>
          <p:cNvSpPr/>
          <p:nvPr/>
        </p:nvSpPr>
        <p:spPr>
          <a:xfrm>
            <a:off x="1072861" y="1702199"/>
            <a:ext cx="1607213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Vẽ hình, viết giả thiết, kết luận của định lí:</a:t>
            </a:r>
            <a:endParaRPr lang="en-US" sz="3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“Một đường thẳng vuông góc với một trong hai đường thẳng song song thì nó cũng vuông góc với đường thẳng còn lại”.</a:t>
            </a:r>
            <a:endParaRPr lang="en-US" sz="3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04" y="4917237"/>
            <a:ext cx="7878314" cy="4798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230696"/>
                  </p:ext>
                </p:extLst>
              </p:nvPr>
            </p:nvGraphicFramePr>
            <p:xfrm>
              <a:off x="10127602" y="5470560"/>
              <a:ext cx="7098812" cy="2133600"/>
            </p:xfrm>
            <a:graphic>
              <a:graphicData uri="http://schemas.openxmlformats.org/drawingml/2006/table">
                <a:tbl>
                  <a:tblPr bandRow="1"/>
                  <a:tblGrid>
                    <a:gridCol w="24135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5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m:rPr>
                                  <m:nor/>
                                </m:rPr>
                                <a:rPr lang="en-US" sz="4000" i="1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 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4000" i="1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c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230696"/>
                  </p:ext>
                </p:extLst>
              </p:nvPr>
            </p:nvGraphicFramePr>
            <p:xfrm>
              <a:off x="10127602" y="5470560"/>
              <a:ext cx="7098812" cy="2133600"/>
            </p:xfrm>
            <a:graphic>
              <a:graphicData uri="http://schemas.openxmlformats.org/drawingml/2006/table">
                <a:tbl>
                  <a:tblPr bandRow="1"/>
                  <a:tblGrid>
                    <a:gridCol w="2413596"/>
                    <a:gridCol w="4685216"/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4"/>
                          <a:stretch>
                            <a:fillRect l="-51495" r="-130" b="-115909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4"/>
                          <a:stretch>
                            <a:fillRect l="-51495" t="-100571" r="-130" b="-16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00" y="3178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2:(SGK – tr.84) 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1908016" y="1714500"/>
            <a:ext cx="13705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phát biểu phần còn thiếu của kết luận trong định lí sau: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8016" y="2705100"/>
            <a:ext cx="1432258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a) Nếu một đường thẳng cắt hai đường thẳng song song thì hai góc so le trong .?.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8016" y="6308993"/>
            <a:ext cx="1432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b) Nếu hai đường thẳng phân biệt cùng vuông góc với một đường thẳng thứ ba thì .?.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3695700"/>
            <a:ext cx="34159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 nhau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4927707"/>
            <a:ext cx="870943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(Tính chất 2 đường thẳng song song)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9932" y="7252037"/>
            <a:ext cx="7010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 song song với nhau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8572500"/>
            <a:ext cx="1127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(Dấu hiệu nhận biết hai đường thẳng song song)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10" grpId="0"/>
      <p:bldP spid="11" grpId="0" animBg="1"/>
      <p:bldP spid="12" grpId="0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26056" flipH="1">
            <a:off x="-497056" y="8016493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291285" y="863559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4"/>
          <p:cNvGrpSpPr/>
          <p:nvPr/>
        </p:nvGrpSpPr>
        <p:grpSpPr>
          <a:xfrm>
            <a:off x="4343400" y="2476500"/>
            <a:ext cx="9301114" cy="2309317"/>
            <a:chOff x="0" y="0"/>
            <a:chExt cx="1669403" cy="206639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41" name="Group 4"/>
          <p:cNvGrpSpPr/>
          <p:nvPr/>
        </p:nvGrpSpPr>
        <p:grpSpPr>
          <a:xfrm>
            <a:off x="1649184" y="5372100"/>
            <a:ext cx="15112750" cy="3194997"/>
            <a:chOff x="0" y="0"/>
            <a:chExt cx="1669403" cy="206639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3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1806298" y="5524467"/>
            <a:ext cx="15041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pt-BR" sz="4000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trước </a:t>
            </a:r>
            <a:endParaRPr lang="en-US" sz="4000" kern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5. Hoạt động thực hành trải nghiệm: Vẽ hai đường thẳng song song và đo góc bằng phần mềm Geogrbra”.</a:t>
            </a:r>
            <a:endParaRPr lang="pt-BR" sz="4000" b="1" kern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7134" y="2676993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pt-BR" sz="4000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nhớ kiến thức trong bài.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pt-BR" sz="4000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04800" y="7658100"/>
            <a:ext cx="1313529" cy="22596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526078">
            <a:off x="6122209" y="410775"/>
            <a:ext cx="1113346" cy="601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33400" y="2552700"/>
            <a:ext cx="1378068" cy="12884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693217" flipH="1" flipV="1">
            <a:off x="17146730" y="8839749"/>
            <a:ext cx="2637924" cy="16256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7151590" y="623381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1" y="1790700"/>
            <a:ext cx="139985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bài học trước, ta đã dùng cách đo đạc để kiểm nghiệm tính chất sau là đúng: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 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đường thẳng cắt hai đường thẳng song song thì: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góc so le trong bằng nhau.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góc đồng vị bằng nhau.”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521" y="7048500"/>
            <a:ext cx="15643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 nhiên, đo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đạc chỉ cho ta kết quả gần đúng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chỉ trong một trường hợp cụ thể, Vậy có cách nào để chắc chắn rằng tính chất đó đúng trong mọi trường hợp không?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1200" y="1671578"/>
            <a:ext cx="144199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60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4: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n-NO" sz="60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VÀ ĐƯỜNG THẲNG SONG SONG</a:t>
            </a:r>
            <a:endParaRPr lang="en-US" sz="6000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5008245"/>
            <a:ext cx="123742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4: ĐỊNH LÍ VÀ CHỨNG MINH MỘT ĐỊNH LÍ </a:t>
            </a:r>
            <a:endParaRPr kumimoji="0" lang="en-US" sz="6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82000" y="3293439"/>
            <a:ext cx="1918742" cy="1682770"/>
            <a:chOff x="3355952" y="3043933"/>
            <a:chExt cx="1406383" cy="1285465"/>
          </a:xfrm>
          <a:solidFill>
            <a:srgbClr val="FFC000"/>
          </a:solidFill>
        </p:grpSpPr>
        <p:grpSp>
          <p:nvGrpSpPr>
            <p:cNvPr id="15" name="Group 4"/>
            <p:cNvGrpSpPr/>
            <p:nvPr/>
          </p:nvGrpSpPr>
          <p:grpSpPr>
            <a:xfrm>
              <a:off x="3355952" y="3043933"/>
              <a:ext cx="1406383" cy="1285465"/>
              <a:chOff x="14166" y="-287544"/>
              <a:chExt cx="6321665" cy="6350000"/>
            </a:xfrm>
            <a:grpFill/>
          </p:grpSpPr>
          <p:sp>
            <p:nvSpPr>
              <p:cNvPr id="17" name="Freeform 5"/>
              <p:cNvSpPr/>
              <p:nvPr/>
            </p:nvSpPr>
            <p:spPr>
              <a:xfrm>
                <a:off x="14166" y="-287544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3534358" y="3563850"/>
              <a:ext cx="1043391" cy="45709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90799" y="5568158"/>
            <a:ext cx="13809178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>
                <a:ea typeface="Calibri" panose="020F0502020204030204" pitchFamily="34" charset="0"/>
                <a:cs typeface="Arial" panose="020B0604020202020204" pitchFamily="34" charset="0"/>
              </a:rPr>
              <a:t>Định lí là gì?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800100"/>
            <a:ext cx="17526000" cy="87416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1759795">
            <a:off x="399057" y="32996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55" y="2890778"/>
            <a:ext cx="1272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góc đối đỉnh thì bằng nhau.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714500"/>
            <a:ext cx="4692310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tính chất: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5829300"/>
            <a:ext cx="1402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 suy luận, các tính chất này được khẳng định là đúng. Các tính chất như thế được gọi là các </a:t>
            </a: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994184"/>
            <a:ext cx="18536106" cy="5262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KẾT LUẬN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3711644"/>
            <a:ext cx="1248784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 </a:t>
            </a:r>
            <a:r>
              <a:rPr lang="en-US" sz="45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một khẳng định được suy ra từ những khẳng định được coi là đúng.</a:t>
            </a:r>
            <a:endParaRPr lang="en-US" sz="45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66800" y="6500809"/>
            <a:ext cx="1905000" cy="32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532460" y="8437414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0800" y="384142"/>
            <a:ext cx="5570756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500" b="1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500" b="1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500" b="1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  <a:r>
              <a:rPr lang="nl-NL" sz="4500" b="1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50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1887200" y="2262314"/>
            <a:ext cx="5705489" cy="3956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7794" y="2171700"/>
                <a:ext cx="10792206" cy="4046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định lí: “Hai góc đối đỉnh thì bằng nhau”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(Hình 1)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 lí này có thể phát biểu như sau: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“Nếu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hai góc đối đỉnh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94" y="2171700"/>
                <a:ext cx="10792206" cy="4046685"/>
              </a:xfrm>
              <a:prstGeom prst="rect">
                <a:avLst/>
              </a:prstGeom>
              <a:blipFill rotWithShape="0">
                <a:blip r:embed="rId23"/>
                <a:stretch>
                  <a:fillRect l="-2034" r="-1130" b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6896100"/>
                <a:ext cx="15880555" cy="2076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spcAft>
                    <a:spcPts val="600"/>
                  </a:spcAft>
                  <a:buFontTx/>
                  <a:buChar char="-"/>
                </a:pPr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 giả thiết của định lí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hai góc đối đỉnh.</a:t>
                </a:r>
              </a:p>
              <a:p>
                <a:pPr marL="571500" lvl="0" indent="-571500" algn="just">
                  <a:lnSpc>
                    <a:spcPct val="150000"/>
                  </a:lnSpc>
                  <a:spcAft>
                    <a:spcPts val="600"/>
                  </a:spcAft>
                  <a:buFontTx/>
                  <a:buChar char="-"/>
                </a:pPr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 luận của định lí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96100"/>
                <a:ext cx="15880555" cy="2076338"/>
              </a:xfrm>
              <a:prstGeom prst="rect">
                <a:avLst/>
              </a:prstGeom>
              <a:blipFill rotWithShape="0">
                <a:blip r:embed="rId24"/>
                <a:stretch>
                  <a:fillRect l="-1228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1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82000" y="3308330"/>
            <a:ext cx="1918742" cy="1682770"/>
            <a:chOff x="3355952" y="3043933"/>
            <a:chExt cx="1406383" cy="1285465"/>
          </a:xfrm>
          <a:solidFill>
            <a:srgbClr val="FFC000"/>
          </a:solidFill>
        </p:grpSpPr>
        <p:grpSp>
          <p:nvGrpSpPr>
            <p:cNvPr id="15" name="Group 4"/>
            <p:cNvGrpSpPr/>
            <p:nvPr/>
          </p:nvGrpSpPr>
          <p:grpSpPr>
            <a:xfrm>
              <a:off x="3355952" y="3043933"/>
              <a:ext cx="1406383" cy="1285465"/>
              <a:chOff x="14166" y="-287544"/>
              <a:chExt cx="6321665" cy="6350000"/>
            </a:xfrm>
            <a:grpFill/>
          </p:grpSpPr>
          <p:sp>
            <p:nvSpPr>
              <p:cNvPr id="17" name="Freeform 5"/>
              <p:cNvSpPr/>
              <p:nvPr/>
            </p:nvSpPr>
            <p:spPr>
              <a:xfrm>
                <a:off x="14166" y="-287544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3534358" y="3563850"/>
              <a:ext cx="1043391" cy="45709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90799" y="5372100"/>
            <a:ext cx="13809178" cy="1328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Chứng minh định lí</a:t>
            </a:r>
            <a:r>
              <a:rPr lang="en-US" sz="60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6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994184"/>
            <a:ext cx="18536106" cy="5262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3659475"/>
            <a:ext cx="13182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 minh định lí </a:t>
            </a:r>
            <a:r>
              <a:rPr lang="en-US" sz="45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dùng lập luận từ giả thiết suy ra kết luận.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66800" y="6500809"/>
            <a:ext cx="1905000" cy="32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682</Words>
  <PresentationFormat>Custom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Cambria Math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2022-10-19T06:14:45Z</dcterms:modified>
  <dc:identifier>DAFOaXjSG44</dc:identifier>
</cp:coreProperties>
</file>