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276" r:id="rId2"/>
    <p:sldId id="277" r:id="rId3"/>
    <p:sldId id="257" r:id="rId4"/>
    <p:sldId id="279" r:id="rId5"/>
    <p:sldId id="280" r:id="rId6"/>
    <p:sldId id="258" r:id="rId7"/>
    <p:sldId id="272" r:id="rId8"/>
    <p:sldId id="273" r:id="rId9"/>
    <p:sldId id="275" r:id="rId10"/>
    <p:sldId id="285" r:id="rId11"/>
    <p:sldId id="286" r:id="rId12"/>
    <p:sldId id="287" r:id="rId13"/>
    <p:sldId id="288" r:id="rId14"/>
    <p:sldId id="289" r:id="rId15"/>
    <p:sldId id="443" r:id="rId16"/>
    <p:sldId id="467" r:id="rId17"/>
    <p:sldId id="457" r:id="rId18"/>
    <p:sldId id="468" r:id="rId19"/>
    <p:sldId id="465" r:id="rId20"/>
    <p:sldId id="271" r:id="rId21"/>
    <p:sldId id="466" r:id="rId22"/>
    <p:sldId id="469" r:id="rId23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12.xml"/><Relationship Id="rId1" Type="http://schemas.openxmlformats.org/officeDocument/2006/relationships/slide" Target="../slides/slide9.xml"/><Relationship Id="rId4" Type="http://schemas.openxmlformats.org/officeDocument/2006/relationships/slide" Target="../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A0FAE-4128-4734-A83F-D6C5B79D86BB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4529829C-9E71-4242-9603-E17CD78F3588}">
      <dgm:prSet phldrT="[Text]" custT="1"/>
      <dgm:spPr/>
      <dgm:t>
        <a:bodyPr/>
        <a:lstStyle/>
        <a:p>
          <a:r>
            <a:rPr lang="en-US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Dạng 1: Nhận dạng phương trình chính tắc của elip</a:t>
          </a:r>
          <a:endParaRPr lang="vi-VN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221B01B-9D33-4EE0-AE89-0530F3CEC4E1}" type="parTrans" cxnId="{5045BAD1-9927-4669-AFE4-5ADD63B7BF45}">
      <dgm:prSet/>
      <dgm:spPr/>
      <dgm:t>
        <a:bodyPr/>
        <a:lstStyle/>
        <a:p>
          <a:endParaRPr lang="vi-VN"/>
        </a:p>
      </dgm:t>
    </dgm:pt>
    <dgm:pt modelId="{9E454136-862C-4FAA-A669-BBE99492FB92}" type="sibTrans" cxnId="{5045BAD1-9927-4669-AFE4-5ADD63B7BF45}">
      <dgm:prSet/>
      <dgm:spPr/>
      <dgm:t>
        <a:bodyPr/>
        <a:lstStyle/>
        <a:p>
          <a:endParaRPr lang="vi-VN"/>
        </a:p>
      </dgm:t>
    </dgm:pt>
    <dgm:pt modelId="{FA199DBF-BEA9-4B42-A556-13A448FC7832}">
      <dgm:prSet phldrT="[Text]" custT="1"/>
      <dgm:spPr/>
      <dgm:t>
        <a:bodyPr/>
        <a:lstStyle/>
        <a:p>
          <a:r>
            <a:rPr lang="en-US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Dạng 2: Tìm các yếu tố của elip</a:t>
          </a:r>
          <a:endParaRPr lang="vi-VN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A9CA8404-AC56-4E36-BD72-206766680886}" type="parTrans" cxnId="{756285A9-5629-40B8-9A07-FC4899EAA7AD}">
      <dgm:prSet/>
      <dgm:spPr/>
      <dgm:t>
        <a:bodyPr/>
        <a:lstStyle/>
        <a:p>
          <a:endParaRPr lang="vi-VN"/>
        </a:p>
      </dgm:t>
    </dgm:pt>
    <dgm:pt modelId="{AE2CBAF0-28E1-427B-8C05-778D06DEB693}" type="sibTrans" cxnId="{756285A9-5629-40B8-9A07-FC4899EAA7AD}">
      <dgm:prSet/>
      <dgm:spPr/>
      <dgm:t>
        <a:bodyPr/>
        <a:lstStyle/>
        <a:p>
          <a:endParaRPr lang="vi-VN"/>
        </a:p>
      </dgm:t>
    </dgm:pt>
    <dgm:pt modelId="{B447EEEF-A0BB-4714-8F26-A540CFACE0E4}">
      <dgm:prSet phldrT="[Text]" custT="1"/>
      <dgm:spPr/>
      <dgm:t>
        <a:bodyPr/>
        <a:lstStyle/>
        <a:p>
          <a:r>
            <a:rPr lang="en-US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Dạng 3: Viết phương trình chính tắc của elip</a:t>
          </a:r>
          <a:endParaRPr lang="vi-VN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9E297FD2-F0F1-4FA6-B274-072507982C97}" type="parTrans" cxnId="{737577E0-FFFF-40DD-9120-9D408A298D0E}">
      <dgm:prSet/>
      <dgm:spPr/>
      <dgm:t>
        <a:bodyPr/>
        <a:lstStyle/>
        <a:p>
          <a:endParaRPr lang="vi-VN"/>
        </a:p>
      </dgm:t>
    </dgm:pt>
    <dgm:pt modelId="{382ECDA3-A31E-4B7D-9933-A663CDD42B00}" type="sibTrans" cxnId="{737577E0-FFFF-40DD-9120-9D408A298D0E}">
      <dgm:prSet/>
      <dgm:spPr/>
      <dgm:t>
        <a:bodyPr/>
        <a:lstStyle/>
        <a:p>
          <a:endParaRPr lang="vi-VN"/>
        </a:p>
      </dgm:t>
    </dgm:pt>
    <dgm:pt modelId="{5C4EF7AE-E4E6-469F-B5C1-C6F10A41CB19}">
      <dgm:prSet phldrT="[Text]" custT="1"/>
      <dgm:spPr/>
      <dgm:t>
        <a:bodyPr/>
        <a:lstStyle/>
        <a:p>
          <a:r>
            <a:rPr lang="en-US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Dạng 4: Dạng khác</a:t>
          </a:r>
          <a:endParaRPr lang="vi-VN" sz="2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31C1AB9-B48A-4C00-B5E7-7ECBC2C1081F}" type="parTrans" cxnId="{6344180D-6671-4A07-8E48-BED8EBC5EDF3}">
      <dgm:prSet/>
      <dgm:spPr/>
      <dgm:t>
        <a:bodyPr/>
        <a:lstStyle/>
        <a:p>
          <a:endParaRPr lang="vi-VN"/>
        </a:p>
      </dgm:t>
    </dgm:pt>
    <dgm:pt modelId="{F0894812-252F-4317-9075-60462DEEE17F}" type="sibTrans" cxnId="{6344180D-6671-4A07-8E48-BED8EBC5EDF3}">
      <dgm:prSet/>
      <dgm:spPr/>
      <dgm:t>
        <a:bodyPr/>
        <a:lstStyle/>
        <a:p>
          <a:endParaRPr lang="vi-VN"/>
        </a:p>
      </dgm:t>
    </dgm:pt>
    <dgm:pt modelId="{0849B325-32E8-4551-88C5-35653565ADB7}" type="pres">
      <dgm:prSet presAssocID="{481A0FAE-4128-4734-A83F-D6C5B79D86BB}" presName="Name0" presStyleCnt="0">
        <dgm:presLayoutVars>
          <dgm:chMax val="7"/>
          <dgm:chPref val="7"/>
          <dgm:dir/>
        </dgm:presLayoutVars>
      </dgm:prSet>
      <dgm:spPr/>
    </dgm:pt>
    <dgm:pt modelId="{CA19DB5C-5829-456F-955B-024776E8966A}" type="pres">
      <dgm:prSet presAssocID="{481A0FAE-4128-4734-A83F-D6C5B79D86BB}" presName="Name1" presStyleCnt="0"/>
      <dgm:spPr/>
    </dgm:pt>
    <dgm:pt modelId="{5E4E2103-0AFB-485D-BD5E-4532922DE6D3}" type="pres">
      <dgm:prSet presAssocID="{481A0FAE-4128-4734-A83F-D6C5B79D86BB}" presName="cycle" presStyleCnt="0"/>
      <dgm:spPr/>
    </dgm:pt>
    <dgm:pt modelId="{D716A3E3-8433-4EE4-9786-F59E7E5D60DA}" type="pres">
      <dgm:prSet presAssocID="{481A0FAE-4128-4734-A83F-D6C5B79D86BB}" presName="srcNode" presStyleLbl="node1" presStyleIdx="0" presStyleCnt="4"/>
      <dgm:spPr/>
    </dgm:pt>
    <dgm:pt modelId="{6F390839-0ED9-4789-A8FD-A789CD90D9AB}" type="pres">
      <dgm:prSet presAssocID="{481A0FAE-4128-4734-A83F-D6C5B79D86BB}" presName="conn" presStyleLbl="parChTrans1D2" presStyleIdx="0" presStyleCnt="1"/>
      <dgm:spPr/>
    </dgm:pt>
    <dgm:pt modelId="{CCD99AA8-10DD-48D6-AA01-24C6B0001A3E}" type="pres">
      <dgm:prSet presAssocID="{481A0FAE-4128-4734-A83F-D6C5B79D86BB}" presName="extraNode" presStyleLbl="node1" presStyleIdx="0" presStyleCnt="4"/>
      <dgm:spPr/>
    </dgm:pt>
    <dgm:pt modelId="{73C3D829-9A36-4705-ACFF-C8FDA1F17EA2}" type="pres">
      <dgm:prSet presAssocID="{481A0FAE-4128-4734-A83F-D6C5B79D86BB}" presName="dstNode" presStyleLbl="node1" presStyleIdx="0" presStyleCnt="4"/>
      <dgm:spPr/>
    </dgm:pt>
    <dgm:pt modelId="{263B8E59-8E8D-44AB-92A5-B0C6072105D6}" type="pres">
      <dgm:prSet presAssocID="{4529829C-9E71-4242-9603-E17CD78F3588}" presName="text_1" presStyleLbl="node1" presStyleIdx="0" presStyleCnt="4">
        <dgm:presLayoutVars>
          <dgm:bulletEnabled val="1"/>
        </dgm:presLayoutVars>
      </dgm:prSet>
      <dgm:spPr/>
    </dgm:pt>
    <dgm:pt modelId="{A96F6FE1-6A90-41B4-9A3F-37A1DA6708D7}" type="pres">
      <dgm:prSet presAssocID="{4529829C-9E71-4242-9603-E17CD78F3588}" presName="accent_1" presStyleCnt="0"/>
      <dgm:spPr/>
    </dgm:pt>
    <dgm:pt modelId="{5F577977-EBBF-4B0A-AA06-7FD5CC07CED6}" type="pres">
      <dgm:prSet presAssocID="{4529829C-9E71-4242-9603-E17CD78F3588}" presName="accentRepeatNode" presStyleLbl="solidFgAcc1" presStyleIdx="0" presStyleCnt="4"/>
      <dgm:spPr>
        <a:prstGeom prst="flowChartConnector">
          <a:avLst/>
        </a:prstGeom>
      </dgm:spPr>
    </dgm:pt>
    <dgm:pt modelId="{98C76BD9-B546-4FD4-B7E7-A33A09CB15D0}" type="pres">
      <dgm:prSet presAssocID="{FA199DBF-BEA9-4B42-A556-13A448FC7832}" presName="text_2" presStyleLbl="node1" presStyleIdx="1" presStyleCnt="4">
        <dgm:presLayoutVars>
          <dgm:bulletEnabled val="1"/>
        </dgm:presLayoutVars>
      </dgm:prSet>
      <dgm:spPr/>
    </dgm:pt>
    <dgm:pt modelId="{A42620EE-B3A5-43C7-81F9-BC079D7D7DB6}" type="pres">
      <dgm:prSet presAssocID="{FA199DBF-BEA9-4B42-A556-13A448FC7832}" presName="accent_2" presStyleCnt="0"/>
      <dgm:spPr/>
    </dgm:pt>
    <dgm:pt modelId="{6F16B0CD-EFBE-4293-8055-C191151C097E}" type="pres">
      <dgm:prSet presAssocID="{FA199DBF-BEA9-4B42-A556-13A448FC7832}" presName="accentRepeatNode" presStyleLbl="solidFgAcc1" presStyleIdx="1" presStyleCnt="4"/>
      <dgm:spPr>
        <a:prstGeom prst="flowChartConnector">
          <a:avLst/>
        </a:prstGeom>
      </dgm:spPr>
    </dgm:pt>
    <dgm:pt modelId="{8435DFA2-17C4-4A1E-AD85-5B7DB3F54A6A}" type="pres">
      <dgm:prSet presAssocID="{B447EEEF-A0BB-4714-8F26-A540CFACE0E4}" presName="text_3" presStyleLbl="node1" presStyleIdx="2" presStyleCnt="4">
        <dgm:presLayoutVars>
          <dgm:bulletEnabled val="1"/>
        </dgm:presLayoutVars>
      </dgm:prSet>
      <dgm:spPr/>
    </dgm:pt>
    <dgm:pt modelId="{D94959E1-B3BA-493A-8A25-9FA6F6097E59}" type="pres">
      <dgm:prSet presAssocID="{B447EEEF-A0BB-4714-8F26-A540CFACE0E4}" presName="accent_3" presStyleCnt="0"/>
      <dgm:spPr/>
    </dgm:pt>
    <dgm:pt modelId="{D30CB5F1-BBC9-4BC0-9D01-16CCDCCDA8AA}" type="pres">
      <dgm:prSet presAssocID="{B447EEEF-A0BB-4714-8F26-A540CFACE0E4}" presName="accentRepeatNode" presStyleLbl="solidFgAcc1" presStyleIdx="2" presStyleCnt="4"/>
      <dgm:spPr>
        <a:prstGeom prst="flowChartConnector">
          <a:avLst/>
        </a:prstGeom>
      </dgm:spPr>
    </dgm:pt>
    <dgm:pt modelId="{35E661B0-26DF-4F57-803E-5481369BF5B0}" type="pres">
      <dgm:prSet presAssocID="{5C4EF7AE-E4E6-469F-B5C1-C6F10A41CB19}" presName="text_4" presStyleLbl="node1" presStyleIdx="3" presStyleCnt="4">
        <dgm:presLayoutVars>
          <dgm:bulletEnabled val="1"/>
        </dgm:presLayoutVars>
      </dgm:prSet>
      <dgm:spPr/>
    </dgm:pt>
    <dgm:pt modelId="{D36B402D-7048-4264-94F8-4F3C3932E5A5}" type="pres">
      <dgm:prSet presAssocID="{5C4EF7AE-E4E6-469F-B5C1-C6F10A41CB19}" presName="accent_4" presStyleCnt="0"/>
      <dgm:spPr/>
    </dgm:pt>
    <dgm:pt modelId="{30AC7E47-8D70-40D1-940B-74D5F1A92307}" type="pres">
      <dgm:prSet presAssocID="{5C4EF7AE-E4E6-469F-B5C1-C6F10A41CB19}" presName="accentRepeatNode" presStyleLbl="solidFgAcc1" presStyleIdx="3" presStyleCnt="4"/>
      <dgm:spPr>
        <a:prstGeom prst="flowChartConnector">
          <a:avLst/>
        </a:prstGeom>
      </dgm:spPr>
    </dgm:pt>
  </dgm:ptLst>
  <dgm:cxnLst>
    <dgm:cxn modelId="{4A434904-572E-47DE-980F-152D66A8541A}" type="presOf" srcId="{5C4EF7AE-E4E6-469F-B5C1-C6F10A41CB19}" destId="{35E661B0-26DF-4F57-803E-5481369BF5B0}" srcOrd="0" destOrd="0" presId="urn:microsoft.com/office/officeart/2008/layout/VerticalCurvedList"/>
    <dgm:cxn modelId="{6344180D-6671-4A07-8E48-BED8EBC5EDF3}" srcId="{481A0FAE-4128-4734-A83F-D6C5B79D86BB}" destId="{5C4EF7AE-E4E6-469F-B5C1-C6F10A41CB19}" srcOrd="3" destOrd="0" parTransId="{031C1AB9-B48A-4C00-B5E7-7ECBC2C1081F}" sibTransId="{F0894812-252F-4317-9075-60462DEEE17F}"/>
    <dgm:cxn modelId="{E8BABA66-4594-476F-A223-8EDE3E48794A}" type="presOf" srcId="{4529829C-9E71-4242-9603-E17CD78F3588}" destId="{263B8E59-8E8D-44AB-92A5-B0C6072105D6}" srcOrd="0" destOrd="0" presId="urn:microsoft.com/office/officeart/2008/layout/VerticalCurvedList"/>
    <dgm:cxn modelId="{04C5BE4E-1AF1-47F6-9329-6F2424322E1D}" type="presOf" srcId="{9E454136-862C-4FAA-A669-BBE99492FB92}" destId="{6F390839-0ED9-4789-A8FD-A789CD90D9AB}" srcOrd="0" destOrd="0" presId="urn:microsoft.com/office/officeart/2008/layout/VerticalCurvedList"/>
    <dgm:cxn modelId="{7280F858-B35A-4323-BF91-2B85F3DE80D2}" type="presOf" srcId="{B447EEEF-A0BB-4714-8F26-A540CFACE0E4}" destId="{8435DFA2-17C4-4A1E-AD85-5B7DB3F54A6A}" srcOrd="0" destOrd="0" presId="urn:microsoft.com/office/officeart/2008/layout/VerticalCurvedList"/>
    <dgm:cxn modelId="{756285A9-5629-40B8-9A07-FC4899EAA7AD}" srcId="{481A0FAE-4128-4734-A83F-D6C5B79D86BB}" destId="{FA199DBF-BEA9-4B42-A556-13A448FC7832}" srcOrd="1" destOrd="0" parTransId="{A9CA8404-AC56-4E36-BD72-206766680886}" sibTransId="{AE2CBAF0-28E1-427B-8C05-778D06DEB693}"/>
    <dgm:cxn modelId="{5045BAD1-9927-4669-AFE4-5ADD63B7BF45}" srcId="{481A0FAE-4128-4734-A83F-D6C5B79D86BB}" destId="{4529829C-9E71-4242-9603-E17CD78F3588}" srcOrd="0" destOrd="0" parTransId="{B221B01B-9D33-4EE0-AE89-0530F3CEC4E1}" sibTransId="{9E454136-862C-4FAA-A669-BBE99492FB92}"/>
    <dgm:cxn modelId="{737577E0-FFFF-40DD-9120-9D408A298D0E}" srcId="{481A0FAE-4128-4734-A83F-D6C5B79D86BB}" destId="{B447EEEF-A0BB-4714-8F26-A540CFACE0E4}" srcOrd="2" destOrd="0" parTransId="{9E297FD2-F0F1-4FA6-B274-072507982C97}" sibTransId="{382ECDA3-A31E-4B7D-9933-A663CDD42B00}"/>
    <dgm:cxn modelId="{144DE6E0-84C7-4B57-8EB6-3E74D59F986A}" type="presOf" srcId="{481A0FAE-4128-4734-A83F-D6C5B79D86BB}" destId="{0849B325-32E8-4551-88C5-35653565ADB7}" srcOrd="0" destOrd="0" presId="urn:microsoft.com/office/officeart/2008/layout/VerticalCurvedList"/>
    <dgm:cxn modelId="{464DE4EF-2F59-4947-A9B4-958C4C097776}" type="presOf" srcId="{FA199DBF-BEA9-4B42-A556-13A448FC7832}" destId="{98C76BD9-B546-4FD4-B7E7-A33A09CB15D0}" srcOrd="0" destOrd="0" presId="urn:microsoft.com/office/officeart/2008/layout/VerticalCurvedList"/>
    <dgm:cxn modelId="{6BD17595-0E7C-47B7-A735-975508D89D09}" type="presParOf" srcId="{0849B325-32E8-4551-88C5-35653565ADB7}" destId="{CA19DB5C-5829-456F-955B-024776E8966A}" srcOrd="0" destOrd="0" presId="urn:microsoft.com/office/officeart/2008/layout/VerticalCurvedList"/>
    <dgm:cxn modelId="{13421DE8-6523-4E8A-A780-B4E71D148592}" type="presParOf" srcId="{CA19DB5C-5829-456F-955B-024776E8966A}" destId="{5E4E2103-0AFB-485D-BD5E-4532922DE6D3}" srcOrd="0" destOrd="0" presId="urn:microsoft.com/office/officeart/2008/layout/VerticalCurvedList"/>
    <dgm:cxn modelId="{29953D18-3B34-4F15-A783-02A6D2B7DEFE}" type="presParOf" srcId="{5E4E2103-0AFB-485D-BD5E-4532922DE6D3}" destId="{D716A3E3-8433-4EE4-9786-F59E7E5D60DA}" srcOrd="0" destOrd="0" presId="urn:microsoft.com/office/officeart/2008/layout/VerticalCurvedList"/>
    <dgm:cxn modelId="{DA6F0198-5EF6-49D1-8F66-7BFEF99B1394}" type="presParOf" srcId="{5E4E2103-0AFB-485D-BD5E-4532922DE6D3}" destId="{6F390839-0ED9-4789-A8FD-A789CD90D9AB}" srcOrd="1" destOrd="0" presId="urn:microsoft.com/office/officeart/2008/layout/VerticalCurvedList"/>
    <dgm:cxn modelId="{6E547333-1A6E-4144-AEA6-1C695CE0C46C}" type="presParOf" srcId="{5E4E2103-0AFB-485D-BD5E-4532922DE6D3}" destId="{CCD99AA8-10DD-48D6-AA01-24C6B0001A3E}" srcOrd="2" destOrd="0" presId="urn:microsoft.com/office/officeart/2008/layout/VerticalCurvedList"/>
    <dgm:cxn modelId="{F425D7D3-164F-43F0-B4A3-C046EC750F62}" type="presParOf" srcId="{5E4E2103-0AFB-485D-BD5E-4532922DE6D3}" destId="{73C3D829-9A36-4705-ACFF-C8FDA1F17EA2}" srcOrd="3" destOrd="0" presId="urn:microsoft.com/office/officeart/2008/layout/VerticalCurvedList"/>
    <dgm:cxn modelId="{F66BC3EB-5E9C-4D0B-9035-9D86F5E8BA8F}" type="presParOf" srcId="{CA19DB5C-5829-456F-955B-024776E8966A}" destId="{263B8E59-8E8D-44AB-92A5-B0C6072105D6}" srcOrd="1" destOrd="0" presId="urn:microsoft.com/office/officeart/2008/layout/VerticalCurvedList"/>
    <dgm:cxn modelId="{20C4110A-04FC-49F4-9011-CB79DF51323D}" type="presParOf" srcId="{CA19DB5C-5829-456F-955B-024776E8966A}" destId="{A96F6FE1-6A90-41B4-9A3F-37A1DA6708D7}" srcOrd="2" destOrd="0" presId="urn:microsoft.com/office/officeart/2008/layout/VerticalCurvedList"/>
    <dgm:cxn modelId="{0F675C69-2822-499A-8BCF-2E8663657628}" type="presParOf" srcId="{A96F6FE1-6A90-41B4-9A3F-37A1DA6708D7}" destId="{5F577977-EBBF-4B0A-AA06-7FD5CC07CED6}" srcOrd="0" destOrd="0" presId="urn:microsoft.com/office/officeart/2008/layout/VerticalCurvedList"/>
    <dgm:cxn modelId="{EE682E76-5289-4E7E-A741-9D94DD8806D6}" type="presParOf" srcId="{CA19DB5C-5829-456F-955B-024776E8966A}" destId="{98C76BD9-B546-4FD4-B7E7-A33A09CB15D0}" srcOrd="3" destOrd="0" presId="urn:microsoft.com/office/officeart/2008/layout/VerticalCurvedList"/>
    <dgm:cxn modelId="{D745A868-CEBF-4AED-8646-1112287D9784}" type="presParOf" srcId="{CA19DB5C-5829-456F-955B-024776E8966A}" destId="{A42620EE-B3A5-43C7-81F9-BC079D7D7DB6}" srcOrd="4" destOrd="0" presId="urn:microsoft.com/office/officeart/2008/layout/VerticalCurvedList"/>
    <dgm:cxn modelId="{1EF80C2A-A366-4CA3-8570-D2FADEAE0CA5}" type="presParOf" srcId="{A42620EE-B3A5-43C7-81F9-BC079D7D7DB6}" destId="{6F16B0CD-EFBE-4293-8055-C191151C097E}" srcOrd="0" destOrd="0" presId="urn:microsoft.com/office/officeart/2008/layout/VerticalCurvedList"/>
    <dgm:cxn modelId="{50E35D7C-3AD5-4132-B6A6-1200A421F328}" type="presParOf" srcId="{CA19DB5C-5829-456F-955B-024776E8966A}" destId="{8435DFA2-17C4-4A1E-AD85-5B7DB3F54A6A}" srcOrd="5" destOrd="0" presId="urn:microsoft.com/office/officeart/2008/layout/VerticalCurvedList"/>
    <dgm:cxn modelId="{63F3A66F-C83F-4AF3-8661-B74A91B9D7BB}" type="presParOf" srcId="{CA19DB5C-5829-456F-955B-024776E8966A}" destId="{D94959E1-B3BA-493A-8A25-9FA6F6097E59}" srcOrd="6" destOrd="0" presId="urn:microsoft.com/office/officeart/2008/layout/VerticalCurvedList"/>
    <dgm:cxn modelId="{F7A0F7E7-C7F0-4CA0-89A2-9375C7CF1C9B}" type="presParOf" srcId="{D94959E1-B3BA-493A-8A25-9FA6F6097E59}" destId="{D30CB5F1-BBC9-4BC0-9D01-16CCDCCDA8AA}" srcOrd="0" destOrd="0" presId="urn:microsoft.com/office/officeart/2008/layout/VerticalCurvedList"/>
    <dgm:cxn modelId="{66A88BFA-02C1-4B51-BC59-678D530A7C4E}" type="presParOf" srcId="{CA19DB5C-5829-456F-955B-024776E8966A}" destId="{35E661B0-26DF-4F57-803E-5481369BF5B0}" srcOrd="7" destOrd="0" presId="urn:microsoft.com/office/officeart/2008/layout/VerticalCurvedList"/>
    <dgm:cxn modelId="{EE01A5E7-BC5B-4201-B0E6-EE6776BABD16}" type="presParOf" srcId="{CA19DB5C-5829-456F-955B-024776E8966A}" destId="{D36B402D-7048-4264-94F8-4F3C3932E5A5}" srcOrd="8" destOrd="0" presId="urn:microsoft.com/office/officeart/2008/layout/VerticalCurvedList"/>
    <dgm:cxn modelId="{D2D0C860-429F-4ED8-B233-9D2C9149636E}" type="presParOf" srcId="{D36B402D-7048-4264-94F8-4F3C3932E5A5}" destId="{30AC7E47-8D70-40D1-940B-74D5F1A923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90839-0ED9-4789-A8FD-A789CD90D9AB}">
      <dsp:nvSpPr>
        <dsp:cNvPr id="0" name=""/>
        <dsp:cNvSpPr/>
      </dsp:nvSpPr>
      <dsp:spPr>
        <a:xfrm>
          <a:off x="-4220753" y="-647613"/>
          <a:ext cx="5029027" cy="5029027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B8E59-8E8D-44AB-92A5-B0C6072105D6}">
      <dsp:nvSpPr>
        <dsp:cNvPr id="0" name=""/>
        <dsp:cNvSpPr/>
      </dsp:nvSpPr>
      <dsp:spPr>
        <a:xfrm>
          <a:off x="423474" y="287054"/>
          <a:ext cx="7064958" cy="5744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93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Dạng 1: Nhận dạng phương trình chính tắc của elip</a:t>
          </a:r>
          <a:endParaRPr lang="vi-VN" sz="2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23474" y="287054"/>
        <a:ext cx="7064958" cy="574407"/>
      </dsp:txXfrm>
    </dsp:sp>
    <dsp:sp modelId="{5F577977-EBBF-4B0A-AA06-7FD5CC07CED6}">
      <dsp:nvSpPr>
        <dsp:cNvPr id="0" name=""/>
        <dsp:cNvSpPr/>
      </dsp:nvSpPr>
      <dsp:spPr>
        <a:xfrm>
          <a:off x="64469" y="215253"/>
          <a:ext cx="718009" cy="718009"/>
        </a:xfrm>
        <a:prstGeom prst="flowChartConnecto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76BD9-B546-4FD4-B7E7-A33A09CB15D0}">
      <dsp:nvSpPr>
        <dsp:cNvPr id="0" name=""/>
        <dsp:cNvSpPr/>
      </dsp:nvSpPr>
      <dsp:spPr>
        <a:xfrm>
          <a:off x="752795" y="1148815"/>
          <a:ext cx="6735637" cy="5744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93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Dạng 2: Tìm các yếu tố của elip</a:t>
          </a:r>
          <a:endParaRPr lang="vi-VN" sz="2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2795" y="1148815"/>
        <a:ext cx="6735637" cy="574407"/>
      </dsp:txXfrm>
    </dsp:sp>
    <dsp:sp modelId="{6F16B0CD-EFBE-4293-8055-C191151C097E}">
      <dsp:nvSpPr>
        <dsp:cNvPr id="0" name=""/>
        <dsp:cNvSpPr/>
      </dsp:nvSpPr>
      <dsp:spPr>
        <a:xfrm>
          <a:off x="393790" y="1077014"/>
          <a:ext cx="718009" cy="718009"/>
        </a:xfrm>
        <a:prstGeom prst="flowChartConnecto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5DFA2-17C4-4A1E-AD85-5B7DB3F54A6A}">
      <dsp:nvSpPr>
        <dsp:cNvPr id="0" name=""/>
        <dsp:cNvSpPr/>
      </dsp:nvSpPr>
      <dsp:spPr>
        <a:xfrm>
          <a:off x="752795" y="2010576"/>
          <a:ext cx="6735637" cy="5744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93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Dạng 3: Viết phương trình chính tắc của elip</a:t>
          </a:r>
          <a:endParaRPr lang="vi-VN" sz="2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2795" y="2010576"/>
        <a:ext cx="6735637" cy="574407"/>
      </dsp:txXfrm>
    </dsp:sp>
    <dsp:sp modelId="{D30CB5F1-BBC9-4BC0-9D01-16CCDCCDA8AA}">
      <dsp:nvSpPr>
        <dsp:cNvPr id="0" name=""/>
        <dsp:cNvSpPr/>
      </dsp:nvSpPr>
      <dsp:spPr>
        <a:xfrm>
          <a:off x="393790" y="1938775"/>
          <a:ext cx="718009" cy="718009"/>
        </a:xfrm>
        <a:prstGeom prst="flowChartConnecto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661B0-26DF-4F57-803E-5481369BF5B0}">
      <dsp:nvSpPr>
        <dsp:cNvPr id="0" name=""/>
        <dsp:cNvSpPr/>
      </dsp:nvSpPr>
      <dsp:spPr>
        <a:xfrm>
          <a:off x="423474" y="2872337"/>
          <a:ext cx="7064958" cy="5744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93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Dạng 4: Dạng khác</a:t>
          </a:r>
          <a:endParaRPr lang="vi-VN" sz="2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23474" y="2872337"/>
        <a:ext cx="7064958" cy="574407"/>
      </dsp:txXfrm>
    </dsp:sp>
    <dsp:sp modelId="{30AC7E47-8D70-40D1-940B-74D5F1A92307}">
      <dsp:nvSpPr>
        <dsp:cNvPr id="0" name=""/>
        <dsp:cNvSpPr/>
      </dsp:nvSpPr>
      <dsp:spPr>
        <a:xfrm>
          <a:off x="64469" y="2800536"/>
          <a:ext cx="718009" cy="718009"/>
        </a:xfrm>
        <a:prstGeom prst="flowChartConnecto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00E9E-5F4B-4D75-9067-621D64D18633}" type="datetimeFigureOut">
              <a:rPr lang="vi-VN" smtClean="0"/>
              <a:t>16/03/2020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4F0BF-ABD0-4C0B-A17B-7FB03BB407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926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4F0BF-ABD0-4C0B-A17B-7FB03BB40775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938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3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8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 lIns="34274" tIns="17136" rIns="34274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74" tIns="17136" rIns="34274" bIns="1713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6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4" tIns="17136" rIns="34274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1200151"/>
            <a:ext cx="8229600" cy="3394472"/>
          </a:xfrm>
          <a:prstGeom prst="rect">
            <a:avLst/>
          </a:prstGeom>
        </p:spPr>
        <p:txBody>
          <a:bodyPr vert="eaVert" lIns="34274" tIns="17136" rIns="34274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9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92" y="411956"/>
            <a:ext cx="5486400" cy="8778478"/>
          </a:xfrm>
          <a:prstGeom prst="rect">
            <a:avLst/>
          </a:prstGeom>
        </p:spPr>
        <p:txBody>
          <a:bodyPr vert="eaVert" lIns="34274" tIns="17136" rIns="34274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4" y="411956"/>
            <a:ext cx="16308388" cy="8778478"/>
          </a:xfrm>
          <a:prstGeom prst="rect">
            <a:avLst/>
          </a:prstGeom>
        </p:spPr>
        <p:txBody>
          <a:bodyPr vert="eaVert" lIns="34274" tIns="17136" rIns="34274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5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5"/>
            <a:ext cx="2133601" cy="273844"/>
          </a:xfrm>
          <a:prstGeom prst="rect">
            <a:avLst/>
          </a:prstGeom>
        </p:spPr>
        <p:txBody>
          <a:bodyPr lIns="34268" tIns="17134" rIns="34268" bIns="17134"/>
          <a:lstStyle/>
          <a:p>
            <a:fld id="{D15044BE-B3F3-4258-B55D-9238C2EBFDF1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lIns="34268" tIns="17134" rIns="34268" bIns="1713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4767265"/>
            <a:ext cx="2133601" cy="273844"/>
          </a:xfrm>
          <a:prstGeom prst="rect">
            <a:avLst/>
          </a:prstGeom>
        </p:spPr>
        <p:txBody>
          <a:bodyPr lIns="34268" tIns="17134" rIns="34268" bIns="17134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2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4" tIns="17136" rIns="34274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200151"/>
            <a:ext cx="8229600" cy="3394472"/>
          </a:xfrm>
          <a:prstGeom prst="rect">
            <a:avLst/>
          </a:prstGeom>
        </p:spPr>
        <p:txBody>
          <a:bodyPr lIns="34274" tIns="17136" rIns="34274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7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  <a:prstGeom prst="rect">
            <a:avLst/>
          </a:prstGeom>
        </p:spPr>
        <p:txBody>
          <a:bodyPr lIns="34274" tIns="17136" rIns="34274" bIns="17136"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34274" tIns="17136" rIns="34274" bIns="17136"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1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1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2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2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2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43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6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4" tIns="17136" rIns="34274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4" y="2400301"/>
            <a:ext cx="10896600" cy="6790135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4" y="2400301"/>
            <a:ext cx="10898188" cy="6790135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8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  <a:prstGeom prst="rect">
            <a:avLst/>
          </a:prstGeom>
        </p:spPr>
        <p:txBody>
          <a:bodyPr lIns="34274" tIns="17136" rIns="34274" bIns="17136" anchor="b"/>
          <a:lstStyle>
            <a:lvl1pPr marL="0" indent="0">
              <a:buNone/>
              <a:defRPr sz="2100" b="1"/>
            </a:lvl1pPr>
            <a:lvl2pPr marL="408043" indent="0">
              <a:buNone/>
              <a:defRPr sz="1800" b="1"/>
            </a:lvl2pPr>
            <a:lvl3pPr marL="816085" indent="0">
              <a:buNone/>
              <a:defRPr sz="1600" b="1"/>
            </a:lvl3pPr>
            <a:lvl4pPr marL="1224127" indent="0">
              <a:buNone/>
              <a:defRPr sz="1400" b="1"/>
            </a:lvl4pPr>
            <a:lvl5pPr marL="1632169" indent="0">
              <a:buNone/>
              <a:defRPr sz="1400" b="1"/>
            </a:lvl5pPr>
            <a:lvl6pPr marL="2040212" indent="0">
              <a:buNone/>
              <a:defRPr sz="1400" b="1"/>
            </a:lvl6pPr>
            <a:lvl7pPr marL="2448254" indent="0">
              <a:buNone/>
              <a:defRPr sz="1400" b="1"/>
            </a:lvl7pPr>
            <a:lvl8pPr marL="2856296" indent="0">
              <a:buNone/>
              <a:defRPr sz="1400" b="1"/>
            </a:lvl8pPr>
            <a:lvl9pPr marL="326433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60"/>
            <a:ext cx="4040188" cy="2963466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1"/>
          </a:xfrm>
          <a:prstGeom prst="rect">
            <a:avLst/>
          </a:prstGeom>
        </p:spPr>
        <p:txBody>
          <a:bodyPr lIns="34274" tIns="17136" rIns="34274" bIns="17136" anchor="b"/>
          <a:lstStyle>
            <a:lvl1pPr marL="0" indent="0">
              <a:buNone/>
              <a:defRPr sz="2100" b="1"/>
            </a:lvl1pPr>
            <a:lvl2pPr marL="408043" indent="0">
              <a:buNone/>
              <a:defRPr sz="1800" b="1"/>
            </a:lvl2pPr>
            <a:lvl3pPr marL="816085" indent="0">
              <a:buNone/>
              <a:defRPr sz="1600" b="1"/>
            </a:lvl3pPr>
            <a:lvl4pPr marL="1224127" indent="0">
              <a:buNone/>
              <a:defRPr sz="1400" b="1"/>
            </a:lvl4pPr>
            <a:lvl5pPr marL="1632169" indent="0">
              <a:buNone/>
              <a:defRPr sz="1400" b="1"/>
            </a:lvl5pPr>
            <a:lvl6pPr marL="2040212" indent="0">
              <a:buNone/>
              <a:defRPr sz="1400" b="1"/>
            </a:lvl6pPr>
            <a:lvl7pPr marL="2448254" indent="0">
              <a:buNone/>
              <a:defRPr sz="1400" b="1"/>
            </a:lvl7pPr>
            <a:lvl8pPr marL="2856296" indent="0">
              <a:buNone/>
              <a:defRPr sz="1400" b="1"/>
            </a:lvl8pPr>
            <a:lvl9pPr marL="326433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60"/>
            <a:ext cx="4041775" cy="2963466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9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4" tIns="17136" rIns="34274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7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  <a:prstGeom prst="rect">
            <a:avLst/>
          </a:prstGeom>
        </p:spPr>
        <p:txBody>
          <a:bodyPr lIns="34274" tIns="17136" rIns="34274" bIns="17136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lIns="34274" tIns="17136" rIns="34274" bIns="17136"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8297"/>
          </a:xfrm>
          <a:prstGeom prst="rect">
            <a:avLst/>
          </a:prstGeom>
        </p:spPr>
        <p:txBody>
          <a:bodyPr lIns="34274" tIns="17136" rIns="34274" bIns="17136"/>
          <a:lstStyle>
            <a:lvl1pPr marL="0" indent="0">
              <a:buNone/>
              <a:defRPr sz="1200"/>
            </a:lvl1pPr>
            <a:lvl2pPr marL="408043" indent="0">
              <a:buNone/>
              <a:defRPr sz="1100"/>
            </a:lvl2pPr>
            <a:lvl3pPr marL="816085" indent="0">
              <a:buNone/>
              <a:defRPr sz="900"/>
            </a:lvl3pPr>
            <a:lvl4pPr marL="1224127" indent="0">
              <a:buNone/>
              <a:defRPr sz="800"/>
            </a:lvl4pPr>
            <a:lvl5pPr marL="1632169" indent="0">
              <a:buNone/>
              <a:defRPr sz="800"/>
            </a:lvl5pPr>
            <a:lvl6pPr marL="2040212" indent="0">
              <a:buNone/>
              <a:defRPr sz="800"/>
            </a:lvl6pPr>
            <a:lvl7pPr marL="2448254" indent="0">
              <a:buNone/>
              <a:defRPr sz="800"/>
            </a:lvl7pPr>
            <a:lvl8pPr marL="2856296" indent="0">
              <a:buNone/>
              <a:defRPr sz="800"/>
            </a:lvl8pPr>
            <a:lvl9pPr marL="32643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7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2" y="3600455"/>
            <a:ext cx="5486400" cy="425053"/>
          </a:xfrm>
          <a:prstGeom prst="rect">
            <a:avLst/>
          </a:prstGeom>
        </p:spPr>
        <p:txBody>
          <a:bodyPr lIns="34274" tIns="17136" rIns="34274" bIns="17136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2" y="459585"/>
            <a:ext cx="5486400" cy="3086100"/>
          </a:xfrm>
          <a:prstGeom prst="rect">
            <a:avLst/>
          </a:prstGeom>
        </p:spPr>
        <p:txBody>
          <a:bodyPr lIns="34274" tIns="17136" rIns="34274" bIns="17136"/>
          <a:lstStyle>
            <a:lvl1pPr marL="0" indent="0">
              <a:buNone/>
              <a:defRPr sz="2800"/>
            </a:lvl1pPr>
            <a:lvl2pPr marL="408043" indent="0">
              <a:buNone/>
              <a:defRPr sz="2500"/>
            </a:lvl2pPr>
            <a:lvl3pPr marL="816085" indent="0">
              <a:buNone/>
              <a:defRPr sz="2100"/>
            </a:lvl3pPr>
            <a:lvl4pPr marL="1224127" indent="0">
              <a:buNone/>
              <a:defRPr sz="1800"/>
            </a:lvl4pPr>
            <a:lvl5pPr marL="1632169" indent="0">
              <a:buNone/>
              <a:defRPr sz="1800"/>
            </a:lvl5pPr>
            <a:lvl6pPr marL="2040212" indent="0">
              <a:buNone/>
              <a:defRPr sz="1800"/>
            </a:lvl6pPr>
            <a:lvl7pPr marL="2448254" indent="0">
              <a:buNone/>
              <a:defRPr sz="1800"/>
            </a:lvl7pPr>
            <a:lvl8pPr marL="2856296" indent="0">
              <a:buNone/>
              <a:defRPr sz="1800"/>
            </a:lvl8pPr>
            <a:lvl9pPr marL="326433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2" y="4025504"/>
            <a:ext cx="5486400" cy="603646"/>
          </a:xfrm>
          <a:prstGeom prst="rect">
            <a:avLst/>
          </a:prstGeom>
        </p:spPr>
        <p:txBody>
          <a:bodyPr lIns="34274" tIns="17136" rIns="34274" bIns="17136"/>
          <a:lstStyle>
            <a:lvl1pPr marL="0" indent="0">
              <a:buNone/>
              <a:defRPr sz="1200"/>
            </a:lvl1pPr>
            <a:lvl2pPr marL="408043" indent="0">
              <a:buNone/>
              <a:defRPr sz="1100"/>
            </a:lvl2pPr>
            <a:lvl3pPr marL="816085" indent="0">
              <a:buNone/>
              <a:defRPr sz="900"/>
            </a:lvl3pPr>
            <a:lvl4pPr marL="1224127" indent="0">
              <a:buNone/>
              <a:defRPr sz="800"/>
            </a:lvl4pPr>
            <a:lvl5pPr marL="1632169" indent="0">
              <a:buNone/>
              <a:defRPr sz="800"/>
            </a:lvl5pPr>
            <a:lvl6pPr marL="2040212" indent="0">
              <a:buNone/>
              <a:defRPr sz="800"/>
            </a:lvl6pPr>
            <a:lvl7pPr marL="2448254" indent="0">
              <a:buNone/>
              <a:defRPr sz="800"/>
            </a:lvl7pPr>
            <a:lvl8pPr marL="2856296" indent="0">
              <a:buNone/>
              <a:defRPr sz="800"/>
            </a:lvl8pPr>
            <a:lvl9pPr marL="32643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B825E21-F5C2-4236-936E-9EDF241770C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4" tIns="17136" rIns="34274" bIns="17136"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" y="17476"/>
            <a:ext cx="9144547" cy="53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 userDrawn="1"/>
        </p:nvSpPr>
        <p:spPr>
          <a:xfrm>
            <a:off x="3845437" y="167252"/>
            <a:ext cx="3250246" cy="311588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1800" b="0" spc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ELIP</a:t>
            </a:r>
            <a:endParaRPr lang="en-US" sz="18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 userDrawn="1"/>
        </p:nvSpPr>
        <p:spPr>
          <a:xfrm>
            <a:off x="1251571" y="219001"/>
            <a:ext cx="694403" cy="188503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10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5" name="TextBox 11"/>
          <p:cNvSpPr txBox="1"/>
          <p:nvPr userDrawn="1"/>
        </p:nvSpPr>
        <p:spPr>
          <a:xfrm>
            <a:off x="807782" y="85881"/>
            <a:ext cx="311285" cy="470632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87"/>
              </a:lnSpc>
            </a:pPr>
            <a:r>
              <a:rPr lang="en-US" sz="10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1687"/>
              </a:lnSpc>
            </a:pPr>
            <a:r>
              <a:rPr lang="en-US" sz="1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1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 userDrawn="1"/>
        </p:nvSpPr>
        <p:spPr>
          <a:xfrm>
            <a:off x="1988109" y="130558"/>
            <a:ext cx="721654" cy="388558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13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  <a:endParaRPr lang="en-US" sz="13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10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3</a:t>
            </a:r>
            <a:endParaRPr lang="en-US" sz="10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365" y="0"/>
            <a:ext cx="9144547" cy="514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81626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8" indent="-306098" algn="l" defTabSz="81626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12" indent="-255082" algn="l" defTabSz="81626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27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57" indent="-204065" algn="l" defTabSz="81626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88" indent="-204065" algn="l" defTabSz="81626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19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50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81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11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1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6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9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23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54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8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1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46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.xml"/><Relationship Id="rId7" Type="http://schemas.openxmlformats.org/officeDocument/2006/relationships/image" Target="../media/image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slide" Target="slide8.xml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slide" Target="slide8.xml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slide" Target="slide8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slide" Target="slide15.xml"/><Relationship Id="rId9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0.png"/><Relationship Id="rId7" Type="http://schemas.openxmlformats.org/officeDocument/2006/relationships/image" Target="../media/image7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slide" Target="slide8.xml"/><Relationship Id="rId4" Type="http://schemas.openxmlformats.org/officeDocument/2006/relationships/slide" Target="slide15.xml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5.xml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slide" Target="slide21.xml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slide" Target="slide8.xml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emf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slide" Target="slide8.xml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9.emf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png"/><Relationship Id="rId18" Type="http://schemas.openxmlformats.org/officeDocument/2006/relationships/slide" Target="slide3.xml"/><Relationship Id="rId3" Type="http://schemas.openxmlformats.org/officeDocument/2006/relationships/image" Target="../media/image14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emf"/><Relationship Id="rId5" Type="http://schemas.openxmlformats.org/officeDocument/2006/relationships/image" Target="../media/image13.wmf"/><Relationship Id="rId15" Type="http://schemas.openxmlformats.org/officeDocument/2006/relationships/image" Target="../media/image18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1F461EC-5CE6-4A5A-832D-A34AD37BC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371600" y="4229099"/>
            <a:ext cx="6400800" cy="45719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68" name="Picture 62" descr="Orbit">
            <a:hlinkClick r:id="" action="ppaction://noaction"/>
            <a:extLst>
              <a:ext uri="{FF2B5EF4-FFF2-40B4-BE49-F238E27FC236}">
                <a16:creationId xmlns:a16="http://schemas.microsoft.com/office/drawing/2014/main" id="{2E8DAB53-E258-49A4-8736-4EEF4F1B2A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42" y="742950"/>
            <a:ext cx="2489602" cy="211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737">
            <a:extLst>
              <a:ext uri="{FF2B5EF4-FFF2-40B4-BE49-F238E27FC236}">
                <a16:creationId xmlns:a16="http://schemas.microsoft.com/office/drawing/2014/main" id="{E50FB834-1AB5-421C-A46D-386F83BA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49" y="2952750"/>
            <a:ext cx="2163097" cy="211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53857B3-68EA-41BC-BCEE-A976533A85E1}"/>
              </a:ext>
            </a:extLst>
          </p:cNvPr>
          <p:cNvCxnSpPr/>
          <p:nvPr/>
        </p:nvCxnSpPr>
        <p:spPr bwMode="auto">
          <a:xfrm>
            <a:off x="4106988" y="4106185"/>
            <a:ext cx="465012" cy="24582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E2AF921-3DD1-451A-87EA-78F1A7EEA74D}"/>
              </a:ext>
            </a:extLst>
          </p:cNvPr>
          <p:cNvCxnSpPr/>
          <p:nvPr/>
        </p:nvCxnSpPr>
        <p:spPr bwMode="auto">
          <a:xfrm>
            <a:off x="3429000" y="4283105"/>
            <a:ext cx="465012" cy="24582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Picture 1736">
            <a:extLst>
              <a:ext uri="{FF2B5EF4-FFF2-40B4-BE49-F238E27FC236}">
                <a16:creationId xmlns:a16="http://schemas.microsoft.com/office/drawing/2014/main" id="{5F668D2F-7ABD-4ACB-B0BF-0FBD3D437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398" y="2952751"/>
            <a:ext cx="2489602" cy="2118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ction Button: Forward or Next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C048FE5-F09A-4990-B4E5-ED88FD62C613}"/>
              </a:ext>
            </a:extLst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14" r:id="rId2" imgW="4048690" imgH="3034884"/>
        </mc:Choice>
        <mc:Fallback>
          <p:control r:id="rId2" imgW="4048690" imgH="3034884">
            <p:pic>
              <p:nvPicPr>
                <p:cNvPr id="73" name="FOfficeDoc1">
                  <a:extLst>
                    <a:ext uri="{FF2B5EF4-FFF2-40B4-BE49-F238E27FC236}">
                      <a16:creationId xmlns:a16="http://schemas.microsoft.com/office/drawing/2014/main" id="{62523A95-E617-42EE-92EA-A1BE0B1533ED}"/>
                    </a:ext>
                  </a:extLst>
                </p:cNvPr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4536" y="742950"/>
                  <a:ext cx="2203910" cy="2118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402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1498786" y="2100134"/>
            <a:ext cx="406214" cy="39541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grpSp>
        <p:nvGrpSpPr>
          <p:cNvPr id="3" name="Group 1"/>
          <p:cNvGrpSpPr/>
          <p:nvPr/>
        </p:nvGrpSpPr>
        <p:grpSpPr>
          <a:xfrm>
            <a:off x="187184" y="967588"/>
            <a:ext cx="1276646" cy="408759"/>
            <a:chOff x="1296987" y="6768285"/>
            <a:chExt cx="3404608" cy="1090150"/>
          </a:xfrm>
        </p:grpSpPr>
        <p:sp>
          <p:nvSpPr>
            <p:cNvPr id="5" name="TextBox 2"/>
            <p:cNvSpPr txBox="1"/>
            <p:nvPr/>
          </p:nvSpPr>
          <p:spPr>
            <a:xfrm>
              <a:off x="1934849" y="6873436"/>
              <a:ext cx="2766746" cy="98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sz="17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</a:t>
              </a:r>
              <a:r>
                <a:rPr lang="en-US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17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17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17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  <p:grpSp>
          <p:nvGrpSpPr>
            <p:cNvPr id="6" name="Group 70"/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1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2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3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  <p:sp>
            <p:nvSpPr>
              <p:cNvPr id="3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450"/>
                  </a:spcBef>
                </a:pPr>
                <a:endParaRPr lang="en-US" sz="1700"/>
              </a:p>
            </p:txBody>
          </p:sp>
        </p:grpSp>
      </p:grpSp>
      <p:sp>
        <p:nvSpPr>
          <p:cNvPr id="109" name="Action Button: Forward or Next 108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 sz="1700"/>
          </a:p>
        </p:txBody>
      </p:sp>
      <p:sp>
        <p:nvSpPr>
          <p:cNvPr id="54" name="Rectangle 53"/>
          <p:cNvSpPr/>
          <p:nvPr/>
        </p:nvSpPr>
        <p:spPr>
          <a:xfrm>
            <a:off x="1371600" y="921150"/>
            <a:ext cx="768422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GB" b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GB" sz="17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GB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GB" sz="1700" b="1">
                <a:latin typeface="Tahoma" pitchFamily="34" charset="0"/>
                <a:ea typeface="Tahoma" pitchFamily="34" charset="0"/>
                <a:cs typeface="Tahoma" pitchFamily="34" charset="0"/>
              </a:rPr>
              <a:t> sau đây là </a:t>
            </a:r>
            <a:r>
              <a:rPr lang="en-GB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GB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GB" sz="1700" b="1">
                <a:latin typeface="Tahoma" pitchFamily="34" charset="0"/>
                <a:ea typeface="Tahoma" pitchFamily="34" charset="0"/>
                <a:cs typeface="Tahoma" pitchFamily="34" charset="0"/>
              </a:rPr>
              <a:t> chính tắc của đường elip</a:t>
            </a:r>
            <a:r>
              <a:rPr lang="en-GB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vi-VN" sz="17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1565114" y="1504950"/>
                <a:ext cx="2016285" cy="47601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114" y="1504950"/>
                <a:ext cx="2016285" cy="476018"/>
              </a:xfrm>
              <a:prstGeom prst="rect">
                <a:avLst/>
              </a:prstGeom>
              <a:blipFill>
                <a:blip r:embed="rId2"/>
                <a:stretch>
                  <a:fillRect l="-5455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4486052" y="1575226"/>
                <a:ext cx="2497541" cy="31783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52" y="1575226"/>
                <a:ext cx="2497541" cy="317834"/>
              </a:xfrm>
              <a:prstGeom prst="rect">
                <a:avLst/>
              </a:prstGeom>
              <a:blipFill>
                <a:blip r:embed="rId3"/>
                <a:stretch>
                  <a:fillRect l="-4390" t="-16981" b="-37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1565114" y="2119051"/>
                <a:ext cx="2168685" cy="31783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GB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114" y="2119051"/>
                <a:ext cx="2168685" cy="317834"/>
              </a:xfrm>
              <a:prstGeom prst="rect">
                <a:avLst/>
              </a:prstGeom>
              <a:blipFill>
                <a:blip r:embed="rId4"/>
                <a:stretch>
                  <a:fillRect l="-5070" t="-19231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4486053" y="2038291"/>
                <a:ext cx="2168685" cy="47601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53" y="2038291"/>
                <a:ext cx="2168685" cy="476018"/>
              </a:xfrm>
              <a:prstGeom prst="rect">
                <a:avLst/>
              </a:prstGeom>
              <a:blipFill>
                <a:blip r:embed="rId5"/>
                <a:stretch>
                  <a:fillRect l="-5056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187184" y="2647950"/>
            <a:ext cx="1206858" cy="369332"/>
            <a:chOff x="1487714" y="7894730"/>
            <a:chExt cx="3218495" cy="985000"/>
          </a:xfrm>
        </p:grpSpPr>
        <p:sp>
          <p:nvSpPr>
            <p:cNvPr id="61" name="TextBox 60"/>
            <p:cNvSpPr txBox="1"/>
            <p:nvPr/>
          </p:nvSpPr>
          <p:spPr>
            <a:xfrm>
              <a:off x="2046334" y="7894730"/>
              <a:ext cx="2659875" cy="98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</a:t>
              </a:r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609600" y="3028950"/>
                <a:ext cx="7158643" cy="46646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có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GB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</a:t>
                </a:r>
                <a:r>
                  <a:rPr lang="en-GB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lip </a:t>
                </a:r>
                <a:r>
                  <a:rPr lang="en-GB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a&gt;b&gt;0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28950"/>
                <a:ext cx="7158643" cy="466464"/>
              </a:xfrm>
              <a:prstGeom prst="rect">
                <a:avLst/>
              </a:prstGeom>
              <a:blipFill>
                <a:blip r:embed="rId6"/>
                <a:stretch>
                  <a:fillRect l="-136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685800" y="4670408"/>
            <a:ext cx="1154976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</a:t>
            </a:r>
            <a:r>
              <a:rPr lang="en-GB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609600" y="3476519"/>
                <a:ext cx="7684224" cy="466721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 là phương trình chính tắc của elip vì 0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&lt;a</a:t>
                </a:r>
                <a:r>
                  <a:rPr lang="en-GB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&lt;b.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76519"/>
                <a:ext cx="7684224" cy="466721"/>
              </a:xfrm>
              <a:prstGeom prst="rect">
                <a:avLst/>
              </a:prstGeom>
              <a:blipFill>
                <a:blip r:embed="rId7"/>
                <a:stretch>
                  <a:fillRect l="-1269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609600" y="3908898"/>
                <a:ext cx="8686800" cy="46646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</a:t>
                </a: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b="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</a:t>
                </a:r>
                <a:r>
                  <a:rPr lang="en-GB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hông 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phương trình đường elip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08898"/>
                <a:ext cx="8686800" cy="466464"/>
              </a:xfrm>
              <a:prstGeom prst="rect">
                <a:avLst/>
              </a:prstGeom>
              <a:blipFill>
                <a:blip r:embed="rId8"/>
                <a:stretch>
                  <a:fillRect l="-112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/>
              <p:cNvSpPr txBox="1"/>
              <p:nvPr/>
            </p:nvSpPr>
            <p:spPr>
              <a:xfrm>
                <a:off x="609600" y="4260677"/>
                <a:ext cx="5510585" cy="573032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</a:t>
                </a:r>
                <a:r>
                  <a:rPr lang="en-GB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b="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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vi-V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vi-V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60677"/>
                <a:ext cx="5510585" cy="573032"/>
              </a:xfrm>
              <a:prstGeom prst="rect">
                <a:avLst/>
              </a:prstGeom>
              <a:blipFill>
                <a:blip r:embed="rId9"/>
                <a:stretch>
                  <a:fillRect l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E8EDF1C9-4E06-494F-BEF9-4CA3EA2307A9}"/>
              </a:ext>
            </a:extLst>
          </p:cNvPr>
          <p:cNvGrpSpPr/>
          <p:nvPr/>
        </p:nvGrpSpPr>
        <p:grpSpPr>
          <a:xfrm>
            <a:off x="1" y="589324"/>
            <a:ext cx="6857999" cy="380770"/>
            <a:chOff x="23989" y="1891768"/>
            <a:chExt cx="12562000" cy="1015387"/>
          </a:xfrm>
        </p:grpSpPr>
        <p:sp>
          <p:nvSpPr>
            <p:cNvPr id="75" name="Rounded Rectangle 35">
              <a:extLst>
                <a:ext uri="{FF2B5EF4-FFF2-40B4-BE49-F238E27FC236}">
                  <a16:creationId xmlns:a16="http://schemas.microsoft.com/office/drawing/2014/main" id="{1A37B7B3-3BF8-44DB-8C43-566ECF4601D5}"/>
                </a:ext>
              </a:extLst>
            </p:cNvPr>
            <p:cNvSpPr/>
            <p:nvPr/>
          </p:nvSpPr>
          <p:spPr>
            <a:xfrm>
              <a:off x="23989" y="1905000"/>
              <a:ext cx="2141339" cy="94684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8DAE0CF-EEB0-4BAF-B41B-1070DEC00898}"/>
                </a:ext>
              </a:extLst>
            </p:cNvPr>
            <p:cNvSpPr txBox="1"/>
            <p:nvPr/>
          </p:nvSpPr>
          <p:spPr>
            <a:xfrm>
              <a:off x="115894" y="1922269"/>
              <a:ext cx="214134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DẠNG </a:t>
              </a:r>
              <a:r>
                <a:rPr lang="en-GB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F1C244C-3BFF-49CB-B409-6302DA809DA4}"/>
                </a:ext>
              </a:extLst>
            </p:cNvPr>
            <p:cNvSpPr txBox="1"/>
            <p:nvPr/>
          </p:nvSpPr>
          <p:spPr>
            <a:xfrm>
              <a:off x="2257232" y="1891768"/>
              <a:ext cx="10328757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DẠNG PH</a:t>
              </a:r>
              <a:r>
                <a:rPr lang="vi-VN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Đ</a:t>
              </a:r>
              <a:r>
                <a:rPr lang="vi-VN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 ELIP</a:t>
              </a:r>
              <a:endParaRPr lang="en-US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9" name="Action Button: Forward or Next 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65CF0335-E356-40E4-BAE0-951CB51AF8A2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/>
      <p:bldP spid="56" grpId="0"/>
      <p:bldP spid="57" grpId="0"/>
      <p:bldP spid="58" grpId="0"/>
      <p:bldP spid="59" grpId="0"/>
      <p:bldP spid="63" grpId="0"/>
      <p:bldP spid="64" grpId="0"/>
      <p:bldP spid="67" grpId="0"/>
      <p:bldP spid="68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5384986" y="2007926"/>
            <a:ext cx="406214" cy="4114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1542" y="967717"/>
            <a:ext cx="8963061" cy="706852"/>
            <a:chOff x="1296996" y="2497041"/>
            <a:chExt cx="21048055" cy="1885157"/>
          </a:xfrm>
        </p:grpSpPr>
        <p:grpSp>
          <p:nvGrpSpPr>
            <p:cNvPr id="3" name="Group 1"/>
            <p:cNvGrpSpPr/>
            <p:nvPr/>
          </p:nvGrpSpPr>
          <p:grpSpPr>
            <a:xfrm>
              <a:off x="1296996" y="2497041"/>
              <a:ext cx="3582148" cy="1090150"/>
              <a:chOff x="1296987" y="6768285"/>
              <a:chExt cx="3582148" cy="1090150"/>
            </a:xfrm>
          </p:grpSpPr>
          <p:sp>
            <p:nvSpPr>
              <p:cNvPr id="5" name="TextBox 2"/>
              <p:cNvSpPr txBox="1"/>
              <p:nvPr/>
            </p:nvSpPr>
            <p:spPr>
              <a:xfrm>
                <a:off x="2156598" y="6873436"/>
                <a:ext cx="2722537" cy="984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  <p:grpSp>
            <p:nvGrpSpPr>
              <p:cNvPr id="6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4" name="Rectangle 3"/>
            <p:cNvSpPr/>
            <p:nvPr/>
          </p:nvSpPr>
          <p:spPr>
            <a:xfrm>
              <a:off x="4449505" y="2658449"/>
              <a:ext cx="17895546" cy="1723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GB" b="1">
                  <a:latin typeface="Tahoma" pitchFamily="34" charset="0"/>
                  <a:ea typeface="Tahoma" pitchFamily="34" charset="0"/>
                  <a:cs typeface="Tahoma" pitchFamily="34" charset="0"/>
                </a:rPr>
                <a:t> nào sau </a:t>
              </a:r>
              <a:r>
                <a:rPr lang="en-GB" b="1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đây</a:t>
              </a:r>
              <a:r>
                <a:rPr lang="en-GB" b="1">
                  <a:latin typeface="Tahoma" pitchFamily="34" charset="0"/>
                  <a:ea typeface="Tahoma" pitchFamily="34" charset="0"/>
                  <a:cs typeface="Tahoma" pitchFamily="34" charset="0"/>
                </a:rPr>
                <a:t> không </a:t>
              </a:r>
              <a:r>
                <a:rPr lang="en-GB" b="1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phải</a:t>
              </a:r>
              <a:r>
                <a:rPr lang="en-GB" b="1">
                  <a:latin typeface="Tahoma" pitchFamily="34" charset="0"/>
                  <a:ea typeface="Tahoma" pitchFamily="34" charset="0"/>
                  <a:cs typeface="Tahoma" pitchFamily="34" charset="0"/>
                </a:rPr>
                <a:t> là phương </a:t>
              </a:r>
              <a:r>
                <a:rPr lang="en-GB" b="1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GB" b="1">
                  <a:latin typeface="Tahoma" pitchFamily="34" charset="0"/>
                  <a:ea typeface="Tahoma" pitchFamily="34" charset="0"/>
                  <a:cs typeface="Tahoma" pitchFamily="34" charset="0"/>
                </a:rPr>
                <a:t> chính tắc của elip?</a:t>
              </a:r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9" name="Action Button: Forward or Next 108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 sz="17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5476653" y="1575226"/>
                <a:ext cx="2112849" cy="31783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653" y="1575226"/>
                <a:ext cx="2112849" cy="317834"/>
              </a:xfrm>
              <a:prstGeom prst="rect">
                <a:avLst/>
              </a:prstGeom>
              <a:blipFill>
                <a:blip r:embed="rId2"/>
                <a:stretch>
                  <a:fillRect l="-4899" t="-16981" r="-4899" b="-37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2410239" y="2074051"/>
                <a:ext cx="2193770" cy="31783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GB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239" y="2074051"/>
                <a:ext cx="2193770" cy="317834"/>
              </a:xfrm>
              <a:prstGeom prst="rect">
                <a:avLst/>
              </a:prstGeom>
              <a:blipFill>
                <a:blip r:embed="rId3"/>
                <a:stretch>
                  <a:fillRect l="-4722" t="-17308" r="-4444" b="-4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5476653" y="2063567"/>
                <a:ext cx="2371947" cy="31783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653" y="2063567"/>
                <a:ext cx="2371947" cy="317834"/>
              </a:xfrm>
              <a:prstGeom prst="rect">
                <a:avLst/>
              </a:prstGeom>
              <a:blipFill>
                <a:blip r:embed="rId4"/>
                <a:stretch>
                  <a:fillRect l="-4359" t="-19231" r="-769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228600" y="2266950"/>
            <a:ext cx="1227696" cy="369332"/>
            <a:chOff x="1487714" y="7894730"/>
            <a:chExt cx="3274067" cy="985000"/>
          </a:xfrm>
        </p:grpSpPr>
        <p:sp>
          <p:nvSpPr>
            <p:cNvPr id="56" name="TextBox 55"/>
            <p:cNvSpPr txBox="1"/>
            <p:nvPr/>
          </p:nvSpPr>
          <p:spPr>
            <a:xfrm>
              <a:off x="2046334" y="7894730"/>
              <a:ext cx="2715447" cy="98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609600" y="2571750"/>
                <a:ext cx="6172200" cy="466721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GB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chính tắc đường </a:t>
                </a:r>
                <a:r>
                  <a:rPr lang="en-GB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GB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71750"/>
                <a:ext cx="6172200" cy="466721"/>
              </a:xfrm>
              <a:prstGeom prst="rect">
                <a:avLst/>
              </a:prstGeom>
              <a:blipFill>
                <a:blip r:embed="rId5"/>
                <a:stretch>
                  <a:fillRect l="-1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609600" y="3058720"/>
                <a:ext cx="7387244" cy="1085352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</a:t>
                </a:r>
                <a:r>
                  <a:rPr lang="vi-VN" sz="17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700" b="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vi-VN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7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17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7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700" b="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vi-VN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7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17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17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>
                        <a:latin typeface="Cambria Math" panose="02040503050406030204" pitchFamily="18" charset="0"/>
                      </a:rPr>
                      <m:t>18</m:t>
                    </m:r>
                    <m:r>
                      <a:rPr lang="en-GB" sz="17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</m:t>
                    </m:r>
                    <m:f>
                      <m:fPr>
                        <m:ctrlPr>
                          <a:rPr lang="vi-V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17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1700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17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vi-VN" sz="17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7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GB" sz="17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17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1700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vi-VN" sz="17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17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7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700" b="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</m:t>
                    </m:r>
                    <m:f>
                      <m:fPr>
                        <m:ctrlPr>
                          <a:rPr lang="vi-V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17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vi-VN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700" b="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den>
                    </m:f>
                    <m:r>
                      <a:rPr lang="vi-VN" sz="1700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17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vi-VN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700" b="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den>
                    </m:f>
                    <m:r>
                      <a:rPr lang="vi-VN" sz="17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7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17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GB" sz="17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17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58720"/>
                <a:ext cx="7387244" cy="1085352"/>
              </a:xfrm>
              <a:prstGeom prst="rect">
                <a:avLst/>
              </a:prstGeom>
              <a:blipFill>
                <a:blip r:embed="rId6"/>
                <a:stretch>
                  <a:fillRect l="-1320" b="-7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914400" y="3556892"/>
            <a:ext cx="5057460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en-GB">
                <a:latin typeface="Tahoma" pitchFamily="34" charset="0"/>
                <a:ea typeface="Tahoma" pitchFamily="34" charset="0"/>
                <a:cs typeface="Tahoma" pitchFamily="34" charset="0"/>
              </a:rPr>
              <a:t>đều là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elip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609600" y="3882139"/>
                <a:ext cx="8534909" cy="571493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b="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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vi-V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 là phương trình chính tắc đường elip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82139"/>
                <a:ext cx="8534909" cy="571493"/>
              </a:xfrm>
              <a:prstGeom prst="rect">
                <a:avLst/>
              </a:prstGeom>
              <a:blipFill>
                <a:blip r:embed="rId7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2410239" y="1504950"/>
                <a:ext cx="1808884" cy="47601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239" y="1504950"/>
                <a:ext cx="1808884" cy="476018"/>
              </a:xfrm>
              <a:prstGeom prst="rect">
                <a:avLst/>
              </a:prstGeom>
              <a:blipFill>
                <a:blip r:embed="rId8"/>
                <a:stretch>
                  <a:fillRect l="-5724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609600" y="4485325"/>
            <a:ext cx="1231685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</a:t>
            </a:r>
            <a:r>
              <a:rPr lang="en-GB" sz="17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</a:t>
            </a:r>
            <a:r>
              <a:rPr lang="vi-VN" sz="17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38E0454-6AEC-4B1B-813B-D7D0C35A582B}"/>
              </a:ext>
            </a:extLst>
          </p:cNvPr>
          <p:cNvGrpSpPr/>
          <p:nvPr/>
        </p:nvGrpSpPr>
        <p:grpSpPr>
          <a:xfrm>
            <a:off x="1" y="589324"/>
            <a:ext cx="6857999" cy="380770"/>
            <a:chOff x="23989" y="1891768"/>
            <a:chExt cx="12562000" cy="1015387"/>
          </a:xfrm>
        </p:grpSpPr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09F1E6B4-1349-40A5-A351-20151E3E7075}"/>
                </a:ext>
              </a:extLst>
            </p:cNvPr>
            <p:cNvSpPr/>
            <p:nvPr/>
          </p:nvSpPr>
          <p:spPr>
            <a:xfrm>
              <a:off x="23989" y="1905000"/>
              <a:ext cx="2141339" cy="94684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C557EDC-E82F-4607-805F-8CA1D12AB63F}"/>
                </a:ext>
              </a:extLst>
            </p:cNvPr>
            <p:cNvSpPr txBox="1"/>
            <p:nvPr/>
          </p:nvSpPr>
          <p:spPr>
            <a:xfrm>
              <a:off x="115894" y="1922269"/>
              <a:ext cx="214134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DẠNG </a:t>
              </a:r>
              <a:r>
                <a:rPr lang="en-GB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4D8F1C4-2C6F-40B2-9E08-6B0D35101233}"/>
                </a:ext>
              </a:extLst>
            </p:cNvPr>
            <p:cNvSpPr txBox="1"/>
            <p:nvPr/>
          </p:nvSpPr>
          <p:spPr>
            <a:xfrm>
              <a:off x="2257232" y="1891768"/>
              <a:ext cx="10328757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DẠNG PH</a:t>
              </a:r>
              <a:r>
                <a:rPr lang="vi-VN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Đ</a:t>
              </a:r>
              <a:r>
                <a:rPr lang="vi-VN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 ELIP</a:t>
              </a:r>
              <a:endParaRPr lang="en-US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6" name="Action Button: Forward or Next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CE60F97-88C8-459A-9C74-242EE1937011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/>
      <p:bldP spid="53" grpId="0"/>
      <p:bldP spid="54" grpId="0"/>
      <p:bldP spid="61" grpId="0"/>
      <p:bldP spid="62" grpId="0"/>
      <p:bldP spid="64" grpId="0"/>
      <p:bldP spid="65" grpId="0"/>
      <p:bldP spid="66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2794186" y="1733550"/>
            <a:ext cx="406214" cy="4065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40023" y="2244705"/>
            <a:ext cx="1227696" cy="369332"/>
            <a:chOff x="1487714" y="7894730"/>
            <a:chExt cx="3274067" cy="985000"/>
          </a:xfrm>
        </p:grpSpPr>
        <p:sp>
          <p:nvSpPr>
            <p:cNvPr id="33" name="TextBox 32"/>
            <p:cNvSpPr txBox="1"/>
            <p:nvPr/>
          </p:nvSpPr>
          <p:spPr>
            <a:xfrm>
              <a:off x="2046334" y="7894730"/>
              <a:ext cx="2715447" cy="98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588437"/>
            <a:ext cx="5178926" cy="381657"/>
            <a:chOff x="-288924" y="1889403"/>
            <a:chExt cx="11551965" cy="1017752"/>
          </a:xfrm>
        </p:grpSpPr>
        <p:sp>
          <p:nvSpPr>
            <p:cNvPr id="36" name="Rounded Rectangle 35"/>
            <p:cNvSpPr/>
            <p:nvPr/>
          </p:nvSpPr>
          <p:spPr>
            <a:xfrm>
              <a:off x="-288924" y="1905000"/>
              <a:ext cx="2719513" cy="94684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118954" y="1922270"/>
              <a:ext cx="242720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DẠNG 2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30589" y="1889403"/>
              <a:ext cx="8832452" cy="9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vi-VN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TÌM CÁC YẾU TỐ CỦA ELIP</a:t>
              </a:r>
              <a:endParaRPr lang="en-US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269638" y="1792806"/>
            <a:ext cx="1258749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</a:t>
            </a: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 9 và 4.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889935"/>
            <a:ext cx="8915400" cy="810735"/>
            <a:chOff x="1296996" y="2289598"/>
            <a:chExt cx="22964808" cy="2162209"/>
          </a:xfrm>
        </p:grpSpPr>
        <p:grpSp>
          <p:nvGrpSpPr>
            <p:cNvPr id="3" name="Group 1"/>
            <p:cNvGrpSpPr/>
            <p:nvPr/>
          </p:nvGrpSpPr>
          <p:grpSpPr>
            <a:xfrm>
              <a:off x="1296996" y="2497041"/>
              <a:ext cx="3610422" cy="1090150"/>
              <a:chOff x="1296987" y="6768285"/>
              <a:chExt cx="3610422" cy="1090150"/>
            </a:xfrm>
          </p:grpSpPr>
          <p:sp>
            <p:nvSpPr>
              <p:cNvPr id="5" name="TextBox 2"/>
              <p:cNvSpPr txBox="1"/>
              <p:nvPr/>
            </p:nvSpPr>
            <p:spPr>
              <a:xfrm>
                <a:off x="2156597" y="6873436"/>
                <a:ext cx="2750812" cy="984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</a:t>
                </a:r>
                <a:r>
                  <a:rPr lang="vi-VN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  <p:grpSp>
            <p:nvGrpSpPr>
              <p:cNvPr id="6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4575492" y="2289598"/>
                  <a:ext cx="19686312" cy="21622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450"/>
                    </a:spcBef>
                  </a:pPr>
                  <a:r>
                    <a:rPr lang="en-US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lang="vi-VN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Elip có </a:t>
                  </a:r>
                  <a:r>
                    <a:rPr lang="vi-VN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 trình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  <a:r>
                    <a:rPr lang="vi-VN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Khi đó độ dài trục lớn, trục nhỏ lần </a:t>
                  </a:r>
                  <a:r>
                    <a:rPr lang="vi-VN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lượt là</a:t>
                  </a:r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5492" y="2289598"/>
                  <a:ext cx="19686312" cy="2162209"/>
                </a:xfrm>
                <a:prstGeom prst="rect">
                  <a:avLst/>
                </a:prstGeom>
                <a:blipFill>
                  <a:blip r:embed="rId2"/>
                  <a:stretch>
                    <a:fillRect l="-638" b="-11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/>
              <p:cNvSpPr txBox="1"/>
              <p:nvPr/>
            </p:nvSpPr>
            <p:spPr>
              <a:xfrm>
                <a:off x="736093" y="2660381"/>
                <a:ext cx="2964001" cy="652476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có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9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 panose="05000000000000000000" pitchFamily="2" charset="2"/>
                  </a:rPr>
                  <a:t>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  <m:r>
                              <a:rPr lang="vi-VN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3</m:t>
                            </m:r>
                          </m:e>
                          <m:e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𝑏</m:t>
                            </m:r>
                            <m:r>
                              <a:rPr lang="vi-VN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93" y="2660381"/>
                <a:ext cx="2964001" cy="652476"/>
              </a:xfrm>
              <a:prstGeom prst="rect">
                <a:avLst/>
              </a:prstGeom>
              <a:blipFill>
                <a:blip r:embed="rId3"/>
                <a:stretch>
                  <a:fillRect l="-3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Action Button: Forward or Next 108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2877352" y="1792806"/>
            <a:ext cx="1371600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</a:t>
            </a: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 6 và 4.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597917" y="1792806"/>
            <a:ext cx="1309187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</a:t>
            </a: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 3 và 2.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256067" y="1792806"/>
            <a:ext cx="1371599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D.</a:t>
            </a: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 4 và 6.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/>
              <p:cNvSpPr txBox="1"/>
              <p:nvPr/>
            </p:nvSpPr>
            <p:spPr>
              <a:xfrm>
                <a:off x="757121" y="3452142"/>
                <a:ext cx="3805843" cy="31161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Trục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lớn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</m:t>
                        </m:r>
                      </m:e>
                      <m:sub>
                        <m:r>
                          <a:rPr lang="vi-VN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</m:t>
                        </m:r>
                      </m:e>
                      <m:sub>
                        <m:r>
                          <a:rPr lang="vi-VN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3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6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21" y="3452142"/>
                <a:ext cx="3805843" cy="311614"/>
              </a:xfrm>
              <a:prstGeom prst="rect">
                <a:avLst/>
              </a:prstGeom>
              <a:blipFill>
                <a:blip r:embed="rId4"/>
                <a:stretch>
                  <a:fillRect l="-2560" t="-19608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/>
              <p:cNvSpPr txBox="1"/>
              <p:nvPr/>
            </p:nvSpPr>
            <p:spPr>
              <a:xfrm>
                <a:off x="766157" y="3944731"/>
                <a:ext cx="3805843" cy="31161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Trục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lớn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𝐵</m:t>
                        </m:r>
                      </m:e>
                      <m:sub>
                        <m:r>
                          <a:rPr lang="vi-VN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𝐵</m:t>
                        </m:r>
                      </m:e>
                      <m:sub>
                        <m:r>
                          <a:rPr lang="vi-VN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lang="vi-VN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vi-VN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4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57" y="3944731"/>
                <a:ext cx="3805843" cy="311614"/>
              </a:xfrm>
              <a:prstGeom prst="rect">
                <a:avLst/>
              </a:prstGeom>
              <a:blipFill>
                <a:blip r:embed="rId5"/>
                <a:stretch>
                  <a:fillRect l="-2564" t="-19608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/>
          <p:cNvSpPr txBox="1"/>
          <p:nvPr/>
        </p:nvSpPr>
        <p:spPr>
          <a:xfrm>
            <a:off x="774360" y="4437320"/>
            <a:ext cx="838200" cy="2962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sz="17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B</a:t>
            </a:r>
          </a:p>
        </p:txBody>
      </p:sp>
      <p:sp>
        <p:nvSpPr>
          <p:cNvPr id="51" name="Action Button: Forward or Next 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45583EC-5497-467B-9CFE-12B9A4870642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9" grpId="0"/>
      <p:bldP spid="123" grpId="0"/>
      <p:bldP spid="113" grpId="0"/>
      <p:bldP spid="114" grpId="0"/>
      <p:bldP spid="115" grpId="0"/>
      <p:bldP spid="116" grpId="0"/>
      <p:bldP spid="129" grpId="0"/>
      <p:bldP spid="1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1498786" y="1733550"/>
            <a:ext cx="406214" cy="38991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65320" y="2555439"/>
            <a:ext cx="1227696" cy="369332"/>
            <a:chOff x="1487714" y="7894730"/>
            <a:chExt cx="3274067" cy="985000"/>
          </a:xfrm>
        </p:grpSpPr>
        <p:sp>
          <p:nvSpPr>
            <p:cNvPr id="33" name="TextBox 32"/>
            <p:cNvSpPr txBox="1"/>
            <p:nvPr/>
          </p:nvSpPr>
          <p:spPr>
            <a:xfrm>
              <a:off x="2046334" y="7894730"/>
              <a:ext cx="2715447" cy="98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/>
              <p:cNvSpPr txBox="1"/>
              <p:nvPr/>
            </p:nvSpPr>
            <p:spPr>
              <a:xfrm>
                <a:off x="4543466" y="1757514"/>
                <a:ext cx="3457533" cy="31161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𝟏𝟔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vi-VN" b="1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sSub>
                      <m:sSub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𝟏𝟔</m:t>
                        </m:r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66" y="1757514"/>
                <a:ext cx="3457533" cy="311614"/>
              </a:xfrm>
              <a:prstGeom prst="rect">
                <a:avLst/>
              </a:prstGeom>
              <a:blipFill>
                <a:blip r:embed="rId2"/>
                <a:stretch>
                  <a:fillRect l="-3175" t="-19608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86342" y="895350"/>
            <a:ext cx="8581458" cy="810735"/>
            <a:chOff x="1296996" y="2304040"/>
            <a:chExt cx="22885376" cy="2162210"/>
          </a:xfrm>
        </p:grpSpPr>
        <p:grpSp>
          <p:nvGrpSpPr>
            <p:cNvPr id="3" name="Group 1"/>
            <p:cNvGrpSpPr/>
            <p:nvPr/>
          </p:nvGrpSpPr>
          <p:grpSpPr>
            <a:xfrm>
              <a:off x="1296996" y="2497041"/>
              <a:ext cx="3707586" cy="1090150"/>
              <a:chOff x="1296987" y="6768285"/>
              <a:chExt cx="3707586" cy="1090150"/>
            </a:xfrm>
          </p:grpSpPr>
          <p:sp>
            <p:nvSpPr>
              <p:cNvPr id="5" name="TextBox 2"/>
              <p:cNvSpPr txBox="1"/>
              <p:nvPr/>
            </p:nvSpPr>
            <p:spPr>
              <a:xfrm>
                <a:off x="2156598" y="6873436"/>
                <a:ext cx="2847975" cy="984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</a:t>
                </a:r>
                <a:r>
                  <a:rPr lang="vi-VN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  <p:grpSp>
            <p:nvGrpSpPr>
              <p:cNvPr id="6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4746399" y="2304040"/>
                  <a:ext cx="19435973" cy="21622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450"/>
                    </a:spcBef>
                  </a:pPr>
                  <a:r>
                    <a:rPr lang="en-US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lang="vi-VN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Elip có phương trình: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  <a:r>
                    <a:rPr lang="vi-VN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Khi đó tọa độ tiêu điểm của </a:t>
                  </a:r>
                  <a:r>
                    <a:rPr lang="vi-VN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elip là</a:t>
                  </a:r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6399" y="2304040"/>
                  <a:ext cx="19435973" cy="2162210"/>
                </a:xfrm>
                <a:prstGeom prst="rect">
                  <a:avLst/>
                </a:prstGeom>
                <a:blipFill>
                  <a:blip r:embed="rId3"/>
                  <a:stretch>
                    <a:fillRect l="-753" b="-11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/>
              <p:cNvSpPr txBox="1"/>
              <p:nvPr/>
            </p:nvSpPr>
            <p:spPr>
              <a:xfrm>
                <a:off x="707353" y="3132763"/>
                <a:ext cx="2112047" cy="652476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có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</m:t>
                                </m:r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16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9</m:t>
                            </m:r>
                          </m:e>
                        </m:eqArr>
                      </m:e>
                    </m:d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53" y="3132763"/>
                <a:ext cx="2112047" cy="652476"/>
              </a:xfrm>
              <a:prstGeom prst="rect">
                <a:avLst/>
              </a:prstGeom>
              <a:blipFill>
                <a:blip r:embed="rId4"/>
                <a:stretch>
                  <a:fillRect l="-4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Action Button: Forward or Next 108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/>
              <p:cNvSpPr txBox="1"/>
              <p:nvPr/>
            </p:nvSpPr>
            <p:spPr>
              <a:xfrm>
                <a:off x="710708" y="3888638"/>
                <a:ext cx="4775692" cy="359512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điểm là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𝐹</m:t>
                        </m:r>
                      </m:e>
                      <m:sub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vi-VN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b="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7</m:t>
                            </m:r>
                          </m:e>
                        </m:rad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d>
                    <m:r>
                      <a:rPr lang="vi-VN" b="0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sSub>
                      <m:sSubPr>
                        <m:ctrlPr>
                          <a:rPr lang="vi-VN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𝐹</m:t>
                        </m:r>
                      </m:e>
                      <m:sub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vi-VN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b="0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7</m:t>
                            </m:r>
                          </m:e>
                        </m:rad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08" y="3888638"/>
                <a:ext cx="4775692" cy="359512"/>
              </a:xfrm>
              <a:prstGeom prst="rect">
                <a:avLst/>
              </a:prstGeom>
              <a:blipFill>
                <a:blip r:embed="rId5"/>
                <a:stretch>
                  <a:fillRect l="-2043" t="-10169" b="-27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/>
          <p:cNvSpPr txBox="1"/>
          <p:nvPr/>
        </p:nvSpPr>
        <p:spPr>
          <a:xfrm>
            <a:off x="722230" y="4393736"/>
            <a:ext cx="1070786" cy="3116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1602186" y="2199325"/>
                <a:ext cx="2499072" cy="31161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𝟗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vi-VN" b="1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sSub>
                      <m:sSub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𝟗</m:t>
                        </m:r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86" y="2199325"/>
                <a:ext cx="2499072" cy="311614"/>
              </a:xfrm>
              <a:prstGeom prst="rect">
                <a:avLst/>
              </a:prstGeom>
              <a:blipFill>
                <a:blip r:embed="rId6"/>
                <a:stretch>
                  <a:fillRect l="-4390" t="-19608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4550894" y="2199325"/>
                <a:ext cx="2499072" cy="31161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vi-VN" b="1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sSub>
                      <m:sSub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894" y="2199325"/>
                <a:ext cx="2499072" cy="311614"/>
              </a:xfrm>
              <a:prstGeom prst="rect">
                <a:avLst/>
              </a:prstGeom>
              <a:blipFill>
                <a:blip r:embed="rId7"/>
                <a:stretch>
                  <a:fillRect l="-4401" t="-19608" r="-244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1602186" y="1757515"/>
                <a:ext cx="2969813" cy="35976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b="1" i="1" dirty="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b="1" i="1" dirty="0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</m:e>
                        </m:rad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vi-VN" b="1" i="1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sSub>
                      <m:sSub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vi-VN" b="1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b="1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b="1" i="1" dirty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</m:e>
                        </m:rad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86" y="1757515"/>
                <a:ext cx="2969813" cy="359768"/>
              </a:xfrm>
              <a:prstGeom prst="rect">
                <a:avLst/>
              </a:prstGeom>
              <a:blipFill>
                <a:blip r:embed="rId8"/>
                <a:stretch>
                  <a:fillRect l="-3696" t="-10169" b="-28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2823557" y="3271741"/>
                <a:ext cx="3805843" cy="628367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  <a:sym typeface="Wingdings" panose="05000000000000000000" pitchFamily="2" charset="2"/>
                      </a:rPr>
                      <m:t></m:t>
                    </m:r>
                    <m:r>
                      <a:rPr lang="vi-VN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𝒄</m:t>
                    </m:r>
                    <m:r>
                      <a:rPr lang="vi-V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vi-V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.</a:t>
                </a:r>
              </a:p>
              <a:p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557" y="3271741"/>
                <a:ext cx="3805843" cy="628367"/>
              </a:xfrm>
              <a:prstGeom prst="rect">
                <a:avLst/>
              </a:prstGeom>
              <a:blipFill>
                <a:blip r:embed="rId9"/>
                <a:stretch>
                  <a:fillRect l="-2880" t="-3883" b="-1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3975669-C807-4391-A23D-967E161F98DB}"/>
              </a:ext>
            </a:extLst>
          </p:cNvPr>
          <p:cNvGrpSpPr/>
          <p:nvPr/>
        </p:nvGrpSpPr>
        <p:grpSpPr>
          <a:xfrm>
            <a:off x="0" y="588437"/>
            <a:ext cx="5178926" cy="381657"/>
            <a:chOff x="-288924" y="1889403"/>
            <a:chExt cx="11551965" cy="1017752"/>
          </a:xfrm>
        </p:grpSpPr>
        <p:sp>
          <p:nvSpPr>
            <p:cNvPr id="55" name="Rounded Rectangle 35">
              <a:extLst>
                <a:ext uri="{FF2B5EF4-FFF2-40B4-BE49-F238E27FC236}">
                  <a16:creationId xmlns:a16="http://schemas.microsoft.com/office/drawing/2014/main" id="{6807E0BC-5A84-4422-A4B6-B09EBEDA991C}"/>
                </a:ext>
              </a:extLst>
            </p:cNvPr>
            <p:cNvSpPr/>
            <p:nvPr/>
          </p:nvSpPr>
          <p:spPr>
            <a:xfrm>
              <a:off x="-288924" y="1905000"/>
              <a:ext cx="2719513" cy="94684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C126084-532D-4063-8FD4-95D903644BDC}"/>
                </a:ext>
              </a:extLst>
            </p:cNvPr>
            <p:cNvSpPr txBox="1"/>
            <p:nvPr/>
          </p:nvSpPr>
          <p:spPr>
            <a:xfrm>
              <a:off x="-118954" y="1922270"/>
              <a:ext cx="242720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DẠNG 2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B70FD46-B8C6-4ECD-810D-651EFAB8B5EF}"/>
                </a:ext>
              </a:extLst>
            </p:cNvPr>
            <p:cNvSpPr txBox="1"/>
            <p:nvPr/>
          </p:nvSpPr>
          <p:spPr>
            <a:xfrm>
              <a:off x="2430589" y="1889403"/>
              <a:ext cx="8832452" cy="9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vi-VN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TÌM CÁC YẾU TỐ CỦA ELIP</a:t>
              </a:r>
              <a:endParaRPr lang="en-US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8" name="Action Button: Forward or Next 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0710EB6A-1B4B-4D44-98FF-3F7A6288263C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9" grpId="0"/>
      <p:bldP spid="123" grpId="0"/>
      <p:bldP spid="116" grpId="0"/>
      <p:bldP spid="130" grpId="0" animBg="1"/>
      <p:bldP spid="49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3383774" y="1640948"/>
            <a:ext cx="406214" cy="39740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grpSp>
        <p:nvGrpSpPr>
          <p:cNvPr id="32" name="Group 31"/>
          <p:cNvGrpSpPr/>
          <p:nvPr/>
        </p:nvGrpSpPr>
        <p:grpSpPr>
          <a:xfrm>
            <a:off x="540023" y="2244705"/>
            <a:ext cx="1227696" cy="369332"/>
            <a:chOff x="1487714" y="7894730"/>
            <a:chExt cx="3274067" cy="985000"/>
          </a:xfrm>
        </p:grpSpPr>
        <p:sp>
          <p:nvSpPr>
            <p:cNvPr id="33" name="TextBox 32"/>
            <p:cNvSpPr txBox="1"/>
            <p:nvPr/>
          </p:nvSpPr>
          <p:spPr>
            <a:xfrm>
              <a:off x="2046334" y="7894730"/>
              <a:ext cx="2715447" cy="98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510905" y="1665172"/>
            <a:ext cx="698895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</a:t>
            </a: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 3.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6342" y="919380"/>
            <a:ext cx="8657658" cy="533736"/>
            <a:chOff x="1296996" y="2368127"/>
            <a:chExt cx="20147080" cy="1423461"/>
          </a:xfrm>
        </p:grpSpPr>
        <p:grpSp>
          <p:nvGrpSpPr>
            <p:cNvPr id="3" name="Group 1"/>
            <p:cNvGrpSpPr/>
            <p:nvPr/>
          </p:nvGrpSpPr>
          <p:grpSpPr>
            <a:xfrm>
              <a:off x="1296996" y="2497041"/>
              <a:ext cx="3344749" cy="1090150"/>
              <a:chOff x="1296987" y="6768285"/>
              <a:chExt cx="3344749" cy="1090150"/>
            </a:xfrm>
          </p:grpSpPr>
          <p:sp>
            <p:nvSpPr>
              <p:cNvPr id="5" name="TextBox 2"/>
              <p:cNvSpPr txBox="1"/>
              <p:nvPr/>
            </p:nvSpPr>
            <p:spPr>
              <a:xfrm>
                <a:off x="2156597" y="6873436"/>
                <a:ext cx="2485139" cy="984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3: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4324811" y="2368127"/>
                  <a:ext cx="17119265" cy="14234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450"/>
                    </a:spcBef>
                  </a:pPr>
                  <a:r>
                    <a:rPr lang="en-US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lang="vi-VN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Elip có phương trình: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GB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vi-VN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Khi đó tiêu cự của </a:t>
                  </a:r>
                  <a:r>
                    <a:rPr lang="vi-VN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Elip là</a:t>
                  </a:r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4811" y="2368127"/>
                  <a:ext cx="17119265" cy="1423461"/>
                </a:xfrm>
                <a:prstGeom prst="rect">
                  <a:avLst/>
                </a:prstGeom>
                <a:blipFill>
                  <a:blip r:embed="rId2"/>
                  <a:stretch>
                    <a:fillRect l="-663" b="-57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/>
              <p:cNvSpPr txBox="1"/>
              <p:nvPr/>
            </p:nvSpPr>
            <p:spPr>
              <a:xfrm>
                <a:off x="689957" y="2660381"/>
                <a:ext cx="2053243" cy="652476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có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25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16</m:t>
                            </m:r>
                          </m:e>
                        </m:eqArr>
                      </m:e>
                    </m:d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57" y="2660381"/>
                <a:ext cx="2053243" cy="652476"/>
              </a:xfrm>
              <a:prstGeom prst="rect">
                <a:avLst/>
              </a:prstGeom>
              <a:blipFill>
                <a:blip r:embed="rId3"/>
                <a:stretch>
                  <a:fillRect l="-4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Action Button: Forward or Next 108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 sz="1700"/>
          </a:p>
        </p:txBody>
      </p:sp>
      <p:sp>
        <p:nvSpPr>
          <p:cNvPr id="113" name="TextBox 112"/>
          <p:cNvSpPr txBox="1"/>
          <p:nvPr/>
        </p:nvSpPr>
        <p:spPr>
          <a:xfrm>
            <a:off x="3491617" y="1657350"/>
            <a:ext cx="698895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</a:t>
            </a: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 6.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370177" y="1672869"/>
            <a:ext cx="698895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</a:t>
            </a: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 9.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162800" y="1665172"/>
            <a:ext cx="1295400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D.</a:t>
            </a: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 18.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/>
              <p:cNvSpPr txBox="1"/>
              <p:nvPr/>
            </p:nvSpPr>
            <p:spPr>
              <a:xfrm>
                <a:off x="704762" y="3452142"/>
                <a:ext cx="3805843" cy="311614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cự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𝐹</m:t>
                        </m:r>
                      </m:e>
                      <m:sub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b="0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𝐹</m:t>
                        </m:r>
                      </m:e>
                      <m:sub>
                        <m:r>
                          <a:rPr lang="vi-VN" b="0" i="1" dirty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2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𝑐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2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3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vi-V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6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62" y="3452142"/>
                <a:ext cx="3805843" cy="311614"/>
              </a:xfrm>
              <a:prstGeom prst="rect">
                <a:avLst/>
              </a:prstGeom>
              <a:blipFill>
                <a:blip r:embed="rId4"/>
                <a:stretch>
                  <a:fillRect l="-2564" t="-19608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/>
          <p:cNvSpPr txBox="1"/>
          <p:nvPr/>
        </p:nvSpPr>
        <p:spPr>
          <a:xfrm>
            <a:off x="708311" y="3961895"/>
            <a:ext cx="1215346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2671157" y="2795780"/>
                <a:ext cx="4948843" cy="333799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17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  <a:sym typeface="Wingdings" panose="05000000000000000000" pitchFamily="2" charset="2"/>
                      </a:rPr>
                      <m:t></m:t>
                    </m:r>
                    <m:r>
                      <a:rPr lang="vi-VN" sz="17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=&gt;</m:t>
                    </m:r>
                    <m:r>
                      <a:rPr lang="vi-VN" sz="17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𝒄</m:t>
                    </m:r>
                    <m:r>
                      <a:rPr lang="vi-VN" sz="17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17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17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vi-VN" sz="17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157" y="2795780"/>
                <a:ext cx="4948843" cy="333799"/>
              </a:xfrm>
              <a:prstGeom prst="rect">
                <a:avLst/>
              </a:prstGeom>
              <a:blipFill>
                <a:blip r:embed="rId5"/>
                <a:stretch>
                  <a:fillRect l="-862" t="-55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C730A648-7BC2-4005-9ED2-31BFEE820301}"/>
              </a:ext>
            </a:extLst>
          </p:cNvPr>
          <p:cNvGrpSpPr/>
          <p:nvPr/>
        </p:nvGrpSpPr>
        <p:grpSpPr>
          <a:xfrm>
            <a:off x="0" y="588437"/>
            <a:ext cx="5178926" cy="381657"/>
            <a:chOff x="-288924" y="1889403"/>
            <a:chExt cx="11551965" cy="1017752"/>
          </a:xfrm>
        </p:grpSpPr>
        <p:sp>
          <p:nvSpPr>
            <p:cNvPr id="52" name="Rounded Rectangle 35">
              <a:extLst>
                <a:ext uri="{FF2B5EF4-FFF2-40B4-BE49-F238E27FC236}">
                  <a16:creationId xmlns:a16="http://schemas.microsoft.com/office/drawing/2014/main" id="{7A40CD0C-AA1C-497F-A089-1280B52DE7FF}"/>
                </a:ext>
              </a:extLst>
            </p:cNvPr>
            <p:cNvSpPr/>
            <p:nvPr/>
          </p:nvSpPr>
          <p:spPr>
            <a:xfrm>
              <a:off x="-288924" y="1905000"/>
              <a:ext cx="2719513" cy="94684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EC6C7A-5811-4B1A-A5AB-DE3515EBB161}"/>
                </a:ext>
              </a:extLst>
            </p:cNvPr>
            <p:cNvSpPr txBox="1"/>
            <p:nvPr/>
          </p:nvSpPr>
          <p:spPr>
            <a:xfrm>
              <a:off x="-118954" y="1922270"/>
              <a:ext cx="242720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DẠNG 2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7F1E4FA-5A5E-4A1F-933A-1659B48B9122}"/>
                </a:ext>
              </a:extLst>
            </p:cNvPr>
            <p:cNvSpPr txBox="1"/>
            <p:nvPr/>
          </p:nvSpPr>
          <p:spPr>
            <a:xfrm>
              <a:off x="2430589" y="1889403"/>
              <a:ext cx="8832452" cy="9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vi-VN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TÌM CÁC YẾU TỐ CỦA ELIP</a:t>
              </a:r>
              <a:endParaRPr lang="en-US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5" name="Action Button: Forward or Next 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2E0154E-E5ED-4F96-982B-1470AA1AE13B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7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9" grpId="0"/>
      <p:bldP spid="123" grpId="0"/>
      <p:bldP spid="113" grpId="0"/>
      <p:bldP spid="114" grpId="0"/>
      <p:bldP spid="115" grpId="0"/>
      <p:bldP spid="116" grpId="0"/>
      <p:bldP spid="130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0228" y="2175543"/>
            <a:ext cx="1227686" cy="369332"/>
            <a:chOff x="1487714" y="7894730"/>
            <a:chExt cx="3274208" cy="984999"/>
          </a:xfrm>
        </p:grpSpPr>
        <p:sp>
          <p:nvSpPr>
            <p:cNvPr id="3" name="TextBox 2"/>
            <p:cNvSpPr txBox="1"/>
            <p:nvPr/>
          </p:nvSpPr>
          <p:spPr>
            <a:xfrm>
              <a:off x="2046336" y="7894730"/>
              <a:ext cx="2715586" cy="98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vi-VN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569446"/>
            <a:ext cx="8609038" cy="412462"/>
            <a:chOff x="178060" y="1838755"/>
            <a:chExt cx="23567229" cy="1099899"/>
          </a:xfrm>
        </p:grpSpPr>
        <p:sp>
          <p:nvSpPr>
            <p:cNvPr id="6" name="Rounded Rectangle 5"/>
            <p:cNvSpPr/>
            <p:nvPr/>
          </p:nvSpPr>
          <p:spPr>
            <a:xfrm>
              <a:off x="178060" y="1838755"/>
              <a:ext cx="3281557" cy="109989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6658" y="1922270"/>
              <a:ext cx="3161296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3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15619" y="1926147"/>
              <a:ext cx="2022967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VIẾT </a:t>
              </a: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CHÍNH TẮC CỦA ELIP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94558" y="1447868"/>
            <a:ext cx="702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spcBef>
                <a:spcPts val="450"/>
              </a:spcBef>
              <a:buAutoNum type="alphaLcParenR"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(E)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14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bé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3153" y="1821418"/>
            <a:ext cx="686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(E)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10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tiêu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cự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6</a:t>
            </a:r>
          </a:p>
        </p:txBody>
      </p:sp>
      <p:grpSp>
        <p:nvGrpSpPr>
          <p:cNvPr id="12" name="Group 1"/>
          <p:cNvGrpSpPr/>
          <p:nvPr/>
        </p:nvGrpSpPr>
        <p:grpSpPr>
          <a:xfrm>
            <a:off x="486549" y="1018138"/>
            <a:ext cx="6996825" cy="408759"/>
            <a:chOff x="1296996" y="2497041"/>
            <a:chExt cx="18660360" cy="1090151"/>
          </a:xfrm>
        </p:grpSpPr>
        <p:grpSp>
          <p:nvGrpSpPr>
            <p:cNvPr id="14" name="Group 1"/>
            <p:cNvGrpSpPr/>
            <p:nvPr/>
          </p:nvGrpSpPr>
          <p:grpSpPr>
            <a:xfrm>
              <a:off x="1296996" y="2497041"/>
              <a:ext cx="3707731" cy="1090151"/>
              <a:chOff x="1296987" y="6768285"/>
              <a:chExt cx="3707731" cy="1090151"/>
            </a:xfrm>
          </p:grpSpPr>
          <p:sp>
            <p:nvSpPr>
              <p:cNvPr id="16" name="TextBox 2"/>
              <p:cNvSpPr txBox="1"/>
              <p:nvPr/>
            </p:nvSpPr>
            <p:spPr>
              <a:xfrm>
                <a:off x="2156599" y="6873436"/>
                <a:ext cx="2848119" cy="98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  <p:grpSp>
            <p:nvGrpSpPr>
              <p:cNvPr id="17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>
              <a:off x="4965975" y="2576016"/>
              <a:ext cx="14991381" cy="985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chính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Elip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(E)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biết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: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914400" y="2549428"/>
                <a:ext cx="7565091" cy="533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8606" indent="-278606">
                  <a:buAutoNum type="alphaLcParenR"/>
                </a:pP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(E)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49428"/>
                <a:ext cx="7565091" cy="533736"/>
              </a:xfrm>
              <a:prstGeom prst="rect">
                <a:avLst/>
              </a:prstGeom>
              <a:blipFill>
                <a:blip r:embed="rId2"/>
                <a:stretch>
                  <a:fillRect l="-64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1198744" y="3531872"/>
                <a:ext cx="5049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bé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744" y="3531872"/>
                <a:ext cx="5049656" cy="369332"/>
              </a:xfrm>
              <a:prstGeom prst="rect">
                <a:avLst/>
              </a:prstGeom>
              <a:blipFill>
                <a:blip r:embed="rId3"/>
                <a:stretch>
                  <a:fillRect l="-108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Action Button: Forward or Next 83">
            <a:hlinkClick r:id="rId4" action="ppaction://hlinksldjump" highlightClick="1"/>
          </p:cNvPr>
          <p:cNvSpPr/>
          <p:nvPr/>
        </p:nvSpPr>
        <p:spPr>
          <a:xfrm>
            <a:off x="8673973" y="4675829"/>
            <a:ext cx="38162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1198744" y="3115001"/>
                <a:ext cx="4706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744" y="3115001"/>
                <a:ext cx="4706288" cy="369332"/>
              </a:xfrm>
              <a:prstGeom prst="rect">
                <a:avLst/>
              </a:prstGeom>
              <a:blipFill>
                <a:blip r:embed="rId5"/>
                <a:stretch>
                  <a:fillRect l="-116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1198744" y="3948744"/>
                <a:ext cx="6040256" cy="533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(E) :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/>
                          </a:rPr>
                          <m:t>49</m:t>
                        </m:r>
                      </m:den>
                    </m:f>
                    <m:r>
                      <a:rPr lang="en-US" b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b="0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1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744" y="3948744"/>
                <a:ext cx="6040256" cy="533736"/>
              </a:xfrm>
              <a:prstGeom prst="rect">
                <a:avLst/>
              </a:prstGeom>
              <a:blipFill>
                <a:blip r:embed="rId6"/>
                <a:stretch>
                  <a:fillRect l="-908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Forward or Next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11450B1-D8A8-4D86-8A43-342585DD7EEC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9" grpId="0"/>
      <p:bldP spid="81" grpId="0"/>
      <p:bldP spid="53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0228" y="2175543"/>
            <a:ext cx="1227686" cy="369332"/>
            <a:chOff x="1487714" y="7894730"/>
            <a:chExt cx="3274208" cy="984999"/>
          </a:xfrm>
        </p:grpSpPr>
        <p:sp>
          <p:nvSpPr>
            <p:cNvPr id="3" name="TextBox 2"/>
            <p:cNvSpPr txBox="1"/>
            <p:nvPr/>
          </p:nvSpPr>
          <p:spPr>
            <a:xfrm>
              <a:off x="2046336" y="7894730"/>
              <a:ext cx="2715586" cy="98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vi-VN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94558" y="1447868"/>
            <a:ext cx="702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spcBef>
                <a:spcPts val="450"/>
              </a:spcBef>
              <a:buAutoNum type="alphaLcParenR"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(E)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14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bé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3153" y="1821418"/>
            <a:ext cx="686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(E)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10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tiêu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cự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6</a:t>
            </a:r>
          </a:p>
        </p:txBody>
      </p:sp>
      <p:grpSp>
        <p:nvGrpSpPr>
          <p:cNvPr id="12" name="Group 1"/>
          <p:cNvGrpSpPr/>
          <p:nvPr/>
        </p:nvGrpSpPr>
        <p:grpSpPr>
          <a:xfrm>
            <a:off x="486549" y="1018138"/>
            <a:ext cx="6996825" cy="408759"/>
            <a:chOff x="1296996" y="2497041"/>
            <a:chExt cx="18660360" cy="1090151"/>
          </a:xfrm>
        </p:grpSpPr>
        <p:grpSp>
          <p:nvGrpSpPr>
            <p:cNvPr id="14" name="Group 1"/>
            <p:cNvGrpSpPr/>
            <p:nvPr/>
          </p:nvGrpSpPr>
          <p:grpSpPr>
            <a:xfrm>
              <a:off x="1296996" y="2497041"/>
              <a:ext cx="3707731" cy="1090151"/>
              <a:chOff x="1296987" y="6768285"/>
              <a:chExt cx="3707731" cy="1090151"/>
            </a:xfrm>
          </p:grpSpPr>
          <p:sp>
            <p:nvSpPr>
              <p:cNvPr id="16" name="TextBox 2"/>
              <p:cNvSpPr txBox="1"/>
              <p:nvPr/>
            </p:nvSpPr>
            <p:spPr>
              <a:xfrm>
                <a:off x="2156599" y="6873436"/>
                <a:ext cx="2848119" cy="98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  <p:grpSp>
            <p:nvGrpSpPr>
              <p:cNvPr id="17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>
              <a:off x="4965975" y="2576016"/>
              <a:ext cx="14991381" cy="985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chính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Elip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(E)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biết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:</a:t>
              </a:r>
            </a:p>
          </p:txBody>
        </p:sp>
      </p:grpSp>
      <p:sp>
        <p:nvSpPr>
          <p:cNvPr id="84" name="Action Button: Forward or Next 83">
            <a:hlinkClick r:id="rId2" action="ppaction://hlinksldjump" highlightClick="1"/>
          </p:cNvPr>
          <p:cNvSpPr/>
          <p:nvPr/>
        </p:nvSpPr>
        <p:spPr>
          <a:xfrm>
            <a:off x="8673973" y="4675829"/>
            <a:ext cx="38162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570FCF3-A311-497A-96E4-A9C84D8AE4BB}"/>
              </a:ext>
            </a:extLst>
          </p:cNvPr>
          <p:cNvSpPr txBox="1"/>
          <p:nvPr/>
        </p:nvSpPr>
        <p:spPr>
          <a:xfrm>
            <a:off x="765018" y="2550321"/>
            <a:ext cx="594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Ta </a:t>
            </a:r>
            <a:r>
              <a:rPr lang="en-US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độ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2a = 10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AFD6BC-E474-4D87-9FC4-E6CB1E0B45E6}"/>
              </a:ext>
            </a:extLst>
          </p:cNvPr>
          <p:cNvSpPr txBox="1"/>
          <p:nvPr/>
        </p:nvSpPr>
        <p:spPr>
          <a:xfrm>
            <a:off x="1726199" y="2996252"/>
            <a:ext cx="33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2c = 6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BF39089-0E0E-40D4-8C79-C8F10B8FBA6D}"/>
                  </a:ext>
                </a:extLst>
              </p:cNvPr>
              <p:cNvSpPr txBox="1"/>
              <p:nvPr/>
            </p:nvSpPr>
            <p:spPr>
              <a:xfrm>
                <a:off x="1143000" y="3507308"/>
                <a:ext cx="505560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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BF39089-0E0E-40D4-8C79-C8F10B8FB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507308"/>
                <a:ext cx="5055601" cy="375552"/>
              </a:xfrm>
              <a:prstGeom prst="rect">
                <a:avLst/>
              </a:prstGeom>
              <a:blipFill>
                <a:blip r:embed="rId3"/>
                <a:stretch>
                  <a:fillRect l="-1086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9E63CF8-A16E-493D-B61E-5889A44BC858}"/>
                  </a:ext>
                </a:extLst>
              </p:cNvPr>
              <p:cNvSpPr/>
              <p:nvPr/>
            </p:nvSpPr>
            <p:spPr>
              <a:xfrm>
                <a:off x="1143000" y="3936779"/>
                <a:ext cx="5134162" cy="524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(E):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9E63CF8-A16E-493D-B61E-5889A44BC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36779"/>
                <a:ext cx="5134162" cy="524439"/>
              </a:xfrm>
              <a:prstGeom prst="rect">
                <a:avLst/>
              </a:prstGeom>
              <a:blipFill>
                <a:blip r:embed="rId4"/>
                <a:stretch>
                  <a:fillRect l="-1069" r="-119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1CB07C2B-FAA9-4BB9-8882-460A72D968A7}"/>
              </a:ext>
            </a:extLst>
          </p:cNvPr>
          <p:cNvGrpSpPr/>
          <p:nvPr/>
        </p:nvGrpSpPr>
        <p:grpSpPr>
          <a:xfrm>
            <a:off x="0" y="569446"/>
            <a:ext cx="8609038" cy="412462"/>
            <a:chOff x="178060" y="1838755"/>
            <a:chExt cx="23567229" cy="1099899"/>
          </a:xfrm>
        </p:grpSpPr>
        <p:sp>
          <p:nvSpPr>
            <p:cNvPr id="56" name="Rounded Rectangle 5">
              <a:extLst>
                <a:ext uri="{FF2B5EF4-FFF2-40B4-BE49-F238E27FC236}">
                  <a16:creationId xmlns:a16="http://schemas.microsoft.com/office/drawing/2014/main" id="{1D54DE8E-40EE-4720-B3DC-922C2BEBB826}"/>
                </a:ext>
              </a:extLst>
            </p:cNvPr>
            <p:cNvSpPr/>
            <p:nvPr/>
          </p:nvSpPr>
          <p:spPr>
            <a:xfrm>
              <a:off x="178060" y="1838755"/>
              <a:ext cx="3281557" cy="109989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186EA77-3C99-4833-ACBB-9B9A46E72E9E}"/>
                </a:ext>
              </a:extLst>
            </p:cNvPr>
            <p:cNvSpPr txBox="1"/>
            <p:nvPr/>
          </p:nvSpPr>
          <p:spPr>
            <a:xfrm>
              <a:off x="386658" y="1922270"/>
              <a:ext cx="3161296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3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C463BF1-196A-48B4-B79A-AD2C61D61288}"/>
                </a:ext>
              </a:extLst>
            </p:cNvPr>
            <p:cNvSpPr txBox="1"/>
            <p:nvPr/>
          </p:nvSpPr>
          <p:spPr>
            <a:xfrm>
              <a:off x="3515619" y="1926147"/>
              <a:ext cx="2022967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VIẾT </a:t>
              </a: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CHÍNH TẮC CỦA ELIP</a:t>
              </a:r>
            </a:p>
          </p:txBody>
        </p:sp>
      </p:grpSp>
      <p:sp>
        <p:nvSpPr>
          <p:cNvPr id="59" name="Action Button: Forward or Next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B75E71C-CDF1-488E-A264-070AA88AE419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453" y="2293534"/>
            <a:ext cx="1227686" cy="369332"/>
            <a:chOff x="1487714" y="7894730"/>
            <a:chExt cx="3274208" cy="984999"/>
          </a:xfrm>
        </p:grpSpPr>
        <p:sp>
          <p:nvSpPr>
            <p:cNvPr id="3" name="TextBox 2"/>
            <p:cNvSpPr txBox="1"/>
            <p:nvPr/>
          </p:nvSpPr>
          <p:spPr>
            <a:xfrm>
              <a:off x="2046336" y="7894730"/>
              <a:ext cx="2715586" cy="98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vi-VN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791112" y="1428750"/>
                <a:ext cx="6971887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(E)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112" y="1428750"/>
                <a:ext cx="6971887" cy="398186"/>
              </a:xfrm>
              <a:prstGeom prst="rect">
                <a:avLst/>
              </a:prstGeom>
              <a:blipFill>
                <a:blip r:embed="rId2"/>
                <a:stretch>
                  <a:fillRect l="-787"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791113" y="1809750"/>
                <a:ext cx="6667087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(E)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cự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rad>
                    <m:r>
                      <a:rPr lang="en-US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113" y="1809750"/>
                <a:ext cx="6667087" cy="398186"/>
              </a:xfrm>
              <a:prstGeom prst="rect">
                <a:avLst/>
              </a:prstGeom>
              <a:blipFill>
                <a:blip r:embed="rId3"/>
                <a:stretch>
                  <a:fillRect l="-823" t="-4615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"/>
          <p:cNvGrpSpPr/>
          <p:nvPr/>
        </p:nvGrpSpPr>
        <p:grpSpPr>
          <a:xfrm>
            <a:off x="486549" y="1018138"/>
            <a:ext cx="6996825" cy="408759"/>
            <a:chOff x="1296996" y="2497041"/>
            <a:chExt cx="18660360" cy="1090151"/>
          </a:xfrm>
        </p:grpSpPr>
        <p:grpSp>
          <p:nvGrpSpPr>
            <p:cNvPr id="14" name="Group 1"/>
            <p:cNvGrpSpPr/>
            <p:nvPr/>
          </p:nvGrpSpPr>
          <p:grpSpPr>
            <a:xfrm>
              <a:off x="1296996" y="2497041"/>
              <a:ext cx="3887288" cy="1090151"/>
              <a:chOff x="1296987" y="6768285"/>
              <a:chExt cx="3887288" cy="1090151"/>
            </a:xfrm>
          </p:grpSpPr>
          <p:sp>
            <p:nvSpPr>
              <p:cNvPr id="16" name="TextBox 2"/>
              <p:cNvSpPr txBox="1"/>
              <p:nvPr/>
            </p:nvSpPr>
            <p:spPr>
              <a:xfrm>
                <a:off x="2156599" y="6873436"/>
                <a:ext cx="3027676" cy="98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:</a:t>
                </a:r>
              </a:p>
            </p:txBody>
          </p:sp>
          <p:grpSp>
            <p:nvGrpSpPr>
              <p:cNvPr id="17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>
              <a:off x="4965975" y="2576016"/>
              <a:ext cx="14991381" cy="985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chính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Elip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(E</a:t>
              </a:r>
              <a:r>
                <a:rPr lang="en-US" b="1">
                  <a:latin typeface="Tahoma" pitchFamily="34" charset="0"/>
                  <a:ea typeface="Tahoma" pitchFamily="34" charset="0"/>
                  <a:cs typeface="Tahoma" pitchFamily="34" charset="0"/>
                </a:rPr>
                <a:t>) biết:</a:t>
              </a:r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Action Button: Forward or Next 83">
            <a:hlinkClick r:id="rId4" action="ppaction://hlinksldjump" highlightClick="1"/>
          </p:cNvPr>
          <p:cNvSpPr/>
          <p:nvPr/>
        </p:nvSpPr>
        <p:spPr>
          <a:xfrm>
            <a:off x="8673973" y="4675829"/>
            <a:ext cx="38162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14401" y="3090521"/>
            <a:ext cx="644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nhỏ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2b = 6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suy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b =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855436" y="2571750"/>
                <a:ext cx="6971887" cy="524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(E) </a:t>
                </a:r>
                <a:r>
                  <a:rPr lang="en-US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dạng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36" y="2571750"/>
                <a:ext cx="6971887" cy="524182"/>
              </a:xfrm>
              <a:prstGeom prst="rect">
                <a:avLst/>
              </a:prstGeom>
              <a:blipFill>
                <a:blip r:embed="rId5"/>
                <a:stretch>
                  <a:fillRect l="-699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1295400" y="3467965"/>
                <a:ext cx="7186571" cy="420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(E)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  <m:r>
                          <a:rPr lang="en-US" b="0">
                            <a:latin typeface="Cambria Math"/>
                          </a:rPr>
                          <m:t>;</m:t>
                        </m:r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467965"/>
                <a:ext cx="7186571" cy="420436"/>
              </a:xfrm>
              <a:prstGeom prst="rect">
                <a:avLst/>
              </a:prstGeom>
              <a:blipFill>
                <a:blip r:embed="rId6"/>
                <a:stretch>
                  <a:fillRect l="-764" t="-289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295400" y="3888011"/>
                <a:ext cx="4292532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&lt;=&gt;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108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=&gt;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108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888011"/>
                <a:ext cx="4292532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295400" y="4500780"/>
                <a:ext cx="4888582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(E)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108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500780"/>
                <a:ext cx="4888582" cy="524567"/>
              </a:xfrm>
              <a:prstGeom prst="rect">
                <a:avLst/>
              </a:prstGeom>
              <a:blipFill>
                <a:blip r:embed="rId8"/>
                <a:stretch>
                  <a:fillRect l="-1124" r="-250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1D5F8EA-9B3F-4B47-8E18-749E03D04655}"/>
              </a:ext>
            </a:extLst>
          </p:cNvPr>
          <p:cNvGrpSpPr/>
          <p:nvPr/>
        </p:nvGrpSpPr>
        <p:grpSpPr>
          <a:xfrm>
            <a:off x="0" y="569446"/>
            <a:ext cx="8609038" cy="412462"/>
            <a:chOff x="178060" y="1838755"/>
            <a:chExt cx="23567229" cy="1099899"/>
          </a:xfrm>
        </p:grpSpPr>
        <p:sp>
          <p:nvSpPr>
            <p:cNvPr id="60" name="Rounded Rectangle 5">
              <a:extLst>
                <a:ext uri="{FF2B5EF4-FFF2-40B4-BE49-F238E27FC236}">
                  <a16:creationId xmlns:a16="http://schemas.microsoft.com/office/drawing/2014/main" id="{98AF4ED0-772D-4D1F-B281-5F1311D53AEA}"/>
                </a:ext>
              </a:extLst>
            </p:cNvPr>
            <p:cNvSpPr/>
            <p:nvPr/>
          </p:nvSpPr>
          <p:spPr>
            <a:xfrm>
              <a:off x="178060" y="1838755"/>
              <a:ext cx="3281557" cy="109989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E66880-D094-4BD5-BAB1-CDEF0A2E28CB}"/>
                </a:ext>
              </a:extLst>
            </p:cNvPr>
            <p:cNvSpPr txBox="1"/>
            <p:nvPr/>
          </p:nvSpPr>
          <p:spPr>
            <a:xfrm>
              <a:off x="386658" y="1922270"/>
              <a:ext cx="3161296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3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66AA9F9-7336-4191-81B7-FA71E958CCFD}"/>
                </a:ext>
              </a:extLst>
            </p:cNvPr>
            <p:cNvSpPr txBox="1"/>
            <p:nvPr/>
          </p:nvSpPr>
          <p:spPr>
            <a:xfrm>
              <a:off x="3515619" y="1926147"/>
              <a:ext cx="2022967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VIẾT </a:t>
              </a: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CHÍNH TẮC CỦA ELIP</a:t>
              </a:r>
            </a:p>
          </p:txBody>
        </p:sp>
      </p:grpSp>
      <p:sp>
        <p:nvSpPr>
          <p:cNvPr id="63" name="Action Button: Forward or Next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6517571-4886-4D1D-BF8F-A3D66F1EF368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6" grpId="0"/>
      <p:bldP spid="50" grpId="0"/>
      <p:bldP spid="57" grpId="0"/>
      <p:bldP spid="53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453" y="2293534"/>
            <a:ext cx="1227686" cy="369332"/>
            <a:chOff x="1487714" y="7894730"/>
            <a:chExt cx="3274208" cy="984999"/>
          </a:xfrm>
        </p:grpSpPr>
        <p:sp>
          <p:nvSpPr>
            <p:cNvPr id="3" name="TextBox 2"/>
            <p:cNvSpPr txBox="1"/>
            <p:nvPr/>
          </p:nvSpPr>
          <p:spPr>
            <a:xfrm>
              <a:off x="2046336" y="7894730"/>
              <a:ext cx="2715586" cy="98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vi-VN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791112" y="1428750"/>
                <a:ext cx="6971887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(E)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112" y="1428750"/>
                <a:ext cx="6971887" cy="398186"/>
              </a:xfrm>
              <a:prstGeom prst="rect">
                <a:avLst/>
              </a:prstGeom>
              <a:blipFill>
                <a:blip r:embed="rId2"/>
                <a:stretch>
                  <a:fillRect l="-787"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791113" y="1809750"/>
                <a:ext cx="6667087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(E)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cự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rad>
                    <m:r>
                      <a:rPr lang="en-US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113" y="1809750"/>
                <a:ext cx="6667087" cy="398186"/>
              </a:xfrm>
              <a:prstGeom prst="rect">
                <a:avLst/>
              </a:prstGeom>
              <a:blipFill>
                <a:blip r:embed="rId3"/>
                <a:stretch>
                  <a:fillRect l="-823" t="-4615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"/>
          <p:cNvGrpSpPr/>
          <p:nvPr/>
        </p:nvGrpSpPr>
        <p:grpSpPr>
          <a:xfrm>
            <a:off x="486549" y="1018138"/>
            <a:ext cx="6996825" cy="408759"/>
            <a:chOff x="1296996" y="2497041"/>
            <a:chExt cx="18660360" cy="1090151"/>
          </a:xfrm>
        </p:grpSpPr>
        <p:grpSp>
          <p:nvGrpSpPr>
            <p:cNvPr id="14" name="Group 1"/>
            <p:cNvGrpSpPr/>
            <p:nvPr/>
          </p:nvGrpSpPr>
          <p:grpSpPr>
            <a:xfrm>
              <a:off x="1296996" y="2497041"/>
              <a:ext cx="3887288" cy="1090151"/>
              <a:chOff x="1296987" y="6768285"/>
              <a:chExt cx="3887288" cy="1090151"/>
            </a:xfrm>
          </p:grpSpPr>
          <p:sp>
            <p:nvSpPr>
              <p:cNvPr id="16" name="TextBox 2"/>
              <p:cNvSpPr txBox="1"/>
              <p:nvPr/>
            </p:nvSpPr>
            <p:spPr>
              <a:xfrm>
                <a:off x="2156599" y="6873436"/>
                <a:ext cx="3027676" cy="98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:</a:t>
                </a:r>
              </a:p>
            </p:txBody>
          </p:sp>
          <p:grpSp>
            <p:nvGrpSpPr>
              <p:cNvPr id="17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4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>
              <a:off x="4965975" y="2576016"/>
              <a:ext cx="14991381" cy="985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Lập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chính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Elip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(E</a:t>
              </a:r>
              <a:r>
                <a:rPr lang="en-US" b="1">
                  <a:latin typeface="Tahoma" pitchFamily="34" charset="0"/>
                  <a:ea typeface="Tahoma" pitchFamily="34" charset="0"/>
                  <a:cs typeface="Tahoma" pitchFamily="34" charset="0"/>
                </a:rPr>
                <a:t>) biết:</a:t>
              </a:r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Action Button: Forward or Next 83">
            <a:hlinkClick r:id="rId4" action="ppaction://hlinksldjump" highlightClick="1"/>
          </p:cNvPr>
          <p:cNvSpPr/>
          <p:nvPr/>
        </p:nvSpPr>
        <p:spPr>
          <a:xfrm>
            <a:off x="8673973" y="4675829"/>
            <a:ext cx="38162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1632201" y="2190649"/>
                <a:ext cx="6971887" cy="524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(E) </a:t>
                </a:r>
                <a:r>
                  <a:rPr lang="en-US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dạng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201" y="2190649"/>
                <a:ext cx="6971887" cy="524182"/>
              </a:xfrm>
              <a:prstGeom prst="rect">
                <a:avLst/>
              </a:prstGeom>
              <a:blipFill>
                <a:blip r:embed="rId5"/>
                <a:stretch>
                  <a:fillRect l="-787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6EB09D4C-DA4D-4B25-8215-D9532D946E3D}"/>
              </a:ext>
            </a:extLst>
          </p:cNvPr>
          <p:cNvSpPr txBox="1"/>
          <p:nvPr/>
        </p:nvSpPr>
        <p:spPr>
          <a:xfrm>
            <a:off x="800787" y="2675007"/>
            <a:ext cx="593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tiêu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cự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2c = 8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suy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c =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C9A23B2-CAAB-4CF5-8F5B-B64E99EB552E}"/>
                  </a:ext>
                </a:extLst>
              </p:cNvPr>
              <p:cNvSpPr txBox="1"/>
              <p:nvPr/>
            </p:nvSpPr>
            <p:spPr>
              <a:xfrm>
                <a:off x="1105588" y="3028950"/>
                <a:ext cx="6514412" cy="420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(E)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  <m:r>
                          <a:rPr lang="en-US" b="0">
                            <a:latin typeface="Cambria Math"/>
                          </a:rPr>
                          <m:t>;</m:t>
                        </m:r>
                        <m:r>
                          <a:rPr lang="en-US" b="0" i="1">
                            <a:latin typeface="Cambria Math"/>
                          </a:rPr>
                          <m:t>−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C9A23B2-CAAB-4CF5-8F5B-B64E99EB5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88" y="3028950"/>
                <a:ext cx="6514412" cy="420436"/>
              </a:xfrm>
              <a:prstGeom prst="rect">
                <a:avLst/>
              </a:prstGeom>
              <a:blipFill>
                <a:blip r:embed="rId6"/>
                <a:stretch>
                  <a:fillRect l="-748" t="-289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34A63C5-D8C6-4DDD-8F54-6599917E3706}"/>
                  </a:ext>
                </a:extLst>
              </p:cNvPr>
              <p:cNvSpPr/>
              <p:nvPr/>
            </p:nvSpPr>
            <p:spPr>
              <a:xfrm>
                <a:off x="1105588" y="4095750"/>
                <a:ext cx="5410840" cy="407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=&gt;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=&gt;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34A63C5-D8C6-4DDD-8F54-6599917E3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88" y="4095750"/>
                <a:ext cx="5410840" cy="4075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56CE8B-F908-4CB8-B381-C50B5B66D2BD}"/>
                  </a:ext>
                </a:extLst>
              </p:cNvPr>
              <p:cNvSpPr/>
              <p:nvPr/>
            </p:nvSpPr>
            <p:spPr>
              <a:xfrm>
                <a:off x="1105588" y="3409950"/>
                <a:ext cx="4433778" cy="622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b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&lt;=&gt;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=&gt;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56CE8B-F908-4CB8-B381-C50B5B66D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88" y="3409950"/>
                <a:ext cx="4433778" cy="6229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4CF175C-A1E2-4157-9866-3F54762E9EFA}"/>
                  </a:ext>
                </a:extLst>
              </p:cNvPr>
              <p:cNvSpPr/>
              <p:nvPr/>
            </p:nvSpPr>
            <p:spPr>
              <a:xfrm>
                <a:off x="1105587" y="4476750"/>
                <a:ext cx="5291876" cy="524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(E)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4CF175C-A1E2-4157-9866-3F54762E9E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87" y="4476750"/>
                <a:ext cx="5291876" cy="524439"/>
              </a:xfrm>
              <a:prstGeom prst="rect">
                <a:avLst/>
              </a:prstGeom>
              <a:blipFill>
                <a:blip r:embed="rId9"/>
                <a:stretch>
                  <a:fillRect l="-922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D886C1FB-948F-468B-A96D-C3ABD9D5D432}"/>
              </a:ext>
            </a:extLst>
          </p:cNvPr>
          <p:cNvGrpSpPr/>
          <p:nvPr/>
        </p:nvGrpSpPr>
        <p:grpSpPr>
          <a:xfrm>
            <a:off x="0" y="569446"/>
            <a:ext cx="8609038" cy="412462"/>
            <a:chOff x="178060" y="1838755"/>
            <a:chExt cx="23567229" cy="1099899"/>
          </a:xfrm>
        </p:grpSpPr>
        <p:sp>
          <p:nvSpPr>
            <p:cNvPr id="61" name="Rounded Rectangle 5">
              <a:extLst>
                <a:ext uri="{FF2B5EF4-FFF2-40B4-BE49-F238E27FC236}">
                  <a16:creationId xmlns:a16="http://schemas.microsoft.com/office/drawing/2014/main" id="{19B30F3C-424C-4C38-BEAB-7EBF1E0B6A82}"/>
                </a:ext>
              </a:extLst>
            </p:cNvPr>
            <p:cNvSpPr/>
            <p:nvPr/>
          </p:nvSpPr>
          <p:spPr>
            <a:xfrm>
              <a:off x="178060" y="1838755"/>
              <a:ext cx="3281557" cy="109989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679E692-0FBF-40AD-8E15-FBEE8178BDF2}"/>
                </a:ext>
              </a:extLst>
            </p:cNvPr>
            <p:cNvSpPr txBox="1"/>
            <p:nvPr/>
          </p:nvSpPr>
          <p:spPr>
            <a:xfrm>
              <a:off x="386658" y="1922270"/>
              <a:ext cx="3161296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3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CD8A2F0-8F3E-4DC8-ABAD-AFE1B5F7AB7F}"/>
                </a:ext>
              </a:extLst>
            </p:cNvPr>
            <p:cNvSpPr txBox="1"/>
            <p:nvPr/>
          </p:nvSpPr>
          <p:spPr>
            <a:xfrm>
              <a:off x="3515619" y="1926147"/>
              <a:ext cx="2022967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VIẾT </a:t>
              </a: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CHÍNH TẮC CỦA ELIP</a:t>
              </a:r>
            </a:p>
          </p:txBody>
        </p:sp>
      </p:grpSp>
      <p:sp>
        <p:nvSpPr>
          <p:cNvPr id="64" name="Action Button: Forward or Next 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A2C8C9A8-A6EB-47FE-879A-5736BE11C4D3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0" grpId="0"/>
      <p:bldP spid="47" grpId="0"/>
      <p:bldP spid="48" grpId="0"/>
      <p:bldP spid="49" grpId="0"/>
      <p:bldP spid="51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5523" y="1769634"/>
            <a:ext cx="1227686" cy="369332"/>
            <a:chOff x="1487714" y="7894730"/>
            <a:chExt cx="3274208" cy="984999"/>
          </a:xfrm>
        </p:grpSpPr>
        <p:sp>
          <p:nvSpPr>
            <p:cNvPr id="3" name="TextBox 2"/>
            <p:cNvSpPr txBox="1"/>
            <p:nvPr/>
          </p:nvSpPr>
          <p:spPr>
            <a:xfrm>
              <a:off x="2046336" y="7894730"/>
              <a:ext cx="2715586" cy="98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vi-VN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1"/>
          <p:cNvGrpSpPr/>
          <p:nvPr/>
        </p:nvGrpSpPr>
        <p:grpSpPr>
          <a:xfrm>
            <a:off x="486549" y="1018138"/>
            <a:ext cx="6996825" cy="408759"/>
            <a:chOff x="1296996" y="2497041"/>
            <a:chExt cx="18660360" cy="1090151"/>
          </a:xfrm>
        </p:grpSpPr>
        <p:grpSp>
          <p:nvGrpSpPr>
            <p:cNvPr id="14" name="Group 1"/>
            <p:cNvGrpSpPr/>
            <p:nvPr/>
          </p:nvGrpSpPr>
          <p:grpSpPr>
            <a:xfrm>
              <a:off x="1296996" y="2497041"/>
              <a:ext cx="3887288" cy="1090151"/>
              <a:chOff x="1296987" y="6768285"/>
              <a:chExt cx="3887288" cy="1090151"/>
            </a:xfrm>
          </p:grpSpPr>
          <p:sp>
            <p:nvSpPr>
              <p:cNvPr id="16" name="TextBox 2"/>
              <p:cNvSpPr txBox="1"/>
              <p:nvPr/>
            </p:nvSpPr>
            <p:spPr>
              <a:xfrm>
                <a:off x="2156599" y="6873436"/>
                <a:ext cx="3027676" cy="98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:</a:t>
                </a:r>
              </a:p>
            </p:txBody>
          </p:sp>
          <p:grpSp>
            <p:nvGrpSpPr>
              <p:cNvPr id="17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86" tIns="17143" rIns="34286" bIns="1714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>
              <a:off x="4965975" y="2576016"/>
              <a:ext cx="14991381" cy="985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Elip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(E) </a:t>
              </a:r>
              <a:r>
                <a:rPr lang="en-US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</p:grpSp>
      <p:sp>
        <p:nvSpPr>
          <p:cNvPr id="84" name="Action Button: Forward or Next 83">
            <a:hlinkClick r:id="rId3" action="ppaction://hlinksldjump" highlightClick="1"/>
          </p:cNvPr>
          <p:cNvSpPr/>
          <p:nvPr/>
        </p:nvSpPr>
        <p:spPr>
          <a:xfrm>
            <a:off x="8673973" y="4675829"/>
            <a:ext cx="38162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2367166" y="2679750"/>
                <a:ext cx="3520798" cy="1340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b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b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p>
                                      <m:r>
                                        <a:rPr lang="fr-FR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b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  <m:r>
                            <a:rPr lang="fr-FR" b="0">
                              <a:latin typeface="Cambria Math" panose="02040503050406030204" pitchFamily="18" charset="0"/>
                            </a:rPr>
                            <m:t>&lt;=&gt;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fr-FR" b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fr-FR" b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166" y="2679750"/>
                <a:ext cx="3520798" cy="1340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1369539" y="2145471"/>
                <a:ext cx="70700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(E)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b="0">
                            <a:latin typeface="Cambria Math"/>
                          </a:rPr>
                          <m:t>;</m:t>
                        </m:r>
                        <m:r>
                          <a:rPr lang="fr-FR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b="0">
                            <a:latin typeface="Cambria Math"/>
                          </a:rPr>
                          <m:t>;</m:t>
                        </m:r>
                        <m:r>
                          <a:rPr lang="fr-FR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9" y="2145471"/>
                <a:ext cx="7070077" cy="369332"/>
              </a:xfrm>
              <a:prstGeom prst="rect">
                <a:avLst/>
              </a:prstGeom>
              <a:blipFill>
                <a:blip r:embed="rId5"/>
                <a:stretch>
                  <a:fillRect l="-77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369539" y="3933934"/>
                <a:ext cx="5397906" cy="630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den>
                    </m:f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9" y="3933934"/>
                <a:ext cx="5397906" cy="630301"/>
              </a:xfrm>
              <a:prstGeom prst="rect">
                <a:avLst/>
              </a:prstGeom>
              <a:blipFill>
                <a:blip r:embed="rId6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903926" y="1486585"/>
                <a:ext cx="43981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(E)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/>
                      </a:rPr>
                      <m:t>𝐀</m:t>
                    </m:r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b="1">
                            <a:latin typeface="Cambria Math"/>
                          </a:rPr>
                          <m:t>;</m:t>
                        </m:r>
                        <m:r>
                          <a:rPr lang="fr-FR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  </m:t>
                    </m:r>
                  </m:oMath>
                </a14:m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/>
                      </a:rPr>
                      <m:t>𝐁</m:t>
                    </m:r>
                    <m:r>
                      <a:rPr lang="fr-FR" b="1">
                        <a:latin typeface="Cambria Math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b="1">
                        <a:latin typeface="Cambria Math"/>
                      </a:rPr>
                      <m:t>;</m:t>
                    </m:r>
                    <m:r>
                      <a:rPr lang="fr-FR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926" y="1486585"/>
                <a:ext cx="4398192" cy="369332"/>
              </a:xfrm>
              <a:prstGeom prst="rect">
                <a:avLst/>
              </a:prstGeom>
              <a:blipFill>
                <a:blip r:embed="rId7"/>
                <a:stretch>
                  <a:fillRect l="-1108" t="-10000" r="-27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771C071D-5135-4081-8412-B459DA7C9519}"/>
              </a:ext>
            </a:extLst>
          </p:cNvPr>
          <p:cNvGrpSpPr/>
          <p:nvPr/>
        </p:nvGrpSpPr>
        <p:grpSpPr>
          <a:xfrm>
            <a:off x="0" y="569446"/>
            <a:ext cx="8609038" cy="412462"/>
            <a:chOff x="178060" y="1838755"/>
            <a:chExt cx="23567229" cy="1099899"/>
          </a:xfrm>
        </p:grpSpPr>
        <p:sp>
          <p:nvSpPr>
            <p:cNvPr id="51" name="Rounded Rectangle 5">
              <a:extLst>
                <a:ext uri="{FF2B5EF4-FFF2-40B4-BE49-F238E27FC236}">
                  <a16:creationId xmlns:a16="http://schemas.microsoft.com/office/drawing/2014/main" id="{F6156F7B-58A6-4185-B79B-BAE76D7FD149}"/>
                </a:ext>
              </a:extLst>
            </p:cNvPr>
            <p:cNvSpPr/>
            <p:nvPr/>
          </p:nvSpPr>
          <p:spPr>
            <a:xfrm>
              <a:off x="178060" y="1838755"/>
              <a:ext cx="3281557" cy="109989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E9036F-3AAD-40EA-B8FD-10AD16B6DF36}"/>
                </a:ext>
              </a:extLst>
            </p:cNvPr>
            <p:cNvSpPr txBox="1"/>
            <p:nvPr/>
          </p:nvSpPr>
          <p:spPr>
            <a:xfrm>
              <a:off x="386658" y="1922270"/>
              <a:ext cx="3161296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3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75B7CD1-A06F-4697-A6A4-757C5A069413}"/>
                </a:ext>
              </a:extLst>
            </p:cNvPr>
            <p:cNvSpPr txBox="1"/>
            <p:nvPr/>
          </p:nvSpPr>
          <p:spPr>
            <a:xfrm>
              <a:off x="3515619" y="1926147"/>
              <a:ext cx="2022967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VIẾT </a:t>
              </a: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CHÍNH TẮC CỦA ELIP</a:t>
              </a:r>
            </a:p>
          </p:txBody>
        </p:sp>
      </p:grpSp>
      <p:sp>
        <p:nvSpPr>
          <p:cNvPr id="54" name="Action Button: Forward or Next 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1E58888D-1D55-4B91-B9FE-974A3C26C291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ách vẽ elip">
            <a:hlinkClick r:id="" action="ppaction://media"/>
            <a:extLst>
              <a:ext uri="{FF2B5EF4-FFF2-40B4-BE49-F238E27FC236}">
                <a16:creationId xmlns:a16="http://schemas.microsoft.com/office/drawing/2014/main" id="{35B3E635-ADA4-4633-AD5A-5FE01542C8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123950"/>
            <a:ext cx="7011665" cy="3124200"/>
          </a:xfrm>
          <a:prstGeom prst="rect">
            <a:avLst/>
          </a:prstGeom>
        </p:spPr>
      </p:pic>
      <p:sp>
        <p:nvSpPr>
          <p:cNvPr id="4" name="Action Button: Forward or Next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A8340A1-8CF3-4F40-AD80-E64F25F7ADAA}"/>
              </a:ext>
            </a:extLst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714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/>
          <a:srcRect l="7110"/>
          <a:stretch/>
        </p:blipFill>
        <p:spPr>
          <a:xfrm>
            <a:off x="6967794" y="1983759"/>
            <a:ext cx="2185879" cy="2131195"/>
          </a:xfrm>
          <a:prstGeom prst="rect">
            <a:avLst/>
          </a:prstGeom>
        </p:spPr>
      </p:pic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8674178" y="4534395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" y="595314"/>
            <a:ext cx="4851401" cy="376237"/>
            <a:chOff x="-288926" y="1905001"/>
            <a:chExt cx="11496598" cy="1003295"/>
          </a:xfrm>
        </p:grpSpPr>
        <p:sp>
          <p:nvSpPr>
            <p:cNvPr id="4" name="Rounded Rectangle 3"/>
            <p:cNvSpPr/>
            <p:nvPr/>
          </p:nvSpPr>
          <p:spPr>
            <a:xfrm>
              <a:off x="-288926" y="1905001"/>
              <a:ext cx="2889199" cy="99307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46795" y="1923414"/>
              <a:ext cx="2647068" cy="98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4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0273" y="1923414"/>
              <a:ext cx="8607399" cy="98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KHÁC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6341" y="1047750"/>
            <a:ext cx="8582627" cy="1291764"/>
            <a:chOff x="1296996" y="2304037"/>
            <a:chExt cx="21292277" cy="3445106"/>
          </a:xfrm>
        </p:grpSpPr>
        <p:grpSp>
          <p:nvGrpSpPr>
            <p:cNvPr id="10" name="Group 1"/>
            <p:cNvGrpSpPr/>
            <p:nvPr/>
          </p:nvGrpSpPr>
          <p:grpSpPr>
            <a:xfrm>
              <a:off x="1296996" y="2304037"/>
              <a:ext cx="21292277" cy="3445106"/>
              <a:chOff x="1296987" y="6575281"/>
              <a:chExt cx="21292277" cy="344510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2"/>
                  <p:cNvSpPr txBox="1"/>
                  <p:nvPr/>
                </p:nvSpPr>
                <p:spPr>
                  <a:xfrm>
                    <a:off x="2189210" y="6575281"/>
                    <a:ext cx="20400054" cy="34451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Bef>
                        <a:spcPts val="450"/>
                      </a:spcBef>
                    </a:pP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</a:t>
                    </a:r>
                    <a:r>
                      <a:rPr lang="en-US" b="1" dirty="0" err="1">
                        <a:solidFill>
                          <a:schemeClr val="accent6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dụ</a:t>
                    </a: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1: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Trong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mặt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phẳng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tọa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độ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Oxy, 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cho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elip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(E)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có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độ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dài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trục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lớn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bằng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8.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Biết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giao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điểm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của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elip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(E)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với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đường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tròn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(O):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oMath>
                    </a14:m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tạo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thành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bốn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đỉnh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của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hình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vuông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.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Viết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phương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trình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chính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tắc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của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(E).</a:t>
                    </a:r>
                    <a:endParaRPr lang="en-US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>
              <p:sp>
                <p:nvSpPr>
                  <p:cNvPr id="12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89210" y="6575281"/>
                    <a:ext cx="20400054" cy="344510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67" r="-667" b="-66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11" name="Rectangle 10"/>
            <p:cNvSpPr/>
            <p:nvPr/>
          </p:nvSpPr>
          <p:spPr>
            <a:xfrm>
              <a:off x="4470690" y="2639540"/>
              <a:ext cx="14991380" cy="985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0023" y="2424085"/>
            <a:ext cx="1227696" cy="369332"/>
            <a:chOff x="1487714" y="7894730"/>
            <a:chExt cx="3274067" cy="985000"/>
          </a:xfrm>
        </p:grpSpPr>
        <p:sp>
          <p:nvSpPr>
            <p:cNvPr id="40" name="TextBox 39"/>
            <p:cNvSpPr txBox="1"/>
            <p:nvPr/>
          </p:nvSpPr>
          <p:spPr>
            <a:xfrm>
              <a:off x="2046334" y="7894730"/>
              <a:ext cx="2715447" cy="98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699740" y="2704087"/>
                <a:ext cx="7659770" cy="524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0" y="2704087"/>
                <a:ext cx="7659770" cy="524439"/>
              </a:xfrm>
              <a:prstGeom prst="rect">
                <a:avLst/>
              </a:prstGeom>
              <a:blipFill>
                <a:blip r:embed="rId5"/>
                <a:stretch>
                  <a:fillRect l="-717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699740" y="3265768"/>
                <a:ext cx="6489127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0" y="3265768"/>
                <a:ext cx="6489127" cy="408253"/>
              </a:xfrm>
              <a:prstGeom prst="rect">
                <a:avLst/>
              </a:prstGeom>
              <a:blipFill>
                <a:blip r:embed="rId6"/>
                <a:stretch>
                  <a:fillRect l="-846" t="-2985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699740" y="3711263"/>
                <a:ext cx="6811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4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0" y="3711263"/>
                <a:ext cx="6811325" cy="369332"/>
              </a:xfrm>
              <a:prstGeom prst="rect">
                <a:avLst/>
              </a:prstGeom>
              <a:blipFill>
                <a:blip r:embed="rId7"/>
                <a:stretch>
                  <a:fillRect l="-806" t="-10000" r="-35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99740" y="4117837"/>
                <a:ext cx="6013585" cy="484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0" y="4117837"/>
                <a:ext cx="6013585" cy="484620"/>
              </a:xfrm>
              <a:prstGeom prst="rect">
                <a:avLst/>
              </a:prstGeom>
              <a:blipFill>
                <a:blip r:embed="rId8"/>
                <a:stretch>
                  <a:fillRect l="-91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687719" y="4508717"/>
                <a:ext cx="6344494" cy="653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19" y="4508717"/>
                <a:ext cx="6344494" cy="653833"/>
              </a:xfrm>
              <a:prstGeom prst="rect">
                <a:avLst/>
              </a:prstGeom>
              <a:blipFill>
                <a:blip r:embed="rId9"/>
                <a:stretch>
                  <a:fillRect l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Forward or Next 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C2151479-91C5-4C79-A0DC-141D2534B4BE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43" grpId="0"/>
      <p:bldP spid="44" grpId="0"/>
      <p:bldP spid="45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1">
            <a:hlinkClick r:id="rId2" action="ppaction://hlinksldjump" highlightClick="1"/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2" action="ppaction://hlinksldjump" highlightClick="1"/>
          </p:cNvPr>
          <p:cNvSpPr/>
          <p:nvPr/>
        </p:nvSpPr>
        <p:spPr>
          <a:xfrm>
            <a:off x="8675598" y="4552950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6342" y="971550"/>
            <a:ext cx="8363896" cy="1697901"/>
            <a:chOff x="1296996" y="2293817"/>
            <a:chExt cx="21095313" cy="4528264"/>
          </a:xfrm>
        </p:grpSpPr>
        <p:grpSp>
          <p:nvGrpSpPr>
            <p:cNvPr id="9" name="Group 1"/>
            <p:cNvGrpSpPr/>
            <p:nvPr/>
          </p:nvGrpSpPr>
          <p:grpSpPr>
            <a:xfrm>
              <a:off x="1296996" y="2293817"/>
              <a:ext cx="21095313" cy="4528264"/>
              <a:chOff x="1296987" y="6565061"/>
              <a:chExt cx="21095313" cy="452826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2"/>
                  <p:cNvSpPr txBox="1"/>
                  <p:nvPr/>
                </p:nvSpPr>
                <p:spPr>
                  <a:xfrm>
                    <a:off x="1992248" y="6565061"/>
                    <a:ext cx="20400052" cy="45282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Bef>
                        <a:spcPts val="450"/>
                      </a:spcBef>
                    </a:pP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</a:t>
                    </a:r>
                    <a:r>
                      <a:rPr lang="en-US" b="1" dirty="0" err="1">
                        <a:solidFill>
                          <a:schemeClr val="accent6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dụ</a:t>
                    </a:r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2: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Cửa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chính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của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ông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An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gồm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hai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phần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,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phần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trên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là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một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nửa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elip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có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độ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dài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trục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lớn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là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1,8m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và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1m;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phần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bên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dưới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là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hình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chữ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nhật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cao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2,3m.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Biết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diện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tích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elip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có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bán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trục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a, b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là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𝒂𝒃</m:t>
                        </m:r>
                      </m:oMath>
                    </a14:m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.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Tính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diện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tích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cửa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nhà</a:t>
                    </a:r>
                    <a: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.  </a:t>
                    </a:r>
                  </a:p>
                </p:txBody>
              </p:sp>
            </mc:Choice>
            <mc:Fallback>
              <p:sp>
                <p:nvSpPr>
                  <p:cNvPr id="11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2248" y="6565061"/>
                    <a:ext cx="20400052" cy="45282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03" r="-1130" b="-46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2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>
              <a:off x="4470690" y="2639540"/>
              <a:ext cx="14991380" cy="985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50"/>
                </a:spcBef>
              </a:pPr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0023" y="2747311"/>
            <a:ext cx="1227696" cy="369332"/>
            <a:chOff x="1487714" y="7894730"/>
            <a:chExt cx="3274067" cy="985000"/>
          </a:xfrm>
        </p:grpSpPr>
        <p:sp>
          <p:nvSpPr>
            <p:cNvPr id="39" name="TextBox 38"/>
            <p:cNvSpPr txBox="1"/>
            <p:nvPr/>
          </p:nvSpPr>
          <p:spPr>
            <a:xfrm>
              <a:off x="2046334" y="7894730"/>
              <a:ext cx="2715447" cy="98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699740" y="3271712"/>
                <a:ext cx="6489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0" y="3271712"/>
                <a:ext cx="6489127" cy="369332"/>
              </a:xfrm>
              <a:prstGeom prst="rect">
                <a:avLst/>
              </a:prstGeom>
              <a:blipFill>
                <a:blip r:embed="rId4"/>
                <a:stretch>
                  <a:fillRect l="-84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699741" y="4059019"/>
                <a:ext cx="54724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cửa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dirty="0" smtClean="0">
                        <a:latin typeface="Cambria Math"/>
                      </a:rPr>
                      <m:t>≈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554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1" y="4059019"/>
                <a:ext cx="5472460" cy="646331"/>
              </a:xfrm>
              <a:prstGeom prst="rect">
                <a:avLst/>
              </a:prstGeom>
              <a:blipFill>
                <a:blip r:embed="rId5"/>
                <a:stretch>
                  <a:fillRect l="-100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2571750"/>
            <a:ext cx="1460545" cy="21695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699740" y="3689687"/>
                <a:ext cx="6489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0" y="3689687"/>
                <a:ext cx="6489127" cy="369332"/>
              </a:xfrm>
              <a:prstGeom prst="rect">
                <a:avLst/>
              </a:prstGeom>
              <a:blipFill>
                <a:blip r:embed="rId7"/>
                <a:stretch>
                  <a:fillRect l="-84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4C9B765E-DC91-4E24-A7BA-F4F21C3CF3FB}"/>
              </a:ext>
            </a:extLst>
          </p:cNvPr>
          <p:cNvGrpSpPr/>
          <p:nvPr/>
        </p:nvGrpSpPr>
        <p:grpSpPr>
          <a:xfrm>
            <a:off x="-1" y="595314"/>
            <a:ext cx="4851401" cy="376237"/>
            <a:chOff x="-288926" y="1905001"/>
            <a:chExt cx="11496598" cy="1003295"/>
          </a:xfrm>
        </p:grpSpPr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8BA1FBEB-535E-4873-9F48-9B4DFB112529}"/>
                </a:ext>
              </a:extLst>
            </p:cNvPr>
            <p:cNvSpPr/>
            <p:nvPr/>
          </p:nvSpPr>
          <p:spPr>
            <a:xfrm>
              <a:off x="-288926" y="1905001"/>
              <a:ext cx="2889199" cy="99307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7812D69-FD30-480E-A58F-3A5557D8D784}"/>
                </a:ext>
              </a:extLst>
            </p:cNvPr>
            <p:cNvSpPr txBox="1"/>
            <p:nvPr/>
          </p:nvSpPr>
          <p:spPr>
            <a:xfrm>
              <a:off x="-46795" y="1923414"/>
              <a:ext cx="2647068" cy="98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4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28980E-506A-4AC7-91B2-A237D9F9FD5B}"/>
                </a:ext>
              </a:extLst>
            </p:cNvPr>
            <p:cNvSpPr txBox="1"/>
            <p:nvPr/>
          </p:nvSpPr>
          <p:spPr>
            <a:xfrm>
              <a:off x="2600273" y="1923414"/>
              <a:ext cx="8607399" cy="98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KHÁC</a:t>
              </a:r>
            </a:p>
          </p:txBody>
        </p:sp>
      </p:grpSp>
      <p:sp>
        <p:nvSpPr>
          <p:cNvPr id="51" name="Action Button: Forward or Next 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A4BF91B-C40C-4539-8FAE-1B9D6599E6E4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2" grpId="0"/>
      <p:bldP spid="43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0828" y="589524"/>
            <a:ext cx="3481895" cy="400110"/>
            <a:chOff x="-288924" y="1892299"/>
            <a:chExt cx="8937135" cy="10669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95035"/>
              <a:ext cx="2487863" cy="80467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8634" y="1926150"/>
              <a:ext cx="873099" cy="984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3" y="1892299"/>
              <a:ext cx="6560648" cy="106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52"/>
                </a:spcBef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</a:p>
          </p:txBody>
        </p:sp>
      </p:grp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8B187B4-6B7D-461D-A715-D4F12C984178}"/>
              </a:ext>
            </a:extLst>
          </p:cNvPr>
          <p:cNvSpPr/>
          <p:nvPr/>
        </p:nvSpPr>
        <p:spPr>
          <a:xfrm flipH="1">
            <a:off x="72806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9A5B41-F155-403C-A3EC-5AA6866A95ED}"/>
                  </a:ext>
                </a:extLst>
              </p:cNvPr>
              <p:cNvSpPr txBox="1"/>
              <p:nvPr/>
            </p:nvSpPr>
            <p:spPr>
              <a:xfrm>
                <a:off x="630804" y="1080472"/>
                <a:ext cx="7087104" cy="53373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chính tắc elip (E):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9A5B41-F155-403C-A3EC-5AA6866A9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4" y="1080472"/>
                <a:ext cx="7087104" cy="5337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E671BDA-D423-428C-8398-37477E32DA4F}"/>
              </a:ext>
            </a:extLst>
          </p:cNvPr>
          <p:cNvGrpSpPr/>
          <p:nvPr/>
        </p:nvGrpSpPr>
        <p:grpSpPr>
          <a:xfrm>
            <a:off x="762000" y="1809750"/>
            <a:ext cx="5392556" cy="2669926"/>
            <a:chOff x="1268091" y="2493092"/>
            <a:chExt cx="14381087" cy="7120632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682E9616-1F5C-4F43-9D55-37D80F66830B}"/>
                </a:ext>
              </a:extLst>
            </p:cNvPr>
            <p:cNvGrpSpPr/>
            <p:nvPr/>
          </p:nvGrpSpPr>
          <p:grpSpPr>
            <a:xfrm>
              <a:off x="1268091" y="2493092"/>
              <a:ext cx="14381087" cy="7120629"/>
              <a:chOff x="1268091" y="3326756"/>
              <a:chExt cx="14381087" cy="7120629"/>
            </a:xfrm>
          </p:grpSpPr>
          <p:sp>
            <p:nvSpPr>
              <p:cNvPr id="13" name="Rounded Rectangle 52">
                <a:extLst>
                  <a:ext uri="{FF2B5EF4-FFF2-40B4-BE49-F238E27FC236}">
                    <a16:creationId xmlns:a16="http://schemas.microsoft.com/office/drawing/2014/main" id="{AB0A6410-E908-442D-9625-CA5664F9C0ED}"/>
                  </a:ext>
                </a:extLst>
              </p:cNvPr>
              <p:cNvSpPr/>
              <p:nvPr/>
            </p:nvSpPr>
            <p:spPr>
              <a:xfrm>
                <a:off x="1504226" y="3662987"/>
                <a:ext cx="14144952" cy="6784398"/>
              </a:xfrm>
              <a:prstGeom prst="roundRect">
                <a:avLst>
                  <a:gd name="adj" fmla="val 102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19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65">
                <a:extLst>
                  <a:ext uri="{FF2B5EF4-FFF2-40B4-BE49-F238E27FC236}">
                    <a16:creationId xmlns:a16="http://schemas.microsoft.com/office/drawing/2014/main" id="{6C9875FD-36F5-4FB1-9F9C-88EA64F4BE42}"/>
                  </a:ext>
                </a:extLst>
              </p:cNvPr>
              <p:cNvGrpSpPr/>
              <p:nvPr/>
            </p:nvGrpSpPr>
            <p:grpSpPr>
              <a:xfrm>
                <a:off x="1268091" y="3326756"/>
                <a:ext cx="7563755" cy="1026041"/>
                <a:chOff x="166396" y="8712046"/>
                <a:chExt cx="7563755" cy="1026041"/>
              </a:xfrm>
            </p:grpSpPr>
            <p:sp>
              <p:nvSpPr>
                <p:cNvPr id="15" name="Freeform 20">
                  <a:extLst>
                    <a:ext uri="{FF2B5EF4-FFF2-40B4-BE49-F238E27FC236}">
                      <a16:creationId xmlns:a16="http://schemas.microsoft.com/office/drawing/2014/main" id="{6F34857D-18B9-41C0-80DD-BDCACE305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522" y="8755080"/>
                  <a:ext cx="7090484" cy="866284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20BAF575-2EE3-467D-AFEE-75CF5505403C}"/>
                    </a:ext>
                  </a:extLst>
                </p:cNvPr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8" name="Freeform 45">
                    <a:extLst>
                      <a:ext uri="{FF2B5EF4-FFF2-40B4-BE49-F238E27FC236}">
                        <a16:creationId xmlns:a16="http://schemas.microsoft.com/office/drawing/2014/main" id="{A702899A-DA93-4707-949A-52BA17B7F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46">
                    <a:extLst>
                      <a:ext uri="{FF2B5EF4-FFF2-40B4-BE49-F238E27FC236}">
                        <a16:creationId xmlns:a16="http://schemas.microsoft.com/office/drawing/2014/main" id="{7B032155-9AAF-4E44-AA3F-EDE69B48648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47">
                    <a:extLst>
                      <a:ext uri="{FF2B5EF4-FFF2-40B4-BE49-F238E27FC236}">
                        <a16:creationId xmlns:a16="http://schemas.microsoft.com/office/drawing/2014/main" id="{4EF7D702-A164-46F6-AD50-C5AF8E3F1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48">
                    <a:extLst>
                      <a:ext uri="{FF2B5EF4-FFF2-40B4-BE49-F238E27FC236}">
                        <a16:creationId xmlns:a16="http://schemas.microsoft.com/office/drawing/2014/main" id="{B9BBA48A-EAB2-40A5-92C5-412DB63A27B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49">
                    <a:extLst>
                      <a:ext uri="{FF2B5EF4-FFF2-40B4-BE49-F238E27FC236}">
                        <a16:creationId xmlns:a16="http://schemas.microsoft.com/office/drawing/2014/main" id="{FD6DAF86-8FDB-4C5A-BEDA-84FD57C563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50">
                    <a:extLst>
                      <a:ext uri="{FF2B5EF4-FFF2-40B4-BE49-F238E27FC236}">
                        <a16:creationId xmlns:a16="http://schemas.microsoft.com/office/drawing/2014/main" id="{6E820126-95D8-4DA8-BC4F-28E8D11AA97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51">
                    <a:extLst>
                      <a:ext uri="{FF2B5EF4-FFF2-40B4-BE49-F238E27FC236}">
                        <a16:creationId xmlns:a16="http://schemas.microsoft.com/office/drawing/2014/main" id="{5BC87091-FD89-4238-9690-C577F5625FF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52">
                    <a:extLst>
                      <a:ext uri="{FF2B5EF4-FFF2-40B4-BE49-F238E27FC236}">
                        <a16:creationId xmlns:a16="http://schemas.microsoft.com/office/drawing/2014/main" id="{A8C99094-E702-41D7-899C-BF17522B2E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Rectangle 53">
                    <a:extLst>
                      <a:ext uri="{FF2B5EF4-FFF2-40B4-BE49-F238E27FC236}">
                        <a16:creationId xmlns:a16="http://schemas.microsoft.com/office/drawing/2014/main" id="{0CD5142C-46F0-421F-BD1C-9615FCF3C6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Rectangle 54">
                    <a:extLst>
                      <a:ext uri="{FF2B5EF4-FFF2-40B4-BE49-F238E27FC236}">
                        <a16:creationId xmlns:a16="http://schemas.microsoft.com/office/drawing/2014/main" id="{1A7A7DFD-F6D6-43AA-AF53-3BFB65D41F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55">
                    <a:extLst>
                      <a:ext uri="{FF2B5EF4-FFF2-40B4-BE49-F238E27FC236}">
                        <a16:creationId xmlns:a16="http://schemas.microsoft.com/office/drawing/2014/main" id="{26538728-F6F3-4B8B-9594-B444E36F64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56">
                    <a:extLst>
                      <a:ext uri="{FF2B5EF4-FFF2-40B4-BE49-F238E27FC236}">
                        <a16:creationId xmlns:a16="http://schemas.microsoft.com/office/drawing/2014/main" id="{4598CD4E-BFE5-482B-B3BE-2F3D2B95FC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9C91211-0F2A-413A-AC03-0D5F641BA068}"/>
                    </a:ext>
                  </a:extLst>
                </p:cNvPr>
                <p:cNvSpPr txBox="1"/>
                <p:nvPr/>
              </p:nvSpPr>
              <p:spPr>
                <a:xfrm>
                  <a:off x="932118" y="8712046"/>
                  <a:ext cx="6798033" cy="1026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9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 yếu tố của elip </a:t>
                  </a:r>
                  <a:endParaRPr lang="en-US" sz="19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C2FC366-59BA-45D3-B5F0-6FC72937D5F0}"/>
                    </a:ext>
                  </a:extLst>
                </p:cNvPr>
                <p:cNvSpPr txBox="1"/>
                <p:nvPr/>
              </p:nvSpPr>
              <p:spPr>
                <a:xfrm>
                  <a:off x="1823642" y="3402411"/>
                  <a:ext cx="13609511" cy="6211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Tiêu cự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𝑐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Tiêu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(−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𝑐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𝑐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Đỉnh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(−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𝑎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𝑎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1700" b="0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𝑏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1700" b="0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𝑏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 dài trục lớn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𝑎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 dài trục nhỏ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𝑏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 sai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𝑒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den>
                      </m:f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 trình đường chuẩn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±</m:t>
                      </m:r>
                      <m:f>
                        <m:f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Cambria Math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700" b="0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𝑒</m:t>
                          </m:r>
                        </m:den>
                      </m:f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C2FC366-59BA-45D3-B5F0-6FC72937D5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3642" y="3402411"/>
                  <a:ext cx="13609511" cy="6211313"/>
                </a:xfrm>
                <a:prstGeom prst="rect">
                  <a:avLst/>
                </a:prstGeom>
                <a:blipFill>
                  <a:blip r:embed="rId4"/>
                  <a:stretch>
                    <a:fillRect l="-597" t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234CB93B-3519-40CD-8565-0B02CC7B7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27" y="1962150"/>
            <a:ext cx="2913273" cy="237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8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7114" y="466"/>
            <a:ext cx="9151114" cy="5183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1" tIns="19190" rIns="38381" bIns="19190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4833" y="1951642"/>
            <a:ext cx="8397127" cy="30509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1" tIns="19190" rIns="38381" bIns="19190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81420" y="789759"/>
            <a:ext cx="1428844" cy="3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381" tIns="19190" rIns="38381" bIns="19190" rtlCol="0">
            <a:spAutoFit/>
          </a:bodyPr>
          <a:lstStyle/>
          <a:p>
            <a:pPr algn="ctr"/>
            <a:r>
              <a: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7114" y="1204633"/>
            <a:ext cx="9148994" cy="28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81" tIns="19190" rIns="38381" bIns="19190" rtlCol="0">
            <a:spAutoFit/>
          </a:bodyPr>
          <a:lstStyle/>
          <a:p>
            <a:pPr algn="ctr">
              <a:lnSpc>
                <a:spcPts val="1890"/>
              </a:lnSpc>
              <a:spcBef>
                <a:spcPts val="504"/>
              </a:spcBef>
            </a:pPr>
            <a:r>
              <a:rPr lang="en-US" sz="20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20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  <a:r>
              <a:rPr lang="en-US" sz="2000" b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PHƯƠNG PHÁP TỌA ĐỘ TRONG MẶT PHẲNG</a:t>
            </a:r>
            <a:endParaRPr lang="en-US" sz="20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04072" y="1504950"/>
            <a:ext cx="5111367" cy="934066"/>
            <a:chOff x="5747658" y="3659656"/>
            <a:chExt cx="13632086" cy="2491293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8436" y="3659656"/>
              <a:ext cx="12360353" cy="2491293"/>
            </a:xfrm>
            <a:prstGeom prst="rect">
              <a:avLst/>
            </a:prstGeom>
            <a:noFill/>
          </p:spPr>
          <p:txBody>
            <a:bodyPr wrap="none" lIns="91404" tIns="45702" rIns="91404" bIns="45702" rtlCol="0">
              <a:spAutoFit/>
            </a:bodyPr>
            <a:lstStyle/>
            <a:p>
              <a:pPr algn="ctr">
                <a:lnSpc>
                  <a:spcPts val="2309"/>
                </a:lnSpc>
                <a:spcBef>
                  <a:spcPts val="1764"/>
                </a:spcBef>
              </a:pPr>
              <a:r>
                <a:rPr lang="en-US" sz="3400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34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  <a:endParaRPr lang="en-US" sz="12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2309"/>
                </a:lnSpc>
                <a:spcBef>
                  <a:spcPts val="1764"/>
                </a:spcBef>
              </a:pPr>
              <a:r>
                <a:rPr lang="en-US" sz="2800" b="1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PHƯƠNG TRÌNH Đ</a:t>
              </a:r>
              <a:r>
                <a:rPr lang="vi-VN" sz="2800" b="1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</a:t>
              </a:r>
              <a:r>
                <a:rPr lang="en-US" sz="2800" b="1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ỜNG ELIP</a:t>
              </a:r>
              <a:endParaRPr lang="en-US" sz="25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41611" y="60762"/>
            <a:ext cx="1308462" cy="799229"/>
            <a:chOff x="11185664" y="-9644"/>
            <a:chExt cx="3489461" cy="2131524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91072" cy="2131524"/>
              <a:chOff x="12784885" y="1066801"/>
              <a:chExt cx="1891195" cy="213166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9" cy="984967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8"/>
                <a:ext cx="1655177" cy="1641676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340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  <a:endParaRPr lang="en-US" sz="34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7221085" y="11732"/>
            <a:ext cx="1920796" cy="99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799"/>
            <a:ext cx="1182984" cy="1198954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407522" y="2324127"/>
            <a:ext cx="2470345" cy="447269"/>
            <a:chOff x="7459670" y="7086600"/>
            <a:chExt cx="6589208" cy="1193070"/>
          </a:xfrm>
        </p:grpSpPr>
        <p:sp>
          <p:nvSpPr>
            <p:cNvPr id="57" name="Rectangle 56">
              <a:hlinkClick r:id="rId7" action="ppaction://hlinksldjump"/>
            </p:cNvPr>
            <p:cNvSpPr/>
            <p:nvPr/>
          </p:nvSpPr>
          <p:spPr>
            <a:xfrm>
              <a:off x="9092456" y="7178187"/>
              <a:ext cx="4956422" cy="11014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519"/>
                </a:lnSpc>
                <a:spcBef>
                  <a:spcPts val="504"/>
                </a:spcBef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1089089"/>
              <a:chOff x="7459669" y="7543800"/>
              <a:chExt cx="1381118" cy="1089089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947763"/>
                <a:chOff x="7469187" y="7685126"/>
                <a:chExt cx="1371600" cy="947763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828382" y="7688759"/>
                  <a:ext cx="768365" cy="9441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407521" y="2751713"/>
            <a:ext cx="5724441" cy="442915"/>
            <a:chOff x="7459670" y="8524495"/>
            <a:chExt cx="15268929" cy="1181459"/>
          </a:xfrm>
        </p:grpSpPr>
        <p:sp>
          <p:nvSpPr>
            <p:cNvPr id="75" name="Rectangle 74">
              <a:hlinkClick r:id="rId8" action="ppaction://hlinksldjump"/>
            </p:cNvPr>
            <p:cNvSpPr/>
            <p:nvPr/>
          </p:nvSpPr>
          <p:spPr>
            <a:xfrm>
              <a:off x="9092455" y="8638676"/>
              <a:ext cx="13636144" cy="10672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CHÍNH TẮC CỦA ELIP</a:t>
              </a:r>
              <a:endPara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1089089"/>
              <a:chOff x="7459669" y="7543800"/>
              <a:chExt cx="1381118" cy="1089089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947763"/>
                <a:chOff x="7469187" y="7685126"/>
                <a:chExt cx="1371600" cy="947763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688448" y="7688759"/>
                  <a:ext cx="1048233" cy="9441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407521" y="3200968"/>
            <a:ext cx="8001865" cy="447540"/>
            <a:chOff x="7459669" y="9982200"/>
            <a:chExt cx="21343554" cy="1193791"/>
          </a:xfrm>
        </p:grpSpPr>
        <p:sp>
          <p:nvSpPr>
            <p:cNvPr id="82" name="Rectangle 81">
              <a:hlinkClick r:id="rId9" action="ppaction://hlinksldjump"/>
            </p:cNvPr>
            <p:cNvSpPr/>
            <p:nvPr/>
          </p:nvSpPr>
          <p:spPr>
            <a:xfrm>
              <a:off x="9092457" y="10108717"/>
              <a:ext cx="19710766" cy="1067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252"/>
                </a:spcBef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 DẠNG VÀ CÁC YẾU TỐ CỦA ELIP</a:t>
              </a:r>
              <a:endPara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69" y="9982200"/>
              <a:ext cx="1428742" cy="1089086"/>
              <a:chOff x="7459669" y="7543800"/>
              <a:chExt cx="1416947" cy="108908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407429" cy="947760"/>
                <a:chOff x="7469187" y="7685126"/>
                <a:chExt cx="1407429" cy="94776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548512" y="7688759"/>
                  <a:ext cx="1328104" cy="944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407522" y="3654848"/>
            <a:ext cx="8001865" cy="447540"/>
            <a:chOff x="7459670" y="9982200"/>
            <a:chExt cx="21343553" cy="1193791"/>
          </a:xfrm>
        </p:grpSpPr>
        <p:sp>
          <p:nvSpPr>
            <p:cNvPr id="66" name="Rectangle 65">
              <a:hlinkClick r:id="rId10" action="ppaction://hlinksldjump"/>
            </p:cNvPr>
            <p:cNvSpPr/>
            <p:nvPr/>
          </p:nvSpPr>
          <p:spPr>
            <a:xfrm>
              <a:off x="9092455" y="10108717"/>
              <a:ext cx="19710768" cy="1067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 HỆ GIỮA ĐƯỜNG TRÒN VÀ ĐƯỜNG ELIP</a:t>
              </a:r>
              <a:endPara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1089086"/>
              <a:chOff x="7459669" y="7543800"/>
              <a:chExt cx="1381118" cy="108908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947760"/>
                <a:chOff x="7469187" y="7685126"/>
                <a:chExt cx="1371600" cy="94776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633323" y="7688759"/>
                  <a:ext cx="1158484" cy="944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407522" y="4108729"/>
            <a:ext cx="8001865" cy="447540"/>
            <a:chOff x="7459670" y="9982200"/>
            <a:chExt cx="21343553" cy="1193791"/>
          </a:xfrm>
        </p:grpSpPr>
        <p:sp>
          <p:nvSpPr>
            <p:cNvPr id="47" name="Rectangle 46">
              <a:hlinkClick r:id="rId11" action="ppaction://hlinksldjump"/>
            </p:cNvPr>
            <p:cNvSpPr/>
            <p:nvPr/>
          </p:nvSpPr>
          <p:spPr>
            <a:xfrm>
              <a:off x="9092455" y="10108717"/>
              <a:ext cx="19710768" cy="1067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</a:t>
              </a:r>
              <a:endPara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1089086"/>
              <a:chOff x="7459669" y="7543800"/>
              <a:chExt cx="1381118" cy="108908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947760"/>
                <a:chOff x="7469187" y="7685126"/>
                <a:chExt cx="1371600" cy="94776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773257" y="7688759"/>
                  <a:ext cx="878616" cy="944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53" name="Group 74"/>
          <p:cNvGrpSpPr/>
          <p:nvPr/>
        </p:nvGrpSpPr>
        <p:grpSpPr>
          <a:xfrm>
            <a:off x="407522" y="4562610"/>
            <a:ext cx="8001865" cy="447540"/>
            <a:chOff x="7459670" y="9982200"/>
            <a:chExt cx="21343553" cy="1193791"/>
          </a:xfrm>
        </p:grpSpPr>
        <p:sp>
          <p:nvSpPr>
            <p:cNvPr id="54" name="Rectangle 53">
              <a:hlinkClick r:id="" action="ppaction://noaction"/>
            </p:cNvPr>
            <p:cNvSpPr/>
            <p:nvPr/>
          </p:nvSpPr>
          <p:spPr>
            <a:xfrm>
              <a:off x="9092455" y="10108717"/>
              <a:ext cx="19710768" cy="1067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  <a:endParaRPr lang="en-US" sz="20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44"/>
            <p:cNvGrpSpPr/>
            <p:nvPr/>
          </p:nvGrpSpPr>
          <p:grpSpPr>
            <a:xfrm>
              <a:off x="7459670" y="9982200"/>
              <a:ext cx="1392615" cy="1089086"/>
              <a:chOff x="7459669" y="7543800"/>
              <a:chExt cx="1381118" cy="1089086"/>
            </a:xfrm>
          </p:grpSpPr>
          <p:sp>
            <p:nvSpPr>
              <p:cNvPr id="6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2" name="Group 46"/>
              <p:cNvGrpSpPr/>
              <p:nvPr/>
            </p:nvGrpSpPr>
            <p:grpSpPr>
              <a:xfrm>
                <a:off x="7469187" y="7685126"/>
                <a:ext cx="1371600" cy="947760"/>
                <a:chOff x="7469187" y="7685126"/>
                <a:chExt cx="1371600" cy="947760"/>
              </a:xfrm>
            </p:grpSpPr>
            <p:sp>
              <p:nvSpPr>
                <p:cNvPr id="73" name="Round Same Side Corner Rectangle 7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7633323" y="7688759"/>
                  <a:ext cx="1158484" cy="944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7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</a:t>
                  </a:r>
                  <a:endParaRPr lang="en-US" sz="17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88" name="Action Button: Forward or Next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54E4756-F009-455C-9BD1-22881629C818}"/>
              </a:ext>
            </a:extLst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0828" y="589524"/>
            <a:ext cx="6190628" cy="400110"/>
            <a:chOff x="-288924" y="1892299"/>
            <a:chExt cx="15889761" cy="10669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95035"/>
              <a:ext cx="2487863" cy="80467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8634" y="1926150"/>
              <a:ext cx="762005" cy="984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3513275" cy="106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52"/>
                </a:spcBef>
                <a:defRPr/>
              </a:pPr>
              <a:r>
                <a:rPr lang="en-US" sz="20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Đ</a:t>
              </a:r>
              <a:r>
                <a:rPr lang="vi-VN" sz="20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ƯỜNG ELIP</a:t>
              </a:r>
              <a:endParaRPr lang="en-US" sz="2000" b="1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25206" y="1088181"/>
            <a:ext cx="4612329" cy="3501501"/>
            <a:chOff x="1239060" y="2421189"/>
            <a:chExt cx="14144952" cy="9239714"/>
          </a:xfrm>
        </p:grpSpPr>
        <p:grpSp>
          <p:nvGrpSpPr>
            <p:cNvPr id="7" name="Group 5"/>
            <p:cNvGrpSpPr/>
            <p:nvPr/>
          </p:nvGrpSpPr>
          <p:grpSpPr>
            <a:xfrm>
              <a:off x="1239060" y="2421189"/>
              <a:ext cx="14144952" cy="9239714"/>
              <a:chOff x="1239060" y="3254853"/>
              <a:chExt cx="14144952" cy="9239714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239060" y="3723889"/>
                <a:ext cx="14144952" cy="8770678"/>
              </a:xfrm>
              <a:prstGeom prst="roundRect">
                <a:avLst>
                  <a:gd name="adj" fmla="val 102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19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65"/>
              <p:cNvGrpSpPr/>
              <p:nvPr/>
            </p:nvGrpSpPr>
            <p:grpSpPr>
              <a:xfrm>
                <a:off x="1268091" y="3254853"/>
                <a:ext cx="8318076" cy="1015197"/>
                <a:chOff x="166396" y="8640143"/>
                <a:chExt cx="8318076" cy="1015197"/>
              </a:xfrm>
            </p:grpSpPr>
            <p:sp>
              <p:nvSpPr>
                <p:cNvPr id="11" name="Freeform 20"/>
                <p:cNvSpPr>
                  <a:spLocks/>
                </p:cNvSpPr>
                <p:nvPr/>
              </p:nvSpPr>
              <p:spPr bwMode="auto">
                <a:xfrm>
                  <a:off x="384521" y="8703710"/>
                  <a:ext cx="7365840" cy="86628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66396" y="8780575"/>
                  <a:ext cx="702538" cy="572235"/>
                  <a:chOff x="-145995" y="8633545"/>
                  <a:chExt cx="787401" cy="641359"/>
                </a:xfrm>
              </p:grpSpPr>
              <p:sp>
                <p:nvSpPr>
                  <p:cNvPr id="14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11"/>
                    <a:ext cx="787401" cy="573093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1118631" y="8640143"/>
                  <a:ext cx="7365841" cy="10151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 </a:t>
                  </a:r>
                  <a:endParaRPr lang="en-US" sz="19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1360197" y="3678294"/>
              <a:ext cx="13910543" cy="31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52"/>
                </a:spcBef>
              </a:pP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Cho hai điểm F</a:t>
              </a:r>
              <a:r>
                <a:rPr lang="en-US" sz="1700" baseline="-25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, F</a:t>
              </a:r>
              <a:r>
                <a:rPr lang="en-US" sz="1700" baseline="-25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 sao cho F</a:t>
              </a:r>
              <a:r>
                <a:rPr lang="en-US" sz="1700" baseline="-25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F</a:t>
              </a:r>
              <a:r>
                <a:rPr lang="en-US" sz="1700" baseline="-25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=2c (c&gt;0, và hằng số a&gt;c). Elip (E) là tập tất cả các điểm M sao cho MF</a:t>
              </a:r>
              <a:r>
                <a:rPr lang="en-US" sz="1700" baseline="-2500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+MF</a:t>
              </a:r>
              <a:r>
                <a:rPr lang="en-US" sz="1700" baseline="-2500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=2a.</a:t>
              </a:r>
            </a:p>
            <a:p>
              <a:pPr algn="just">
                <a:spcBef>
                  <a:spcPts val="252"/>
                </a:spcBef>
              </a:pP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Khi đó</a:t>
              </a:r>
              <a:endParaRPr lang="en-US" sz="1700" baseline="-25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4942574" y="1314859"/>
            <a:ext cx="4049026" cy="3238091"/>
            <a:chOff x="1268091" y="2493092"/>
            <a:chExt cx="14381087" cy="9427901"/>
          </a:xfrm>
        </p:grpSpPr>
        <p:grpSp>
          <p:nvGrpSpPr>
            <p:cNvPr id="103" name="Group 5"/>
            <p:cNvGrpSpPr/>
            <p:nvPr/>
          </p:nvGrpSpPr>
          <p:grpSpPr>
            <a:xfrm>
              <a:off x="1268091" y="2493092"/>
              <a:ext cx="14381087" cy="9427901"/>
              <a:chOff x="1268091" y="3326756"/>
              <a:chExt cx="14381087" cy="9427901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1504225" y="3662989"/>
                <a:ext cx="14144953" cy="9091668"/>
              </a:xfrm>
              <a:prstGeom prst="roundRect">
                <a:avLst>
                  <a:gd name="adj" fmla="val 102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19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6" name="Group 65"/>
              <p:cNvGrpSpPr/>
              <p:nvPr/>
            </p:nvGrpSpPr>
            <p:grpSpPr>
              <a:xfrm>
                <a:off x="1268091" y="3326756"/>
                <a:ext cx="6567972" cy="1026041"/>
                <a:chOff x="166396" y="8712046"/>
                <a:chExt cx="6567972" cy="1026041"/>
              </a:xfrm>
            </p:grpSpPr>
            <p:sp>
              <p:nvSpPr>
                <p:cNvPr id="107" name="Freeform 20"/>
                <p:cNvSpPr>
                  <a:spLocks/>
                </p:cNvSpPr>
                <p:nvPr/>
              </p:nvSpPr>
              <p:spPr bwMode="auto">
                <a:xfrm>
                  <a:off x="384523" y="8801821"/>
                  <a:ext cx="6349845" cy="819538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10" name="Group 109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24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7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8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0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1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4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5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6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9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4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5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22" name="TextBox 121"/>
                <p:cNvSpPr txBox="1"/>
                <p:nvPr/>
              </p:nvSpPr>
              <p:spPr>
                <a:xfrm>
                  <a:off x="932118" y="8712046"/>
                  <a:ext cx="4540856" cy="1026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9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 vẽ elip </a:t>
                  </a:r>
                  <a:endParaRPr lang="en-US" sz="19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104" name="TextBox 103"/>
            <p:cNvSpPr txBox="1"/>
            <p:nvPr/>
          </p:nvSpPr>
          <p:spPr>
            <a:xfrm>
              <a:off x="1823642" y="3402411"/>
              <a:ext cx="13609511" cy="943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52"/>
                </a:spcBef>
              </a:pPr>
              <a:endParaRPr lang="en-US" sz="17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2F0ADE6-412A-42DA-A0D9-6801D96D1B8D}"/>
              </a:ext>
            </a:extLst>
          </p:cNvPr>
          <p:cNvSpPr txBox="1"/>
          <p:nvPr/>
        </p:nvSpPr>
        <p:spPr>
          <a:xfrm flipH="1">
            <a:off x="457198" y="2701026"/>
            <a:ext cx="434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 cách F</a:t>
            </a:r>
            <a:r>
              <a:rPr lang="en-US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r>
              <a:rPr lang="vi-VN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gọi là tiêu cự của (E)</a:t>
            </a:r>
            <a:endParaRPr lang="vi-VN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2908F2-775F-40E1-B71B-685349A1E759}"/>
              </a:ext>
            </a:extLst>
          </p:cNvPr>
          <p:cNvSpPr txBox="1"/>
          <p:nvPr/>
        </p:nvSpPr>
        <p:spPr>
          <a:xfrm>
            <a:off x="457200" y="346068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điểm F</a:t>
            </a:r>
            <a:r>
              <a:rPr lang="en-US" baseline="-2500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, F</a:t>
            </a:r>
            <a:r>
              <a:rPr lang="en-US" baseline="-2500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 đ</a:t>
            </a:r>
            <a:r>
              <a:rPr lang="vi-VN">
                <a:latin typeface="Tahoma" pitchFamily="34" charset="0"/>
                <a:ea typeface="Tahoma" pitchFamily="34" charset="0"/>
                <a:cs typeface="Tahoma" pitchFamily="34" charset="0"/>
              </a:rPr>
              <a:t>ư</a:t>
            </a:r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ợc gọi là tiêu điểm </a:t>
            </a:r>
            <a:endParaRPr lang="vi-VN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2EEAE1-F82C-4E63-9803-5566D323BF56}"/>
              </a:ext>
            </a:extLst>
          </p:cNvPr>
          <p:cNvSpPr txBox="1"/>
          <p:nvPr/>
        </p:nvSpPr>
        <p:spPr>
          <a:xfrm>
            <a:off x="10276114" y="218258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9A80A7-E443-44FB-B1A9-3A57E69C6FDC}"/>
              </a:ext>
            </a:extLst>
          </p:cNvPr>
          <p:cNvSpPr txBox="1"/>
          <p:nvPr/>
        </p:nvSpPr>
        <p:spPr>
          <a:xfrm>
            <a:off x="457200" y="394335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MF</a:t>
            </a:r>
            <a:r>
              <a:rPr lang="en-US" baseline="-2500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, MF</a:t>
            </a:r>
            <a:r>
              <a:rPr lang="en-US" baseline="-2500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 đ</a:t>
            </a:r>
            <a:r>
              <a:rPr lang="vi-VN">
                <a:latin typeface="Tahoma" pitchFamily="34" charset="0"/>
                <a:ea typeface="Tahoma" pitchFamily="34" charset="0"/>
                <a:cs typeface="Tahoma" pitchFamily="34" charset="0"/>
              </a:rPr>
              <a:t>ư</a:t>
            </a:r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ợc gọi là bán kính qua tiêu</a:t>
            </a:r>
            <a:endParaRPr lang="vi-VN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DCF3118-0B31-4AF2-BCD2-C354B471A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04950"/>
            <a:ext cx="362585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ction Button: Forward or Next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7371C2A-AD25-48AA-84FA-892972FAE1AB}"/>
              </a:ext>
            </a:extLst>
          </p:cNvPr>
          <p:cNvSpPr/>
          <p:nvPr/>
        </p:nvSpPr>
        <p:spPr>
          <a:xfrm flipH="1">
            <a:off x="72806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/>
      <p:bldP spid="35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9090" y="569109"/>
            <a:ext cx="7333628" cy="400110"/>
            <a:chOff x="-288924" y="1892299"/>
            <a:chExt cx="15889761" cy="10669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95035"/>
              <a:ext cx="2362201" cy="80467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8634" y="1926150"/>
              <a:ext cx="886366" cy="984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3" y="1892299"/>
              <a:ext cx="13513274" cy="106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52"/>
                </a:spcBef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CHÍNH TẮC CỦA ELIP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5504" y="934802"/>
            <a:ext cx="4387586" cy="976602"/>
            <a:chOff x="1268091" y="2493092"/>
            <a:chExt cx="11700991" cy="2604574"/>
          </a:xfrm>
        </p:grpSpPr>
        <p:grpSp>
          <p:nvGrpSpPr>
            <p:cNvPr id="7" name="Group 5"/>
            <p:cNvGrpSpPr/>
            <p:nvPr/>
          </p:nvGrpSpPr>
          <p:grpSpPr>
            <a:xfrm>
              <a:off x="1268091" y="2493092"/>
              <a:ext cx="11700991" cy="2604574"/>
              <a:chOff x="1268091" y="3326756"/>
              <a:chExt cx="11700991" cy="2604574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04229" y="3662992"/>
                <a:ext cx="11464853" cy="2268338"/>
              </a:xfrm>
              <a:prstGeom prst="roundRect">
                <a:avLst>
                  <a:gd name="adj" fmla="val 102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19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65"/>
              <p:cNvGrpSpPr/>
              <p:nvPr/>
            </p:nvGrpSpPr>
            <p:grpSpPr>
              <a:xfrm>
                <a:off x="1268091" y="3326756"/>
                <a:ext cx="11700990" cy="1026043"/>
                <a:chOff x="166396" y="8712046"/>
                <a:chExt cx="11700990" cy="1026043"/>
              </a:xfrm>
            </p:grpSpPr>
            <p:sp>
              <p:nvSpPr>
                <p:cNvPr id="11" name="Freeform 20"/>
                <p:cNvSpPr>
                  <a:spLocks/>
                </p:cNvSpPr>
                <p:nvPr/>
              </p:nvSpPr>
              <p:spPr bwMode="auto">
                <a:xfrm>
                  <a:off x="384522" y="8755080"/>
                  <a:ext cx="11482864" cy="86628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4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932118" y="8712046"/>
                  <a:ext cx="10751688" cy="1026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</a:t>
                  </a:r>
                  <a:r>
                    <a:rPr lang="vi-VN" sz="19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ư</a:t>
                  </a:r>
                  <a:r>
                    <a:rPr lang="en-US" sz="19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ơng trình chính tắc của elip </a:t>
                  </a:r>
                  <a:endParaRPr lang="en-US" sz="19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355466" y="3448995"/>
                  <a:ext cx="9837326" cy="15807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252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+</m:t>
                        </m:r>
                        <m:f>
                          <m:fPr>
                            <m:ctrlP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  <a:sym typeface="Wingdings" panose="05000000000000000000" pitchFamily="2" charset="2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  (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𝒂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&gt;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𝒃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&gt;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  <m:t>)</m:t>
                        </m:r>
                      </m:oMath>
                    </m:oMathPara>
                  </a14:m>
                  <a:endPara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5466" y="3448995"/>
                  <a:ext cx="9837326" cy="15807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A474CFD4-865C-4263-A8A6-EE903E74B5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A474CFD4-865C-4263-A8A6-EE903E74B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ED2E5CA4-DD56-4149-BFEF-D453E03D71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8952" y="2689547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ED2E5CA4-DD56-4149-BFEF-D453E03D7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8952" y="2689547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499650CD-FDC0-4FAF-8076-C5E32E72A2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499650CD-FDC0-4FAF-8076-C5E32E72A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D57F759E-5D27-47CB-A7C3-DFFA207DF1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"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D57F759E-5D27-47CB-A7C3-DFFA207DF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00C43E68-AFDA-407D-A6C1-F6AD4F5366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00C43E68-AFDA-407D-A6C1-F6AD4F5366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87419723-746A-4F2C-BB89-C74D3B8D2F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87419723-746A-4F2C-BB89-C74D3B8D2F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AE2BF44A-6DB9-4F5C-9758-12451B6D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5936"/>
            <a:ext cx="2975810" cy="162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5"/>
          <p:cNvGrpSpPr/>
          <p:nvPr/>
        </p:nvGrpSpPr>
        <p:grpSpPr>
          <a:xfrm>
            <a:off x="486862" y="2016642"/>
            <a:ext cx="7394705" cy="3069708"/>
            <a:chOff x="1268091" y="3326756"/>
            <a:chExt cx="20955134" cy="7577170"/>
          </a:xfrm>
        </p:grpSpPr>
        <p:sp>
          <p:nvSpPr>
            <p:cNvPr id="30" name="Rounded Rectangle 29"/>
            <p:cNvSpPr/>
            <p:nvPr/>
          </p:nvSpPr>
          <p:spPr>
            <a:xfrm>
              <a:off x="1504223" y="3853918"/>
              <a:ext cx="20719002" cy="7050008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19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" name="Group 65"/>
            <p:cNvGrpSpPr/>
            <p:nvPr/>
          </p:nvGrpSpPr>
          <p:grpSpPr>
            <a:xfrm>
              <a:off x="1268091" y="3326756"/>
              <a:ext cx="6647287" cy="949633"/>
              <a:chOff x="166396" y="8712046"/>
              <a:chExt cx="6647287" cy="949633"/>
            </a:xfrm>
          </p:grpSpPr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5259682" cy="86628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9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932120" y="8712046"/>
                <a:ext cx="5881563" cy="949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 minh </a:t>
                </a:r>
                <a:endParaRPr lang="en-US" sz="1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4261D9-E564-4706-AE0B-64AFCC0C22BE}"/>
                  </a:ext>
                </a:extLst>
              </p:cNvPr>
              <p:cNvSpPr txBox="1"/>
              <p:nvPr/>
            </p:nvSpPr>
            <p:spPr>
              <a:xfrm>
                <a:off x="768268" y="2737624"/>
                <a:ext cx="6623132" cy="409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điểm M(x;y) thì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7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7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𝑐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7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700" baseline="-25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 </m:t>
                    </m:r>
                    <m:r>
                      <a:rPr lang="en-US" sz="17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7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17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𝑐</m:t>
                            </m:r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7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17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4261D9-E564-4706-AE0B-64AFCC0C2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68" y="2737624"/>
                <a:ext cx="6623132" cy="409151"/>
              </a:xfrm>
              <a:prstGeom prst="rect">
                <a:avLst/>
              </a:prstGeom>
              <a:blipFill>
                <a:blip r:embed="rId12"/>
                <a:stretch>
                  <a:fillRect l="-460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4A85A1-4FB8-4880-BC3A-C91D81714481}"/>
                  </a:ext>
                </a:extLst>
              </p:cNvPr>
              <p:cNvSpPr txBox="1"/>
              <p:nvPr/>
            </p:nvSpPr>
            <p:spPr>
              <a:xfrm>
                <a:off x="768269" y="3464177"/>
                <a:ext cx="6553199" cy="731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𝐸</m:t>
                        </m:r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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𝑎</m:t>
                    </m:r>
                  </m:oMath>
                </a14:m>
                <a:r>
                  <a: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kết hợp với (1) ta được</a:t>
                </a:r>
              </a:p>
              <a:p>
                <a:r>
                  <a: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𝑥𝑐</m:t>
                        </m:r>
                      </m:num>
                      <m:den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1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4A85A1-4FB8-4880-BC3A-C91D81714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69" y="3464177"/>
                <a:ext cx="6553199" cy="731803"/>
              </a:xfrm>
              <a:prstGeom prst="rect">
                <a:avLst/>
              </a:prstGeom>
              <a:blipFill>
                <a:blip r:embed="rId13"/>
                <a:stretch>
                  <a:fillRect l="-465" t="-2500"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B683EE0-5035-437D-B5A3-4F6A6F4EBDEC}"/>
                  </a:ext>
                </a:extLst>
              </p:cNvPr>
              <p:cNvSpPr txBox="1"/>
              <p:nvPr/>
            </p:nvSpPr>
            <p:spPr>
              <a:xfrm>
                <a:off x="768268" y="4108166"/>
                <a:ext cx="4112223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𝑐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𝑐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endParaRPr lang="vi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B683EE0-5035-437D-B5A3-4F6A6F4EB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68" y="4108166"/>
                <a:ext cx="4112223" cy="461729"/>
              </a:xfrm>
              <a:prstGeom prst="rect">
                <a:avLst/>
              </a:prstGeom>
              <a:blipFill>
                <a:blip r:embed="rId14"/>
                <a:stretch>
                  <a:fillRect l="-889" t="-2632" r="-28444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2C31375-73DA-4E78-844D-6A145D25FC47}"/>
                  </a:ext>
                </a:extLst>
              </p:cNvPr>
              <p:cNvSpPr txBox="1"/>
              <p:nvPr/>
            </p:nvSpPr>
            <p:spPr>
              <a:xfrm flipH="1">
                <a:off x="768268" y="4500780"/>
                <a:ext cx="6553199" cy="50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ta đ</a:t>
                </a:r>
                <a:r>
                  <a:rPr lang="vi-VN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ợc ph</a:t>
                </a:r>
                <a:r>
                  <a:rPr lang="vi-VN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ơng trình </a:t>
                </a:r>
                <a14:m>
                  <m:oMath xmlns:m="http://schemas.openxmlformats.org/officeDocument/2006/math">
                    <m:r>
                      <a:rPr lang="en-US" sz="17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17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𝑐</m:t>
                        </m:r>
                        <m:r>
                          <a:rPr lang="en-US" sz="17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17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den>
                    </m:f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𝑐</m:t>
                            </m:r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7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7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</m:t>
                    </m:r>
                    <m:f>
                      <m:f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endParaRPr lang="vi-VN" sz="1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2C31375-73DA-4E78-844D-6A145D25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8268" y="4500780"/>
                <a:ext cx="6553199" cy="509370"/>
              </a:xfrm>
              <a:prstGeom prst="rect">
                <a:avLst/>
              </a:prstGeom>
              <a:blipFill>
                <a:blip r:embed="rId15"/>
                <a:stretch>
                  <a:fillRect l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7226516-8B26-4469-BB30-CE5BDB3D53B9}"/>
                  </a:ext>
                </a:extLst>
              </p:cNvPr>
              <p:cNvSpPr txBox="1"/>
              <p:nvPr/>
            </p:nvSpPr>
            <p:spPr>
              <a:xfrm>
                <a:off x="1066945" y="3169173"/>
                <a:ext cx="2901723" cy="370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m:t> 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𝑀</m:t>
                      </m:r>
                      <m:sSubSup>
                        <m:sSubSup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en-US" sz="1700" b="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700" b="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m:t>𝑀</m:t>
                      </m:r>
                      <m:sSubSup>
                        <m:sSubSup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en-US" sz="1700" b="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  <m:sup>
                          <m:r>
                            <a:rPr lang="en-US" sz="1700" b="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bSup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𝑐𝑥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(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vi-VN" sz="17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7226516-8B26-4469-BB30-CE5BDB3D5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945" y="3169173"/>
                <a:ext cx="2901723" cy="370871"/>
              </a:xfrm>
              <a:prstGeom prst="rect">
                <a:avLst/>
              </a:prstGeom>
              <a:blipFill>
                <a:blip r:embed="rId1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13C1E0C-31E5-4F57-A8E9-A1C8C30E4BBB}"/>
                  </a:ext>
                </a:extLst>
              </p:cNvPr>
              <p:cNvSpPr txBox="1"/>
              <p:nvPr/>
            </p:nvSpPr>
            <p:spPr>
              <a:xfrm>
                <a:off x="768268" y="2419536"/>
                <a:ext cx="601980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7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 hệ trục tọa độ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𝑂𝑥𝑦</m:t>
                    </m:r>
                  </m:oMath>
                </a14:m>
                <a:r>
                  <a:rPr lang="en-US" sz="17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𝑐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17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17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17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𝑐</m:t>
                    </m:r>
                    <m:r>
                      <a:rPr lang="en-US" sz="17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17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en-US" sz="17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vi-VN" sz="17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13C1E0C-31E5-4F57-A8E9-A1C8C30E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68" y="2419536"/>
                <a:ext cx="6019800" cy="353943"/>
              </a:xfrm>
              <a:prstGeom prst="rect">
                <a:avLst/>
              </a:prstGeom>
              <a:blipFill>
                <a:blip r:embed="rId17"/>
                <a:stretch>
                  <a:fillRect l="-506" t="-6897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Action Button: Forward or Next 5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9FC486CD-839E-4CD6-BE59-8A031B52F26D}"/>
              </a:ext>
            </a:extLst>
          </p:cNvPr>
          <p:cNvSpPr/>
          <p:nvPr/>
        </p:nvSpPr>
        <p:spPr>
          <a:xfrm flipH="1">
            <a:off x="72806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0" grpId="0"/>
      <p:bldP spid="57" grpId="0"/>
      <p:bldP spid="66" grpId="0"/>
      <p:bldP spid="77" grpId="0"/>
      <p:bldP spid="94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0828" y="589524"/>
            <a:ext cx="6190628" cy="400110"/>
            <a:chOff x="-288924" y="1892299"/>
            <a:chExt cx="15889761" cy="10669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95035"/>
              <a:ext cx="2487863" cy="80467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8635" y="1926150"/>
              <a:ext cx="1390306" cy="984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3513275" cy="106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52"/>
                </a:spcBef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 DẠNG VÀ CÁC YẾU TỐ CỦA ELIP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038600" y="1140389"/>
            <a:ext cx="4788624" cy="1050362"/>
            <a:chOff x="1268091" y="2493092"/>
            <a:chExt cx="11752712" cy="2801291"/>
          </a:xfrm>
        </p:grpSpPr>
        <p:grpSp>
          <p:nvGrpSpPr>
            <p:cNvPr id="7" name="Group 5"/>
            <p:cNvGrpSpPr/>
            <p:nvPr/>
          </p:nvGrpSpPr>
          <p:grpSpPr>
            <a:xfrm>
              <a:off x="1268091" y="2493092"/>
              <a:ext cx="11752712" cy="2801291"/>
              <a:chOff x="1268091" y="3326756"/>
              <a:chExt cx="11752712" cy="2801291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04226" y="3662992"/>
                <a:ext cx="11516577" cy="2465055"/>
              </a:xfrm>
              <a:prstGeom prst="roundRect">
                <a:avLst>
                  <a:gd name="adj" fmla="val 102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19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65"/>
              <p:cNvGrpSpPr/>
              <p:nvPr/>
            </p:nvGrpSpPr>
            <p:grpSpPr>
              <a:xfrm>
                <a:off x="1268091" y="3326756"/>
                <a:ext cx="5234729" cy="1026041"/>
                <a:chOff x="166396" y="8712046"/>
                <a:chExt cx="5234729" cy="1026041"/>
              </a:xfrm>
            </p:grpSpPr>
            <p:sp>
              <p:nvSpPr>
                <p:cNvPr id="11" name="Freeform 20"/>
                <p:cNvSpPr>
                  <a:spLocks/>
                </p:cNvSpPr>
                <p:nvPr/>
              </p:nvSpPr>
              <p:spPr bwMode="auto">
                <a:xfrm>
                  <a:off x="384522" y="8755080"/>
                  <a:ext cx="4203752" cy="866284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4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932115" y="8712046"/>
                  <a:ext cx="4469010" cy="1026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 dạng </a:t>
                  </a:r>
                  <a:endParaRPr lang="en-US" sz="19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1823642" y="3402411"/>
              <a:ext cx="10824390" cy="164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52"/>
                </a:spcBef>
              </a:pPr>
              <a:r>
                <a:rPr lang="en-US" sz="1700">
                  <a:latin typeface="Tahoma" pitchFamily="34" charset="0"/>
                  <a:ea typeface="Tahoma" pitchFamily="34" charset="0"/>
                  <a:cs typeface="Tahoma" pitchFamily="34" charset="0"/>
                </a:rPr>
                <a:t>Elip (E) có các trục đối xứng là Ox, Oy và tâm đối xứng là gốc tọa độ O. </a:t>
              </a:r>
              <a:endParaRPr lang="en-US" sz="17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10" y="2289720"/>
            <a:ext cx="3141786" cy="2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609096" y="1075215"/>
                <a:ext cx="2819904" cy="81073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elip (E):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b="1">
                  <a:latin typeface="Tahoma" pitchFamily="34" charset="0"/>
                </a:endParaRPr>
              </a:p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vi-VN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96" y="1075215"/>
                <a:ext cx="2819904" cy="8107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457200" y="2264024"/>
            <a:ext cx="5392556" cy="2669926"/>
            <a:chOff x="1268091" y="2493092"/>
            <a:chExt cx="14381087" cy="7120632"/>
          </a:xfrm>
        </p:grpSpPr>
        <p:grpSp>
          <p:nvGrpSpPr>
            <p:cNvPr id="51" name="Group 5"/>
            <p:cNvGrpSpPr/>
            <p:nvPr/>
          </p:nvGrpSpPr>
          <p:grpSpPr>
            <a:xfrm>
              <a:off x="1268091" y="2493092"/>
              <a:ext cx="14381087" cy="7120629"/>
              <a:chOff x="1268091" y="3326756"/>
              <a:chExt cx="14381087" cy="7120629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1504226" y="3662987"/>
                <a:ext cx="14144952" cy="6784398"/>
              </a:xfrm>
              <a:prstGeom prst="roundRect">
                <a:avLst>
                  <a:gd name="adj" fmla="val 1021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19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4" name="Group 65"/>
              <p:cNvGrpSpPr/>
              <p:nvPr/>
            </p:nvGrpSpPr>
            <p:grpSpPr>
              <a:xfrm>
                <a:off x="1268091" y="3326756"/>
                <a:ext cx="7563755" cy="1026041"/>
                <a:chOff x="166396" y="8712046"/>
                <a:chExt cx="7563755" cy="1026041"/>
              </a:xfrm>
            </p:grpSpPr>
            <p:sp>
              <p:nvSpPr>
                <p:cNvPr id="55" name="Freeform 20"/>
                <p:cNvSpPr>
                  <a:spLocks/>
                </p:cNvSpPr>
                <p:nvPr/>
              </p:nvSpPr>
              <p:spPr bwMode="auto">
                <a:xfrm>
                  <a:off x="384522" y="8755080"/>
                  <a:ext cx="7090484" cy="866284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9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58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9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0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1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2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3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4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5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6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7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8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9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9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932118" y="8712046"/>
                  <a:ext cx="6798033" cy="1026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9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 yếu tố của elip </a:t>
                  </a:r>
                  <a:endParaRPr lang="en-US" sz="19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823642" y="3402411"/>
                  <a:ext cx="13609511" cy="6211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Tiêu cự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𝑐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Tiêu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(−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𝑐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𝑐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Đỉnh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(−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𝑎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𝑎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1700" b="0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𝑏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1700" b="0" i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0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𝑏</m:t>
                      </m:r>
                      <m:r>
                        <a:rPr lang="en-US" sz="1700" b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 dài trục lớn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𝑎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 dài trục nhỏ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700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𝑏</m:t>
                      </m:r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 sai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𝑒</m:t>
                      </m:r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700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den>
                      </m:f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 sz="17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 trình đường chuẩn </a:t>
                  </a:r>
                  <a14:m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1700" b="0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±</m:t>
                      </m:r>
                      <m:f>
                        <m:f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Cambria Math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700" b="0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𝑒</m:t>
                          </m:r>
                        </m:den>
                      </m:f>
                    </m:oMath>
                  </a14:m>
                  <a:endParaRPr lang="en-US" sz="17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3642" y="3402411"/>
                  <a:ext cx="13609511" cy="6211313"/>
                </a:xfrm>
                <a:prstGeom prst="rect">
                  <a:avLst/>
                </a:prstGeom>
                <a:blipFill>
                  <a:blip r:embed="rId4"/>
                  <a:stretch>
                    <a:fillRect l="-597" t="-7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ight Arrow 26"/>
          <p:cNvSpPr/>
          <p:nvPr/>
        </p:nvSpPr>
        <p:spPr>
          <a:xfrm>
            <a:off x="3429000" y="1525110"/>
            <a:ext cx="698475" cy="203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Down Arrow 27"/>
          <p:cNvSpPr/>
          <p:nvPr/>
        </p:nvSpPr>
        <p:spPr>
          <a:xfrm>
            <a:off x="1828799" y="1885950"/>
            <a:ext cx="190075" cy="378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Action Button: Forward or Next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1EDE7B4-1A74-473D-B937-BD7B9E63D937}"/>
              </a:ext>
            </a:extLst>
          </p:cNvPr>
          <p:cNvSpPr/>
          <p:nvPr/>
        </p:nvSpPr>
        <p:spPr>
          <a:xfrm flipH="1">
            <a:off x="72806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9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0828" y="589524"/>
            <a:ext cx="7333628" cy="400110"/>
            <a:chOff x="-288924" y="1892299"/>
            <a:chExt cx="15889761" cy="10669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95035"/>
              <a:ext cx="2362201" cy="80467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8635" y="1926150"/>
              <a:ext cx="1206472" cy="984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3" y="1892299"/>
              <a:ext cx="13513274" cy="106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52"/>
                </a:spcBef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 HỆ GIỮA ĐƯỜNG TRÒN VÀ ĐƯỜNG ELIP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4245" y="1009440"/>
            <a:ext cx="5984155" cy="1257510"/>
            <a:chOff x="1504226" y="2829326"/>
            <a:chExt cx="14144952" cy="1628598"/>
          </a:xfrm>
        </p:grpSpPr>
        <p:sp>
          <p:nvSpPr>
            <p:cNvPr id="9" name="Rounded Rectangle 8"/>
            <p:cNvSpPr/>
            <p:nvPr/>
          </p:nvSpPr>
          <p:spPr>
            <a:xfrm>
              <a:off x="1504226" y="2829326"/>
              <a:ext cx="14144952" cy="1628598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19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600087" y="2878941"/>
                  <a:ext cx="13609509" cy="11958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Vì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nên nếu tiêu cự ngày càng nhỏ thì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𝑏</m:t>
                      </m:r>
                    </m:oMath>
                  </a14:m>
                  <a:r>
                    <a:rPr lang="en-US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ngày càng gần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𝑎</m:t>
                      </m:r>
                    </m:oMath>
                  </a14:m>
                  <a:r>
                    <a:rPr lang="en-US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tức là trục nhỏ của elip ngày càng gần trục lớn. Lúc đó elip có dạng như đường tròn.</a:t>
                  </a: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087" y="2878941"/>
                  <a:ext cx="13609509" cy="1195802"/>
                </a:xfrm>
                <a:prstGeom prst="rect">
                  <a:avLst/>
                </a:prstGeom>
                <a:blipFill>
                  <a:blip r:embed="rId2"/>
                  <a:stretch>
                    <a:fillRect l="-636" t="-3974" r="-1801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35" y="1055606"/>
            <a:ext cx="2819400" cy="23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228599" y="2339647"/>
            <a:ext cx="6400801" cy="2341037"/>
            <a:chOff x="1504226" y="2829326"/>
            <a:chExt cx="14144952" cy="2563051"/>
          </a:xfrm>
        </p:grpSpPr>
        <p:sp>
          <p:nvSpPr>
            <p:cNvPr id="51" name="Rounded Rectangle 50"/>
            <p:cNvSpPr/>
            <p:nvPr/>
          </p:nvSpPr>
          <p:spPr>
            <a:xfrm>
              <a:off x="1504226" y="2829326"/>
              <a:ext cx="14144952" cy="2563051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19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504228" y="2918276"/>
                  <a:ext cx="13808165" cy="23134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 mặt phẳng (Oxy), đường tròn (C):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Với mỗi điểm M(x;y) thuộc đường tròn (C) ta xét điểm M’(x’;y’) sao cho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thì tập hợp các điểm M’(x’;y’) thỏa mãn phương trình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>
                          <a:latin typeface="Cambria Math"/>
                        </a:rPr>
                        <m:t>=</m:t>
                      </m:r>
                      <m:r>
                        <a:rPr lang="en-US" b="0" i="1">
                          <a:latin typeface="Cambria Math"/>
                        </a:rPr>
                        <m:t>1</m:t>
                      </m:r>
                    </m:oMath>
                  </a14:m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 một elip (E).</a:t>
                  </a:r>
                </a:p>
                <a:p>
                  <a:pPr marL="285750" indent="-285750">
                    <a:spcBef>
                      <a:spcPts val="252"/>
                    </a:spcBef>
                    <a:buFont typeface="Arial" pitchFamily="34" charset="0"/>
                    <a:buChar char="•"/>
                  </a:pPr>
                  <a:r>
                    <a:rPr lang="en-US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Khi đó ta nói đường tròn (C) được co thành elip (E).</a:t>
                  </a:r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4228" y="2918276"/>
                  <a:ext cx="13808165" cy="2313474"/>
                </a:xfrm>
                <a:prstGeom prst="rect">
                  <a:avLst/>
                </a:prstGeom>
                <a:blipFill>
                  <a:blip r:embed="rId4"/>
                  <a:stretch>
                    <a:fillRect l="-683" t="-1441" r="-488" b="-37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Action Button: Forward or Next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899FC2D-0CAF-44D2-B22C-E7ABFAFCB7ED}"/>
              </a:ext>
            </a:extLst>
          </p:cNvPr>
          <p:cNvSpPr/>
          <p:nvPr/>
        </p:nvSpPr>
        <p:spPr>
          <a:xfrm flipH="1">
            <a:off x="72806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0828" y="589524"/>
            <a:ext cx="3481895" cy="400110"/>
            <a:chOff x="-288924" y="1892299"/>
            <a:chExt cx="8937135" cy="10669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95035"/>
              <a:ext cx="2487863" cy="80467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8634" y="1926150"/>
              <a:ext cx="873099" cy="984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3" y="1892299"/>
              <a:ext cx="6560648" cy="106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52"/>
                </a:spcBef>
                <a:defRPr/>
              </a:pPr>
              <a:r>
                <a:rPr lang="en-US" sz="20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</a:t>
              </a:r>
            </a:p>
          </p:txBody>
        </p:sp>
      </p:grp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1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  <p:graphicFrame>
        <p:nvGraphicFramePr>
          <p:cNvPr id="47" name="Diagram 46">
            <a:hlinkClick r:id="" action="ppaction://hlinkshowjump?jump=nextslide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445488162"/>
              </p:ext>
            </p:extLst>
          </p:nvPr>
        </p:nvGraphicFramePr>
        <p:xfrm>
          <a:off x="767396" y="1047750"/>
          <a:ext cx="7538404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ction Button: Forward or Next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8B187B4-6B7D-461D-A715-D4F12C984178}"/>
              </a:ext>
            </a:extLst>
          </p:cNvPr>
          <p:cNvSpPr/>
          <p:nvPr/>
        </p:nvSpPr>
        <p:spPr>
          <a:xfrm flipH="1">
            <a:off x="72806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Graphic spid="4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1270186" y="2092997"/>
            <a:ext cx="406214" cy="4025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04800" y="2912312"/>
            <a:ext cx="1227696" cy="369332"/>
            <a:chOff x="1487714" y="7894730"/>
            <a:chExt cx="3274067" cy="985000"/>
          </a:xfrm>
        </p:grpSpPr>
        <p:sp>
          <p:nvSpPr>
            <p:cNvPr id="33" name="TextBox 32"/>
            <p:cNvSpPr txBox="1"/>
            <p:nvPr/>
          </p:nvSpPr>
          <p:spPr>
            <a:xfrm>
              <a:off x="2046334" y="7894730"/>
              <a:ext cx="2715447" cy="985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" y="589324"/>
            <a:ext cx="6857999" cy="380770"/>
            <a:chOff x="23989" y="1891768"/>
            <a:chExt cx="12562000" cy="1015387"/>
          </a:xfrm>
        </p:grpSpPr>
        <p:sp>
          <p:nvSpPr>
            <p:cNvPr id="36" name="Rounded Rectangle 35"/>
            <p:cNvSpPr/>
            <p:nvPr/>
          </p:nvSpPr>
          <p:spPr>
            <a:xfrm>
              <a:off x="23989" y="1905000"/>
              <a:ext cx="2141339" cy="94684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5894" y="1922269"/>
              <a:ext cx="214134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DẠNG </a:t>
              </a:r>
              <a:r>
                <a:rPr lang="en-GB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257232" y="1891768"/>
              <a:ext cx="10328757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25"/>
                </a:spcBef>
                <a:defRPr/>
              </a:pP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DẠNG PH</a:t>
              </a:r>
              <a:r>
                <a:rPr lang="vi-VN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Đ</a:t>
              </a:r>
              <a:r>
                <a:rPr lang="vi-VN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 ELIP</a:t>
              </a:r>
              <a:endParaRPr lang="en-US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/>
              <p:cNvSpPr txBox="1"/>
              <p:nvPr/>
            </p:nvSpPr>
            <p:spPr>
              <a:xfrm>
                <a:off x="1350343" y="2047333"/>
                <a:ext cx="1677430" cy="47601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343" y="2047333"/>
                <a:ext cx="1677430" cy="476018"/>
              </a:xfrm>
              <a:prstGeom prst="rect">
                <a:avLst/>
              </a:prstGeom>
              <a:blipFill>
                <a:blip r:embed="rId2"/>
                <a:stretch>
                  <a:fillRect l="-6545" r="-109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04800" y="1095246"/>
            <a:ext cx="8915400" cy="866904"/>
            <a:chOff x="1296996" y="2483736"/>
            <a:chExt cx="17891885" cy="1881595"/>
          </a:xfrm>
        </p:grpSpPr>
        <p:grpSp>
          <p:nvGrpSpPr>
            <p:cNvPr id="3" name="Group 1"/>
            <p:cNvGrpSpPr/>
            <p:nvPr/>
          </p:nvGrpSpPr>
          <p:grpSpPr>
            <a:xfrm>
              <a:off x="1296996" y="2497041"/>
              <a:ext cx="3052700" cy="906777"/>
              <a:chOff x="1296987" y="6768285"/>
              <a:chExt cx="3052700" cy="906777"/>
            </a:xfrm>
          </p:grpSpPr>
          <p:sp>
            <p:nvSpPr>
              <p:cNvPr id="5" name="TextBox 2"/>
              <p:cNvSpPr txBox="1"/>
              <p:nvPr/>
            </p:nvSpPr>
            <p:spPr>
              <a:xfrm>
                <a:off x="2206528" y="6873436"/>
                <a:ext cx="2143159" cy="801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</a:t>
                </a:r>
                <a:r>
                  <a:rPr lang="vi-VN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  <p:grpSp>
            <p:nvGrpSpPr>
              <p:cNvPr id="6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1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2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  <p:sp>
              <p:nvSpPr>
                <p:cNvPr id="3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45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4" name="Rectangle 3"/>
            <p:cNvSpPr/>
            <p:nvPr/>
          </p:nvSpPr>
          <p:spPr>
            <a:xfrm>
              <a:off x="4197501" y="2483736"/>
              <a:ext cx="14991380" cy="1881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450"/>
                </a:spcBef>
              </a:pP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trình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nào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GB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b="1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GB" b="1">
                  <a:latin typeface="Tahoma" pitchFamily="34" charset="0"/>
                  <a:ea typeface="Tahoma" pitchFamily="34" charset="0"/>
                  <a:cs typeface="Tahoma" pitchFamily="34" charset="0"/>
                </a:rPr>
                <a:t> elip?</a:t>
              </a:r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689957" y="3415952"/>
            <a:ext cx="4796443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Ta có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Elip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9" name="Action Button: Forward or Next 108">
            <a:hlinkClick r:id="" action="ppaction://hlinkshowjump?jump=nextslide" highlightClick="1"/>
          </p:cNvPr>
          <p:cNvSpPr/>
          <p:nvPr/>
        </p:nvSpPr>
        <p:spPr>
          <a:xfrm>
            <a:off x="8674180" y="4675829"/>
            <a:ext cx="381644" cy="435820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/>
              <p:cNvSpPr txBox="1"/>
              <p:nvPr/>
            </p:nvSpPr>
            <p:spPr>
              <a:xfrm>
                <a:off x="3048001" y="2047333"/>
                <a:ext cx="1587104" cy="47601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2047333"/>
                <a:ext cx="1587104" cy="476018"/>
              </a:xfrm>
              <a:prstGeom prst="rect">
                <a:avLst/>
              </a:prstGeom>
              <a:blipFill>
                <a:blip r:embed="rId3"/>
                <a:stretch>
                  <a:fillRect l="-6923" r="-6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/>
              <p:cNvSpPr txBox="1"/>
              <p:nvPr/>
            </p:nvSpPr>
            <p:spPr>
              <a:xfrm>
                <a:off x="4635105" y="2047333"/>
                <a:ext cx="1689495" cy="47601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105" y="2047333"/>
                <a:ext cx="1689495" cy="476018"/>
              </a:xfrm>
              <a:prstGeom prst="rect">
                <a:avLst/>
              </a:prstGeom>
              <a:blipFill>
                <a:blip r:embed="rId4"/>
                <a:stretch>
                  <a:fillRect l="-6475" r="-5755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/>
              <p:cNvSpPr txBox="1"/>
              <p:nvPr/>
            </p:nvSpPr>
            <p:spPr>
              <a:xfrm>
                <a:off x="6480528" y="2047333"/>
                <a:ext cx="1825272" cy="47601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528" y="2047333"/>
                <a:ext cx="1825272" cy="476018"/>
              </a:xfrm>
              <a:prstGeom prst="rect">
                <a:avLst/>
              </a:prstGeom>
              <a:blipFill>
                <a:blip r:embed="rId5"/>
                <a:stretch>
                  <a:fillRect l="-6000" r="-300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/>
          <p:cNvSpPr txBox="1"/>
          <p:nvPr/>
        </p:nvSpPr>
        <p:spPr>
          <a:xfrm>
            <a:off x="689957" y="3964337"/>
            <a:ext cx="1215043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</a:t>
            </a:r>
            <a:r>
              <a:rPr lang="en-GB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4800600" y="3333750"/>
                <a:ext cx="3096753" cy="476018"/>
              </a:xfrm>
              <a:prstGeom prst="rect">
                <a:avLst/>
              </a:prstGeom>
              <a:noFill/>
            </p:spPr>
            <p:txBody>
              <a:bodyPr wrap="square" lIns="34281" tIns="17140" rIns="34281" bIns="17140" rtlCol="0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GB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a&gt;b&gt;0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333750"/>
                <a:ext cx="3096753" cy="476018"/>
              </a:xfrm>
              <a:prstGeom prst="rect">
                <a:avLst/>
              </a:prstGeom>
              <a:blipFill>
                <a:blip r:embed="rId6"/>
                <a:stretch>
                  <a:fillRect l="-3550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ction Button: Forward or Next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E5D4F8F4-3AD4-460F-89F6-AA1D49225D16}"/>
              </a:ext>
            </a:extLst>
          </p:cNvPr>
          <p:cNvSpPr/>
          <p:nvPr/>
        </p:nvSpPr>
        <p:spPr>
          <a:xfrm flipH="1">
            <a:off x="79185" y="4675829"/>
            <a:ext cx="378015" cy="437877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5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9" grpId="0"/>
      <p:bldP spid="123" grpId="0"/>
      <p:bldP spid="113" grpId="0"/>
      <p:bldP spid="114" grpId="0"/>
      <p:bldP spid="115" grpId="0"/>
      <p:bldP spid="130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2221</Words>
  <Application>Microsoft Office PowerPoint</Application>
  <PresentationFormat>On-screen Show (16:9)</PresentationFormat>
  <Paragraphs>233</Paragraphs>
  <Slides>22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AvantGarde-Demi</vt:lpstr>
      <vt:lpstr>Calibri</vt:lpstr>
      <vt:lpstr>Cambria Math</vt:lpstr>
      <vt:lpstr>Tahoma</vt:lpstr>
      <vt:lpstr>Times New Roman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Nhan Huynh</cp:lastModifiedBy>
  <cp:revision>67</cp:revision>
  <dcterms:created xsi:type="dcterms:W3CDTF">2020-03-14T08:13:04Z</dcterms:created>
  <dcterms:modified xsi:type="dcterms:W3CDTF">2020-03-16T11:06:22Z</dcterms:modified>
</cp:coreProperties>
</file>