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63" r:id="rId2"/>
    <p:sldId id="557" r:id="rId3"/>
    <p:sldId id="257" r:id="rId4"/>
    <p:sldId id="545" r:id="rId5"/>
    <p:sldId id="256" r:id="rId6"/>
    <p:sldId id="259" r:id="rId7"/>
    <p:sldId id="542" r:id="rId8"/>
    <p:sldId id="268" r:id="rId9"/>
    <p:sldId id="271" r:id="rId10"/>
    <p:sldId id="540" r:id="rId11"/>
    <p:sldId id="539" r:id="rId12"/>
    <p:sldId id="541" r:id="rId13"/>
    <p:sldId id="536" r:id="rId14"/>
    <p:sldId id="543" r:id="rId15"/>
    <p:sldId id="272" r:id="rId16"/>
    <p:sldId id="530" r:id="rId17"/>
    <p:sldId id="544" r:id="rId18"/>
    <p:sldId id="546" r:id="rId19"/>
    <p:sldId id="558" r:id="rId20"/>
    <p:sldId id="513" r:id="rId21"/>
    <p:sldId id="515" r:id="rId22"/>
    <p:sldId id="276" r:id="rId23"/>
    <p:sldId id="514" r:id="rId24"/>
    <p:sldId id="277" r:id="rId25"/>
    <p:sldId id="278" r:id="rId26"/>
    <p:sldId id="279" r:id="rId27"/>
    <p:sldId id="561" r:id="rId28"/>
    <p:sldId id="560" r:id="rId29"/>
    <p:sldId id="5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BC6A5-255F-463F-A396-C7E66664992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A133E-07D9-4042-BE38-4A8919DE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0BA6556D-CC0D-421E-B76B-FBC97539D0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pitchFamily="34" charset="0"/>
              </a:rPr>
              <a:t>TRƯỜNG THCS TÂY SƠN QUẬN HẢI CHÂU ĐN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0201A04-B0CE-443A-A32A-02C1034F7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B715669-B4F8-4EA3-AB58-07E9005AF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08A6-5B09-4FA2-AF00-C27F45D13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C6EAF-4CA8-4C0D-AC90-E098BB63A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B02D3-0C25-43A7-8E1B-1634DEB0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BF87C-3064-4B56-B828-FC6041BB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26EA-C1B3-4499-9618-50A43930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7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6137-1F28-4F97-842F-D827B350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01988-B6C4-4462-A25C-B639C0E20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9189A-207F-4EDD-B5A8-F247CBE5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D09E-5905-4323-AC38-7F1A3C44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BB21-4FA7-4744-910B-02F033D3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DF8A7-5F89-4A60-8A2B-03EDC3083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23393-67BE-4572-AD0C-B29C36953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FF1B-8F1C-4318-9C71-9813FEE38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60A92-EC06-4244-A429-A45D6343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B0F85-49AE-4000-A5B9-5A9F158C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7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76400"/>
            <a:ext cx="5592233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63989"/>
            <a:ext cx="5592233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90A275-5F9E-4D15-BD78-8EFB0B05F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987E6C-0F2F-4F3A-8D43-AB3454B82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9D5A25D-1005-428E-A301-BCE4852D8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2C7438-363B-414F-B6C1-FCF930CCD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98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D1A7-0835-418C-9ACD-8E06A8D7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B33E1-FFA7-4675-892C-BBFDC6615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166A-7424-4C81-8082-AED2F0EC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98C9D-8C68-4850-98FC-FD8E65E8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FAB-BE4E-4F2F-A304-97ABFE11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3981-6822-4328-93E4-BDE28964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65150-EB08-4772-82C9-3F4184D20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A6185-37C2-473A-BC3C-63F12397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16D95-53B7-4839-BF7C-96B9BF32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E7CF7-917C-435E-AD8C-3B1F019B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3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4EFC-0496-47D1-AB49-A6C55773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B3C0D-B6D1-4416-9A67-55A4D1E28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1710E-D130-4B5D-B6A1-ADF1E98F7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F2282-F628-43FA-8244-9AE1B167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BB76E-EB22-4967-8520-9C81BD55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E5AF5-B1E7-4ADD-83E2-C8D2C9A7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0B7A-3812-4ACD-8F1B-A932439F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6A2F1-0BF8-4E0D-93CC-D95E761E7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4B2CE-6138-445C-A996-0F5123C24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F7BCC-FF7B-4327-A2E6-A18F4E3A3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B3C83-443B-4EB0-9551-A588E6F40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A77AC-3B3C-45B9-A099-7AF7EC55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C59DF-F5A8-40ED-B1BE-25D906C3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CE14B-D486-4A4E-8F9B-083EEAA1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FDF2-93AF-4C35-A380-37863AEE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D3680-5AD3-4D0E-8AEE-9835C7A2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F7949-A3F4-4EC2-8DDE-747A14E2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A5689-27A6-41A3-AEFA-DA2A350A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7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C3B8B-7E5E-4869-90B6-5FA0E526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5F4C4-344E-40BB-AD7C-80B007E7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F63AA-53FB-42D8-B01A-0527B8FB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0277-196C-4B29-AF17-151B8AC1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8885-A2C8-463F-B72C-99D32F30F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132D1-A7D3-4578-865A-DAED957B2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6F07C-AD60-4900-A7A6-FE2734F5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D18E9-5995-4C1A-B13B-D17E9AA5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074F7-C4CD-4721-AE94-847DC0DE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7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14C7-E0F6-49C5-A3F1-ED9308F2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0B66F-433A-4FE2-A315-FFF8C6166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C04DA-62CE-4C86-892D-42211C7A9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207B9-B943-4359-9AE2-1685017C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6A007-619A-4CC9-8A68-FEE33CDF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5B617-A771-4BB9-8C10-6F52B5F8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BB3AE-4392-45EB-96CE-38483519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8CA5-92C3-42C1-A6BC-63F46D681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DB2B1-5C45-4001-9D4D-39E916E64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468F-6D13-4022-8C98-513F0812C021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3520B-261E-4EBE-8702-9DCC14D60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104B-EFB7-4C0B-8891-DF415709E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D096-BF2C-4B1E-B9D4-C1FB38D7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ov.vn/Uploaded/dohung/2012_12_25/dan-so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BB14A4CC-93ED-4B20-B987-3E336951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50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CC8B43-8682-409A-8930-957FA524362F}"/>
              </a:ext>
            </a:extLst>
          </p:cNvPr>
          <p:cNvSpPr/>
          <p:nvPr/>
        </p:nvSpPr>
        <p:spPr>
          <a:xfrm>
            <a:off x="145774" y="4916557"/>
            <a:ext cx="11741426" cy="1835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Thực hành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VÀ SO SÁNH THÁP DÂN SỐ NĂM 1989 VÀ NĂM 1999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0F9401BB-EDAC-45FA-8F96-602D8DABF0E6}"/>
              </a:ext>
            </a:extLst>
          </p:cNvPr>
          <p:cNvSpPr/>
          <p:nvPr/>
        </p:nvSpPr>
        <p:spPr>
          <a:xfrm>
            <a:off x="503583" y="477078"/>
            <a:ext cx="10893287" cy="6109252"/>
          </a:xfrm>
          <a:prstGeom prst="ribbon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Dân số phụ thuộc là gì ? </a:t>
            </a:r>
          </a:p>
          <a:p>
            <a:pPr marL="285750" indent="-285750">
              <a:buFontTx/>
              <a:buChar char="-"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tỉ lệ dân số phụ thuộc.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Tỉ lệ dân số phụ thuộc ảnh hưởng đến nền kinh tế như thế nào ? </a:t>
            </a:r>
          </a:p>
        </p:txBody>
      </p:sp>
    </p:spTree>
    <p:extLst>
      <p:ext uri="{BB962C8B-B14F-4D97-AF65-F5344CB8AC3E}">
        <p14:creationId xmlns:p14="http://schemas.microsoft.com/office/powerpoint/2010/main" val="8441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21BFB7-5D79-44EB-AFF9-5BF1E51021DE}"/>
              </a:ext>
            </a:extLst>
          </p:cNvPr>
          <p:cNvSpPr/>
          <p:nvPr/>
        </p:nvSpPr>
        <p:spPr>
          <a:xfrm>
            <a:off x="450574" y="3167269"/>
            <a:ext cx="11463130" cy="32931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45%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E549CA-EF70-4474-B314-A535F710C6B6}"/>
              </a:ext>
            </a:extLst>
          </p:cNvPr>
          <p:cNvSpPr/>
          <p:nvPr/>
        </p:nvSpPr>
        <p:spPr>
          <a:xfrm>
            <a:off x="238539" y="770403"/>
            <a:ext cx="6109252" cy="14162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dân số phụ thuộc =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114FD-FC0E-40B1-823B-F831318731CD}"/>
              </a:ext>
            </a:extLst>
          </p:cNvPr>
          <p:cNvSpPr/>
          <p:nvPr/>
        </p:nvSpPr>
        <p:spPr>
          <a:xfrm>
            <a:off x="6096000" y="543339"/>
            <a:ext cx="3962399" cy="8348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DTLĐ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NTLĐ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411D3-6ADD-4A88-AAAA-7959828247CE}"/>
              </a:ext>
            </a:extLst>
          </p:cNvPr>
          <p:cNvSpPr/>
          <p:nvPr/>
        </p:nvSpPr>
        <p:spPr>
          <a:xfrm>
            <a:off x="6347791" y="1510748"/>
            <a:ext cx="3445566" cy="848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TTLĐ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230708-2260-4DB6-8617-885BE1419D6A}"/>
              </a:ext>
            </a:extLst>
          </p:cNvPr>
          <p:cNvCxnSpPr>
            <a:stCxn id="2" idx="3"/>
          </p:cNvCxnSpPr>
          <p:nvPr/>
        </p:nvCxnSpPr>
        <p:spPr>
          <a:xfrm>
            <a:off x="6347791" y="1478506"/>
            <a:ext cx="3445566" cy="322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4C09DD4-8EB7-448B-969C-8C5660B34746}"/>
              </a:ext>
            </a:extLst>
          </p:cNvPr>
          <p:cNvSpPr/>
          <p:nvPr/>
        </p:nvSpPr>
        <p:spPr>
          <a:xfrm>
            <a:off x="10058399" y="1060174"/>
            <a:ext cx="980662" cy="848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5760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Text Box 5">
            <a:extLst>
              <a:ext uri="{FF2B5EF4-FFF2-40B4-BE49-F238E27FC236}">
                <a16:creationId xmlns:a16="http://schemas.microsoft.com/office/drawing/2014/main" id="{C368CA76-C75D-47C5-9638-8CC0E6E7F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65" y="212035"/>
            <a:ext cx="10760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1989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1999.</a:t>
            </a:r>
          </a:p>
        </p:txBody>
      </p:sp>
      <p:graphicFrame>
        <p:nvGraphicFramePr>
          <p:cNvPr id="167169" name="Group 257">
            <a:extLst>
              <a:ext uri="{FF2B5EF4-FFF2-40B4-BE49-F238E27FC236}">
                <a16:creationId xmlns:a16="http://schemas.microsoft.com/office/drawing/2014/main" id="{C8BBB0F4-5AC1-40C7-AD72-A1939BE5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1987"/>
              </p:ext>
            </p:extLst>
          </p:nvPr>
        </p:nvGraphicFramePr>
        <p:xfrm>
          <a:off x="119270" y="1338470"/>
          <a:ext cx="11847443" cy="5307494"/>
        </p:xfrm>
        <a:graphic>
          <a:graphicData uri="http://schemas.openxmlformats.org/drawingml/2006/table">
            <a:tbl>
              <a:tblPr/>
              <a:tblGrid>
                <a:gridCol w="202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7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3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70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7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dạng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8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Cơ cấu dân số theo độ tuổi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0 – 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15 – 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60 trở lên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56550"/>
                  </a:ext>
                </a:extLst>
              </a:tr>
              <a:tr h="6323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Tỉ lệ dân số phụ thuộc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4FD7E3E-060A-4977-B898-573C4CE68D46}"/>
              </a:ext>
            </a:extLst>
          </p:cNvPr>
          <p:cNvSpPr/>
          <p:nvPr/>
        </p:nvSpPr>
        <p:spPr>
          <a:xfrm>
            <a:off x="119270" y="1338470"/>
            <a:ext cx="4015408" cy="1099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DB132D-4394-42E6-A30C-E2C5FEF5907F}"/>
              </a:ext>
            </a:extLst>
          </p:cNvPr>
          <p:cNvCxnSpPr>
            <a:cxnSpLocks/>
          </p:cNvCxnSpPr>
          <p:nvPr/>
        </p:nvCxnSpPr>
        <p:spPr>
          <a:xfrm>
            <a:off x="119270" y="1338470"/>
            <a:ext cx="4015408" cy="1099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8325215-1782-4CD6-AF3D-12130155E57A}"/>
              </a:ext>
            </a:extLst>
          </p:cNvPr>
          <p:cNvSpPr/>
          <p:nvPr/>
        </p:nvSpPr>
        <p:spPr>
          <a:xfrm>
            <a:off x="2557670" y="1516960"/>
            <a:ext cx="1325218" cy="397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BE590-8D69-4D15-95E8-6270F805E150}"/>
              </a:ext>
            </a:extLst>
          </p:cNvPr>
          <p:cNvSpPr/>
          <p:nvPr/>
        </p:nvSpPr>
        <p:spPr>
          <a:xfrm>
            <a:off x="225287" y="1914525"/>
            <a:ext cx="1762539" cy="431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yếu tố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D2B9A1-6EA2-44A7-AE4F-E7E2BD922160}"/>
              </a:ext>
            </a:extLst>
          </p:cNvPr>
          <p:cNvSpPr/>
          <p:nvPr/>
        </p:nvSpPr>
        <p:spPr>
          <a:xfrm>
            <a:off x="4426227" y="2637183"/>
            <a:ext cx="3631096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Đỉnh nhọn, đáy rộng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F7F7D-B0C9-4DF2-A332-1A46EBCC4521}"/>
              </a:ext>
            </a:extLst>
          </p:cNvPr>
          <p:cNvSpPr/>
          <p:nvPr/>
        </p:nvSpPr>
        <p:spPr>
          <a:xfrm>
            <a:off x="8441635" y="2637183"/>
            <a:ext cx="3392556" cy="463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Đỉnh nhọn, đáy rộng chân hẹp hơn 1989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6368EE-E694-4881-803C-195A6F7B84F0}"/>
              </a:ext>
            </a:extLst>
          </p:cNvPr>
          <p:cNvSpPr/>
          <p:nvPr/>
        </p:nvSpPr>
        <p:spPr>
          <a:xfrm>
            <a:off x="5115339" y="3429000"/>
            <a:ext cx="2040835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39%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645021-FAD5-4620-AFF2-419C6529976D}"/>
              </a:ext>
            </a:extLst>
          </p:cNvPr>
          <p:cNvSpPr/>
          <p:nvPr/>
        </p:nvSpPr>
        <p:spPr>
          <a:xfrm>
            <a:off x="9117496" y="3429000"/>
            <a:ext cx="1643269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33,5%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1761AF-671E-495F-9E71-226723AA9CE0}"/>
              </a:ext>
            </a:extLst>
          </p:cNvPr>
          <p:cNvSpPr/>
          <p:nvPr/>
        </p:nvSpPr>
        <p:spPr>
          <a:xfrm>
            <a:off x="5115339" y="4320209"/>
            <a:ext cx="194807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53,8%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7E489D-7179-40CE-87F7-938F7ED89129}"/>
              </a:ext>
            </a:extLst>
          </p:cNvPr>
          <p:cNvSpPr/>
          <p:nvPr/>
        </p:nvSpPr>
        <p:spPr>
          <a:xfrm>
            <a:off x="9289774" y="4320209"/>
            <a:ext cx="1470991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58,4%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941C02-BBBF-4B48-9735-989870945A9F}"/>
              </a:ext>
            </a:extLst>
          </p:cNvPr>
          <p:cNvSpPr/>
          <p:nvPr/>
        </p:nvSpPr>
        <p:spPr>
          <a:xfrm>
            <a:off x="5367130" y="5211418"/>
            <a:ext cx="1484244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7,2%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F17237-993F-448D-8A9C-C10851696E4B}"/>
              </a:ext>
            </a:extLst>
          </p:cNvPr>
          <p:cNvSpPr/>
          <p:nvPr/>
        </p:nvSpPr>
        <p:spPr>
          <a:xfrm>
            <a:off x="9289774" y="5211418"/>
            <a:ext cx="1364974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8,1%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8D4BED-6B20-4E60-80D1-57D3CC9B9506}"/>
              </a:ext>
            </a:extLst>
          </p:cNvPr>
          <p:cNvSpPr/>
          <p:nvPr/>
        </p:nvSpPr>
        <p:spPr>
          <a:xfrm>
            <a:off x="5526157" y="6050898"/>
            <a:ext cx="1325217" cy="4691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86%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B487D-F093-4546-83C1-497E56A6A620}"/>
              </a:ext>
            </a:extLst>
          </p:cNvPr>
          <p:cNvSpPr/>
          <p:nvPr/>
        </p:nvSpPr>
        <p:spPr>
          <a:xfrm>
            <a:off x="9382539" y="6102627"/>
            <a:ext cx="1179444" cy="4691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71%</a:t>
            </a:r>
          </a:p>
        </p:txBody>
      </p:sp>
    </p:spTree>
    <p:extLst>
      <p:ext uri="{BB962C8B-B14F-4D97-AF65-F5344CB8AC3E}">
        <p14:creationId xmlns:p14="http://schemas.microsoft.com/office/powerpoint/2010/main" val="18462505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FFC3AA-E19F-40CB-B405-4AD5A26D479F}"/>
              </a:ext>
            </a:extLst>
          </p:cNvPr>
          <p:cNvSpPr txBox="1"/>
          <p:nvPr/>
        </p:nvSpPr>
        <p:spPr>
          <a:xfrm>
            <a:off x="278295" y="132523"/>
            <a:ext cx="11701670" cy="666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Mở rộng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Tháp dân số Việt Nam 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( 1989 )</a:t>
            </a: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 cụ thể số người DTLĐ, NTLĐ</a:t>
            </a:r>
          </a:p>
          <a:p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 luận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   46.2% ---------------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86</a:t>
            </a:r>
            <a:r>
              <a:rPr lang="en-US" sz="28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 ( DTLĐ + NTLĐ )</a:t>
            </a: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DTLĐ )     39%    -------------- x = </a:t>
            </a:r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39. 86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72.6 người 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DTLĐ )</a:t>
            </a: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         46.2</a:t>
            </a: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NTLĐ : 86 người – 72.6 người =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13.4 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</a:p>
          <a:p>
            <a:r>
              <a:rPr lang="en-US" sz="2800" b="1" u="sng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 luận</a:t>
            </a:r>
            <a:r>
              <a:rPr lang="en-US" sz="2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Vậy 100 người TTLĐ nuôi </a:t>
            </a:r>
          </a:p>
          <a:p>
            <a:r>
              <a:rPr lang="en-US" sz="2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( 72.6 người DTLĐ và 13.4 người NTLĐ )</a:t>
            </a:r>
          </a:p>
          <a:p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Tương tự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Tháp dân số Việt Nam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( 1999 )</a:t>
            </a:r>
          </a:p>
          <a:p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 luận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 41.6%  ----------------------  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71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người ( DTLĐ + NTLĐ )</a:t>
            </a: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DTLĐ )    33.5%  ----------------------   x = </a:t>
            </a:r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33.5 . 71 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57.2 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 ( DTLĐ )</a:t>
            </a: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	            41.6</a:t>
            </a: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NTLĐ : 71 người – 57.2 người =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13.8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người </a:t>
            </a:r>
          </a:p>
          <a:p>
            <a:r>
              <a:rPr lang="en-US" sz="2800" b="1" u="sng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 luận</a:t>
            </a:r>
            <a:r>
              <a:rPr lang="en-US" sz="2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Vậy 100 người TTLĐ nuôi </a:t>
            </a:r>
          </a:p>
          <a:p>
            <a:r>
              <a:rPr lang="en-US" sz="2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( 57.2 người DTLĐ và 13.8 người NTLĐ )</a:t>
            </a:r>
          </a:p>
        </p:txBody>
      </p:sp>
    </p:spTree>
    <p:extLst>
      <p:ext uri="{BB962C8B-B14F-4D97-AF65-F5344CB8AC3E}">
        <p14:creationId xmlns:p14="http://schemas.microsoft.com/office/powerpoint/2010/main" val="20909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11F1EDE-DABB-45E5-B2CC-855A051FB33B}"/>
              </a:ext>
            </a:extLst>
          </p:cNvPr>
          <p:cNvSpPr/>
          <p:nvPr/>
        </p:nvSpPr>
        <p:spPr>
          <a:xfrm>
            <a:off x="980661" y="119270"/>
            <a:ext cx="10760765" cy="6440555"/>
          </a:xfrm>
          <a:prstGeom prst="wedgeEllipseCallout">
            <a:avLst>
              <a:gd name="adj1" fmla="val -54762"/>
              <a:gd name="adj2" fmla="val 49271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những phân tích và so sánh trên, nêu nhận xét về sự thay đổi của cơ cấu dân số theo độ tuổi ở nước ta. Giải thích nguyên nhân.</a:t>
            </a:r>
          </a:p>
        </p:txBody>
      </p:sp>
    </p:spTree>
    <p:extLst>
      <p:ext uri="{BB962C8B-B14F-4D97-AF65-F5344CB8AC3E}">
        <p14:creationId xmlns:p14="http://schemas.microsoft.com/office/powerpoint/2010/main" val="3050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>
            <a:extLst>
              <a:ext uri="{FF2B5EF4-FFF2-40B4-BE49-F238E27FC236}">
                <a16:creationId xmlns:a16="http://schemas.microsoft.com/office/drawing/2014/main" id="{68E95292-687C-4DC7-91CF-40803A4B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862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6126" name="Group 46">
            <a:extLst>
              <a:ext uri="{FF2B5EF4-FFF2-40B4-BE49-F238E27FC236}">
                <a16:creationId xmlns:a16="http://schemas.microsoft.com/office/drawing/2014/main" id="{FEDC18E9-4495-48C2-B09D-5E4B516B868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1353096"/>
              </p:ext>
            </p:extLst>
          </p:nvPr>
        </p:nvGraphicFramePr>
        <p:xfrm>
          <a:off x="265044" y="1550504"/>
          <a:ext cx="11370365" cy="5150616"/>
        </p:xfrm>
        <a:graphic>
          <a:graphicData uri="http://schemas.openxmlformats.org/drawingml/2006/table">
            <a:tbl>
              <a:tblPr/>
              <a:tblGrid>
                <a:gridCol w="283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9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1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57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Nhóm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tuổi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Biến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0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14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tuổi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Giảm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5,5 %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15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59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tuổi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53,8%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58,4%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Tăng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4,6 %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60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tuổi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trở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Tăng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0,9 %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75" name="Text Box 171">
            <a:extLst>
              <a:ext uri="{FF2B5EF4-FFF2-40B4-BE49-F238E27FC236}">
                <a16:creationId xmlns:a16="http://schemas.microsoft.com/office/drawing/2014/main" id="{9E9EC6C0-EBC0-4C0F-8711-D93D23A61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13" y="430694"/>
            <a:ext cx="11370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dân số theo độ tuổi của nước ta năm 1999 so với năm 1989 có sự thay đổi là: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F1A2015-E7E9-42B3-A26A-8B5B379D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906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FFFF00"/>
              </a:solidFill>
              <a:latin typeface="VNI-Times" pitchFamily="2" charset="0"/>
            </a:endParaRPr>
          </a:p>
        </p:txBody>
      </p:sp>
      <p:pic>
        <p:nvPicPr>
          <p:cNvPr id="23558" name="Picture 6" descr="http://www.thesaigontimes.vn/Uploads/Articles04/136450/1e44a_dan_so_1.jpg">
            <a:extLst>
              <a:ext uri="{FF2B5EF4-FFF2-40B4-BE49-F238E27FC236}">
                <a16:creationId xmlns:a16="http://schemas.microsoft.com/office/drawing/2014/main" id="{02AECF5F-A49A-4E48-BBB8-71DAE1AB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92766"/>
            <a:ext cx="11953461" cy="53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D3BDB1-CD0E-4451-BDA2-243B39DA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35" y="5469834"/>
            <a:ext cx="110920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>
                <a:solidFill>
                  <a:schemeClr val="accent5">
                    <a:lumMod val="50000"/>
                  </a:schemeClr>
                </a:solidFill>
              </a:rPr>
              <a:t>Dù đang trong thời kỳ </a:t>
            </a:r>
            <a:r>
              <a:rPr lang="vi-VN" altLang="en-US" sz="2400" b="1">
                <a:solidFill>
                  <a:srgbClr val="FF0000"/>
                </a:solidFill>
              </a:rPr>
              <a:t>"cơ cấu dân số vàng" </a:t>
            </a:r>
            <a:r>
              <a:rPr lang="vi-VN" altLang="en-US" sz="2400" b="1">
                <a:solidFill>
                  <a:schemeClr val="accent5">
                    <a:lumMod val="50000"/>
                  </a:schemeClr>
                </a:solidFill>
              </a:rPr>
              <a:t>với số người ở độ tuổi lao động chiếm </a:t>
            </a: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69,4</a:t>
            </a:r>
            <a:r>
              <a:rPr lang="vi-VN" altLang="en-US" sz="2400" b="1">
                <a:solidFill>
                  <a:schemeClr val="accent5">
                    <a:lumMod val="50000"/>
                  </a:schemeClr>
                </a:solidFill>
              </a:rPr>
              <a:t>%, nhưng Việt Nam cũng đang chứng kiến xu hướng </a:t>
            </a:r>
            <a:r>
              <a:rPr lang="vi-VN" altLang="en-US" sz="2400" b="1">
                <a:solidFill>
                  <a:srgbClr val="FF0000"/>
                </a:solidFill>
              </a:rPr>
              <a:t>"già hóa dân số" </a:t>
            </a:r>
            <a:r>
              <a:rPr lang="vi-VN" altLang="en-US" sz="2400" b="1">
                <a:solidFill>
                  <a:schemeClr val="accent5">
                    <a:lumMod val="50000"/>
                  </a:schemeClr>
                </a:solidFill>
              </a:rPr>
              <a:t>nhanh trong khu vực ASEAN, chỉ sau Singapore và Thái Lan.</a:t>
            </a:r>
            <a:endParaRPr lang="en-US" alt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711018-AE59-4C57-B7CC-10FD8C0CD86E}"/>
              </a:ext>
            </a:extLst>
          </p:cNvPr>
          <p:cNvSpPr/>
          <p:nvPr/>
        </p:nvSpPr>
        <p:spPr>
          <a:xfrm>
            <a:off x="245164" y="424069"/>
            <a:ext cx="11814313" cy="31142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về sự thay đổi cơ cấu theo độ tuổi sau 10 năm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Dưới tuổi  lao động </a:t>
            </a:r>
            <a:r>
              <a:rPr 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39%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3,5% ( 5,5 % ) 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Trong tuổi lao động </a:t>
            </a:r>
            <a:r>
              <a:rPr 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53,8%  58,4% ( 4,6 % )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Ngoài tuổi lao động </a:t>
            </a:r>
            <a:r>
              <a:rPr 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7,2%  8,1% ( 0,9% )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915535-CF8C-4CC7-9593-2EE8039ADC01}"/>
              </a:ext>
            </a:extLst>
          </p:cNvPr>
          <p:cNvSpPr/>
          <p:nvPr/>
        </p:nvSpPr>
        <p:spPr>
          <a:xfrm>
            <a:off x="245162" y="3657601"/>
            <a:ext cx="11642037" cy="28757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</a:p>
          <a:p>
            <a:pPr lvl="0">
              <a:tabLst>
                <a:tab pos="457200" algn="l"/>
              </a:tabLst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vi-VN" sz="4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ực hiện tốt chính sách dân số và KHHGĐ</a:t>
            </a:r>
            <a:r>
              <a:rPr lang="en-US" sz="4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VNI-Times" pitchFamily="2" charset="0"/>
              <a:buChar char="-"/>
              <a:tabLst>
                <a:tab pos="457200" algn="l"/>
              </a:tabLst>
            </a:pPr>
            <a:r>
              <a:rPr lang="fr-FR" sz="4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 bộ về y tế…</a:t>
            </a:r>
            <a:endParaRPr lang="en-US" sz="3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VNI-Times" pitchFamily="2" charset="0"/>
              <a:buChar char="-"/>
              <a:tabLst>
                <a:tab pos="457200" algn="l"/>
              </a:tabLst>
            </a:pPr>
            <a:r>
              <a:rPr lang="fr-FR" sz="4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Nâng cao chất lượng cuộc sống…</a:t>
            </a:r>
            <a:endParaRPr lang="en-US" sz="3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5E040660-F023-4E8A-B336-3CE68EB3B5C1}"/>
              </a:ext>
            </a:extLst>
          </p:cNvPr>
          <p:cNvSpPr/>
          <p:nvPr/>
        </p:nvSpPr>
        <p:spPr>
          <a:xfrm>
            <a:off x="410817" y="145775"/>
            <a:ext cx="11516140" cy="6533322"/>
          </a:xfrm>
          <a:prstGeom prst="ellipseRibbon2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dân số theo độ tuổi của nước ta có những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cho phát triển kinh tế - xã hội ? Chúng ta cần có những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để từng bước khắc phục những khó khăn này ?</a:t>
            </a:r>
          </a:p>
        </p:txBody>
      </p:sp>
    </p:spTree>
    <p:extLst>
      <p:ext uri="{BB962C8B-B14F-4D97-AF65-F5344CB8AC3E}">
        <p14:creationId xmlns:p14="http://schemas.microsoft.com/office/powerpoint/2010/main" val="39547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DD3C6-BF75-402A-8153-F1BF276078A1}"/>
              </a:ext>
            </a:extLst>
          </p:cNvPr>
          <p:cNvSpPr/>
          <p:nvPr/>
        </p:nvSpPr>
        <p:spPr>
          <a:xfrm>
            <a:off x="212036" y="112642"/>
            <a:ext cx="11449878" cy="16896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Thuận lợi</a:t>
            </a:r>
          </a:p>
          <a:p>
            <a:pPr marL="285750" indent="-28575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Nguồn lao động và dự trữ lao động dồi dào.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Thị trường tiêu thụ rộng lớn.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Trợ lực lớn cho sự phát triển và nâng cao mức sống.</a:t>
            </a:r>
          </a:p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46F06A-16F7-433C-83F6-605B13397A61}"/>
              </a:ext>
            </a:extLst>
          </p:cNvPr>
          <p:cNvSpPr/>
          <p:nvPr/>
        </p:nvSpPr>
        <p:spPr>
          <a:xfrm>
            <a:off x="331305" y="1656523"/>
            <a:ext cx="11449877" cy="2133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Gây sức ép lớn đến vấn đề việc làm.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Mất ổn định xã hội.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Tài nguyên cạn kiệt, môi trường ô nhiễm, nhu cầu giáo dục y tế, nhà ở,… căng thẳng.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Chăm sóc sức khỏe người già.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DE1ADB-F8A9-41EC-8D79-FEC95D6CAD4F}"/>
              </a:ext>
            </a:extLst>
          </p:cNvPr>
          <p:cNvSpPr/>
          <p:nvPr/>
        </p:nvSpPr>
        <p:spPr>
          <a:xfrm>
            <a:off x="152402" y="3508515"/>
            <a:ext cx="11569145" cy="31407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Biện pháp</a:t>
            </a: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kế hoạch đào tạo hợp lí, hướng nghiệp dạy nghề…</a:t>
            </a: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bố lao động theo ngành nghề.</a:t>
            </a: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cơ cấu kinh tế theo hướng công nghiệp hóa.</a:t>
            </a: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chính sách dân số hợp lí ( xuất khẩu lao động ).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 Kêu gọi đầu tư.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 Có chính sách đón đầu chăm sóc người già.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4CA28415-EA97-48A8-8E2B-8F82A8237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5703888"/>
            <a:ext cx="7859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zh-CN" sz="1800" b="0">
              <a:solidFill>
                <a:schemeClr val="tx1"/>
              </a:solidFill>
              <a:latin typeface="VNI-Times" pitchFamily="2" charset="0"/>
              <a:ea typeface="SimSun" panose="02010600030101010101" pitchFamily="2" charset="-122"/>
            </a:endParaRPr>
          </a:p>
        </p:txBody>
      </p:sp>
      <p:pic>
        <p:nvPicPr>
          <p:cNvPr id="31747" name="Picture 3" descr="viewer">
            <a:extLst>
              <a:ext uri="{FF2B5EF4-FFF2-40B4-BE49-F238E27FC236}">
                <a16:creationId xmlns:a16="http://schemas.microsoft.com/office/drawing/2014/main" id="{C6B5B560-2C7E-453D-BF12-6BACBBF7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12889"/>
            <a:ext cx="11926956" cy="657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gioi_tinh">
            <a:extLst>
              <a:ext uri="{FF2B5EF4-FFF2-40B4-BE49-F238E27FC236}">
                <a16:creationId xmlns:a16="http://schemas.microsoft.com/office/drawing/2014/main" id="{DFA57A33-997D-4E6C-B24F-BED4B4D9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731" name="Picture 3" descr="cu-gia_12-12711">
            <a:extLst>
              <a:ext uri="{FF2B5EF4-FFF2-40B4-BE49-F238E27FC236}">
                <a16:creationId xmlns:a16="http://schemas.microsoft.com/office/drawing/2014/main" id="{CEE3E637-7228-4521-8F5D-64BD18758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4" name="Text Box 6">
            <a:extLst>
              <a:ext uri="{FF2B5EF4-FFF2-40B4-BE49-F238E27FC236}">
                <a16:creationId xmlns:a16="http://schemas.microsoft.com/office/drawing/2014/main" id="{B03E7D9B-FE0E-40D2-8EFF-3AB404FD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052" y="3048000"/>
            <a:ext cx="796455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ĐỘ TUỔI PHỤ THUỘC ( 0-14 TUỔI + TRÊN 60 TUỔI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20120523-155215-1-dan-cu-Ha-Noi">
            <a:extLst>
              <a:ext uri="{FF2B5EF4-FFF2-40B4-BE49-F238E27FC236}">
                <a16:creationId xmlns:a16="http://schemas.microsoft.com/office/drawing/2014/main" id="{30A7C404-C204-427D-95A3-ED405AA24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3352800"/>
            <a:ext cx="617220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3" name="Picture 3" descr="nhan-cong-xay-dung">
            <a:extLst>
              <a:ext uri="{FF2B5EF4-FFF2-40B4-BE49-F238E27FC236}">
                <a16:creationId xmlns:a16="http://schemas.microsoft.com/office/drawing/2014/main" id="{E760AAFC-B422-4687-8907-12CCC959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4" name="Picture 4" descr="Dan-so-vang1">
            <a:extLst>
              <a:ext uri="{FF2B5EF4-FFF2-40B4-BE49-F238E27FC236}">
                <a16:creationId xmlns:a16="http://schemas.microsoft.com/office/drawing/2014/main" id="{4FD02B18-29D2-4BEA-9BE2-7FA37C6E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0"/>
            <a:ext cx="61722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5" name="Picture 5" descr="thi-HS-gioi-lop-9_Internet">
            <a:extLst>
              <a:ext uri="{FF2B5EF4-FFF2-40B4-BE49-F238E27FC236}">
                <a16:creationId xmlns:a16="http://schemas.microsoft.com/office/drawing/2014/main" id="{CCDFA563-C4A3-465E-ACB2-E11328E6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4" y="0"/>
            <a:ext cx="592703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6" name="Text Box 6">
            <a:extLst>
              <a:ext uri="{FF2B5EF4-FFF2-40B4-BE49-F238E27FC236}">
                <a16:creationId xmlns:a16="http://schemas.microsoft.com/office/drawing/2014/main" id="{72DB9DA0-6991-49DD-BD55-AEB362793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24200"/>
            <a:ext cx="5181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ĐỘ TUỔI LAO ĐỘNG (15-59 TUỔI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tet3">
            <a:extLst>
              <a:ext uri="{FF2B5EF4-FFF2-40B4-BE49-F238E27FC236}">
                <a16:creationId xmlns:a16="http://schemas.microsoft.com/office/drawing/2014/main" id="{434CB838-DEB9-467F-8CAA-9626E0C8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84" y="933450"/>
            <a:ext cx="6238116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images831634_DSC_0446">
            <a:extLst>
              <a:ext uri="{FF2B5EF4-FFF2-40B4-BE49-F238E27FC236}">
                <a16:creationId xmlns:a16="http://schemas.microsoft.com/office/drawing/2014/main" id="{680C8173-7863-432B-9C48-3FBE1DFC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0" y="3921125"/>
            <a:ext cx="6053139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hop-tac-lao-dong-12">
            <a:extLst>
              <a:ext uri="{FF2B5EF4-FFF2-40B4-BE49-F238E27FC236}">
                <a16:creationId xmlns:a16="http://schemas.microsoft.com/office/drawing/2014/main" id="{6C89F01F-E041-487C-BAA2-1A891F4F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439"/>
            <a:ext cx="60658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xuat-khau-lao-dong">
            <a:extLst>
              <a:ext uri="{FF2B5EF4-FFF2-40B4-BE49-F238E27FC236}">
                <a16:creationId xmlns:a16="http://schemas.microsoft.com/office/drawing/2014/main" id="{5C00F1BF-C6B9-4694-BDBD-96386C11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2713"/>
            <a:ext cx="6053139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7">
            <a:extLst>
              <a:ext uri="{FF2B5EF4-FFF2-40B4-BE49-F238E27FC236}">
                <a16:creationId xmlns:a16="http://schemas.microsoft.com/office/drawing/2014/main" id="{99666465-0DF1-4A08-A4D2-2FDEA954A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56070"/>
            <a:ext cx="5652052" cy="6238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5480" name="Rectangle 8">
            <a:extLst>
              <a:ext uri="{FF2B5EF4-FFF2-40B4-BE49-F238E27FC236}">
                <a16:creationId xmlns:a16="http://schemas.microsoft.com/office/drawing/2014/main" id="{91EAD96D-D9C2-4CB9-8EA7-CE7867D3D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48" y="3429000"/>
            <a:ext cx="5479774" cy="75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lao động dồi dào.</a:t>
            </a:r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AF1782EB-C77C-46AD-B413-2BC32CF2A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thuận lợi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  <p:bldP spid="105480" grpId="0"/>
      <p:bldP spid="215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dsc03848_resize_resize_2">
            <a:extLst>
              <a:ext uri="{FF2B5EF4-FFF2-40B4-BE49-F238E27FC236}">
                <a16:creationId xmlns:a16="http://schemas.microsoft.com/office/drawing/2014/main" id="{B16E8460-4DF2-4F72-9DA1-BA115584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16"/>
            <a:ext cx="12192000" cy="675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hlinkClick r:id="rId3"/>
            <a:extLst>
              <a:ext uri="{FF2B5EF4-FFF2-40B4-BE49-F238E27FC236}">
                <a16:creationId xmlns:a16="http://schemas.microsoft.com/office/drawing/2014/main" id="{6E17F0C2-180A-47B5-A058-FE969C47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9816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Text Box 7">
            <a:extLst>
              <a:ext uri="{FF2B5EF4-FFF2-40B4-BE49-F238E27FC236}">
                <a16:creationId xmlns:a16="http://schemas.microsoft.com/office/drawing/2014/main" id="{EB52B11C-418B-4EF8-AD35-48A0E83A1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khó khăn cho sự phát triển kinh tế của nước ta</a:t>
            </a:r>
          </a:p>
        </p:txBody>
      </p:sp>
      <p:pic>
        <p:nvPicPr>
          <p:cNvPr id="25607" name="Picture 8" descr="small_nvn_1316782467">
            <a:extLst>
              <a:ext uri="{FF2B5EF4-FFF2-40B4-BE49-F238E27FC236}">
                <a16:creationId xmlns:a16="http://schemas.microsoft.com/office/drawing/2014/main" id="{9E477E40-3A42-40B5-B95F-0BB58D07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63614"/>
            <a:ext cx="60452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than83_1365736352">
            <a:extLst>
              <a:ext uri="{FF2B5EF4-FFF2-40B4-BE49-F238E27FC236}">
                <a16:creationId xmlns:a16="http://schemas.microsoft.com/office/drawing/2014/main" id="{CD1397C7-66FA-46C5-B26B-9754A126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" y="3914775"/>
            <a:ext cx="60452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Moi%20truong">
            <a:extLst>
              <a:ext uri="{FF2B5EF4-FFF2-40B4-BE49-F238E27FC236}">
                <a16:creationId xmlns:a16="http://schemas.microsoft.com/office/drawing/2014/main" id="{52010BF6-8EFE-48B0-9FE4-F868CC4D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27100"/>
            <a:ext cx="6070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1" descr="nilonrac_160609">
            <a:extLst>
              <a:ext uri="{FF2B5EF4-FFF2-40B4-BE49-F238E27FC236}">
                <a16:creationId xmlns:a16="http://schemas.microsoft.com/office/drawing/2014/main" id="{C533A5E3-A423-4363-BA8F-5104A555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3903664"/>
            <a:ext cx="60452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khuochuot1-1355384823_500x0">
            <a:extLst>
              <a:ext uri="{FF2B5EF4-FFF2-40B4-BE49-F238E27FC236}">
                <a16:creationId xmlns:a16="http://schemas.microsoft.com/office/drawing/2014/main" id="{5F61E2D2-DAC1-4C7C-9B5C-86A43098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6"/>
            <a:ext cx="60737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20583495-images1012455_Phil1">
            <a:extLst>
              <a:ext uri="{FF2B5EF4-FFF2-40B4-BE49-F238E27FC236}">
                <a16:creationId xmlns:a16="http://schemas.microsoft.com/office/drawing/2014/main" id="{99DE6A8E-40BF-4C29-91A2-AC3C9696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1"/>
            <a:ext cx="6103938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nhung-giac-ngu-vat-va-trong-benh-vien-468976">
            <a:extLst>
              <a:ext uri="{FF2B5EF4-FFF2-40B4-BE49-F238E27FC236}">
                <a16:creationId xmlns:a16="http://schemas.microsoft.com/office/drawing/2014/main" id="{065EB305-2981-41D2-AA2E-AE8FFA04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4" y="954089"/>
            <a:ext cx="595450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50848158_1">
            <a:extLst>
              <a:ext uri="{FF2B5EF4-FFF2-40B4-BE49-F238E27FC236}">
                <a16:creationId xmlns:a16="http://schemas.microsoft.com/office/drawing/2014/main" id="{EC38F076-B4D1-4D0A-8DD5-E992D8F2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6" y="3889376"/>
            <a:ext cx="594815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Text Box 8">
            <a:extLst>
              <a:ext uri="{FF2B5EF4-FFF2-40B4-BE49-F238E27FC236}">
                <a16:creationId xmlns:a16="http://schemas.microsoft.com/office/drawing/2014/main" id="{34132D91-BF8D-4DE8-88D4-AA979B6E2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khó khăn cho sự phát triển kinh tế của nước ta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86665338-F942-4535-AFE7-2F45F14202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881946"/>
            <a:ext cx="8839200" cy="480131"/>
          </a:xfrm>
        </p:spPr>
        <p:txBody>
          <a:bodyPr wrap="square" anchor="b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khó khăn cho sự phát triển kinh tế của nước ta</a:t>
            </a:r>
          </a:p>
        </p:txBody>
      </p:sp>
      <p:pic>
        <p:nvPicPr>
          <p:cNvPr id="23555" name="Picture 11" descr="Tet-Trung-Quoc-2">
            <a:extLst>
              <a:ext uri="{FF2B5EF4-FFF2-40B4-BE49-F238E27FC236}">
                <a16:creationId xmlns:a16="http://schemas.microsoft.com/office/drawing/2014/main" id="{0A480367-080C-4DF0-A833-325D69FC0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1577009"/>
            <a:ext cx="6026426" cy="52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3" descr="1201401793">
            <a:extLst>
              <a:ext uri="{FF2B5EF4-FFF2-40B4-BE49-F238E27FC236}">
                <a16:creationId xmlns:a16="http://schemas.microsoft.com/office/drawing/2014/main" id="{EEC7E59C-4928-4D68-972E-ECD378AF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77009"/>
            <a:ext cx="6019800" cy="52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791AEE-2B83-41EA-92C3-03B649AEFBF5}"/>
              </a:ext>
            </a:extLst>
          </p:cNvPr>
          <p:cNvSpPr/>
          <p:nvPr/>
        </p:nvSpPr>
        <p:spPr>
          <a:xfrm>
            <a:off x="1881808" y="238540"/>
            <a:ext cx="6930887" cy="5698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đúng nhất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2225BA-BC8F-4CAF-A255-87A0B0441E8C}"/>
              </a:ext>
            </a:extLst>
          </p:cNvPr>
          <p:cNvSpPr/>
          <p:nvPr/>
        </p:nvSpPr>
        <p:spPr>
          <a:xfrm>
            <a:off x="265043" y="914399"/>
            <a:ext cx="11701669" cy="25145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Quan sát Hình 5.1, nhóm tuổi ( 0 – 14 tuổi ) của năm 1999 so với năm 1989 thay đổi như thế nào sau đây: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Tỉ lệ nữ tăng, nam giảm.				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Tỉ lệ nữ giảm, nam tăng.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Tỉ lệ nữ, nam đều giảm.				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Tỉ lệ nữ, nam cùng tăng.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051083-3890-4ECC-8A6A-F99D48D6E419}"/>
              </a:ext>
            </a:extLst>
          </p:cNvPr>
          <p:cNvSpPr/>
          <p:nvPr/>
        </p:nvSpPr>
        <p:spPr>
          <a:xfrm>
            <a:off x="265043" y="3763617"/>
            <a:ext cx="11701669" cy="29817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Quan sát Hình 5.1, số người nhóm tuổi lao động  ( 15 – 59 tuổi ) của nước ta từ 1989 đến 1999 đã thay đổi theo hướng: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Nam tăng nhiều hơn nữ.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Nữ tăng nhiều hơn nam.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Nam tăng ngang bằng nữ.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Nam và nữ đều giảm.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E92571-8BCC-4788-9005-EA1F1CA3B893}"/>
              </a:ext>
            </a:extLst>
          </p:cNvPr>
          <p:cNvSpPr/>
          <p:nvPr/>
        </p:nvSpPr>
        <p:spPr>
          <a:xfrm>
            <a:off x="225288" y="2597426"/>
            <a:ext cx="463825" cy="424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ED295D-9D8F-4C3E-BF2F-6B5F719C2E3F}"/>
              </a:ext>
            </a:extLst>
          </p:cNvPr>
          <p:cNvSpPr/>
          <p:nvPr/>
        </p:nvSpPr>
        <p:spPr>
          <a:xfrm>
            <a:off x="265043" y="4572000"/>
            <a:ext cx="477078" cy="569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3D0EB7-C40C-4661-A5DD-F4F712B12521}"/>
              </a:ext>
            </a:extLst>
          </p:cNvPr>
          <p:cNvSpPr/>
          <p:nvPr/>
        </p:nvSpPr>
        <p:spPr>
          <a:xfrm>
            <a:off x="225286" y="490330"/>
            <a:ext cx="11661913" cy="23853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Tỉ lệ số người già từ 60 tuổi trở lên thuộc phái nam từ năm 1989 đến 1999 đã thay đổi: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Tăng 0,3%.					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Tăng 0,4 %.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Giảm 0,5%.					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Giảm 0,6%.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6F72CA-334F-4DEC-A187-29B75199AD5C}"/>
              </a:ext>
            </a:extLst>
          </p:cNvPr>
          <p:cNvSpPr/>
          <p:nvPr/>
        </p:nvSpPr>
        <p:spPr>
          <a:xfrm>
            <a:off x="225286" y="3193774"/>
            <a:ext cx="11661913" cy="3511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So sánh 2 tháp dân số Hình 5.1 . Hãy cho biết cơ cấu dân số nước ta theo tuổi có sự thay đổi theo hướng: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Tỉ lệ trẻ em tăng lên, tỉ lệ độ tuổi lao động và ngoài lao động giảm xuống.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Tỉ lệ trẻ em và độ tuổi lao động tăng lên, độ tuổi ngoài lao động giảm xuống.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Tỉ lệ độ tuổi cả 3 đối tượng tăng lên.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Tỉ lệ trẻ em giảm, tỉ lệ độ tuổi lao động và ngoài tuổi lao động tăng lên.</a:t>
            </a:r>
          </a:p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CAD8B9-6A83-443A-87BF-4F99BD2B12FC}"/>
              </a:ext>
            </a:extLst>
          </p:cNvPr>
          <p:cNvSpPr/>
          <p:nvPr/>
        </p:nvSpPr>
        <p:spPr>
          <a:xfrm>
            <a:off x="225286" y="5579166"/>
            <a:ext cx="410817" cy="4108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03A855-93E5-45B5-9D06-1D34AE87227C}"/>
              </a:ext>
            </a:extLst>
          </p:cNvPr>
          <p:cNvSpPr/>
          <p:nvPr/>
        </p:nvSpPr>
        <p:spPr>
          <a:xfrm>
            <a:off x="225286" y="1669775"/>
            <a:ext cx="410817" cy="490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5DCA885D-5176-41D9-B7E2-C1EDEA05AFDD}"/>
              </a:ext>
            </a:extLst>
          </p:cNvPr>
          <p:cNvSpPr/>
          <p:nvPr/>
        </p:nvSpPr>
        <p:spPr>
          <a:xfrm>
            <a:off x="251791" y="225286"/>
            <a:ext cx="11582399" cy="6268279"/>
          </a:xfrm>
          <a:prstGeom prst="verticalScroll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nội dung bài 6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PHÁT TRIỂN NỀN KINH TẾ VIỆT NAM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I. Học sinh tự đọc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Nền kinh tế nước ta trong thời kì đổi mới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(  Soạn theo thống nhất đầu năm… )</a:t>
            </a:r>
          </a:p>
        </p:txBody>
      </p:sp>
    </p:spTree>
    <p:extLst>
      <p:ext uri="{BB962C8B-B14F-4D97-AF65-F5344CB8AC3E}">
        <p14:creationId xmlns:p14="http://schemas.microsoft.com/office/powerpoint/2010/main" val="2278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3212D-3979-4456-93D7-1119EEF70C4A}"/>
              </a:ext>
            </a:extLst>
          </p:cNvPr>
          <p:cNvPicPr/>
          <p:nvPr/>
        </p:nvPicPr>
        <p:blipFill rotWithShape="1">
          <a:blip r:embed="rId2"/>
          <a:srcRect l="8929" t="28530" r="11043" b="10000"/>
          <a:stretch/>
        </p:blipFill>
        <p:spPr bwMode="auto">
          <a:xfrm>
            <a:off x="212034" y="92765"/>
            <a:ext cx="11820940" cy="6665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59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A99A198-7F5B-45AF-BBC6-EE06D6E2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2285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AFF3F9C-7599-45CC-AD78-16CB93EDAE32}"/>
              </a:ext>
            </a:extLst>
          </p:cNvPr>
          <p:cNvSpPr/>
          <p:nvPr/>
        </p:nvSpPr>
        <p:spPr>
          <a:xfrm>
            <a:off x="7142921" y="371061"/>
            <a:ext cx="4744279" cy="6215269"/>
          </a:xfrm>
          <a:prstGeom prst="wedgeEllipseCallout">
            <a:avLst>
              <a:gd name="adj1" fmla="val -83119"/>
              <a:gd name="adj2" fmla="val 4198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Atlat trang 15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nhận xét tháp tuổi Việt Nam năm 1999 và năm 2007</a:t>
            </a:r>
          </a:p>
        </p:txBody>
      </p:sp>
    </p:spTree>
    <p:extLst>
      <p:ext uri="{BB962C8B-B14F-4D97-AF65-F5344CB8AC3E}">
        <p14:creationId xmlns:p14="http://schemas.microsoft.com/office/powerpoint/2010/main" val="30169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73641-9E5F-4068-8DB5-9503E7928FD2}"/>
              </a:ext>
            </a:extLst>
          </p:cNvPr>
          <p:cNvSpPr/>
          <p:nvPr/>
        </p:nvSpPr>
        <p:spPr>
          <a:xfrm>
            <a:off x="159026" y="92765"/>
            <a:ext cx="11847444" cy="27299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Thực hành</a:t>
            </a:r>
          </a:p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VÀ SO SÁNH THÁP DÂN SỐ NĂM 1989 VÀ NĂM 1999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211AF534-5867-4BE7-96BA-FC7C4BFCE0DA}"/>
              </a:ext>
            </a:extLst>
          </p:cNvPr>
          <p:cNvSpPr/>
          <p:nvPr/>
        </p:nvSpPr>
        <p:spPr>
          <a:xfrm>
            <a:off x="185531" y="2822713"/>
            <a:ext cx="5711686" cy="3763617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18 + Atlat trang 15 + nội dung chuẩn bị đã thông báo…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0CAD170-5C0C-4DA6-88BA-5C177A56917C}"/>
              </a:ext>
            </a:extLst>
          </p:cNvPr>
          <p:cNvSpPr/>
          <p:nvPr/>
        </p:nvSpPr>
        <p:spPr>
          <a:xfrm>
            <a:off x="6096001" y="2570921"/>
            <a:ext cx="5936974" cy="4194313"/>
          </a:xfrm>
          <a:prstGeom prst="wedgeEllipseCallout">
            <a:avLst>
              <a:gd name="adj1" fmla="val -56487"/>
              <a:gd name="adj2" fmla="val 43458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tháp dân số năm 1989 và năm 1999</a:t>
            </a:r>
          </a:p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của tháp.</a:t>
            </a:r>
          </a:p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dân số theo độ tuổi.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Tỉ lệ dân số phụ thuộc.</a:t>
            </a:r>
          </a:p>
        </p:txBody>
      </p:sp>
    </p:spTree>
    <p:extLst>
      <p:ext uri="{BB962C8B-B14F-4D97-AF65-F5344CB8AC3E}">
        <p14:creationId xmlns:p14="http://schemas.microsoft.com/office/powerpoint/2010/main" val="17844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ap tuoi">
            <a:extLst>
              <a:ext uri="{FF2B5EF4-FFF2-40B4-BE49-F238E27FC236}">
                <a16:creationId xmlns:a16="http://schemas.microsoft.com/office/drawing/2014/main" id="{1C68F92B-A065-4D8A-8C25-3B00D7A4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45774"/>
            <a:ext cx="11940208" cy="655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4139BE-09D4-4820-B302-70617B82762B}"/>
              </a:ext>
            </a:extLst>
          </p:cNvPr>
          <p:cNvCxnSpPr/>
          <p:nvPr/>
        </p:nvCxnSpPr>
        <p:spPr>
          <a:xfrm>
            <a:off x="543339" y="3949148"/>
            <a:ext cx="534062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A8B202-E504-426C-8AE8-18E2A0B63712}"/>
              </a:ext>
            </a:extLst>
          </p:cNvPr>
          <p:cNvCxnSpPr/>
          <p:nvPr/>
        </p:nvCxnSpPr>
        <p:spPr>
          <a:xfrm>
            <a:off x="1378226" y="1934817"/>
            <a:ext cx="36178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D66CAD-B16C-4216-AD3E-C72DFBE0EEA0}"/>
              </a:ext>
            </a:extLst>
          </p:cNvPr>
          <p:cNvCxnSpPr/>
          <p:nvPr/>
        </p:nvCxnSpPr>
        <p:spPr>
          <a:xfrm flipV="1">
            <a:off x="6718852" y="3856383"/>
            <a:ext cx="4757531" cy="927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4E4EED-9A15-44C5-96F1-E0BB445A43AC}"/>
              </a:ext>
            </a:extLst>
          </p:cNvPr>
          <p:cNvCxnSpPr/>
          <p:nvPr/>
        </p:nvCxnSpPr>
        <p:spPr>
          <a:xfrm>
            <a:off x="7885043" y="1934817"/>
            <a:ext cx="2690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Text Box 5">
            <a:extLst>
              <a:ext uri="{FF2B5EF4-FFF2-40B4-BE49-F238E27FC236}">
                <a16:creationId xmlns:a16="http://schemas.microsoft.com/office/drawing/2014/main" id="{C368CA76-C75D-47C5-9638-8CC0E6E7F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65" y="212035"/>
            <a:ext cx="10588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các nội dung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bài tập 1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ô trống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7169" name="Group 257">
            <a:extLst>
              <a:ext uri="{FF2B5EF4-FFF2-40B4-BE49-F238E27FC236}">
                <a16:creationId xmlns:a16="http://schemas.microsoft.com/office/drawing/2014/main" id="{C8BBB0F4-5AC1-40C7-AD72-A1939BE5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94451"/>
              </p:ext>
            </p:extLst>
          </p:nvPr>
        </p:nvGraphicFramePr>
        <p:xfrm>
          <a:off x="119270" y="1338470"/>
          <a:ext cx="11847443" cy="5297203"/>
        </p:xfrm>
        <a:graphic>
          <a:graphicData uri="http://schemas.openxmlformats.org/drawingml/2006/table">
            <a:tbl>
              <a:tblPr/>
              <a:tblGrid>
                <a:gridCol w="202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7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3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48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1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dạng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72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Cơ cấu dân số theo độ tuổi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0 – 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15 – 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60 trở lên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56550"/>
                  </a:ext>
                </a:extLst>
              </a:tr>
              <a:tr h="6311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Tỉ lệ dân số phụ thuộc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4FD7E3E-060A-4977-B898-573C4CE68D46}"/>
              </a:ext>
            </a:extLst>
          </p:cNvPr>
          <p:cNvSpPr/>
          <p:nvPr/>
        </p:nvSpPr>
        <p:spPr>
          <a:xfrm>
            <a:off x="119270" y="1338470"/>
            <a:ext cx="4015408" cy="1099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DB132D-4394-42E6-A30C-E2C5FEF5907F}"/>
              </a:ext>
            </a:extLst>
          </p:cNvPr>
          <p:cNvCxnSpPr>
            <a:cxnSpLocks/>
          </p:cNvCxnSpPr>
          <p:nvPr/>
        </p:nvCxnSpPr>
        <p:spPr>
          <a:xfrm>
            <a:off x="119270" y="1338470"/>
            <a:ext cx="4015408" cy="1099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8325215-1782-4CD6-AF3D-12130155E57A}"/>
              </a:ext>
            </a:extLst>
          </p:cNvPr>
          <p:cNvSpPr/>
          <p:nvPr/>
        </p:nvSpPr>
        <p:spPr>
          <a:xfrm>
            <a:off x="2557670" y="1516960"/>
            <a:ext cx="1325218" cy="397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BE590-8D69-4D15-95E8-6270F805E150}"/>
              </a:ext>
            </a:extLst>
          </p:cNvPr>
          <p:cNvSpPr/>
          <p:nvPr/>
        </p:nvSpPr>
        <p:spPr>
          <a:xfrm>
            <a:off x="225287" y="1914525"/>
            <a:ext cx="1762539" cy="431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yếu tố</a:t>
            </a:r>
          </a:p>
        </p:txBody>
      </p:sp>
    </p:spTree>
    <p:extLst>
      <p:ext uri="{BB962C8B-B14F-4D97-AF65-F5344CB8AC3E}">
        <p14:creationId xmlns:p14="http://schemas.microsoft.com/office/powerpoint/2010/main" val="143212581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hap tuoi">
            <a:extLst>
              <a:ext uri="{FF2B5EF4-FFF2-40B4-BE49-F238E27FC236}">
                <a16:creationId xmlns:a16="http://schemas.microsoft.com/office/drawing/2014/main" id="{FFADEEC5-E0E2-4AF1-864E-AF2020A9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1563757"/>
            <a:ext cx="11873948" cy="44792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6">
            <a:extLst>
              <a:ext uri="{FF2B5EF4-FFF2-40B4-BE49-F238E27FC236}">
                <a16:creationId xmlns:a16="http://schemas.microsoft.com/office/drawing/2014/main" id="{5E1B1FFE-3207-49C7-8A01-07E6174FC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667000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Text Box 11">
            <a:extLst>
              <a:ext uri="{FF2B5EF4-FFF2-40B4-BE49-F238E27FC236}">
                <a16:creationId xmlns:a16="http://schemas.microsoft.com/office/drawing/2014/main" id="{A24017B1-1415-4602-B4EE-35D06EBF4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96" y="228601"/>
            <a:ext cx="11582399" cy="1200329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 5.1, hãy phân tích và so sánh 2 tháp dân số về hình dạng của tháp. </a:t>
            </a: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 Đáy tháp – thân tháp – đỉnh tháp )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368" name="Line 24">
            <a:extLst>
              <a:ext uri="{FF2B5EF4-FFF2-40B4-BE49-F238E27FC236}">
                <a16:creationId xmlns:a16="http://schemas.microsoft.com/office/drawing/2014/main" id="{5879A12E-2230-48AD-82E3-9867AED78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114800"/>
            <a:ext cx="1588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71" name="Line 27">
            <a:extLst>
              <a:ext uri="{FF2B5EF4-FFF2-40B4-BE49-F238E27FC236}">
                <a16:creationId xmlns:a16="http://schemas.microsoft.com/office/drawing/2014/main" id="{9E79C3FA-ADDC-4B09-B0D5-86ECC36AF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114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72" name="Line 28">
            <a:extLst>
              <a:ext uri="{FF2B5EF4-FFF2-40B4-BE49-F238E27FC236}">
                <a16:creationId xmlns:a16="http://schemas.microsoft.com/office/drawing/2014/main" id="{BDE8E37C-81BA-4FDE-A454-A973A6890F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5634" y="175260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73" name="Line 29">
            <a:extLst>
              <a:ext uri="{FF2B5EF4-FFF2-40B4-BE49-F238E27FC236}">
                <a16:creationId xmlns:a16="http://schemas.microsoft.com/office/drawing/2014/main" id="{0C4964F5-9DDF-4491-ADEA-6B730F0D7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396" y="175260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D7CAD22E-82F7-4D4A-AE2C-0388B55E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365" y="4191000"/>
            <a:ext cx="158204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RỘNG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53ABFEB8-4DCD-440D-8367-AAFB614A6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574" y="4114800"/>
            <a:ext cx="1297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HẸP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6DEA4035-664F-41A7-A723-DCF0DB53E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96" y="2154239"/>
            <a:ext cx="192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nhọn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39301B0F-F171-4797-974E-432F8B7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342" y="2192339"/>
            <a:ext cx="20540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bớt nhọn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3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hap tuoi">
            <a:extLst>
              <a:ext uri="{FF2B5EF4-FFF2-40B4-BE49-F238E27FC236}">
                <a16:creationId xmlns:a16="http://schemas.microsoft.com/office/drawing/2014/main" id="{50BF4538-A4C3-412C-AD97-1512306D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444487"/>
            <a:ext cx="11913704" cy="48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403" name="AutoShape 11">
            <a:extLst>
              <a:ext uri="{FF2B5EF4-FFF2-40B4-BE49-F238E27FC236}">
                <a16:creationId xmlns:a16="http://schemas.microsoft.com/office/drawing/2014/main" id="{0C7139B6-57EA-4A68-A0A6-84B216438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904" y="41910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39%</a:t>
            </a:r>
            <a:endParaRPr lang="en-US" altLang="en-US" sz="1800"/>
          </a:p>
        </p:txBody>
      </p:sp>
      <p:sp>
        <p:nvSpPr>
          <p:cNvPr id="315404" name="AutoShape 12">
            <a:extLst>
              <a:ext uri="{FF2B5EF4-FFF2-40B4-BE49-F238E27FC236}">
                <a16:creationId xmlns:a16="http://schemas.microsoft.com/office/drawing/2014/main" id="{B8860EC3-B180-49AC-BA75-9D7479664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487" y="4145757"/>
            <a:ext cx="897835" cy="762000"/>
          </a:xfrm>
          <a:prstGeom prst="rightArrow">
            <a:avLst>
              <a:gd name="adj1" fmla="val 44787"/>
              <a:gd name="adj2" fmla="val 14896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33,5%</a:t>
            </a:r>
          </a:p>
        </p:txBody>
      </p:sp>
      <p:sp>
        <p:nvSpPr>
          <p:cNvPr id="315408" name="AutoShape 16">
            <a:extLst>
              <a:ext uri="{FF2B5EF4-FFF2-40B4-BE49-F238E27FC236}">
                <a16:creationId xmlns:a16="http://schemas.microsoft.com/office/drawing/2014/main" id="{90416479-7C55-4C2A-958D-5B6D16A41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904" y="3200400"/>
            <a:ext cx="9906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53,8%</a:t>
            </a:r>
            <a:endParaRPr lang="en-US" altLang="en-US" sz="1800"/>
          </a:p>
        </p:txBody>
      </p:sp>
      <p:sp>
        <p:nvSpPr>
          <p:cNvPr id="315409" name="AutoShape 17">
            <a:extLst>
              <a:ext uri="{FF2B5EF4-FFF2-40B4-BE49-F238E27FC236}">
                <a16:creationId xmlns:a16="http://schemas.microsoft.com/office/drawing/2014/main" id="{84A78EBF-92E6-41AA-B9AA-8A280E181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904" y="2133600"/>
            <a:ext cx="9144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5410" name="AutoShape 18">
            <a:extLst>
              <a:ext uri="{FF2B5EF4-FFF2-40B4-BE49-F238E27FC236}">
                <a16:creationId xmlns:a16="http://schemas.microsoft.com/office/drawing/2014/main" id="{A1E5DB68-A371-410B-BCAC-9E56D7899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487" y="3200400"/>
            <a:ext cx="9906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58,4%</a:t>
            </a:r>
            <a:endParaRPr lang="en-US" altLang="en-US" sz="1800"/>
          </a:p>
        </p:txBody>
      </p:sp>
      <p:sp>
        <p:nvSpPr>
          <p:cNvPr id="315411" name="AutoShape 19">
            <a:extLst>
              <a:ext uri="{FF2B5EF4-FFF2-40B4-BE49-F238E27FC236}">
                <a16:creationId xmlns:a16="http://schemas.microsoft.com/office/drawing/2014/main" id="{6C7C96A4-6900-4A4E-9595-76B0F5FF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486" y="2133600"/>
            <a:ext cx="897835" cy="685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8,1%</a:t>
            </a:r>
            <a:endParaRPr lang="en-US" altLang="en-US" sz="1800"/>
          </a:p>
        </p:txBody>
      </p:sp>
      <p:sp>
        <p:nvSpPr>
          <p:cNvPr id="315415" name="Text Box 23">
            <a:extLst>
              <a:ext uri="{FF2B5EF4-FFF2-40B4-BE49-F238E27FC236}">
                <a16:creationId xmlns:a16="http://schemas.microsoft.com/office/drawing/2014/main" id="{BAC2F35B-90E4-4FE7-9B53-CB5E257BE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704" y="22860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 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7,2%</a:t>
            </a:r>
          </a:p>
        </p:txBody>
      </p:sp>
      <p:sp>
        <p:nvSpPr>
          <p:cNvPr id="15375" name="Rectangle 7">
            <a:extLst>
              <a:ext uri="{FF2B5EF4-FFF2-40B4-BE49-F238E27FC236}">
                <a16:creationId xmlns:a16="http://schemas.microsoft.com/office/drawing/2014/main" id="{8432B5C6-D2A1-479B-BCE6-646C7E17D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40" y="424070"/>
            <a:ext cx="11463130" cy="5847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 5.1, nhận xét sự thay đổi cơ cấu dân số theo độ tuổi.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3" grpId="0" animBg="1"/>
      <p:bldP spid="315404" grpId="0" animBg="1"/>
      <p:bldP spid="315408" grpId="0" animBg="1"/>
      <p:bldP spid="315409" grpId="0" animBg="1"/>
      <p:bldP spid="315410" grpId="0" animBg="1"/>
      <p:bldP spid="315411" grpId="0" animBg="1"/>
      <p:bldP spid="3154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1251</Words>
  <PresentationFormat>Widescreen</PresentationFormat>
  <Paragraphs>173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SimSun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khó khăn cho sự phát triển kinh tế của nước 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2021-09-15T07:08:49Z</dcterms:created>
  <dcterms:modified xsi:type="dcterms:W3CDTF">2022-05-08T07:39:26Z</dcterms:modified>
</cp:coreProperties>
</file>