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Lst>
  <p:notesMasterIdLst>
    <p:notesMasterId r:id="rId28"/>
  </p:notesMasterIdLst>
  <p:sldIdLst>
    <p:sldId id="256" r:id="rId5"/>
    <p:sldId id="274" r:id="rId6"/>
    <p:sldId id="297" r:id="rId7"/>
    <p:sldId id="298" r:id="rId8"/>
    <p:sldId id="299" r:id="rId9"/>
    <p:sldId id="300" r:id="rId10"/>
    <p:sldId id="302" r:id="rId11"/>
    <p:sldId id="303" r:id="rId12"/>
    <p:sldId id="308" r:id="rId13"/>
    <p:sldId id="304" r:id="rId14"/>
    <p:sldId id="306" r:id="rId15"/>
    <p:sldId id="307" r:id="rId16"/>
    <p:sldId id="310" r:id="rId17"/>
    <p:sldId id="311" r:id="rId18"/>
    <p:sldId id="312" r:id="rId19"/>
    <p:sldId id="313" r:id="rId20"/>
    <p:sldId id="309" r:id="rId21"/>
    <p:sldId id="305" r:id="rId22"/>
    <p:sldId id="301" r:id="rId23"/>
    <p:sldId id="296" r:id="rId24"/>
    <p:sldId id="295" r:id="rId25"/>
    <p:sldId id="275" r:id="rId26"/>
    <p:sldId id="27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24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B6A2F-CC03-44DB-B217-5F1BFD637DA8}" type="datetimeFigureOut">
              <a:rPr lang="en-US" smtClean="0"/>
              <a:t>11/14/2022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A21CCE-B48D-44B3-AEBF-614204709161}" type="slidenum">
              <a:rPr lang="en-US" smtClean="0"/>
              <a:t>‹#›</a:t>
            </a:fld>
            <a:endParaRPr lang="en-US"/>
          </a:p>
        </p:txBody>
      </p:sp>
    </p:spTree>
    <p:extLst>
      <p:ext uri="{BB962C8B-B14F-4D97-AF65-F5344CB8AC3E}">
        <p14:creationId xmlns:p14="http://schemas.microsoft.com/office/powerpoint/2010/main" val="2560548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0BE489-AEE1-4B00-A2D5-634A1E4F5440}"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256721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0BE489-AEE1-4B00-A2D5-634A1E4F5440}"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100163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0BE489-AEE1-4B00-A2D5-634A1E4F5440}"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1644093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0832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2951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90857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6090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06599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29157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66033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3628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0BE489-AEE1-4B00-A2D5-634A1E4F5440}"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4175832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88653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5954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797841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vi-VN"/>
              <a:t>Bấm để sửa kiểu tiêu đề Bản cái</a:t>
            </a:r>
            <a:endParaRPr lang="en-US" dirty="0"/>
          </a:p>
        </p:txBody>
      </p:sp>
      <p:sp>
        <p:nvSpPr>
          <p:cNvPr id="3" name="Subtitle 2"/>
          <p:cNvSpPr>
            <a:spLocks noGrp="1"/>
          </p:cNvSpPr>
          <p:nvPr>
            <p:ph type="subTitle" idx="1"/>
          </p:nvPr>
        </p:nvSpPr>
        <p:spPr>
          <a:xfrm>
            <a:off x="1524000" y="3602038"/>
            <a:ext cx="9144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51017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1286694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3"/>
            <a:ext cx="10515600" cy="2852737"/>
          </a:xfrm>
        </p:spPr>
        <p:txBody>
          <a:bodyPr anchor="b"/>
          <a:lstStyle>
            <a:lvl1pPr>
              <a:defRPr sz="6000"/>
            </a:lvl1pPr>
          </a:lstStyle>
          <a:p>
            <a:r>
              <a:rPr lang="vi-VN"/>
              <a:t>Bấm để sửa kiểu tiêu đề Bản cái</a:t>
            </a:r>
            <a:endParaRPr lang="en-US" dirty="0"/>
          </a:p>
        </p:txBody>
      </p:sp>
      <p:sp>
        <p:nvSpPr>
          <p:cNvPr id="3" name="Text Placeholder 2"/>
          <p:cNvSpPr>
            <a:spLocks noGrp="1"/>
          </p:cNvSpPr>
          <p:nvPr>
            <p:ph type="body" idx="1"/>
          </p:nvPr>
        </p:nvSpPr>
        <p:spPr>
          <a:xfrm>
            <a:off x="831851"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266897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838200" y="1825625"/>
            <a:ext cx="5181600" cy="435133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6172200" y="1825625"/>
            <a:ext cx="5181600" cy="435133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788086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839789"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172206"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6172206"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94114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4925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384388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E0BE489-AEE1-4B00-A2D5-634A1E4F5440}"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29393810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dirty="0"/>
          </a:p>
        </p:txBody>
      </p:sp>
      <p:sp>
        <p:nvSpPr>
          <p:cNvPr id="3" name="Content Placeholder 2"/>
          <p:cNvSpPr>
            <a:spLocks noGrp="1"/>
          </p:cNvSpPr>
          <p:nvPr>
            <p:ph idx="1"/>
          </p:nvPr>
        </p:nvSpPr>
        <p:spPr>
          <a:xfrm>
            <a:off x="5183188" y="987430"/>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176850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5183188" y="987430"/>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316536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036234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8"/>
            <a:ext cx="2628900" cy="5811839"/>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838206" y="365128"/>
            <a:ext cx="7734300" cy="5811839"/>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8615624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40354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1009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720263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60386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4854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255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0BE489-AEE1-4B00-A2D5-634A1E4F5440}"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105542898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30123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391516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26928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59253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8229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4134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0BE489-AEE1-4B00-A2D5-634A1E4F5440}" type="datetimeFigureOut">
              <a:rPr lang="en-US" smtClean="0"/>
              <a:t>11/14/2022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2333449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0BE489-AEE1-4B00-A2D5-634A1E4F5440}" type="datetimeFigureOut">
              <a:rPr lang="en-US" smtClean="0"/>
              <a:t>11/14/2022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282728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BE489-AEE1-4B00-A2D5-634A1E4F5440}" type="datetimeFigureOut">
              <a:rPr lang="en-US" smtClean="0"/>
              <a:t>11/14/2022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126543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0BE489-AEE1-4B00-A2D5-634A1E4F5440}"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263461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E0BE489-AEE1-4B00-A2D5-634A1E4F5440}"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939D34-25DB-4CA9-BBBC-2A60D0BDB692}" type="slidenum">
              <a:rPr lang="en-US" smtClean="0"/>
              <a:t>‹#›</a:t>
            </a:fld>
            <a:endParaRPr lang="en-US"/>
          </a:p>
        </p:txBody>
      </p:sp>
    </p:spTree>
    <p:extLst>
      <p:ext uri="{BB962C8B-B14F-4D97-AF65-F5344CB8AC3E}">
        <p14:creationId xmlns:p14="http://schemas.microsoft.com/office/powerpoint/2010/main" val="21554235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BE489-AEE1-4B00-A2D5-634A1E4F5440}" type="datetimeFigureOut">
              <a:rPr lang="en-US" smtClean="0"/>
              <a:t>11/14/2022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39D34-25DB-4CA9-BBBC-2A60D0BDB692}" type="slidenum">
              <a:rPr lang="en-US" smtClean="0"/>
              <a:t>‹#›</a:t>
            </a:fld>
            <a:endParaRPr lang="en-US"/>
          </a:p>
        </p:txBody>
      </p:sp>
    </p:spTree>
    <p:extLst>
      <p:ext uri="{BB962C8B-B14F-4D97-AF65-F5344CB8AC3E}">
        <p14:creationId xmlns:p14="http://schemas.microsoft.com/office/powerpoint/2010/main" val="2456386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1793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4362560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1632CA2C-7B50-487C-AC76-6DA306825141}"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11/14/2022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976148AE-09B0-401F-8EBA-869F94D448A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314458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p:cNvSpPr/>
          <p:nvPr/>
        </p:nvSpPr>
        <p:spPr>
          <a:xfrm>
            <a:off x="495869" y="1629051"/>
            <a:ext cx="11696131" cy="1042273"/>
          </a:xfrm>
          <a:prstGeom prst="rect">
            <a:avLst/>
          </a:prstGeom>
        </p:spPr>
        <p:txBody>
          <a:bodyPr wrap="square">
            <a:spAutoFit/>
          </a:bodyPr>
          <a:lstStyle/>
          <a:p>
            <a:pPr algn="ctr">
              <a:lnSpc>
                <a:spcPct val="200000"/>
              </a:lnSpc>
              <a:spcBef>
                <a:spcPts val="600"/>
              </a:spcBef>
              <a:spcAft>
                <a:spcPts val="600"/>
              </a:spcAft>
            </a:pPr>
            <a:r>
              <a:rPr lang="en-US" sz="36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 THỰC HÀNH TIẾNG VIỆT: </a:t>
            </a:r>
            <a:endParaRPr lang="en-US" sz="3600">
              <a:solidFill>
                <a:srgbClr val="0070C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2788692" y="3109594"/>
            <a:ext cx="8238699" cy="1508105"/>
          </a:xfrm>
          <a:prstGeom prst="rect">
            <a:avLst/>
          </a:prstGeom>
        </p:spPr>
        <p:txBody>
          <a:bodyPr wrap="square">
            <a:spAutoFit/>
          </a:bodyPr>
          <a:lstStyle/>
          <a:p>
            <a:pPr marL="266700" algn="ctr">
              <a:lnSpc>
                <a:spcPct val="115000"/>
              </a:lnSpc>
              <a:spcAft>
                <a:spcPts val="0"/>
              </a:spcAft>
              <a:tabLst>
                <a:tab pos="4594860" algn="l"/>
              </a:tabLst>
            </a:pPr>
            <a:r>
              <a:rPr lang="en-US" sz="8000" b="1" smtClean="0">
                <a:solidFill>
                  <a:srgbClr val="FF0000"/>
                </a:solidFill>
                <a:latin typeface="Times New Roman" panose="02020603050405020304" pitchFamily="18" charset="0"/>
                <a:ea typeface="Times New Roman" panose="02020603050405020304" pitchFamily="18" charset="0"/>
              </a:rPr>
              <a:t>THÀNH </a:t>
            </a:r>
            <a:r>
              <a:rPr lang="en-US" sz="8000" b="1">
                <a:solidFill>
                  <a:srgbClr val="FF0000"/>
                </a:solidFill>
                <a:latin typeface="Times New Roman" panose="02020603050405020304" pitchFamily="18" charset="0"/>
                <a:ea typeface="Times New Roman" panose="02020603050405020304" pitchFamily="18" charset="0"/>
              </a:rPr>
              <a:t>NGỮ</a:t>
            </a:r>
            <a:endParaRPr lang="en-US" sz="80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3962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500" fill="hold"/>
                                        <p:tgtEl>
                                          <p:spTgt spid="4"/>
                                        </p:tgtEl>
                                        <p:attrNameLst>
                                          <p:attrName>ppt_w</p:attrName>
                                        </p:attrNameLst>
                                      </p:cBhvr>
                                      <p:tavLst>
                                        <p:tav tm="0">
                                          <p:val>
                                            <p:fltVal val="0"/>
                                          </p:val>
                                        </p:tav>
                                        <p:tav tm="100000">
                                          <p:val>
                                            <p:strVal val="#ppt_w"/>
                                          </p:val>
                                        </p:tav>
                                      </p:tavLst>
                                    </p:anim>
                                    <p:anim calcmode="lin" valueType="num">
                                      <p:cBhvr>
                                        <p:cTn id="8" dur="2500" fill="hold"/>
                                        <p:tgtEl>
                                          <p:spTgt spid="4"/>
                                        </p:tgtEl>
                                        <p:attrNameLst>
                                          <p:attrName>ppt_h</p:attrName>
                                        </p:attrNameLst>
                                      </p:cBhvr>
                                      <p:tavLst>
                                        <p:tav tm="0">
                                          <p:val>
                                            <p:fltVal val="0"/>
                                          </p:val>
                                        </p:tav>
                                        <p:tav tm="100000">
                                          <p:val>
                                            <p:strVal val="#ppt_h"/>
                                          </p:val>
                                        </p:tav>
                                      </p:tavLst>
                                    </p:anim>
                                    <p:anim calcmode="lin" valueType="num">
                                      <p:cBhvr>
                                        <p:cTn id="9" dur="2500" fill="hold"/>
                                        <p:tgtEl>
                                          <p:spTgt spid="4"/>
                                        </p:tgtEl>
                                        <p:attrNameLst>
                                          <p:attrName>style.rotation</p:attrName>
                                        </p:attrNameLst>
                                      </p:cBhvr>
                                      <p:tavLst>
                                        <p:tav tm="0">
                                          <p:val>
                                            <p:fltVal val="90"/>
                                          </p:val>
                                        </p:tav>
                                        <p:tav tm="100000">
                                          <p:val>
                                            <p:fltVal val="0"/>
                                          </p:val>
                                        </p:tav>
                                      </p:tavLst>
                                    </p:anim>
                                    <p:animEffect transition="in" filter="fade">
                                      <p:cBhvr>
                                        <p:cTn id="10" dur="2500"/>
                                        <p:tgtEl>
                                          <p:spTgt spid="4"/>
                                        </p:tgtEl>
                                      </p:cBhvr>
                                    </p:animEffect>
                                  </p:childTnLst>
                                </p:cTn>
                              </p:par>
                              <p:par>
                                <p:cTn id="11" presetID="3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2500" fill="hold"/>
                                        <p:tgtEl>
                                          <p:spTgt spid="2"/>
                                        </p:tgtEl>
                                        <p:attrNameLst>
                                          <p:attrName>ppt_w</p:attrName>
                                        </p:attrNameLst>
                                      </p:cBhvr>
                                      <p:tavLst>
                                        <p:tav tm="0">
                                          <p:val>
                                            <p:fltVal val="0"/>
                                          </p:val>
                                        </p:tav>
                                        <p:tav tm="100000">
                                          <p:val>
                                            <p:strVal val="#ppt_w"/>
                                          </p:val>
                                        </p:tav>
                                      </p:tavLst>
                                    </p:anim>
                                    <p:anim calcmode="lin" valueType="num">
                                      <p:cBhvr>
                                        <p:cTn id="14" dur="2500" fill="hold"/>
                                        <p:tgtEl>
                                          <p:spTgt spid="2"/>
                                        </p:tgtEl>
                                        <p:attrNameLst>
                                          <p:attrName>ppt_h</p:attrName>
                                        </p:attrNameLst>
                                      </p:cBhvr>
                                      <p:tavLst>
                                        <p:tav tm="0">
                                          <p:val>
                                            <p:fltVal val="0"/>
                                          </p:val>
                                        </p:tav>
                                        <p:tav tm="100000">
                                          <p:val>
                                            <p:strVal val="#ppt_h"/>
                                          </p:val>
                                        </p:tav>
                                      </p:tavLst>
                                    </p:anim>
                                    <p:anim calcmode="lin" valueType="num">
                                      <p:cBhvr>
                                        <p:cTn id="15" dur="2500" fill="hold"/>
                                        <p:tgtEl>
                                          <p:spTgt spid="2"/>
                                        </p:tgtEl>
                                        <p:attrNameLst>
                                          <p:attrName>style.rotation</p:attrName>
                                        </p:attrNameLst>
                                      </p:cBhvr>
                                      <p:tavLst>
                                        <p:tav tm="0">
                                          <p:val>
                                            <p:fltVal val="90"/>
                                          </p:val>
                                        </p:tav>
                                        <p:tav tm="100000">
                                          <p:val>
                                            <p:fltVal val="0"/>
                                          </p:val>
                                        </p:tav>
                                      </p:tavLst>
                                    </p:anim>
                                    <p:animEffect transition="in" filter="fade">
                                      <p:cBhvr>
                                        <p:cTn id="16" dur="2500"/>
                                        <p:tgtEl>
                                          <p:spTgt spid="2"/>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2500" fill="hold"/>
                                        <p:tgtEl>
                                          <p:spTgt spid="3"/>
                                        </p:tgtEl>
                                        <p:attrNameLst>
                                          <p:attrName>ppt_w</p:attrName>
                                        </p:attrNameLst>
                                      </p:cBhvr>
                                      <p:tavLst>
                                        <p:tav tm="0">
                                          <p:val>
                                            <p:fltVal val="0"/>
                                          </p:val>
                                        </p:tav>
                                        <p:tav tm="100000">
                                          <p:val>
                                            <p:strVal val="#ppt_w"/>
                                          </p:val>
                                        </p:tav>
                                      </p:tavLst>
                                    </p:anim>
                                    <p:anim calcmode="lin" valueType="num">
                                      <p:cBhvr>
                                        <p:cTn id="20" dur="2500" fill="hold"/>
                                        <p:tgtEl>
                                          <p:spTgt spid="3"/>
                                        </p:tgtEl>
                                        <p:attrNameLst>
                                          <p:attrName>ppt_h</p:attrName>
                                        </p:attrNameLst>
                                      </p:cBhvr>
                                      <p:tavLst>
                                        <p:tav tm="0">
                                          <p:val>
                                            <p:fltVal val="0"/>
                                          </p:val>
                                        </p:tav>
                                        <p:tav tm="100000">
                                          <p:val>
                                            <p:strVal val="#ppt_h"/>
                                          </p:val>
                                        </p:tav>
                                      </p:tavLst>
                                    </p:anim>
                                    <p:anim calcmode="lin" valueType="num">
                                      <p:cBhvr>
                                        <p:cTn id="21" dur="2500" fill="hold"/>
                                        <p:tgtEl>
                                          <p:spTgt spid="3"/>
                                        </p:tgtEl>
                                        <p:attrNameLst>
                                          <p:attrName>style.rotation</p:attrName>
                                        </p:attrNameLst>
                                      </p:cBhvr>
                                      <p:tavLst>
                                        <p:tav tm="0">
                                          <p:val>
                                            <p:fltVal val="90"/>
                                          </p:val>
                                        </p:tav>
                                        <p:tav tm="100000">
                                          <p:val>
                                            <p:fltVal val="0"/>
                                          </p:val>
                                        </p:tav>
                                      </p:tavLst>
                                    </p:anim>
                                    <p:animEffect transition="in" filter="fade">
                                      <p:cBhvr>
                                        <p:cTn id="22"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1182806" y="1211085"/>
            <a:ext cx="10595212" cy="3785652"/>
          </a:xfrm>
          <a:prstGeom prst="rect">
            <a:avLst/>
          </a:prstGeom>
        </p:spPr>
        <p:txBody>
          <a:bodyPr wrap="square">
            <a:spAutoFit/>
          </a:bodyPr>
          <a:lstStyle/>
          <a:p>
            <a:pPr algn="just">
              <a:lnSpc>
                <a:spcPct val="150000"/>
              </a:lnSpc>
              <a:spcAft>
                <a:spcPts val="0"/>
              </a:spcAft>
            </a:pPr>
            <a:r>
              <a:rPr lang="vi-VN" sz="3200" b="1">
                <a:solidFill>
                  <a:srgbClr val="0D0D0D"/>
                </a:solidFill>
                <a:highlight>
                  <a:srgbClr val="FFFFFF"/>
                </a:highlight>
                <a:latin typeface="Times New Roman" panose="02020603050405020304" pitchFamily="18" charset="0"/>
                <a:ea typeface="Arial" panose="020B0604020202020204" pitchFamily="34" charset="0"/>
              </a:rPr>
              <a:t>Bài tập </a:t>
            </a:r>
            <a:r>
              <a:rPr lang="en-US" sz="3200" b="1">
                <a:solidFill>
                  <a:srgbClr val="0D0D0D"/>
                </a:solidFill>
                <a:highlight>
                  <a:srgbClr val="FFFFFF"/>
                </a:highlight>
                <a:latin typeface="Times New Roman" panose="02020603050405020304" pitchFamily="18" charset="0"/>
                <a:ea typeface="Arial" panose="020B0604020202020204" pitchFamily="34" charset="0"/>
              </a:rPr>
              <a:t>3</a:t>
            </a:r>
            <a:r>
              <a:rPr lang="vi-VN" sz="3200" b="1">
                <a:solidFill>
                  <a:srgbClr val="0D0D0D"/>
                </a:solidFill>
                <a:highlight>
                  <a:srgbClr val="FFFFFF"/>
                </a:highlight>
                <a:latin typeface="Times New Roman" panose="02020603050405020304" pitchFamily="18" charset="0"/>
                <a:ea typeface="Arial" panose="020B0604020202020204" pitchFamily="34" charset="0"/>
              </a:rPr>
              <a:t>: </a:t>
            </a:r>
            <a:r>
              <a:rPr lang="vi-VN" sz="3200">
                <a:solidFill>
                  <a:srgbClr val="0D0D0D"/>
                </a:solidFill>
                <a:highlight>
                  <a:srgbClr val="FFFFFF"/>
                </a:highlight>
                <a:latin typeface="Times New Roman" panose="02020603050405020304" pitchFamily="18" charset="0"/>
                <a:ea typeface="Arial" panose="020B0604020202020204" pitchFamily="34" charset="0"/>
              </a:rPr>
              <a:t>Chỉ ra và giải nghĩa thành ngữ trong các câu sau:</a:t>
            </a:r>
            <a:endParaRPr lang="en-US" sz="3200">
              <a:latin typeface="Times New Roman" panose="02020603050405020304" pitchFamily="18" charset="0"/>
              <a:ea typeface="Times New Roman" panose="02020603050405020304" pitchFamily="18" charset="0"/>
            </a:endParaRPr>
          </a:p>
          <a:p>
            <a:pPr marL="30480" marR="30480">
              <a:lnSpc>
                <a:spcPct val="150000"/>
              </a:lnSpc>
              <a:spcAft>
                <a:spcPts val="0"/>
              </a:spcAft>
            </a:pPr>
            <a:r>
              <a:rPr lang="vi-VN" sz="3200">
                <a:solidFill>
                  <a:srgbClr val="000000"/>
                </a:solidFill>
                <a:latin typeface="Times New Roman" panose="02020603050405020304" pitchFamily="18" charset="0"/>
                <a:ea typeface="Arial" panose="020B0604020202020204" pitchFamily="34" charset="0"/>
              </a:rPr>
              <a:t>a. </a:t>
            </a:r>
            <a:r>
              <a:rPr lang="vi-VN" sz="3200" i="1">
                <a:solidFill>
                  <a:srgbClr val="000000"/>
                </a:solidFill>
                <a:latin typeface="Times New Roman" panose="02020603050405020304" pitchFamily="18" charset="0"/>
                <a:ea typeface="Arial" panose="020B0604020202020204" pitchFamily="34" charset="0"/>
              </a:rPr>
              <a:t>Biết bao bướm lả ong lơi</a:t>
            </a:r>
            <a:endParaRPr lang="en-US" sz="3200">
              <a:latin typeface="Times New Roman" panose="02020603050405020304" pitchFamily="18" charset="0"/>
              <a:ea typeface="Times New Roman" panose="02020603050405020304" pitchFamily="18" charset="0"/>
            </a:endParaRPr>
          </a:p>
          <a:p>
            <a:pPr marL="30480" marR="30480">
              <a:lnSpc>
                <a:spcPct val="150000"/>
              </a:lnSpc>
              <a:spcAft>
                <a:spcPts val="0"/>
              </a:spcAft>
            </a:pPr>
            <a:r>
              <a:rPr lang="vi-VN" sz="3200" i="1">
                <a:solidFill>
                  <a:srgbClr val="000000"/>
                </a:solidFill>
                <a:latin typeface="Times New Roman" panose="02020603050405020304" pitchFamily="18" charset="0"/>
                <a:ea typeface="Arial" panose="020B0604020202020204" pitchFamily="34" charset="0"/>
              </a:rPr>
              <a:t>Cuộc vui suốt tháng, trận cười suốt đêm</a:t>
            </a:r>
            <a:r>
              <a:rPr lang="vi-VN" sz="3200">
                <a:solidFill>
                  <a:srgbClr val="000000"/>
                </a:solidFill>
                <a:latin typeface="Times New Roman" panose="02020603050405020304" pitchFamily="18" charset="0"/>
                <a:ea typeface="Arial" panose="020B0604020202020204" pitchFamily="34" charset="0"/>
              </a:rPr>
              <a:t>.</a:t>
            </a:r>
            <a:endParaRPr lang="en-US" sz="3200">
              <a:latin typeface="Times New Roman" panose="02020603050405020304" pitchFamily="18" charset="0"/>
              <a:ea typeface="Times New Roman" panose="02020603050405020304" pitchFamily="18" charset="0"/>
            </a:endParaRPr>
          </a:p>
          <a:p>
            <a:pPr marL="30480" marR="30480">
              <a:lnSpc>
                <a:spcPct val="150000"/>
              </a:lnSpc>
              <a:spcAft>
                <a:spcPts val="0"/>
              </a:spcAft>
            </a:pPr>
            <a:r>
              <a:rPr lang="vi-VN" sz="3200">
                <a:solidFill>
                  <a:srgbClr val="000000"/>
                </a:solidFill>
                <a:latin typeface="Times New Roman" panose="02020603050405020304" pitchFamily="18" charset="0"/>
                <a:ea typeface="Arial" panose="020B0604020202020204" pitchFamily="34" charset="0"/>
              </a:rPr>
              <a:t>b. </a:t>
            </a:r>
            <a:r>
              <a:rPr lang="vi-VN" sz="3200" i="1">
                <a:solidFill>
                  <a:srgbClr val="000000"/>
                </a:solidFill>
                <a:latin typeface="Times New Roman" panose="02020603050405020304" pitchFamily="18" charset="0"/>
                <a:ea typeface="Arial" panose="020B0604020202020204" pitchFamily="34" charset="0"/>
              </a:rPr>
              <a:t>Thân em vừa trắng lại vừa tròn</a:t>
            </a:r>
            <a:endParaRPr lang="en-US" sz="3200">
              <a:latin typeface="Times New Roman" panose="02020603050405020304" pitchFamily="18" charset="0"/>
              <a:ea typeface="Times New Roman" panose="02020603050405020304" pitchFamily="18" charset="0"/>
            </a:endParaRPr>
          </a:p>
          <a:p>
            <a:pPr marL="30480" marR="30480">
              <a:lnSpc>
                <a:spcPct val="150000"/>
              </a:lnSpc>
              <a:spcAft>
                <a:spcPts val="0"/>
              </a:spcAft>
            </a:pPr>
            <a:r>
              <a:rPr lang="vi-VN" sz="3200" i="1">
                <a:solidFill>
                  <a:srgbClr val="000000"/>
                </a:solidFill>
                <a:latin typeface="Times New Roman" panose="02020603050405020304" pitchFamily="18" charset="0"/>
                <a:ea typeface="Arial" panose="020B0604020202020204" pitchFamily="34" charset="0"/>
              </a:rPr>
              <a:t> Bảy nổi ba chìm với nước non</a:t>
            </a:r>
            <a:r>
              <a:rPr lang="vi-VN" sz="3200">
                <a:solidFill>
                  <a:srgbClr val="000000"/>
                </a:solidFill>
                <a:latin typeface="Times New Roman" panose="02020603050405020304" pitchFamily="18" charset="0"/>
                <a:ea typeface="Arial" panose="020B0604020202020204" pitchFamily="34" charset="0"/>
              </a:rPr>
              <a:t>.</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3015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3" end="3"/>
                                            </p:txEl>
                                          </p:spTgt>
                                        </p:tgtEl>
                                        <p:attrNameLst>
                                          <p:attrName>style.visibility</p:attrName>
                                        </p:attrNameLst>
                                      </p:cBhvr>
                                      <p:to>
                                        <p:strVal val="visible"/>
                                      </p:to>
                                    </p:set>
                                    <p:animEffect transition="in" filter="fade">
                                      <p:cBhvr>
                                        <p:cTn id="26" dur="1000"/>
                                        <p:tgtEl>
                                          <p:spTgt spid="2">
                                            <p:txEl>
                                              <p:pRg st="3" end="3"/>
                                            </p:txEl>
                                          </p:spTgt>
                                        </p:tgtEl>
                                      </p:cBhvr>
                                    </p:animEffect>
                                    <p:anim calcmode="lin" valueType="num">
                                      <p:cBhvr>
                                        <p:cTn id="27"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1000"/>
                                        <p:tgtEl>
                                          <p:spTgt spid="2">
                                            <p:txEl>
                                              <p:pRg st="4" end="4"/>
                                            </p:txEl>
                                          </p:spTgt>
                                        </p:tgtEl>
                                      </p:cBhvr>
                                    </p:animEffect>
                                    <p:anim calcmode="lin" valueType="num">
                                      <p:cBhvr>
                                        <p:cTn id="3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5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1009933" y="2333767"/>
            <a:ext cx="10044753" cy="2219838"/>
          </a:xfrm>
          <a:prstGeom prst="rect">
            <a:avLst/>
          </a:prstGeom>
        </p:spPr>
        <p:txBody>
          <a:bodyPr wrap="square">
            <a:spAutoFit/>
          </a:bodyPr>
          <a:lstStyle/>
          <a:p>
            <a:pPr marR="30480" algn="just">
              <a:lnSpc>
                <a:spcPct val="150000"/>
              </a:lnSpc>
              <a:spcAft>
                <a:spcPts val="0"/>
              </a:spcAft>
            </a:pPr>
            <a:r>
              <a:rPr lang="vi-VN" sz="3200" smtClean="0">
                <a:solidFill>
                  <a:srgbClr val="000000"/>
                </a:solidFill>
                <a:latin typeface="Times New Roman" panose="02020603050405020304" pitchFamily="18" charset="0"/>
                <a:ea typeface="Arial" panose="020B0604020202020204" pitchFamily="34" charset="0"/>
                <a:cs typeface="Times New Roman" panose="02020603050405020304" pitchFamily="18" charset="0"/>
              </a:rPr>
              <a:t>a</a:t>
            </a:r>
            <a:r>
              <a:rPr lang="vi-VN" sz="3200">
                <a:solidFill>
                  <a:srgbClr val="000000"/>
                </a:solidFill>
                <a:latin typeface="Times New Roman" panose="02020603050405020304" pitchFamily="18" charset="0"/>
                <a:ea typeface="Arial" panose="020B0604020202020204" pitchFamily="34" charset="0"/>
                <a:cs typeface="Times New Roman" panose="02020603050405020304" pitchFamily="18" charset="0"/>
              </a:rPr>
              <a:t>. bướm lả ong lơi: chỉ những người cợt nhả</a:t>
            </a:r>
            <a:r>
              <a:rPr lang="en-US" sz="320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vi-VN" sz="3200">
                <a:solidFill>
                  <a:srgbClr val="000000"/>
                </a:solidFill>
                <a:latin typeface="Times New Roman" panose="02020603050405020304" pitchFamily="18" charset="0"/>
                <a:ea typeface="Arial" panose="020B0604020202020204" pitchFamily="34" charset="0"/>
                <a:cs typeface="Times New Roman" panose="02020603050405020304" pitchFamily="18" charset="0"/>
              </a:rPr>
              <a:t>lả lơi.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lnSpc>
                <a:spcPct val="150000"/>
              </a:lnSpc>
              <a:spcAft>
                <a:spcPts val="0"/>
              </a:spcAft>
            </a:pPr>
            <a:r>
              <a:rPr lang="vi-VN" sz="3200">
                <a:solidFill>
                  <a:srgbClr val="000000"/>
                </a:solidFill>
                <a:latin typeface="Times New Roman" panose="02020603050405020304" pitchFamily="18" charset="0"/>
                <a:ea typeface="Arial" panose="020B0604020202020204" pitchFamily="34" charset="0"/>
                <a:cs typeface="Times New Roman" panose="02020603050405020304" pitchFamily="18" charset="0"/>
              </a:rPr>
              <a:t>b. bảy nổi ba chìm</a:t>
            </a:r>
            <a:r>
              <a:rPr lang="en-US" sz="3200">
                <a:solidFill>
                  <a:srgbClr val="000000"/>
                </a:solidFill>
                <a:latin typeface="Times New Roman" panose="02020603050405020304" pitchFamily="18" charset="0"/>
                <a:ea typeface="Arial" panose="020B0604020202020204" pitchFamily="34" charset="0"/>
                <a:cs typeface="Times New Roman" panose="02020603050405020304" pitchFamily="18" charset="0"/>
              </a:rPr>
              <a:t>:</a:t>
            </a:r>
            <a:r>
              <a:rPr lang="vi-VN" sz="3200">
                <a:solidFill>
                  <a:srgbClr val="000000"/>
                </a:solidFill>
                <a:latin typeface="Times New Roman" panose="02020603050405020304" pitchFamily="18" charset="0"/>
                <a:ea typeface="Arial" panose="020B0604020202020204" pitchFamily="34" charset="0"/>
                <a:cs typeface="Times New Roman" panose="02020603050405020304" pitchFamily="18" charset="0"/>
              </a:rPr>
              <a:t> chỉ cuộc đời gian nan, lận đận, lênh đênh, gian truân.</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666935" y="666855"/>
            <a:ext cx="4421403" cy="742511"/>
          </a:xfrm>
          <a:prstGeom prst="rect">
            <a:avLst/>
          </a:prstGeom>
        </p:spPr>
        <p:txBody>
          <a:bodyPr wrap="none">
            <a:spAutoFit/>
          </a:bodyPr>
          <a:lstStyle/>
          <a:p>
            <a:pPr algn="just">
              <a:lnSpc>
                <a:spcPct val="150000"/>
              </a:lnSpc>
              <a:spcAft>
                <a:spcPts val="0"/>
              </a:spcAft>
            </a:pPr>
            <a:r>
              <a:rPr lang="it-IT" sz="3200" b="1">
                <a:solidFill>
                  <a:srgbClr val="FF0000"/>
                </a:solidFill>
                <a:latin typeface="Times New Roman" panose="02020603050405020304" pitchFamily="18" charset="0"/>
                <a:ea typeface="Arial" panose="020B0604020202020204" pitchFamily="34" charset="0"/>
                <a:cs typeface="Times New Roman" panose="02020603050405020304" pitchFamily="18" charset="0"/>
              </a:rPr>
              <a:t>*Gợi ý đáp án bài tập 3:</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154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705134" y="472421"/>
            <a:ext cx="11045588" cy="6001643"/>
          </a:xfrm>
          <a:prstGeom prst="rect">
            <a:avLst/>
          </a:prstGeom>
        </p:spPr>
        <p:txBody>
          <a:bodyPr wrap="square">
            <a:spAutoFit/>
          </a:bodyPr>
          <a:lstStyle/>
          <a:p>
            <a:pPr algn="just">
              <a:lnSpc>
                <a:spcPct val="150000"/>
              </a:lnSpc>
              <a:spcAft>
                <a:spcPts val="0"/>
              </a:spcAft>
            </a:pPr>
            <a:r>
              <a:rPr lang="vi-VN" sz="32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Bài </a:t>
            </a:r>
            <a:r>
              <a:rPr lang="en-US" sz="32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tập </a:t>
            </a:r>
            <a:r>
              <a:rPr lang="vi-VN" sz="32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4: </a:t>
            </a:r>
            <a:r>
              <a:rPr lang="en-US" sz="32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Trong các trường hợp sau, trường hợp nào là thành ngữ, trường hợp nào là tục ngữ? Dựa trên cơ sở nào mà em phân loại như vậy?</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 Ếch ngồi đáy giếng</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 Uống nước nhớ nguồn</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 Người ta là hoa đất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d. Đẹp như tiên</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đ. Cái nết đánh chết cái đẹp</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582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668740" y="409433"/>
            <a:ext cx="11068335" cy="6555641"/>
          </a:xfrm>
          <a:prstGeom prst="rect">
            <a:avLst/>
          </a:prstGeom>
        </p:spPr>
        <p:txBody>
          <a:bodyPr wrap="square">
            <a:spAutoFit/>
          </a:bodyPr>
          <a:lstStyle/>
          <a:p>
            <a:pPr algn="just">
              <a:lnSpc>
                <a:spcPct val="150000"/>
              </a:lnSpc>
              <a:spcAft>
                <a:spcPts val="0"/>
              </a:spcAft>
            </a:pPr>
            <a:r>
              <a:rPr lang="en-US" sz="2800" b="1" smtClean="0">
                <a:solidFill>
                  <a:srgbClr val="212529"/>
                </a:solidFill>
                <a:latin typeface="Times New Roman" panose="02020603050405020304" pitchFamily="18" charset="0"/>
                <a:ea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rPr>
              <a:t>Thành ngữ:</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a. Ếch ngồi đáy giếng</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d. Đẹp như tiên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đ. Cái nết đánh chết cái đẹp.</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rPr>
              <a:t>- Tục ngữ:</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b. Uống nước nhớ nguồn</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c. Người ta là hoa đất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 Căn cứ: thành ngữ thường là những cụm từ chỉ có ý nghĩa trọn vẹn khi nằm trong một câu, còn tục ngữ có thể diễn đạt trọn vẹn một ý, một chân lý ngay cả khi nó đứng một </a:t>
            </a:r>
            <a:r>
              <a:rPr lang="en-US" sz="2800">
                <a:solidFill>
                  <a:srgbClr val="212529"/>
                </a:solidFill>
                <a:latin typeface="Times New Roman" panose="02020603050405020304" pitchFamily="18" charset="0"/>
                <a:ea typeface="Times New Roman" panose="02020603050405020304" pitchFamily="18" charset="0"/>
              </a:rPr>
              <a:t>mình</a:t>
            </a:r>
            <a:r>
              <a:rPr lang="en-US" sz="2800" smtClean="0">
                <a:solidFill>
                  <a:srgbClr val="212529"/>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
        <p:nvSpPr>
          <p:cNvPr id="3" name="Rectangle 2"/>
          <p:cNvSpPr/>
          <p:nvPr/>
        </p:nvSpPr>
        <p:spPr>
          <a:xfrm>
            <a:off x="4349030" y="0"/>
            <a:ext cx="3898824" cy="661207"/>
          </a:xfrm>
          <a:prstGeom prst="rect">
            <a:avLst/>
          </a:prstGeom>
        </p:spPr>
        <p:txBody>
          <a:bodyPr wrap="none">
            <a:spAutoFit/>
          </a:bodyPr>
          <a:lstStyle/>
          <a:p>
            <a:pPr algn="just">
              <a:lnSpc>
                <a:spcPct val="150000"/>
              </a:lnSpc>
              <a:spcAft>
                <a:spcPts val="0"/>
              </a:spcAft>
            </a:pPr>
            <a:r>
              <a:rPr lang="it-IT" sz="2800" b="1">
                <a:solidFill>
                  <a:srgbClr val="FF0000"/>
                </a:solidFill>
                <a:latin typeface="Times New Roman" panose="02020603050405020304" pitchFamily="18" charset="0"/>
                <a:ea typeface="Arial" panose="020B0604020202020204" pitchFamily="34" charset="0"/>
              </a:rPr>
              <a:t>*Gợi ý đáp án bài tập 4:</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38819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Effect transition="in" filter="fade">
                                      <p:cBhvr>
                                        <p:cTn id="47" dur="1000"/>
                                        <p:tgtEl>
                                          <p:spTgt spid="2">
                                            <p:txEl>
                                              <p:pRg st="5" end="5"/>
                                            </p:txEl>
                                          </p:spTgt>
                                        </p:tgtEl>
                                      </p:cBhvr>
                                    </p:animEffect>
                                    <p:anim calcmode="lin" valueType="num">
                                      <p:cBhvr>
                                        <p:cTn id="4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2">
                                            <p:txEl>
                                              <p:pRg st="6" end="6"/>
                                            </p:txEl>
                                          </p:spTgt>
                                        </p:tgtEl>
                                        <p:attrNameLst>
                                          <p:attrName>style.visibility</p:attrName>
                                        </p:attrNameLst>
                                      </p:cBhvr>
                                      <p:to>
                                        <p:strVal val="visible"/>
                                      </p:to>
                                    </p:set>
                                    <p:animEffect transition="in" filter="fade">
                                      <p:cBhvr>
                                        <p:cTn id="54" dur="1000"/>
                                        <p:tgtEl>
                                          <p:spTgt spid="2">
                                            <p:txEl>
                                              <p:pRg st="6" end="6"/>
                                            </p:txEl>
                                          </p:spTgt>
                                        </p:tgtEl>
                                      </p:cBhvr>
                                    </p:animEffect>
                                    <p:anim calcmode="lin" valueType="num">
                                      <p:cBhvr>
                                        <p:cTn id="55"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2">
                                            <p:txEl>
                                              <p:pRg st="7" end="7"/>
                                            </p:txEl>
                                          </p:spTgt>
                                        </p:tgtEl>
                                        <p:attrNameLst>
                                          <p:attrName>style.visibility</p:attrName>
                                        </p:attrNameLst>
                                      </p:cBhvr>
                                      <p:to>
                                        <p:strVal val="visible"/>
                                      </p:to>
                                    </p:set>
                                    <p:animEffect transition="in" filter="fade">
                                      <p:cBhvr>
                                        <p:cTn id="61" dur="1000"/>
                                        <p:tgtEl>
                                          <p:spTgt spid="2">
                                            <p:txEl>
                                              <p:pRg st="7" end="7"/>
                                            </p:txEl>
                                          </p:spTgt>
                                        </p:tgtEl>
                                      </p:cBhvr>
                                    </p:animEffect>
                                    <p:anim calcmode="lin" valueType="num">
                                      <p:cBhvr>
                                        <p:cTn id="6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41444" y="374467"/>
            <a:ext cx="10890913" cy="954107"/>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Bài </a:t>
            </a:r>
            <a:r>
              <a:rPr lang="en-US" sz="28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tập </a:t>
            </a:r>
            <a:r>
              <a:rPr lang="vi-VN" sz="28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5: </a:t>
            </a:r>
            <a:r>
              <a:rPr lang="en-US" sz="2800">
                <a:solidFill>
                  <a:srgbClr val="000000"/>
                </a:solidFill>
                <a:latin typeface="Times New Roman" panose="02020603050405020304" pitchFamily="18" charset="0"/>
                <a:ea typeface="Arial" panose="020B0604020202020204" pitchFamily="34" charset="0"/>
                <a:cs typeface="Times New Roman" panose="02020603050405020304" pitchFamily="18" charset="0"/>
              </a:rPr>
              <a:t>Sưu tầm thành ngữ mà em biết, sau đó c</a:t>
            </a:r>
            <a:r>
              <a:rPr lang="it-IT" sz="2800">
                <a:latin typeface="Times New Roman" panose="02020603050405020304" pitchFamily="18" charset="0"/>
                <a:ea typeface="Arial" panose="020B0604020202020204" pitchFamily="34" charset="0"/>
                <a:cs typeface="Times New Roman" panose="02020603050405020304" pitchFamily="18" charset="0"/>
              </a:rPr>
              <a:t>họn ra 5 thành ngữ và giải thích </a:t>
            </a:r>
            <a:r>
              <a:rPr lang="it-IT" sz="2800">
                <a:latin typeface="Times New Roman" panose="02020603050405020304" pitchFamily="18" charset="0"/>
                <a:ea typeface="Arial" panose="020B0604020202020204" pitchFamily="34" charset="0"/>
                <a:cs typeface="Times New Roman" panose="02020603050405020304" pitchFamily="18" charset="0"/>
              </a:rPr>
              <a:t>nghĩa</a:t>
            </a:r>
            <a:r>
              <a:rPr lang="it-IT" sz="2800" smtClean="0">
                <a:latin typeface="Times New Roman" panose="02020603050405020304" pitchFamily="18" charset="0"/>
                <a:ea typeface="Arial" panose="020B0604020202020204" pitchFamily="34"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641444" y="1890119"/>
            <a:ext cx="11109278" cy="4832092"/>
          </a:xfrm>
          <a:prstGeom prst="rect">
            <a:avLst/>
          </a:prstGeom>
        </p:spPr>
        <p:txBody>
          <a:bodyPr wrap="square">
            <a:spAutoFit/>
          </a:bodyPr>
          <a:lstStyle/>
          <a:p>
            <a:pPr algn="just">
              <a:spcAft>
                <a:spcPts val="0"/>
              </a:spcAft>
            </a:pPr>
            <a:r>
              <a:rPr lang="en-US" sz="2800" b="1" smtClean="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800" smtClean="0">
                <a:latin typeface="Times New Roman" panose="02020603050405020304" pitchFamily="18" charset="0"/>
                <a:ea typeface="Arial" panose="020B0604020202020204" pitchFamily="34" charset="0"/>
                <a:cs typeface="Times New Roman" panose="02020603050405020304" pitchFamily="18" charset="0"/>
              </a:rPr>
              <a:t> </a:t>
            </a:r>
            <a:r>
              <a:rPr lang="it-IT" sz="2800" i="1">
                <a:latin typeface="Times New Roman" panose="02020603050405020304" pitchFamily="18" charset="0"/>
                <a:ea typeface="Arial" panose="020B0604020202020204" pitchFamily="34" charset="0"/>
                <a:cs typeface="Times New Roman" panose="02020603050405020304" pitchFamily="18" charset="0"/>
              </a:rPr>
              <a:t>năng nhặt chặt bị:</a:t>
            </a:r>
            <a:r>
              <a:rPr lang="it-IT" sz="2800">
                <a:latin typeface="Times New Roman" panose="02020603050405020304" pitchFamily="18" charset="0"/>
                <a:ea typeface="Arial" panose="020B0604020202020204" pitchFamily="34" charset="0"/>
                <a:cs typeface="Times New Roman" panose="02020603050405020304" pitchFamily="18" charset="0"/>
              </a:rPr>
              <a:t> kiên trì bền bỉ thì gom góp nhỏ, tích mãi sẽ được nhiều.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it-IT" sz="2800">
                <a:latin typeface="Times New Roman" panose="02020603050405020304" pitchFamily="18" charset="0"/>
                <a:ea typeface="Arial" panose="020B0604020202020204" pitchFamily="34" charset="0"/>
                <a:cs typeface="Times New Roman" panose="02020603050405020304" pitchFamily="18" charset="0"/>
              </a:rPr>
              <a:t>- </a:t>
            </a:r>
            <a:r>
              <a:rPr lang="it-IT" sz="2800" i="1">
                <a:latin typeface="Times New Roman" panose="02020603050405020304" pitchFamily="18" charset="0"/>
                <a:ea typeface="Arial" panose="020B0604020202020204" pitchFamily="34" charset="0"/>
                <a:cs typeface="Times New Roman" panose="02020603050405020304" pitchFamily="18" charset="0"/>
              </a:rPr>
              <a:t>đem con bỏ chợ:</a:t>
            </a:r>
            <a:r>
              <a:rPr lang="it-IT" sz="2800">
                <a:latin typeface="Times New Roman" panose="02020603050405020304" pitchFamily="18" charset="0"/>
                <a:ea typeface="Arial" panose="020B0604020202020204" pitchFamily="34" charset="0"/>
                <a:cs typeface="Times New Roman" panose="02020603050405020304" pitchFamily="18" charset="0"/>
              </a:rPr>
              <a:t> làm việc không đến nơi đến chốn, thiếu trách nhiệm đến cùng.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it-IT" sz="2800">
                <a:latin typeface="Times New Roman" panose="02020603050405020304" pitchFamily="18" charset="0"/>
                <a:ea typeface="Arial" panose="020B0604020202020204" pitchFamily="34" charset="0"/>
                <a:cs typeface="Times New Roman" panose="02020603050405020304" pitchFamily="18" charset="0"/>
              </a:rPr>
              <a:t>- </a:t>
            </a:r>
            <a:r>
              <a:rPr lang="it-IT" sz="2800" i="1">
                <a:latin typeface="Times New Roman" panose="02020603050405020304" pitchFamily="18" charset="0"/>
                <a:ea typeface="Arial" panose="020B0604020202020204" pitchFamily="34" charset="0"/>
                <a:cs typeface="Times New Roman" panose="02020603050405020304" pitchFamily="18" charset="0"/>
              </a:rPr>
              <a:t>đi guốc trong bụng:</a:t>
            </a:r>
            <a:r>
              <a:rPr lang="it-IT" sz="2800">
                <a:latin typeface="Times New Roman" panose="02020603050405020304" pitchFamily="18" charset="0"/>
                <a:ea typeface="Arial" panose="020B0604020202020204" pitchFamily="34" charset="0"/>
                <a:cs typeface="Times New Roman" panose="02020603050405020304" pitchFamily="18" charset="0"/>
              </a:rPr>
              <a:t> thấu hiểu mọi suy nghĩ, âm mưu của người khác.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it-IT" sz="2800">
                <a:latin typeface="Times New Roman" panose="02020603050405020304" pitchFamily="18" charset="0"/>
                <a:ea typeface="Arial" panose="020B0604020202020204" pitchFamily="34" charset="0"/>
                <a:cs typeface="Times New Roman" panose="02020603050405020304" pitchFamily="18" charset="0"/>
              </a:rPr>
              <a:t>- </a:t>
            </a:r>
            <a:r>
              <a:rPr lang="it-IT" sz="2800" i="1">
                <a:latin typeface="Times New Roman" panose="02020603050405020304" pitchFamily="18" charset="0"/>
                <a:ea typeface="Arial" panose="020B0604020202020204" pitchFamily="34" charset="0"/>
                <a:cs typeface="Times New Roman" panose="02020603050405020304" pitchFamily="18" charset="0"/>
              </a:rPr>
              <a:t>ăn cháo đá bát:</a:t>
            </a:r>
            <a:r>
              <a:rPr lang="it-IT" sz="2800">
                <a:latin typeface="Times New Roman" panose="02020603050405020304" pitchFamily="18" charset="0"/>
                <a:ea typeface="Arial" panose="020B0604020202020204" pitchFamily="34" charset="0"/>
                <a:cs typeface="Times New Roman" panose="02020603050405020304" pitchFamily="18" charset="0"/>
              </a:rPr>
              <a:t> sự vong ân, bội nghĩa, sau khi được người khác giúp đã quên ơn, bội bạc.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it-IT" sz="2800">
                <a:latin typeface="Times New Roman" panose="02020603050405020304" pitchFamily="18" charset="0"/>
                <a:ea typeface="Arial" panose="020B0604020202020204" pitchFamily="34" charset="0"/>
                <a:cs typeface="Times New Roman" panose="02020603050405020304" pitchFamily="18" charset="0"/>
              </a:rPr>
              <a:t>- </a:t>
            </a:r>
            <a:r>
              <a:rPr lang="it-IT" sz="2800" i="1">
                <a:latin typeface="Times New Roman" panose="02020603050405020304" pitchFamily="18" charset="0"/>
                <a:ea typeface="Arial" panose="020B0604020202020204" pitchFamily="34" charset="0"/>
                <a:cs typeface="Times New Roman" panose="02020603050405020304" pitchFamily="18" charset="0"/>
              </a:rPr>
              <a:t>Dã tràng xe cát:</a:t>
            </a:r>
            <a:r>
              <a:rPr lang="it-IT" sz="2800">
                <a:latin typeface="Times New Roman" panose="02020603050405020304" pitchFamily="18" charset="0"/>
                <a:ea typeface="Arial" panose="020B0604020202020204" pitchFamily="34" charset="0"/>
                <a:cs typeface="Times New Roman" panose="02020603050405020304" pitchFamily="18" charset="0"/>
              </a:rPr>
              <a:t> làm việc vô ích, không thể có kết quả như con Dã tràng xe cát ngoài biển, sóng đánh lại tan mọi thứ như ban đầu.</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R="30480" algn="just">
              <a:spcAft>
                <a:spcPts val="0"/>
              </a:spcAft>
            </a:pPr>
            <a:r>
              <a:rPr lang="pt-BR" sz="2800">
                <a:solidFill>
                  <a:srgbClr val="000000"/>
                </a:solidFill>
                <a:latin typeface="Times New Roman" panose="02020603050405020304" pitchFamily="18" charset="0"/>
                <a:ea typeface="Arial" panose="020B0604020202020204" pitchFamily="34" charset="0"/>
                <a:cs typeface="Times New Roman" panose="02020603050405020304" pitchFamily="18" charset="0"/>
              </a:rPr>
              <a:t>(</a:t>
            </a:r>
            <a:r>
              <a:rPr lang="pt-BR" sz="2800" i="1">
                <a:solidFill>
                  <a:srgbClr val="000000"/>
                </a:solidFill>
                <a:latin typeface="Times New Roman" panose="02020603050405020304" pitchFamily="18" charset="0"/>
                <a:ea typeface="Arial" panose="020B0604020202020204" pitchFamily="34" charset="0"/>
                <a:cs typeface="Times New Roman" panose="02020603050405020304" pitchFamily="18" charset="0"/>
              </a:rPr>
              <a:t>ao sâu cá cả, bệnh từ miệng vào, họa từ miệng ra, biết đâu ma ăn cỗ, bụt chùa nhà không thiêng, góp gió thành bão, trứng khôn hơn vịt, lưỡi sắc hơn gươm, thùng rỗng kêu to, trăm nghe không bằng mắt thấy</a:t>
            </a:r>
            <a:r>
              <a:rPr lang="pt-BR" sz="2800">
                <a:solidFill>
                  <a:srgbClr val="000000"/>
                </a:solidFill>
                <a:latin typeface="Times New Roman" panose="02020603050405020304" pitchFamily="18" charset="0"/>
                <a:ea typeface="Arial" panose="020B0604020202020204" pitchFamily="34"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4146588" y="1231110"/>
            <a:ext cx="3898824" cy="523220"/>
          </a:xfrm>
          <a:prstGeom prst="rect">
            <a:avLst/>
          </a:prstGeom>
        </p:spPr>
        <p:txBody>
          <a:bodyPr wrap="none">
            <a:spAutoFit/>
          </a:bodyPr>
          <a:lstStyle/>
          <a:p>
            <a:pPr algn="just">
              <a:spcAft>
                <a:spcPts val="0"/>
              </a:spcAft>
            </a:pPr>
            <a:r>
              <a:rPr lang="it-IT" sz="2800" b="1">
                <a:solidFill>
                  <a:srgbClr val="FF0000"/>
                </a:solidFill>
                <a:latin typeface="Times New Roman" panose="02020603050405020304" pitchFamily="18" charset="0"/>
                <a:ea typeface="Arial" panose="020B0604020202020204" pitchFamily="34" charset="0"/>
                <a:cs typeface="Times New Roman" panose="02020603050405020304" pitchFamily="18" charset="0"/>
              </a:rPr>
              <a:t>*Gợi ý đáp án bài tập 5:</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27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4" name="Rectangle 3"/>
          <p:cNvSpPr/>
          <p:nvPr/>
        </p:nvSpPr>
        <p:spPr>
          <a:xfrm>
            <a:off x="768824" y="2044005"/>
            <a:ext cx="10654352" cy="2546338"/>
          </a:xfrm>
          <a:prstGeom prst="rect">
            <a:avLst/>
          </a:prstGeom>
        </p:spPr>
        <p:txBody>
          <a:bodyPr wrap="square">
            <a:spAutoFit/>
          </a:bodyPr>
          <a:lstStyle/>
          <a:p>
            <a:pPr algn="just">
              <a:lnSpc>
                <a:spcPct val="200000"/>
              </a:lnSpc>
              <a:spcAft>
                <a:spcPts val="0"/>
              </a:spcAft>
            </a:pPr>
            <a:r>
              <a:rPr lang="vi-VN" sz="2800" b="1">
                <a:latin typeface="Times New Roman" panose="02020603050405020304" pitchFamily="18" charset="0"/>
                <a:ea typeface="Arial" panose="020B0604020202020204" pitchFamily="34" charset="0"/>
                <a:cs typeface="Times New Roman" panose="02020603050405020304" pitchFamily="18" charset="0"/>
              </a:rPr>
              <a:t>Bài tập 6: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Đặt câu có sử dụng các thành ngữ: </a:t>
            </a:r>
            <a:r>
              <a:rPr lang="en-US"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nước đổ đầu vịt, như hai giọt nước, trắng như tuyết, nghiêng nước nghiêng thành, dời nion lấp biển, lấp biển vá trời, mình đồng da sắt, nghĩ nát óc.</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247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Rectangle 3"/>
          <p:cNvSpPr/>
          <p:nvPr/>
        </p:nvSpPr>
        <p:spPr>
          <a:xfrm>
            <a:off x="4077260" y="386542"/>
            <a:ext cx="3898824" cy="523220"/>
          </a:xfrm>
          <a:prstGeom prst="rect">
            <a:avLst/>
          </a:prstGeom>
        </p:spPr>
        <p:txBody>
          <a:bodyPr wrap="none">
            <a:spAutoFit/>
          </a:bodyPr>
          <a:lstStyle/>
          <a:p>
            <a:pPr algn="just">
              <a:spcAft>
                <a:spcPts val="0"/>
              </a:spcAft>
            </a:pPr>
            <a:r>
              <a:rPr lang="it-IT" sz="2800" b="1">
                <a:solidFill>
                  <a:srgbClr val="FF0000"/>
                </a:solidFill>
                <a:latin typeface="Times New Roman" panose="02020603050405020304" pitchFamily="18" charset="0"/>
                <a:ea typeface="Arial" panose="020B0604020202020204" pitchFamily="34" charset="0"/>
                <a:cs typeface="Times New Roman" panose="02020603050405020304" pitchFamily="18" charset="0"/>
              </a:rPr>
              <a:t>*Gợi ý đáp án bài tập 6:</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878006" y="1246722"/>
            <a:ext cx="10790830" cy="5185522"/>
          </a:xfrm>
          <a:prstGeom prst="rect">
            <a:avLst/>
          </a:prstGeom>
        </p:spPr>
        <p:txBody>
          <a:bodyPr wrap="square">
            <a:spAutoFit/>
          </a:bodyPr>
          <a:lstStyle/>
          <a:p>
            <a:pPr>
              <a:lnSpc>
                <a:spcPct val="150000"/>
              </a:lnSpc>
              <a:spcAft>
                <a:spcPts val="0"/>
              </a:spcAft>
            </a:pPr>
            <a:r>
              <a:rPr lang="en-US" sz="2800" smtClean="0">
                <a:latin typeface="Times New Roman" panose="02020603050405020304" pitchFamily="18" charset="0"/>
                <a:ea typeface="Calibri" panose="020F0502020204030204" pitchFamily="34" charset="0"/>
                <a:cs typeface="Times New Roman" panose="02020603050405020304" pitchFamily="18" charset="0"/>
              </a:rPr>
              <a:t>1</a:t>
            </a:r>
            <a:r>
              <a:rPr lang="en-US" sz="2800">
                <a:latin typeface="Times New Roman" panose="02020603050405020304" pitchFamily="18" charset="0"/>
                <a:ea typeface="Calibri" panose="020F0502020204030204" pitchFamily="34" charset="0"/>
                <a:cs typeface="Times New Roman" panose="02020603050405020304" pitchFamily="18" charset="0"/>
              </a:rPr>
              <a:t>. Nàng có vẻ đẹp </a:t>
            </a:r>
            <a:r>
              <a:rPr lang="en-US" sz="2800" i="1">
                <a:latin typeface="Times New Roman" panose="02020603050405020304" pitchFamily="18" charset="0"/>
                <a:ea typeface="Calibri" panose="020F0502020204030204" pitchFamily="34" charset="0"/>
                <a:cs typeface="Times New Roman" panose="02020603050405020304" pitchFamily="18" charset="0"/>
              </a:rPr>
              <a:t>nghiêng nước nghiêng thành.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2. Đoàn kết sẽ tạo ra sức mạnh </a:t>
            </a:r>
            <a:r>
              <a:rPr lang="en-US" sz="2800" i="1">
                <a:latin typeface="Times New Roman" panose="02020603050405020304" pitchFamily="18" charset="0"/>
                <a:ea typeface="Calibri" panose="020F0502020204030204" pitchFamily="34" charset="0"/>
                <a:cs typeface="Times New Roman" panose="02020603050405020304" pitchFamily="18" charset="0"/>
              </a:rPr>
              <a:t>dời non lấp biển.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3. Công việc </a:t>
            </a:r>
            <a:r>
              <a:rPr lang="en-US" sz="2800" i="1">
                <a:latin typeface="Times New Roman" panose="02020603050405020304" pitchFamily="18" charset="0"/>
                <a:ea typeface="Calibri" panose="020F0502020204030204" pitchFamily="34" charset="0"/>
                <a:cs typeface="Times New Roman" panose="02020603050405020304" pitchFamily="18" charset="0"/>
              </a:rPr>
              <a:t>lấp biển vá trời</a:t>
            </a:r>
            <a:r>
              <a:rPr lang="en-US" sz="2800">
                <a:latin typeface="Times New Roman" panose="02020603050405020304" pitchFamily="18" charset="0"/>
                <a:ea typeface="Calibri" panose="020F0502020204030204" pitchFamily="34" charset="0"/>
                <a:cs typeface="Times New Roman" panose="02020603050405020304" pitchFamily="18" charset="0"/>
              </a:rPr>
              <a:t> ấy là công việc của nhiều đời.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4. Những chiến sĩ </a:t>
            </a:r>
            <a:r>
              <a:rPr lang="en-US" sz="2800" i="1">
                <a:latin typeface="Times New Roman" panose="02020603050405020304" pitchFamily="18" charset="0"/>
                <a:ea typeface="Calibri" panose="020F0502020204030204" pitchFamily="34" charset="0"/>
                <a:cs typeface="Times New Roman" panose="02020603050405020304" pitchFamily="18" charset="0"/>
              </a:rPr>
              <a:t>mình đồng da sắt</a:t>
            </a:r>
            <a:r>
              <a:rPr lang="en-US" sz="2800">
                <a:latin typeface="Times New Roman" panose="02020603050405020304" pitchFamily="18" charset="0"/>
                <a:ea typeface="Calibri" panose="020F0502020204030204" pitchFamily="34" charset="0"/>
                <a:cs typeface="Times New Roman" panose="02020603050405020304" pitchFamily="18" charset="0"/>
              </a:rPr>
              <a:t> đã chiến thắng.</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5. Mình </a:t>
            </a:r>
            <a:r>
              <a:rPr lang="en-US" sz="2800" i="1">
                <a:latin typeface="Times New Roman" panose="02020603050405020304" pitchFamily="18" charset="0"/>
                <a:ea typeface="Calibri" panose="020F0502020204030204" pitchFamily="34" charset="0"/>
                <a:cs typeface="Times New Roman" panose="02020603050405020304" pitchFamily="18" charset="0"/>
              </a:rPr>
              <a:t>nghĩ nát óc</a:t>
            </a:r>
            <a:r>
              <a:rPr lang="en-US" sz="2800">
                <a:latin typeface="Times New Roman" panose="02020603050405020304" pitchFamily="18" charset="0"/>
                <a:ea typeface="Calibri" panose="020F0502020204030204" pitchFamily="34" charset="0"/>
                <a:cs typeface="Times New Roman" panose="02020603050405020304" pitchFamily="18" charset="0"/>
              </a:rPr>
              <a:t> mà vẫn chưa giải được bài toán này.</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6. Bạn ấy nghe giảng nhiều lần mà không hiểu bài, như </a:t>
            </a:r>
            <a:r>
              <a:rPr lang="en-US"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nước đổ đầu vịt</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7. Tôi không thể phân biệt hai người đó, họ giống nhau </a:t>
            </a:r>
            <a:r>
              <a:rPr lang="en-US"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như hai giọt nước</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8. Hoa ban nở </a:t>
            </a:r>
            <a:r>
              <a:rPr lang="en-US"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trắng như tuyết</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phủ kín núi rừng Tây Bắc.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015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3" end="3"/>
                                            </p:txEl>
                                          </p:spTgt>
                                        </p:tgtEl>
                                        <p:attrNameLst>
                                          <p:attrName>style.visibility</p:attrName>
                                        </p:attrNameLst>
                                      </p:cBhvr>
                                      <p:to>
                                        <p:strVal val="visible"/>
                                      </p:to>
                                    </p:set>
                                    <p:animEffect transition="in" filter="fade">
                                      <p:cBhvr>
                                        <p:cTn id="33" dur="1000"/>
                                        <p:tgtEl>
                                          <p:spTgt spid="5">
                                            <p:txEl>
                                              <p:pRg st="3" end="3"/>
                                            </p:txEl>
                                          </p:spTgt>
                                        </p:tgtEl>
                                      </p:cBhvr>
                                    </p:animEffect>
                                    <p:anim calcmode="lin" valueType="num">
                                      <p:cBhvr>
                                        <p:cTn id="34"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5">
                                            <p:txEl>
                                              <p:pRg st="4" end="4"/>
                                            </p:txEl>
                                          </p:spTgt>
                                        </p:tgtEl>
                                        <p:attrNameLst>
                                          <p:attrName>style.visibility</p:attrName>
                                        </p:attrNameLst>
                                      </p:cBhvr>
                                      <p:to>
                                        <p:strVal val="visible"/>
                                      </p:to>
                                    </p:set>
                                    <p:animEffect transition="in" filter="fade">
                                      <p:cBhvr>
                                        <p:cTn id="40" dur="1000"/>
                                        <p:tgtEl>
                                          <p:spTgt spid="5">
                                            <p:txEl>
                                              <p:pRg st="4" end="4"/>
                                            </p:txEl>
                                          </p:spTgt>
                                        </p:tgtEl>
                                      </p:cBhvr>
                                    </p:animEffect>
                                    <p:anim calcmode="lin" valueType="num">
                                      <p:cBhvr>
                                        <p:cTn id="41"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Effect transition="in" filter="fade">
                                      <p:cBhvr>
                                        <p:cTn id="47" dur="1000"/>
                                        <p:tgtEl>
                                          <p:spTgt spid="5">
                                            <p:txEl>
                                              <p:pRg st="5" end="5"/>
                                            </p:txEl>
                                          </p:spTgt>
                                        </p:tgtEl>
                                      </p:cBhvr>
                                    </p:animEffect>
                                    <p:anim calcmode="lin" valueType="num">
                                      <p:cBhvr>
                                        <p:cTn id="4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5">
                                            <p:txEl>
                                              <p:pRg st="6" end="6"/>
                                            </p:txEl>
                                          </p:spTgt>
                                        </p:tgtEl>
                                        <p:attrNameLst>
                                          <p:attrName>style.visibility</p:attrName>
                                        </p:attrNameLst>
                                      </p:cBhvr>
                                      <p:to>
                                        <p:strVal val="visible"/>
                                      </p:to>
                                    </p:set>
                                    <p:animEffect transition="in" filter="fade">
                                      <p:cBhvr>
                                        <p:cTn id="54" dur="1000"/>
                                        <p:tgtEl>
                                          <p:spTgt spid="5">
                                            <p:txEl>
                                              <p:pRg st="6" end="6"/>
                                            </p:txEl>
                                          </p:spTgt>
                                        </p:tgtEl>
                                      </p:cBhvr>
                                    </p:animEffect>
                                    <p:anim calcmode="lin" valueType="num">
                                      <p:cBhvr>
                                        <p:cTn id="55"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5">
                                            <p:txEl>
                                              <p:pRg st="7" end="7"/>
                                            </p:txEl>
                                          </p:spTgt>
                                        </p:tgtEl>
                                        <p:attrNameLst>
                                          <p:attrName>style.visibility</p:attrName>
                                        </p:attrNameLst>
                                      </p:cBhvr>
                                      <p:to>
                                        <p:strVal val="visible"/>
                                      </p:to>
                                    </p:set>
                                    <p:animEffect transition="in" filter="fade">
                                      <p:cBhvr>
                                        <p:cTn id="61" dur="1000"/>
                                        <p:tgtEl>
                                          <p:spTgt spid="5">
                                            <p:txEl>
                                              <p:pRg st="7" end="7"/>
                                            </p:txEl>
                                          </p:spTgt>
                                        </p:tgtEl>
                                      </p:cBhvr>
                                    </p:animEffect>
                                    <p:anim calcmode="lin" valueType="num">
                                      <p:cBhvr>
                                        <p:cTn id="62"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862084" y="851521"/>
            <a:ext cx="10467832" cy="5185522"/>
          </a:xfrm>
          <a:prstGeom prst="rect">
            <a:avLst/>
          </a:prstGeom>
        </p:spPr>
        <p:txBody>
          <a:bodyPr wrap="square">
            <a:spAutoFit/>
          </a:bodyPr>
          <a:lstStyle/>
          <a:p>
            <a:pPr algn="just">
              <a:lnSpc>
                <a:spcPct val="150000"/>
              </a:lnSpc>
              <a:spcAft>
                <a:spcPts val="0"/>
              </a:spcAft>
            </a:pPr>
            <a:r>
              <a:rPr lang="vi-VN" sz="2800" b="1">
                <a:latin typeface="Times New Roman" panose="02020603050405020304" pitchFamily="18" charset="0"/>
                <a:ea typeface="Arial" panose="020B0604020202020204" pitchFamily="34" charset="0"/>
              </a:rPr>
              <a:t>Bài tập </a:t>
            </a:r>
            <a:r>
              <a:rPr lang="en-US" sz="2800" b="1">
                <a:latin typeface="Times New Roman" panose="02020603050405020304" pitchFamily="18" charset="0"/>
                <a:ea typeface="Arial" panose="020B0604020202020204" pitchFamily="34" charset="0"/>
              </a:rPr>
              <a:t>7</a:t>
            </a:r>
            <a:r>
              <a:rPr lang="vi-VN" sz="2800" b="1">
                <a:latin typeface="Times New Roman" panose="02020603050405020304" pitchFamily="18" charset="0"/>
                <a:ea typeface="Arial" panose="020B0604020202020204" pitchFamily="34" charset="0"/>
              </a:rPr>
              <a:t>: </a:t>
            </a:r>
            <a:r>
              <a:rPr lang="en-US" sz="2800">
                <a:solidFill>
                  <a:srgbClr val="212529"/>
                </a:solidFill>
                <a:latin typeface="Times New Roman" panose="02020603050405020304" pitchFamily="18" charset="0"/>
                <a:ea typeface="Times New Roman" panose="02020603050405020304" pitchFamily="18" charset="0"/>
              </a:rPr>
              <a:t> Xác định thành ngữ và cho biết chúng thuộc thành phần nào trong câu. Nêu tác dụng của việc sử dụng các thành ngữ đó.</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a. Được 10 điểm kiểm tra môn Toán, nó vui như Tết</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b. Vì không có nhiều thời gian nên chúng tôi cũng chỉ cưỡi ngựa xem hoa thôi.</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c. Khi tối lửa tắt đèn, họ luôn giúp đỡ lẫn nhau.</a:t>
            </a:r>
            <a:endParaRPr lang="en-US" sz="28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rPr>
              <a:t>d. Từ đó lũ chuột luôn nhắc rằng chớ có bao giờ tin những kẻ độc ác giả nhân giả nghĩa mà thiệt </a:t>
            </a:r>
            <a:r>
              <a:rPr lang="en-US" sz="2800">
                <a:solidFill>
                  <a:srgbClr val="212529"/>
                </a:solidFill>
                <a:latin typeface="Times New Roman" panose="02020603050405020304" pitchFamily="18" charset="0"/>
                <a:ea typeface="Times New Roman" panose="02020603050405020304" pitchFamily="18" charset="0"/>
              </a:rPr>
              <a:t>mạng</a:t>
            </a:r>
            <a:r>
              <a:rPr lang="en-US" sz="2800" smtClean="0">
                <a:solidFill>
                  <a:srgbClr val="212529"/>
                </a:solidFill>
                <a:latin typeface="Times New Roman" panose="02020603050405020304" pitchFamily="18" charset="0"/>
                <a:ea typeface="Times New Roman" panose="02020603050405020304" pitchFamily="18" charset="0"/>
              </a:rPr>
              <a:t>.</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4098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777925" y="1302778"/>
            <a:ext cx="10617958" cy="5262979"/>
          </a:xfrm>
          <a:prstGeom prst="rect">
            <a:avLst/>
          </a:prstGeom>
        </p:spPr>
        <p:txBody>
          <a:bodyPr wrap="square">
            <a:spAutoFit/>
          </a:bodyPr>
          <a:lstStyle/>
          <a:p>
            <a:pPr algn="just">
              <a:lnSpc>
                <a:spcPct val="150000"/>
              </a:lnSpc>
              <a:spcAft>
                <a:spcPts val="0"/>
              </a:spcAft>
            </a:pPr>
            <a:r>
              <a:rPr lang="en-US" sz="3200" smtClean="0">
                <a:solidFill>
                  <a:srgbClr val="212529"/>
                </a:solidFill>
                <a:latin typeface="Times New Roman" panose="02020603050405020304" pitchFamily="18" charset="0"/>
                <a:ea typeface="Times New Roman" panose="02020603050405020304" pitchFamily="18" charset="0"/>
              </a:rPr>
              <a:t>a</a:t>
            </a:r>
            <a:r>
              <a:rPr lang="en-US" sz="3200">
                <a:solidFill>
                  <a:srgbClr val="212529"/>
                </a:solidFill>
                <a:latin typeface="Times New Roman" panose="02020603050405020304" pitchFamily="18" charset="0"/>
                <a:ea typeface="Times New Roman" panose="02020603050405020304" pitchFamily="18" charset="0"/>
              </a:rPr>
              <a:t>. </a:t>
            </a:r>
            <a:r>
              <a:rPr lang="en-US" sz="3200" i="1">
                <a:solidFill>
                  <a:srgbClr val="212529"/>
                </a:solidFill>
                <a:latin typeface="Times New Roman" panose="02020603050405020304" pitchFamily="18" charset="0"/>
                <a:ea typeface="Times New Roman" panose="02020603050405020304" pitchFamily="18" charset="0"/>
              </a:rPr>
              <a:t>Vui như Tết</a:t>
            </a:r>
            <a:r>
              <a:rPr lang="en-US" sz="3200">
                <a:solidFill>
                  <a:srgbClr val="212529"/>
                </a:solidFill>
                <a:latin typeface="Times New Roman" panose="02020603050405020304" pitchFamily="18" charset="0"/>
                <a:ea typeface="Times New Roman" panose="02020603050405020304" pitchFamily="18" charset="0"/>
              </a:rPr>
              <a:t> – Thành phần vị ngữ</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rPr>
              <a:t>b. </a:t>
            </a:r>
            <a:r>
              <a:rPr lang="en-US" sz="3200" i="1">
                <a:solidFill>
                  <a:srgbClr val="212529"/>
                </a:solidFill>
                <a:latin typeface="Times New Roman" panose="02020603050405020304" pitchFamily="18" charset="0"/>
                <a:ea typeface="Times New Roman" panose="02020603050405020304" pitchFamily="18" charset="0"/>
              </a:rPr>
              <a:t>Cưỡi ngựa xem hoa</a:t>
            </a:r>
            <a:r>
              <a:rPr lang="en-US" sz="3200">
                <a:solidFill>
                  <a:srgbClr val="212529"/>
                </a:solidFill>
                <a:latin typeface="Times New Roman" panose="02020603050405020304" pitchFamily="18" charset="0"/>
                <a:ea typeface="Times New Roman" panose="02020603050405020304" pitchFamily="18" charset="0"/>
              </a:rPr>
              <a:t> – Thành phần vị ngữ</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rPr>
              <a:t>c. </a:t>
            </a:r>
            <a:r>
              <a:rPr lang="en-US" sz="3200" i="1">
                <a:solidFill>
                  <a:srgbClr val="212529"/>
                </a:solidFill>
                <a:latin typeface="Times New Roman" panose="02020603050405020304" pitchFamily="18" charset="0"/>
                <a:ea typeface="Times New Roman" panose="02020603050405020304" pitchFamily="18" charset="0"/>
              </a:rPr>
              <a:t>Tối lửa tắt đèn</a:t>
            </a:r>
            <a:r>
              <a:rPr lang="en-US" sz="3200">
                <a:solidFill>
                  <a:srgbClr val="212529"/>
                </a:solidFill>
                <a:latin typeface="Times New Roman" panose="02020603050405020304" pitchFamily="18" charset="0"/>
                <a:ea typeface="Times New Roman" panose="02020603050405020304" pitchFamily="18" charset="0"/>
              </a:rPr>
              <a:t> – Thành phần trạng ngữ.</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rPr>
              <a:t>d. </a:t>
            </a:r>
            <a:r>
              <a:rPr lang="en-US" sz="3200" i="1">
                <a:solidFill>
                  <a:srgbClr val="212529"/>
                </a:solidFill>
                <a:latin typeface="Times New Roman" panose="02020603050405020304" pitchFamily="18" charset="0"/>
                <a:ea typeface="Times New Roman" panose="02020603050405020304" pitchFamily="18" charset="0"/>
              </a:rPr>
              <a:t>giả nhân giả nghĩa</a:t>
            </a:r>
            <a:r>
              <a:rPr lang="en-US" sz="3200">
                <a:solidFill>
                  <a:srgbClr val="212529"/>
                </a:solidFill>
                <a:latin typeface="Times New Roman" panose="02020603050405020304" pitchFamily="18" charset="0"/>
                <a:ea typeface="Times New Roman" panose="02020603050405020304" pitchFamily="18" charset="0"/>
              </a:rPr>
              <a:t> - Thành phần vị ngữ</a:t>
            </a:r>
            <a:endParaRPr lang="en-US" sz="3200">
              <a:latin typeface="Times New Roman" panose="02020603050405020304" pitchFamily="18" charset="0"/>
              <a:ea typeface="Times New Roman" panose="02020603050405020304" pitchFamily="18" charset="0"/>
            </a:endParaRPr>
          </a:p>
          <a:p>
            <a:pPr algn="just">
              <a:lnSpc>
                <a:spcPct val="150000"/>
              </a:lnSpc>
              <a:spcAft>
                <a:spcPts val="0"/>
              </a:spcAft>
            </a:pPr>
            <a:r>
              <a:rPr lang="en-US" sz="3200">
                <a:solidFill>
                  <a:srgbClr val="212529"/>
                </a:solidFill>
                <a:latin typeface="Times New Roman" panose="02020603050405020304" pitchFamily="18" charset="0"/>
                <a:ea typeface="Times New Roman" panose="02020603050405020304" pitchFamily="18" charset="0"/>
              </a:rPr>
              <a:t>→ Tác dụng: Dùng để nhấn mạnh, bày tỏ tình cảm, cảm xúc một cách rõ ràng, dễ dàng hơn vì thành ngữ mang tính biểu cảm rất cao.</a:t>
            </a:r>
            <a:endParaRPr lang="en-US" sz="3200">
              <a:latin typeface="Times New Roman" panose="02020603050405020304" pitchFamily="18" charset="0"/>
              <a:ea typeface="Times New Roman" panose="02020603050405020304" pitchFamily="18" charset="0"/>
            </a:endParaRPr>
          </a:p>
        </p:txBody>
      </p:sp>
      <p:sp>
        <p:nvSpPr>
          <p:cNvPr id="3" name="Rectangle 2"/>
          <p:cNvSpPr/>
          <p:nvPr/>
        </p:nvSpPr>
        <p:spPr>
          <a:xfrm>
            <a:off x="3849589" y="425761"/>
            <a:ext cx="4421403" cy="584775"/>
          </a:xfrm>
          <a:prstGeom prst="rect">
            <a:avLst/>
          </a:prstGeom>
        </p:spPr>
        <p:txBody>
          <a:bodyPr wrap="none">
            <a:spAutoFit/>
          </a:bodyPr>
          <a:lstStyle/>
          <a:p>
            <a:pPr algn="just">
              <a:spcAft>
                <a:spcPts val="0"/>
              </a:spcAft>
            </a:pPr>
            <a:r>
              <a:rPr lang="it-IT" sz="3200" b="1">
                <a:solidFill>
                  <a:srgbClr val="FF0000"/>
                </a:solidFill>
                <a:latin typeface="Times New Roman" panose="02020603050405020304" pitchFamily="18" charset="0"/>
                <a:ea typeface="Arial" panose="020B0604020202020204" pitchFamily="34" charset="0"/>
              </a:rPr>
              <a:t>*Gợi ý đáp án bài tập 7:</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019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1000"/>
                                        <p:tgtEl>
                                          <p:spTgt spid="2">
                                            <p:txEl>
                                              <p:pRg st="3" end="3"/>
                                            </p:txEl>
                                          </p:spTgt>
                                        </p:tgtEl>
                                      </p:cBhvr>
                                    </p:animEffect>
                                    <p:anim calcmode="lin" valueType="num">
                                      <p:cBhvr>
                                        <p:cTn id="3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fade">
                                      <p:cBhvr>
                                        <p:cTn id="40" dur="1000"/>
                                        <p:tgtEl>
                                          <p:spTgt spid="2">
                                            <p:txEl>
                                              <p:pRg st="4" end="4"/>
                                            </p:txEl>
                                          </p:spTgt>
                                        </p:tgtEl>
                                      </p:cBhvr>
                                    </p:animEffect>
                                    <p:anim calcmode="lin" valueType="num">
                                      <p:cBhvr>
                                        <p:cTn id="4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1146412" y="2279175"/>
            <a:ext cx="10194878" cy="2219838"/>
          </a:xfrm>
          <a:prstGeom prst="rect">
            <a:avLst/>
          </a:prstGeom>
        </p:spPr>
        <p:txBody>
          <a:bodyPr wrap="square">
            <a:spAutoFit/>
          </a:bodyPr>
          <a:lstStyle/>
          <a:p>
            <a:pPr algn="just">
              <a:lnSpc>
                <a:spcPct val="150000"/>
              </a:lnSpc>
              <a:spcAft>
                <a:spcPts val="0"/>
              </a:spcAft>
            </a:pPr>
            <a:r>
              <a:rPr lang="vi-VN" sz="3200" b="1">
                <a:latin typeface="Times New Roman" panose="02020603050405020304" pitchFamily="18" charset="0"/>
                <a:ea typeface="Arial" panose="020B0604020202020204" pitchFamily="34" charset="0"/>
              </a:rPr>
              <a:t>Bài tập </a:t>
            </a:r>
            <a:r>
              <a:rPr lang="en-US" sz="3200" b="1">
                <a:latin typeface="Times New Roman" panose="02020603050405020304" pitchFamily="18" charset="0"/>
                <a:ea typeface="Arial" panose="020B0604020202020204" pitchFamily="34" charset="0"/>
              </a:rPr>
              <a:t>8</a:t>
            </a:r>
            <a:r>
              <a:rPr lang="vi-VN" sz="3200" b="1">
                <a:latin typeface="Times New Roman" panose="02020603050405020304" pitchFamily="18" charset="0"/>
                <a:ea typeface="Arial" panose="020B0604020202020204" pitchFamily="34" charset="0"/>
              </a:rPr>
              <a:t>: </a:t>
            </a:r>
            <a:r>
              <a:rPr lang="en-US" sz="3200">
                <a:solidFill>
                  <a:srgbClr val="212529"/>
                </a:solidFill>
                <a:latin typeface="Times New Roman" panose="02020603050405020304" pitchFamily="18" charset="0"/>
                <a:ea typeface="Times New Roman" panose="02020603050405020304" pitchFamily="18" charset="0"/>
              </a:rPr>
              <a:t> </a:t>
            </a:r>
            <a:r>
              <a:rPr lang="en-US" sz="3200">
                <a:latin typeface="Times New Roman" panose="02020603050405020304" pitchFamily="18" charset="0"/>
                <a:ea typeface="Times New Roman" panose="02020603050405020304" pitchFamily="18" charset="0"/>
              </a:rPr>
              <a:t>Hãy viết đoạn văn khoảng 8- 10 câu nêu những điều tốt đẹp em đã tiếp nhận được sau khi đọc những truyện ngụ ngôn, tục ngữ và thành ngữ trong bài học </a:t>
            </a:r>
            <a:r>
              <a:rPr lang="en-US" sz="3200">
                <a:latin typeface="Times New Roman" panose="02020603050405020304" pitchFamily="18" charset="0"/>
                <a:ea typeface="Times New Roman" panose="02020603050405020304" pitchFamily="18" charset="0"/>
              </a:rPr>
              <a:t>này</a:t>
            </a:r>
            <a:r>
              <a:rPr lang="en-US" sz="3200" smtClean="0">
                <a:latin typeface="Times New Roman" panose="02020603050405020304" pitchFamily="18" charset="0"/>
                <a:ea typeface="Times New Roman" panose="02020603050405020304" pitchFamily="18" charset="0"/>
              </a:rPr>
              <a:t>.</a:t>
            </a:r>
            <a:endParaRPr lang="en-US" sz="32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31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800885" y="1126808"/>
            <a:ext cx="6931513" cy="523220"/>
          </a:xfrm>
          <a:prstGeom prst="rect">
            <a:avLst/>
          </a:prstGeom>
        </p:spPr>
        <p:txBody>
          <a:bodyPr wrap="none">
            <a:spAutoFit/>
          </a:bodyPr>
          <a:lstStyle/>
          <a:p>
            <a:pP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KIẾN THỨC CƠ BẢN VỀ LÝ THUYẾT</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967746" y="2538286"/>
            <a:ext cx="10256507" cy="2600199"/>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1) Nêu khái niệm, đặc điểm về hình thức và nội dung nghĩa của thành ngữ. Cho ví dục phân tích.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2) Phân biệt thành ngữ với tục ngữ.</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62438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5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5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1023583" y="1934881"/>
            <a:ext cx="10263116" cy="3785652"/>
          </a:xfrm>
          <a:prstGeom prst="rect">
            <a:avLst/>
          </a:prstGeom>
        </p:spPr>
        <p:txBody>
          <a:bodyPr wrap="square">
            <a:spAutoFit/>
          </a:bodyPr>
          <a:lstStyle/>
          <a:p>
            <a:pPr algn="just">
              <a:lnSpc>
                <a:spcPct val="150000"/>
              </a:lnSpc>
              <a:spcAft>
                <a:spcPts val="0"/>
              </a:spcAft>
            </a:pPr>
            <a:r>
              <a:rPr lang="en-US" sz="32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a:latin typeface="Times New Roman" panose="02020603050405020304" pitchFamily="18" charset="0"/>
                <a:ea typeface="Times New Roman" panose="02020603050405020304" pitchFamily="18" charset="0"/>
                <a:cs typeface="Times New Roman" panose="02020603050405020304" pitchFamily="18" charset="0"/>
              </a:rPr>
              <a:t>Dùng câu khái quát để nêu giá trị của những truyện ngụ ngôn, tục ngữ và thành ngữ đã học.</a:t>
            </a:r>
          </a:p>
          <a:p>
            <a:pPr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 Giới thiệu một số truyện ngụ ngôn, tục ngữ, thành ngữ.</a:t>
            </a:r>
          </a:p>
          <a:p>
            <a:pPr algn="just">
              <a:lnSpc>
                <a:spcPct val="150000"/>
              </a:lnSpc>
              <a:spcAft>
                <a:spcPts val="0"/>
              </a:spcAft>
            </a:pPr>
            <a:r>
              <a:rPr lang="en-US" sz="3200">
                <a:latin typeface="Times New Roman" panose="02020603050405020304" pitchFamily="18" charset="0"/>
                <a:ea typeface="Times New Roman" panose="02020603050405020304" pitchFamily="18" charset="0"/>
                <a:cs typeface="Times New Roman" panose="02020603050405020304" pitchFamily="18" charset="0"/>
              </a:rPr>
              <a:t>+ Lần lượt tình bày những bài học, những điều tốt đẹp em học được</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849589" y="480265"/>
            <a:ext cx="4421403" cy="742511"/>
          </a:xfrm>
          <a:prstGeom prst="rect">
            <a:avLst/>
          </a:prstGeom>
        </p:spPr>
        <p:txBody>
          <a:bodyPr wrap="none">
            <a:spAutoFit/>
          </a:bodyPr>
          <a:lstStyle/>
          <a:p>
            <a:pPr algn="just">
              <a:lnSpc>
                <a:spcPct val="150000"/>
              </a:lnSpc>
              <a:spcAft>
                <a:spcPts val="0"/>
              </a:spcAft>
            </a:pPr>
            <a:r>
              <a:rPr lang="it-IT" sz="3200" b="1">
                <a:solidFill>
                  <a:srgbClr val="FF0000"/>
                </a:solidFill>
                <a:latin typeface="Times New Roman" panose="02020603050405020304" pitchFamily="18" charset="0"/>
                <a:ea typeface="Arial" panose="020B0604020202020204" pitchFamily="34" charset="0"/>
                <a:cs typeface="Times New Roman" panose="02020603050405020304" pitchFamily="18" charset="0"/>
              </a:rPr>
              <a:t>*Gợi ý đáp án bài tập 8:</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84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41528" y="811642"/>
            <a:ext cx="10708944" cy="6340197"/>
          </a:xfrm>
          <a:prstGeom prst="rect">
            <a:avLst/>
          </a:prstGeom>
        </p:spPr>
        <p:txBody>
          <a:bodyPr wrap="square">
            <a:spAutoFit/>
          </a:bodyPr>
          <a:lstStyle/>
          <a:p>
            <a:pPr indent="342265" algn="just">
              <a:lnSpc>
                <a:spcPct val="150000"/>
              </a:lnSpc>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(1) Những câu chuyện ngụ ngôn, những câu tục ngữ, thành ngữ đã đem đến cho em nhiều điều tốt đẹp trong cuộc sống. (2) Đó là những bài học nhận thức, ứng xử ở đời mà con người cần thấu hiểu như: cần suy xét đúng sai trước khi quyết định làm điều gì đó ở truyện ngụ ngôn "Đẽo cày giữa đường" hay luôn khiêm tốn và sẵn sàng mở rộng tầm hiểu biết của mình qua câu chuyện "Êch ngồi đáy giếng"...(3) Đó là những đạo lý cao đẹp ngàn đời của dân tộc Việt Nam như: sống biết ơn trong câu tục ngữ "Ăn quả nhớ kẻ trồng cây"; coi trọng con người, phải sống sao cho lương tâm trong sạch "Đói cho sạch rách cho thơm</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152400" algn="l"/>
              </a:tabLst>
            </a:pPr>
            <a:r>
              <a:rPr lang="de-DE"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516133" y="256193"/>
            <a:ext cx="2832187" cy="523220"/>
          </a:xfrm>
          <a:prstGeom prst="rect">
            <a:avLst/>
          </a:prstGeom>
        </p:spPr>
        <p:txBody>
          <a:bodyPr wrap="none">
            <a:spAutoFit/>
          </a:bodyPr>
          <a:lstStyle/>
          <a:p>
            <a:pPr indent="342265" algn="ctr">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THAM KHẢO</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662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Rectangle 9">
            <a:extLst>
              <a:ext uri="{FF2B5EF4-FFF2-40B4-BE49-F238E27FC236}">
                <a16:creationId xmlns:a16="http://schemas.microsoft.com/office/drawing/2014/main" id="{2E80C965-DB6D-4F81-9E9E-B027384D0B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32801" y="2200695"/>
            <a:ext cx="645368" cy="484026"/>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924197" y="1502156"/>
            <a:ext cx="2532832" cy="954774"/>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95482" y="5230019"/>
            <a:ext cx="2017580" cy="760545"/>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6" name="Rectangle 15">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84242" y="5789405"/>
            <a:ext cx="485579" cy="364184"/>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955343" y="1354849"/>
            <a:ext cx="10536071" cy="4616648"/>
          </a:xfrm>
          <a:prstGeom prst="rect">
            <a:avLst/>
          </a:prstGeom>
        </p:spPr>
        <p:txBody>
          <a:bodyPr wrap="square">
            <a:spAutoFit/>
          </a:bodyPr>
          <a:lstStyle/>
          <a:p>
            <a:pPr>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(4) Tục ngữ còn dạy ta những kinh nghiệm quý báu trong lao động sản xuất, để ta biết vận dụng đem lại thành quả trong công việc: "Nhất nước nhì phân tam cần từ giống". (5) Mỗi lần kiêu căng tự phụ thành ngữ "Ếch ngồi đáy giếng" lại nhắc nhở ta...(6) Chao ôi, trí tuệ dân gian thật đáng khâm phục và tự hào. (7) Mang theo những câu chuyện ngụ ngôn, những câu tục ngữ và thành ngữ làm hành trang bước vào đời, thật quý giá làm sao!</a:t>
            </a:r>
            <a:endParaRPr lang="en-US" sz="2800"/>
          </a:p>
        </p:txBody>
      </p:sp>
    </p:spTree>
    <p:extLst>
      <p:ext uri="{BB962C8B-B14F-4D97-AF65-F5344CB8AC3E}">
        <p14:creationId xmlns:p14="http://schemas.microsoft.com/office/powerpoint/2010/main" val="1401268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8215" y="2333767"/>
            <a:ext cx="9908274" cy="3046988"/>
          </a:xfrm>
          <a:prstGeom prst="rect">
            <a:avLst/>
          </a:prstGeom>
        </p:spPr>
        <p:txBody>
          <a:bodyPr wrap="square">
            <a:spAutoFit/>
          </a:bodyPr>
          <a:lstStyle/>
          <a:p>
            <a:pPr algn="just">
              <a:lnSpc>
                <a:spcPct val="200000"/>
              </a:lnSpc>
              <a:spcAft>
                <a:spcPts val="0"/>
              </a:spcAft>
            </a:pPr>
            <a:r>
              <a:rPr lang="en-US" sz="3200" smtClean="0">
                <a:solidFill>
                  <a:srgbClr val="0D0D0D"/>
                </a:solidFill>
                <a:latin typeface="Times New Roman" panose="02020603050405020304" pitchFamily="18" charset="0"/>
                <a:ea typeface="Times New Roman" panose="02020603050405020304" pitchFamily="18" charset="0"/>
              </a:rPr>
              <a:t>- </a:t>
            </a:r>
            <a:r>
              <a:rPr lang="en-US" sz="3200">
                <a:solidFill>
                  <a:srgbClr val="0D0D0D"/>
                </a:solidFill>
                <a:latin typeface="Times New Roman" panose="02020603050405020304" pitchFamily="18" charset="0"/>
                <a:ea typeface="Times New Roman" panose="02020603050405020304" pitchFamily="18" charset="0"/>
              </a:rPr>
              <a:t>Hoàn thành các nội dung ôn tập.</a:t>
            </a:r>
            <a:endParaRPr lang="en-US" sz="3200">
              <a:latin typeface="Times New Roman" panose="02020603050405020304" pitchFamily="18" charset="0"/>
              <a:ea typeface="Times New Roman" panose="02020603050405020304" pitchFamily="18" charset="0"/>
            </a:endParaRPr>
          </a:p>
          <a:p>
            <a:pPr algn="just">
              <a:lnSpc>
                <a:spcPct val="200000"/>
              </a:lnSpc>
              <a:spcAft>
                <a:spcPts val="0"/>
              </a:spcAft>
            </a:pPr>
            <a:r>
              <a:rPr lang="en-US" sz="3200">
                <a:solidFill>
                  <a:srgbClr val="0D0D0D"/>
                </a:solidFill>
                <a:latin typeface="Times New Roman" panose="02020603050405020304" pitchFamily="18" charset="0"/>
                <a:ea typeface="Times New Roman" panose="02020603050405020304" pitchFamily="18" charset="0"/>
              </a:rPr>
              <a:t>- Chuẩn bị cho buổi học sau: Ôn tập Thực hành tiếng Việt NÓI QUÁ.</a:t>
            </a:r>
            <a:endParaRPr lang="en-US" sz="32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714069" y="951510"/>
            <a:ext cx="4490909" cy="584775"/>
          </a:xfrm>
          <a:prstGeom prst="rect">
            <a:avLst/>
          </a:prstGeom>
        </p:spPr>
        <p:txBody>
          <a:bodyPr wrap="none">
            <a:spAutoFit/>
          </a:bodyPr>
          <a:lstStyle/>
          <a:p>
            <a:pPr algn="ctr">
              <a:spcAft>
                <a:spcPts val="0"/>
              </a:spcAft>
              <a:tabLst>
                <a:tab pos="152400" algn="l"/>
              </a:tabLst>
            </a:pPr>
            <a:r>
              <a:rPr lang="de-DE" sz="3200" b="1">
                <a:solidFill>
                  <a:srgbClr val="FF0000"/>
                </a:solidFill>
                <a:latin typeface="Times New Roman" panose="02020603050405020304" pitchFamily="18" charset="0"/>
                <a:ea typeface="Times New Roman" panose="02020603050405020304" pitchFamily="18" charset="0"/>
              </a:rPr>
              <a:t>HƯỚNG DẪN TỰ HỌC</a:t>
            </a:r>
            <a:endParaRPr lang="en-US" sz="32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754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Rectangle 3"/>
          <p:cNvSpPr/>
          <p:nvPr/>
        </p:nvSpPr>
        <p:spPr>
          <a:xfrm>
            <a:off x="964226" y="1392804"/>
            <a:ext cx="10495128" cy="5185522"/>
          </a:xfrm>
          <a:prstGeom prst="rect">
            <a:avLst/>
          </a:prstGeom>
        </p:spPr>
        <p:txBody>
          <a:bodyPr wrap="square">
            <a:spAutoFit/>
          </a:bodyPr>
          <a:lstStyle/>
          <a:p>
            <a:pPr algn="just">
              <a:lnSpc>
                <a:spcPct val="150000"/>
              </a:lnSpc>
              <a:spcAft>
                <a:spcPts val="0"/>
              </a:spcAft>
            </a:pPr>
            <a:r>
              <a:rPr lang="en-US" sz="2800" b="1" smtClean="0">
                <a:solidFill>
                  <a:srgbClr val="0070C0"/>
                </a:solidFill>
                <a:latin typeface="Times New Roman" panose="02020603050405020304" pitchFamily="18" charset="0"/>
                <a:ea typeface="MS Mincho"/>
                <a:cs typeface="Times New Roman" panose="02020603050405020304" pitchFamily="18" charset="0"/>
              </a:rPr>
              <a:t>1</a:t>
            </a:r>
            <a:r>
              <a:rPr lang="en-US" sz="2800" b="1">
                <a:solidFill>
                  <a:srgbClr val="0070C0"/>
                </a:solidFill>
                <a:latin typeface="Times New Roman" panose="02020603050405020304" pitchFamily="18" charset="0"/>
                <a:ea typeface="MS Mincho"/>
                <a:cs typeface="Times New Roman" panose="02020603050405020304" pitchFamily="18" charset="0"/>
              </a:rPr>
              <a:t>. Khái niệm: </a:t>
            </a:r>
            <a:r>
              <a:rPr lang="vi-VN" sz="2800">
                <a:latin typeface="Times New Roman" panose="02020603050405020304" pitchFamily="18" charset="0"/>
                <a:ea typeface="Calibri" panose="020F0502020204030204" pitchFamily="34" charset="0"/>
                <a:cs typeface="Times New Roman" panose="02020603050405020304" pitchFamily="18" charset="0"/>
              </a:rPr>
              <a:t>T</a:t>
            </a:r>
            <a:r>
              <a:rPr lang="en-US" sz="2800">
                <a:latin typeface="Times New Roman" panose="02020603050405020304" pitchFamily="18" charset="0"/>
                <a:ea typeface="Calibri" panose="020F0502020204030204" pitchFamily="34" charset="0"/>
                <a:cs typeface="Times New Roman" panose="02020603050405020304" pitchFamily="18" charset="0"/>
              </a:rPr>
              <a:t>hành ngữ là cụm từ cố định, biểu thị một ý nghĩa nào đó nhất định.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Hình thức:</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Ngắn gọn, nhịp nhàng, cân đối, có vần điệu, hình ảnh.</a:t>
            </a:r>
          </a:p>
          <a:p>
            <a:pPr algn="just">
              <a:lnSpc>
                <a:spcPct val="150000"/>
              </a:lnSpc>
              <a:spcAft>
                <a:spcPts val="0"/>
              </a:spcAft>
            </a:pPr>
            <a:r>
              <a:rPr lang="en-US" sz="2800">
                <a:solidFill>
                  <a:srgbClr val="0D0D0D"/>
                </a:solidFill>
                <a:latin typeface="Times New Roman" panose="02020603050405020304" pitchFamily="18" charset="0"/>
                <a:ea typeface="MS Mincho"/>
                <a:cs typeface="Times New Roman" panose="02020603050405020304" pitchFamily="18" charset="0"/>
              </a:rPr>
              <a:t>- Nội dung:</a:t>
            </a: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Biểu thị một ý nghĩa nào đó nhất định.</a:t>
            </a:r>
            <a:r>
              <a:rPr lang="vi-VN" sz="2800">
                <a:latin typeface="Times New Roman" panose="02020603050405020304" pitchFamily="18" charset="0"/>
                <a:ea typeface="Arial" panose="020B0604020202020204" pitchFamily="34" charset="0"/>
                <a:cs typeface="Times New Roman" panose="02020603050405020304" pitchFamily="18" charset="0"/>
              </a:rPr>
              <a:t> Nghĩa của thành ngữ có thể bắt nguồn từ nghĩa đen của các từ tạo nên nó nhưng thường thông qua một số phép chuyển nghĩa như ẩn dụ, so sánh, hoán dụ…</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VD: </a:t>
            </a:r>
            <a:r>
              <a:rPr lang="vi-VN" sz="2800" i="1">
                <a:latin typeface="Times New Roman" panose="02020603050405020304" pitchFamily="18" charset="0"/>
                <a:ea typeface="Arial" panose="020B0604020202020204" pitchFamily="34" charset="0"/>
                <a:cs typeface="Times New Roman" panose="02020603050405020304" pitchFamily="18" charset="0"/>
              </a:rPr>
              <a:t>lên thác xuồng ghềnh</a:t>
            </a:r>
            <a:r>
              <a:rPr lang="vi-VN" sz="2800">
                <a:latin typeface="Times New Roman" panose="02020603050405020304" pitchFamily="18" charset="0"/>
                <a:ea typeface="Arial" panose="020B0604020202020204" pitchFamily="34" charset="0"/>
                <a:cs typeface="Times New Roman" panose="02020603050405020304" pitchFamily="18" charset="0"/>
              </a:rPr>
              <a:t> -&gt; Ý nghĩa: sự gian nan, vất vả của cuộc đời, con người.</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621365" y="589911"/>
            <a:ext cx="2949269"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*GỢI Ý ĐÁP ÁN: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625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616615" y="753223"/>
            <a:ext cx="5479385" cy="523220"/>
          </a:xfrm>
          <a:prstGeom prst="rect">
            <a:avLst/>
          </a:prstGeom>
        </p:spPr>
        <p:txBody>
          <a:bodyPr wrap="none">
            <a:spAutoFit/>
          </a:bodyPr>
          <a:lstStyle/>
          <a:p>
            <a:pPr algn="just">
              <a:spcAft>
                <a:spcPts val="0"/>
              </a:spcAft>
            </a:pPr>
            <a:r>
              <a:rPr lang="en-US" sz="2800" b="1">
                <a:solidFill>
                  <a:srgbClr val="0070C0"/>
                </a:solidFill>
                <a:latin typeface="Times New Roman" panose="02020603050405020304" pitchFamily="18" charset="0"/>
                <a:ea typeface="MS Mincho"/>
              </a:rPr>
              <a:t>2. Phân biệt thành ngữ và tục ngữ </a:t>
            </a:r>
            <a:endParaRPr lang="en-US" sz="280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55745511"/>
              </p:ext>
            </p:extLst>
          </p:nvPr>
        </p:nvGraphicFramePr>
        <p:xfrm>
          <a:off x="791570" y="2224584"/>
          <a:ext cx="10727140" cy="3550238"/>
        </p:xfrm>
        <a:graphic>
          <a:graphicData uri="http://schemas.openxmlformats.org/drawingml/2006/table">
            <a:tbl>
              <a:tblPr firstRow="1" firstCol="1" bandRow="1"/>
              <a:tblGrid>
                <a:gridCol w="3574924">
                  <a:extLst>
                    <a:ext uri="{9D8B030D-6E8A-4147-A177-3AD203B41FA5}">
                      <a16:colId xmlns:a16="http://schemas.microsoft.com/office/drawing/2014/main" val="463834627"/>
                    </a:ext>
                  </a:extLst>
                </a:gridCol>
                <a:gridCol w="3576108">
                  <a:extLst>
                    <a:ext uri="{9D8B030D-6E8A-4147-A177-3AD203B41FA5}">
                      <a16:colId xmlns:a16="http://schemas.microsoft.com/office/drawing/2014/main" val="1690746689"/>
                    </a:ext>
                  </a:extLst>
                </a:gridCol>
                <a:gridCol w="3576108">
                  <a:extLst>
                    <a:ext uri="{9D8B030D-6E8A-4147-A177-3AD203B41FA5}">
                      <a16:colId xmlns:a16="http://schemas.microsoft.com/office/drawing/2014/main" val="3947970036"/>
                    </a:ext>
                  </a:extLst>
                </a:gridCol>
              </a:tblGrid>
              <a:tr h="443780">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Phương diện</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Thành ngữ</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Tục ngữ</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337401022"/>
                  </a:ext>
                </a:extLst>
              </a:tr>
              <a:tr h="1331339">
                <a:tc>
                  <a:txBody>
                    <a:bodyPr/>
                    <a:lstStyle/>
                    <a:p>
                      <a:pPr algn="just">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Cấu tạo và chức năng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342900" lvl="0" indent="-342900" algn="just">
                        <a:spcAft>
                          <a:spcPts val="0"/>
                        </a:spcAft>
                        <a:buSzPts val="1400"/>
                        <a:buFont typeface="Times New Roman" panose="02020603050405020304" pitchFamily="18" charset="0"/>
                        <a:buChar char="-"/>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Là một cụm từ cố định, dùng để tạo câu.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342900" lvl="0" indent="-342900" algn="just">
                        <a:spcAft>
                          <a:spcPts val="0"/>
                        </a:spcAft>
                        <a:buSzPts val="1400"/>
                        <a:buFont typeface="Times New Roman" panose="02020603050405020304" pitchFamily="18" charset="0"/>
                        <a:buChar char="-"/>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Là một câu hoàn chỉnh, (thường lược chủ ngữ)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713214232"/>
                  </a:ext>
                </a:extLst>
              </a:tr>
              <a:tr h="1775119">
                <a:tc>
                  <a:txBody>
                    <a:bodyPr/>
                    <a:lstStyle/>
                    <a:p>
                      <a:pPr algn="just">
                        <a:spcAft>
                          <a:spcPts val="0"/>
                        </a:spcAft>
                      </a:pPr>
                      <a:r>
                        <a:rPr lang="en-US" sz="2800" i="1">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342900" lvl="0" indent="-342900" algn="just">
                        <a:spcAft>
                          <a:spcPts val="0"/>
                        </a:spcAft>
                        <a:buSzPts val="1400"/>
                        <a:buFont typeface="Times New Roman" panose="02020603050405020304" pitchFamily="18" charset="0"/>
                        <a:buChar char="-"/>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Biểu thị một ý nghĩa hoàn chỉnh nhất định.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marL="342900" lvl="0" indent="-342900" algn="just">
                        <a:spcAft>
                          <a:spcPts val="0"/>
                        </a:spcAft>
                        <a:buSzPts val="1400"/>
                        <a:buFont typeface="Times New Roman" panose="02020603050405020304" pitchFamily="18" charset="0"/>
                        <a:buChar char="-"/>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Dùng để đúc kết kinh nghiệm, đưa ra lời khuyên nhủ, dạy bảo,…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267188605"/>
                  </a:ext>
                </a:extLst>
              </a:tr>
            </a:tbl>
          </a:graphicData>
        </a:graphic>
      </p:graphicFrame>
    </p:spTree>
    <p:extLst>
      <p:ext uri="{BB962C8B-B14F-4D97-AF65-F5344CB8AC3E}">
        <p14:creationId xmlns:p14="http://schemas.microsoft.com/office/powerpoint/2010/main" val="2299872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878801" y="733463"/>
            <a:ext cx="10817331" cy="6124754"/>
          </a:xfrm>
          <a:prstGeom prst="rect">
            <a:avLst/>
          </a:prstGeom>
        </p:spPr>
        <p:txBody>
          <a:bodyPr wrap="square">
            <a:spAutoFit/>
          </a:bodyPr>
          <a:lstStyle/>
          <a:p>
            <a:pPr algn="just">
              <a:spcAft>
                <a:spcPts val="0"/>
              </a:spcAft>
            </a:pPr>
            <a:r>
              <a:rPr lang="it-IT" sz="2800" b="1" smtClean="0">
                <a:latin typeface="Times New Roman" panose="02020603050405020304" pitchFamily="18" charset="0"/>
                <a:ea typeface="Arial" panose="020B0604020202020204" pitchFamily="34" charset="0"/>
              </a:rPr>
              <a:t>Bài </a:t>
            </a:r>
            <a:r>
              <a:rPr lang="it-IT" sz="2800" b="1">
                <a:latin typeface="Times New Roman" panose="02020603050405020304" pitchFamily="18" charset="0"/>
                <a:ea typeface="Arial" panose="020B0604020202020204" pitchFamily="34" charset="0"/>
              </a:rPr>
              <a:t>tập 1:</a:t>
            </a:r>
            <a:r>
              <a:rPr lang="it-IT" sz="2800">
                <a:latin typeface="Times New Roman" panose="02020603050405020304" pitchFamily="18" charset="0"/>
                <a:ea typeface="Arial" panose="020B0604020202020204" pitchFamily="34" charset="0"/>
              </a:rPr>
              <a:t> </a:t>
            </a:r>
            <a:r>
              <a:rPr lang="vi-VN" sz="2800" i="1">
                <a:latin typeface="Times New Roman" panose="02020603050405020304" pitchFamily="18" charset="0"/>
                <a:ea typeface="Arial" panose="020B0604020202020204" pitchFamily="34" charset="0"/>
              </a:rPr>
              <a:t>Tìm các thành ngữ trong các câu thơ sau:</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Sinh lão bệnh tử một đời,</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Năng nhặt chặt bị có thời giàu sang.</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Giữa đường đứt gánh dở dang,</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Không nơi nương tựa lang thang trên đường.</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Sống phải trên kính dưới nhường,</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Anh em máu mủ phải thương nhau cùng.</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Con dao hai lưỡi đừng dùng,</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Đồng tâm hiệp lực ta cùng tiến lên.</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Cơm no, áo ấm thì bền,</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Ăn cháo đá bát thì nên loại trừ.</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Lắm tiền nhiều của con hư,</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Thất cơ lỡ vận từ từ sẽ qua.</a:t>
            </a:r>
            <a:endParaRPr lang="en-US" sz="2800">
              <a:latin typeface="Times New Roman" panose="02020603050405020304" pitchFamily="18" charset="0"/>
              <a:ea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rPr>
              <a:t>Đừng nên cưỡi ngựa xem </a:t>
            </a:r>
            <a:r>
              <a:rPr lang="vi-VN" sz="2800">
                <a:latin typeface="Times New Roman" panose="02020603050405020304" pitchFamily="18" charset="0"/>
                <a:ea typeface="Arial" panose="020B0604020202020204" pitchFamily="34" charset="0"/>
              </a:rPr>
              <a:t>hoa</a:t>
            </a:r>
            <a:r>
              <a:rPr lang="vi-VN" sz="2800" smtClean="0">
                <a:latin typeface="Times New Roman" panose="02020603050405020304" pitchFamily="18" charset="0"/>
                <a:ea typeface="Arial" panose="020B0604020202020204" pitchFamily="34" charset="0"/>
              </a:rPr>
              <a:t>,</a:t>
            </a:r>
            <a:endParaRPr lang="en-US" sz="2800">
              <a:latin typeface="Times New Roman" panose="02020603050405020304" pitchFamily="18" charset="0"/>
              <a:ea typeface="Times New Roman" panose="02020603050405020304" pitchFamily="18" charset="0"/>
            </a:endParaRPr>
          </a:p>
        </p:txBody>
      </p:sp>
      <p:sp>
        <p:nvSpPr>
          <p:cNvPr id="3" name="Rectangle 2"/>
          <p:cNvSpPr/>
          <p:nvPr/>
        </p:nvSpPr>
        <p:spPr>
          <a:xfrm>
            <a:off x="414593" y="196595"/>
            <a:ext cx="5044266" cy="523220"/>
          </a:xfrm>
          <a:prstGeom prst="rect">
            <a:avLst/>
          </a:prstGeom>
        </p:spPr>
        <p:txBody>
          <a:bodyPr wrap="none">
            <a:spAutoFit/>
          </a:bodyPr>
          <a:lstStyle/>
          <a:p>
            <a:pPr algn="just">
              <a:spcAft>
                <a:spcPts val="0"/>
              </a:spcAft>
            </a:pPr>
            <a:r>
              <a:rPr lang="en-US" sz="2800" b="1">
                <a:solidFill>
                  <a:srgbClr val="FF0000"/>
                </a:solidFill>
                <a:latin typeface="Times New Roman" panose="02020603050405020304" pitchFamily="18" charset="0"/>
                <a:ea typeface="Times New Roman" panose="02020603050405020304" pitchFamily="18" charset="0"/>
              </a:rPr>
              <a:t>B. LUYỆN TẬP THỰC HÀNH </a:t>
            </a:r>
            <a:endParaRPr lang="en-US" sz="28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3833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1132765" y="302359"/>
            <a:ext cx="10222173" cy="6555641"/>
          </a:xfrm>
          <a:prstGeom prst="rect">
            <a:avLst/>
          </a:prstGeom>
        </p:spPr>
        <p:txBody>
          <a:bodyPr wrap="square">
            <a:spAutoFit/>
          </a:bodyPr>
          <a:lstStyle/>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Cũng đừng kiếm chuyện làm quà nhiêu khê.</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tabLst>
                <a:tab pos="619125" algn="l"/>
                <a:tab pos="1720850" algn="ctr"/>
              </a:tabLst>
            </a:pPr>
            <a:r>
              <a:rPr lang="vi-VN" sz="2800">
                <a:latin typeface="Times New Roman" panose="02020603050405020304" pitchFamily="18" charset="0"/>
                <a:ea typeface="Arial" panose="020B0604020202020204" pitchFamily="34" charset="0"/>
                <a:cs typeface="Times New Roman" panose="02020603050405020304" pitchFamily="18" charset="0"/>
              </a:rPr>
              <a:t>Của nhà lá vườn đừng chê,</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Đem con bỏ chợ thì về làm chi.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Năm thì mười họa mấy khi,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Cứ lười như hủi lấy gì mà 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Nửa tin, nửa ngờ lăn tăn,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Đi guốc trong bụng thì văn làm gì!</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Tha phương cầu thực cứ đi,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Miếng ăn miếng nhục chỉ vì tham lam.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Vinh hoa phú quý đừng ham,</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Gieo gió gặp bão vì làm chuyện gian.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Con đàn cháu đống thì nhàn,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Ăn không nói có dễ tan cửa nhà.</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Ngồi lê mách lẻo đàn bà,</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vi-VN" sz="2800">
                <a:latin typeface="Times New Roman" panose="02020603050405020304" pitchFamily="18" charset="0"/>
                <a:ea typeface="Arial" panose="020B0604020202020204" pitchFamily="34" charset="0"/>
                <a:cs typeface="Times New Roman" panose="02020603050405020304" pitchFamily="18" charset="0"/>
              </a:rPr>
              <a:t>Cao bay - xa chạy ấy là thằng </a:t>
            </a:r>
            <a:r>
              <a:rPr lang="en-US" sz="2800">
                <a:latin typeface="Times New Roman" panose="02020603050405020304" pitchFamily="18" charset="0"/>
                <a:ea typeface="Arial" panose="020B0604020202020204" pitchFamily="34" charset="0"/>
                <a:cs typeface="Times New Roman" panose="02020603050405020304" pitchFamily="18" charset="0"/>
              </a:rPr>
              <a:t>…</a:t>
            </a:r>
            <a:r>
              <a:rPr lang="vi-VN" sz="2800">
                <a:latin typeface="Times New Roman" panose="02020603050405020304" pitchFamily="18" charset="0"/>
                <a:ea typeface="Arial" panose="020B0604020202020204" pitchFamily="34" charset="0"/>
                <a:cs typeface="Times New Roman" panose="02020603050405020304" pitchFamily="18" charset="0"/>
              </a:rPr>
              <a:t>"khôn".</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1654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55009" y="900415"/>
            <a:ext cx="11081982" cy="5831853"/>
          </a:xfrm>
          <a:prstGeom prst="rect">
            <a:avLst/>
          </a:prstGeom>
        </p:spPr>
        <p:txBody>
          <a:bodyPr wrap="square">
            <a:spAutoFit/>
          </a:bodyPr>
          <a:lstStyle/>
          <a:p>
            <a:pPr algn="just">
              <a:lnSpc>
                <a:spcPct val="150000"/>
              </a:lnSpc>
              <a:spcAft>
                <a:spcPts val="0"/>
              </a:spcAft>
            </a:pPr>
            <a:r>
              <a:rPr lang="vi-VN" sz="2800" i="1" smtClean="0">
                <a:latin typeface="Times New Roman" panose="02020603050405020304" pitchFamily="18" charset="0"/>
                <a:ea typeface="Arial" panose="020B0604020202020204" pitchFamily="34" charset="0"/>
                <a:cs typeface="Times New Roman" panose="02020603050405020304" pitchFamily="18" charset="0"/>
              </a:rPr>
              <a:t>"</a:t>
            </a:r>
            <a:r>
              <a:rPr lang="vi-VN" sz="2800" i="1">
                <a:latin typeface="Times New Roman" panose="02020603050405020304" pitchFamily="18" charset="0"/>
                <a:ea typeface="Arial" panose="020B0604020202020204" pitchFamily="34" charset="0"/>
                <a:cs typeface="Times New Roman" panose="02020603050405020304" pitchFamily="18" charset="0"/>
              </a:rPr>
              <a:t>Sinh lão bệnh tử"; "Năng nhặt chặt bị"; "Giữa đường đứt gánh"; "Không nơi nương tựa"; "trên kính dưới nhường"; "Anh em máu mủ"; "Con dao hai lưỡi"; "Đồng tâm hiệp lực"; "Cơm no, áo ấm"; "Ăn cháo đá bát"; "Lắm tiền nhiều của"; "Thất cơ lỡ vận"; "cưỡi ngựa xem hoa",  "kiếm chuyện làm quà"; "Của nhà lá vườn"; "Đem con bỏ chợ"; "Năm thì mười họa"; "lười như hủi"; "Nửa tin, nửa ngờ"; "Đi guốc trong bụng"; "Tha phương cầu thực"; "Miếng ăn miếng nhục"; "Vinh hoa phú quý"; "Gieo gió gặp bão"; "Con đàn cháu đống"; "Ăn không nói có"; "Ngồi lê mách lẻo"; "Cao bay - xa chạy".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296714" y="251464"/>
            <a:ext cx="3898824" cy="523220"/>
          </a:xfrm>
          <a:prstGeom prst="rect">
            <a:avLst/>
          </a:prstGeom>
        </p:spPr>
        <p:txBody>
          <a:bodyPr wrap="none">
            <a:spAutoFit/>
          </a:bodyPr>
          <a:lstStyle/>
          <a:p>
            <a:pPr algn="just">
              <a:spcAft>
                <a:spcPts val="0"/>
              </a:spcAft>
            </a:pPr>
            <a:r>
              <a:rPr lang="it-IT" sz="2800" b="1">
                <a:solidFill>
                  <a:srgbClr val="FF0000"/>
                </a:solidFill>
                <a:latin typeface="Times New Roman" panose="02020603050405020304" pitchFamily="18" charset="0"/>
                <a:ea typeface="Arial" panose="020B0604020202020204" pitchFamily="34" charset="0"/>
                <a:cs typeface="Times New Roman" panose="02020603050405020304" pitchFamily="18" charset="0"/>
              </a:rPr>
              <a:t>*Gợi ý đáp án bài tập 1:</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244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1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1160061" y="1733266"/>
            <a:ext cx="10317706" cy="3697166"/>
          </a:xfrm>
          <a:prstGeom prst="rect">
            <a:avLst/>
          </a:prstGeom>
        </p:spPr>
        <p:txBody>
          <a:bodyPr wrap="square">
            <a:spAutoFit/>
          </a:bodyPr>
          <a:lstStyle/>
          <a:p>
            <a:pPr algn="just">
              <a:lnSpc>
                <a:spcPct val="150000"/>
              </a:lnSpc>
              <a:spcAft>
                <a:spcPts val="0"/>
              </a:spcAft>
            </a:pPr>
            <a:r>
              <a:rPr lang="vi-VN" sz="3200" b="1">
                <a:solidFill>
                  <a:srgbClr val="0D0D0D"/>
                </a:solidFill>
                <a:highlight>
                  <a:srgbClr val="FFFFFF"/>
                </a:highlight>
                <a:latin typeface="Times New Roman" panose="02020603050405020304" pitchFamily="18" charset="0"/>
                <a:ea typeface="Arial" panose="020B0604020202020204" pitchFamily="34" charset="0"/>
                <a:cs typeface="Times New Roman" panose="02020603050405020304" pitchFamily="18" charset="0"/>
              </a:rPr>
              <a:t>Bài tập 2: </a:t>
            </a:r>
            <a:r>
              <a:rPr lang="vi-VN"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Điền thành ngữ thích hợp vào chỗ chấm để hoàn thành các câu sau:</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320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 ....., </a:t>
            </a: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Huệ mỉm cười chào mọi người.</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 Ai cũng khen chị Ba ..........</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 Viết cẩu thả thì chắc </a:t>
            </a:r>
            <a:r>
              <a:rPr lang="en-US" sz="32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chắn </a:t>
            </a:r>
            <a:r>
              <a:rPr lang="en-US" sz="320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225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Calibri"/>
              <a:ea typeface="+mn-ea"/>
              <a:cs typeface="+mn-cs"/>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a:ln>
                <a:noFill/>
              </a:ln>
              <a:solidFill>
                <a:prstClr val="white"/>
              </a:solidFill>
              <a:effectLst/>
              <a:uLnTx/>
              <a:uFillTx/>
              <a:latin typeface="Calibri"/>
              <a:ea typeface="+mn-ea"/>
              <a:cs typeface="+mn-cs"/>
            </a:endParaRPr>
          </a:p>
        </p:txBody>
      </p:sp>
      <p:sp>
        <p:nvSpPr>
          <p:cNvPr id="2" name="Rectangle 1"/>
          <p:cNvSpPr/>
          <p:nvPr/>
        </p:nvSpPr>
        <p:spPr>
          <a:xfrm>
            <a:off x="1119116" y="1815152"/>
            <a:ext cx="10072048" cy="2219838"/>
          </a:xfrm>
          <a:prstGeom prst="rect">
            <a:avLst/>
          </a:prstGeom>
        </p:spPr>
        <p:txBody>
          <a:bodyPr wrap="square">
            <a:spAutoFit/>
          </a:bodyPr>
          <a:lstStyle/>
          <a:p>
            <a:pPr algn="just">
              <a:lnSpc>
                <a:spcPct val="150000"/>
              </a:lnSpc>
              <a:spcAft>
                <a:spcPts val="0"/>
              </a:spcAft>
            </a:pPr>
            <a:r>
              <a:rPr lang="en-US" sz="3200" smtClean="0">
                <a:latin typeface="Times New Roman" panose="02020603050405020304" pitchFamily="18" charset="0"/>
                <a:ea typeface="Arial" panose="020B0604020202020204" pitchFamily="34" charset="0"/>
                <a:cs typeface="Times New Roman" panose="02020603050405020304" pitchFamily="18" charset="0"/>
              </a:rPr>
              <a:t>a</a:t>
            </a:r>
            <a:r>
              <a:rPr lang="en-US" sz="3200">
                <a:latin typeface="Times New Roman" panose="02020603050405020304" pitchFamily="18" charset="0"/>
                <a:ea typeface="Arial" panose="020B0604020202020204" pitchFamily="34" charset="0"/>
                <a:cs typeface="Times New Roman" panose="02020603050405020304" pitchFamily="18" charset="0"/>
              </a:rPr>
              <a:t>. </a:t>
            </a:r>
            <a:r>
              <a:rPr lang="vi-VN" sz="3200" i="1">
                <a:latin typeface="Times New Roman" panose="02020603050405020304" pitchFamily="18" charset="0"/>
                <a:ea typeface="Arial" panose="020B0604020202020204" pitchFamily="34" charset="0"/>
                <a:cs typeface="Times New Roman" panose="02020603050405020304" pitchFamily="18" charset="0"/>
              </a:rPr>
              <a:t>Mặt tươi như hoa</a:t>
            </a:r>
            <a:r>
              <a:rPr lang="vi-VN" sz="3200">
                <a:latin typeface="Times New Roman" panose="02020603050405020304" pitchFamily="18" charset="0"/>
                <a:ea typeface="Arial" panose="020B0604020202020204" pitchFamily="34" charset="0"/>
                <a:cs typeface="Times New Roman" panose="02020603050405020304" pitchFamily="18" charset="0"/>
              </a:rPr>
              <a:t>, Huệ mỉm cười chào mọi người</a:t>
            </a:r>
            <a:r>
              <a:rPr lang="en-US" sz="3200">
                <a:latin typeface="Times New Roman" panose="02020603050405020304" pitchFamily="18" charset="0"/>
                <a:ea typeface="Arial" panose="020B0604020202020204" pitchFamily="34"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latin typeface="Times New Roman" panose="02020603050405020304" pitchFamily="18" charset="0"/>
                <a:ea typeface="Arial" panose="020B0604020202020204" pitchFamily="34" charset="0"/>
                <a:cs typeface="Times New Roman" panose="02020603050405020304" pitchFamily="18" charset="0"/>
              </a:rPr>
              <a:t>b. </a:t>
            </a:r>
            <a:r>
              <a:rPr lang="vi-VN" sz="3200">
                <a:latin typeface="Times New Roman" panose="02020603050405020304" pitchFamily="18" charset="0"/>
                <a:ea typeface="Arial" panose="020B0604020202020204" pitchFamily="34" charset="0"/>
                <a:cs typeface="Times New Roman" panose="02020603050405020304" pitchFamily="18" charset="0"/>
              </a:rPr>
              <a:t>Ai cũng khen chị Ba </a:t>
            </a:r>
            <a:r>
              <a:rPr lang="vi-VN" sz="3200" i="1">
                <a:latin typeface="Times New Roman" panose="02020603050405020304" pitchFamily="18" charset="0"/>
                <a:ea typeface="Arial" panose="020B0604020202020204" pitchFamily="34" charset="0"/>
                <a:cs typeface="Times New Roman" panose="02020603050405020304" pitchFamily="18" charset="0"/>
              </a:rPr>
              <a:t>đẹp người đẹp nết</a:t>
            </a:r>
            <a:r>
              <a:rPr lang="en-US" sz="3200">
                <a:latin typeface="Times New Roman" panose="02020603050405020304" pitchFamily="18" charset="0"/>
                <a:ea typeface="Arial" panose="020B0604020202020204" pitchFamily="34"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a:latin typeface="Times New Roman" panose="02020603050405020304" pitchFamily="18" charset="0"/>
                <a:ea typeface="Arial" panose="020B0604020202020204" pitchFamily="34" charset="0"/>
                <a:cs typeface="Times New Roman" panose="02020603050405020304" pitchFamily="18" charset="0"/>
              </a:rPr>
              <a:t>c. </a:t>
            </a:r>
            <a:r>
              <a:rPr lang="vi-VN" sz="3200">
                <a:latin typeface="Times New Roman" panose="02020603050405020304" pitchFamily="18" charset="0"/>
                <a:ea typeface="Arial" panose="020B0604020202020204" pitchFamily="34" charset="0"/>
                <a:cs typeface="Times New Roman" panose="02020603050405020304" pitchFamily="18" charset="0"/>
              </a:rPr>
              <a:t>Viết cẩu thả thì chắc chắn chữ xấu </a:t>
            </a:r>
            <a:r>
              <a:rPr lang="vi-VN" sz="3200" i="1">
                <a:latin typeface="Times New Roman" panose="02020603050405020304" pitchFamily="18" charset="0"/>
                <a:ea typeface="Arial" panose="020B0604020202020204" pitchFamily="34" charset="0"/>
                <a:cs typeface="Times New Roman" panose="02020603050405020304" pitchFamily="18" charset="0"/>
              </a:rPr>
              <a:t>như gà bới</a:t>
            </a:r>
            <a:r>
              <a:rPr lang="en-US" sz="3200">
                <a:latin typeface="Times New Roman" panose="02020603050405020304" pitchFamily="18" charset="0"/>
                <a:ea typeface="Arial" panose="020B0604020202020204" pitchFamily="34" charset="0"/>
                <a:cs typeface="Times New Roman" panose="02020603050405020304" pitchFamily="18" charset="0"/>
              </a:rPr>
              <a:t>.</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885299" y="455809"/>
            <a:ext cx="4421403" cy="742511"/>
          </a:xfrm>
          <a:prstGeom prst="rect">
            <a:avLst/>
          </a:prstGeom>
        </p:spPr>
        <p:txBody>
          <a:bodyPr wrap="none">
            <a:spAutoFit/>
          </a:bodyPr>
          <a:lstStyle/>
          <a:p>
            <a:pPr algn="just">
              <a:lnSpc>
                <a:spcPct val="150000"/>
              </a:lnSpc>
              <a:spcAft>
                <a:spcPts val="0"/>
              </a:spcAft>
            </a:pPr>
            <a:r>
              <a:rPr lang="vi-VN" sz="3200" b="1">
                <a:solidFill>
                  <a:srgbClr val="FF0000"/>
                </a:solidFill>
                <a:latin typeface="Times New Roman" panose="02020603050405020304" pitchFamily="18" charset="0"/>
                <a:ea typeface="Arial" panose="020B0604020202020204" pitchFamily="34" charset="0"/>
                <a:cs typeface="Times New Roman" panose="02020603050405020304" pitchFamily="18" charset="0"/>
              </a:rPr>
              <a:t>*Gợi ý đáp án bài tập 2:</a:t>
            </a:r>
            <a:endParaRPr lang="en-US" sz="320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3116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hủ đề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TotalTime>
  <Words>1794</Words>
  <PresentationFormat>Widescreen</PresentationFormat>
  <Paragraphs>125</Paragraphs>
  <Slides>23</Slides>
  <Notes>0</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23</vt:i4>
      </vt:variant>
    </vt:vector>
  </HeadingPairs>
  <TitlesOfParts>
    <vt:vector size="32" baseType="lpstr">
      <vt:lpstr>Arial</vt:lpstr>
      <vt:lpstr>Calibri</vt:lpstr>
      <vt:lpstr>Calibri Light</vt:lpstr>
      <vt:lpstr>MS Mincho</vt:lpstr>
      <vt:lpstr>Times New Roman</vt:lpstr>
      <vt:lpstr>Office Theme</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2022-06-20T07:44:52Z</dcterms:created>
  <dcterms:modified xsi:type="dcterms:W3CDTF">2022-11-14T00:43:44Z</dcterms:modified>
</cp:coreProperties>
</file>