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71" r:id="rId9"/>
    <p:sldId id="273" r:id="rId10"/>
    <p:sldId id="281" r:id="rId11"/>
    <p:sldId id="282" r:id="rId12"/>
    <p:sldId id="283" r:id="rId13"/>
    <p:sldId id="284" r:id="rId14"/>
    <p:sldId id="274" r:id="rId15"/>
    <p:sldId id="276" r:id="rId16"/>
    <p:sldId id="278"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78"/>
      </p:cViewPr>
      <p:guideLst/>
    </p:cSldViewPr>
  </p:slideViewPr>
  <p:notesTextViewPr>
    <p:cViewPr>
      <p:scale>
        <a:sx n="1" d="1"/>
        <a:sy n="1" d="1"/>
      </p:scale>
      <p:origin x="0" y="0"/>
    </p:cViewPr>
  </p:notesTextViewPr>
  <p:notesViewPr>
    <p:cSldViewPr snapToGrid="0">
      <p:cViewPr varScale="1">
        <p:scale>
          <a:sx n="49" d="100"/>
          <a:sy n="49" d="100"/>
        </p:scale>
        <p:origin x="297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684EEE-D574-AF8A-8545-CE4AAA0B40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E53E6AA-DF3C-C07C-863B-54F34AD9F5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4AE17-5F50-4005-ADDE-C3A81712C230}" type="datetimeFigureOut">
              <a:rPr lang="en-US" smtClean="0"/>
              <a:t>12/15/2023</a:t>
            </a:fld>
            <a:endParaRPr lang="en-US"/>
          </a:p>
        </p:txBody>
      </p:sp>
      <p:sp>
        <p:nvSpPr>
          <p:cNvPr id="4" name="Footer Placeholder 3">
            <a:extLst>
              <a:ext uri="{FF2B5EF4-FFF2-40B4-BE49-F238E27FC236}">
                <a16:creationId xmlns:a16="http://schemas.microsoft.com/office/drawing/2014/main" id="{64812ADE-0281-F2BD-0508-5342D33222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F73933-4198-3213-A5F9-819839B37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2B3E42-9523-4BF6-A106-B6FBB4476CB8}" type="slidenum">
              <a:rPr lang="en-US" smtClean="0"/>
              <a:t>‹#›</a:t>
            </a:fld>
            <a:endParaRPr lang="en-US"/>
          </a:p>
        </p:txBody>
      </p:sp>
    </p:spTree>
    <p:extLst>
      <p:ext uri="{BB962C8B-B14F-4D97-AF65-F5344CB8AC3E}">
        <p14:creationId xmlns:p14="http://schemas.microsoft.com/office/powerpoint/2010/main" val="1389634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0E06-B4AC-4F43-891F-C19573BE3B73}"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0F1FF-4E7F-403D-985B-DBD28D39E10D}" type="slidenum">
              <a:rPr lang="en-US" smtClean="0"/>
              <a:t>‹#›</a:t>
            </a:fld>
            <a:endParaRPr lang="en-US"/>
          </a:p>
        </p:txBody>
      </p:sp>
    </p:spTree>
    <p:extLst>
      <p:ext uri="{BB962C8B-B14F-4D97-AF65-F5344CB8AC3E}">
        <p14:creationId xmlns:p14="http://schemas.microsoft.com/office/powerpoint/2010/main" val="184863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86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3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72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31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3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14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AD3A-46B9-3204-1094-FD38F5963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FB6F53-DFDB-535F-3019-3142E202E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ED72C5-D6F3-0E7F-165E-B381A8B47DA0}"/>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AA1F48B1-6DFF-436B-D172-ECA35AD2E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9006F-C81A-C84B-72E1-269AC9BFC70C}"/>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19836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9E0C-1D20-DA32-BE4B-F24286C4F4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82CE4-BD84-AF8F-64B9-CAE6AFD09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4A14D-3F65-2ED1-E8B7-100A7BF51C83}"/>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D2432B1B-214E-5E3C-9E1A-E194B699F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96563-8FEE-47C4-2B6A-8E30449C8795}"/>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396212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0729C1-48FA-836D-A055-E71E68C98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DD390-503D-A107-961A-BD9100224D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5ABA6-DC26-9C48-DB4A-2B604CC4E0EF}"/>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D369A1C7-006F-BD08-9BAA-0525103CF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22B26-3CCF-7B7C-16B6-8BFD5C26E333}"/>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1522968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98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649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0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46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40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877C-C310-E725-563B-6C3A98CB0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A9A4E-D6F1-5A06-0E64-2B613E0F57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37C4F-F129-B1A0-4F8D-1E93736687E4}"/>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13E2A9D5-AF86-F27B-C6B5-4B793BF35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86C06-7BDB-1ECF-A6F4-93F14CB28E47}"/>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259780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89F8-E189-81B7-2A3F-29B1BE0C3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B0CC86-1578-5039-D796-C05CA9939F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ED0332-52F9-BC80-238D-5FEC75FE624F}"/>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73C6EC89-9B45-00CA-E2FE-263275EE8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2DDF8-3798-75E2-6FDE-C255F7123C27}"/>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162602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4A12-A41B-D022-BAF4-34F3122DE3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73E8D-2D45-6898-4A28-80B02F5F2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B374A3-5C30-C857-20AE-57A3FBB500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175F81-B30A-BE4C-5888-51A6FA2D71C9}"/>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6" name="Footer Placeholder 5">
            <a:extLst>
              <a:ext uri="{FF2B5EF4-FFF2-40B4-BE49-F238E27FC236}">
                <a16:creationId xmlns:a16="http://schemas.microsoft.com/office/drawing/2014/main" id="{8C6BBF65-55A7-C96A-87D7-968E18D05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29603-5B50-D5FF-B3B0-0C33DCA700BE}"/>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412889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C1CB-7F16-4E2E-3206-8B7CFEE09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697D4B-BF4F-0CAC-1196-74EFB8ADFA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A31299-0F0D-4C18-1D1E-C9208CE603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CB9ED1-03E8-0E3F-E308-55C26995D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5F46D1-9931-13BF-7361-1EEB2AADC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4378D8-FF99-63CC-5A93-FEA7AEA05B82}"/>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8" name="Footer Placeholder 7">
            <a:extLst>
              <a:ext uri="{FF2B5EF4-FFF2-40B4-BE49-F238E27FC236}">
                <a16:creationId xmlns:a16="http://schemas.microsoft.com/office/drawing/2014/main" id="{FFE89DA0-AB31-3886-F918-DB11B0D64F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A45898-3EF8-27ED-28F3-4C632F04D1D0}"/>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29081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5211-80E2-1C46-3190-EA89FDEA89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9CCA72-A737-F2C5-66A9-30012BC2E1BD}"/>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4" name="Footer Placeholder 3">
            <a:extLst>
              <a:ext uri="{FF2B5EF4-FFF2-40B4-BE49-F238E27FC236}">
                <a16:creationId xmlns:a16="http://schemas.microsoft.com/office/drawing/2014/main" id="{47554416-D4E8-9FB6-30C2-22FC8AEFA0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E398A6-FF35-0178-0132-384D407FBA3E}"/>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300076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40470-42C7-7021-74F1-464A1C1EA178}"/>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3" name="Footer Placeholder 2">
            <a:extLst>
              <a:ext uri="{FF2B5EF4-FFF2-40B4-BE49-F238E27FC236}">
                <a16:creationId xmlns:a16="http://schemas.microsoft.com/office/drawing/2014/main" id="{19C859CA-80E5-CCB6-2183-A66F36050F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A6E14-555D-BAC9-FBE4-233C60040D63}"/>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108054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0B90F-1ED7-9427-F6EE-5E16B19A7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A1368-5D95-4531-2C14-4C3F60EE9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591E8-DB64-7F2D-D742-F6CE417E6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0EAD6-1507-93D9-8E46-ED1D55ACC867}"/>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6" name="Footer Placeholder 5">
            <a:extLst>
              <a:ext uri="{FF2B5EF4-FFF2-40B4-BE49-F238E27FC236}">
                <a16:creationId xmlns:a16="http://schemas.microsoft.com/office/drawing/2014/main" id="{2AF45C5B-4A4F-91EB-2B17-A13580A2F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B78498-B576-0951-E790-6727BD15796F}"/>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322978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D74D-1D5C-DA24-ECDC-4398AEA22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5C50BC-0EA7-6AB0-2F9B-2D630F8F5E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A06E3-A097-2907-528D-D9055D6D6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29523-438A-FD4A-B678-C507200165EC}"/>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6" name="Footer Placeholder 5">
            <a:extLst>
              <a:ext uri="{FF2B5EF4-FFF2-40B4-BE49-F238E27FC236}">
                <a16:creationId xmlns:a16="http://schemas.microsoft.com/office/drawing/2014/main" id="{FA235D63-244D-1CED-452D-0EEA386D2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C1240-2E81-5EB4-2A34-7EA058E2FF8B}"/>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123625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D84F206-4B30-8EE7-BACF-3EB4EC5EF1D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00C2919-86E3-E7EF-54EC-34246BD56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DAD8EB-BB0B-AD60-BC35-784133201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57EC8-EE85-4333-B999-52761FF0D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721381FA-F420-825C-C238-CAD957DA6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540B38-1033-7534-9C2A-891271DFC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FA1D6-3F5F-4661-A260-2982F09495D2}" type="slidenum">
              <a:rPr lang="en-US" smtClean="0"/>
              <a:t>‹#›</a:t>
            </a:fld>
            <a:endParaRPr lang="en-US"/>
          </a:p>
        </p:txBody>
      </p:sp>
    </p:spTree>
    <p:extLst>
      <p:ext uri="{BB962C8B-B14F-4D97-AF65-F5344CB8AC3E}">
        <p14:creationId xmlns:p14="http://schemas.microsoft.com/office/powerpoint/2010/main" val="41176730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662"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4.png"/><Relationship Id="rId10" Type="http://schemas.openxmlformats.org/officeDocument/2006/relationships/image" Target="../media/image33.png"/><Relationship Id="rId4" Type="http://schemas.openxmlformats.org/officeDocument/2006/relationships/image" Target="../media/image13.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34.png"/><Relationship Id="rId4" Type="http://schemas.openxmlformats.org/officeDocument/2006/relationships/image" Target="../media/image13.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14.png"/><Relationship Id="rId5" Type="http://schemas.microsoft.com/office/2007/relationships/hdphoto" Target="../media/hdphoto6.wdp"/><Relationship Id="rId10" Type="http://schemas.microsoft.com/office/2007/relationships/hdphoto" Target="../media/hdphoto7.wdp"/><Relationship Id="rId4" Type="http://schemas.openxmlformats.org/officeDocument/2006/relationships/image" Target="../media/image35.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6.xml"/><Relationship Id="rId1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slide" Target="slide4.xml"/><Relationship Id="rId12" Type="http://schemas.microsoft.com/office/2007/relationships/hdphoto" Target="../media/hdphoto2.wdp"/><Relationship Id="rId17" Type="http://schemas.openxmlformats.org/officeDocument/2006/relationships/slide" Target="slide8.xml"/><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slide" Target="slide7.xml"/><Relationship Id="rId10" Type="http://schemas.openxmlformats.org/officeDocument/2006/relationships/slide" Target="slide5.xml"/><Relationship Id="rId4" Type="http://schemas.openxmlformats.org/officeDocument/2006/relationships/image" Target="../media/image18.png"/><Relationship Id="rId9" Type="http://schemas.microsoft.com/office/2007/relationships/hdphoto" Target="../media/hdphoto1.wdp"/><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3.xml"/><Relationship Id="rId11" Type="http://schemas.microsoft.com/office/2007/relationships/hdphoto" Target="../media/hdphoto4.wdp"/><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audio" Target="../media/audio2.wav"/><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audio" Target="../media/audio1.wav"/><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audio" Target="../media/audio2.wav"/><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audio" Target="../media/audio1.wav"/><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4.pn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9247"/>
            <a:ext cx="1456667" cy="775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cf6a03843171e56c4b8f06e4c8cde8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7"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150162" y="-108812"/>
            <a:ext cx="1523956" cy="1508868"/>
          </a:xfrm>
          <a:prstGeom prst="rect">
            <a:avLst/>
          </a:prstGeom>
        </p:spPr>
      </p:pic>
      <p:pic>
        <p:nvPicPr>
          <p:cNvPr id="12"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7369" y="4164682"/>
            <a:ext cx="1000050" cy="1432908"/>
          </a:xfrm>
          <a:prstGeom prst="rect">
            <a:avLst/>
          </a:prstGeom>
        </p:spPr>
      </p:pic>
      <p:pic>
        <p:nvPicPr>
          <p:cNvPr id="2" name="Picture 1">
            <a:extLst>
              <a:ext uri="{FF2B5EF4-FFF2-40B4-BE49-F238E27FC236}">
                <a16:creationId xmlns:a16="http://schemas.microsoft.com/office/drawing/2014/main" id="{5BEB70F0-452A-7FBE-5B67-F0C6FE634697}"/>
              </a:ext>
            </a:extLst>
          </p:cNvPr>
          <p:cNvPicPr>
            <a:picLocks noChangeAspect="1"/>
          </p:cNvPicPr>
          <p:nvPr/>
        </p:nvPicPr>
        <p:blipFill>
          <a:blip r:embed="rId8"/>
          <a:stretch>
            <a:fillRect/>
          </a:stretch>
        </p:blipFill>
        <p:spPr>
          <a:xfrm>
            <a:off x="0" y="1258092"/>
            <a:ext cx="1597290" cy="859611"/>
          </a:xfrm>
          <a:prstGeom prst="rect">
            <a:avLst/>
          </a:prstGeom>
        </p:spPr>
      </p:pic>
      <p:pic>
        <p:nvPicPr>
          <p:cNvPr id="3" name="Picture 2">
            <a:extLst>
              <a:ext uri="{FF2B5EF4-FFF2-40B4-BE49-F238E27FC236}">
                <a16:creationId xmlns:a16="http://schemas.microsoft.com/office/drawing/2014/main" id="{C90A96C5-374B-0230-4749-FEB218BA52A3}"/>
              </a:ext>
            </a:extLst>
          </p:cNvPr>
          <p:cNvPicPr>
            <a:picLocks noChangeAspect="1"/>
          </p:cNvPicPr>
          <p:nvPr/>
        </p:nvPicPr>
        <p:blipFill>
          <a:blip r:embed="rId9"/>
          <a:stretch>
            <a:fillRect/>
          </a:stretch>
        </p:blipFill>
        <p:spPr>
          <a:xfrm>
            <a:off x="2329717" y="166441"/>
            <a:ext cx="2255716" cy="1286367"/>
          </a:xfrm>
          <a:prstGeom prst="rect">
            <a:avLst/>
          </a:prstGeom>
        </p:spPr>
      </p:pic>
      <p:pic>
        <p:nvPicPr>
          <p:cNvPr id="17" name="Picture 16">
            <a:extLst>
              <a:ext uri="{FF2B5EF4-FFF2-40B4-BE49-F238E27FC236}">
                <a16:creationId xmlns:a16="http://schemas.microsoft.com/office/drawing/2014/main" id="{0F551376-327F-899B-CC33-55D6E5F99B87}"/>
              </a:ext>
            </a:extLst>
          </p:cNvPr>
          <p:cNvPicPr>
            <a:picLocks noChangeAspect="1"/>
          </p:cNvPicPr>
          <p:nvPr/>
        </p:nvPicPr>
        <p:blipFill>
          <a:blip r:embed="rId10"/>
          <a:stretch>
            <a:fillRect/>
          </a:stretch>
        </p:blipFill>
        <p:spPr>
          <a:xfrm>
            <a:off x="3920148" y="1507453"/>
            <a:ext cx="7895004" cy="3785944"/>
          </a:xfrm>
          <a:prstGeom prst="rect">
            <a:avLst/>
          </a:prstGeom>
        </p:spPr>
      </p:pic>
      <p:pic>
        <p:nvPicPr>
          <p:cNvPr id="19" name="Picture 18">
            <a:extLst>
              <a:ext uri="{FF2B5EF4-FFF2-40B4-BE49-F238E27FC236}">
                <a16:creationId xmlns:a16="http://schemas.microsoft.com/office/drawing/2014/main" id="{4E1C24DE-0A37-4BC5-51DA-1C946543D86D}"/>
              </a:ext>
            </a:extLst>
          </p:cNvPr>
          <p:cNvPicPr>
            <a:picLocks noChangeAspect="1"/>
          </p:cNvPicPr>
          <p:nvPr/>
        </p:nvPicPr>
        <p:blipFill>
          <a:blip r:embed="rId11"/>
          <a:stretch>
            <a:fillRect/>
          </a:stretch>
        </p:blipFill>
        <p:spPr>
          <a:xfrm>
            <a:off x="6258160" y="4910265"/>
            <a:ext cx="3371380" cy="1457070"/>
          </a:xfrm>
          <a:prstGeom prst="rect">
            <a:avLst/>
          </a:prstGeom>
        </p:spPr>
      </p:pic>
    </p:spTree>
    <p:extLst>
      <p:ext uri="{BB962C8B-B14F-4D97-AF65-F5344CB8AC3E}">
        <p14:creationId xmlns:p14="http://schemas.microsoft.com/office/powerpoint/2010/main" val="182930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850" y="866774"/>
            <a:ext cx="11668125" cy="5877183"/>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895351" y="165784"/>
            <a:ext cx="10267950" cy="523220"/>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lvl="0" algn="ctr"/>
            <a:r>
              <a:rPr lang="en-GB" sz="2800" b="1" dirty="0">
                <a:solidFill>
                  <a:srgbClr val="4472C4">
                    <a:lumMod val="50000"/>
                  </a:srgbClr>
                </a:solidFill>
                <a:latin typeface="Cambria" panose="02040503050406030204" pitchFamily="18" charset="0"/>
                <a:ea typeface="Cambria" panose="02040503050406030204" pitchFamily="18" charset="0"/>
              </a:rPr>
              <a:t>2. </a:t>
            </a:r>
            <a:r>
              <a:rPr lang="en-GB" sz="2800" b="1" dirty="0" err="1">
                <a:solidFill>
                  <a:srgbClr val="4472C4">
                    <a:lumMod val="50000"/>
                  </a:srgbClr>
                </a:solidFill>
                <a:latin typeface="Cambria" panose="02040503050406030204" pitchFamily="18" charset="0"/>
                <a:ea typeface="Cambria" panose="02040503050406030204" pitchFamily="18" charset="0"/>
              </a:rPr>
              <a:t>Biết</a:t>
            </a:r>
            <a:r>
              <a:rPr lang="en-GB" sz="2800" b="1" dirty="0">
                <a:solidFill>
                  <a:srgbClr val="4472C4">
                    <a:lumMod val="50000"/>
                  </a:srgbClr>
                </a:solidFill>
                <a:latin typeface="Cambria" panose="02040503050406030204" pitchFamily="18" charset="0"/>
                <a:ea typeface="Cambria" panose="02040503050406030204" pitchFamily="18" charset="0"/>
              </a:rPr>
              <a:t> 9 x 68 130 = 613 170 </a:t>
            </a:r>
            <a:r>
              <a:rPr lang="en-GB" sz="2800" b="1" dirty="0" err="1">
                <a:solidFill>
                  <a:srgbClr val="4472C4">
                    <a:lumMod val="50000"/>
                  </a:srgbClr>
                </a:solidFill>
                <a:latin typeface="Cambria" panose="02040503050406030204" pitchFamily="18" charset="0"/>
                <a:ea typeface="Cambria" panose="02040503050406030204" pitchFamily="18" charset="0"/>
              </a:rPr>
              <a:t>và</a:t>
            </a:r>
            <a:r>
              <a:rPr lang="en-GB" sz="2800" b="1" dirty="0">
                <a:solidFill>
                  <a:srgbClr val="4472C4">
                    <a:lumMod val="50000"/>
                  </a:srgbClr>
                </a:solidFill>
                <a:latin typeface="Cambria" panose="02040503050406030204" pitchFamily="18" charset="0"/>
                <a:ea typeface="Cambria" panose="02040503050406030204" pitchFamily="18" charset="0"/>
              </a:rPr>
              <a:t> 613 170 x 5 = 3 065 850.</a:t>
            </a:r>
            <a:endParaRPr kumimoji="0" lang="en-GB" sz="28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BD97DF4-E411-9015-2805-1AC008473EE9}"/>
              </a:ext>
            </a:extLst>
          </p:cNvPr>
          <p:cNvSpPr txBox="1"/>
          <p:nvPr/>
        </p:nvSpPr>
        <p:spPr>
          <a:xfrm>
            <a:off x="942975" y="752475"/>
            <a:ext cx="10182225" cy="4248342"/>
          </a:xfrm>
          <a:prstGeom prst="rect">
            <a:avLst/>
          </a:prstGeom>
          <a:noFill/>
        </p:spPr>
        <p:txBody>
          <a:bodyPr wrap="square" rtlCol="0">
            <a:spAutoFit/>
          </a:bodyPr>
          <a:lstStyle/>
          <a:p>
            <a:pPr algn="just" latinLnBrk="0">
              <a:lnSpc>
                <a:spcPct val="150000"/>
              </a:lnSpc>
            </a:pPr>
            <a:r>
              <a:rPr lang="en-US" sz="3200" b="1" i="0" dirty="0" err="1">
                <a:solidFill>
                  <a:srgbClr val="000000"/>
                </a:solidFill>
                <a:effectLst/>
                <a:latin typeface="Cambria" panose="02040503050406030204" pitchFamily="18" charset="0"/>
                <a:ea typeface="Cambria" panose="02040503050406030204" pitchFamily="18" charset="0"/>
              </a:rPr>
              <a:t>Không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thực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phép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tính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hãy</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biết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giá</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trị</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mỗi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biểu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thức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sau</a:t>
            </a:r>
            <a:r>
              <a:rPr lang="en-US" sz="3200" b="1" i="0" dirty="0">
                <a:solidFill>
                  <a:srgbClr val="000000"/>
                </a:solidFill>
                <a:effectLst/>
                <a:latin typeface="Cambria" panose="02040503050406030204" pitchFamily="18" charset="0"/>
                <a:ea typeface="Cambria" panose="02040503050406030204" pitchFamily="18" charset="0"/>
              </a:rPr>
              <a:t>:</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68 130 x 9                                                5 x 613 170                  </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9 x 68 130 x 5                                          5 x 9 x 68 130</a:t>
            </a:r>
          </a:p>
        </p:txBody>
      </p:sp>
      <p:sp>
        <p:nvSpPr>
          <p:cNvPr id="18" name="TextBox 17">
            <a:extLst>
              <a:ext uri="{FF2B5EF4-FFF2-40B4-BE49-F238E27FC236}">
                <a16:creationId xmlns:a16="http://schemas.microsoft.com/office/drawing/2014/main" id="{27919B85-A9BF-5788-F0C8-02C5742EEA11}"/>
              </a:ext>
            </a:extLst>
          </p:cNvPr>
          <p:cNvSpPr txBox="1"/>
          <p:nvPr/>
        </p:nvSpPr>
        <p:spPr>
          <a:xfrm>
            <a:off x="323850" y="3524250"/>
            <a:ext cx="5238750"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 68 130 x 9 = 613 170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19" name="TextBox 18">
            <a:extLst>
              <a:ext uri="{FF2B5EF4-FFF2-40B4-BE49-F238E27FC236}">
                <a16:creationId xmlns:a16="http://schemas.microsoft.com/office/drawing/2014/main" id="{DD3241F5-DF6F-EA5A-E70E-7615CA178EF3}"/>
              </a:ext>
            </a:extLst>
          </p:cNvPr>
          <p:cNvSpPr txBox="1"/>
          <p:nvPr/>
        </p:nvSpPr>
        <p:spPr>
          <a:xfrm>
            <a:off x="6143625" y="3524250"/>
            <a:ext cx="5695950" cy="830997"/>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613 170 x 5 = 5 x 613 170 = 3 065 850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611D54E1-BCD6-1D75-8761-18D879EECA92}"/>
              </a:ext>
            </a:extLst>
          </p:cNvPr>
          <p:cNvSpPr txBox="1"/>
          <p:nvPr/>
        </p:nvSpPr>
        <p:spPr>
          <a:xfrm>
            <a:off x="323849" y="506730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x 5 = (9 x 68 130 ) x 5 </a:t>
            </a:r>
          </a:p>
          <a:p>
            <a:r>
              <a:rPr lang="en-US" sz="2400" b="1" dirty="0">
                <a:solidFill>
                  <a:srgbClr val="FF0000"/>
                </a:solidFill>
                <a:latin typeface="Cambria" panose="02040503050406030204" pitchFamily="18" charset="0"/>
                <a:ea typeface="Cambria" panose="02040503050406030204" pitchFamily="18" charset="0"/>
              </a:rPr>
              <a:t>                               = 613 170 x 5= 3 065 850   </a:t>
            </a:r>
          </a:p>
          <a:p>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a:t>
            </a:r>
          </a:p>
        </p:txBody>
      </p:sp>
      <p:sp>
        <p:nvSpPr>
          <p:cNvPr id="21" name="TextBox 20">
            <a:extLst>
              <a:ext uri="{FF2B5EF4-FFF2-40B4-BE49-F238E27FC236}">
                <a16:creationId xmlns:a16="http://schemas.microsoft.com/office/drawing/2014/main" id="{D201676B-FEEF-903C-146D-5DC16EEEB779}"/>
              </a:ext>
            </a:extLst>
          </p:cNvPr>
          <p:cNvSpPr txBox="1"/>
          <p:nvPr/>
        </p:nvSpPr>
        <p:spPr>
          <a:xfrm>
            <a:off x="6296024" y="508635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5 x  9 x 68 130 = 5 x (9 x 68 130 ) </a:t>
            </a:r>
          </a:p>
          <a:p>
            <a:r>
              <a:rPr lang="en-US" sz="2400" b="1" dirty="0">
                <a:solidFill>
                  <a:srgbClr val="FF0000"/>
                </a:solidFill>
                <a:latin typeface="Cambria" panose="02040503050406030204" pitchFamily="18" charset="0"/>
                <a:ea typeface="Cambria" panose="02040503050406030204" pitchFamily="18" charset="0"/>
              </a:rPr>
              <a:t>                               = 5 x 613 170 = 3 065 850</a:t>
            </a:r>
          </a:p>
          <a:p>
            <a:pPr algn="ctr"/>
            <a:r>
              <a:rPr lang="en-US" sz="2400" b="1" dirty="0">
                <a:solidFill>
                  <a:srgbClr val="FF0000"/>
                </a:solidFill>
                <a:latin typeface="Cambria" panose="02040503050406030204" pitchFamily="18" charset="0"/>
                <a:ea typeface="Cambria" panose="02040503050406030204" pitchFamily="18" charset="0"/>
              </a:rPr>
              <a:t>(</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 </a:t>
            </a:r>
          </a:p>
        </p:txBody>
      </p:sp>
    </p:spTree>
    <p:extLst>
      <p:ext uri="{BB962C8B-B14F-4D97-AF65-F5344CB8AC3E}">
        <p14:creationId xmlns:p14="http://schemas.microsoft.com/office/powerpoint/2010/main" val="4111883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3</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Giải</a:t>
            </a:r>
            <a:r>
              <a:rPr lang="en-US" sz="3200" b="1" dirty="0">
                <a:latin typeface="Cambria" panose="02040503050406030204" pitchFamily="18" charset="0"/>
                <a:ea typeface="Cambria" panose="02040503050406030204" pitchFamily="18" charset="0"/>
              </a:rPr>
              <a:t> ô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endParaRPr lang="en-US" sz="3200" b="1" dirty="0">
              <a:latin typeface="Cambria" panose="02040503050406030204" pitchFamily="18" charset="0"/>
              <a:ea typeface="Cambria" panose="02040503050406030204" pitchFamily="18" charset="0"/>
            </a:endParaRPr>
          </a:p>
        </p:txBody>
      </p:sp>
      <p:graphicFrame>
        <p:nvGraphicFramePr>
          <p:cNvPr id="20" name="Table 20">
            <a:extLst>
              <a:ext uri="{FF2B5EF4-FFF2-40B4-BE49-F238E27FC236}">
                <a16:creationId xmlns:a16="http://schemas.microsoft.com/office/drawing/2014/main" id="{B9A7D30E-2347-B191-0BE9-605ED5E5475E}"/>
              </a:ext>
            </a:extLst>
          </p:cNvPr>
          <p:cNvGraphicFramePr>
            <a:graphicFrameLocks noGrp="1"/>
          </p:cNvGraphicFramePr>
          <p:nvPr>
            <p:extLst>
              <p:ext uri="{D42A27DB-BD31-4B8C-83A1-F6EECF244321}">
                <p14:modId xmlns:p14="http://schemas.microsoft.com/office/powerpoint/2010/main" val="3798812702"/>
              </p:ext>
            </p:extLst>
          </p:nvPr>
        </p:nvGraphicFramePr>
        <p:xfrm>
          <a:off x="1908175" y="2062690"/>
          <a:ext cx="8128000" cy="68050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528042500"/>
                    </a:ext>
                  </a:extLst>
                </a:gridCol>
                <a:gridCol w="1016000">
                  <a:extLst>
                    <a:ext uri="{9D8B030D-6E8A-4147-A177-3AD203B41FA5}">
                      <a16:colId xmlns:a16="http://schemas.microsoft.com/office/drawing/2014/main" val="4004641680"/>
                    </a:ext>
                  </a:extLst>
                </a:gridCol>
                <a:gridCol w="1016000">
                  <a:extLst>
                    <a:ext uri="{9D8B030D-6E8A-4147-A177-3AD203B41FA5}">
                      <a16:colId xmlns:a16="http://schemas.microsoft.com/office/drawing/2014/main" val="3037707042"/>
                    </a:ext>
                  </a:extLst>
                </a:gridCol>
                <a:gridCol w="1016000">
                  <a:extLst>
                    <a:ext uri="{9D8B030D-6E8A-4147-A177-3AD203B41FA5}">
                      <a16:colId xmlns:a16="http://schemas.microsoft.com/office/drawing/2014/main" val="759362761"/>
                    </a:ext>
                  </a:extLst>
                </a:gridCol>
                <a:gridCol w="1016000">
                  <a:extLst>
                    <a:ext uri="{9D8B030D-6E8A-4147-A177-3AD203B41FA5}">
                      <a16:colId xmlns:a16="http://schemas.microsoft.com/office/drawing/2014/main" val="779737372"/>
                    </a:ext>
                  </a:extLst>
                </a:gridCol>
                <a:gridCol w="1016000">
                  <a:extLst>
                    <a:ext uri="{9D8B030D-6E8A-4147-A177-3AD203B41FA5}">
                      <a16:colId xmlns:a16="http://schemas.microsoft.com/office/drawing/2014/main" val="3931166951"/>
                    </a:ext>
                  </a:extLst>
                </a:gridCol>
                <a:gridCol w="1016000">
                  <a:extLst>
                    <a:ext uri="{9D8B030D-6E8A-4147-A177-3AD203B41FA5}">
                      <a16:colId xmlns:a16="http://schemas.microsoft.com/office/drawing/2014/main" val="133864977"/>
                    </a:ext>
                  </a:extLst>
                </a:gridCol>
                <a:gridCol w="1016000">
                  <a:extLst>
                    <a:ext uri="{9D8B030D-6E8A-4147-A177-3AD203B41FA5}">
                      <a16:colId xmlns:a16="http://schemas.microsoft.com/office/drawing/2014/main" val="377043295"/>
                    </a:ext>
                  </a:extLst>
                </a:gridCol>
              </a:tblGrid>
              <a:tr h="680509">
                <a:tc>
                  <a:txBody>
                    <a:bodyPr/>
                    <a:lstStyle/>
                    <a:p>
                      <a:pPr algn="ctr"/>
                      <a:r>
                        <a:rPr lang="en-US" sz="3200" dirty="0">
                          <a:solidFill>
                            <a:srgbClr val="002060"/>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494394"/>
                  </a:ext>
                </a:extLst>
              </a:tr>
            </a:tbl>
          </a:graphicData>
        </a:graphic>
      </p:graphicFrame>
      <p:sp>
        <p:nvSpPr>
          <p:cNvPr id="21" name="Rectangle 20">
            <a:extLst>
              <a:ext uri="{FF2B5EF4-FFF2-40B4-BE49-F238E27FC236}">
                <a16:creationId xmlns:a16="http://schemas.microsoft.com/office/drawing/2014/main" id="{7277B752-EBFA-FCDE-D3DE-9105D8A51B47}"/>
              </a:ext>
            </a:extLst>
          </p:cNvPr>
          <p:cNvSpPr/>
          <p:nvPr/>
        </p:nvSpPr>
        <p:spPr>
          <a:xfrm>
            <a:off x="2914650" y="1362075"/>
            <a:ext cx="1028700"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400</a:t>
            </a:r>
          </a:p>
        </p:txBody>
      </p:sp>
      <p:sp>
        <p:nvSpPr>
          <p:cNvPr id="22" name="Rectangle 21">
            <a:extLst>
              <a:ext uri="{FF2B5EF4-FFF2-40B4-BE49-F238E27FC236}">
                <a16:creationId xmlns:a16="http://schemas.microsoft.com/office/drawing/2014/main" id="{AF8CEFD7-81FE-5904-DB66-15919B167EF4}"/>
              </a:ext>
            </a:extLst>
          </p:cNvPr>
          <p:cNvSpPr/>
          <p:nvPr/>
        </p:nvSpPr>
        <p:spPr>
          <a:xfrm>
            <a:off x="495300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240</a:t>
            </a:r>
          </a:p>
        </p:txBody>
      </p:sp>
      <p:sp>
        <p:nvSpPr>
          <p:cNvPr id="23" name="Rectangle 22">
            <a:extLst>
              <a:ext uri="{FF2B5EF4-FFF2-40B4-BE49-F238E27FC236}">
                <a16:creationId xmlns:a16="http://schemas.microsoft.com/office/drawing/2014/main" id="{B523CC9C-A170-3194-8F6B-B65422F1615F}"/>
              </a:ext>
            </a:extLst>
          </p:cNvPr>
          <p:cNvSpPr/>
          <p:nvPr/>
        </p:nvSpPr>
        <p:spPr>
          <a:xfrm>
            <a:off x="596265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300</a:t>
            </a:r>
          </a:p>
        </p:txBody>
      </p:sp>
      <p:sp>
        <p:nvSpPr>
          <p:cNvPr id="24" name="Rectangle 23">
            <a:extLst>
              <a:ext uri="{FF2B5EF4-FFF2-40B4-BE49-F238E27FC236}">
                <a16:creationId xmlns:a16="http://schemas.microsoft.com/office/drawing/2014/main" id="{E8F49917-AEA4-747D-CF4E-BB57C4D29D71}"/>
              </a:ext>
            </a:extLst>
          </p:cNvPr>
          <p:cNvSpPr/>
          <p:nvPr/>
        </p:nvSpPr>
        <p:spPr>
          <a:xfrm>
            <a:off x="7991475" y="1362075"/>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600</a:t>
            </a:r>
          </a:p>
        </p:txBody>
      </p:sp>
      <p:sp>
        <p:nvSpPr>
          <p:cNvPr id="25" name="TextBox 24">
            <a:extLst>
              <a:ext uri="{FF2B5EF4-FFF2-40B4-BE49-F238E27FC236}">
                <a16:creationId xmlns:a16="http://schemas.microsoft.com/office/drawing/2014/main" id="{2E36C500-6D3B-4C4F-98AB-5AED52A7AD3D}"/>
              </a:ext>
            </a:extLst>
          </p:cNvPr>
          <p:cNvSpPr txBox="1"/>
          <p:nvPr/>
        </p:nvSpPr>
        <p:spPr>
          <a:xfrm>
            <a:off x="971550" y="2981325"/>
            <a:ext cx="3095625" cy="584775"/>
          </a:xfrm>
          <a:prstGeom prst="rect">
            <a:avLst/>
          </a:prstGeom>
          <a:noFill/>
        </p:spPr>
        <p:txBody>
          <a:bodyPr wrap="square" rtlCol="0">
            <a:spAutoFit/>
          </a:bodyPr>
          <a:lstStyle/>
          <a:p>
            <a:r>
              <a:rPr lang="en-US" sz="3200" dirty="0" err="1"/>
              <a:t>Biết</a:t>
            </a:r>
            <a:r>
              <a:rPr lang="en-US" sz="3200" dirty="0"/>
              <a:t> </a:t>
            </a:r>
            <a:r>
              <a:rPr lang="en-US" sz="3200" dirty="0" err="1"/>
              <a:t>rằng</a:t>
            </a:r>
            <a:r>
              <a:rPr lang="en-US" sz="3200" dirty="0"/>
              <a:t>:</a:t>
            </a:r>
          </a:p>
        </p:txBody>
      </p:sp>
      <p:grpSp>
        <p:nvGrpSpPr>
          <p:cNvPr id="29" name="Group 28">
            <a:extLst>
              <a:ext uri="{FF2B5EF4-FFF2-40B4-BE49-F238E27FC236}">
                <a16:creationId xmlns:a16="http://schemas.microsoft.com/office/drawing/2014/main" id="{A77763CD-3C20-0E92-245A-6A0A5F7D02D2}"/>
              </a:ext>
            </a:extLst>
          </p:cNvPr>
          <p:cNvGrpSpPr/>
          <p:nvPr/>
        </p:nvGrpSpPr>
        <p:grpSpPr>
          <a:xfrm>
            <a:off x="2971800" y="2990850"/>
            <a:ext cx="3829051" cy="600075"/>
            <a:chOff x="2971800" y="2990850"/>
            <a:chExt cx="3829051" cy="600075"/>
          </a:xfrm>
        </p:grpSpPr>
        <p:sp>
          <p:nvSpPr>
            <p:cNvPr id="27" name="Rectangle: Rounded Corners 26">
              <a:extLst>
                <a:ext uri="{FF2B5EF4-FFF2-40B4-BE49-F238E27FC236}">
                  <a16:creationId xmlns:a16="http://schemas.microsoft.com/office/drawing/2014/main" id="{8A2CA99D-EFE6-A26A-5C55-CA22AD9984D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20 x 5</a:t>
              </a:r>
            </a:p>
          </p:txBody>
        </p:sp>
        <p:sp>
          <p:nvSpPr>
            <p:cNvPr id="28" name="Hexagon 27">
              <a:extLst>
                <a:ext uri="{FF2B5EF4-FFF2-40B4-BE49-F238E27FC236}">
                  <a16:creationId xmlns:a16="http://schemas.microsoft.com/office/drawing/2014/main" id="{A7217BC5-5D5D-6A6E-13F3-D8589FA574A7}"/>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Ê</a:t>
              </a:r>
            </a:p>
          </p:txBody>
        </p:sp>
      </p:grpSp>
      <p:grpSp>
        <p:nvGrpSpPr>
          <p:cNvPr id="30" name="Group 29">
            <a:extLst>
              <a:ext uri="{FF2B5EF4-FFF2-40B4-BE49-F238E27FC236}">
                <a16:creationId xmlns:a16="http://schemas.microsoft.com/office/drawing/2014/main" id="{C06A793C-EACB-EAC4-B5A2-E66E81B47D3C}"/>
              </a:ext>
            </a:extLst>
          </p:cNvPr>
          <p:cNvGrpSpPr/>
          <p:nvPr/>
        </p:nvGrpSpPr>
        <p:grpSpPr>
          <a:xfrm>
            <a:off x="2952750" y="3905250"/>
            <a:ext cx="3829051" cy="600075"/>
            <a:chOff x="2971800" y="2990850"/>
            <a:chExt cx="3829051" cy="600075"/>
          </a:xfrm>
        </p:grpSpPr>
        <p:sp>
          <p:nvSpPr>
            <p:cNvPr id="31" name="Rectangle: Rounded Corners 30">
              <a:extLst>
                <a:ext uri="{FF2B5EF4-FFF2-40B4-BE49-F238E27FC236}">
                  <a16:creationId xmlns:a16="http://schemas.microsoft.com/office/drawing/2014/main" id="{75F2E11C-7397-665B-E08B-716319A9305A}"/>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25 x 3</a:t>
              </a:r>
            </a:p>
          </p:txBody>
        </p:sp>
        <p:sp>
          <p:nvSpPr>
            <p:cNvPr id="32" name="Hexagon 31">
              <a:extLst>
                <a:ext uri="{FF2B5EF4-FFF2-40B4-BE49-F238E27FC236}">
                  <a16:creationId xmlns:a16="http://schemas.microsoft.com/office/drawing/2014/main" id="{EBC550A2-8615-761D-5689-6E4A3E20AB78}"/>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Ý</a:t>
              </a:r>
            </a:p>
          </p:txBody>
        </p:sp>
      </p:grpSp>
      <p:grpSp>
        <p:nvGrpSpPr>
          <p:cNvPr id="33" name="Group 32">
            <a:extLst>
              <a:ext uri="{FF2B5EF4-FFF2-40B4-BE49-F238E27FC236}">
                <a16:creationId xmlns:a16="http://schemas.microsoft.com/office/drawing/2014/main" id="{75A59DBF-EC85-FC15-4680-E8235D081FD9}"/>
              </a:ext>
            </a:extLst>
          </p:cNvPr>
          <p:cNvGrpSpPr/>
          <p:nvPr/>
        </p:nvGrpSpPr>
        <p:grpSpPr>
          <a:xfrm>
            <a:off x="2924175" y="4829175"/>
            <a:ext cx="3829051" cy="600075"/>
            <a:chOff x="2971800" y="2990850"/>
            <a:chExt cx="3829051" cy="600075"/>
          </a:xfrm>
        </p:grpSpPr>
        <p:sp>
          <p:nvSpPr>
            <p:cNvPr id="34" name="Rectangle: Rounded Corners 33">
              <a:extLst>
                <a:ext uri="{FF2B5EF4-FFF2-40B4-BE49-F238E27FC236}">
                  <a16:creationId xmlns:a16="http://schemas.microsoft.com/office/drawing/2014/main" id="{DB6B220C-834E-AE50-3E17-EC9349AC2134}"/>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6 x 50 x 2</a:t>
              </a:r>
            </a:p>
          </p:txBody>
        </p:sp>
        <p:sp>
          <p:nvSpPr>
            <p:cNvPr id="35" name="Hexagon 34">
              <a:extLst>
                <a:ext uri="{FF2B5EF4-FFF2-40B4-BE49-F238E27FC236}">
                  <a16:creationId xmlns:a16="http://schemas.microsoft.com/office/drawing/2014/main" id="{312E57DD-DF04-D3C2-C902-15584420E951}"/>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Ô</a:t>
              </a:r>
            </a:p>
          </p:txBody>
        </p:sp>
      </p:grpSp>
      <p:grpSp>
        <p:nvGrpSpPr>
          <p:cNvPr id="36" name="Group 35">
            <a:extLst>
              <a:ext uri="{FF2B5EF4-FFF2-40B4-BE49-F238E27FC236}">
                <a16:creationId xmlns:a16="http://schemas.microsoft.com/office/drawing/2014/main" id="{4ECFF9C4-9C88-8AA5-B5E4-87692FAD62A7}"/>
              </a:ext>
            </a:extLst>
          </p:cNvPr>
          <p:cNvGrpSpPr/>
          <p:nvPr/>
        </p:nvGrpSpPr>
        <p:grpSpPr>
          <a:xfrm>
            <a:off x="2895600" y="5734050"/>
            <a:ext cx="3829051" cy="600075"/>
            <a:chOff x="2971800" y="2990850"/>
            <a:chExt cx="3829051" cy="600075"/>
          </a:xfrm>
        </p:grpSpPr>
        <p:sp>
          <p:nvSpPr>
            <p:cNvPr id="37" name="Rectangle: Rounded Corners 36">
              <a:extLst>
                <a:ext uri="{FF2B5EF4-FFF2-40B4-BE49-F238E27FC236}">
                  <a16:creationId xmlns:a16="http://schemas.microsoft.com/office/drawing/2014/main" id="{04FBEC55-8561-2C76-071D-A8AA1A2B6E7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30 x 4</a:t>
              </a:r>
            </a:p>
          </p:txBody>
        </p:sp>
        <p:sp>
          <p:nvSpPr>
            <p:cNvPr id="38" name="Hexagon 37">
              <a:extLst>
                <a:ext uri="{FF2B5EF4-FFF2-40B4-BE49-F238E27FC236}">
                  <a16:creationId xmlns:a16="http://schemas.microsoft.com/office/drawing/2014/main" id="{EA0B6A62-9A23-CE3E-6FA6-DB9655CE0DE2}"/>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U</a:t>
              </a:r>
            </a:p>
          </p:txBody>
        </p:sp>
      </p:grpSp>
      <p:pic>
        <p:nvPicPr>
          <p:cNvPr id="40" name="Picture 39">
            <a:extLst>
              <a:ext uri="{FF2B5EF4-FFF2-40B4-BE49-F238E27FC236}">
                <a16:creationId xmlns:a16="http://schemas.microsoft.com/office/drawing/2014/main" id="{350DED51-7EEE-D7DA-54B1-633CFA2A39B0}"/>
              </a:ext>
            </a:extLst>
          </p:cNvPr>
          <p:cNvPicPr>
            <a:picLocks noChangeAspect="1"/>
          </p:cNvPicPr>
          <p:nvPr/>
        </p:nvPicPr>
        <p:blipFill>
          <a:blip r:embed="rId2"/>
          <a:stretch>
            <a:fillRect/>
          </a:stretch>
        </p:blipFill>
        <p:spPr>
          <a:xfrm>
            <a:off x="8129587" y="3171824"/>
            <a:ext cx="2081213" cy="3115873"/>
          </a:xfrm>
          <a:prstGeom prst="rect">
            <a:avLst/>
          </a:prstGeom>
        </p:spPr>
      </p:pic>
      <p:sp>
        <p:nvSpPr>
          <p:cNvPr id="41" name="TextBox 40">
            <a:extLst>
              <a:ext uri="{FF2B5EF4-FFF2-40B4-BE49-F238E27FC236}">
                <a16:creationId xmlns:a16="http://schemas.microsoft.com/office/drawing/2014/main" id="{868B991B-D81A-95F9-826D-D4F51BEBDEF5}"/>
              </a:ext>
            </a:extLst>
          </p:cNvPr>
          <p:cNvSpPr txBox="1"/>
          <p:nvPr/>
        </p:nvSpPr>
        <p:spPr>
          <a:xfrm>
            <a:off x="6819900" y="3000375"/>
            <a:ext cx="1304925" cy="584775"/>
          </a:xfrm>
          <a:prstGeom prst="rect">
            <a:avLst/>
          </a:prstGeom>
          <a:noFill/>
        </p:spPr>
        <p:txBody>
          <a:bodyPr wrap="square" rtlCol="0">
            <a:spAutoFit/>
          </a:bodyPr>
          <a:lstStyle/>
          <a:p>
            <a:r>
              <a:rPr lang="en-US" sz="3200" b="1" dirty="0">
                <a:solidFill>
                  <a:srgbClr val="FF0000"/>
                </a:solidFill>
              </a:rPr>
              <a:t>= 400</a:t>
            </a:r>
          </a:p>
        </p:txBody>
      </p:sp>
      <p:sp>
        <p:nvSpPr>
          <p:cNvPr id="43" name="Rectangle 42">
            <a:extLst>
              <a:ext uri="{FF2B5EF4-FFF2-40B4-BE49-F238E27FC236}">
                <a16:creationId xmlns:a16="http://schemas.microsoft.com/office/drawing/2014/main" id="{9AA291B8-CB5D-9D1F-633B-44595DC6C5E9}"/>
              </a:ext>
            </a:extLst>
          </p:cNvPr>
          <p:cNvSpPr/>
          <p:nvPr/>
        </p:nvSpPr>
        <p:spPr>
          <a:xfrm>
            <a:off x="3009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Ê</a:t>
            </a:r>
          </a:p>
        </p:txBody>
      </p:sp>
      <p:sp>
        <p:nvSpPr>
          <p:cNvPr id="44" name="TextBox 43">
            <a:extLst>
              <a:ext uri="{FF2B5EF4-FFF2-40B4-BE49-F238E27FC236}">
                <a16:creationId xmlns:a16="http://schemas.microsoft.com/office/drawing/2014/main" id="{7AD26528-9FBD-99FA-9391-D39034F3C1ED}"/>
              </a:ext>
            </a:extLst>
          </p:cNvPr>
          <p:cNvSpPr txBox="1"/>
          <p:nvPr/>
        </p:nvSpPr>
        <p:spPr>
          <a:xfrm>
            <a:off x="6791325" y="3933825"/>
            <a:ext cx="1304925" cy="584775"/>
          </a:xfrm>
          <a:prstGeom prst="rect">
            <a:avLst/>
          </a:prstGeom>
          <a:noFill/>
        </p:spPr>
        <p:txBody>
          <a:bodyPr wrap="square" rtlCol="0">
            <a:spAutoFit/>
          </a:bodyPr>
          <a:lstStyle/>
          <a:p>
            <a:r>
              <a:rPr lang="en-US" sz="3200" b="1" dirty="0">
                <a:solidFill>
                  <a:srgbClr val="FF0000"/>
                </a:solidFill>
              </a:rPr>
              <a:t>= 300</a:t>
            </a:r>
          </a:p>
        </p:txBody>
      </p:sp>
      <p:sp>
        <p:nvSpPr>
          <p:cNvPr id="45" name="Rectangle 44">
            <a:extLst>
              <a:ext uri="{FF2B5EF4-FFF2-40B4-BE49-F238E27FC236}">
                <a16:creationId xmlns:a16="http://schemas.microsoft.com/office/drawing/2014/main" id="{F70B98ED-F464-BAD7-4F9D-4B69410E1A6C}"/>
              </a:ext>
            </a:extLst>
          </p:cNvPr>
          <p:cNvSpPr/>
          <p:nvPr/>
        </p:nvSpPr>
        <p:spPr>
          <a:xfrm>
            <a:off x="6057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Ý</a:t>
            </a:r>
          </a:p>
        </p:txBody>
      </p:sp>
      <p:sp>
        <p:nvSpPr>
          <p:cNvPr id="46" name="TextBox 45">
            <a:extLst>
              <a:ext uri="{FF2B5EF4-FFF2-40B4-BE49-F238E27FC236}">
                <a16:creationId xmlns:a16="http://schemas.microsoft.com/office/drawing/2014/main" id="{75AB6239-F031-0395-6628-804B918E1150}"/>
              </a:ext>
            </a:extLst>
          </p:cNvPr>
          <p:cNvSpPr txBox="1"/>
          <p:nvPr/>
        </p:nvSpPr>
        <p:spPr>
          <a:xfrm>
            <a:off x="6800850" y="4800600"/>
            <a:ext cx="1304925" cy="584775"/>
          </a:xfrm>
          <a:prstGeom prst="rect">
            <a:avLst/>
          </a:prstGeom>
          <a:noFill/>
        </p:spPr>
        <p:txBody>
          <a:bodyPr wrap="square" rtlCol="0">
            <a:spAutoFit/>
          </a:bodyPr>
          <a:lstStyle/>
          <a:p>
            <a:r>
              <a:rPr lang="en-US" sz="3200" b="1" dirty="0">
                <a:solidFill>
                  <a:srgbClr val="FF0000"/>
                </a:solidFill>
              </a:rPr>
              <a:t>= 600</a:t>
            </a:r>
          </a:p>
        </p:txBody>
      </p:sp>
      <p:sp>
        <p:nvSpPr>
          <p:cNvPr id="47" name="Rectangle 46">
            <a:extLst>
              <a:ext uri="{FF2B5EF4-FFF2-40B4-BE49-F238E27FC236}">
                <a16:creationId xmlns:a16="http://schemas.microsoft.com/office/drawing/2014/main" id="{E01A7F1A-3D9B-7719-0F11-FC3323CDE89B}"/>
              </a:ext>
            </a:extLst>
          </p:cNvPr>
          <p:cNvSpPr/>
          <p:nvPr/>
        </p:nvSpPr>
        <p:spPr>
          <a:xfrm>
            <a:off x="8105774"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Ô</a:t>
            </a:r>
          </a:p>
        </p:txBody>
      </p:sp>
      <p:sp>
        <p:nvSpPr>
          <p:cNvPr id="48" name="TextBox 47">
            <a:extLst>
              <a:ext uri="{FF2B5EF4-FFF2-40B4-BE49-F238E27FC236}">
                <a16:creationId xmlns:a16="http://schemas.microsoft.com/office/drawing/2014/main" id="{566D5CAD-497A-B10F-B659-79B2009380F2}"/>
              </a:ext>
            </a:extLst>
          </p:cNvPr>
          <p:cNvSpPr txBox="1"/>
          <p:nvPr/>
        </p:nvSpPr>
        <p:spPr>
          <a:xfrm>
            <a:off x="6800850" y="5724525"/>
            <a:ext cx="1304925" cy="584775"/>
          </a:xfrm>
          <a:prstGeom prst="rect">
            <a:avLst/>
          </a:prstGeom>
          <a:noFill/>
        </p:spPr>
        <p:txBody>
          <a:bodyPr wrap="square" rtlCol="0">
            <a:spAutoFit/>
          </a:bodyPr>
          <a:lstStyle/>
          <a:p>
            <a:r>
              <a:rPr lang="en-US" sz="3200" b="1" dirty="0">
                <a:solidFill>
                  <a:srgbClr val="FF0000"/>
                </a:solidFill>
              </a:rPr>
              <a:t>= 240</a:t>
            </a:r>
          </a:p>
        </p:txBody>
      </p:sp>
      <p:sp>
        <p:nvSpPr>
          <p:cNvPr id="49" name="Rectangle 48">
            <a:extLst>
              <a:ext uri="{FF2B5EF4-FFF2-40B4-BE49-F238E27FC236}">
                <a16:creationId xmlns:a16="http://schemas.microsoft.com/office/drawing/2014/main" id="{524EFB3E-520D-BEE0-114A-4B3CF46EC4AC}"/>
              </a:ext>
            </a:extLst>
          </p:cNvPr>
          <p:cNvSpPr/>
          <p:nvPr/>
        </p:nvSpPr>
        <p:spPr>
          <a:xfrm>
            <a:off x="5057774" y="207645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U</a:t>
            </a:r>
          </a:p>
        </p:txBody>
      </p:sp>
    </p:spTree>
    <p:extLst>
      <p:ext uri="{BB962C8B-B14F-4D97-AF65-F5344CB8AC3E}">
        <p14:creationId xmlns:p14="http://schemas.microsoft.com/office/powerpoint/2010/main" val="733556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wipe(down)">
                                      <p:cBhvr>
                                        <p:cTn id="56" dur="5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wipe(down)">
                                      <p:cBhvr>
                                        <p:cTn id="69" dur="500"/>
                                        <p:tgtEl>
                                          <p:spTgt spid="4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7">
                                            <p:txEl>
                                              <p:pRg st="0" end="0"/>
                                            </p:txEl>
                                          </p:spTgt>
                                        </p:tgtEl>
                                        <p:attrNameLst>
                                          <p:attrName>style.visibility</p:attrName>
                                        </p:attrNameLst>
                                      </p:cBhvr>
                                      <p:to>
                                        <p:strVal val="visible"/>
                                      </p:to>
                                    </p:set>
                                    <p:animEffect transition="in" filter="wipe(down)">
                                      <p:cBhvr>
                                        <p:cTn id="82" dur="500"/>
                                        <p:tgtEl>
                                          <p:spTgt spid="4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inVertical)">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9">
                                            <p:txEl>
                                              <p:pRg st="0" end="0"/>
                                            </p:txEl>
                                          </p:spTgt>
                                        </p:tgtEl>
                                        <p:attrNameLst>
                                          <p:attrName>style.visibility</p:attrName>
                                        </p:attrNameLst>
                                      </p:cBhvr>
                                      <p:to>
                                        <p:strVal val="visible"/>
                                      </p:to>
                                    </p:set>
                                    <p:animEffect transition="in" filter="wipe(down)">
                                      <p:cBhvr>
                                        <p:cTn id="95"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1" grpId="0" animBg="1"/>
      <p:bldP spid="22" grpId="0" animBg="1"/>
      <p:bldP spid="23" grpId="0" animBg="1"/>
      <p:bldP spid="24" grpId="0" animBg="1"/>
      <p:bldP spid="25" grpId="0"/>
      <p:bldP spid="41" grpId="0"/>
      <p:bldP spid="43" grpId="0" animBg="1"/>
      <p:bldP spid="44" grpId="0"/>
      <p:bldP spid="45" grpId="0" animBg="1"/>
      <p:bldP spid="46" grpId="0"/>
      <p:bldP spid="47" grpId="0" animBg="1"/>
      <p:bldP spid="48" grpId="0"/>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7170" name="Picture 2" descr="Danh nhân văn hóa Lê Quý Đôn - Đài Phát Thanh và Truyền Hình Thái Bình">
            <a:extLst>
              <a:ext uri="{FF2B5EF4-FFF2-40B4-BE49-F238E27FC236}">
                <a16:creationId xmlns:a16="http://schemas.microsoft.com/office/drawing/2014/main" id="{DD33FB2D-398C-9291-0E7E-F884AFF6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 y="1905000"/>
            <a:ext cx="4206240"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00B211-93DE-0557-19D7-7F8D8D7C5827}"/>
              </a:ext>
            </a:extLst>
          </p:cNvPr>
          <p:cNvSpPr txBox="1"/>
          <p:nvPr/>
        </p:nvSpPr>
        <p:spPr>
          <a:xfrm>
            <a:off x="5534025" y="1466850"/>
            <a:ext cx="5810250" cy="3539430"/>
          </a:xfrm>
          <a:prstGeom prst="rect">
            <a:avLst/>
          </a:prstGeom>
          <a:noFill/>
        </p:spPr>
        <p:txBody>
          <a:bodyPr wrap="square" rtlCol="0">
            <a:spAutoFit/>
          </a:bodyPr>
          <a:lstStyle/>
          <a:p>
            <a:pPr algn="just"/>
            <a:r>
              <a:rPr lang="vi-VN" sz="3200" b="1" i="0" dirty="0">
                <a:solidFill>
                  <a:srgbClr val="002060"/>
                </a:solidFill>
                <a:effectLst/>
                <a:latin typeface="Cambria" panose="02040503050406030204" pitchFamily="18" charset="0"/>
                <a:ea typeface="Cambria" panose="02040503050406030204" pitchFamily="18" charset="0"/>
              </a:rPr>
              <a:t>Lê Quý Đôn, tên lúc nhỏ là Lê Danh Phương, tự Doãn Hậu, hiệu Quế Đường, là vị quan thời Lê trung hưng, cũng là nhà thơ và được mệnh danh là "nhà bác học lớn của Việt Nam trong thời phong kiến"</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0841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14" name="Group 13">
            <a:extLst>
              <a:ext uri="{FF2B5EF4-FFF2-40B4-BE49-F238E27FC236}">
                <a16:creationId xmlns:a16="http://schemas.microsoft.com/office/drawing/2014/main" id="{3628E549-984D-AB8B-B1D8-FD8795CEC895}"/>
              </a:ext>
            </a:extLst>
          </p:cNvPr>
          <p:cNvGrpSpPr/>
          <p:nvPr/>
        </p:nvGrpSpPr>
        <p:grpSpPr>
          <a:xfrm>
            <a:off x="1181100" y="1638300"/>
            <a:ext cx="10029825" cy="3671454"/>
            <a:chOff x="1181100" y="1638300"/>
            <a:chExt cx="10029825" cy="3671454"/>
          </a:xfrm>
        </p:grpSpPr>
        <p:sp>
          <p:nvSpPr>
            <p:cNvPr id="2" name="TextBox 1">
              <a:extLst>
                <a:ext uri="{FF2B5EF4-FFF2-40B4-BE49-F238E27FC236}">
                  <a16:creationId xmlns:a16="http://schemas.microsoft.com/office/drawing/2014/main" id="{27D1DD9C-5F09-28AF-40B4-6B82E63F9ADE}"/>
                </a:ext>
              </a:extLst>
            </p:cNvPr>
            <p:cNvSpPr txBox="1"/>
            <p:nvPr/>
          </p:nvSpPr>
          <p:spPr>
            <a:xfrm>
              <a:off x="1181100" y="1638300"/>
              <a:ext cx="10029825" cy="3671454"/>
            </a:xfrm>
            <a:prstGeom prst="rect">
              <a:avLst/>
            </a:prstGeom>
            <a:noFill/>
          </p:spPr>
          <p:txBody>
            <a:bodyPr wrap="square" rtlCol="0">
              <a:spAutoFit/>
            </a:bodyPr>
            <a:lstStyle/>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a) 104 x 7 = 7 x </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b) 9 x 30 = (        + 10) x 9</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c) (6 x 15) x 21 = 6 x (         x 21)</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d) 23 x 3 x 4 = 4 x        = 12 x</a:t>
              </a:r>
            </a:p>
          </p:txBody>
        </p:sp>
        <p:sp>
          <p:nvSpPr>
            <p:cNvPr id="3" name="Rectangle 2">
              <a:extLst>
                <a:ext uri="{FF2B5EF4-FFF2-40B4-BE49-F238E27FC236}">
                  <a16:creationId xmlns:a16="http://schemas.microsoft.com/office/drawing/2014/main" id="{683C95A6-5F35-4089-B832-003D7DDD95E7}"/>
                </a:ext>
              </a:extLst>
            </p:cNvPr>
            <p:cNvSpPr/>
            <p:nvPr/>
          </p:nvSpPr>
          <p:spPr>
            <a:xfrm>
              <a:off x="4648200" y="1933575"/>
              <a:ext cx="857250"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5" name="Rectangle 4">
              <a:extLst>
                <a:ext uri="{FF2B5EF4-FFF2-40B4-BE49-F238E27FC236}">
                  <a16:creationId xmlns:a16="http://schemas.microsoft.com/office/drawing/2014/main" id="{F75A9155-BAF0-26EF-1550-42C302E819DC}"/>
                </a:ext>
              </a:extLst>
            </p:cNvPr>
            <p:cNvSpPr/>
            <p:nvPr/>
          </p:nvSpPr>
          <p:spPr>
            <a:xfrm>
              <a:off x="3971925" y="2838450"/>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136DF982-2DBE-A40B-9E1B-5A8D4C89B565}"/>
                </a:ext>
              </a:extLst>
            </p:cNvPr>
            <p:cNvSpPr/>
            <p:nvPr/>
          </p:nvSpPr>
          <p:spPr>
            <a:xfrm>
              <a:off x="6076950" y="37623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4929EBE1-B777-3E77-F12C-907187EE8E52}"/>
                </a:ext>
              </a:extLst>
            </p:cNvPr>
            <p:cNvSpPr/>
            <p:nvPr/>
          </p:nvSpPr>
          <p:spPr>
            <a:xfrm>
              <a:off x="5162550"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B7FF2FB4-76BB-D840-1777-4AC77AA89A6B}"/>
                </a:ext>
              </a:extLst>
            </p:cNvPr>
            <p:cNvSpPr/>
            <p:nvPr/>
          </p:nvSpPr>
          <p:spPr>
            <a:xfrm>
              <a:off x="7362825"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grpSp>
      <p:sp>
        <p:nvSpPr>
          <p:cNvPr id="15" name="Rectangle 14">
            <a:extLst>
              <a:ext uri="{FF2B5EF4-FFF2-40B4-BE49-F238E27FC236}">
                <a16:creationId xmlns:a16="http://schemas.microsoft.com/office/drawing/2014/main" id="{442911B1-9C21-D6E5-1491-42C8BF06FD8D}"/>
              </a:ext>
            </a:extLst>
          </p:cNvPr>
          <p:cNvSpPr/>
          <p:nvPr/>
        </p:nvSpPr>
        <p:spPr>
          <a:xfrm>
            <a:off x="4648200" y="1914525"/>
            <a:ext cx="9715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104</a:t>
            </a:r>
          </a:p>
        </p:txBody>
      </p:sp>
      <p:sp>
        <p:nvSpPr>
          <p:cNvPr id="16" name="Rectangle 15">
            <a:extLst>
              <a:ext uri="{FF2B5EF4-FFF2-40B4-BE49-F238E27FC236}">
                <a16:creationId xmlns:a16="http://schemas.microsoft.com/office/drawing/2014/main" id="{DF927795-CD28-1F05-D782-721FB10D7671}"/>
              </a:ext>
            </a:extLst>
          </p:cNvPr>
          <p:cNvSpPr/>
          <p:nvPr/>
        </p:nvSpPr>
        <p:spPr>
          <a:xfrm>
            <a:off x="3971925" y="28194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20</a:t>
            </a:r>
          </a:p>
        </p:txBody>
      </p:sp>
      <p:sp>
        <p:nvSpPr>
          <p:cNvPr id="17" name="Rectangle 16">
            <a:extLst>
              <a:ext uri="{FF2B5EF4-FFF2-40B4-BE49-F238E27FC236}">
                <a16:creationId xmlns:a16="http://schemas.microsoft.com/office/drawing/2014/main" id="{F29E8B54-851F-96EB-5EE1-EA0560EEA48D}"/>
              </a:ext>
            </a:extLst>
          </p:cNvPr>
          <p:cNvSpPr/>
          <p:nvPr/>
        </p:nvSpPr>
        <p:spPr>
          <a:xfrm>
            <a:off x="6057900" y="37623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15</a:t>
            </a:r>
          </a:p>
        </p:txBody>
      </p:sp>
      <p:sp>
        <p:nvSpPr>
          <p:cNvPr id="19" name="Rectangle 18">
            <a:extLst>
              <a:ext uri="{FF2B5EF4-FFF2-40B4-BE49-F238E27FC236}">
                <a16:creationId xmlns:a16="http://schemas.microsoft.com/office/drawing/2014/main" id="{14ED2B39-165B-6CD6-1583-708A96856D26}"/>
              </a:ext>
            </a:extLst>
          </p:cNvPr>
          <p:cNvSpPr/>
          <p:nvPr/>
        </p:nvSpPr>
        <p:spPr>
          <a:xfrm>
            <a:off x="5153025" y="46386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69</a:t>
            </a:r>
          </a:p>
        </p:txBody>
      </p:sp>
      <p:sp>
        <p:nvSpPr>
          <p:cNvPr id="26" name="Rectangle 25">
            <a:extLst>
              <a:ext uri="{FF2B5EF4-FFF2-40B4-BE49-F238E27FC236}">
                <a16:creationId xmlns:a16="http://schemas.microsoft.com/office/drawing/2014/main" id="{ECDD15B1-7E6C-6EDB-B338-B2B70EB9B266}"/>
              </a:ext>
            </a:extLst>
          </p:cNvPr>
          <p:cNvSpPr/>
          <p:nvPr/>
        </p:nvSpPr>
        <p:spPr>
          <a:xfrm>
            <a:off x="7353300" y="46482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23</a:t>
            </a:r>
          </a:p>
        </p:txBody>
      </p:sp>
    </p:spTree>
    <p:extLst>
      <p:ext uri="{BB962C8B-B14F-4D97-AF65-F5344CB8AC3E}">
        <p14:creationId xmlns:p14="http://schemas.microsoft.com/office/powerpoint/2010/main" val="190700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5" grpId="0" animBg="1"/>
      <p:bldP spid="16" grpId="0" animBg="1"/>
      <p:bldP spid="17" grpId="0" animBg="1"/>
      <p:bldP spid="19"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0991" y="619199"/>
            <a:ext cx="5639447" cy="3472752"/>
          </a:xfrm>
          <a:prstGeom prst="rect">
            <a:avLst/>
          </a:prstGeom>
        </p:spPr>
      </p:pic>
    </p:spTree>
    <p:extLst>
      <p:ext uri="{BB962C8B-B14F-4D97-AF65-F5344CB8AC3E}">
        <p14:creationId xmlns:p14="http://schemas.microsoft.com/office/powerpoint/2010/main" val="244371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39" y="0"/>
            <a:ext cx="8551073" cy="5157554"/>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2519" y="883798"/>
            <a:ext cx="7334124" cy="2804403"/>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282" y="268904"/>
            <a:ext cx="2773920" cy="969348"/>
          </a:xfrm>
          <a:prstGeom prst="rect">
            <a:avLst/>
          </a:prstGeom>
        </p:spPr>
      </p:pic>
    </p:spTree>
    <p:extLst>
      <p:ext uri="{BB962C8B-B14F-4D97-AF65-F5344CB8AC3E}">
        <p14:creationId xmlns:p14="http://schemas.microsoft.com/office/powerpoint/2010/main" val="149737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338" y="924034"/>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1316" y="140468"/>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9698648" y="3771713"/>
            <a:ext cx="2143125" cy="2143125"/>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rot="21258796">
            <a:off x="9122480" y="4263889"/>
            <a:ext cx="2143125" cy="2143125"/>
          </a:xfrm>
          <a:prstGeom prst="rect">
            <a:avLst/>
          </a:prstGeom>
        </p:spPr>
      </p:pic>
      <p:pic>
        <p:nvPicPr>
          <p:cNvPr id="6"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386049" y="0"/>
            <a:ext cx="1832499" cy="1722046"/>
          </a:xfrm>
          <a:prstGeom prst="rect">
            <a:avLst/>
          </a:prstGeom>
        </p:spPr>
      </p:pic>
      <p:sp>
        <p:nvSpPr>
          <p:cNvPr id="2" name="Rounded Rectangle 1"/>
          <p:cNvSpPr/>
          <p:nvPr/>
        </p:nvSpPr>
        <p:spPr>
          <a:xfrm>
            <a:off x="1211068" y="802590"/>
            <a:ext cx="10542781" cy="3331260"/>
          </a:xfrm>
          <a:prstGeom prst="roundRect">
            <a:avLst/>
          </a:prstGeom>
          <a:solidFill>
            <a:schemeClr val="accent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Tính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bằng</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cách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thuận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tiện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nhất</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25 x 8 x 4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400" b="1" dirty="0">
              <a:solidFill>
                <a:srgbClr val="ED7D31">
                  <a:lumMod val="50000"/>
                </a:srgb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pic>
        <p:nvPicPr>
          <p:cNvPr id="5"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5746" y="5177407"/>
            <a:ext cx="1000050" cy="143290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6789" y="5802939"/>
            <a:ext cx="369636" cy="63235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7711" y="5995647"/>
            <a:ext cx="369636" cy="63235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8648" y="5742757"/>
            <a:ext cx="369636" cy="63235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365" y="5555802"/>
            <a:ext cx="369636" cy="63235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0469" y="5826858"/>
            <a:ext cx="369636" cy="63235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70159" y="3314466"/>
            <a:ext cx="5256716" cy="5256716"/>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7487396" y="4822299"/>
            <a:ext cx="2143125" cy="2143125"/>
          </a:xfrm>
          <a:prstGeom prst="rect">
            <a:avLst/>
          </a:prstGeom>
        </p:spPr>
      </p:pic>
      <p:pic>
        <p:nvPicPr>
          <p:cNvPr id="19"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77" y="140469"/>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9">
            <a:hlinkClick r:id="" action="ppaction://noaction"/>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71" y="2963075"/>
            <a:ext cx="2999853" cy="4058446"/>
          </a:xfrm>
          <a:prstGeom prst="rect">
            <a:avLst/>
          </a:prstGeom>
        </p:spPr>
      </p:pic>
      <p:sp>
        <p:nvSpPr>
          <p:cNvPr id="4" name="TextBox 3">
            <a:extLst>
              <a:ext uri="{FF2B5EF4-FFF2-40B4-BE49-F238E27FC236}">
                <a16:creationId xmlns:a16="http://schemas.microsoft.com/office/drawing/2014/main" id="{E256F007-9DD6-A542-642C-81D75A12738B}"/>
              </a:ext>
            </a:extLst>
          </p:cNvPr>
          <p:cNvSpPr txBox="1"/>
          <p:nvPr/>
        </p:nvSpPr>
        <p:spPr>
          <a:xfrm>
            <a:off x="3552825" y="2457450"/>
            <a:ext cx="5400675" cy="1446550"/>
          </a:xfrm>
          <a:prstGeom prst="rect">
            <a:avLst/>
          </a:prstGeom>
          <a:noFill/>
        </p:spPr>
        <p:txBody>
          <a:bodyPr wrap="square" rtlCol="0">
            <a:spAutoFit/>
          </a:bodyPr>
          <a:lstStyle/>
          <a:p>
            <a:r>
              <a:rPr lang="en-US" sz="4400" b="1" dirty="0">
                <a:solidFill>
                  <a:srgbClr val="FF0000"/>
                </a:solidFill>
                <a:effectLst/>
                <a:latin typeface="Cambria" panose="02040503050406030204" pitchFamily="18" charset="0"/>
                <a:ea typeface="Cambria" panose="02040503050406030204" pitchFamily="18" charset="0"/>
              </a:rPr>
              <a:t>= (25 x 4 ) x 8 </a:t>
            </a:r>
          </a:p>
          <a:p>
            <a:r>
              <a:rPr lang="en-US" sz="4400" b="1" dirty="0">
                <a:solidFill>
                  <a:srgbClr val="FF0000"/>
                </a:solidFill>
                <a:effectLst/>
                <a:latin typeface="Cambria" panose="02040503050406030204" pitchFamily="18" charset="0"/>
                <a:ea typeface="Cambria" panose="02040503050406030204" pitchFamily="18" charset="0"/>
              </a:rPr>
              <a:t>= 100 x 8 = 800</a:t>
            </a:r>
          </a:p>
        </p:txBody>
      </p:sp>
    </p:spTree>
    <p:extLst>
      <p:ext uri="{BB962C8B-B14F-4D97-AF65-F5344CB8AC3E}">
        <p14:creationId xmlns:p14="http://schemas.microsoft.com/office/powerpoint/2010/main" val="427808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a:ln>
            <a:no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4" name="Picture 3">
            <a:extLst>
              <a:ext uri="{FF2B5EF4-FFF2-40B4-BE49-F238E27FC236}">
                <a16:creationId xmlns:a16="http://schemas.microsoft.com/office/drawing/2014/main" id="{4C12EDBE-4BD7-A1CD-DC7D-2E413B7072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5082" y="557732"/>
            <a:ext cx="8791194" cy="4133446"/>
          </a:xfrm>
          <a:prstGeom prst="rect">
            <a:avLst/>
          </a:prstGeom>
        </p:spPr>
      </p:pic>
    </p:spTree>
    <p:extLst>
      <p:ext uri="{BB962C8B-B14F-4D97-AF65-F5344CB8AC3E}">
        <p14:creationId xmlns:p14="http://schemas.microsoft.com/office/powerpoint/2010/main" val="1281654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73" y="203686"/>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761" y="590631"/>
            <a:ext cx="9848725" cy="3434751"/>
          </a:xfrm>
          <a:prstGeom prst="rect">
            <a:avLst/>
          </a:prstGeom>
        </p:spPr>
      </p:pic>
      <p:pic>
        <p:nvPicPr>
          <p:cNvPr id="9"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spTree>
    <p:extLst>
      <p:ext uri="{BB962C8B-B14F-4D97-AF65-F5344CB8AC3E}">
        <p14:creationId xmlns:p14="http://schemas.microsoft.com/office/powerpoint/2010/main" val="33935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4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765" y="-90728"/>
            <a:ext cx="10297886" cy="12409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5" y="292619"/>
            <a:ext cx="3162564" cy="1105160"/>
          </a:xfrm>
          <a:prstGeom prst="rect">
            <a:avLst/>
          </a:prstGeom>
        </p:spPr>
      </p:pic>
      <p:pic>
        <p:nvPicPr>
          <p:cNvPr id="7"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88325" y="2607497"/>
            <a:ext cx="2151918" cy="3214183"/>
          </a:xfrm>
          <a:prstGeom prst="rect">
            <a:avLst/>
          </a:prstGeom>
        </p:spPr>
      </p:pic>
      <p:pic>
        <p:nvPicPr>
          <p:cNvPr id="8" name="Picture 7">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181" b="100000" l="0" r="100000"/>
                    </a14:imgEffect>
                  </a14:imgLayer>
                </a14:imgProps>
              </a:ext>
              <a:ext uri="{28A0092B-C50C-407E-A947-70E740481C1C}">
                <a14:useLocalDpi xmlns:a14="http://schemas.microsoft.com/office/drawing/2010/main" val="0"/>
              </a:ext>
            </a:extLst>
          </a:blip>
          <a:stretch>
            <a:fillRect/>
          </a:stretch>
        </p:blipFill>
        <p:spPr>
          <a:xfrm>
            <a:off x="3093432" y="4423777"/>
            <a:ext cx="2422378" cy="1694688"/>
          </a:xfrm>
          <a:prstGeom prst="rect">
            <a:avLst/>
          </a:prstGeom>
        </p:spPr>
      </p:pic>
      <p:pic>
        <p:nvPicPr>
          <p:cNvPr id="9" name="Picture 8">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093" b="94118" l="5640" r="93087"/>
                    </a14:imgEffect>
                  </a14:imgLayer>
                </a14:imgProps>
              </a:ext>
              <a:ext uri="{28A0092B-C50C-407E-A947-70E740481C1C}">
                <a14:useLocalDpi xmlns:a14="http://schemas.microsoft.com/office/drawing/2010/main" val="0"/>
              </a:ext>
            </a:extLst>
          </a:blip>
          <a:srcRect l="7315" t="32394" r="42351" b="32939"/>
          <a:stretch/>
        </p:blipFill>
        <p:spPr>
          <a:xfrm>
            <a:off x="4870479" y="3600448"/>
            <a:ext cx="3451860" cy="2377441"/>
          </a:xfrm>
          <a:prstGeom prst="rect">
            <a:avLst/>
          </a:prstGeom>
        </p:spPr>
      </p:pic>
      <p:pic>
        <p:nvPicPr>
          <p:cNvPr id="10" name="Picture 9">
            <a:hlinkClick r:id="rId13" action="ppaction://hlinksldjump"/>
          </p:cNvPr>
          <p:cNvPicPr>
            <a:picLocks noChangeAspect="1"/>
          </p:cNvPicPr>
          <p:nvPr/>
        </p:nvPicPr>
        <p:blipFill rotWithShape="1">
          <a:blip r:embed="rId14" cstate="print">
            <a:extLst>
              <a:ext uri="{28A0092B-C50C-407E-A947-70E740481C1C}">
                <a14:useLocalDpi xmlns:a14="http://schemas.microsoft.com/office/drawing/2010/main" val="0"/>
              </a:ext>
            </a:extLst>
          </a:blip>
          <a:srcRect l="19944" t="9666" r="15722" b="17999"/>
          <a:stretch/>
        </p:blipFill>
        <p:spPr>
          <a:xfrm>
            <a:off x="7371568" y="3709960"/>
            <a:ext cx="2338315" cy="2629090"/>
          </a:xfrm>
          <a:prstGeom prst="rect">
            <a:avLst/>
          </a:prstGeom>
        </p:spPr>
      </p:pic>
      <p:pic>
        <p:nvPicPr>
          <p:cNvPr id="11" name="Picture 10">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43081" y="3520439"/>
            <a:ext cx="2903220" cy="2903220"/>
          </a:xfrm>
          <a:prstGeom prst="rect">
            <a:avLst/>
          </a:prstGeom>
        </p:spPr>
      </p:pic>
      <p:sp>
        <p:nvSpPr>
          <p:cNvPr id="2" name="Rounded Rectangle 1"/>
          <p:cNvSpPr/>
          <p:nvPr/>
        </p:nvSpPr>
        <p:spPr>
          <a:xfrm>
            <a:off x="2289765" y="1730319"/>
            <a:ext cx="8734567" cy="1927281"/>
          </a:xfrm>
          <a:prstGeom prst="roundRect">
            <a:avLst/>
          </a:prstGeom>
          <a:solidFill>
            <a:schemeClr val="bg2">
              <a:alpha val="72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đang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trên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nhưng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lại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bị</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nhiều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giúp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đúng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giờ</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bằng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cách</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đó</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biến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 name="图片 19">
            <a:hlinkClick r:id="rId17" action="ppaction://hlinksldjump"/>
            <a:extLst>
              <a:ext uri="{FF2B5EF4-FFF2-40B4-BE49-F238E27FC236}">
                <a16:creationId xmlns:a16="http://schemas.microsoft.com/office/drawing/2014/main" id="{45A1E450-C5AB-5459-A65F-D73C8CA21D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88638" y="1016893"/>
            <a:ext cx="1378643" cy="1257921"/>
          </a:xfrm>
          <a:prstGeom prst="rect">
            <a:avLst/>
          </a:prstGeom>
        </p:spPr>
      </p:pic>
    </p:spTree>
    <p:extLst>
      <p:ext uri="{BB962C8B-B14F-4D97-AF65-F5344CB8AC3E}">
        <p14:creationId xmlns:p14="http://schemas.microsoft.com/office/powerpoint/2010/main" val="1192012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3.33333E-6 L 0.25 -3.33333E-6 " pathEditMode="relative" rAng="0" ptsTypes="AA">
                                      <p:cBhvr>
                                        <p:cTn id="6" dur="2000" fill="hold"/>
                                        <p:tgtEl>
                                          <p:spTgt spid="7"/>
                                        </p:tgtEl>
                                        <p:attrNameLst>
                                          <p:attrName>ppt_x</p:attrName>
                                          <p:attrName>ppt_y</p:attrName>
                                        </p:attrNameLst>
                                      </p:cBhvr>
                                      <p:rCtr x="12500" y="0"/>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8"/>
                                        </p:tgtEl>
                                      </p:cBhvr>
                                    </p:animEffect>
                                    <p:anim calcmode="lin" valueType="num">
                                      <p:cBhvr>
                                        <p:cTn id="23" dur="1000"/>
                                        <p:tgtEl>
                                          <p:spTgt spid="8"/>
                                        </p:tgtEl>
                                        <p:attrNameLst>
                                          <p:attrName>ppt_x</p:attrName>
                                        </p:attrNameLst>
                                      </p:cBhvr>
                                      <p:tavLst>
                                        <p:tav tm="0">
                                          <p:val>
                                            <p:strVal val="ppt_x"/>
                                          </p:val>
                                        </p:tav>
                                        <p:tav tm="100000">
                                          <p:val>
                                            <p:strVal val="ppt_x"/>
                                          </p:val>
                                        </p:tav>
                                      </p:tavLst>
                                    </p:anim>
                                    <p:anim calcmode="lin" valueType="num">
                                      <p:cBhvr>
                                        <p:cTn id="24" dur="1000"/>
                                        <p:tgtEl>
                                          <p:spTgt spid="8"/>
                                        </p:tgtEl>
                                        <p:attrNameLst>
                                          <p:attrName>ppt_y</p:attrName>
                                        </p:attrNameLst>
                                      </p:cBhvr>
                                      <p:tavLst>
                                        <p:tav tm="0">
                                          <p:val>
                                            <p:strVal val="ppt_y"/>
                                          </p:val>
                                        </p:tav>
                                        <p:tav tm="100000">
                                          <p:val>
                                            <p:strVal val="ppt_y+.1"/>
                                          </p:val>
                                        </p:tav>
                                      </p:tavLst>
                                    </p:anim>
                                    <p:set>
                                      <p:cBhvr>
                                        <p:cTn id="25" dur="1" fill="hold">
                                          <p:stCondLst>
                                            <p:cond delay="999"/>
                                          </p:stCondLst>
                                        </p:cTn>
                                        <p:tgtEl>
                                          <p:spTgt spid="8"/>
                                        </p:tgtEl>
                                        <p:attrNameLst>
                                          <p:attrName>style.visibility</p:attrName>
                                        </p:attrNameLst>
                                      </p:cBhvr>
                                      <p:to>
                                        <p:strVal val="hidden"/>
                                      </p:to>
                                    </p:set>
                                  </p:childTnLst>
                                </p:cTn>
                              </p:par>
                            </p:childTnLst>
                          </p:cTn>
                        </p:par>
                        <p:par>
                          <p:cTn id="26" fill="hold">
                            <p:stCondLst>
                              <p:cond delay="1000"/>
                            </p:stCondLst>
                            <p:childTnLst>
                              <p:par>
                                <p:cTn id="27" presetID="63" presetClass="path" presetSubtype="0" accel="50000" decel="50000" fill="hold" nodeType="afterEffect">
                                  <p:stCondLst>
                                    <p:cond delay="0"/>
                                  </p:stCondLst>
                                  <p:childTnLst>
                                    <p:animMotion origin="layout" path="M 0.25 -3.33333E-6 L 0.49076 -0.00555 " pathEditMode="relative" rAng="0" ptsTypes="AA">
                                      <p:cBhvr>
                                        <p:cTn id="28" dur="2000" fill="hold"/>
                                        <p:tgtEl>
                                          <p:spTgt spid="7"/>
                                        </p:tgtEl>
                                        <p:attrNameLst>
                                          <p:attrName>ppt_x</p:attrName>
                                          <p:attrName>ppt_y</p:attrName>
                                        </p:attrNameLst>
                                      </p:cBhvr>
                                      <p:rCtr x="12031" y="-278"/>
                                    </p:animMotion>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par>
                          <p:cTn id="37" fill="hold">
                            <p:stCondLst>
                              <p:cond delay="1000"/>
                            </p:stCondLst>
                            <p:childTnLst>
                              <p:par>
                                <p:cTn id="38" presetID="63" presetClass="path" presetSubtype="0" accel="50000" decel="50000" fill="hold" nodeType="afterEffect">
                                  <p:stCondLst>
                                    <p:cond delay="0"/>
                                  </p:stCondLst>
                                  <p:childTnLst>
                                    <p:animMotion origin="layout" path="M 0.49075 -0.00555 L 0.63607 -0.00555 " pathEditMode="relative" rAng="0" ptsTypes="AA">
                                      <p:cBhvr>
                                        <p:cTn id="39" dur="2000" fill="hold"/>
                                        <p:tgtEl>
                                          <p:spTgt spid="7"/>
                                        </p:tgtEl>
                                        <p:attrNameLst>
                                          <p:attrName>ppt_x</p:attrName>
                                          <p:attrName>ppt_y</p:attrName>
                                        </p:attrNameLst>
                                      </p:cBhvr>
                                      <p:rCtr x="7813" y="-787"/>
                                    </p:animMotion>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10"/>
                                        </p:tgtEl>
                                      </p:cBhvr>
                                    </p:animEffect>
                                    <p:anim calcmode="lin" valueType="num">
                                      <p:cBhvr>
                                        <p:cTn id="45" dur="1000"/>
                                        <p:tgtEl>
                                          <p:spTgt spid="10"/>
                                        </p:tgtEl>
                                        <p:attrNameLst>
                                          <p:attrName>ppt_x</p:attrName>
                                        </p:attrNameLst>
                                      </p:cBhvr>
                                      <p:tavLst>
                                        <p:tav tm="0">
                                          <p:val>
                                            <p:strVal val="ppt_x"/>
                                          </p:val>
                                        </p:tav>
                                        <p:tav tm="100000">
                                          <p:val>
                                            <p:strVal val="ppt_x"/>
                                          </p:val>
                                        </p:tav>
                                      </p:tavLst>
                                    </p:anim>
                                    <p:anim calcmode="lin" valueType="num">
                                      <p:cBhvr>
                                        <p:cTn id="46" dur="1000"/>
                                        <p:tgtEl>
                                          <p:spTgt spid="10"/>
                                        </p:tgtEl>
                                        <p:attrNameLst>
                                          <p:attrName>ppt_y</p:attrName>
                                        </p:attrNameLst>
                                      </p:cBhvr>
                                      <p:tavLst>
                                        <p:tav tm="0">
                                          <p:val>
                                            <p:strVal val="ppt_y"/>
                                          </p:val>
                                        </p:tav>
                                        <p:tav tm="100000">
                                          <p:val>
                                            <p:strVal val="ppt_y+.1"/>
                                          </p:val>
                                        </p:tav>
                                      </p:tavLst>
                                    </p:anim>
                                    <p:set>
                                      <p:cBhvr>
                                        <p:cTn id="47" dur="1" fill="hold">
                                          <p:stCondLst>
                                            <p:cond delay="999"/>
                                          </p:stCondLst>
                                        </p:cTn>
                                        <p:tgtEl>
                                          <p:spTgt spid="10"/>
                                        </p:tgtEl>
                                        <p:attrNameLst>
                                          <p:attrName>style.visibility</p:attrName>
                                        </p:attrNameLst>
                                      </p:cBhvr>
                                      <p:to>
                                        <p:strVal val="hidden"/>
                                      </p:to>
                                    </p:set>
                                  </p:childTnLst>
                                </p:cTn>
                              </p:par>
                            </p:childTnLst>
                          </p:cTn>
                        </p:par>
                        <p:par>
                          <p:cTn id="48" fill="hold">
                            <p:stCondLst>
                              <p:cond delay="1000"/>
                            </p:stCondLst>
                            <p:childTnLst>
                              <p:par>
                                <p:cTn id="49" presetID="63" presetClass="path" presetSubtype="0" accel="50000" decel="50000" fill="hold" nodeType="afterEffect">
                                  <p:stCondLst>
                                    <p:cond delay="0"/>
                                  </p:stCondLst>
                                  <p:childTnLst>
                                    <p:animMotion origin="layout" path="M 0.63607 -0.00555 L 0.81107 0.01806 " pathEditMode="relative" rAng="0" ptsTypes="AA">
                                      <p:cBhvr>
                                        <p:cTn id="50" dur="2000" fill="hold"/>
                                        <p:tgtEl>
                                          <p:spTgt spid="7"/>
                                        </p:tgtEl>
                                        <p:attrNameLst>
                                          <p:attrName>ppt_x</p:attrName>
                                          <p:attrName>ppt_y</p:attrName>
                                        </p:attrNameLst>
                                      </p:cBhvr>
                                      <p:rCtr x="8594" y="-625"/>
                                    </p:animMotion>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11"/>
                                        </p:tgtEl>
                                      </p:cBhvr>
                                    </p:animEffect>
                                    <p:anim calcmode="lin" valueType="num">
                                      <p:cBhvr>
                                        <p:cTn id="56" dur="1000"/>
                                        <p:tgtEl>
                                          <p:spTgt spid="11"/>
                                        </p:tgtEl>
                                        <p:attrNameLst>
                                          <p:attrName>ppt_x</p:attrName>
                                        </p:attrNameLst>
                                      </p:cBhvr>
                                      <p:tavLst>
                                        <p:tav tm="0">
                                          <p:val>
                                            <p:strVal val="ppt_x"/>
                                          </p:val>
                                        </p:tav>
                                        <p:tav tm="100000">
                                          <p:val>
                                            <p:strVal val="ppt_x"/>
                                          </p:val>
                                        </p:tav>
                                      </p:tavLst>
                                    </p:anim>
                                    <p:anim calcmode="lin" valueType="num">
                                      <p:cBhvr>
                                        <p:cTn id="57" dur="1000"/>
                                        <p:tgtEl>
                                          <p:spTgt spid="11"/>
                                        </p:tgtEl>
                                        <p:attrNameLst>
                                          <p:attrName>ppt_y</p:attrName>
                                        </p:attrNameLst>
                                      </p:cBhvr>
                                      <p:tavLst>
                                        <p:tav tm="0">
                                          <p:val>
                                            <p:strVal val="ppt_y"/>
                                          </p:val>
                                        </p:tav>
                                        <p:tav tm="100000">
                                          <p:val>
                                            <p:strVal val="ppt_y+.1"/>
                                          </p:val>
                                        </p:tav>
                                      </p:tavLst>
                                    </p:anim>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1000"/>
                            </p:stCondLst>
                            <p:childTnLst>
                              <p:par>
                                <p:cTn id="60" presetID="63" presetClass="path" presetSubtype="0" accel="50000" decel="50000" fill="hold" nodeType="afterEffect">
                                  <p:stCondLst>
                                    <p:cond delay="0"/>
                                  </p:stCondLst>
                                  <p:childTnLst>
                                    <p:animMotion origin="layout" path="M 0.81107 0.01806 L 1.2254 0.03056 " pathEditMode="relative" rAng="0" ptsTypes="AA">
                                      <p:cBhvr>
                                        <p:cTn id="61" dur="2000" fill="hold"/>
                                        <p:tgtEl>
                                          <p:spTgt spid="7"/>
                                        </p:tgtEl>
                                        <p:attrNameLst>
                                          <p:attrName>ppt_x</p:attrName>
                                          <p:attrName>ppt_y</p:attrName>
                                        </p:attrNameLst>
                                      </p:cBhvr>
                                      <p:rCtr x="20716" y="625"/>
                                    </p:animMotion>
                                  </p:childTnLst>
                                </p:cTn>
                              </p:par>
                            </p:childTnLst>
                          </p:cTn>
                        </p:par>
                      </p:childTnLst>
                    </p:cTn>
                  </p:par>
                </p:childTnLst>
              </p:cTn>
              <p:nextCondLst>
                <p:cond evt="onClick" delay="0">
                  <p:tgtEl>
                    <p:spTgt spid="11"/>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5 x 2 x 7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455081" y="3490996"/>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65</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455081" y="4915024"/>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1983" y="-14486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3561961"/>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796171"/>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3145680"/>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4714904"/>
            <a:ext cx="2016566" cy="2130175"/>
          </a:xfrm>
          <a:prstGeom prst="rect">
            <a:avLst/>
          </a:prstGeom>
        </p:spPr>
      </p:pic>
    </p:spTree>
    <p:extLst>
      <p:ext uri="{BB962C8B-B14F-4D97-AF65-F5344CB8AC3E}">
        <p14:creationId xmlns:p14="http://schemas.microsoft.com/office/powerpoint/2010/main" val="3461195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2.08333E-7 2.96296E-6 L 0.25 2.96296E-6 " pathEditMode="relative" rAng="0" ptsTypes="AA">
                                      <p:cBhvr>
                                        <p:cTn id="31" dur="2000" fill="hold"/>
                                        <p:tgtEl>
                                          <p:spTgt spid="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4" y="2103223"/>
            <a:ext cx="107355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6 x 3 x 5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40818"/>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200" b="1" dirty="0">
                  <a:solidFill>
                    <a:srgbClr val="4472C4">
                      <a:lumMod val="50000"/>
                    </a:srgbClr>
                  </a:solidFill>
                  <a:latin typeface="Cambria" panose="02040503050406030204" pitchFamily="18" charset="0"/>
                  <a:ea typeface="Cambria" panose="02040503050406030204" pitchFamily="18" charset="0"/>
                </a:rPr>
                <a:t>95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32305"/>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35623"/>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100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600" b="1" dirty="0">
                  <a:solidFill>
                    <a:srgbClr val="5B9BD5"/>
                  </a:solidFill>
                  <a:latin typeface="Cambria" panose="02040503050406030204" pitchFamily="18" charset="0"/>
                  <a:ea typeface="Cambria" panose="02040503050406030204" pitchFamily="18" charset="0"/>
                </a:rPr>
                <a:t>C</a:t>
              </a: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 </a:t>
              </a:r>
            </a:p>
          </p:txBody>
        </p:sp>
      </p:grpSp>
      <p:grpSp>
        <p:nvGrpSpPr>
          <p:cNvPr id="25" name="Group 24"/>
          <p:cNvGrpSpPr/>
          <p:nvPr/>
        </p:nvGrpSpPr>
        <p:grpSpPr>
          <a:xfrm>
            <a:off x="6640220" y="4956333"/>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90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51788" y="737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167028" y="5093667"/>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824559"/>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86989"/>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08157" y="3193677"/>
            <a:ext cx="2016566" cy="2130175"/>
          </a:xfrm>
          <a:prstGeom prst="rect">
            <a:avLst/>
          </a:prstGeom>
        </p:spPr>
      </p:pic>
    </p:spTree>
    <p:extLst>
      <p:ext uri="{BB962C8B-B14F-4D97-AF65-F5344CB8AC3E}">
        <p14:creationId xmlns:p14="http://schemas.microsoft.com/office/powerpoint/2010/main" val="4293348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05573 0.01574 L 0.3336 0.01458 " pathEditMode="relative" rAng="0" ptsTypes="AA">
                                      <p:cBhvr>
                                        <p:cTn id="31" dur="2000" fill="hold"/>
                                        <p:tgtEl>
                                          <p:spTgt spid="26"/>
                                        </p:tgtEl>
                                        <p:attrNameLst>
                                          <p:attrName>ppt_x</p:attrName>
                                          <p:attrName>ppt_y</p:attrName>
                                        </p:attrNameLst>
                                      </p:cBhvr>
                                      <p:rCtr x="13893"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923330"/>
          </a:xfrm>
          <a:prstGeom prst="rect">
            <a:avLst/>
          </a:prstGeom>
          <a:noFill/>
        </p:spPr>
        <p:txBody>
          <a:bodyPr wrap="square" rtlCol="0">
            <a:spAutoFit/>
          </a:bodyPr>
          <a:lstStyle/>
          <a:p>
            <a:pPr lvl="0" algn="ctr">
              <a:defRPr/>
            </a:pPr>
            <a:r>
              <a:rPr lang="en-GB" sz="5400" b="1" dirty="0" err="1">
                <a:solidFill>
                  <a:prstClr val="white"/>
                </a:solidFill>
                <a:latin typeface="Cambria" panose="02040503050406030204" pitchFamily="18" charset="0"/>
                <a:ea typeface="Cambria" panose="02040503050406030204" pitchFamily="18" charset="0"/>
              </a:rPr>
              <a:t>Tính</a:t>
            </a:r>
            <a:r>
              <a:rPr lang="en-GB" sz="5400" b="1" dirty="0">
                <a:solidFill>
                  <a:prstClr val="white"/>
                </a:solidFill>
                <a:latin typeface="Cambria" panose="02040503050406030204" pitchFamily="18" charset="0"/>
                <a:ea typeface="Cambria" panose="02040503050406030204" pitchFamily="18" charset="0"/>
              </a:rPr>
              <a:t>: 8 x 3 x 5= ?</a:t>
            </a: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54399" y="103631"/>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5087612"/>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813166" y="3054026"/>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58601"/>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4727825"/>
            <a:ext cx="2016566" cy="2130175"/>
          </a:xfrm>
          <a:prstGeom prst="rect">
            <a:avLst/>
          </a:prstGeom>
        </p:spPr>
      </p:pic>
    </p:spTree>
    <p:extLst>
      <p:ext uri="{BB962C8B-B14F-4D97-AF65-F5344CB8AC3E}">
        <p14:creationId xmlns:p14="http://schemas.microsoft.com/office/powerpoint/2010/main" val="80970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 0 L 0.25 0 E" pathEditMode="relative" ptsTypes="">
                                      <p:cBhvr>
                                        <p:cTn id="31"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135</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140</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524754" y="-78979"/>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327918" y="3495619"/>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72810" y="4803168"/>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46823" y="3128697"/>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531722" y="4734822"/>
            <a:ext cx="2016566" cy="2130175"/>
          </a:xfrm>
          <a:prstGeom prst="rect">
            <a:avLst/>
          </a:prstGeom>
        </p:spPr>
      </p:pic>
      <p:sp>
        <p:nvSpPr>
          <p:cNvPr id="31" name="TextBox 30"/>
          <p:cNvSpPr txBox="1"/>
          <p:nvPr/>
        </p:nvSpPr>
        <p:spPr>
          <a:xfrm>
            <a:off x="981075" y="2199528"/>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5 x 7 x 4 = ?</a:t>
            </a:r>
          </a:p>
        </p:txBody>
      </p:sp>
    </p:spTree>
    <p:extLst>
      <p:ext uri="{BB962C8B-B14F-4D97-AF65-F5344CB8AC3E}">
        <p14:creationId xmlns:p14="http://schemas.microsoft.com/office/powerpoint/2010/main" val="202542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3.54167E-6 7.40741E-7 L 0.31705 -0.00787 " pathEditMode="relative" rAng="0" ptsTypes="AA">
                                      <p:cBhvr>
                                        <p:cTn id="31" dur="2000" fill="hold"/>
                                        <p:tgtEl>
                                          <p:spTgt spid="26"/>
                                        </p:tgtEl>
                                        <p:attrNameLst>
                                          <p:attrName>ppt_x</p:attrName>
                                          <p:attrName>ppt_y</p:attrName>
                                        </p:attrNameLst>
                                      </p:cBhvr>
                                      <p:rCtr x="15846" y="-39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9391" y="657458"/>
            <a:ext cx="6019208" cy="3706607"/>
          </a:xfrm>
          <a:prstGeom prst="rect">
            <a:avLst/>
          </a:prstGeom>
        </p:spPr>
      </p:pic>
    </p:spTree>
    <p:extLst>
      <p:ext uri="{BB962C8B-B14F-4D97-AF65-F5344CB8AC3E}">
        <p14:creationId xmlns:p14="http://schemas.microsoft.com/office/powerpoint/2010/main" val="241595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9558" y="688290"/>
            <a:ext cx="11133331" cy="605566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p:cNvSpPr txBox="1"/>
          <p:nvPr/>
        </p:nvSpPr>
        <p:spPr>
          <a:xfrm>
            <a:off x="4837500" y="41959"/>
            <a:ext cx="2372728" cy="646331"/>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 </a:t>
            </a:r>
            <a:r>
              <a:rPr kumimoji="0" lang="en-GB" sz="3600" b="1" i="0" u="none" strike="noStrike" kern="1200" cap="none" spc="0" normalizeH="0" baseline="0" noProof="0" dirty="0" err="1">
                <a:ln>
                  <a:noFill/>
                </a:ln>
                <a:solidFill>
                  <a:srgbClr val="4472C4">
                    <a:lumMod val="50000"/>
                  </a:srgbClr>
                </a:solidFill>
                <a:effectLst/>
                <a:uLnTx/>
                <a:uFillTx/>
                <a:latin typeface="Cambria" panose="02040503050406030204" pitchFamily="18" charset="0"/>
                <a:ea typeface="Cambria" panose="02040503050406030204" pitchFamily="18" charset="0"/>
              </a:rPr>
              <a:t>Số</a:t>
            </a: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a:t>
            </a:r>
          </a:p>
        </p:txBody>
      </p:sp>
      <p:graphicFrame>
        <p:nvGraphicFramePr>
          <p:cNvPr id="2" name="Table 1">
            <a:extLst>
              <a:ext uri="{FF2B5EF4-FFF2-40B4-BE49-F238E27FC236}">
                <a16:creationId xmlns:a16="http://schemas.microsoft.com/office/drawing/2014/main" id="{72E04E2B-DB66-6565-7BBA-4C3FE7026037}"/>
              </a:ext>
            </a:extLst>
          </p:cNvPr>
          <p:cNvGraphicFramePr>
            <a:graphicFrameLocks noGrp="1"/>
          </p:cNvGraphicFramePr>
          <p:nvPr>
            <p:extLst>
              <p:ext uri="{D42A27DB-BD31-4B8C-83A1-F6EECF244321}">
                <p14:modId xmlns:p14="http://schemas.microsoft.com/office/powerpoint/2010/main" val="393572863"/>
              </p:ext>
            </p:extLst>
          </p:nvPr>
        </p:nvGraphicFramePr>
        <p:xfrm>
          <a:off x="1200151" y="1504949"/>
          <a:ext cx="10182225" cy="3691218"/>
        </p:xfrm>
        <a:graphic>
          <a:graphicData uri="http://schemas.openxmlformats.org/drawingml/2006/table">
            <a:tbl>
              <a:tblPr firstRow="1" firstCol="1" bandRow="1">
                <a:tableStyleId>{00A15C55-8517-42AA-B614-E9B94910E393}</a:tableStyleId>
              </a:tblPr>
              <a:tblGrid>
                <a:gridCol w="828674">
                  <a:extLst>
                    <a:ext uri="{9D8B030D-6E8A-4147-A177-3AD203B41FA5}">
                      <a16:colId xmlns:a16="http://schemas.microsoft.com/office/drawing/2014/main" val="349184560"/>
                    </a:ext>
                  </a:extLst>
                </a:gridCol>
                <a:gridCol w="876300">
                  <a:extLst>
                    <a:ext uri="{9D8B030D-6E8A-4147-A177-3AD203B41FA5}">
                      <a16:colId xmlns:a16="http://schemas.microsoft.com/office/drawing/2014/main" val="2504058190"/>
                    </a:ext>
                  </a:extLst>
                </a:gridCol>
                <a:gridCol w="838200">
                  <a:extLst>
                    <a:ext uri="{9D8B030D-6E8A-4147-A177-3AD203B41FA5}">
                      <a16:colId xmlns:a16="http://schemas.microsoft.com/office/drawing/2014/main" val="939388263"/>
                    </a:ext>
                  </a:extLst>
                </a:gridCol>
                <a:gridCol w="1466850">
                  <a:extLst>
                    <a:ext uri="{9D8B030D-6E8A-4147-A177-3AD203B41FA5}">
                      <a16:colId xmlns:a16="http://schemas.microsoft.com/office/drawing/2014/main" val="2233500579"/>
                    </a:ext>
                  </a:extLst>
                </a:gridCol>
                <a:gridCol w="1590675">
                  <a:extLst>
                    <a:ext uri="{9D8B030D-6E8A-4147-A177-3AD203B41FA5}">
                      <a16:colId xmlns:a16="http://schemas.microsoft.com/office/drawing/2014/main" val="2353608137"/>
                    </a:ext>
                  </a:extLst>
                </a:gridCol>
                <a:gridCol w="2162175">
                  <a:extLst>
                    <a:ext uri="{9D8B030D-6E8A-4147-A177-3AD203B41FA5}">
                      <a16:colId xmlns:a16="http://schemas.microsoft.com/office/drawing/2014/main" val="1402256873"/>
                    </a:ext>
                  </a:extLst>
                </a:gridCol>
                <a:gridCol w="2419351">
                  <a:extLst>
                    <a:ext uri="{9D8B030D-6E8A-4147-A177-3AD203B41FA5}">
                      <a16:colId xmlns:a16="http://schemas.microsoft.com/office/drawing/2014/main" val="1656706003"/>
                    </a:ext>
                  </a:extLst>
                </a:gridCol>
              </a:tblGrid>
              <a:tr h="685801">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b</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b x 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 x c</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a x (b x 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56217"/>
                  </a:ext>
                </a:extLst>
              </a:tr>
              <a:tr h="1009650">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7</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5</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483777"/>
                  </a:ext>
                </a:extLst>
              </a:tr>
              <a:tr h="1027579">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8</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9892102"/>
                  </a:ext>
                </a:extLst>
              </a:tr>
              <a:tr h="968188">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10</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4</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46809"/>
                  </a:ext>
                </a:extLst>
              </a:tr>
            </a:tbl>
          </a:graphicData>
        </a:graphic>
      </p:graphicFrame>
      <p:sp>
        <p:nvSpPr>
          <p:cNvPr id="3" name="Rectangle: Rounded Corners 2">
            <a:extLst>
              <a:ext uri="{FF2B5EF4-FFF2-40B4-BE49-F238E27FC236}">
                <a16:creationId xmlns:a16="http://schemas.microsoft.com/office/drawing/2014/main" id="{6ECEF4A6-FB3F-5DB4-5F78-D6DE812C5800}"/>
              </a:ext>
            </a:extLst>
          </p:cNvPr>
          <p:cNvSpPr/>
          <p:nvPr/>
        </p:nvSpPr>
        <p:spPr>
          <a:xfrm>
            <a:off x="3971925" y="23241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7" name="Rectangle: Rounded Corners 6">
            <a:extLst>
              <a:ext uri="{FF2B5EF4-FFF2-40B4-BE49-F238E27FC236}">
                <a16:creationId xmlns:a16="http://schemas.microsoft.com/office/drawing/2014/main" id="{8207EE88-4013-B25E-D633-BA32D3B84FAF}"/>
              </a:ext>
            </a:extLst>
          </p:cNvPr>
          <p:cNvSpPr/>
          <p:nvPr/>
        </p:nvSpPr>
        <p:spPr>
          <a:xfrm>
            <a:off x="5534025" y="22669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8" name="Rectangle: Rounded Corners 7">
            <a:extLst>
              <a:ext uri="{FF2B5EF4-FFF2-40B4-BE49-F238E27FC236}">
                <a16:creationId xmlns:a16="http://schemas.microsoft.com/office/drawing/2014/main" id="{8FF23401-C914-C83A-D8AD-78A0E1A0AC13}"/>
              </a:ext>
            </a:extLst>
          </p:cNvPr>
          <p:cNvSpPr/>
          <p:nvPr/>
        </p:nvSpPr>
        <p:spPr>
          <a:xfrm>
            <a:off x="7419975" y="22764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9" name="Rectangle: Rounded Corners 8">
            <a:extLst>
              <a:ext uri="{FF2B5EF4-FFF2-40B4-BE49-F238E27FC236}">
                <a16:creationId xmlns:a16="http://schemas.microsoft.com/office/drawing/2014/main" id="{B03202DB-6AFA-A15E-25BF-CF0B9DD7A6BD}"/>
              </a:ext>
            </a:extLst>
          </p:cNvPr>
          <p:cNvSpPr/>
          <p:nvPr/>
        </p:nvSpPr>
        <p:spPr>
          <a:xfrm>
            <a:off x="9772650" y="22955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10" name="Rectangle: Rounded Corners 9">
            <a:extLst>
              <a:ext uri="{FF2B5EF4-FFF2-40B4-BE49-F238E27FC236}">
                <a16:creationId xmlns:a16="http://schemas.microsoft.com/office/drawing/2014/main" id="{034B5EC3-05B6-2680-45D4-81F6EBE15BC8}"/>
              </a:ext>
            </a:extLst>
          </p:cNvPr>
          <p:cNvSpPr/>
          <p:nvPr/>
        </p:nvSpPr>
        <p:spPr>
          <a:xfrm>
            <a:off x="4010025" y="33147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1" name="Rectangle: Rounded Corners 10">
            <a:extLst>
              <a:ext uri="{FF2B5EF4-FFF2-40B4-BE49-F238E27FC236}">
                <a16:creationId xmlns:a16="http://schemas.microsoft.com/office/drawing/2014/main" id="{DACAE672-10FF-4778-2943-577E07980633}"/>
              </a:ext>
            </a:extLst>
          </p:cNvPr>
          <p:cNvSpPr/>
          <p:nvPr/>
        </p:nvSpPr>
        <p:spPr>
          <a:xfrm>
            <a:off x="5543550" y="32861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2" name="Rectangle: Rounded Corners 11">
            <a:extLst>
              <a:ext uri="{FF2B5EF4-FFF2-40B4-BE49-F238E27FC236}">
                <a16:creationId xmlns:a16="http://schemas.microsoft.com/office/drawing/2014/main" id="{08573D96-1D2F-98EB-4DC0-10030E74B4BC}"/>
              </a:ext>
            </a:extLst>
          </p:cNvPr>
          <p:cNvSpPr/>
          <p:nvPr/>
        </p:nvSpPr>
        <p:spPr>
          <a:xfrm>
            <a:off x="7419975" y="32480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3" name="Rectangle: Rounded Corners 12">
            <a:extLst>
              <a:ext uri="{FF2B5EF4-FFF2-40B4-BE49-F238E27FC236}">
                <a16:creationId xmlns:a16="http://schemas.microsoft.com/office/drawing/2014/main" id="{E9DFFC36-0DCA-CF14-7854-05B162C8F88A}"/>
              </a:ext>
            </a:extLst>
          </p:cNvPr>
          <p:cNvSpPr/>
          <p:nvPr/>
        </p:nvSpPr>
        <p:spPr>
          <a:xfrm>
            <a:off x="9763125" y="32670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4" name="Rectangle: Rounded Corners 13">
            <a:extLst>
              <a:ext uri="{FF2B5EF4-FFF2-40B4-BE49-F238E27FC236}">
                <a16:creationId xmlns:a16="http://schemas.microsoft.com/office/drawing/2014/main" id="{964BC65D-3736-5183-DE03-0CB78059DEA1}"/>
              </a:ext>
            </a:extLst>
          </p:cNvPr>
          <p:cNvSpPr/>
          <p:nvPr/>
        </p:nvSpPr>
        <p:spPr>
          <a:xfrm>
            <a:off x="4019550" y="43338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5" name="Rectangle: Rounded Corners 14">
            <a:extLst>
              <a:ext uri="{FF2B5EF4-FFF2-40B4-BE49-F238E27FC236}">
                <a16:creationId xmlns:a16="http://schemas.microsoft.com/office/drawing/2014/main" id="{7105A3FE-4977-65AD-5B52-69ACD01F574F}"/>
              </a:ext>
            </a:extLst>
          </p:cNvPr>
          <p:cNvSpPr/>
          <p:nvPr/>
        </p:nvSpPr>
        <p:spPr>
          <a:xfrm>
            <a:off x="5581650" y="43053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6" name="Rectangle: Rounded Corners 15">
            <a:extLst>
              <a:ext uri="{FF2B5EF4-FFF2-40B4-BE49-F238E27FC236}">
                <a16:creationId xmlns:a16="http://schemas.microsoft.com/office/drawing/2014/main" id="{6BE25A07-3E5D-6D04-5995-D1A5310E7780}"/>
              </a:ext>
            </a:extLst>
          </p:cNvPr>
          <p:cNvSpPr/>
          <p:nvPr/>
        </p:nvSpPr>
        <p:spPr>
          <a:xfrm>
            <a:off x="7391400" y="43243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
        <p:nvSpPr>
          <p:cNvPr id="17" name="Rectangle: Rounded Corners 16">
            <a:extLst>
              <a:ext uri="{FF2B5EF4-FFF2-40B4-BE49-F238E27FC236}">
                <a16:creationId xmlns:a16="http://schemas.microsoft.com/office/drawing/2014/main" id="{619FD4AB-C487-91D6-AF70-5DA3D9D07F9C}"/>
              </a:ext>
            </a:extLst>
          </p:cNvPr>
          <p:cNvSpPr/>
          <p:nvPr/>
        </p:nvSpPr>
        <p:spPr>
          <a:xfrm>
            <a:off x="9782175" y="43148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Tree>
    <p:extLst>
      <p:ext uri="{BB962C8B-B14F-4D97-AF65-F5344CB8AC3E}">
        <p14:creationId xmlns:p14="http://schemas.microsoft.com/office/powerpoint/2010/main" val="92421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90</TotalTime>
  <Words>541</Words>
  <PresentationFormat>Widescreen</PresentationFormat>
  <Paragraphs>148</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2023-11-02T08:01:01Z</dcterms:created>
  <dcterms:modified xsi:type="dcterms:W3CDTF">2023-12-15T15:08:14Z</dcterms:modified>
</cp:coreProperties>
</file>