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45873F-76F2-479F-9613-4E132EBA45CB}" type="datetimeFigureOut">
              <a:rPr lang="en-US" smtClean="0"/>
              <a:t>5/6/2022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E4D23-FB6C-43F8-A885-15AC2A8760DD}" type="slidenum">
              <a:rPr lang="en-US" smtClean="0"/>
              <a:t>‹#›</a:t>
            </a:fld>
            <a:endParaRPr lang="en-US"/>
          </a:p>
        </p:txBody>
      </p:sp>
    </p:spTree>
    <p:extLst>
      <p:ext uri="{BB962C8B-B14F-4D97-AF65-F5344CB8AC3E}">
        <p14:creationId xmlns:p14="http://schemas.microsoft.com/office/powerpoint/2010/main" val="2176167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45873F-76F2-479F-9613-4E132EBA45CB}" type="datetimeFigureOut">
              <a:rPr lang="en-US" smtClean="0"/>
              <a:t>5/6/2022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E4D23-FB6C-43F8-A885-15AC2A8760DD}" type="slidenum">
              <a:rPr lang="en-US" smtClean="0"/>
              <a:t>‹#›</a:t>
            </a:fld>
            <a:endParaRPr lang="en-US"/>
          </a:p>
        </p:txBody>
      </p:sp>
    </p:spTree>
    <p:extLst>
      <p:ext uri="{BB962C8B-B14F-4D97-AF65-F5344CB8AC3E}">
        <p14:creationId xmlns:p14="http://schemas.microsoft.com/office/powerpoint/2010/main" val="3943281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45873F-76F2-479F-9613-4E132EBA45CB}" type="datetimeFigureOut">
              <a:rPr lang="en-US" smtClean="0"/>
              <a:t>5/6/2022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E4D23-FB6C-43F8-A885-15AC2A8760DD}" type="slidenum">
              <a:rPr lang="en-US" smtClean="0"/>
              <a:t>‹#›</a:t>
            </a:fld>
            <a:endParaRPr lang="en-US"/>
          </a:p>
        </p:txBody>
      </p:sp>
    </p:spTree>
    <p:extLst>
      <p:ext uri="{BB962C8B-B14F-4D97-AF65-F5344CB8AC3E}">
        <p14:creationId xmlns:p14="http://schemas.microsoft.com/office/powerpoint/2010/main" val="2504391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45873F-76F2-479F-9613-4E132EBA45CB}" type="datetimeFigureOut">
              <a:rPr lang="en-US" smtClean="0"/>
              <a:t>5/6/2022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E4D23-FB6C-43F8-A885-15AC2A8760DD}" type="slidenum">
              <a:rPr lang="en-US" smtClean="0"/>
              <a:t>‹#›</a:t>
            </a:fld>
            <a:endParaRPr lang="en-US"/>
          </a:p>
        </p:txBody>
      </p:sp>
    </p:spTree>
    <p:extLst>
      <p:ext uri="{BB962C8B-B14F-4D97-AF65-F5344CB8AC3E}">
        <p14:creationId xmlns:p14="http://schemas.microsoft.com/office/powerpoint/2010/main" val="2167576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45873F-76F2-479F-9613-4E132EBA45CB}" type="datetimeFigureOut">
              <a:rPr lang="en-US" smtClean="0"/>
              <a:t>5/6/2022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E4D23-FB6C-43F8-A885-15AC2A8760DD}" type="slidenum">
              <a:rPr lang="en-US" smtClean="0"/>
              <a:t>‹#›</a:t>
            </a:fld>
            <a:endParaRPr lang="en-US"/>
          </a:p>
        </p:txBody>
      </p:sp>
    </p:spTree>
    <p:extLst>
      <p:ext uri="{BB962C8B-B14F-4D97-AF65-F5344CB8AC3E}">
        <p14:creationId xmlns:p14="http://schemas.microsoft.com/office/powerpoint/2010/main" val="1453572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45873F-76F2-479F-9613-4E132EBA45CB}" type="datetimeFigureOut">
              <a:rPr lang="en-US" smtClean="0"/>
              <a:t>5/6/2022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6E4D23-FB6C-43F8-A885-15AC2A8760DD}" type="slidenum">
              <a:rPr lang="en-US" smtClean="0"/>
              <a:t>‹#›</a:t>
            </a:fld>
            <a:endParaRPr lang="en-US"/>
          </a:p>
        </p:txBody>
      </p:sp>
    </p:spTree>
    <p:extLst>
      <p:ext uri="{BB962C8B-B14F-4D97-AF65-F5344CB8AC3E}">
        <p14:creationId xmlns:p14="http://schemas.microsoft.com/office/powerpoint/2010/main" val="3301231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45873F-76F2-479F-9613-4E132EBA45CB}" type="datetimeFigureOut">
              <a:rPr lang="en-US" smtClean="0"/>
              <a:t>5/6/2022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6E4D23-FB6C-43F8-A885-15AC2A8760DD}" type="slidenum">
              <a:rPr lang="en-US" smtClean="0"/>
              <a:t>‹#›</a:t>
            </a:fld>
            <a:endParaRPr lang="en-US"/>
          </a:p>
        </p:txBody>
      </p:sp>
    </p:spTree>
    <p:extLst>
      <p:ext uri="{BB962C8B-B14F-4D97-AF65-F5344CB8AC3E}">
        <p14:creationId xmlns:p14="http://schemas.microsoft.com/office/powerpoint/2010/main" val="2434779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45873F-76F2-479F-9613-4E132EBA45CB}" type="datetimeFigureOut">
              <a:rPr lang="en-US" smtClean="0"/>
              <a:t>5/6/2022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6E4D23-FB6C-43F8-A885-15AC2A8760DD}" type="slidenum">
              <a:rPr lang="en-US" smtClean="0"/>
              <a:t>‹#›</a:t>
            </a:fld>
            <a:endParaRPr lang="en-US"/>
          </a:p>
        </p:txBody>
      </p:sp>
    </p:spTree>
    <p:extLst>
      <p:ext uri="{BB962C8B-B14F-4D97-AF65-F5344CB8AC3E}">
        <p14:creationId xmlns:p14="http://schemas.microsoft.com/office/powerpoint/2010/main" val="2935395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45873F-76F2-479F-9613-4E132EBA45CB}" type="datetimeFigureOut">
              <a:rPr lang="en-US" smtClean="0"/>
              <a:t>5/6/2022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6E4D23-FB6C-43F8-A885-15AC2A8760DD}" type="slidenum">
              <a:rPr lang="en-US" smtClean="0"/>
              <a:t>‹#›</a:t>
            </a:fld>
            <a:endParaRPr lang="en-US"/>
          </a:p>
        </p:txBody>
      </p:sp>
    </p:spTree>
    <p:extLst>
      <p:ext uri="{BB962C8B-B14F-4D97-AF65-F5344CB8AC3E}">
        <p14:creationId xmlns:p14="http://schemas.microsoft.com/office/powerpoint/2010/main" val="911535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45873F-76F2-479F-9613-4E132EBA45CB}" type="datetimeFigureOut">
              <a:rPr lang="en-US" smtClean="0"/>
              <a:t>5/6/2022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6E4D23-FB6C-43F8-A885-15AC2A8760DD}" type="slidenum">
              <a:rPr lang="en-US" smtClean="0"/>
              <a:t>‹#›</a:t>
            </a:fld>
            <a:endParaRPr lang="en-US"/>
          </a:p>
        </p:txBody>
      </p:sp>
    </p:spTree>
    <p:extLst>
      <p:ext uri="{BB962C8B-B14F-4D97-AF65-F5344CB8AC3E}">
        <p14:creationId xmlns:p14="http://schemas.microsoft.com/office/powerpoint/2010/main" val="3789002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45873F-76F2-479F-9613-4E132EBA45CB}" type="datetimeFigureOut">
              <a:rPr lang="en-US" smtClean="0"/>
              <a:t>5/6/2022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6E4D23-FB6C-43F8-A885-15AC2A8760DD}" type="slidenum">
              <a:rPr lang="en-US" smtClean="0"/>
              <a:t>‹#›</a:t>
            </a:fld>
            <a:endParaRPr lang="en-US"/>
          </a:p>
        </p:txBody>
      </p:sp>
    </p:spTree>
    <p:extLst>
      <p:ext uri="{BB962C8B-B14F-4D97-AF65-F5344CB8AC3E}">
        <p14:creationId xmlns:p14="http://schemas.microsoft.com/office/powerpoint/2010/main" val="2240287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45873F-76F2-479F-9613-4E132EBA45CB}" type="datetimeFigureOut">
              <a:rPr lang="en-US" smtClean="0"/>
              <a:t>5/6/2022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6E4D23-FB6C-43F8-A885-15AC2A8760DD}" type="slidenum">
              <a:rPr lang="en-US" smtClean="0"/>
              <a:t>‹#›</a:t>
            </a:fld>
            <a:endParaRPr lang="en-US"/>
          </a:p>
        </p:txBody>
      </p:sp>
    </p:spTree>
    <p:extLst>
      <p:ext uri="{BB962C8B-B14F-4D97-AF65-F5344CB8AC3E}">
        <p14:creationId xmlns:p14="http://schemas.microsoft.com/office/powerpoint/2010/main" val="4268644842"/>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1465"/>
            <a:ext cx="8534400" cy="7109639"/>
          </a:xfrm>
          <a:prstGeom prst="rect">
            <a:avLst/>
          </a:prstGeom>
          <a:noFill/>
        </p:spPr>
        <p:txBody>
          <a:bodyPr wrap="square" rtlCol="0">
            <a:spAutoFit/>
          </a:bodyPr>
          <a:lstStyle/>
          <a:p>
            <a:r>
              <a:rPr lang="en-US" sz="2400" b="1" dirty="0"/>
              <a:t>Question 1: </a:t>
            </a:r>
            <a:r>
              <a:rPr lang="vi-VN" sz="2400" dirty="0"/>
              <a:t>The survey will cover various ways of</a:t>
            </a:r>
            <a:r>
              <a:rPr lang="en-US" sz="2400" dirty="0"/>
              <a:t>_____</a:t>
            </a:r>
            <a:r>
              <a:rPr lang="vi-VN" sz="2400" dirty="0"/>
              <a:t>the different attitudes toward love and marriage of today's youth.</a:t>
            </a:r>
            <a:endParaRPr lang="en-US" sz="2400" dirty="0"/>
          </a:p>
          <a:p>
            <a:r>
              <a:rPr lang="vi-VN" sz="2400" dirty="0"/>
              <a:t>	</a:t>
            </a:r>
            <a:r>
              <a:rPr lang="vi-VN" sz="2400" b="1" dirty="0"/>
              <a:t>A.</a:t>
            </a:r>
            <a:r>
              <a:rPr lang="vi-VN" sz="2400" dirty="0"/>
              <a:t> determination	</a:t>
            </a:r>
            <a:r>
              <a:rPr lang="vi-VN" sz="2400" b="1" dirty="0"/>
              <a:t>B.</a:t>
            </a:r>
            <a:r>
              <a:rPr lang="vi-VN" sz="2400" dirty="0"/>
              <a:t> determine	</a:t>
            </a:r>
            <a:r>
              <a:rPr lang="vi-VN" sz="2400" b="1" dirty="0"/>
              <a:t>C.</a:t>
            </a:r>
            <a:r>
              <a:rPr lang="vi-VN" sz="2400" dirty="0"/>
              <a:t> determined		</a:t>
            </a:r>
            <a:r>
              <a:rPr lang="vi-VN" sz="2400" b="1" dirty="0"/>
              <a:t>D.</a:t>
            </a:r>
            <a:r>
              <a:rPr lang="vi-VN" sz="2400" dirty="0"/>
              <a:t> determining</a:t>
            </a:r>
            <a:endParaRPr lang="en-US" sz="2400" dirty="0"/>
          </a:p>
          <a:p>
            <a:endParaRPr lang="vi-VN" sz="2400" b="1" dirty="0" smtClean="0"/>
          </a:p>
          <a:p>
            <a:r>
              <a:rPr lang="en-US" sz="2400" dirty="0" err="1" smtClean="0"/>
              <a:t>Căn</a:t>
            </a:r>
            <a:r>
              <a:rPr lang="en-US" sz="2400" dirty="0" smtClean="0"/>
              <a:t> </a:t>
            </a:r>
            <a:r>
              <a:rPr lang="en-US" sz="2400" dirty="0" err="1"/>
              <a:t>cứ</a:t>
            </a:r>
            <a:r>
              <a:rPr lang="en-US" sz="2400" dirty="0"/>
              <a:t> </a:t>
            </a:r>
            <a:r>
              <a:rPr lang="en-US" sz="2400" dirty="0" err="1"/>
              <a:t>vào</a:t>
            </a:r>
            <a:r>
              <a:rPr lang="en-US" sz="2400" dirty="0"/>
              <a:t> </a:t>
            </a:r>
            <a:r>
              <a:rPr lang="en-US" sz="2400" dirty="0" err="1"/>
              <a:t>giới</a:t>
            </a:r>
            <a:r>
              <a:rPr lang="en-US" sz="2400" dirty="0"/>
              <a:t> </a:t>
            </a:r>
            <a:r>
              <a:rPr lang="en-US" sz="2400" dirty="0" err="1"/>
              <a:t>từ</a:t>
            </a:r>
            <a:r>
              <a:rPr lang="en-US" sz="2400" dirty="0"/>
              <a:t> "of". </a:t>
            </a:r>
            <a:r>
              <a:rPr lang="en-US" sz="2400" dirty="0" err="1"/>
              <a:t>Sau</a:t>
            </a:r>
            <a:r>
              <a:rPr lang="en-US" sz="2400" dirty="0"/>
              <a:t> </a:t>
            </a:r>
            <a:r>
              <a:rPr lang="en-US" sz="2400" dirty="0" err="1"/>
              <a:t>giới</a:t>
            </a:r>
            <a:r>
              <a:rPr lang="en-US" sz="2400" dirty="0"/>
              <a:t> </a:t>
            </a:r>
            <a:r>
              <a:rPr lang="en-US" sz="2400" dirty="0" err="1"/>
              <a:t>từ</a:t>
            </a:r>
            <a:r>
              <a:rPr lang="en-US" sz="2400" dirty="0"/>
              <a:t> + N/V-</a:t>
            </a:r>
            <a:r>
              <a:rPr lang="en-US" sz="2400" dirty="0" err="1"/>
              <a:t>ing</a:t>
            </a:r>
            <a:r>
              <a:rPr lang="en-US" sz="2400" dirty="0"/>
              <a:t>. </a:t>
            </a:r>
            <a:r>
              <a:rPr lang="en-US" sz="2400" dirty="0" err="1"/>
              <a:t>Trong</a:t>
            </a:r>
            <a:r>
              <a:rPr lang="en-US" sz="2400" dirty="0"/>
              <a:t> </a:t>
            </a:r>
            <a:r>
              <a:rPr lang="en-US" sz="2400" dirty="0" err="1"/>
              <a:t>đó</a:t>
            </a:r>
            <a:r>
              <a:rPr lang="en-US" sz="2400" dirty="0"/>
              <a:t>:</a:t>
            </a:r>
          </a:p>
          <a:p>
            <a:pPr lvl="0"/>
            <a:r>
              <a:rPr lang="en-US" sz="2400" dirty="0"/>
              <a:t>determination (n): </a:t>
            </a:r>
            <a:r>
              <a:rPr lang="en-US" sz="2400" dirty="0" err="1"/>
              <a:t>sự</a:t>
            </a:r>
            <a:r>
              <a:rPr lang="en-US" sz="2400" dirty="0"/>
              <a:t> </a:t>
            </a:r>
            <a:r>
              <a:rPr lang="en-US" sz="2400" dirty="0" err="1"/>
              <a:t>xác</a:t>
            </a:r>
            <a:r>
              <a:rPr lang="en-US" sz="2400" dirty="0"/>
              <a:t> </a:t>
            </a:r>
            <a:r>
              <a:rPr lang="en-US" sz="2400" dirty="0" err="1"/>
              <a:t>định</a:t>
            </a:r>
            <a:r>
              <a:rPr lang="en-US" sz="2400" dirty="0"/>
              <a:t>, </a:t>
            </a:r>
            <a:r>
              <a:rPr lang="en-US" sz="2400" dirty="0" err="1"/>
              <a:t>sự</a:t>
            </a:r>
            <a:r>
              <a:rPr lang="en-US" sz="2400" dirty="0"/>
              <a:t> </a:t>
            </a:r>
            <a:r>
              <a:rPr lang="en-US" sz="2400" dirty="0" err="1"/>
              <a:t>quyết</a:t>
            </a:r>
            <a:r>
              <a:rPr lang="en-US" sz="2400" dirty="0"/>
              <a:t> </a:t>
            </a:r>
            <a:r>
              <a:rPr lang="en-US" sz="2400" dirty="0" err="1"/>
              <a:t>định</a:t>
            </a:r>
            <a:r>
              <a:rPr lang="en-US" sz="2400" dirty="0"/>
              <a:t>, </a:t>
            </a:r>
            <a:r>
              <a:rPr lang="en-US" sz="2400" dirty="0" err="1"/>
              <a:t>tính</a:t>
            </a:r>
            <a:r>
              <a:rPr lang="en-US" sz="2400" dirty="0"/>
              <a:t> </a:t>
            </a:r>
            <a:r>
              <a:rPr lang="en-US" sz="2400" dirty="0" err="1"/>
              <a:t>quả</a:t>
            </a:r>
            <a:r>
              <a:rPr lang="en-US" sz="2400" dirty="0"/>
              <a:t> </a:t>
            </a:r>
            <a:r>
              <a:rPr lang="en-US" sz="2400" dirty="0" err="1"/>
              <a:t>quyết</a:t>
            </a:r>
            <a:endParaRPr lang="en-US" sz="2400" dirty="0"/>
          </a:p>
          <a:p>
            <a:pPr lvl="0"/>
            <a:r>
              <a:rPr lang="en-US" sz="2400" dirty="0"/>
              <a:t>determine (v): </a:t>
            </a:r>
            <a:r>
              <a:rPr lang="en-US" sz="2400" dirty="0" err="1"/>
              <a:t>xác</a:t>
            </a:r>
            <a:r>
              <a:rPr lang="en-US" sz="2400" dirty="0"/>
              <a:t> </a:t>
            </a:r>
            <a:r>
              <a:rPr lang="en-US" sz="2400" dirty="0" err="1"/>
              <a:t>định</a:t>
            </a:r>
            <a:endParaRPr lang="en-US" sz="2400" dirty="0"/>
          </a:p>
          <a:p>
            <a:pPr lvl="0"/>
            <a:r>
              <a:rPr lang="en-US" sz="2400" dirty="0"/>
              <a:t>determined (a): </a:t>
            </a:r>
            <a:r>
              <a:rPr lang="en-US" sz="2400" dirty="0" err="1"/>
              <a:t>nhất</a:t>
            </a:r>
            <a:r>
              <a:rPr lang="en-US" sz="2400" dirty="0"/>
              <a:t> </a:t>
            </a:r>
            <a:r>
              <a:rPr lang="en-US" sz="2400" dirty="0" err="1"/>
              <a:t>định</a:t>
            </a:r>
            <a:r>
              <a:rPr lang="en-US" sz="2400" dirty="0"/>
              <a:t>, </a:t>
            </a:r>
            <a:r>
              <a:rPr lang="en-US" sz="2400" dirty="0" err="1"/>
              <a:t>quả</a:t>
            </a:r>
            <a:r>
              <a:rPr lang="en-US" sz="2400" dirty="0"/>
              <a:t> </a:t>
            </a:r>
            <a:r>
              <a:rPr lang="en-US" sz="2400" dirty="0" err="1"/>
              <a:t>quyết</a:t>
            </a:r>
            <a:r>
              <a:rPr lang="en-US" sz="2400" dirty="0"/>
              <a:t>, </a:t>
            </a:r>
            <a:r>
              <a:rPr lang="en-US" sz="2400" dirty="0" err="1"/>
              <a:t>kiên</a:t>
            </a:r>
            <a:r>
              <a:rPr lang="en-US" sz="2400" dirty="0"/>
              <a:t> </a:t>
            </a:r>
            <a:r>
              <a:rPr lang="en-US" sz="2400" dirty="0" err="1"/>
              <a:t>quyết</a:t>
            </a:r>
            <a:endParaRPr lang="en-US" sz="2400" dirty="0"/>
          </a:p>
          <a:p>
            <a:pPr lvl="0"/>
            <a:r>
              <a:rPr lang="en-US" sz="2400" dirty="0"/>
              <a:t>determining (a): </a:t>
            </a:r>
            <a:r>
              <a:rPr lang="en-US" sz="2400" dirty="0" err="1"/>
              <a:t>có</a:t>
            </a:r>
            <a:r>
              <a:rPr lang="en-US" sz="2400" dirty="0"/>
              <a:t> </a:t>
            </a:r>
            <a:r>
              <a:rPr lang="en-US" sz="2400" dirty="0" err="1"/>
              <a:t>tính</a:t>
            </a:r>
            <a:r>
              <a:rPr lang="en-US" sz="2400" dirty="0"/>
              <a:t> </a:t>
            </a:r>
            <a:r>
              <a:rPr lang="en-US" sz="2400" dirty="0" err="1"/>
              <a:t>chất</a:t>
            </a:r>
            <a:r>
              <a:rPr lang="en-US" sz="2400" dirty="0"/>
              <a:t> </a:t>
            </a:r>
            <a:r>
              <a:rPr lang="en-US" sz="2400" dirty="0" err="1"/>
              <a:t>quyết</a:t>
            </a:r>
            <a:r>
              <a:rPr lang="en-US" sz="2400" dirty="0"/>
              <a:t> </a:t>
            </a:r>
            <a:r>
              <a:rPr lang="en-US" sz="2400" dirty="0" err="1"/>
              <a:t>định</a:t>
            </a:r>
            <a:r>
              <a:rPr lang="en-US" sz="2400" dirty="0"/>
              <a:t>, </a:t>
            </a:r>
            <a:r>
              <a:rPr lang="en-US" sz="2400" dirty="0" err="1"/>
              <a:t>định</a:t>
            </a:r>
            <a:r>
              <a:rPr lang="en-US" sz="2400" dirty="0"/>
              <a:t> </a:t>
            </a:r>
            <a:r>
              <a:rPr lang="en-US" sz="2400" dirty="0" err="1"/>
              <a:t>đoạt</a:t>
            </a:r>
            <a:endParaRPr lang="en-US" sz="2400" dirty="0"/>
          </a:p>
          <a:p>
            <a:r>
              <a:rPr lang="en-US" sz="2400" dirty="0"/>
              <a:t>(</a:t>
            </a:r>
            <a:r>
              <a:rPr lang="en-US" sz="2400" dirty="0" err="1"/>
              <a:t>Ngoài</a:t>
            </a:r>
            <a:r>
              <a:rPr lang="en-US" sz="2400" dirty="0"/>
              <a:t> </a:t>
            </a:r>
            <a:r>
              <a:rPr lang="en-US" sz="2400" dirty="0" err="1"/>
              <a:t>ra</a:t>
            </a:r>
            <a:r>
              <a:rPr lang="en-US" sz="2400" dirty="0"/>
              <a:t>, "determining" </a:t>
            </a:r>
            <a:r>
              <a:rPr lang="en-US" sz="2400" dirty="0" err="1"/>
              <a:t>cũng</a:t>
            </a:r>
            <a:r>
              <a:rPr lang="en-US" sz="2400" dirty="0"/>
              <a:t> </a:t>
            </a:r>
            <a:r>
              <a:rPr lang="en-US" sz="2400" dirty="0" err="1"/>
              <a:t>là</a:t>
            </a:r>
            <a:r>
              <a:rPr lang="en-US" sz="2400" dirty="0"/>
              <a:t> </a:t>
            </a:r>
            <a:r>
              <a:rPr lang="en-US" sz="2400" dirty="0" err="1"/>
              <a:t>một</a:t>
            </a:r>
            <a:r>
              <a:rPr lang="en-US" sz="2400" dirty="0"/>
              <a:t> </a:t>
            </a:r>
            <a:r>
              <a:rPr lang="en-US" sz="2400" dirty="0" err="1"/>
              <a:t>danh</a:t>
            </a:r>
            <a:r>
              <a:rPr lang="en-US" sz="2400" dirty="0"/>
              <a:t> </a:t>
            </a:r>
            <a:r>
              <a:rPr lang="en-US" sz="2400" dirty="0" err="1"/>
              <a:t>động</a:t>
            </a:r>
            <a:r>
              <a:rPr lang="en-US" sz="2400" dirty="0"/>
              <a:t> </a:t>
            </a:r>
            <a:r>
              <a:rPr lang="en-US" sz="2400" dirty="0" err="1"/>
              <a:t>từ</a:t>
            </a:r>
            <a:r>
              <a:rPr lang="en-US" sz="2400" dirty="0"/>
              <a:t>)</a:t>
            </a:r>
          </a:p>
          <a:p>
            <a:r>
              <a:rPr lang="en-US" sz="2400" b="1" dirty="0" err="1"/>
              <a:t>Dịch</a:t>
            </a:r>
            <a:r>
              <a:rPr lang="en-US" sz="2400" b="1" dirty="0"/>
              <a:t> </a:t>
            </a:r>
            <a:r>
              <a:rPr lang="en-US" sz="2400" b="1" dirty="0" err="1"/>
              <a:t>nghĩa</a:t>
            </a:r>
            <a:r>
              <a:rPr lang="en-US" sz="2400" b="1" dirty="0"/>
              <a:t>: </a:t>
            </a:r>
            <a:r>
              <a:rPr lang="en-US" sz="2400" dirty="0" err="1"/>
              <a:t>Cuộc</a:t>
            </a:r>
            <a:r>
              <a:rPr lang="en-US" sz="2400" dirty="0"/>
              <a:t> </a:t>
            </a:r>
            <a:r>
              <a:rPr lang="en-US" sz="2400" dirty="0" err="1"/>
              <a:t>khảo</a:t>
            </a:r>
            <a:r>
              <a:rPr lang="en-US" sz="2400" dirty="0"/>
              <a:t> </a:t>
            </a:r>
            <a:r>
              <a:rPr lang="en-US" sz="2400" dirty="0" err="1"/>
              <a:t>sát</a:t>
            </a:r>
            <a:r>
              <a:rPr lang="en-US" sz="2400" dirty="0"/>
              <a:t> </a:t>
            </a:r>
            <a:r>
              <a:rPr lang="en-US" sz="2400" dirty="0" err="1"/>
              <a:t>sẽ</a:t>
            </a:r>
            <a:r>
              <a:rPr lang="en-US" sz="2400" dirty="0"/>
              <a:t> </a:t>
            </a:r>
            <a:r>
              <a:rPr lang="en-US" sz="2400" dirty="0" err="1"/>
              <a:t>bao</a:t>
            </a:r>
            <a:r>
              <a:rPr lang="en-US" sz="2400" dirty="0"/>
              <a:t> </a:t>
            </a:r>
            <a:r>
              <a:rPr lang="en-US" sz="2400" dirty="0" err="1"/>
              <a:t>gồm</a:t>
            </a:r>
            <a:r>
              <a:rPr lang="en-US" sz="2400" dirty="0"/>
              <a:t> </a:t>
            </a:r>
            <a:r>
              <a:rPr lang="en-US" sz="2400" dirty="0" err="1"/>
              <a:t>nhiều</a:t>
            </a:r>
            <a:r>
              <a:rPr lang="en-US" sz="2400" dirty="0"/>
              <a:t> </a:t>
            </a:r>
            <a:r>
              <a:rPr lang="en-US" sz="2400" dirty="0" err="1"/>
              <a:t>cách</a:t>
            </a:r>
            <a:r>
              <a:rPr lang="en-US" sz="2400" dirty="0"/>
              <a:t> </a:t>
            </a:r>
            <a:r>
              <a:rPr lang="en-US" sz="2400" dirty="0" err="1"/>
              <a:t>khác</a:t>
            </a:r>
            <a:r>
              <a:rPr lang="en-US" sz="2400" dirty="0"/>
              <a:t> </a:t>
            </a:r>
            <a:r>
              <a:rPr lang="en-US" sz="2400" dirty="0" err="1"/>
              <a:t>nhau</a:t>
            </a:r>
            <a:r>
              <a:rPr lang="en-US" sz="2400" dirty="0"/>
              <a:t> </a:t>
            </a:r>
            <a:r>
              <a:rPr lang="en-US" sz="2400" dirty="0" err="1"/>
              <a:t>trong</a:t>
            </a:r>
            <a:r>
              <a:rPr lang="en-US" sz="2400" dirty="0"/>
              <a:t> </a:t>
            </a:r>
            <a:r>
              <a:rPr lang="en-US" sz="2400" dirty="0" err="1"/>
              <a:t>việc</a:t>
            </a:r>
            <a:r>
              <a:rPr lang="en-US" sz="2400" dirty="0"/>
              <a:t> </a:t>
            </a:r>
            <a:r>
              <a:rPr lang="en-US" sz="2400" dirty="0" err="1"/>
              <a:t>xác</a:t>
            </a:r>
            <a:r>
              <a:rPr lang="en-US" sz="2400" dirty="0"/>
              <a:t> </a:t>
            </a:r>
            <a:r>
              <a:rPr lang="en-US" sz="2400" dirty="0" err="1"/>
              <a:t>định</a:t>
            </a:r>
            <a:r>
              <a:rPr lang="en-US" sz="2400" dirty="0"/>
              <a:t> </a:t>
            </a:r>
            <a:r>
              <a:rPr lang="en-US" sz="2400" dirty="0" err="1"/>
              <a:t>những</a:t>
            </a:r>
            <a:r>
              <a:rPr lang="en-US" sz="2400" dirty="0"/>
              <a:t> </a:t>
            </a:r>
            <a:r>
              <a:rPr lang="en-US" sz="2400" dirty="0" err="1"/>
              <a:t>thái</a:t>
            </a:r>
            <a:r>
              <a:rPr lang="en-US" sz="2400" dirty="0"/>
              <a:t> </a:t>
            </a:r>
            <a:r>
              <a:rPr lang="en-US" sz="2400" dirty="0" err="1"/>
              <a:t>độ</a:t>
            </a:r>
            <a:r>
              <a:rPr lang="en-US" sz="2400" dirty="0"/>
              <a:t> </a:t>
            </a:r>
            <a:r>
              <a:rPr lang="en-US" sz="2400" dirty="0" err="1"/>
              <a:t>khác</a:t>
            </a:r>
            <a:r>
              <a:rPr lang="en-US" sz="2400" dirty="0"/>
              <a:t> </a:t>
            </a:r>
            <a:r>
              <a:rPr lang="en-US" sz="2400" dirty="0" err="1"/>
              <a:t>nhau</a:t>
            </a:r>
            <a:r>
              <a:rPr lang="en-US" sz="2400" dirty="0"/>
              <a:t> </a:t>
            </a:r>
            <a:r>
              <a:rPr lang="en-US" sz="2400" dirty="0" err="1"/>
              <a:t>về</a:t>
            </a:r>
            <a:r>
              <a:rPr lang="en-US" sz="2400" dirty="0"/>
              <a:t> </a:t>
            </a:r>
            <a:r>
              <a:rPr lang="en-US" sz="2400" dirty="0" err="1"/>
              <a:t>tình</a:t>
            </a:r>
            <a:r>
              <a:rPr lang="en-US" sz="2400" dirty="0"/>
              <a:t> </a:t>
            </a:r>
            <a:r>
              <a:rPr lang="en-US" sz="2400" dirty="0" err="1"/>
              <a:t>yêu</a:t>
            </a:r>
            <a:r>
              <a:rPr lang="en-US" sz="2400" dirty="0"/>
              <a:t> </a:t>
            </a:r>
            <a:r>
              <a:rPr lang="en-US" sz="2400" dirty="0" err="1"/>
              <a:t>và</a:t>
            </a:r>
            <a:r>
              <a:rPr lang="en-US" sz="2400" dirty="0"/>
              <a:t> </a:t>
            </a:r>
            <a:r>
              <a:rPr lang="en-US" sz="2400" dirty="0" err="1"/>
              <a:t>hôn</a:t>
            </a:r>
            <a:r>
              <a:rPr lang="en-US" sz="2400" dirty="0"/>
              <a:t> </a:t>
            </a:r>
            <a:r>
              <a:rPr lang="en-US" sz="2400" dirty="0" err="1"/>
              <a:t>nhân</a:t>
            </a:r>
            <a:r>
              <a:rPr lang="en-US" sz="2400" dirty="0"/>
              <a:t> </a:t>
            </a:r>
            <a:r>
              <a:rPr lang="en-US" sz="2400" dirty="0" err="1"/>
              <a:t>của</a:t>
            </a:r>
            <a:r>
              <a:rPr lang="en-US" sz="2400" dirty="0"/>
              <a:t> </a:t>
            </a:r>
            <a:r>
              <a:rPr lang="en-US" sz="2400" dirty="0" err="1"/>
              <a:t>các</a:t>
            </a:r>
            <a:r>
              <a:rPr lang="en-US" sz="2400" dirty="0"/>
              <a:t> </a:t>
            </a:r>
            <a:r>
              <a:rPr lang="en-US" sz="2400" dirty="0" err="1"/>
              <a:t>bạn</a:t>
            </a:r>
            <a:r>
              <a:rPr lang="en-US" sz="2400" dirty="0"/>
              <a:t> </a:t>
            </a:r>
            <a:r>
              <a:rPr lang="en-US" sz="2400" dirty="0" err="1"/>
              <a:t>trẻ</a:t>
            </a:r>
            <a:r>
              <a:rPr lang="en-US" sz="2400" dirty="0"/>
              <a:t> </a:t>
            </a:r>
            <a:r>
              <a:rPr lang="en-US" sz="2400" dirty="0" err="1"/>
              <a:t>bây</a:t>
            </a:r>
            <a:r>
              <a:rPr lang="en-US" sz="2400" dirty="0"/>
              <a:t> </a:t>
            </a:r>
            <a:r>
              <a:rPr lang="en-US" sz="2400" dirty="0" err="1"/>
              <a:t>giờ</a:t>
            </a:r>
            <a:r>
              <a:rPr lang="en-US" sz="2400" dirty="0"/>
              <a:t>.</a:t>
            </a:r>
          </a:p>
          <a:p>
            <a:r>
              <a:rPr lang="en-US" sz="2400" dirty="0"/>
              <a:t> </a:t>
            </a:r>
            <a:r>
              <a:rPr lang="en-US" sz="2400" dirty="0" err="1"/>
              <a:t>Đáp</a:t>
            </a:r>
            <a:r>
              <a:rPr lang="en-US" sz="2400" dirty="0"/>
              <a:t> </a:t>
            </a:r>
            <a:r>
              <a:rPr lang="en-US" sz="2400" dirty="0" err="1"/>
              <a:t>án</a:t>
            </a:r>
            <a:r>
              <a:rPr lang="en-US" sz="2400" dirty="0"/>
              <a:t> </a:t>
            </a:r>
            <a:r>
              <a:rPr lang="en-US" sz="2400" dirty="0" err="1"/>
              <a:t>là</a:t>
            </a:r>
            <a:r>
              <a:rPr lang="en-US" sz="2400" dirty="0"/>
              <a:t> D</a:t>
            </a:r>
          </a:p>
          <a:p>
            <a:r>
              <a:rPr lang="vi-VN" sz="2400" b="1" dirty="0"/>
              <a:t>Giải thích: </a:t>
            </a:r>
            <a:r>
              <a:rPr lang="vi-VN" sz="2400" dirty="0"/>
              <a:t>Ở vị trí này chúng ta cần một danh động từ. Vì "the different attitudes toward love and marriage of today's youth" là tân ngữ.</a:t>
            </a:r>
            <a:endParaRPr lang="en-US" sz="2400" dirty="0"/>
          </a:p>
          <a:p>
            <a:endParaRPr lang="en-US" sz="2400" dirty="0"/>
          </a:p>
        </p:txBody>
      </p:sp>
      <p:sp>
        <p:nvSpPr>
          <p:cNvPr id="2" name="Oval 1"/>
          <p:cNvSpPr/>
          <p:nvPr/>
        </p:nvSpPr>
        <p:spPr>
          <a:xfrm>
            <a:off x="1219200" y="1143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411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686800" cy="5632311"/>
          </a:xfrm>
          <a:prstGeom prst="rect">
            <a:avLst/>
          </a:prstGeom>
          <a:noFill/>
        </p:spPr>
        <p:txBody>
          <a:bodyPr wrap="square" rtlCol="0">
            <a:spAutoFit/>
          </a:bodyPr>
          <a:lstStyle/>
          <a:p>
            <a:r>
              <a:rPr lang="en-US" sz="2400" b="1" dirty="0"/>
              <a:t>Question 16: </a:t>
            </a:r>
            <a:r>
              <a:rPr lang="en-US" sz="2400" dirty="0"/>
              <a:t>Tom and Mary are planning to see the movie this weekend.</a:t>
            </a:r>
          </a:p>
          <a:p>
            <a:r>
              <a:rPr lang="en-US" sz="2400" b="1" dirty="0"/>
              <a:t>Tom</a:t>
            </a:r>
            <a:r>
              <a:rPr lang="en-US" sz="2400" dirty="0"/>
              <a:t>: Can you recommend the best movie theater in town? </a:t>
            </a:r>
          </a:p>
          <a:p>
            <a:r>
              <a:rPr lang="en-US" sz="2400" b="1" dirty="0"/>
              <a:t>Mary</a:t>
            </a:r>
            <a:r>
              <a:rPr lang="en-US" sz="2400" dirty="0"/>
              <a:t>: ______ </a:t>
            </a:r>
          </a:p>
          <a:p>
            <a:r>
              <a:rPr lang="en-US" sz="2400" b="1" dirty="0"/>
              <a:t>A.</a:t>
            </a:r>
            <a:r>
              <a:rPr lang="en-US" sz="2400" dirty="0"/>
              <a:t> I prefer the one in the shopping mall.</a:t>
            </a:r>
          </a:p>
          <a:p>
            <a:r>
              <a:rPr lang="en-US" sz="2400" b="1" dirty="0"/>
              <a:t>B.</a:t>
            </a:r>
            <a:r>
              <a:rPr lang="en-US" sz="2400" dirty="0"/>
              <a:t> I don’t think you want to watch films. </a:t>
            </a:r>
          </a:p>
          <a:p>
            <a:r>
              <a:rPr lang="en-US" sz="2400" b="1" dirty="0"/>
              <a:t>C.</a:t>
            </a:r>
            <a:r>
              <a:rPr lang="en-US" sz="2400" dirty="0"/>
              <a:t> American blockbusters are believed to interest you. </a:t>
            </a:r>
          </a:p>
          <a:p>
            <a:r>
              <a:rPr lang="en-US" sz="2400" b="1" dirty="0"/>
              <a:t>D.</a:t>
            </a:r>
            <a:r>
              <a:rPr lang="en-US" sz="2400" dirty="0"/>
              <a:t> Let’s watch a movie together some time next week.</a:t>
            </a:r>
          </a:p>
          <a:p>
            <a:endParaRPr lang="vi-VN" sz="2400" b="1" dirty="0" smtClean="0"/>
          </a:p>
          <a:p>
            <a:r>
              <a:rPr lang="en-US" sz="2400" dirty="0" smtClean="0"/>
              <a:t>I </a:t>
            </a:r>
            <a:r>
              <a:rPr lang="en-US" sz="2400" dirty="0"/>
              <a:t>prefer the one in the newest shopping mall. </a:t>
            </a:r>
          </a:p>
          <a:p>
            <a:pPr lvl="0"/>
            <a:r>
              <a:rPr lang="en-US" sz="2400" dirty="0" err="1"/>
              <a:t>Đáp</a:t>
            </a:r>
            <a:r>
              <a:rPr lang="en-US" sz="2400" dirty="0"/>
              <a:t> </a:t>
            </a:r>
            <a:r>
              <a:rPr lang="en-US" sz="2400" dirty="0" err="1"/>
              <a:t>án</a:t>
            </a:r>
            <a:r>
              <a:rPr lang="en-US" sz="2400" dirty="0"/>
              <a:t> </a:t>
            </a:r>
            <a:r>
              <a:rPr lang="en-US" sz="2400" dirty="0" err="1"/>
              <a:t>là</a:t>
            </a:r>
            <a:r>
              <a:rPr lang="en-US" sz="2400" dirty="0"/>
              <a:t> </a:t>
            </a:r>
            <a:r>
              <a:rPr lang="en-US" sz="2400" dirty="0" err="1"/>
              <a:t>trả</a:t>
            </a:r>
            <a:r>
              <a:rPr lang="en-US" sz="2400" dirty="0"/>
              <a:t> </a:t>
            </a:r>
            <a:r>
              <a:rPr lang="en-US" sz="2400" dirty="0" err="1"/>
              <a:t>lời</a:t>
            </a:r>
            <a:r>
              <a:rPr lang="en-US" sz="2400" dirty="0"/>
              <a:t> </a:t>
            </a:r>
            <a:r>
              <a:rPr lang="en-US" sz="2400" dirty="0" err="1"/>
              <a:t>cho</a:t>
            </a:r>
            <a:r>
              <a:rPr lang="en-US" sz="2400" dirty="0"/>
              <a:t> </a:t>
            </a:r>
            <a:r>
              <a:rPr lang="en-US" sz="2400" dirty="0" err="1"/>
              <a:t>câu</a:t>
            </a:r>
            <a:r>
              <a:rPr lang="en-US" sz="2400" dirty="0"/>
              <a:t> </a:t>
            </a:r>
            <a:r>
              <a:rPr lang="en-US" sz="2400" dirty="0" err="1"/>
              <a:t>hỏi</a:t>
            </a:r>
            <a:r>
              <a:rPr lang="en-US" sz="2400" dirty="0"/>
              <a:t> </a:t>
            </a:r>
            <a:r>
              <a:rPr lang="en-US" sz="2400" dirty="0" err="1"/>
              <a:t>về</a:t>
            </a:r>
            <a:r>
              <a:rPr lang="en-US" sz="2400" dirty="0"/>
              <a:t> </a:t>
            </a:r>
            <a:r>
              <a:rPr lang="en-US" sz="2400" dirty="0" err="1"/>
              <a:t>địa</a:t>
            </a:r>
            <a:r>
              <a:rPr lang="en-US" sz="2400" dirty="0"/>
              <a:t> </a:t>
            </a:r>
            <a:r>
              <a:rPr lang="en-US" sz="2400" dirty="0" err="1"/>
              <a:t>điểm</a:t>
            </a:r>
            <a:r>
              <a:rPr lang="en-US" sz="2400" dirty="0"/>
              <a:t> (movie theater in town). </a:t>
            </a:r>
          </a:p>
          <a:p>
            <a:pPr lvl="0"/>
            <a:r>
              <a:rPr lang="en-US" sz="2400" dirty="0" err="1"/>
              <a:t>Câu</a:t>
            </a:r>
            <a:r>
              <a:rPr lang="en-US" sz="2400" dirty="0"/>
              <a:t> </a:t>
            </a:r>
            <a:r>
              <a:rPr lang="en-US" sz="2400" dirty="0" err="1"/>
              <a:t>trả</a:t>
            </a:r>
            <a:r>
              <a:rPr lang="en-US" sz="2400" dirty="0"/>
              <a:t> </a:t>
            </a:r>
            <a:r>
              <a:rPr lang="en-US" sz="2400" dirty="0" err="1"/>
              <a:t>lời</a:t>
            </a:r>
            <a:r>
              <a:rPr lang="en-US" sz="2400" dirty="0"/>
              <a:t> </a:t>
            </a:r>
            <a:r>
              <a:rPr lang="en-US" sz="2400" dirty="0" err="1"/>
              <a:t>tạm</a:t>
            </a:r>
            <a:r>
              <a:rPr lang="en-US" sz="2400" dirty="0"/>
              <a:t> </a:t>
            </a:r>
            <a:r>
              <a:rPr lang="en-US" sz="2400" dirty="0" err="1"/>
              <a:t>dịch</a:t>
            </a:r>
            <a:r>
              <a:rPr lang="en-US" sz="2400" dirty="0"/>
              <a:t>: </a:t>
            </a:r>
            <a:r>
              <a:rPr lang="en-US" sz="2400" dirty="0" err="1"/>
              <a:t>Tôi</a:t>
            </a:r>
            <a:r>
              <a:rPr lang="en-US" sz="2400" dirty="0"/>
              <a:t> </a:t>
            </a:r>
            <a:r>
              <a:rPr lang="en-US" sz="2400" dirty="0" err="1"/>
              <a:t>thích</a:t>
            </a:r>
            <a:r>
              <a:rPr lang="en-US" sz="2400" dirty="0"/>
              <a:t> </a:t>
            </a:r>
            <a:r>
              <a:rPr lang="en-US" sz="2400" dirty="0" err="1"/>
              <a:t>đến</a:t>
            </a:r>
            <a:r>
              <a:rPr lang="en-US" sz="2400" dirty="0"/>
              <a:t> </a:t>
            </a:r>
            <a:r>
              <a:rPr lang="en-US" sz="2400" dirty="0" err="1"/>
              <a:t>rạp</a:t>
            </a:r>
            <a:r>
              <a:rPr lang="en-US" sz="2400" dirty="0"/>
              <a:t> </a:t>
            </a:r>
            <a:r>
              <a:rPr lang="en-US" sz="2400" dirty="0" err="1"/>
              <a:t>ngay</a:t>
            </a:r>
            <a:r>
              <a:rPr lang="en-US" sz="2400" dirty="0"/>
              <a:t> </a:t>
            </a:r>
            <a:r>
              <a:rPr lang="en-US" sz="2400" dirty="0" err="1"/>
              <a:t>bên</a:t>
            </a:r>
            <a:r>
              <a:rPr lang="en-US" sz="2400" dirty="0"/>
              <a:t> </a:t>
            </a:r>
            <a:r>
              <a:rPr lang="en-US" sz="2400" dirty="0" err="1"/>
              <a:t>trong</a:t>
            </a:r>
            <a:r>
              <a:rPr lang="en-US" sz="2400" dirty="0"/>
              <a:t> </a:t>
            </a:r>
            <a:r>
              <a:rPr lang="en-US" sz="2400" dirty="0" err="1"/>
              <a:t>trung</a:t>
            </a:r>
            <a:r>
              <a:rPr lang="en-US" sz="2400" dirty="0"/>
              <a:t> </a:t>
            </a:r>
            <a:r>
              <a:rPr lang="en-US" sz="2400" dirty="0" err="1"/>
              <a:t>tâm</a:t>
            </a:r>
            <a:r>
              <a:rPr lang="en-US" sz="2400" dirty="0"/>
              <a:t> </a:t>
            </a:r>
            <a:r>
              <a:rPr lang="en-US" sz="2400" dirty="0" err="1"/>
              <a:t>thương</a:t>
            </a:r>
            <a:r>
              <a:rPr lang="en-US" sz="2400" dirty="0"/>
              <a:t> </a:t>
            </a:r>
            <a:r>
              <a:rPr lang="en-US" sz="2400" dirty="0" err="1"/>
              <a:t>mại</a:t>
            </a:r>
            <a:r>
              <a:rPr lang="en-US" sz="2400" dirty="0"/>
              <a:t> </a:t>
            </a:r>
            <a:r>
              <a:rPr lang="en-US" sz="2400" dirty="0" err="1"/>
              <a:t>hơn</a:t>
            </a:r>
            <a:r>
              <a:rPr lang="en-US" sz="2400" dirty="0"/>
              <a:t>.</a:t>
            </a:r>
          </a:p>
          <a:p>
            <a:pPr lvl="0"/>
            <a:r>
              <a:rPr lang="en-US" sz="2400" dirty="0" err="1"/>
              <a:t>Các</a:t>
            </a:r>
            <a:r>
              <a:rPr lang="en-US" sz="2400" dirty="0"/>
              <a:t> </a:t>
            </a:r>
            <a:r>
              <a:rPr lang="en-US" sz="2400" dirty="0" err="1"/>
              <a:t>câu</a:t>
            </a:r>
            <a:r>
              <a:rPr lang="en-US" sz="2400" dirty="0"/>
              <a:t> </a:t>
            </a:r>
            <a:r>
              <a:rPr lang="en-US" sz="2400" dirty="0" err="1"/>
              <a:t>còn</a:t>
            </a:r>
            <a:r>
              <a:rPr lang="en-US" sz="2400" dirty="0"/>
              <a:t> </a:t>
            </a:r>
            <a:r>
              <a:rPr lang="en-US" sz="2400" dirty="0" err="1"/>
              <a:t>lại</a:t>
            </a:r>
            <a:r>
              <a:rPr lang="en-US" sz="2400" dirty="0"/>
              <a:t> </a:t>
            </a:r>
            <a:r>
              <a:rPr lang="en-US" sz="2400" dirty="0" err="1"/>
              <a:t>không</a:t>
            </a:r>
            <a:r>
              <a:rPr lang="en-US" sz="2400" dirty="0"/>
              <a:t> </a:t>
            </a:r>
            <a:r>
              <a:rPr lang="en-US" sz="2400" dirty="0" err="1"/>
              <a:t>hợp</a:t>
            </a:r>
            <a:r>
              <a:rPr lang="en-US" sz="2400" dirty="0"/>
              <a:t> </a:t>
            </a:r>
            <a:r>
              <a:rPr lang="en-US" sz="2400" dirty="0" err="1"/>
              <a:t>về</a:t>
            </a:r>
            <a:r>
              <a:rPr lang="en-US" sz="2400" dirty="0"/>
              <a:t> </a:t>
            </a:r>
            <a:r>
              <a:rPr lang="en-US" sz="2400" dirty="0" err="1"/>
              <a:t>nghĩa</a:t>
            </a:r>
            <a:r>
              <a:rPr lang="en-US" sz="2400" dirty="0"/>
              <a:t>. </a:t>
            </a:r>
          </a:p>
          <a:p>
            <a:endParaRPr lang="en-US" sz="2400" dirty="0"/>
          </a:p>
        </p:txBody>
      </p:sp>
      <p:sp>
        <p:nvSpPr>
          <p:cNvPr id="2" name="Oval 1"/>
          <p:cNvSpPr/>
          <p:nvPr/>
        </p:nvSpPr>
        <p:spPr>
          <a:xfrm>
            <a:off x="304800" y="1905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2700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 calcmode="lin" valueType="num">
                                      <p:cBhvr additive="base">
                                        <p:cTn id="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9" end="9"/>
                                            </p:txEl>
                                          </p:spTgt>
                                        </p:tgtEl>
                                        <p:attrNameLst>
                                          <p:attrName>style.visibility</p:attrName>
                                        </p:attrNameLst>
                                      </p:cBhvr>
                                      <p:to>
                                        <p:strVal val="visible"/>
                                      </p:to>
                                    </p:set>
                                    <p:anim calcmode="lin" valueType="num">
                                      <p:cBhvr additive="base">
                                        <p:cTn id="1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10" end="10"/>
                                            </p:txEl>
                                          </p:spTgt>
                                        </p:tgtEl>
                                        <p:attrNameLst>
                                          <p:attrName>style.visibility</p:attrName>
                                        </p:attrNameLst>
                                      </p:cBhvr>
                                      <p:to>
                                        <p:strVal val="visible"/>
                                      </p:to>
                                    </p:set>
                                    <p:anim calcmode="lin" valueType="num">
                                      <p:cBhvr additive="base">
                                        <p:cTn id="1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anim calcmode="lin" valueType="num">
                                      <p:cBhvr additive="base">
                                        <p:cTn id="1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915400" cy="6001643"/>
          </a:xfrm>
          <a:prstGeom prst="rect">
            <a:avLst/>
          </a:prstGeom>
          <a:noFill/>
        </p:spPr>
        <p:txBody>
          <a:bodyPr wrap="square" rtlCol="0">
            <a:spAutoFit/>
          </a:bodyPr>
          <a:lstStyle/>
          <a:p>
            <a:r>
              <a:rPr lang="en-US" sz="2400" b="1" dirty="0"/>
              <a:t>Question 17: </a:t>
            </a:r>
            <a:r>
              <a:rPr lang="en-US" sz="2400" dirty="0" err="1"/>
              <a:t>Lan</a:t>
            </a:r>
            <a:r>
              <a:rPr lang="en-US" sz="2400" dirty="0"/>
              <a:t> is talking to her teacher about her essay.</a:t>
            </a:r>
          </a:p>
          <a:p>
            <a:r>
              <a:rPr lang="en-US" sz="2400" b="1" dirty="0" err="1"/>
              <a:t>Lan</a:t>
            </a:r>
            <a:r>
              <a:rPr lang="en-US" sz="2400" dirty="0"/>
              <a:t>: Excuse me. I haven’t got my essay today. I left it at home.</a:t>
            </a:r>
          </a:p>
          <a:p>
            <a:r>
              <a:rPr lang="en-US" sz="2400" b="1" dirty="0"/>
              <a:t>Teacher</a:t>
            </a:r>
            <a:r>
              <a:rPr lang="en-US" sz="2400" dirty="0"/>
              <a:t>: Never mind. ______</a:t>
            </a:r>
          </a:p>
          <a:p>
            <a:r>
              <a:rPr lang="en-US" sz="2400" b="1" dirty="0"/>
              <a:t>A.</a:t>
            </a:r>
            <a:r>
              <a:rPr lang="en-US" sz="2400" dirty="0"/>
              <a:t> It must have been submitted.	</a:t>
            </a:r>
            <a:r>
              <a:rPr lang="en-US" sz="2400" b="1" dirty="0" smtClean="0"/>
              <a:t>B</a:t>
            </a:r>
            <a:r>
              <a:rPr lang="en-US" sz="2400" b="1" dirty="0"/>
              <a:t>.</a:t>
            </a:r>
            <a:r>
              <a:rPr lang="en-US" sz="2400" dirty="0"/>
              <a:t> It always slips your mind.</a:t>
            </a:r>
          </a:p>
          <a:p>
            <a:r>
              <a:rPr lang="en-US" sz="2400" b="1" dirty="0"/>
              <a:t>C.</a:t>
            </a:r>
            <a:r>
              <a:rPr lang="en-US" sz="2400" dirty="0"/>
              <a:t> Give it to me on Friday.		</a:t>
            </a:r>
            <a:r>
              <a:rPr lang="en-US" sz="2400" b="1" dirty="0" smtClean="0"/>
              <a:t>D</a:t>
            </a:r>
            <a:r>
              <a:rPr lang="en-US" sz="2400" b="1" dirty="0"/>
              <a:t>.</a:t>
            </a:r>
            <a:r>
              <a:rPr lang="en-US" sz="2400" dirty="0"/>
              <a:t> Give me a good talking.  </a:t>
            </a:r>
          </a:p>
          <a:p>
            <a:endParaRPr lang="vi-VN" sz="2400" b="1" dirty="0" smtClean="0"/>
          </a:p>
          <a:p>
            <a:pPr lvl="0"/>
            <a:r>
              <a:rPr lang="en-US" sz="2400" dirty="0" smtClean="0"/>
              <a:t>“</a:t>
            </a:r>
            <a:r>
              <a:rPr lang="en-US" sz="2400" dirty="0"/>
              <a:t>Never mind” </a:t>
            </a:r>
            <a:r>
              <a:rPr lang="en-US" sz="2400" dirty="0" err="1"/>
              <a:t>được</a:t>
            </a:r>
            <a:r>
              <a:rPr lang="en-US" sz="2400" dirty="0"/>
              <a:t> </a:t>
            </a:r>
            <a:r>
              <a:rPr lang="en-US" sz="2400" dirty="0" err="1"/>
              <a:t>dùng</a:t>
            </a:r>
            <a:r>
              <a:rPr lang="en-US" sz="2400" dirty="0"/>
              <a:t> </a:t>
            </a:r>
            <a:r>
              <a:rPr lang="en-US" sz="2400" dirty="0" err="1"/>
              <a:t>để</a:t>
            </a:r>
            <a:r>
              <a:rPr lang="en-US" sz="2400" dirty="0"/>
              <a:t> </a:t>
            </a:r>
            <a:r>
              <a:rPr lang="en-US" sz="2400" dirty="0" err="1"/>
              <a:t>chấp</a:t>
            </a:r>
            <a:r>
              <a:rPr lang="en-US" sz="2400" dirty="0"/>
              <a:t> </a:t>
            </a:r>
            <a:r>
              <a:rPr lang="en-US" sz="2400" dirty="0" err="1"/>
              <a:t>nhận</a:t>
            </a:r>
            <a:r>
              <a:rPr lang="en-US" sz="2400" dirty="0"/>
              <a:t> </a:t>
            </a:r>
            <a:r>
              <a:rPr lang="en-US" sz="2400" dirty="0" err="1"/>
              <a:t>lời</a:t>
            </a:r>
            <a:r>
              <a:rPr lang="en-US" sz="2400" dirty="0"/>
              <a:t> </a:t>
            </a:r>
            <a:r>
              <a:rPr lang="en-US" sz="2400" dirty="0" err="1"/>
              <a:t>xin</a:t>
            </a:r>
            <a:r>
              <a:rPr lang="en-US" sz="2400" dirty="0"/>
              <a:t> </a:t>
            </a:r>
            <a:r>
              <a:rPr lang="en-US" sz="2400" dirty="0" err="1"/>
              <a:t>lỗi</a:t>
            </a:r>
            <a:r>
              <a:rPr lang="en-US" sz="2400" dirty="0"/>
              <a:t>. Do </a:t>
            </a:r>
            <a:r>
              <a:rPr lang="en-US" sz="2400" dirty="0" err="1"/>
              <a:t>đó</a:t>
            </a:r>
            <a:r>
              <a:rPr lang="en-US" sz="2400" dirty="0"/>
              <a:t>, </a:t>
            </a:r>
            <a:r>
              <a:rPr lang="en-US" sz="2400" dirty="0" err="1"/>
              <a:t>câu</a:t>
            </a:r>
            <a:r>
              <a:rPr lang="en-US" sz="2400" dirty="0"/>
              <a:t> “Give it to me on Friday” (</a:t>
            </a:r>
            <a:r>
              <a:rPr lang="en-US" sz="2400" dirty="0" err="1"/>
              <a:t>Hãy</a:t>
            </a:r>
            <a:r>
              <a:rPr lang="en-US" sz="2400" dirty="0"/>
              <a:t> </a:t>
            </a:r>
            <a:r>
              <a:rPr lang="en-US" sz="2400" dirty="0" err="1"/>
              <a:t>nộp</a:t>
            </a:r>
            <a:r>
              <a:rPr lang="en-US" sz="2400" dirty="0"/>
              <a:t> </a:t>
            </a:r>
            <a:r>
              <a:rPr lang="en-US" sz="2400" dirty="0" err="1"/>
              <a:t>bài</a:t>
            </a:r>
            <a:r>
              <a:rPr lang="en-US" sz="2400" dirty="0"/>
              <a:t> </a:t>
            </a:r>
            <a:r>
              <a:rPr lang="en-US" sz="2400" dirty="0" err="1"/>
              <a:t>vào</a:t>
            </a:r>
            <a:r>
              <a:rPr lang="en-US" sz="2400" dirty="0"/>
              <a:t> </a:t>
            </a:r>
            <a:r>
              <a:rPr lang="en-US" sz="2400" dirty="0" err="1"/>
              <a:t>thứ</a:t>
            </a:r>
            <a:r>
              <a:rPr lang="en-US" sz="2400" dirty="0"/>
              <a:t> 6) </a:t>
            </a:r>
            <a:r>
              <a:rPr lang="en-US" sz="2400" dirty="0" err="1"/>
              <a:t>là</a:t>
            </a:r>
            <a:r>
              <a:rPr lang="en-US" sz="2400" dirty="0"/>
              <a:t> </a:t>
            </a:r>
            <a:r>
              <a:rPr lang="en-US" sz="2400" dirty="0" err="1"/>
              <a:t>phù</a:t>
            </a:r>
            <a:r>
              <a:rPr lang="en-US" sz="2400" dirty="0"/>
              <a:t> </a:t>
            </a:r>
            <a:r>
              <a:rPr lang="en-US" sz="2400" dirty="0" err="1"/>
              <a:t>hợp</a:t>
            </a:r>
            <a:r>
              <a:rPr lang="en-US" sz="2400" dirty="0"/>
              <a:t> </a:t>
            </a:r>
            <a:r>
              <a:rPr lang="en-US" sz="2400" dirty="0" err="1"/>
              <a:t>nhất</a:t>
            </a:r>
            <a:r>
              <a:rPr lang="en-US" sz="2400" dirty="0"/>
              <a:t> </a:t>
            </a:r>
            <a:r>
              <a:rPr lang="en-US" sz="2400" dirty="0" err="1"/>
              <a:t>trong</a:t>
            </a:r>
            <a:r>
              <a:rPr lang="en-US" sz="2400" dirty="0"/>
              <a:t> </a:t>
            </a:r>
            <a:r>
              <a:rPr lang="en-US" sz="2400" dirty="0" err="1"/>
              <a:t>ngữ</a:t>
            </a:r>
            <a:r>
              <a:rPr lang="en-US" sz="2400" dirty="0"/>
              <a:t> </a:t>
            </a:r>
            <a:r>
              <a:rPr lang="en-US" sz="2400" dirty="0" err="1"/>
              <a:t>cảnh</a:t>
            </a:r>
            <a:r>
              <a:rPr lang="en-US" sz="2400" dirty="0"/>
              <a:t> </a:t>
            </a:r>
            <a:r>
              <a:rPr lang="en-US" sz="2400" dirty="0" err="1"/>
              <a:t>này</a:t>
            </a:r>
            <a:r>
              <a:rPr lang="en-US" sz="2400" dirty="0"/>
              <a:t>.</a:t>
            </a:r>
          </a:p>
          <a:p>
            <a:pPr lvl="0"/>
            <a:r>
              <a:rPr lang="en-US" sz="2400" dirty="0"/>
              <a:t>It must have been submitted.: </a:t>
            </a:r>
            <a:r>
              <a:rPr lang="en-US" sz="2400" dirty="0" err="1"/>
              <a:t>Đáng</a:t>
            </a:r>
            <a:r>
              <a:rPr lang="en-US" sz="2400" dirty="0"/>
              <a:t> </a:t>
            </a:r>
            <a:r>
              <a:rPr lang="en-US" sz="2400" dirty="0" err="1"/>
              <a:t>lẽ</a:t>
            </a:r>
            <a:r>
              <a:rPr lang="en-US" sz="2400" dirty="0"/>
              <a:t> </a:t>
            </a:r>
            <a:r>
              <a:rPr lang="en-US" sz="2400" dirty="0" err="1"/>
              <a:t>bài</a:t>
            </a:r>
            <a:r>
              <a:rPr lang="en-US" sz="2400" dirty="0"/>
              <a:t> </a:t>
            </a:r>
            <a:r>
              <a:rPr lang="en-US" sz="2400" dirty="0" err="1"/>
              <a:t>đó</a:t>
            </a:r>
            <a:r>
              <a:rPr lang="en-US" sz="2400" dirty="0"/>
              <a:t> </a:t>
            </a:r>
            <a:r>
              <a:rPr lang="en-US" sz="2400" dirty="0" err="1"/>
              <a:t>phải</a:t>
            </a:r>
            <a:r>
              <a:rPr lang="en-US" sz="2400" dirty="0"/>
              <a:t> </a:t>
            </a:r>
            <a:r>
              <a:rPr lang="en-US" sz="2400" dirty="0" err="1"/>
              <a:t>được</a:t>
            </a:r>
            <a:r>
              <a:rPr lang="en-US" sz="2400" dirty="0"/>
              <a:t> </a:t>
            </a:r>
            <a:r>
              <a:rPr lang="en-US" sz="2400" dirty="0" err="1"/>
              <a:t>nộp</a:t>
            </a:r>
            <a:r>
              <a:rPr lang="en-US" sz="2400" dirty="0"/>
              <a:t> </a:t>
            </a:r>
            <a:r>
              <a:rPr lang="en-US" sz="2400" dirty="0" err="1"/>
              <a:t>rồi</a:t>
            </a:r>
            <a:r>
              <a:rPr lang="en-US" sz="2400" dirty="0"/>
              <a:t>. - </a:t>
            </a:r>
            <a:r>
              <a:rPr lang="en-US" sz="2400" dirty="0" err="1"/>
              <a:t>câu</a:t>
            </a:r>
            <a:r>
              <a:rPr lang="en-US" sz="2400" dirty="0"/>
              <a:t> </a:t>
            </a:r>
            <a:r>
              <a:rPr lang="en-US" sz="2400" dirty="0" err="1"/>
              <a:t>này</a:t>
            </a:r>
            <a:r>
              <a:rPr lang="en-US" sz="2400" dirty="0"/>
              <a:t> </a:t>
            </a:r>
            <a:r>
              <a:rPr lang="en-US" sz="2400" dirty="0" err="1"/>
              <a:t>mang</a:t>
            </a:r>
            <a:r>
              <a:rPr lang="en-US" sz="2400" dirty="0"/>
              <a:t> ý </a:t>
            </a:r>
            <a:r>
              <a:rPr lang="en-US" sz="2400" dirty="0" err="1"/>
              <a:t>trách</a:t>
            </a:r>
            <a:r>
              <a:rPr lang="en-US" sz="2400" dirty="0"/>
              <a:t> </a:t>
            </a:r>
            <a:r>
              <a:rPr lang="en-US" sz="2400" dirty="0" err="1"/>
              <a:t>móc</a:t>
            </a:r>
            <a:endParaRPr lang="en-US" sz="2400" dirty="0"/>
          </a:p>
          <a:p>
            <a:pPr lvl="0"/>
            <a:r>
              <a:rPr lang="en-US" sz="2400" dirty="0"/>
              <a:t>It always slips your mind.: </a:t>
            </a:r>
            <a:r>
              <a:rPr lang="en-US" sz="2400" dirty="0" err="1"/>
              <a:t>Cậu</a:t>
            </a:r>
            <a:r>
              <a:rPr lang="en-US" sz="2400" dirty="0"/>
              <a:t> </a:t>
            </a:r>
            <a:r>
              <a:rPr lang="en-US" sz="2400" dirty="0" err="1"/>
              <a:t>lúc</a:t>
            </a:r>
            <a:r>
              <a:rPr lang="en-US" sz="2400" dirty="0"/>
              <a:t> </a:t>
            </a:r>
            <a:r>
              <a:rPr lang="en-US" sz="2400" dirty="0" err="1"/>
              <a:t>nào</a:t>
            </a:r>
            <a:r>
              <a:rPr lang="en-US" sz="2400" dirty="0"/>
              <a:t> </a:t>
            </a:r>
            <a:r>
              <a:rPr lang="en-US" sz="2400" dirty="0" err="1"/>
              <a:t>cũng</a:t>
            </a:r>
            <a:r>
              <a:rPr lang="en-US" sz="2400" dirty="0"/>
              <a:t> </a:t>
            </a:r>
            <a:r>
              <a:rPr lang="en-US" sz="2400" dirty="0" err="1"/>
              <a:t>quên</a:t>
            </a:r>
            <a:r>
              <a:rPr lang="en-US" sz="2400" dirty="0"/>
              <a:t> </a:t>
            </a:r>
            <a:r>
              <a:rPr lang="en-US" sz="2400" dirty="0" err="1"/>
              <a:t>điều</a:t>
            </a:r>
            <a:r>
              <a:rPr lang="en-US" sz="2400" dirty="0"/>
              <a:t> </a:t>
            </a:r>
            <a:r>
              <a:rPr lang="en-US" sz="2400" dirty="0" err="1"/>
              <a:t>đó</a:t>
            </a:r>
            <a:r>
              <a:rPr lang="en-US" sz="2400" dirty="0"/>
              <a:t> (</a:t>
            </a:r>
            <a:r>
              <a:rPr lang="en-US" sz="2400" dirty="0" err="1"/>
              <a:t>việc</a:t>
            </a:r>
            <a:r>
              <a:rPr lang="en-US" sz="2400" dirty="0"/>
              <a:t> </a:t>
            </a:r>
            <a:r>
              <a:rPr lang="en-US" sz="2400" dirty="0" err="1"/>
              <a:t>nộp</a:t>
            </a:r>
            <a:r>
              <a:rPr lang="en-US" sz="2400" dirty="0"/>
              <a:t> </a:t>
            </a:r>
            <a:r>
              <a:rPr lang="en-US" sz="2400" dirty="0" err="1"/>
              <a:t>bài</a:t>
            </a:r>
            <a:r>
              <a:rPr lang="en-US" sz="2400" dirty="0"/>
              <a:t>) - </a:t>
            </a:r>
            <a:r>
              <a:rPr lang="en-US" sz="2400" dirty="0" err="1"/>
              <a:t>mang</a:t>
            </a:r>
            <a:r>
              <a:rPr lang="en-US" sz="2400" dirty="0"/>
              <a:t> ý </a:t>
            </a:r>
            <a:r>
              <a:rPr lang="en-US" sz="2400" dirty="0" err="1"/>
              <a:t>trách</a:t>
            </a:r>
            <a:r>
              <a:rPr lang="en-US" sz="2400" dirty="0"/>
              <a:t> </a:t>
            </a:r>
            <a:r>
              <a:rPr lang="en-US" sz="2400" dirty="0" err="1"/>
              <a:t>móc</a:t>
            </a:r>
            <a:r>
              <a:rPr lang="en-US" sz="2400" dirty="0"/>
              <a:t>.</a:t>
            </a:r>
          </a:p>
          <a:p>
            <a:pPr lvl="0"/>
            <a:r>
              <a:rPr lang="en-US" sz="2400" dirty="0"/>
              <a:t>Give me a good talking.: give </a:t>
            </a:r>
            <a:r>
              <a:rPr lang="en-US" sz="2400" dirty="0" err="1"/>
              <a:t>sb</a:t>
            </a:r>
            <a:r>
              <a:rPr lang="en-US" sz="2400" dirty="0"/>
              <a:t> a good talking </a:t>
            </a:r>
            <a:r>
              <a:rPr lang="en-US" sz="2400" dirty="0" err="1"/>
              <a:t>là</a:t>
            </a:r>
            <a:r>
              <a:rPr lang="en-US" sz="2400" dirty="0"/>
              <a:t> </a:t>
            </a:r>
            <a:r>
              <a:rPr lang="en-US" sz="2400" dirty="0" err="1"/>
              <a:t>thành</a:t>
            </a:r>
            <a:r>
              <a:rPr lang="en-US" sz="2400" dirty="0"/>
              <a:t> </a:t>
            </a:r>
            <a:r>
              <a:rPr lang="en-US" sz="2400" dirty="0" err="1"/>
              <a:t>ngữ</a:t>
            </a:r>
            <a:r>
              <a:rPr lang="en-US" sz="2400" dirty="0"/>
              <a:t>, </a:t>
            </a:r>
            <a:r>
              <a:rPr lang="en-US" sz="2400" dirty="0" err="1"/>
              <a:t>nghĩa</a:t>
            </a:r>
            <a:r>
              <a:rPr lang="en-US" sz="2400" dirty="0"/>
              <a:t> </a:t>
            </a:r>
            <a:r>
              <a:rPr lang="en-US" sz="2400" dirty="0" err="1"/>
              <a:t>là</a:t>
            </a:r>
            <a:r>
              <a:rPr lang="en-US" sz="2400" dirty="0"/>
              <a:t> </a:t>
            </a:r>
            <a:r>
              <a:rPr lang="en-US" sz="2400" dirty="0" err="1"/>
              <a:t>mắng</a:t>
            </a:r>
            <a:r>
              <a:rPr lang="en-US" sz="2400" dirty="0"/>
              <a:t> </a:t>
            </a:r>
            <a:r>
              <a:rPr lang="en-US" sz="2400" dirty="0" err="1"/>
              <a:t>ai</a:t>
            </a:r>
            <a:r>
              <a:rPr lang="en-US" sz="2400" dirty="0"/>
              <a:t> </a:t>
            </a:r>
            <a:r>
              <a:rPr lang="en-US" sz="2400" dirty="0" err="1"/>
              <a:t>một</a:t>
            </a:r>
            <a:r>
              <a:rPr lang="en-US" sz="2400" dirty="0"/>
              <a:t> </a:t>
            </a:r>
            <a:r>
              <a:rPr lang="en-US" sz="2400" dirty="0" err="1"/>
              <a:t>trận</a:t>
            </a:r>
            <a:r>
              <a:rPr lang="en-US" sz="2400" dirty="0"/>
              <a:t>.</a:t>
            </a:r>
          </a:p>
          <a:p>
            <a:endParaRPr lang="en-US" sz="2400" dirty="0"/>
          </a:p>
        </p:txBody>
      </p:sp>
      <p:sp>
        <p:nvSpPr>
          <p:cNvPr id="2" name="Oval 1"/>
          <p:cNvSpPr/>
          <p:nvPr/>
        </p:nvSpPr>
        <p:spPr>
          <a:xfrm>
            <a:off x="152400" y="1835239"/>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2408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52400"/>
            <a:ext cx="8686800" cy="5262979"/>
          </a:xfrm>
          <a:prstGeom prst="rect">
            <a:avLst/>
          </a:prstGeom>
          <a:noFill/>
        </p:spPr>
        <p:txBody>
          <a:bodyPr wrap="square" rtlCol="0">
            <a:spAutoFit/>
          </a:bodyPr>
          <a:lstStyle/>
          <a:p>
            <a:r>
              <a:rPr lang="en-US" sz="2400" b="1" dirty="0"/>
              <a:t>Question 18: </a:t>
            </a:r>
            <a:endParaRPr lang="vi-VN" sz="2400" b="1" dirty="0" smtClean="0"/>
          </a:p>
          <a:p>
            <a:r>
              <a:rPr lang="en-US" sz="2400" b="1" dirty="0" smtClean="0"/>
              <a:t>A</a:t>
            </a:r>
            <a:r>
              <a:rPr lang="en-US" sz="2400" b="1" dirty="0"/>
              <a:t>.</a:t>
            </a:r>
            <a:r>
              <a:rPr lang="en-US" sz="2400" dirty="0"/>
              <a:t> photography	</a:t>
            </a:r>
            <a:r>
              <a:rPr lang="en-US" sz="2400" b="1" dirty="0" smtClean="0"/>
              <a:t>B</a:t>
            </a:r>
            <a:r>
              <a:rPr lang="en-US" sz="2400" b="1" dirty="0"/>
              <a:t>.</a:t>
            </a:r>
            <a:r>
              <a:rPr lang="en-US" sz="2400" dirty="0"/>
              <a:t> diplomacy	</a:t>
            </a:r>
            <a:r>
              <a:rPr lang="en-US" sz="2400" b="1" dirty="0" smtClean="0"/>
              <a:t>C</a:t>
            </a:r>
            <a:r>
              <a:rPr lang="en-US" sz="2400" b="1" dirty="0"/>
              <a:t>.</a:t>
            </a:r>
            <a:r>
              <a:rPr lang="en-US" sz="2400" dirty="0"/>
              <a:t> elementary	</a:t>
            </a:r>
            <a:r>
              <a:rPr lang="vi-VN" sz="2400" dirty="0" smtClean="0"/>
              <a:t> </a:t>
            </a:r>
            <a:r>
              <a:rPr lang="en-US" sz="2400" b="1" dirty="0" smtClean="0"/>
              <a:t>D</a:t>
            </a:r>
            <a:r>
              <a:rPr lang="en-US" sz="2400" b="1" dirty="0"/>
              <a:t>.</a:t>
            </a:r>
            <a:r>
              <a:rPr lang="en-US" sz="2400" dirty="0"/>
              <a:t> biology</a:t>
            </a:r>
          </a:p>
          <a:p>
            <a:endParaRPr lang="vi-VN" sz="2400" dirty="0" smtClean="0"/>
          </a:p>
          <a:p>
            <a:r>
              <a:rPr lang="en-US" sz="2400" dirty="0" err="1" smtClean="0"/>
              <a:t>Trọng</a:t>
            </a:r>
            <a:r>
              <a:rPr lang="en-US" sz="2400" dirty="0" smtClean="0"/>
              <a:t> </a:t>
            </a:r>
            <a:r>
              <a:rPr lang="en-US" sz="2400" dirty="0" err="1"/>
              <a:t>âm</a:t>
            </a:r>
            <a:r>
              <a:rPr lang="en-US" sz="2400" dirty="0"/>
              <a:t> </a:t>
            </a:r>
            <a:r>
              <a:rPr lang="en-US" sz="2400" dirty="0" err="1"/>
              <a:t>của</a:t>
            </a:r>
            <a:r>
              <a:rPr lang="en-US" sz="2400" dirty="0"/>
              <a:t> </a:t>
            </a:r>
            <a:r>
              <a:rPr lang="en-US" sz="2400" i="1" dirty="0"/>
              <a:t>elementary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thứ</a:t>
            </a:r>
            <a:r>
              <a:rPr lang="en-US" sz="2400" dirty="0"/>
              <a:t> 3, </a:t>
            </a:r>
            <a:r>
              <a:rPr lang="en-US" sz="2400" dirty="0" err="1"/>
              <a:t>các</a:t>
            </a:r>
            <a:r>
              <a:rPr lang="en-US" sz="2400" dirty="0"/>
              <a:t> </a:t>
            </a:r>
            <a:r>
              <a:rPr lang="en-US" sz="2400" dirty="0" err="1"/>
              <a:t>từ</a:t>
            </a:r>
            <a:r>
              <a:rPr lang="en-US" sz="2400" dirty="0"/>
              <a:t> </a:t>
            </a:r>
            <a:r>
              <a:rPr lang="en-US" sz="2400" dirty="0" err="1"/>
              <a:t>còn</a:t>
            </a:r>
            <a:r>
              <a:rPr lang="en-US" sz="2400" dirty="0"/>
              <a:t> </a:t>
            </a:r>
            <a:r>
              <a:rPr lang="en-US" sz="2400" dirty="0" err="1"/>
              <a:t>lại</a:t>
            </a:r>
            <a:r>
              <a:rPr lang="en-US" sz="2400" dirty="0"/>
              <a:t> </a:t>
            </a:r>
            <a:r>
              <a:rPr lang="en-US" sz="2400" dirty="0" err="1"/>
              <a:t>trọng</a:t>
            </a:r>
            <a:r>
              <a:rPr lang="en-US" sz="2400" dirty="0"/>
              <a:t> </a:t>
            </a:r>
            <a:r>
              <a:rPr lang="en-US" sz="2400" dirty="0" err="1"/>
              <a:t>âm</a:t>
            </a:r>
            <a:r>
              <a:rPr lang="en-US" sz="2400" dirty="0"/>
              <a:t> </a:t>
            </a:r>
            <a:r>
              <a:rPr lang="en-US" sz="2400" dirty="0" err="1"/>
              <a:t>vào</a:t>
            </a:r>
            <a:r>
              <a:rPr lang="en-US" sz="2400" dirty="0"/>
              <a:t> </a:t>
            </a:r>
            <a:r>
              <a:rPr lang="en-US" sz="2400" dirty="0" err="1"/>
              <a:t>âm</a:t>
            </a:r>
            <a:r>
              <a:rPr lang="en-US" sz="2400" dirty="0"/>
              <a:t> </a:t>
            </a:r>
            <a:r>
              <a:rPr lang="en-US" sz="2400" dirty="0" err="1"/>
              <a:t>thứ</a:t>
            </a:r>
            <a:r>
              <a:rPr lang="en-US" sz="2400" dirty="0"/>
              <a:t> 2.</a:t>
            </a:r>
          </a:p>
          <a:p>
            <a:r>
              <a:rPr lang="en-US" sz="2400" dirty="0"/>
              <a:t>/</a:t>
            </a:r>
            <a:r>
              <a:rPr lang="en-US" sz="2400" dirty="0" err="1"/>
              <a:t>fəˈtɒɡrəfi</a:t>
            </a:r>
            <a:r>
              <a:rPr lang="en-US" sz="2400" dirty="0"/>
              <a:t>/	</a:t>
            </a:r>
            <a:r>
              <a:rPr lang="en-US" sz="2400" dirty="0" smtClean="0"/>
              <a:t>/</a:t>
            </a:r>
            <a:r>
              <a:rPr lang="en-US" sz="2400" dirty="0" err="1"/>
              <a:t>dəˈpləʊməsi</a:t>
            </a:r>
            <a:r>
              <a:rPr lang="en-US" sz="2400" dirty="0" smtClean="0"/>
              <a:t>/</a:t>
            </a:r>
            <a:r>
              <a:rPr lang="vi-VN" sz="2400" dirty="0" smtClean="0"/>
              <a:t>   </a:t>
            </a:r>
            <a:r>
              <a:rPr lang="en-US" sz="2400" dirty="0"/>
              <a:t>	/ˌ</a:t>
            </a:r>
            <a:r>
              <a:rPr lang="en-US" sz="2400" dirty="0" err="1"/>
              <a:t>eləˈmentəri</a:t>
            </a:r>
            <a:r>
              <a:rPr lang="en-US" sz="2400" dirty="0"/>
              <a:t>/	</a:t>
            </a:r>
            <a:r>
              <a:rPr lang="vi-VN" sz="2400" dirty="0" smtClean="0"/>
              <a:t> </a:t>
            </a:r>
            <a:r>
              <a:rPr lang="en-US" sz="2400" dirty="0" smtClean="0"/>
              <a:t>/</a:t>
            </a:r>
            <a:r>
              <a:rPr lang="en-US" sz="2400" dirty="0" err="1"/>
              <a:t>baɪˈɒlədʒi</a:t>
            </a:r>
            <a:r>
              <a:rPr lang="en-US" sz="2400" dirty="0"/>
              <a:t>/</a:t>
            </a:r>
          </a:p>
          <a:p>
            <a:r>
              <a:rPr lang="en-US" sz="2400" b="1" dirty="0"/>
              <a:t>Question 19: </a:t>
            </a:r>
            <a:endParaRPr lang="vi-VN" sz="2400" b="1" dirty="0" smtClean="0"/>
          </a:p>
          <a:p>
            <a:r>
              <a:rPr lang="en-US" sz="2400" b="1" dirty="0" smtClean="0"/>
              <a:t>A</a:t>
            </a:r>
            <a:r>
              <a:rPr lang="en-US" sz="2400" b="1" dirty="0"/>
              <a:t>.</a:t>
            </a:r>
            <a:r>
              <a:rPr lang="en-US" sz="2400" dirty="0"/>
              <a:t> apply		</a:t>
            </a:r>
            <a:r>
              <a:rPr lang="en-US" sz="2400" b="1" dirty="0"/>
              <a:t>B.</a:t>
            </a:r>
            <a:r>
              <a:rPr lang="en-US" sz="2400" dirty="0"/>
              <a:t> appear	</a:t>
            </a:r>
            <a:r>
              <a:rPr lang="en-US" sz="2400" b="1" dirty="0" smtClean="0"/>
              <a:t>C</a:t>
            </a:r>
            <a:r>
              <a:rPr lang="en-US" sz="2400" b="1" dirty="0"/>
              <a:t>.</a:t>
            </a:r>
            <a:r>
              <a:rPr lang="en-US" sz="2400" dirty="0"/>
              <a:t> attend		</a:t>
            </a:r>
            <a:r>
              <a:rPr lang="en-US" sz="2400" b="1" dirty="0"/>
              <a:t>D.</a:t>
            </a:r>
            <a:r>
              <a:rPr lang="en-US" sz="2400" dirty="0"/>
              <a:t> angle</a:t>
            </a:r>
          </a:p>
          <a:p>
            <a:r>
              <a:rPr lang="en-US" sz="2400" dirty="0" err="1" smtClean="0"/>
              <a:t>Câu</a:t>
            </a:r>
            <a:r>
              <a:rPr lang="en-US" sz="2400" dirty="0" smtClean="0"/>
              <a:t> </a:t>
            </a:r>
            <a:r>
              <a:rPr lang="en-US" sz="2400" dirty="0" err="1" smtClean="0"/>
              <a:t>trả</a:t>
            </a:r>
            <a:r>
              <a:rPr lang="en-US" sz="2400" dirty="0" smtClean="0"/>
              <a:t> </a:t>
            </a:r>
            <a:r>
              <a:rPr lang="en-US" sz="2400" dirty="0" err="1" smtClean="0"/>
              <a:t>lời</a:t>
            </a:r>
            <a:r>
              <a:rPr lang="en-US" sz="2400" dirty="0" smtClean="0"/>
              <a:t> </a:t>
            </a:r>
            <a:r>
              <a:rPr lang="en-US" sz="2400" dirty="0" err="1" smtClean="0"/>
              <a:t>đúng</a:t>
            </a:r>
            <a:r>
              <a:rPr lang="en-US" sz="2400" dirty="0" smtClean="0"/>
              <a:t> </a:t>
            </a:r>
            <a:r>
              <a:rPr lang="en-US" sz="2400" dirty="0" err="1" smtClean="0"/>
              <a:t>là</a:t>
            </a:r>
            <a:r>
              <a:rPr lang="en-US" sz="2400" dirty="0" smtClean="0"/>
              <a:t>: D. angle</a:t>
            </a:r>
          </a:p>
          <a:p>
            <a:r>
              <a:rPr lang="en-US" sz="2400" dirty="0" err="1" smtClean="0"/>
              <a:t>Trọng</a:t>
            </a:r>
            <a:r>
              <a:rPr lang="en-US" sz="2400" dirty="0" smtClean="0"/>
              <a:t> </a:t>
            </a:r>
            <a:r>
              <a:rPr lang="en-US" sz="2400" dirty="0" err="1"/>
              <a:t>âm</a:t>
            </a:r>
            <a:r>
              <a:rPr lang="en-US" sz="2400" dirty="0"/>
              <a:t> </a:t>
            </a:r>
            <a:r>
              <a:rPr lang="en-US" sz="2400" dirty="0" err="1"/>
              <a:t>của</a:t>
            </a:r>
            <a:r>
              <a:rPr lang="en-US" sz="2400" dirty="0"/>
              <a:t> </a:t>
            </a:r>
            <a:r>
              <a:rPr lang="en-US" sz="2400" i="1" dirty="0"/>
              <a:t>angle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thứ</a:t>
            </a:r>
            <a:r>
              <a:rPr lang="en-US" sz="2400" dirty="0"/>
              <a:t> 1, </a:t>
            </a:r>
            <a:r>
              <a:rPr lang="en-US" sz="2400" dirty="0" err="1"/>
              <a:t>các</a:t>
            </a:r>
            <a:r>
              <a:rPr lang="en-US" sz="2400" dirty="0"/>
              <a:t> </a:t>
            </a:r>
            <a:r>
              <a:rPr lang="en-US" sz="2400" dirty="0" err="1"/>
              <a:t>từ</a:t>
            </a:r>
            <a:r>
              <a:rPr lang="en-US" sz="2400" dirty="0"/>
              <a:t> </a:t>
            </a:r>
            <a:r>
              <a:rPr lang="en-US" sz="2400" dirty="0" err="1"/>
              <a:t>còn</a:t>
            </a:r>
            <a:r>
              <a:rPr lang="en-US" sz="2400" dirty="0"/>
              <a:t> </a:t>
            </a:r>
            <a:r>
              <a:rPr lang="en-US" sz="2400" dirty="0" err="1"/>
              <a:t>lại</a:t>
            </a:r>
            <a:r>
              <a:rPr lang="en-US" sz="2400" dirty="0"/>
              <a:t> </a:t>
            </a:r>
            <a:r>
              <a:rPr lang="en-US" sz="2400" dirty="0" err="1"/>
              <a:t>trọng</a:t>
            </a:r>
            <a:r>
              <a:rPr lang="en-US" sz="2400" dirty="0"/>
              <a:t> </a:t>
            </a:r>
            <a:r>
              <a:rPr lang="en-US" sz="2400" dirty="0" err="1"/>
              <a:t>âm</a:t>
            </a:r>
            <a:r>
              <a:rPr lang="en-US" sz="2400" dirty="0"/>
              <a:t> </a:t>
            </a:r>
            <a:r>
              <a:rPr lang="en-US" sz="2400" dirty="0" err="1"/>
              <a:t>vào</a:t>
            </a:r>
            <a:r>
              <a:rPr lang="en-US" sz="2400" dirty="0"/>
              <a:t> </a:t>
            </a:r>
            <a:r>
              <a:rPr lang="en-US" sz="2400" dirty="0" err="1"/>
              <a:t>âm</a:t>
            </a:r>
            <a:r>
              <a:rPr lang="en-US" sz="2400" dirty="0"/>
              <a:t> </a:t>
            </a:r>
            <a:r>
              <a:rPr lang="en-US" sz="2400" dirty="0" err="1"/>
              <a:t>thứ</a:t>
            </a:r>
            <a:r>
              <a:rPr lang="en-US" sz="2400" dirty="0"/>
              <a:t> 2.</a:t>
            </a:r>
          </a:p>
          <a:p>
            <a:r>
              <a:rPr lang="en-US" sz="2400" dirty="0"/>
              <a:t>/</a:t>
            </a:r>
            <a:r>
              <a:rPr lang="en-US" sz="2400" dirty="0" err="1"/>
              <a:t>əˈplaɪ</a:t>
            </a:r>
            <a:r>
              <a:rPr lang="en-US" sz="2400" dirty="0"/>
              <a:t>/		/</a:t>
            </a:r>
            <a:r>
              <a:rPr lang="en-US" sz="2400" dirty="0" err="1"/>
              <a:t>əˈpɪə</a:t>
            </a:r>
            <a:r>
              <a:rPr lang="en-US" sz="2400" baseline="30000" dirty="0" err="1"/>
              <a:t>r</a:t>
            </a:r>
            <a:r>
              <a:rPr lang="en-US" sz="2400" dirty="0"/>
              <a:t>/ 		/</a:t>
            </a:r>
            <a:r>
              <a:rPr lang="en-US" sz="2400" dirty="0" err="1"/>
              <a:t>əˈtend</a:t>
            </a:r>
            <a:r>
              <a:rPr lang="en-US" sz="2400" dirty="0"/>
              <a:t>/	/ˈ</a:t>
            </a:r>
            <a:r>
              <a:rPr lang="en-US" sz="2400" dirty="0" err="1"/>
              <a:t>æŋɡ</a:t>
            </a:r>
            <a:r>
              <a:rPr lang="en-US" sz="2400" baseline="30000" dirty="0" err="1"/>
              <a:t>ə</a:t>
            </a:r>
            <a:r>
              <a:rPr lang="en-US" sz="2400" dirty="0" err="1"/>
              <a:t>l</a:t>
            </a:r>
            <a:r>
              <a:rPr lang="en-US" sz="2400" dirty="0"/>
              <a:t>/</a:t>
            </a:r>
          </a:p>
          <a:p>
            <a:r>
              <a:rPr lang="vi-VN" sz="2400" b="1" i="1" dirty="0"/>
              <a:t> </a:t>
            </a:r>
            <a:endParaRPr lang="en-US" sz="2400" dirty="0"/>
          </a:p>
          <a:p>
            <a:endParaRPr lang="en-US" sz="2400" dirty="0"/>
          </a:p>
        </p:txBody>
      </p:sp>
      <p:sp>
        <p:nvSpPr>
          <p:cNvPr id="2" name="Oval 1"/>
          <p:cNvSpPr/>
          <p:nvPr/>
        </p:nvSpPr>
        <p:spPr>
          <a:xfrm>
            <a:off x="4800600" y="609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7543800" y="2783889"/>
            <a:ext cx="381000" cy="41651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2859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991600" cy="5262979"/>
          </a:xfrm>
          <a:prstGeom prst="rect">
            <a:avLst/>
          </a:prstGeom>
          <a:noFill/>
        </p:spPr>
        <p:txBody>
          <a:bodyPr wrap="square" rtlCol="0">
            <a:spAutoFit/>
          </a:bodyPr>
          <a:lstStyle/>
          <a:p>
            <a:r>
              <a:rPr lang="vi-VN" sz="2400" b="1" dirty="0"/>
              <a:t>Question 20: </a:t>
            </a:r>
            <a:endParaRPr lang="en-US" sz="2400" b="1" dirty="0" smtClean="0"/>
          </a:p>
          <a:p>
            <a:pPr marL="342900" indent="-342900">
              <a:buAutoNum type="alphaUcPeriod"/>
            </a:pPr>
            <a:r>
              <a:rPr lang="vi-VN" sz="2400" dirty="0" smtClean="0"/>
              <a:t>measur</a:t>
            </a:r>
            <a:r>
              <a:rPr lang="vi-VN" sz="2400" u="sng" dirty="0" smtClean="0"/>
              <a:t>ed</a:t>
            </a:r>
            <a:r>
              <a:rPr lang="vi-VN" sz="2400" dirty="0"/>
              <a:t>	</a:t>
            </a:r>
            <a:r>
              <a:rPr lang="en-US" sz="2400" b="1" dirty="0"/>
              <a:t>B.</a:t>
            </a:r>
            <a:r>
              <a:rPr lang="en-US" sz="2400" dirty="0"/>
              <a:t> pleas</a:t>
            </a:r>
            <a:r>
              <a:rPr lang="en-US" sz="2400" u="sng" dirty="0"/>
              <a:t>ed</a:t>
            </a:r>
            <a:r>
              <a:rPr lang="en-US" sz="2400" dirty="0"/>
              <a:t>	</a:t>
            </a:r>
            <a:r>
              <a:rPr lang="en-US" sz="2400" b="1" dirty="0"/>
              <a:t>C.</a:t>
            </a:r>
            <a:r>
              <a:rPr lang="en-US" sz="2400" dirty="0"/>
              <a:t> distinguish</a:t>
            </a:r>
            <a:r>
              <a:rPr lang="en-US" sz="2400" u="sng" dirty="0"/>
              <a:t>ed</a:t>
            </a:r>
            <a:r>
              <a:rPr lang="vi-VN" sz="2400" dirty="0"/>
              <a:t>	</a:t>
            </a:r>
            <a:r>
              <a:rPr lang="en-US" sz="2400" b="1" dirty="0"/>
              <a:t>D.</a:t>
            </a:r>
            <a:r>
              <a:rPr lang="en-US" sz="2400" dirty="0"/>
              <a:t> manag</a:t>
            </a:r>
            <a:r>
              <a:rPr lang="en-US" sz="2400" u="sng" dirty="0"/>
              <a:t>ed</a:t>
            </a:r>
            <a:r>
              <a:rPr lang="vi-VN" sz="2400" dirty="0"/>
              <a:t>	</a:t>
            </a:r>
            <a:endParaRPr lang="en-US" sz="2400" dirty="0" smtClean="0"/>
          </a:p>
          <a:p>
            <a:pPr marL="342900" indent="-342900">
              <a:buAutoNum type="alphaUcPeriod"/>
            </a:pPr>
            <a:endParaRPr lang="en-US" sz="2400" dirty="0"/>
          </a:p>
          <a:p>
            <a:pPr marL="342900" indent="-342900">
              <a:buAutoNum type="alphaUcPeriod"/>
            </a:pPr>
            <a:endParaRPr lang="en-US" sz="2400" dirty="0" smtClean="0"/>
          </a:p>
          <a:p>
            <a:endParaRPr lang="en-US" sz="2400" dirty="0"/>
          </a:p>
          <a:p>
            <a:r>
              <a:rPr lang="en-US" sz="2400" b="1" dirty="0"/>
              <a:t>Question 21: </a:t>
            </a:r>
            <a:r>
              <a:rPr lang="vi-VN" sz="2400" dirty="0"/>
              <a:t>A. sl</a:t>
            </a:r>
            <a:r>
              <a:rPr lang="vi-VN" sz="2400" u="sng" dirty="0"/>
              <a:t>o</a:t>
            </a:r>
            <a:r>
              <a:rPr lang="vi-VN" sz="2400" dirty="0"/>
              <a:t>gan	</a:t>
            </a:r>
            <a:r>
              <a:rPr lang="vi-VN" sz="2400" b="1" dirty="0"/>
              <a:t>B.</a:t>
            </a:r>
            <a:r>
              <a:rPr lang="vi-VN" sz="2400" dirty="0"/>
              <a:t> m</a:t>
            </a:r>
            <a:r>
              <a:rPr lang="vi-VN" sz="2400" u="sng" dirty="0"/>
              <a:t>o</a:t>
            </a:r>
            <a:r>
              <a:rPr lang="vi-VN" sz="2400" dirty="0"/>
              <a:t>tor	</a:t>
            </a:r>
            <a:r>
              <a:rPr lang="vi-VN" sz="2400" b="1" dirty="0"/>
              <a:t>C.</a:t>
            </a:r>
            <a:r>
              <a:rPr lang="vi-VN" sz="2400" dirty="0"/>
              <a:t> t</a:t>
            </a:r>
            <a:r>
              <a:rPr lang="vi-VN" sz="2400" u="sng" dirty="0"/>
              <a:t>o</a:t>
            </a:r>
            <a:r>
              <a:rPr lang="vi-VN" sz="2400" dirty="0"/>
              <a:t>tal	</a:t>
            </a:r>
            <a:r>
              <a:rPr lang="vi-VN" sz="2400" b="1" dirty="0" smtClean="0"/>
              <a:t>D</a:t>
            </a:r>
            <a:r>
              <a:rPr lang="vi-VN" sz="2400" b="1" dirty="0"/>
              <a:t>.</a:t>
            </a:r>
            <a:r>
              <a:rPr lang="vi-VN" sz="2400" dirty="0"/>
              <a:t> pr</a:t>
            </a:r>
            <a:r>
              <a:rPr lang="vi-VN" sz="2400" u="sng" dirty="0"/>
              <a:t>o</a:t>
            </a:r>
            <a:r>
              <a:rPr lang="vi-VN" sz="2400" dirty="0"/>
              <a:t>per</a:t>
            </a:r>
            <a:endParaRPr lang="en-US" sz="2400" dirty="0"/>
          </a:p>
          <a:p>
            <a:endParaRPr lang="vi-VN" sz="2400" dirty="0" smtClean="0"/>
          </a:p>
          <a:p>
            <a:r>
              <a:rPr lang="vi-VN" sz="2400" dirty="0" smtClean="0"/>
              <a:t>Phần </a:t>
            </a:r>
            <a:r>
              <a:rPr lang="vi-VN" sz="2400" dirty="0"/>
              <a:t>gạch dưới trong “proper” được phát âm là /ɒ/:  proper /ˈprɒpə/. Phần gạch dưới trong các từ khác được phát âm là /əʊ/:</a:t>
            </a:r>
            <a:endParaRPr lang="en-US" sz="2400" dirty="0"/>
          </a:p>
          <a:p>
            <a:r>
              <a:rPr lang="vi-VN" sz="2400" dirty="0"/>
              <a:t>slogan /ˈsləʊg(ə)n/</a:t>
            </a:r>
            <a:endParaRPr lang="en-US" sz="2400" dirty="0"/>
          </a:p>
          <a:p>
            <a:r>
              <a:rPr lang="vi-VN" sz="2400" dirty="0"/>
              <a:t>motor /ˈməʊtə/</a:t>
            </a:r>
            <a:endParaRPr lang="en-US" sz="2400" dirty="0"/>
          </a:p>
          <a:p>
            <a:r>
              <a:rPr lang="vi-VN" sz="2400" dirty="0"/>
              <a:t>total /ˈtəʊt(ə)l/</a:t>
            </a:r>
            <a:endParaRPr lang="en-US" sz="2400" dirty="0"/>
          </a:p>
          <a:p>
            <a:endParaRPr lang="en-US" sz="2400" dirty="0"/>
          </a:p>
        </p:txBody>
      </p:sp>
      <p:graphicFrame>
        <p:nvGraphicFramePr>
          <p:cNvPr id="5" name="Table 4"/>
          <p:cNvGraphicFramePr>
            <a:graphicFrameLocks noGrp="1"/>
          </p:cNvGraphicFramePr>
          <p:nvPr>
            <p:extLst>
              <p:ext uri="{D42A27DB-BD31-4B8C-83A1-F6EECF244321}">
                <p14:modId xmlns:p14="http://schemas.microsoft.com/office/powerpoint/2010/main" val="3701436286"/>
              </p:ext>
            </p:extLst>
          </p:nvPr>
        </p:nvGraphicFramePr>
        <p:xfrm>
          <a:off x="609600" y="1219200"/>
          <a:ext cx="7924800" cy="990600"/>
        </p:xfrm>
        <a:graphic>
          <a:graphicData uri="http://schemas.openxmlformats.org/drawingml/2006/table">
            <a:tbl>
              <a:tblPr firstRow="1" firstCol="1" lastRow="1" lastCol="1" bandRow="1" bandCol="1">
                <a:tableStyleId>{5C22544A-7EE6-4342-B048-85BDC9FD1C3A}</a:tableStyleId>
              </a:tblPr>
              <a:tblGrid>
                <a:gridCol w="2005770"/>
                <a:gridCol w="2074139"/>
                <a:gridCol w="2130543"/>
                <a:gridCol w="1714348"/>
              </a:tblGrid>
              <a:tr h="990600">
                <a:tc>
                  <a:txBody>
                    <a:bodyPr/>
                    <a:lstStyle/>
                    <a:p>
                      <a:pPr marL="36195" marR="36195">
                        <a:spcBef>
                          <a:spcPts val="0"/>
                        </a:spcBef>
                        <a:spcAft>
                          <a:spcPts val="0"/>
                        </a:spcAft>
                      </a:pPr>
                      <a:r>
                        <a:rPr lang="en-US" sz="1200" dirty="0">
                          <a:effectLst/>
                        </a:rPr>
                        <a:t>/</a:t>
                      </a:r>
                      <a:r>
                        <a:rPr lang="en-US" sz="1200" spc="-5" dirty="0">
                          <a:effectLst/>
                        </a:rPr>
                        <a:t> </a:t>
                      </a:r>
                      <a:r>
                        <a:rPr lang="en-US" sz="1200" dirty="0">
                          <a:effectLst/>
                        </a:rPr>
                        <a:t>ˈ</a:t>
                      </a:r>
                      <a:r>
                        <a:rPr lang="en-US" sz="2400" dirty="0" err="1">
                          <a:effectLst/>
                        </a:rPr>
                        <a:t>meʒə</a:t>
                      </a:r>
                      <a:r>
                        <a:rPr lang="en-US" sz="2400" dirty="0">
                          <a:effectLst/>
                        </a:rPr>
                        <a:t>(r)d /</a:t>
                      </a:r>
                    </a:p>
                    <a:p>
                      <a:pPr marL="36195" marR="36195">
                        <a:spcBef>
                          <a:spcPts val="0"/>
                        </a:spcBef>
                        <a:spcAft>
                          <a:spcPts val="0"/>
                        </a:spcAft>
                      </a:pPr>
                      <a:endParaRPr lang="en-US" sz="2400" dirty="0">
                        <a:effectLst/>
                        <a:latin typeface="Times New Roman"/>
                        <a:ea typeface="Times New Roman"/>
                        <a:cs typeface="Times New Roman"/>
                      </a:endParaRPr>
                    </a:p>
                  </a:txBody>
                  <a:tcPr marL="0" marR="0" marT="0" marB="0"/>
                </a:tc>
                <a:tc>
                  <a:txBody>
                    <a:bodyPr/>
                    <a:lstStyle/>
                    <a:p>
                      <a:pPr marL="36195" marR="36195">
                        <a:spcBef>
                          <a:spcPts val="0"/>
                        </a:spcBef>
                        <a:spcAft>
                          <a:spcPts val="0"/>
                        </a:spcAft>
                      </a:pPr>
                      <a:r>
                        <a:rPr lang="en-US" sz="2400" dirty="0">
                          <a:effectLst/>
                        </a:rPr>
                        <a:t>/</a:t>
                      </a:r>
                      <a:r>
                        <a:rPr lang="en-US" sz="2400" spc="-5" dirty="0">
                          <a:effectLst/>
                        </a:rPr>
                        <a:t> </a:t>
                      </a:r>
                      <a:r>
                        <a:rPr lang="en-US" sz="2400" dirty="0" err="1">
                          <a:effectLst/>
                        </a:rPr>
                        <a:t>pliːzd</a:t>
                      </a:r>
                      <a:r>
                        <a:rPr lang="en-US" sz="2400" dirty="0">
                          <a:effectLst/>
                        </a:rPr>
                        <a:t> /</a:t>
                      </a:r>
                      <a:endParaRPr lang="en-US" sz="2400" dirty="0">
                        <a:effectLst/>
                        <a:latin typeface="Times New Roman"/>
                        <a:ea typeface="Times New Roman"/>
                        <a:cs typeface="Times New Roman"/>
                      </a:endParaRPr>
                    </a:p>
                  </a:txBody>
                  <a:tcPr marL="0" marR="0" marT="0" marB="0"/>
                </a:tc>
                <a:tc>
                  <a:txBody>
                    <a:bodyPr/>
                    <a:lstStyle/>
                    <a:p>
                      <a:pPr marL="36195" marR="36195">
                        <a:spcBef>
                          <a:spcPts val="0"/>
                        </a:spcBef>
                        <a:spcAft>
                          <a:spcPts val="0"/>
                        </a:spcAft>
                      </a:pPr>
                      <a:r>
                        <a:rPr lang="en-US" sz="2400" dirty="0">
                          <a:effectLst/>
                        </a:rPr>
                        <a:t>/</a:t>
                      </a:r>
                      <a:r>
                        <a:rPr lang="en-US" sz="2400" spc="-5" dirty="0">
                          <a:effectLst/>
                        </a:rPr>
                        <a:t> </a:t>
                      </a:r>
                      <a:r>
                        <a:rPr lang="en-US" sz="2400" dirty="0" err="1">
                          <a:effectLst/>
                        </a:rPr>
                        <a:t>dɪˈstɪŋɡwɪʃt</a:t>
                      </a:r>
                      <a:r>
                        <a:rPr lang="en-US" sz="2400" dirty="0">
                          <a:effectLst/>
                        </a:rPr>
                        <a:t> /</a:t>
                      </a:r>
                      <a:endParaRPr lang="en-US" sz="2400" dirty="0">
                        <a:effectLst/>
                        <a:latin typeface="Times New Roman"/>
                        <a:ea typeface="Times New Roman"/>
                        <a:cs typeface="Times New Roman"/>
                      </a:endParaRPr>
                    </a:p>
                  </a:txBody>
                  <a:tcPr marL="0" marR="0" marT="0" marB="0"/>
                </a:tc>
                <a:tc>
                  <a:txBody>
                    <a:bodyPr/>
                    <a:lstStyle/>
                    <a:p>
                      <a:pPr marL="36195" marR="36195">
                        <a:spcBef>
                          <a:spcPts val="0"/>
                        </a:spcBef>
                        <a:spcAft>
                          <a:spcPts val="0"/>
                        </a:spcAft>
                      </a:pPr>
                      <a:r>
                        <a:rPr lang="en-US" sz="1200" dirty="0">
                          <a:effectLst/>
                        </a:rPr>
                        <a:t>/</a:t>
                      </a:r>
                      <a:r>
                        <a:rPr lang="en-US" sz="2400" spc="-5" dirty="0">
                          <a:effectLst/>
                        </a:rPr>
                        <a:t> </a:t>
                      </a:r>
                      <a:r>
                        <a:rPr lang="en-US" sz="2400" dirty="0">
                          <a:effectLst/>
                        </a:rPr>
                        <a:t>ˈ</a:t>
                      </a:r>
                      <a:r>
                        <a:rPr lang="en-US" sz="2400" dirty="0" err="1">
                          <a:effectLst/>
                        </a:rPr>
                        <a:t>mænɪdʒd</a:t>
                      </a:r>
                      <a:r>
                        <a:rPr lang="en-US" sz="2400" dirty="0">
                          <a:effectLst/>
                        </a:rPr>
                        <a:t> /</a:t>
                      </a:r>
                      <a:endParaRPr lang="en-US" sz="2400" dirty="0">
                        <a:effectLst/>
                        <a:latin typeface="Times New Roman"/>
                        <a:ea typeface="Times New Roman"/>
                        <a:cs typeface="Times New Roman"/>
                      </a:endParaRPr>
                    </a:p>
                  </a:txBody>
                  <a:tcPr marL="0" marR="0" marT="0" marB="0"/>
                </a:tc>
              </a:tr>
            </a:tbl>
          </a:graphicData>
        </a:graphic>
      </p:graphicFrame>
      <p:sp>
        <p:nvSpPr>
          <p:cNvPr id="2" name="Oval 1"/>
          <p:cNvSpPr/>
          <p:nvPr/>
        </p:nvSpPr>
        <p:spPr>
          <a:xfrm>
            <a:off x="3886200" y="762000"/>
            <a:ext cx="2286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7543800" y="22098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3076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763000" cy="5632311"/>
          </a:xfrm>
          <a:prstGeom prst="rect">
            <a:avLst/>
          </a:prstGeom>
          <a:noFill/>
        </p:spPr>
        <p:txBody>
          <a:bodyPr wrap="square" rtlCol="0">
            <a:spAutoFit/>
          </a:bodyPr>
          <a:lstStyle/>
          <a:p>
            <a:r>
              <a:rPr lang="vi-VN" sz="2400" b="1" dirty="0"/>
              <a:t>Question 22: </a:t>
            </a:r>
            <a:r>
              <a:rPr lang="vi-VN" sz="2400" dirty="0"/>
              <a:t>The government ordered the military to design robots to access remote areas that are dangerous to the lives of </a:t>
            </a:r>
            <a:r>
              <a:rPr lang="vi-VN" sz="2400" b="1" u="heavy" dirty="0"/>
              <a:t>militants</a:t>
            </a:r>
            <a:r>
              <a:rPr lang="vi-VN" sz="2400" dirty="0"/>
              <a:t>.</a:t>
            </a:r>
            <a:endParaRPr lang="en-US" sz="2400" dirty="0"/>
          </a:p>
          <a:p>
            <a:r>
              <a:rPr lang="vi-VN" sz="2400" b="1" dirty="0"/>
              <a:t>A. </a:t>
            </a:r>
            <a:r>
              <a:rPr lang="vi-VN" sz="2400" dirty="0"/>
              <a:t>martyrs	</a:t>
            </a:r>
            <a:r>
              <a:rPr lang="vi-VN" sz="2400" b="1" dirty="0"/>
              <a:t>B</a:t>
            </a:r>
            <a:r>
              <a:rPr lang="vi-VN" sz="2400" dirty="0"/>
              <a:t>. combatants	</a:t>
            </a:r>
            <a:r>
              <a:rPr lang="vi-VN" sz="2400" b="1" dirty="0"/>
              <a:t>C. </a:t>
            </a:r>
            <a:r>
              <a:rPr lang="vi-VN" sz="2400" dirty="0"/>
              <a:t>soldier	</a:t>
            </a:r>
            <a:r>
              <a:rPr lang="vi-VN" sz="2400" b="1" dirty="0"/>
              <a:t>D. </a:t>
            </a:r>
            <a:r>
              <a:rPr lang="vi-VN" sz="2400" dirty="0"/>
              <a:t>warriors</a:t>
            </a:r>
            <a:endParaRPr lang="en-US" sz="2400" dirty="0"/>
          </a:p>
          <a:p>
            <a:endParaRPr lang="vi-VN" sz="2400" b="1" dirty="0" smtClean="0"/>
          </a:p>
          <a:p>
            <a:r>
              <a:rPr lang="en-US" sz="2400" b="1" i="1" dirty="0" err="1" smtClean="0"/>
              <a:t>Tạm</a:t>
            </a:r>
            <a:r>
              <a:rPr lang="en-US" sz="2400" b="1" i="1" dirty="0" smtClean="0"/>
              <a:t> </a:t>
            </a:r>
            <a:r>
              <a:rPr lang="en-US" sz="2400" b="1" i="1" dirty="0" err="1"/>
              <a:t>dịch</a:t>
            </a:r>
            <a:r>
              <a:rPr lang="en-US" sz="2400" b="1" i="1" dirty="0"/>
              <a:t>: </a:t>
            </a:r>
            <a:r>
              <a:rPr lang="en-US" sz="2400" i="1" dirty="0" err="1"/>
              <a:t>Chính</a:t>
            </a:r>
            <a:r>
              <a:rPr lang="en-US" sz="2400" i="1" dirty="0"/>
              <a:t> </a:t>
            </a:r>
            <a:r>
              <a:rPr lang="en-US" sz="2400" i="1" dirty="0" err="1"/>
              <a:t>phủ</a:t>
            </a:r>
            <a:r>
              <a:rPr lang="en-US" sz="2400" i="1" dirty="0"/>
              <a:t> </a:t>
            </a:r>
            <a:r>
              <a:rPr lang="en-US" sz="2400" i="1" dirty="0" err="1"/>
              <a:t>ra</a:t>
            </a:r>
            <a:r>
              <a:rPr lang="en-US" sz="2400" i="1" dirty="0"/>
              <a:t> </a:t>
            </a:r>
            <a:r>
              <a:rPr lang="en-US" sz="2400" i="1" dirty="0" err="1"/>
              <a:t>lệnh</a:t>
            </a:r>
            <a:r>
              <a:rPr lang="en-US" sz="2400" i="1" dirty="0"/>
              <a:t> </a:t>
            </a:r>
            <a:r>
              <a:rPr lang="en-US" sz="2400" i="1" dirty="0" err="1"/>
              <a:t>cho</a:t>
            </a:r>
            <a:r>
              <a:rPr lang="en-US" sz="2400" i="1" dirty="0"/>
              <a:t> </a:t>
            </a:r>
            <a:r>
              <a:rPr lang="en-US" sz="2400" i="1" dirty="0" err="1"/>
              <a:t>quân</a:t>
            </a:r>
            <a:r>
              <a:rPr lang="en-US" sz="2400" i="1" dirty="0"/>
              <a:t> </a:t>
            </a:r>
            <a:r>
              <a:rPr lang="en-US" sz="2400" i="1" dirty="0" err="1"/>
              <a:t>đội</a:t>
            </a:r>
            <a:r>
              <a:rPr lang="en-US" sz="2400" i="1" dirty="0"/>
              <a:t> </a:t>
            </a:r>
            <a:r>
              <a:rPr lang="en-US" sz="2400" i="1" dirty="0" err="1"/>
              <a:t>phải</a:t>
            </a:r>
            <a:r>
              <a:rPr lang="en-US" sz="2400" i="1" dirty="0"/>
              <a:t> </a:t>
            </a:r>
            <a:r>
              <a:rPr lang="en-US" sz="2400" i="1" dirty="0" err="1"/>
              <a:t>thiết</a:t>
            </a:r>
            <a:r>
              <a:rPr lang="en-US" sz="2400" i="1" dirty="0"/>
              <a:t> </a:t>
            </a:r>
            <a:r>
              <a:rPr lang="en-US" sz="2400" i="1" dirty="0" err="1"/>
              <a:t>kế</a:t>
            </a:r>
            <a:r>
              <a:rPr lang="en-US" sz="2400" i="1" dirty="0"/>
              <a:t> robot </a:t>
            </a:r>
            <a:r>
              <a:rPr lang="en-US" sz="2400" i="1" dirty="0" err="1"/>
              <a:t>để</a:t>
            </a:r>
            <a:r>
              <a:rPr lang="en-US" sz="2400" i="1" dirty="0"/>
              <a:t> </a:t>
            </a:r>
            <a:r>
              <a:rPr lang="en-US" sz="2400" i="1" dirty="0" err="1"/>
              <a:t>tiếp</a:t>
            </a:r>
            <a:r>
              <a:rPr lang="en-US" sz="2400" i="1" dirty="0"/>
              <a:t> </a:t>
            </a:r>
            <a:r>
              <a:rPr lang="en-US" sz="2400" i="1" dirty="0" err="1"/>
              <a:t>cận</a:t>
            </a:r>
            <a:r>
              <a:rPr lang="en-US" sz="2400" i="1" dirty="0"/>
              <a:t> </a:t>
            </a:r>
            <a:r>
              <a:rPr lang="en-US" sz="2400" i="1" dirty="0" err="1"/>
              <a:t>các</a:t>
            </a:r>
            <a:r>
              <a:rPr lang="en-US" sz="2400" i="1" dirty="0"/>
              <a:t> </a:t>
            </a:r>
            <a:r>
              <a:rPr lang="en-US" sz="2400" i="1" dirty="0" err="1"/>
              <a:t>khu</a:t>
            </a:r>
            <a:r>
              <a:rPr lang="en-US" sz="2400" i="1" dirty="0"/>
              <a:t> </a:t>
            </a:r>
            <a:r>
              <a:rPr lang="en-US" sz="2400" i="1" dirty="0" err="1"/>
              <a:t>vực</a:t>
            </a:r>
            <a:r>
              <a:rPr lang="en-US" sz="2400" i="1" dirty="0"/>
              <a:t> </a:t>
            </a:r>
            <a:r>
              <a:rPr lang="en-US" sz="2400" i="1" dirty="0" err="1"/>
              <a:t>xa</a:t>
            </a:r>
            <a:r>
              <a:rPr lang="en-US" sz="2400" i="1" dirty="0"/>
              <a:t> </a:t>
            </a:r>
            <a:r>
              <a:rPr lang="en-US" sz="2400" i="1" dirty="0" err="1"/>
              <a:t>xôi</a:t>
            </a:r>
            <a:r>
              <a:rPr lang="en-US" sz="2400" i="1" dirty="0"/>
              <a:t>, </a:t>
            </a:r>
            <a:r>
              <a:rPr lang="en-US" sz="2400" i="1" dirty="0" err="1"/>
              <a:t>nơi</a:t>
            </a:r>
            <a:r>
              <a:rPr lang="en-US" sz="2400" i="1" dirty="0"/>
              <a:t> </a:t>
            </a:r>
            <a:r>
              <a:rPr lang="en-US" sz="2400" i="1" dirty="0" err="1"/>
              <a:t>mà</a:t>
            </a:r>
            <a:r>
              <a:rPr lang="en-US" sz="2400" i="1" dirty="0"/>
              <a:t> </a:t>
            </a:r>
            <a:r>
              <a:rPr lang="en-US" sz="2400" i="1" dirty="0" err="1"/>
              <a:t>nguy</a:t>
            </a:r>
            <a:r>
              <a:rPr lang="en-US" sz="2400" i="1" dirty="0"/>
              <a:t> </a:t>
            </a:r>
            <a:r>
              <a:rPr lang="en-US" sz="2400" i="1" dirty="0" err="1"/>
              <a:t>hiểm</a:t>
            </a:r>
            <a:r>
              <a:rPr lang="en-US" sz="2400" i="1" dirty="0"/>
              <a:t> </a:t>
            </a:r>
            <a:r>
              <a:rPr lang="en-US" sz="2400" i="1" dirty="0" err="1"/>
              <a:t>cho</a:t>
            </a:r>
            <a:r>
              <a:rPr lang="en-US" sz="2400" i="1" dirty="0"/>
              <a:t> </a:t>
            </a:r>
            <a:r>
              <a:rPr lang="en-US" sz="2400" i="1" dirty="0" err="1"/>
              <a:t>cuộc</a:t>
            </a:r>
            <a:r>
              <a:rPr lang="en-US" sz="2400" i="1" dirty="0"/>
              <a:t> </a:t>
            </a:r>
            <a:r>
              <a:rPr lang="en-US" sz="2400" i="1" dirty="0" err="1"/>
              <a:t>sống</a:t>
            </a:r>
            <a:r>
              <a:rPr lang="en-US" sz="2400" i="1" dirty="0"/>
              <a:t> </a:t>
            </a:r>
            <a:r>
              <a:rPr lang="en-US" sz="2400" i="1" dirty="0" err="1"/>
              <a:t>của</a:t>
            </a:r>
            <a:r>
              <a:rPr lang="en-US" sz="2400" i="1" dirty="0"/>
              <a:t> </a:t>
            </a:r>
            <a:r>
              <a:rPr lang="en-US" sz="2400" i="1" dirty="0" err="1"/>
              <a:t>các</a:t>
            </a:r>
            <a:r>
              <a:rPr lang="en-US" sz="2400" i="1" dirty="0"/>
              <a:t> </a:t>
            </a:r>
            <a:r>
              <a:rPr lang="en-US" sz="2400" i="1" dirty="0" err="1"/>
              <a:t>chiến</a:t>
            </a:r>
            <a:r>
              <a:rPr lang="en-US" sz="2400" i="1" dirty="0"/>
              <a:t> </a:t>
            </a:r>
            <a:r>
              <a:rPr lang="en-US" sz="2400" i="1" dirty="0" err="1"/>
              <a:t>sĩ</a:t>
            </a:r>
            <a:r>
              <a:rPr lang="en-US" sz="2400" i="1" dirty="0"/>
              <a:t>.</a:t>
            </a:r>
            <a:endParaRPr lang="en-US" sz="2400" dirty="0"/>
          </a:p>
          <a:p>
            <a:r>
              <a:rPr lang="vi-VN" sz="2400" dirty="0"/>
              <a:t>→ militant /ˈmɪlɪtənt/ (n): </a:t>
            </a:r>
            <a:r>
              <a:rPr lang="vi-VN" sz="2400" i="1" dirty="0"/>
              <a:t>chiến sĩ</a:t>
            </a:r>
            <a:endParaRPr lang="en-US" sz="2400" dirty="0"/>
          </a:p>
          <a:p>
            <a:r>
              <a:rPr lang="en-US" sz="2400" b="1" dirty="0" err="1"/>
              <a:t>Xét</a:t>
            </a:r>
            <a:r>
              <a:rPr lang="en-US" sz="2400" b="1" dirty="0"/>
              <a:t> </a:t>
            </a:r>
            <a:r>
              <a:rPr lang="en-US" sz="2400" b="1" dirty="0" err="1"/>
              <a:t>các</a:t>
            </a:r>
            <a:r>
              <a:rPr lang="en-US" sz="2400" b="1" dirty="0"/>
              <a:t> </a:t>
            </a:r>
            <a:r>
              <a:rPr lang="en-US" sz="2400" b="1" dirty="0" err="1"/>
              <a:t>đáp</a:t>
            </a:r>
            <a:r>
              <a:rPr lang="en-US" sz="2400" b="1" dirty="0"/>
              <a:t> </a:t>
            </a:r>
            <a:r>
              <a:rPr lang="en-US" sz="2400" b="1" dirty="0" err="1"/>
              <a:t>án</a:t>
            </a:r>
            <a:r>
              <a:rPr lang="en-US" sz="2400" b="1" dirty="0"/>
              <a:t>:</a:t>
            </a:r>
            <a:endParaRPr lang="en-US" sz="2400" dirty="0"/>
          </a:p>
          <a:p>
            <a:pPr lvl="0"/>
            <a:r>
              <a:rPr lang="en-US" sz="2400" dirty="0"/>
              <a:t>martyr /ˈ</a:t>
            </a:r>
            <a:r>
              <a:rPr lang="en-US" sz="2400" dirty="0" err="1"/>
              <a:t>mɑːrtər</a:t>
            </a:r>
            <a:r>
              <a:rPr lang="en-US" sz="2400" dirty="0"/>
              <a:t>/ (n): </a:t>
            </a:r>
            <a:r>
              <a:rPr lang="en-US" sz="2400" i="1" dirty="0" err="1"/>
              <a:t>liệt</a:t>
            </a:r>
            <a:r>
              <a:rPr lang="en-US" sz="2400" i="1" dirty="0"/>
              <a:t> </a:t>
            </a:r>
            <a:r>
              <a:rPr lang="en-US" sz="2400" i="1" dirty="0" err="1"/>
              <a:t>sĩ</a:t>
            </a:r>
            <a:endParaRPr lang="en-US" sz="2400" dirty="0"/>
          </a:p>
          <a:p>
            <a:pPr lvl="0"/>
            <a:r>
              <a:rPr lang="en-US" sz="2400" dirty="0"/>
              <a:t>combatant /ˈ</a:t>
            </a:r>
            <a:r>
              <a:rPr lang="en-US" sz="2400" dirty="0" err="1"/>
              <a:t>kɒmbətənt</a:t>
            </a:r>
            <a:r>
              <a:rPr lang="en-US" sz="2400" dirty="0"/>
              <a:t>/ (n): </a:t>
            </a:r>
            <a:r>
              <a:rPr lang="en-US" sz="2400" i="1" dirty="0" err="1"/>
              <a:t>chiến</a:t>
            </a:r>
            <a:r>
              <a:rPr lang="en-US" sz="2400" i="1" dirty="0"/>
              <a:t> </a:t>
            </a:r>
            <a:r>
              <a:rPr lang="en-US" sz="2400" i="1" dirty="0" err="1"/>
              <a:t>sĩ</a:t>
            </a:r>
            <a:r>
              <a:rPr lang="en-US" sz="2400" i="1" dirty="0"/>
              <a:t>, </a:t>
            </a:r>
            <a:r>
              <a:rPr lang="en-US" sz="2400" i="1" dirty="0" err="1"/>
              <a:t>chiến</a:t>
            </a:r>
            <a:r>
              <a:rPr lang="en-US" sz="2400" i="1" dirty="0"/>
              <a:t> </a:t>
            </a:r>
            <a:r>
              <a:rPr lang="en-US" sz="2400" i="1" dirty="0" err="1"/>
              <a:t>binh</a:t>
            </a:r>
            <a:endParaRPr lang="en-US" sz="2400" dirty="0"/>
          </a:p>
          <a:p>
            <a:pPr lvl="0"/>
            <a:r>
              <a:rPr lang="en-US" sz="2400" dirty="0"/>
              <a:t>soldier /ˈ</a:t>
            </a:r>
            <a:r>
              <a:rPr lang="en-US" sz="2400" dirty="0" err="1"/>
              <a:t>səʊldʒər</a:t>
            </a:r>
            <a:r>
              <a:rPr lang="en-US" sz="2400" dirty="0"/>
              <a:t>/ (n): </a:t>
            </a:r>
            <a:r>
              <a:rPr lang="en-US" sz="2400" i="1" dirty="0" err="1"/>
              <a:t>bộ</a:t>
            </a:r>
            <a:r>
              <a:rPr lang="en-US" sz="2400" i="1" dirty="0"/>
              <a:t> </a:t>
            </a:r>
            <a:r>
              <a:rPr lang="en-US" sz="2400" i="1" dirty="0" err="1"/>
              <a:t>đội</a:t>
            </a:r>
            <a:endParaRPr lang="en-US" sz="2400" dirty="0"/>
          </a:p>
          <a:p>
            <a:r>
              <a:rPr lang="vi-VN" sz="2400" dirty="0"/>
              <a:t>warrior /ˈwɒriər/ (n): </a:t>
            </a:r>
            <a:r>
              <a:rPr lang="vi-VN" sz="2400" i="1" dirty="0"/>
              <a:t>chiến binh</a:t>
            </a:r>
            <a:endParaRPr lang="en-US" sz="2400" dirty="0"/>
          </a:p>
          <a:p>
            <a:endParaRPr lang="en-US" sz="2400" dirty="0"/>
          </a:p>
        </p:txBody>
      </p:sp>
      <p:sp>
        <p:nvSpPr>
          <p:cNvPr id="2" name="Oval 1"/>
          <p:cNvSpPr/>
          <p:nvPr/>
        </p:nvSpPr>
        <p:spPr>
          <a:xfrm>
            <a:off x="1981200" y="1371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31928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839200" cy="5632311"/>
          </a:xfrm>
          <a:prstGeom prst="rect">
            <a:avLst/>
          </a:prstGeom>
          <a:noFill/>
        </p:spPr>
        <p:txBody>
          <a:bodyPr wrap="square" rtlCol="0">
            <a:spAutoFit/>
          </a:bodyPr>
          <a:lstStyle/>
          <a:p>
            <a:r>
              <a:rPr lang="vi-VN" sz="2400" b="1" dirty="0"/>
              <a:t>Question 23: </a:t>
            </a:r>
            <a:r>
              <a:rPr lang="vi-VN" sz="2400" dirty="0"/>
              <a:t>Con Son, the largest of this chain of 15 islands and islets, is </a:t>
            </a:r>
            <a:r>
              <a:rPr lang="vi-VN" sz="2400" b="1" u="heavy" dirty="0"/>
              <a:t>ringed</a:t>
            </a:r>
            <a:r>
              <a:rPr lang="vi-VN" sz="2400" b="1" dirty="0"/>
              <a:t> </a:t>
            </a:r>
            <a:r>
              <a:rPr lang="vi-VN" sz="2400" dirty="0"/>
              <a:t>with lovely beaches, coral reefs and scenic bays, and remains partially covered in tropical forests.</a:t>
            </a:r>
            <a:endParaRPr lang="en-US" sz="2400" dirty="0"/>
          </a:p>
          <a:p>
            <a:r>
              <a:rPr lang="vi-VN" sz="2400" b="1" dirty="0"/>
              <a:t>A. </a:t>
            </a:r>
            <a:r>
              <a:rPr lang="vi-VN" sz="2400" dirty="0"/>
              <a:t>circled	</a:t>
            </a:r>
            <a:r>
              <a:rPr lang="vi-VN" sz="2400" b="1" dirty="0"/>
              <a:t>B. </a:t>
            </a:r>
            <a:r>
              <a:rPr lang="vi-VN" sz="2400" dirty="0"/>
              <a:t>covered	</a:t>
            </a:r>
            <a:r>
              <a:rPr lang="vi-VN" sz="2400" b="1" dirty="0"/>
              <a:t>C. </a:t>
            </a:r>
            <a:r>
              <a:rPr lang="vi-VN" sz="2400" dirty="0"/>
              <a:t>surrounded	</a:t>
            </a:r>
            <a:r>
              <a:rPr lang="vi-VN" sz="2400" b="1" dirty="0"/>
              <a:t>D. </a:t>
            </a:r>
            <a:r>
              <a:rPr lang="vi-VN" sz="2400" dirty="0"/>
              <a:t>phoned</a:t>
            </a:r>
            <a:endParaRPr lang="en-US" sz="2400" dirty="0"/>
          </a:p>
          <a:p>
            <a:endParaRPr lang="vi-VN" sz="2400" b="1" dirty="0" smtClean="0"/>
          </a:p>
          <a:p>
            <a:r>
              <a:rPr lang="en-US" sz="2400" b="1" i="1" dirty="0" err="1" smtClean="0"/>
              <a:t>Tạm</a:t>
            </a:r>
            <a:r>
              <a:rPr lang="en-US" sz="2400" b="1" i="1" dirty="0" smtClean="0"/>
              <a:t> </a:t>
            </a:r>
            <a:r>
              <a:rPr lang="en-US" sz="2400" b="1" i="1" dirty="0" err="1"/>
              <a:t>dịch</a:t>
            </a:r>
            <a:r>
              <a:rPr lang="en-US" sz="2400" b="1" i="1" dirty="0"/>
              <a:t>: </a:t>
            </a:r>
            <a:r>
              <a:rPr lang="en-US" sz="2400" i="1" dirty="0" err="1"/>
              <a:t>Côn</a:t>
            </a:r>
            <a:r>
              <a:rPr lang="en-US" sz="2400" i="1" dirty="0"/>
              <a:t> </a:t>
            </a:r>
            <a:r>
              <a:rPr lang="en-US" sz="2400" i="1" dirty="0" err="1"/>
              <a:t>Sơn</a:t>
            </a:r>
            <a:r>
              <a:rPr lang="en-US" sz="2400" i="1" dirty="0"/>
              <a:t>, </a:t>
            </a:r>
            <a:r>
              <a:rPr lang="en-US" sz="2400" i="1" dirty="0" err="1"/>
              <a:t>hòn</a:t>
            </a:r>
            <a:r>
              <a:rPr lang="en-US" sz="2400" i="1" dirty="0"/>
              <a:t> </a:t>
            </a:r>
            <a:r>
              <a:rPr lang="en-US" sz="2400" i="1" dirty="0" err="1"/>
              <a:t>đảo</a:t>
            </a:r>
            <a:r>
              <a:rPr lang="en-US" sz="2400" i="1" dirty="0"/>
              <a:t> </a:t>
            </a:r>
            <a:r>
              <a:rPr lang="en-US" sz="2400" i="1" dirty="0" err="1"/>
              <a:t>lớn</a:t>
            </a:r>
            <a:r>
              <a:rPr lang="en-US" sz="2400" i="1" dirty="0"/>
              <a:t> </a:t>
            </a:r>
            <a:r>
              <a:rPr lang="en-US" sz="2400" i="1" dirty="0" err="1"/>
              <a:t>nhất</a:t>
            </a:r>
            <a:r>
              <a:rPr lang="en-US" sz="2400" i="1" dirty="0"/>
              <a:t> </a:t>
            </a:r>
            <a:r>
              <a:rPr lang="en-US" sz="2400" i="1" dirty="0" err="1"/>
              <a:t>trong</a:t>
            </a:r>
            <a:r>
              <a:rPr lang="en-US" sz="2400" i="1" dirty="0"/>
              <a:t> </a:t>
            </a:r>
            <a:r>
              <a:rPr lang="en-US" sz="2400" i="1" dirty="0" err="1"/>
              <a:t>chuỗi</a:t>
            </a:r>
            <a:r>
              <a:rPr lang="en-US" sz="2400" i="1" dirty="0"/>
              <a:t> 15 </a:t>
            </a:r>
            <a:r>
              <a:rPr lang="en-US" sz="2400" i="1" dirty="0" err="1"/>
              <a:t>hòn</a:t>
            </a:r>
            <a:r>
              <a:rPr lang="en-US" sz="2400" i="1" dirty="0"/>
              <a:t> </a:t>
            </a:r>
            <a:r>
              <a:rPr lang="en-US" sz="2400" i="1" dirty="0" err="1"/>
              <a:t>đảo</a:t>
            </a:r>
            <a:r>
              <a:rPr lang="en-US" sz="2400" i="1" dirty="0"/>
              <a:t>, </a:t>
            </a:r>
            <a:r>
              <a:rPr lang="en-US" sz="2400" i="1" dirty="0" err="1"/>
              <a:t>được</a:t>
            </a:r>
            <a:r>
              <a:rPr lang="en-US" sz="2400" i="1" dirty="0"/>
              <a:t> </a:t>
            </a:r>
            <a:r>
              <a:rPr lang="en-US" sz="2400" i="1" dirty="0" err="1"/>
              <a:t>bao</a:t>
            </a:r>
            <a:r>
              <a:rPr lang="en-US" sz="2400" i="1" dirty="0"/>
              <a:t> </a:t>
            </a:r>
            <a:r>
              <a:rPr lang="en-US" sz="2400" i="1" dirty="0" err="1"/>
              <a:t>quanh</a:t>
            </a:r>
            <a:r>
              <a:rPr lang="en-US" sz="2400" i="1" dirty="0"/>
              <a:t> </a:t>
            </a:r>
            <a:r>
              <a:rPr lang="en-US" sz="2400" i="1" dirty="0" err="1"/>
              <a:t>bởi</a:t>
            </a:r>
            <a:r>
              <a:rPr lang="en-US" sz="2400" i="1" dirty="0"/>
              <a:t> </a:t>
            </a:r>
            <a:r>
              <a:rPr lang="en-US" sz="2400" i="1" dirty="0" err="1"/>
              <a:t>những</a:t>
            </a:r>
            <a:r>
              <a:rPr lang="en-US" sz="2400" i="1" dirty="0"/>
              <a:t> </a:t>
            </a:r>
            <a:r>
              <a:rPr lang="en-US" sz="2400" i="1" dirty="0" err="1"/>
              <a:t>bãi</a:t>
            </a:r>
            <a:r>
              <a:rPr lang="en-US" sz="2400" i="1" dirty="0"/>
              <a:t> </a:t>
            </a:r>
            <a:r>
              <a:rPr lang="en-US" sz="2400" i="1" dirty="0" err="1"/>
              <a:t>biển</a:t>
            </a:r>
            <a:r>
              <a:rPr lang="en-US" sz="2400" i="1" dirty="0"/>
              <a:t> </a:t>
            </a:r>
            <a:r>
              <a:rPr lang="en-US" sz="2400" i="1" dirty="0" err="1"/>
              <a:t>xinh</a:t>
            </a:r>
            <a:r>
              <a:rPr lang="en-US" sz="2400" i="1" dirty="0"/>
              <a:t> </a:t>
            </a:r>
            <a:r>
              <a:rPr lang="en-US" sz="2400" i="1" dirty="0" err="1"/>
              <a:t>đẹp</a:t>
            </a:r>
            <a:r>
              <a:rPr lang="en-US" sz="2400" i="1" dirty="0"/>
              <a:t>, </a:t>
            </a:r>
            <a:r>
              <a:rPr lang="en-US" sz="2400" i="1" dirty="0" err="1"/>
              <a:t>những</a:t>
            </a:r>
            <a:r>
              <a:rPr lang="en-US" sz="2400" i="1" dirty="0"/>
              <a:t> </a:t>
            </a:r>
            <a:r>
              <a:rPr lang="en-US" sz="2400" i="1" dirty="0" err="1"/>
              <a:t>rạn</a:t>
            </a:r>
            <a:r>
              <a:rPr lang="en-US" sz="2400" i="1" dirty="0"/>
              <a:t> san </a:t>
            </a:r>
            <a:r>
              <a:rPr lang="en-US" sz="2400" i="1" dirty="0" err="1"/>
              <a:t>hô</a:t>
            </a:r>
            <a:r>
              <a:rPr lang="en-US" sz="2400" i="1" dirty="0"/>
              <a:t> </a:t>
            </a:r>
            <a:r>
              <a:rPr lang="en-US" sz="2400" i="1" dirty="0" err="1"/>
              <a:t>và</a:t>
            </a:r>
            <a:r>
              <a:rPr lang="en-US" sz="2400" i="1" dirty="0"/>
              <a:t> </a:t>
            </a:r>
            <a:r>
              <a:rPr lang="en-US" sz="2400" i="1" dirty="0" err="1"/>
              <a:t>những</a:t>
            </a:r>
            <a:r>
              <a:rPr lang="en-US" sz="2400" i="1" dirty="0"/>
              <a:t> </a:t>
            </a:r>
            <a:r>
              <a:rPr lang="en-US" sz="2400" i="1" dirty="0" err="1"/>
              <a:t>vịnh</a:t>
            </a:r>
            <a:r>
              <a:rPr lang="en-US" sz="2400" i="1" dirty="0"/>
              <a:t>, </a:t>
            </a:r>
            <a:r>
              <a:rPr lang="en-US" sz="2400" i="1" dirty="0" err="1"/>
              <a:t>và</a:t>
            </a:r>
            <a:r>
              <a:rPr lang="en-US" sz="2400" i="1" dirty="0"/>
              <a:t> </a:t>
            </a:r>
            <a:r>
              <a:rPr lang="en-US" sz="2400" i="1" dirty="0" err="1"/>
              <a:t>phần</a:t>
            </a:r>
            <a:r>
              <a:rPr lang="en-US" sz="2400" i="1" dirty="0"/>
              <a:t> </a:t>
            </a:r>
            <a:r>
              <a:rPr lang="en-US" sz="2400" i="1" dirty="0" err="1"/>
              <a:t>còn</a:t>
            </a:r>
            <a:r>
              <a:rPr lang="en-US" sz="2400" i="1" dirty="0"/>
              <a:t> </a:t>
            </a:r>
            <a:r>
              <a:rPr lang="en-US" sz="2400" i="1" dirty="0" err="1"/>
              <a:t>lại</a:t>
            </a:r>
            <a:r>
              <a:rPr lang="en-US" sz="2400" i="1" dirty="0"/>
              <a:t> </a:t>
            </a:r>
            <a:r>
              <a:rPr lang="en-US" sz="2400" i="1" dirty="0" err="1"/>
              <a:t>được</a:t>
            </a:r>
            <a:r>
              <a:rPr lang="en-US" sz="2400" i="1" dirty="0"/>
              <a:t> </a:t>
            </a:r>
            <a:r>
              <a:rPr lang="en-US" sz="2400" i="1" dirty="0" err="1"/>
              <a:t>bao</a:t>
            </a:r>
            <a:r>
              <a:rPr lang="en-US" sz="2400" i="1" dirty="0"/>
              <a:t> </a:t>
            </a:r>
            <a:r>
              <a:rPr lang="en-US" sz="2400" i="1" dirty="0" err="1"/>
              <a:t>phủ</a:t>
            </a:r>
            <a:r>
              <a:rPr lang="en-US" sz="2400" i="1" dirty="0"/>
              <a:t> </a:t>
            </a:r>
            <a:r>
              <a:rPr lang="en-US" sz="2400" i="1" dirty="0" err="1"/>
              <a:t>bởi</a:t>
            </a:r>
            <a:r>
              <a:rPr lang="en-US" sz="2400" i="1" dirty="0"/>
              <a:t> </a:t>
            </a:r>
            <a:r>
              <a:rPr lang="en-US" sz="2400" i="1" dirty="0" err="1"/>
              <a:t>các</a:t>
            </a:r>
            <a:r>
              <a:rPr lang="en-US" sz="2400" i="1" dirty="0"/>
              <a:t> </a:t>
            </a:r>
            <a:r>
              <a:rPr lang="en-US" sz="2400" i="1" dirty="0" err="1"/>
              <a:t>khu</a:t>
            </a:r>
            <a:r>
              <a:rPr lang="en-US" sz="2400" i="1" dirty="0"/>
              <a:t> </a:t>
            </a:r>
            <a:r>
              <a:rPr lang="en-US" sz="2400" i="1" dirty="0" err="1"/>
              <a:t>rừng</a:t>
            </a:r>
            <a:r>
              <a:rPr lang="en-US" sz="2400" i="1" dirty="0"/>
              <a:t> </a:t>
            </a:r>
            <a:r>
              <a:rPr lang="en-US" sz="2400" i="1" dirty="0" err="1"/>
              <a:t>nhiệt</a:t>
            </a:r>
            <a:r>
              <a:rPr lang="en-US" sz="2400" i="1" dirty="0"/>
              <a:t> </a:t>
            </a:r>
            <a:r>
              <a:rPr lang="en-US" sz="2400" i="1" dirty="0" err="1"/>
              <a:t>đới</a:t>
            </a:r>
            <a:r>
              <a:rPr lang="en-US" sz="2400" i="1" dirty="0"/>
              <a:t>.</a:t>
            </a:r>
            <a:endParaRPr lang="en-US" sz="2400" dirty="0"/>
          </a:p>
          <a:p>
            <a:r>
              <a:rPr lang="en-US" sz="2400" dirty="0"/>
              <a:t>→ ring /</a:t>
            </a:r>
            <a:r>
              <a:rPr lang="en-US" sz="2400" dirty="0" err="1"/>
              <a:t>rɪŋ</a:t>
            </a:r>
            <a:r>
              <a:rPr lang="en-US" sz="2400" dirty="0"/>
              <a:t>/ (v): </a:t>
            </a:r>
            <a:r>
              <a:rPr lang="en-US" sz="2400" i="1" dirty="0" err="1"/>
              <a:t>bao</a:t>
            </a:r>
            <a:r>
              <a:rPr lang="en-US" sz="2400" i="1" dirty="0"/>
              <a:t> </a:t>
            </a:r>
            <a:r>
              <a:rPr lang="en-US" sz="2400" i="1" dirty="0" err="1"/>
              <a:t>quanh</a:t>
            </a:r>
            <a:r>
              <a:rPr lang="en-US" sz="2400" i="1" dirty="0"/>
              <a:t>, </a:t>
            </a:r>
            <a:r>
              <a:rPr lang="en-US" sz="2400" i="1" dirty="0" err="1"/>
              <a:t>vây</a:t>
            </a:r>
            <a:r>
              <a:rPr lang="en-US" sz="2400" i="1" dirty="0"/>
              <a:t> </a:t>
            </a:r>
            <a:r>
              <a:rPr lang="en-US" sz="2400" i="1" dirty="0" err="1"/>
              <a:t>quanh</a:t>
            </a:r>
            <a:endParaRPr lang="en-US" sz="2400" dirty="0"/>
          </a:p>
          <a:p>
            <a:r>
              <a:rPr lang="en-US" sz="2400" b="1" dirty="0" err="1"/>
              <a:t>Xét</a:t>
            </a:r>
            <a:r>
              <a:rPr lang="en-US" sz="2400" b="1" dirty="0"/>
              <a:t> </a:t>
            </a:r>
            <a:r>
              <a:rPr lang="en-US" sz="2400" b="1" dirty="0" err="1"/>
              <a:t>các</a:t>
            </a:r>
            <a:r>
              <a:rPr lang="en-US" sz="2400" b="1" dirty="0"/>
              <a:t> </a:t>
            </a:r>
            <a:r>
              <a:rPr lang="en-US" sz="2400" b="1" dirty="0" err="1"/>
              <a:t>đáp</a:t>
            </a:r>
            <a:r>
              <a:rPr lang="en-US" sz="2400" b="1" dirty="0"/>
              <a:t> </a:t>
            </a:r>
            <a:r>
              <a:rPr lang="en-US" sz="2400" b="1" dirty="0" err="1"/>
              <a:t>áp</a:t>
            </a:r>
            <a:r>
              <a:rPr lang="en-US" sz="2400" b="1" dirty="0"/>
              <a:t>:</a:t>
            </a:r>
            <a:endParaRPr lang="en-US" sz="2400" dirty="0"/>
          </a:p>
          <a:p>
            <a:pPr lvl="0"/>
            <a:r>
              <a:rPr lang="en-US" sz="2400" dirty="0"/>
              <a:t>circle /ˈ</a:t>
            </a:r>
            <a:r>
              <a:rPr lang="en-US" sz="2400" dirty="0" err="1"/>
              <a:t>sɜːkl</a:t>
            </a:r>
            <a:r>
              <a:rPr lang="en-US" sz="2400" dirty="0"/>
              <a:t>/ (v): </a:t>
            </a:r>
            <a:r>
              <a:rPr lang="en-US" sz="2400" i="1" dirty="0" err="1"/>
              <a:t>bao</a:t>
            </a:r>
            <a:r>
              <a:rPr lang="en-US" sz="2400" i="1" dirty="0"/>
              <a:t> </a:t>
            </a:r>
            <a:r>
              <a:rPr lang="en-US" sz="2400" i="1" dirty="0" err="1"/>
              <a:t>quanh</a:t>
            </a:r>
            <a:endParaRPr lang="en-US" sz="2400" dirty="0"/>
          </a:p>
          <a:p>
            <a:pPr lvl="0"/>
            <a:r>
              <a:rPr lang="en-US" sz="2400" dirty="0"/>
              <a:t>cover /ˈ</a:t>
            </a:r>
            <a:r>
              <a:rPr lang="en-US" sz="2400" dirty="0" err="1"/>
              <a:t>kʌvər</a:t>
            </a:r>
            <a:r>
              <a:rPr lang="en-US" sz="2400" dirty="0"/>
              <a:t>/ (v): </a:t>
            </a:r>
            <a:r>
              <a:rPr lang="en-US" sz="2400" i="1" dirty="0" err="1"/>
              <a:t>bao</a:t>
            </a:r>
            <a:r>
              <a:rPr lang="en-US" sz="2400" i="1" dirty="0"/>
              <a:t> </a:t>
            </a:r>
            <a:r>
              <a:rPr lang="en-US" sz="2400" i="1" dirty="0" err="1"/>
              <a:t>phủ</a:t>
            </a:r>
            <a:endParaRPr lang="en-US" sz="2400" dirty="0"/>
          </a:p>
          <a:p>
            <a:pPr lvl="0"/>
            <a:r>
              <a:rPr lang="en-US" sz="2400" dirty="0"/>
              <a:t>surround /</a:t>
            </a:r>
            <a:r>
              <a:rPr lang="en-US" sz="2400" dirty="0" err="1"/>
              <a:t>səˈraʊnd</a:t>
            </a:r>
            <a:r>
              <a:rPr lang="en-US" sz="2400" dirty="0"/>
              <a:t>/ (v): </a:t>
            </a:r>
            <a:r>
              <a:rPr lang="en-US" sz="2400" i="1" dirty="0" err="1"/>
              <a:t>bao</a:t>
            </a:r>
            <a:r>
              <a:rPr lang="en-US" sz="2400" i="1" dirty="0"/>
              <a:t> </a:t>
            </a:r>
            <a:r>
              <a:rPr lang="en-US" sz="2400" i="1" dirty="0" err="1"/>
              <a:t>vây</a:t>
            </a:r>
            <a:r>
              <a:rPr lang="en-US" sz="2400" i="1" dirty="0"/>
              <a:t>, </a:t>
            </a:r>
            <a:r>
              <a:rPr lang="en-US" sz="2400" i="1" dirty="0" err="1"/>
              <a:t>bao</a:t>
            </a:r>
            <a:r>
              <a:rPr lang="en-US" sz="2400" i="1" dirty="0"/>
              <a:t> </a:t>
            </a:r>
            <a:r>
              <a:rPr lang="en-US" sz="2400" i="1" dirty="0" err="1"/>
              <a:t>quanh</a:t>
            </a:r>
            <a:endParaRPr lang="en-US" sz="2400" dirty="0"/>
          </a:p>
          <a:p>
            <a:r>
              <a:rPr lang="vi-VN" sz="2400" dirty="0"/>
              <a:t>phone /fəʊn/ (v): </a:t>
            </a:r>
            <a:r>
              <a:rPr lang="vi-VN" sz="2400" i="1" dirty="0"/>
              <a:t>gọi điện</a:t>
            </a:r>
            <a:endParaRPr lang="en-US" sz="2400" dirty="0"/>
          </a:p>
          <a:p>
            <a:endParaRPr lang="en-US" sz="2400" dirty="0"/>
          </a:p>
        </p:txBody>
      </p:sp>
      <p:sp>
        <p:nvSpPr>
          <p:cNvPr id="2" name="Oval 1"/>
          <p:cNvSpPr/>
          <p:nvPr/>
        </p:nvSpPr>
        <p:spPr>
          <a:xfrm>
            <a:off x="3962400" y="16002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9844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763000" cy="5632311"/>
          </a:xfrm>
          <a:prstGeom prst="rect">
            <a:avLst/>
          </a:prstGeom>
          <a:noFill/>
        </p:spPr>
        <p:txBody>
          <a:bodyPr wrap="square" rtlCol="0">
            <a:spAutoFit/>
          </a:bodyPr>
          <a:lstStyle/>
          <a:p>
            <a:r>
              <a:rPr lang="en-US" sz="2400" b="1" dirty="0"/>
              <a:t>Question 24: </a:t>
            </a:r>
            <a:r>
              <a:rPr lang="vi-VN" sz="2400" dirty="0"/>
              <a:t>I </a:t>
            </a:r>
            <a:r>
              <a:rPr lang="vi-VN" sz="2400" b="1" u="heavy" dirty="0"/>
              <a:t>take my hat off</a:t>
            </a:r>
            <a:r>
              <a:rPr lang="vi-VN" sz="2400" b="1" dirty="0"/>
              <a:t> </a:t>
            </a:r>
            <a:r>
              <a:rPr lang="vi-VN" sz="2400" dirty="0"/>
              <a:t>to one of my colleagues, Justin, who seem to be indefatigable and can work all night without sleeping a wink.</a:t>
            </a:r>
            <a:endParaRPr lang="en-US" sz="2400" dirty="0"/>
          </a:p>
          <a:p>
            <a:r>
              <a:rPr lang="vi-VN" sz="2400" b="1" dirty="0"/>
              <a:t>A. </a:t>
            </a:r>
            <a:r>
              <a:rPr lang="vi-VN" sz="2400" dirty="0"/>
              <a:t>adulate	</a:t>
            </a:r>
            <a:r>
              <a:rPr lang="vi-VN" sz="2400" b="1" dirty="0"/>
              <a:t>B. </a:t>
            </a:r>
            <a:r>
              <a:rPr lang="vi-VN" sz="2400" dirty="0"/>
              <a:t>venerate	</a:t>
            </a:r>
            <a:r>
              <a:rPr lang="vi-VN" sz="2400" b="1" dirty="0"/>
              <a:t>C. </a:t>
            </a:r>
            <a:r>
              <a:rPr lang="vi-VN" sz="2400" dirty="0"/>
              <a:t>praise	</a:t>
            </a:r>
            <a:r>
              <a:rPr lang="vi-VN" sz="2400" b="1" dirty="0"/>
              <a:t>D</a:t>
            </a:r>
            <a:r>
              <a:rPr lang="vi-VN" sz="2400" dirty="0"/>
              <a:t>. </a:t>
            </a:r>
            <a:r>
              <a:rPr lang="en-US" sz="2400" dirty="0"/>
              <a:t>d</a:t>
            </a:r>
            <a:r>
              <a:rPr lang="vi-VN" sz="2400" dirty="0"/>
              <a:t>isrespect</a:t>
            </a:r>
            <a:endParaRPr lang="en-US" sz="2400" dirty="0"/>
          </a:p>
          <a:p>
            <a:r>
              <a:rPr lang="en-US" sz="2400" b="1" dirty="0"/>
              <a:t>Question 24: </a:t>
            </a:r>
            <a:r>
              <a:rPr lang="en-US" sz="2400" dirty="0" err="1"/>
              <a:t>Đáp</a:t>
            </a:r>
            <a:r>
              <a:rPr lang="en-US" sz="2400" dirty="0"/>
              <a:t> </a:t>
            </a:r>
            <a:r>
              <a:rPr lang="en-US" sz="2400" dirty="0" err="1"/>
              <a:t>án</a:t>
            </a:r>
            <a:r>
              <a:rPr lang="en-US" sz="2400" dirty="0"/>
              <a:t> D</a:t>
            </a:r>
          </a:p>
          <a:p>
            <a:r>
              <a:rPr lang="en-US" sz="2400" b="1" i="1" dirty="0" err="1"/>
              <a:t>Tạm</a:t>
            </a:r>
            <a:r>
              <a:rPr lang="en-US" sz="2400" b="1" i="1" dirty="0"/>
              <a:t> </a:t>
            </a:r>
            <a:r>
              <a:rPr lang="en-US" sz="2400" b="1" i="1" dirty="0" err="1"/>
              <a:t>dịch</a:t>
            </a:r>
            <a:r>
              <a:rPr lang="en-US" sz="2400" b="1" i="1" dirty="0"/>
              <a:t>: </a:t>
            </a:r>
            <a:r>
              <a:rPr lang="en-US" sz="2400" i="1" dirty="0" err="1"/>
              <a:t>Tôi</a:t>
            </a:r>
            <a:r>
              <a:rPr lang="en-US" sz="2400" i="1" dirty="0"/>
              <a:t> </a:t>
            </a:r>
            <a:r>
              <a:rPr lang="en-US" sz="2400" i="1" dirty="0" err="1"/>
              <a:t>ngưỡng</a:t>
            </a:r>
            <a:r>
              <a:rPr lang="en-US" sz="2400" i="1" dirty="0"/>
              <a:t> </a:t>
            </a:r>
            <a:r>
              <a:rPr lang="en-US" sz="2400" i="1" dirty="0" err="1"/>
              <a:t>mộ</a:t>
            </a:r>
            <a:r>
              <a:rPr lang="en-US" sz="2400" i="1" dirty="0"/>
              <a:t> </a:t>
            </a:r>
            <a:r>
              <a:rPr lang="en-US" sz="2400" i="1" dirty="0" err="1"/>
              <a:t>một</a:t>
            </a:r>
            <a:r>
              <a:rPr lang="en-US" sz="2400" i="1" dirty="0"/>
              <a:t> </a:t>
            </a:r>
            <a:r>
              <a:rPr lang="en-US" sz="2400" i="1" dirty="0" err="1"/>
              <a:t>trong</a:t>
            </a:r>
            <a:r>
              <a:rPr lang="en-US" sz="2400" i="1" dirty="0"/>
              <a:t> </a:t>
            </a:r>
            <a:r>
              <a:rPr lang="en-US" sz="2400" i="1" dirty="0" err="1"/>
              <a:t>những</a:t>
            </a:r>
            <a:r>
              <a:rPr lang="en-US" sz="2400" i="1" dirty="0"/>
              <a:t> </a:t>
            </a:r>
            <a:r>
              <a:rPr lang="en-US" sz="2400" i="1" dirty="0" err="1"/>
              <a:t>đồng</a:t>
            </a:r>
            <a:r>
              <a:rPr lang="en-US" sz="2400" i="1" dirty="0"/>
              <a:t> </a:t>
            </a:r>
            <a:r>
              <a:rPr lang="en-US" sz="2400" i="1" dirty="0" err="1"/>
              <a:t>nghiệp</a:t>
            </a:r>
            <a:r>
              <a:rPr lang="en-US" sz="2400" i="1" dirty="0"/>
              <a:t> </a:t>
            </a:r>
            <a:r>
              <a:rPr lang="en-US" sz="2400" i="1" dirty="0" err="1"/>
              <a:t>của</a:t>
            </a:r>
            <a:r>
              <a:rPr lang="en-US" sz="2400" i="1" dirty="0"/>
              <a:t> </a:t>
            </a:r>
            <a:r>
              <a:rPr lang="en-US" sz="2400" i="1" dirty="0" err="1"/>
              <a:t>tôi</a:t>
            </a:r>
            <a:r>
              <a:rPr lang="en-US" sz="2400" i="1" dirty="0"/>
              <a:t>, Justin </a:t>
            </a:r>
            <a:r>
              <a:rPr lang="en-US" sz="2400" i="1" dirty="0" err="1"/>
              <a:t>người</a:t>
            </a:r>
            <a:endParaRPr lang="en-US" sz="2400" dirty="0"/>
          </a:p>
          <a:p>
            <a:r>
              <a:rPr lang="en-US" sz="2400" i="1" dirty="0" err="1"/>
              <a:t>mà</a:t>
            </a:r>
            <a:r>
              <a:rPr lang="en-US" sz="2400" i="1" dirty="0"/>
              <a:t> </a:t>
            </a:r>
            <a:r>
              <a:rPr lang="en-US" sz="2400" i="1" dirty="0" err="1"/>
              <a:t>không</a:t>
            </a:r>
            <a:r>
              <a:rPr lang="en-US" sz="2400" i="1" dirty="0"/>
              <a:t> </a:t>
            </a:r>
            <a:r>
              <a:rPr lang="en-US" sz="2400" i="1" dirty="0" err="1"/>
              <a:t>biết</a:t>
            </a:r>
            <a:r>
              <a:rPr lang="en-US" sz="2400" i="1" dirty="0"/>
              <a:t> </a:t>
            </a:r>
            <a:r>
              <a:rPr lang="en-US" sz="2400" i="1" dirty="0" err="1"/>
              <a:t>mỏi</a:t>
            </a:r>
            <a:r>
              <a:rPr lang="en-US" sz="2400" i="1" dirty="0"/>
              <a:t> </a:t>
            </a:r>
            <a:r>
              <a:rPr lang="en-US" sz="2400" i="1" dirty="0" err="1"/>
              <a:t>mệt</a:t>
            </a:r>
            <a:r>
              <a:rPr lang="en-US" sz="2400" i="1" dirty="0"/>
              <a:t> </a:t>
            </a:r>
            <a:r>
              <a:rPr lang="en-US" sz="2400" i="1" dirty="0" err="1"/>
              <a:t>và</a:t>
            </a:r>
            <a:r>
              <a:rPr lang="en-US" sz="2400" i="1" dirty="0"/>
              <a:t> </a:t>
            </a:r>
            <a:r>
              <a:rPr lang="en-US" sz="2400" i="1" dirty="0" err="1"/>
              <a:t>có</a:t>
            </a:r>
            <a:r>
              <a:rPr lang="en-US" sz="2400" i="1" dirty="0"/>
              <a:t> </a:t>
            </a:r>
            <a:r>
              <a:rPr lang="en-US" sz="2400" i="1" dirty="0" err="1"/>
              <a:t>thể</a:t>
            </a:r>
            <a:r>
              <a:rPr lang="en-US" sz="2400" i="1" dirty="0"/>
              <a:t> </a:t>
            </a:r>
            <a:r>
              <a:rPr lang="en-US" sz="2400" i="1" dirty="0" err="1"/>
              <a:t>làm</a:t>
            </a:r>
            <a:r>
              <a:rPr lang="en-US" sz="2400" i="1" dirty="0"/>
              <a:t> </a:t>
            </a:r>
            <a:r>
              <a:rPr lang="en-US" sz="2400" i="1" dirty="0" err="1"/>
              <a:t>việc</a:t>
            </a:r>
            <a:r>
              <a:rPr lang="en-US" sz="2400" i="1" dirty="0"/>
              <a:t> </a:t>
            </a:r>
            <a:r>
              <a:rPr lang="en-US" sz="2400" i="1" dirty="0" err="1"/>
              <a:t>thâu</a:t>
            </a:r>
            <a:r>
              <a:rPr lang="en-US" sz="2400" i="1" dirty="0"/>
              <a:t> </a:t>
            </a:r>
            <a:r>
              <a:rPr lang="en-US" sz="2400" i="1" dirty="0" err="1"/>
              <a:t>đêm</a:t>
            </a:r>
            <a:r>
              <a:rPr lang="en-US" sz="2400" i="1" dirty="0"/>
              <a:t> </a:t>
            </a:r>
            <a:r>
              <a:rPr lang="en-US" sz="2400" i="1" dirty="0" err="1"/>
              <a:t>không</a:t>
            </a:r>
            <a:r>
              <a:rPr lang="en-US" sz="2400" i="1" dirty="0"/>
              <a:t> </a:t>
            </a:r>
            <a:r>
              <a:rPr lang="en-US" sz="2400" i="1" dirty="0" err="1"/>
              <a:t>chợp</a:t>
            </a:r>
            <a:r>
              <a:rPr lang="en-US" sz="2400" i="1" dirty="0"/>
              <a:t> </a:t>
            </a:r>
            <a:r>
              <a:rPr lang="en-US" sz="2400" i="1" dirty="0" err="1"/>
              <a:t>mắt</a:t>
            </a:r>
            <a:r>
              <a:rPr lang="en-US" sz="2400" i="1" dirty="0"/>
              <a:t>.</a:t>
            </a:r>
            <a:endParaRPr lang="en-US" sz="2400" dirty="0"/>
          </a:p>
          <a:p>
            <a:r>
              <a:rPr lang="en-US" sz="2400" dirty="0"/>
              <a:t>→ take my hat off: </a:t>
            </a:r>
            <a:r>
              <a:rPr lang="en-US" sz="2400" i="1" dirty="0" err="1"/>
              <a:t>ngả</a:t>
            </a:r>
            <a:r>
              <a:rPr lang="en-US" sz="2400" i="1" dirty="0"/>
              <a:t> </a:t>
            </a:r>
            <a:r>
              <a:rPr lang="en-US" sz="2400" i="1" dirty="0" err="1"/>
              <a:t>mũ</a:t>
            </a:r>
            <a:r>
              <a:rPr lang="en-US" sz="2400" i="1" dirty="0"/>
              <a:t>, </a:t>
            </a:r>
            <a:r>
              <a:rPr lang="en-US" sz="2400" i="1" dirty="0" err="1"/>
              <a:t>tôn</a:t>
            </a:r>
            <a:r>
              <a:rPr lang="en-US" sz="2400" i="1" dirty="0"/>
              <a:t> </a:t>
            </a:r>
            <a:r>
              <a:rPr lang="en-US" sz="2400" i="1" dirty="0" err="1"/>
              <a:t>trọng</a:t>
            </a:r>
            <a:endParaRPr lang="en-US" sz="2400" dirty="0"/>
          </a:p>
          <a:p>
            <a:r>
              <a:rPr lang="en-US" sz="2400" b="1" dirty="0" err="1"/>
              <a:t>Xét</a:t>
            </a:r>
            <a:r>
              <a:rPr lang="en-US" sz="2400" b="1" dirty="0"/>
              <a:t> </a:t>
            </a:r>
            <a:r>
              <a:rPr lang="en-US" sz="2400" b="1" dirty="0" err="1"/>
              <a:t>các</a:t>
            </a:r>
            <a:r>
              <a:rPr lang="en-US" sz="2400" b="1" dirty="0"/>
              <a:t> </a:t>
            </a:r>
            <a:r>
              <a:rPr lang="en-US" sz="2400" b="1" dirty="0" err="1"/>
              <a:t>đáp</a:t>
            </a:r>
            <a:r>
              <a:rPr lang="en-US" sz="2400" b="1" dirty="0"/>
              <a:t> </a:t>
            </a:r>
            <a:r>
              <a:rPr lang="en-US" sz="2400" b="1" dirty="0" err="1"/>
              <a:t>án</a:t>
            </a:r>
            <a:r>
              <a:rPr lang="en-US" sz="2400" b="1" dirty="0"/>
              <a:t>:</a:t>
            </a:r>
            <a:endParaRPr lang="en-US" sz="2400" dirty="0"/>
          </a:p>
          <a:p>
            <a:pPr lvl="0"/>
            <a:r>
              <a:rPr lang="en-US" sz="2400" dirty="0"/>
              <a:t>adulate / </a:t>
            </a:r>
            <a:r>
              <a:rPr lang="en-US" sz="2400" dirty="0" err="1"/>
              <a:t>ædʒəleɪt</a:t>
            </a:r>
            <a:r>
              <a:rPr lang="en-US" sz="2400" dirty="0"/>
              <a:t>/ (v): </a:t>
            </a:r>
            <a:r>
              <a:rPr lang="en-US" sz="2400" i="1" dirty="0" err="1"/>
              <a:t>nịnh</a:t>
            </a:r>
            <a:r>
              <a:rPr lang="en-US" sz="2400" i="1" dirty="0"/>
              <a:t> </a:t>
            </a:r>
            <a:r>
              <a:rPr lang="en-US" sz="2400" i="1" dirty="0" err="1"/>
              <a:t>hót</a:t>
            </a:r>
            <a:endParaRPr lang="en-US" sz="2400" dirty="0"/>
          </a:p>
          <a:p>
            <a:pPr lvl="0"/>
            <a:r>
              <a:rPr lang="en-US" sz="2400" dirty="0"/>
              <a:t>venerate /'</a:t>
            </a:r>
            <a:r>
              <a:rPr lang="en-US" sz="2400" dirty="0" err="1"/>
              <a:t>venəreɪt</a:t>
            </a:r>
            <a:r>
              <a:rPr lang="en-US" sz="2400" dirty="0"/>
              <a:t>/ (v): </a:t>
            </a:r>
            <a:r>
              <a:rPr lang="en-US" sz="2400" i="1" dirty="0" err="1"/>
              <a:t>tôn</a:t>
            </a:r>
            <a:r>
              <a:rPr lang="en-US" sz="2400" i="1" dirty="0"/>
              <a:t> </a:t>
            </a:r>
            <a:r>
              <a:rPr lang="en-US" sz="2400" i="1" dirty="0" err="1"/>
              <a:t>trọng</a:t>
            </a:r>
            <a:endParaRPr lang="en-US" sz="2400" dirty="0"/>
          </a:p>
          <a:p>
            <a:pPr lvl="0"/>
            <a:r>
              <a:rPr lang="en-US" sz="2400" dirty="0"/>
              <a:t>praise /</a:t>
            </a:r>
            <a:r>
              <a:rPr lang="en-US" sz="2400" dirty="0" err="1"/>
              <a:t>preɪz</a:t>
            </a:r>
            <a:r>
              <a:rPr lang="en-US" sz="2400" dirty="0"/>
              <a:t>/ (v): </a:t>
            </a:r>
            <a:r>
              <a:rPr lang="en-US" sz="2400" i="1" dirty="0" err="1"/>
              <a:t>tán</a:t>
            </a:r>
            <a:r>
              <a:rPr lang="en-US" sz="2400" i="1" dirty="0"/>
              <a:t> </a:t>
            </a:r>
            <a:r>
              <a:rPr lang="en-US" sz="2400" i="1" dirty="0" err="1"/>
              <a:t>dương</a:t>
            </a:r>
            <a:r>
              <a:rPr lang="en-US" sz="2400" i="1" dirty="0"/>
              <a:t>, </a:t>
            </a:r>
            <a:r>
              <a:rPr lang="en-US" sz="2400" i="1" dirty="0" err="1"/>
              <a:t>ca</a:t>
            </a:r>
            <a:r>
              <a:rPr lang="en-US" sz="2400" i="1" dirty="0"/>
              <a:t> </a:t>
            </a:r>
            <a:r>
              <a:rPr lang="en-US" sz="2400" i="1" dirty="0" err="1"/>
              <a:t>tụng</a:t>
            </a:r>
            <a:endParaRPr lang="en-US" sz="2400" dirty="0"/>
          </a:p>
          <a:p>
            <a:pPr lvl="0"/>
            <a:r>
              <a:rPr lang="en-US" sz="2400" dirty="0"/>
              <a:t>disrespect /</a:t>
            </a:r>
            <a:r>
              <a:rPr lang="en-US" sz="2400" dirty="0" err="1"/>
              <a:t>dɪsrɪ'spekt</a:t>
            </a:r>
            <a:r>
              <a:rPr lang="en-US" sz="2400" dirty="0"/>
              <a:t>/ (v): </a:t>
            </a:r>
            <a:r>
              <a:rPr lang="en-US" sz="2400" i="1" dirty="0" err="1"/>
              <a:t>thiếu</a:t>
            </a:r>
            <a:r>
              <a:rPr lang="en-US" sz="2400" i="1" dirty="0"/>
              <a:t> </a:t>
            </a:r>
            <a:r>
              <a:rPr lang="en-US" sz="2400" i="1" dirty="0" err="1"/>
              <a:t>tôn</a:t>
            </a:r>
            <a:r>
              <a:rPr lang="en-US" sz="2400" i="1" dirty="0"/>
              <a:t> </a:t>
            </a:r>
            <a:r>
              <a:rPr lang="en-US" sz="2400" i="1" dirty="0" err="1"/>
              <a:t>trọng</a:t>
            </a:r>
            <a:endParaRPr lang="en-US" sz="2400" dirty="0"/>
          </a:p>
          <a:p>
            <a:endParaRPr lang="en-US" sz="2400" dirty="0"/>
          </a:p>
        </p:txBody>
      </p:sp>
      <p:sp>
        <p:nvSpPr>
          <p:cNvPr id="2" name="Oval 1"/>
          <p:cNvSpPr/>
          <p:nvPr/>
        </p:nvSpPr>
        <p:spPr>
          <a:xfrm>
            <a:off x="5715000" y="1676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9783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915400" cy="3785652"/>
          </a:xfrm>
          <a:prstGeom prst="rect">
            <a:avLst/>
          </a:prstGeom>
          <a:noFill/>
        </p:spPr>
        <p:txBody>
          <a:bodyPr wrap="square" rtlCol="0">
            <a:spAutoFit/>
          </a:bodyPr>
          <a:lstStyle/>
          <a:p>
            <a:r>
              <a:rPr lang="en-US" b="1" dirty="0"/>
              <a:t>Question 25: </a:t>
            </a:r>
            <a:endParaRPr lang="vi-VN" b="1" dirty="0" smtClean="0"/>
          </a:p>
          <a:p>
            <a:r>
              <a:rPr lang="vi-VN" b="1" dirty="0"/>
              <a:t>A. </a:t>
            </a:r>
            <a:r>
              <a:rPr lang="vi-VN" dirty="0"/>
              <a:t>invalid	</a:t>
            </a:r>
            <a:r>
              <a:rPr lang="vi-VN" b="1" dirty="0"/>
              <a:t>B</a:t>
            </a:r>
            <a:r>
              <a:rPr lang="vi-VN" dirty="0"/>
              <a:t>. illegal	</a:t>
            </a:r>
            <a:r>
              <a:rPr lang="vi-VN" b="1" dirty="0"/>
              <a:t>C.  </a:t>
            </a:r>
            <a:r>
              <a:rPr lang="vi-VN" dirty="0"/>
              <a:t>improper	</a:t>
            </a:r>
            <a:r>
              <a:rPr lang="vi-VN" b="1" dirty="0"/>
              <a:t>D. </a:t>
            </a:r>
            <a:r>
              <a:rPr lang="vi-VN" dirty="0"/>
              <a:t>lawful</a:t>
            </a:r>
            <a:endParaRPr lang="en-US" dirty="0"/>
          </a:p>
          <a:p>
            <a:endParaRPr lang="vi-VN" dirty="0" smtClean="0"/>
          </a:p>
          <a:p>
            <a:r>
              <a:rPr lang="en-US" b="1" i="1" dirty="0" err="1" smtClean="0"/>
              <a:t>Tạm</a:t>
            </a:r>
            <a:r>
              <a:rPr lang="en-US" b="1" i="1" dirty="0" smtClean="0"/>
              <a:t> </a:t>
            </a:r>
            <a:r>
              <a:rPr lang="en-US" b="1" i="1" dirty="0" err="1"/>
              <a:t>dịch</a:t>
            </a:r>
            <a:r>
              <a:rPr lang="en-US" b="1" i="1" dirty="0"/>
              <a:t>: </a:t>
            </a:r>
            <a:r>
              <a:rPr lang="en-US" i="1" dirty="0"/>
              <a:t>Ở </a:t>
            </a:r>
            <a:r>
              <a:rPr lang="en-US" i="1" dirty="0" err="1"/>
              <a:t>một</a:t>
            </a:r>
            <a:r>
              <a:rPr lang="en-US" i="1" dirty="0"/>
              <a:t> </a:t>
            </a:r>
            <a:r>
              <a:rPr lang="en-US" i="1" dirty="0" err="1"/>
              <a:t>vài</a:t>
            </a:r>
            <a:r>
              <a:rPr lang="en-US" i="1" dirty="0"/>
              <a:t> </a:t>
            </a:r>
            <a:r>
              <a:rPr lang="en-US" i="1" dirty="0" err="1"/>
              <a:t>quốc</a:t>
            </a:r>
            <a:r>
              <a:rPr lang="en-US" i="1" dirty="0"/>
              <a:t> </a:t>
            </a:r>
            <a:r>
              <a:rPr lang="en-US" i="1" dirty="0" err="1"/>
              <a:t>gia</a:t>
            </a:r>
            <a:r>
              <a:rPr lang="en-US" i="1" dirty="0"/>
              <a:t>, </a:t>
            </a:r>
            <a:r>
              <a:rPr lang="en-US" i="1" dirty="0" err="1"/>
              <a:t>nhiều</a:t>
            </a:r>
            <a:r>
              <a:rPr lang="en-US" i="1" dirty="0"/>
              <a:t> </a:t>
            </a:r>
            <a:r>
              <a:rPr lang="en-US" i="1" dirty="0" err="1"/>
              <a:t>ông</a:t>
            </a:r>
            <a:r>
              <a:rPr lang="en-US" i="1" dirty="0"/>
              <a:t> </a:t>
            </a:r>
            <a:r>
              <a:rPr lang="en-US" i="1" dirty="0" err="1"/>
              <a:t>chủ</a:t>
            </a:r>
            <a:r>
              <a:rPr lang="en-US" i="1" dirty="0"/>
              <a:t> </a:t>
            </a:r>
            <a:r>
              <a:rPr lang="en-US" i="1" dirty="0" err="1"/>
              <a:t>không</a:t>
            </a:r>
            <a:r>
              <a:rPr lang="en-US" i="1" dirty="0"/>
              <a:t> </a:t>
            </a:r>
            <a:r>
              <a:rPr lang="en-US" i="1" dirty="0" err="1"/>
              <a:t>có</a:t>
            </a:r>
            <a:r>
              <a:rPr lang="en-US" i="1" dirty="0"/>
              <a:t> </a:t>
            </a:r>
            <a:r>
              <a:rPr lang="en-US" i="1" dirty="0" err="1"/>
              <a:t>quyền</a:t>
            </a:r>
            <a:r>
              <a:rPr lang="en-US" i="1" dirty="0"/>
              <a:t> </a:t>
            </a:r>
            <a:r>
              <a:rPr lang="en-US" i="1" dirty="0" err="1"/>
              <a:t>hợp</a:t>
            </a:r>
            <a:r>
              <a:rPr lang="en-US" i="1" dirty="0"/>
              <a:t> </a:t>
            </a:r>
            <a:r>
              <a:rPr lang="en-US" i="1" dirty="0" err="1"/>
              <a:t>pháp</a:t>
            </a:r>
            <a:r>
              <a:rPr lang="en-US" i="1" dirty="0"/>
              <a:t> </a:t>
            </a:r>
            <a:r>
              <a:rPr lang="en-US" i="1" dirty="0" err="1"/>
              <a:t>sa</a:t>
            </a:r>
            <a:r>
              <a:rPr lang="en-US" i="1" dirty="0"/>
              <a:t> </a:t>
            </a:r>
            <a:r>
              <a:rPr lang="en-US" i="1" dirty="0" err="1"/>
              <a:t>thải</a:t>
            </a:r>
            <a:r>
              <a:rPr lang="en-US" i="1" dirty="0"/>
              <a:t> </a:t>
            </a:r>
            <a:r>
              <a:rPr lang="en-US" i="1" dirty="0" err="1"/>
              <a:t>trực</a:t>
            </a:r>
            <a:r>
              <a:rPr lang="en-US" i="1" dirty="0"/>
              <a:t> </a:t>
            </a:r>
            <a:r>
              <a:rPr lang="en-US" i="1" dirty="0" err="1"/>
              <a:t>tiếp</a:t>
            </a:r>
            <a:r>
              <a:rPr lang="en-US" i="1" dirty="0"/>
              <a:t> </a:t>
            </a:r>
            <a:r>
              <a:rPr lang="en-US" i="1" dirty="0" err="1"/>
              <a:t>công</a:t>
            </a:r>
            <a:r>
              <a:rPr lang="en-US" i="1" dirty="0"/>
              <a:t> </a:t>
            </a:r>
            <a:r>
              <a:rPr lang="en-US" i="1" dirty="0" err="1"/>
              <a:t>nhân</a:t>
            </a:r>
            <a:r>
              <a:rPr lang="en-US" i="1" dirty="0"/>
              <a:t> </a:t>
            </a:r>
            <a:r>
              <a:rPr lang="en-US" i="1" dirty="0" err="1"/>
              <a:t>của</a:t>
            </a:r>
            <a:r>
              <a:rPr lang="en-US" i="1" dirty="0"/>
              <a:t> </a:t>
            </a:r>
            <a:r>
              <a:rPr lang="en-US" i="1" dirty="0" err="1"/>
              <a:t>họ</a:t>
            </a:r>
            <a:r>
              <a:rPr lang="en-US" i="1" dirty="0"/>
              <a:t>.</a:t>
            </a:r>
            <a:endParaRPr lang="en-US" dirty="0"/>
          </a:p>
          <a:p>
            <a:r>
              <a:rPr lang="en-US" dirty="0"/>
              <a:t>→ legitimate /</a:t>
            </a:r>
            <a:r>
              <a:rPr lang="en-US" dirty="0" err="1"/>
              <a:t>lɪˈdʒɪtɪmət</a:t>
            </a:r>
            <a:r>
              <a:rPr lang="en-US" dirty="0"/>
              <a:t>/ (a): </a:t>
            </a:r>
            <a:r>
              <a:rPr lang="en-US" i="1" dirty="0" err="1"/>
              <a:t>hợp</a:t>
            </a:r>
            <a:r>
              <a:rPr lang="en-US" i="1" dirty="0"/>
              <a:t> </a:t>
            </a:r>
            <a:r>
              <a:rPr lang="en-US" i="1" dirty="0" err="1"/>
              <a:t>pháp</a:t>
            </a:r>
            <a:endParaRPr lang="en-US" dirty="0"/>
          </a:p>
          <a:p>
            <a:r>
              <a:rPr lang="en-US" b="1" dirty="0" err="1"/>
              <a:t>Xét</a:t>
            </a:r>
            <a:r>
              <a:rPr lang="en-US" b="1" dirty="0"/>
              <a:t> </a:t>
            </a:r>
            <a:r>
              <a:rPr lang="en-US" b="1" dirty="0" err="1"/>
              <a:t>các</a:t>
            </a:r>
            <a:r>
              <a:rPr lang="en-US" b="1" dirty="0"/>
              <a:t> </a:t>
            </a:r>
            <a:r>
              <a:rPr lang="en-US" b="1" dirty="0" err="1"/>
              <a:t>đáp</a:t>
            </a:r>
            <a:r>
              <a:rPr lang="en-US" b="1" dirty="0"/>
              <a:t> </a:t>
            </a:r>
            <a:r>
              <a:rPr lang="en-US" b="1" dirty="0" err="1"/>
              <a:t>án</a:t>
            </a:r>
            <a:r>
              <a:rPr lang="en-US" b="1" dirty="0"/>
              <a:t>:</a:t>
            </a:r>
            <a:endParaRPr lang="en-US" dirty="0"/>
          </a:p>
          <a:p>
            <a:pPr lvl="0"/>
            <a:r>
              <a:rPr lang="en-US" dirty="0"/>
              <a:t>invalid /</a:t>
            </a:r>
            <a:r>
              <a:rPr lang="en-US" dirty="0" err="1"/>
              <a:t>ɪnˈvælɪd</a:t>
            </a:r>
            <a:r>
              <a:rPr lang="en-US" dirty="0"/>
              <a:t>/ (a): </a:t>
            </a:r>
            <a:r>
              <a:rPr lang="en-US" i="1" dirty="0" err="1"/>
              <a:t>không</a:t>
            </a:r>
            <a:r>
              <a:rPr lang="en-US" i="1" dirty="0"/>
              <a:t> </a:t>
            </a:r>
            <a:r>
              <a:rPr lang="en-US" i="1" dirty="0" err="1"/>
              <a:t>có</a:t>
            </a:r>
            <a:r>
              <a:rPr lang="en-US" i="1" dirty="0"/>
              <a:t> </a:t>
            </a:r>
            <a:r>
              <a:rPr lang="en-US" i="1" dirty="0" err="1"/>
              <a:t>hiệu</a:t>
            </a:r>
            <a:r>
              <a:rPr lang="en-US" i="1" dirty="0"/>
              <a:t> </a:t>
            </a:r>
            <a:r>
              <a:rPr lang="en-US" i="1" dirty="0" err="1"/>
              <a:t>lực</a:t>
            </a:r>
            <a:endParaRPr lang="en-US" dirty="0"/>
          </a:p>
          <a:p>
            <a:pPr lvl="0"/>
            <a:r>
              <a:rPr lang="en-US" dirty="0"/>
              <a:t>illegal /</a:t>
            </a:r>
            <a:r>
              <a:rPr lang="en-US" dirty="0" err="1"/>
              <a:t>ɪˈliːɡl</a:t>
            </a:r>
            <a:r>
              <a:rPr lang="en-US" dirty="0"/>
              <a:t>/ (a): </a:t>
            </a:r>
            <a:r>
              <a:rPr lang="en-US" i="1" dirty="0" err="1"/>
              <a:t>bất</a:t>
            </a:r>
            <a:r>
              <a:rPr lang="en-US" i="1" dirty="0"/>
              <a:t> </a:t>
            </a:r>
            <a:r>
              <a:rPr lang="en-US" i="1" dirty="0" err="1"/>
              <a:t>hợp</a:t>
            </a:r>
            <a:r>
              <a:rPr lang="en-US" i="1" dirty="0"/>
              <a:t> </a:t>
            </a:r>
            <a:r>
              <a:rPr lang="en-US" i="1" dirty="0" err="1"/>
              <a:t>pháp</a:t>
            </a:r>
            <a:endParaRPr lang="en-US" dirty="0"/>
          </a:p>
          <a:p>
            <a:pPr lvl="0"/>
            <a:r>
              <a:rPr lang="en-US" dirty="0"/>
              <a:t>improper /</a:t>
            </a:r>
            <a:r>
              <a:rPr lang="en-US" dirty="0" err="1"/>
              <a:t>ɪmˈprɒpər</a:t>
            </a:r>
            <a:r>
              <a:rPr lang="en-US" dirty="0"/>
              <a:t>/ (a): </a:t>
            </a:r>
            <a:r>
              <a:rPr lang="en-US" i="1" dirty="0" err="1"/>
              <a:t>không</a:t>
            </a:r>
            <a:r>
              <a:rPr lang="en-US" i="1" dirty="0"/>
              <a:t> </a:t>
            </a:r>
            <a:r>
              <a:rPr lang="en-US" i="1" dirty="0" err="1"/>
              <a:t>thích</a:t>
            </a:r>
            <a:r>
              <a:rPr lang="en-US" i="1" dirty="0"/>
              <a:t> </a:t>
            </a:r>
            <a:r>
              <a:rPr lang="en-US" i="1" dirty="0" err="1"/>
              <a:t>hợp</a:t>
            </a:r>
            <a:endParaRPr lang="en-US" dirty="0"/>
          </a:p>
          <a:p>
            <a:r>
              <a:rPr lang="vi-VN" dirty="0"/>
              <a:t>lawful /ˈlɔːfl/ (a): </a:t>
            </a:r>
            <a:r>
              <a:rPr lang="vi-VN" i="1" dirty="0"/>
              <a:t>đúng luật, hợp pháp</a:t>
            </a:r>
            <a:endParaRPr lang="en-US" dirty="0"/>
          </a:p>
          <a:p>
            <a:r>
              <a:rPr lang="vi-VN" b="1" i="1" dirty="0"/>
              <a:t> </a:t>
            </a:r>
            <a:endParaRPr lang="en-US" dirty="0"/>
          </a:p>
          <a:p>
            <a:endParaRPr lang="en-US" dirty="0"/>
          </a:p>
        </p:txBody>
      </p:sp>
      <p:sp>
        <p:nvSpPr>
          <p:cNvPr id="2" name="Oval 1"/>
          <p:cNvSpPr/>
          <p:nvPr/>
        </p:nvSpPr>
        <p:spPr>
          <a:xfrm>
            <a:off x="2057400" y="6096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213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86800" cy="5940088"/>
          </a:xfrm>
          <a:prstGeom prst="rect">
            <a:avLst/>
          </a:prstGeom>
          <a:noFill/>
        </p:spPr>
        <p:txBody>
          <a:bodyPr wrap="square" rtlCol="0">
            <a:spAutoFit/>
          </a:bodyPr>
          <a:lstStyle/>
          <a:p>
            <a:r>
              <a:rPr lang="en-US" sz="2000" b="1" dirty="0"/>
              <a:t>Question 26: </a:t>
            </a:r>
            <a:r>
              <a:rPr lang="vi-VN" sz="2000" dirty="0"/>
              <a:t>The path down the mountain was slippery. It was hard for us to stay on our feet. </a:t>
            </a:r>
            <a:endParaRPr lang="en-US" sz="2000" dirty="0"/>
          </a:p>
          <a:p>
            <a:r>
              <a:rPr lang="vi-VN" sz="2000" dirty="0"/>
              <a:t>	</a:t>
            </a:r>
            <a:r>
              <a:rPr lang="en-US" sz="2000" b="1" dirty="0"/>
              <a:t>A.</a:t>
            </a:r>
            <a:r>
              <a:rPr lang="en-US" sz="2000" dirty="0"/>
              <a:t> </a:t>
            </a:r>
            <a:r>
              <a:rPr lang="vi-VN" sz="2000" dirty="0"/>
              <a:t>So slippery was the path down the mountain that we couldn’t keep our balance. </a:t>
            </a:r>
            <a:endParaRPr lang="en-US" sz="2000" dirty="0"/>
          </a:p>
          <a:p>
            <a:r>
              <a:rPr lang="vi-VN" sz="2000" dirty="0"/>
              <a:t>	</a:t>
            </a:r>
            <a:r>
              <a:rPr lang="en-US" sz="2000" b="1" dirty="0"/>
              <a:t>B.</a:t>
            </a:r>
            <a:r>
              <a:rPr lang="vi-VN" sz="2000" dirty="0"/>
              <a:t> So slippery the path down the mountain was that we had difficulty keeping our balance.  </a:t>
            </a:r>
            <a:endParaRPr lang="en-US" sz="2000" dirty="0"/>
          </a:p>
          <a:p>
            <a:r>
              <a:rPr lang="vi-VN" sz="2000" dirty="0"/>
              <a:t>	</a:t>
            </a:r>
            <a:r>
              <a:rPr lang="vi-VN" sz="2000" b="1" dirty="0"/>
              <a:t>C.</a:t>
            </a:r>
            <a:r>
              <a:rPr lang="vi-VN" sz="2000" dirty="0"/>
              <a:t> Such was the slippery of the path down the mountain that it was hard for us to stay on our feet. </a:t>
            </a:r>
            <a:endParaRPr lang="en-US" sz="2000" dirty="0"/>
          </a:p>
          <a:p>
            <a:r>
              <a:rPr lang="vi-VN" sz="2000" dirty="0"/>
              <a:t>	</a:t>
            </a:r>
            <a:r>
              <a:rPr lang="vi-VN" sz="2000" b="1" dirty="0"/>
              <a:t>D.</a:t>
            </a:r>
            <a:r>
              <a:rPr lang="vi-VN" sz="2000" dirty="0"/>
              <a:t> As a result of the slippery path down the mountain, we had to stayed on our feet. </a:t>
            </a:r>
            <a:endParaRPr lang="en-US" sz="2000" dirty="0"/>
          </a:p>
          <a:p>
            <a:endParaRPr lang="vi-VN" sz="2000" b="1" dirty="0" smtClean="0"/>
          </a:p>
          <a:p>
            <a:r>
              <a:rPr lang="vi-VN" sz="2000" dirty="0" smtClean="0"/>
              <a:t>Câu </a:t>
            </a:r>
            <a:r>
              <a:rPr lang="vi-VN" sz="2000" dirty="0"/>
              <a:t>đã cho có nghĩa là: “Đường xuống núi rất trơn. Chúng tôi rất khó để đứng vững.”</a:t>
            </a:r>
            <a:endParaRPr lang="en-US" sz="2000" dirty="0"/>
          </a:p>
          <a:p>
            <a:r>
              <a:rPr lang="vi-VN" sz="2000" dirty="0"/>
              <a:t>+ Trong câu này đáp án đúng là: “So slippery was the path down the mountain that we couldn’t keep our balance.” – “Đường xuống núi quá trơn nên chúng tôi rất khó đứng vững.” vì nó tạo liên kết hợp logic nhất giữa hai vế câu. </a:t>
            </a:r>
            <a:endParaRPr lang="en-US" sz="2000" dirty="0"/>
          </a:p>
          <a:p>
            <a:r>
              <a:rPr lang="vi-VN" sz="2000" dirty="0"/>
              <a:t>+  Phương án đúng có cấu trúc đảo ngữ với “So….that…”</a:t>
            </a:r>
            <a:endParaRPr lang="en-US" sz="2000" dirty="0"/>
          </a:p>
          <a:p>
            <a:endParaRPr lang="en-US" sz="2000" dirty="0"/>
          </a:p>
        </p:txBody>
      </p:sp>
      <p:sp>
        <p:nvSpPr>
          <p:cNvPr id="2" name="Oval 1"/>
          <p:cNvSpPr/>
          <p:nvPr/>
        </p:nvSpPr>
        <p:spPr>
          <a:xfrm>
            <a:off x="1219200" y="9906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7580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47223"/>
            <a:ext cx="8915400" cy="6863417"/>
          </a:xfrm>
          <a:prstGeom prst="rect">
            <a:avLst/>
          </a:prstGeom>
          <a:noFill/>
        </p:spPr>
        <p:txBody>
          <a:bodyPr wrap="square" rtlCol="0">
            <a:spAutoFit/>
          </a:bodyPr>
          <a:lstStyle/>
          <a:p>
            <a:r>
              <a:rPr lang="en-US" sz="2000" b="1" dirty="0"/>
              <a:t>Question 27: </a:t>
            </a:r>
            <a:r>
              <a:rPr lang="vi-VN" sz="2000" dirty="0"/>
              <a:t>Julian dropped out of college after his first year. Now he regrets it.</a:t>
            </a:r>
            <a:endParaRPr lang="en-US" sz="2000" dirty="0"/>
          </a:p>
          <a:p>
            <a:r>
              <a:rPr lang="vi-VN" sz="2000" dirty="0"/>
              <a:t>	</a:t>
            </a:r>
            <a:r>
              <a:rPr lang="vi-VN" sz="2000" b="1" dirty="0"/>
              <a:t>A.</a:t>
            </a:r>
            <a:r>
              <a:rPr lang="vi-VN" sz="2000" dirty="0"/>
              <a:t> Julian regretted having dropped out of college after his first year.</a:t>
            </a:r>
            <a:endParaRPr lang="en-US" sz="2000" dirty="0"/>
          </a:p>
          <a:p>
            <a:r>
              <a:rPr lang="vi-VN" sz="2000" dirty="0"/>
              <a:t>	</a:t>
            </a:r>
            <a:r>
              <a:rPr lang="en-US" sz="2000" b="1" dirty="0"/>
              <a:t>B</a:t>
            </a:r>
            <a:r>
              <a:rPr lang="vi-VN" sz="2000" b="1" dirty="0"/>
              <a:t>.</a:t>
            </a:r>
            <a:r>
              <a:rPr lang="vi-VN" sz="2000" dirty="0"/>
              <a:t> Julian regrets having dropped out of college after his first year.</a:t>
            </a:r>
            <a:endParaRPr lang="en-US" sz="2000" dirty="0"/>
          </a:p>
          <a:p>
            <a:r>
              <a:rPr lang="vi-VN" sz="2000" dirty="0"/>
              <a:t>	</a:t>
            </a:r>
            <a:r>
              <a:rPr lang="vi-VN" sz="2000" b="1" dirty="0"/>
              <a:t>C.</a:t>
            </a:r>
            <a:r>
              <a:rPr lang="vi-VN" sz="2000" dirty="0"/>
              <a:t> Julian wishes he didn’t drop out of college after his first year.</a:t>
            </a:r>
            <a:endParaRPr lang="en-US" sz="2000" dirty="0"/>
          </a:p>
          <a:p>
            <a:r>
              <a:rPr lang="vi-VN" sz="2000" dirty="0"/>
              <a:t>	</a:t>
            </a:r>
            <a:r>
              <a:rPr lang="vi-VN" sz="2000" b="1" dirty="0"/>
              <a:t>D.</a:t>
            </a:r>
            <a:r>
              <a:rPr lang="vi-VN" sz="2000" dirty="0"/>
              <a:t> Only if Julian had dropped out of college after his first year.</a:t>
            </a:r>
            <a:endParaRPr lang="en-US" sz="2000" dirty="0"/>
          </a:p>
          <a:p>
            <a:endParaRPr lang="vi-VN" sz="2000" b="1" dirty="0" smtClean="0"/>
          </a:p>
          <a:p>
            <a:r>
              <a:rPr lang="vi-VN" sz="2000" dirty="0" smtClean="0"/>
              <a:t>Dịch </a:t>
            </a:r>
            <a:r>
              <a:rPr lang="vi-VN" sz="2000" dirty="0"/>
              <a:t>câu gốc: Julian bỏ học cao đẳng sau năm nhất. Bây giờ anh ta hối tiếc về điều đó. </a:t>
            </a:r>
            <a:endParaRPr lang="en-US" sz="2000" dirty="0"/>
          </a:p>
          <a:p>
            <a:r>
              <a:rPr lang="vi-VN" sz="2000" dirty="0"/>
              <a:t>Dịch các phương án.</a:t>
            </a:r>
            <a:endParaRPr lang="en-US" sz="2000" dirty="0"/>
          </a:p>
          <a:p>
            <a:r>
              <a:rPr lang="vi-VN" sz="2000" b="1" dirty="0"/>
              <a:t>A</a:t>
            </a:r>
            <a:r>
              <a:rPr lang="vi-VN" sz="2000" dirty="0"/>
              <a:t>. Julian đã hối hận vì trước đó đã bỏ học cao đẳng sau năm nhất (Sai do sử dụng động từ “regretted” ở dạng quá khứ đơn).</a:t>
            </a:r>
            <a:endParaRPr lang="en-US" sz="2000" dirty="0"/>
          </a:p>
          <a:p>
            <a:r>
              <a:rPr lang="vi-VN" sz="2000" b="1" dirty="0"/>
              <a:t>B</a:t>
            </a:r>
            <a:r>
              <a:rPr lang="vi-VN" sz="2000" dirty="0"/>
              <a:t>. Julian ước anh ta đã không bỏ học cao đẳng sau năm nhất (Câu đang viết ở dạng ước muốn ở hiện tại </a:t>
            </a:r>
            <a:r>
              <a:rPr lang="vi-VN" sz="2000" i="1" dirty="0"/>
              <a:t>S + wish(es) + S + Ved</a:t>
            </a:r>
            <a:r>
              <a:rPr lang="vi-VN" sz="2000" dirty="0"/>
              <a:t>. Như vậy B sai do hành động “dropped out” diễn ra ở thì quá khứ đơn, phải sử dụng cấu trúc ước muốn ở quá khứ S + wish(es) + S + had P</a:t>
            </a:r>
            <a:r>
              <a:rPr lang="vi-VN" sz="2000" baseline="-25000" dirty="0"/>
              <a:t>2</a:t>
            </a:r>
            <a:r>
              <a:rPr lang="vi-VN" sz="2000" dirty="0"/>
              <a:t>.</a:t>
            </a:r>
            <a:endParaRPr lang="en-US" sz="2000" dirty="0"/>
          </a:p>
          <a:p>
            <a:r>
              <a:rPr lang="vi-VN" sz="2000" b="1" dirty="0"/>
              <a:t>C.</a:t>
            </a:r>
            <a:r>
              <a:rPr lang="vi-VN" sz="2000" dirty="0"/>
              <a:t> Julian hối hận vì đã bỏ học cao đẳng sau năm nhất</a:t>
            </a:r>
            <a:endParaRPr lang="en-US" sz="2000" dirty="0"/>
          </a:p>
          <a:p>
            <a:r>
              <a:rPr lang="vi-VN" sz="2000" b="1" dirty="0"/>
              <a:t>D.</a:t>
            </a:r>
            <a:r>
              <a:rPr lang="vi-VN" sz="2000" dirty="0"/>
              <a:t> Chỉ khi Julian đã bỏ học cao đẳng sau năm nhất. (D sai do câu viết lại không hợp nghĩa với câu gốc).</a:t>
            </a:r>
            <a:endParaRPr lang="en-US" sz="2000" dirty="0"/>
          </a:p>
          <a:p>
            <a:r>
              <a:rPr lang="vi-VN" sz="2000" dirty="0"/>
              <a:t>→ Chọn đáp án </a:t>
            </a:r>
            <a:r>
              <a:rPr lang="vi-VN" sz="2000" b="1" dirty="0"/>
              <a:t>C</a:t>
            </a:r>
            <a:endParaRPr lang="en-US" sz="2000" dirty="0"/>
          </a:p>
          <a:p>
            <a:r>
              <a:rPr lang="vi-VN" sz="2000" dirty="0"/>
              <a:t>(to) regret + Ving / having P2: hối hận về điều gì đã làm trong quá khứ.</a:t>
            </a:r>
            <a:endParaRPr lang="en-US" sz="2000" dirty="0"/>
          </a:p>
          <a:p>
            <a:endParaRPr lang="en-US" sz="2000" dirty="0"/>
          </a:p>
        </p:txBody>
      </p:sp>
      <p:sp>
        <p:nvSpPr>
          <p:cNvPr id="2" name="Oval 1"/>
          <p:cNvSpPr/>
          <p:nvPr/>
        </p:nvSpPr>
        <p:spPr>
          <a:xfrm>
            <a:off x="1066800" y="10668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823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 calcmode="lin" valueType="num">
                                      <p:cBhvr additive="base">
                                        <p:cTn id="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anim calcmode="lin" valueType="num">
                                      <p:cBhvr additive="base">
                                        <p:cTn id="1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8" end="8"/>
                                            </p:txEl>
                                          </p:spTgt>
                                        </p:tgtEl>
                                        <p:attrNameLst>
                                          <p:attrName>style.visibility</p:attrName>
                                        </p:attrNameLst>
                                      </p:cBhvr>
                                      <p:to>
                                        <p:strVal val="visible"/>
                                      </p:to>
                                    </p:set>
                                    <p:anim calcmode="lin" valueType="num">
                                      <p:cBhvr additive="base">
                                        <p:cTn id="1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anim calcmode="lin" valueType="num">
                                      <p:cBhvr additive="base">
                                        <p:cTn id="19"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10" end="10"/>
                                            </p:txEl>
                                          </p:spTgt>
                                        </p:tgtEl>
                                        <p:attrNameLst>
                                          <p:attrName>style.visibility</p:attrName>
                                        </p:attrNameLst>
                                      </p:cBhvr>
                                      <p:to>
                                        <p:strVal val="visible"/>
                                      </p:to>
                                    </p:set>
                                    <p:anim calcmode="lin" valueType="num">
                                      <p:cBhvr additive="base">
                                        <p:cTn id="23"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11" end="11"/>
                                            </p:txEl>
                                          </p:spTgt>
                                        </p:tgtEl>
                                        <p:attrNameLst>
                                          <p:attrName>style.visibility</p:attrName>
                                        </p:attrNameLst>
                                      </p:cBhvr>
                                      <p:to>
                                        <p:strVal val="visible"/>
                                      </p:to>
                                    </p:set>
                                    <p:anim calcmode="lin" valueType="num">
                                      <p:cBhvr additive="base">
                                        <p:cTn id="27"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12" end="12"/>
                                            </p:txEl>
                                          </p:spTgt>
                                        </p:tgtEl>
                                        <p:attrNameLst>
                                          <p:attrName>style.visibility</p:attrName>
                                        </p:attrNameLst>
                                      </p:cBhvr>
                                      <p:to>
                                        <p:strVal val="visible"/>
                                      </p:to>
                                    </p:set>
                                    <p:anim calcmode="lin" valueType="num">
                                      <p:cBhvr additive="base">
                                        <p:cTn id="31"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13" end="13"/>
                                            </p:txEl>
                                          </p:spTgt>
                                        </p:tgtEl>
                                        <p:attrNameLst>
                                          <p:attrName>style.visibility</p:attrName>
                                        </p:attrNameLst>
                                      </p:cBhvr>
                                      <p:to>
                                        <p:strVal val="visible"/>
                                      </p:to>
                                    </p:set>
                                    <p:anim calcmode="lin" valueType="num">
                                      <p:cBhvr additive="base">
                                        <p:cTn id="35"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0746" y="0"/>
            <a:ext cx="8686800" cy="3416320"/>
          </a:xfrm>
          <a:prstGeom prst="rect">
            <a:avLst/>
          </a:prstGeom>
          <a:noFill/>
        </p:spPr>
        <p:txBody>
          <a:bodyPr wrap="square" rtlCol="0">
            <a:spAutoFit/>
          </a:bodyPr>
          <a:lstStyle/>
          <a:p>
            <a:r>
              <a:rPr lang="en-US" sz="2400" b="1" dirty="0"/>
              <a:t>Question 2: </a:t>
            </a:r>
            <a:r>
              <a:rPr lang="vi-VN" sz="2400" dirty="0"/>
              <a:t>That is your brother who helped you finish your project,</a:t>
            </a:r>
            <a:r>
              <a:rPr lang="en-US" sz="2400" dirty="0"/>
              <a:t> _____</a:t>
            </a:r>
            <a:r>
              <a:rPr lang="vi-VN" sz="2400" dirty="0"/>
              <a:t>?</a:t>
            </a:r>
            <a:endParaRPr lang="en-US" sz="2400" dirty="0"/>
          </a:p>
          <a:p>
            <a:r>
              <a:rPr lang="vi-VN" sz="2400" dirty="0"/>
              <a:t>	</a:t>
            </a:r>
            <a:r>
              <a:rPr lang="vi-VN" sz="2400" b="1" dirty="0"/>
              <a:t>A.</a:t>
            </a:r>
            <a:r>
              <a:rPr lang="vi-VN" sz="2400" dirty="0"/>
              <a:t> isn’t it	</a:t>
            </a:r>
            <a:r>
              <a:rPr lang="vi-VN" sz="2400" b="1" dirty="0"/>
              <a:t>B.</a:t>
            </a:r>
            <a:r>
              <a:rPr lang="vi-VN" sz="2400" dirty="0"/>
              <a:t> isn’t he	</a:t>
            </a:r>
            <a:r>
              <a:rPr lang="vi-VN" sz="2400" b="1" dirty="0" smtClean="0"/>
              <a:t>C</a:t>
            </a:r>
            <a:r>
              <a:rPr lang="vi-VN" sz="2400" b="1" dirty="0"/>
              <a:t>.</a:t>
            </a:r>
            <a:r>
              <a:rPr lang="vi-VN" sz="2400" dirty="0"/>
              <a:t> is it		</a:t>
            </a:r>
            <a:r>
              <a:rPr lang="vi-VN" sz="2400" b="1" dirty="0" smtClean="0"/>
              <a:t>D</a:t>
            </a:r>
            <a:r>
              <a:rPr lang="vi-VN" sz="2400" b="1" dirty="0"/>
              <a:t>.</a:t>
            </a:r>
            <a:r>
              <a:rPr lang="vi-VN" sz="2400" dirty="0"/>
              <a:t> isn’t she</a:t>
            </a:r>
            <a:endParaRPr lang="en-US" sz="2400" dirty="0"/>
          </a:p>
          <a:p>
            <a:endParaRPr lang="vi-VN" sz="2400" b="1" dirty="0" smtClean="0"/>
          </a:p>
          <a:p>
            <a:r>
              <a:rPr lang="vi-VN" sz="2400" dirty="0" smtClean="0"/>
              <a:t>Mệnh </a:t>
            </a:r>
            <a:r>
              <a:rPr lang="vi-VN" sz="2400" dirty="0"/>
              <a:t>đề chính sử dụng “that is  + danh từ chỉ người, nam, số ít” =&gt; phần láy dùng he làm chủ ngữ</a:t>
            </a:r>
            <a:endParaRPr lang="en-US" sz="2400" dirty="0"/>
          </a:p>
          <a:p>
            <a:r>
              <a:rPr lang="vi-VN" sz="2400" dirty="0"/>
              <a:t>MĐC chia ở thời hiện tại đơn thể khẳng định  với đt “tobe” =&gt; phần láy dùng phủ định “isn’t”</a:t>
            </a:r>
            <a:endParaRPr lang="en-US" sz="2400" dirty="0"/>
          </a:p>
          <a:p>
            <a:endParaRPr lang="en-US" sz="2400" dirty="0"/>
          </a:p>
        </p:txBody>
      </p:sp>
      <p:sp>
        <p:nvSpPr>
          <p:cNvPr id="5" name="TextBox 4"/>
          <p:cNvSpPr txBox="1"/>
          <p:nvPr/>
        </p:nvSpPr>
        <p:spPr>
          <a:xfrm>
            <a:off x="228600" y="3581400"/>
            <a:ext cx="8686800" cy="3046988"/>
          </a:xfrm>
          <a:prstGeom prst="rect">
            <a:avLst/>
          </a:prstGeom>
          <a:noFill/>
        </p:spPr>
        <p:txBody>
          <a:bodyPr wrap="square" rtlCol="0">
            <a:spAutoFit/>
          </a:bodyPr>
          <a:lstStyle/>
          <a:p>
            <a:r>
              <a:rPr lang="en-US" sz="2400" b="1" dirty="0"/>
              <a:t>Question 3: </a:t>
            </a:r>
            <a:r>
              <a:rPr lang="vi-VN" sz="2400" dirty="0"/>
              <a:t>Don't let my mother watch any of those sad movies. She cries at the drop of a </a:t>
            </a:r>
            <a:r>
              <a:rPr lang="vi-VN" sz="2400" u="sng" dirty="0"/>
              <a:t> 	</a:t>
            </a:r>
            <a:endParaRPr lang="en-US" sz="2400" dirty="0"/>
          </a:p>
          <a:p>
            <a:r>
              <a:rPr lang="vi-VN" sz="2400" dirty="0"/>
              <a:t>	</a:t>
            </a:r>
            <a:r>
              <a:rPr lang="vi-VN" sz="2400" b="1" dirty="0"/>
              <a:t>A.</a:t>
            </a:r>
            <a:r>
              <a:rPr lang="vi-VN" sz="2400" dirty="0"/>
              <a:t> hat	</a:t>
            </a:r>
            <a:r>
              <a:rPr lang="vi-VN" sz="2400" b="1" dirty="0"/>
              <a:t>B.</a:t>
            </a:r>
            <a:r>
              <a:rPr lang="vi-VN" sz="2400" dirty="0"/>
              <a:t> bag		</a:t>
            </a:r>
            <a:r>
              <a:rPr lang="vi-VN" sz="2400" b="1" dirty="0"/>
              <a:t>C.</a:t>
            </a:r>
            <a:r>
              <a:rPr lang="vi-VN" sz="2400" dirty="0"/>
              <a:t> cat			</a:t>
            </a:r>
            <a:r>
              <a:rPr lang="vi-VN" sz="2400" b="1" dirty="0"/>
              <a:t>D.</a:t>
            </a:r>
            <a:r>
              <a:rPr lang="vi-VN" sz="2400" dirty="0"/>
              <a:t> </a:t>
            </a:r>
            <a:r>
              <a:rPr lang="en-US" sz="2400" dirty="0"/>
              <a:t>r</a:t>
            </a:r>
            <a:r>
              <a:rPr lang="vi-VN" sz="2400" dirty="0"/>
              <a:t>ag</a:t>
            </a:r>
            <a:endParaRPr lang="en-US" sz="2400" dirty="0"/>
          </a:p>
          <a:p>
            <a:endParaRPr lang="vi-VN" sz="2400" b="1" dirty="0" smtClean="0"/>
          </a:p>
          <a:p>
            <a:r>
              <a:rPr lang="en-US" sz="2400" dirty="0" smtClean="0"/>
              <a:t>At </a:t>
            </a:r>
            <a:r>
              <a:rPr lang="en-US" sz="2400" dirty="0"/>
              <a:t>the drop of a hat = immediately, instantly (</a:t>
            </a:r>
            <a:r>
              <a:rPr lang="en-US" sz="2400" dirty="0" err="1"/>
              <a:t>Ngay</a:t>
            </a:r>
            <a:r>
              <a:rPr lang="en-US" sz="2400" dirty="0"/>
              <a:t> </a:t>
            </a:r>
            <a:r>
              <a:rPr lang="en-US" sz="2400" dirty="0" err="1"/>
              <a:t>lập</a:t>
            </a:r>
            <a:r>
              <a:rPr lang="en-US" sz="2400" dirty="0"/>
              <a:t> </a:t>
            </a:r>
            <a:r>
              <a:rPr lang="en-US" sz="2400" dirty="0" err="1"/>
              <a:t>tức</a:t>
            </a:r>
            <a:r>
              <a:rPr lang="en-US" sz="2400" dirty="0"/>
              <a:t>)</a:t>
            </a:r>
          </a:p>
          <a:p>
            <a:r>
              <a:rPr lang="vi-VN" sz="2400" b="1" dirty="0"/>
              <a:t>Tạm dịch: </a:t>
            </a:r>
            <a:r>
              <a:rPr lang="vi-VN" sz="2400" dirty="0"/>
              <a:t>Đừng để mẹ mình xem bất cứ bộ phim gì thể loại sướt mướt như này - me khóc ngay đấy.</a:t>
            </a:r>
            <a:endParaRPr lang="en-US" sz="2400" dirty="0"/>
          </a:p>
          <a:p>
            <a:endParaRPr lang="en-US" sz="2400" dirty="0"/>
          </a:p>
        </p:txBody>
      </p:sp>
      <p:sp>
        <p:nvSpPr>
          <p:cNvPr id="2" name="Oval 1"/>
          <p:cNvSpPr/>
          <p:nvPr/>
        </p:nvSpPr>
        <p:spPr>
          <a:xfrm>
            <a:off x="2971800" y="762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1143000" y="43434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1372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 calcmode="lin" valueType="num">
                                      <p:cBhvr additive="base">
                                        <p:cTn id="2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 calcmode="lin" valueType="num">
                                      <p:cBhvr additive="base">
                                        <p:cTn id="2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6555641"/>
          </a:xfrm>
          <a:prstGeom prst="rect">
            <a:avLst/>
          </a:prstGeom>
          <a:noFill/>
        </p:spPr>
        <p:txBody>
          <a:bodyPr wrap="square" rtlCol="0">
            <a:spAutoFit/>
          </a:bodyPr>
          <a:lstStyle/>
          <a:p>
            <a:r>
              <a:rPr lang="vi-VN" sz="2000" b="1" dirty="0"/>
              <a:t>Question 28: </a:t>
            </a:r>
            <a:r>
              <a:rPr lang="vi-VN" sz="2000" dirty="0"/>
              <a:t>Please </a:t>
            </a:r>
            <a:r>
              <a:rPr lang="vi-VN" sz="2000" u="sng" dirty="0"/>
              <a:t>remain</a:t>
            </a:r>
            <a:r>
              <a:rPr lang="vi-VN" sz="2000" dirty="0"/>
              <a:t> in </a:t>
            </a:r>
            <a:r>
              <a:rPr lang="vi-VN" sz="2000" u="sng" dirty="0"/>
              <a:t>your seat</a:t>
            </a:r>
            <a:r>
              <a:rPr lang="vi-VN" sz="2000" dirty="0"/>
              <a:t> until the plane </a:t>
            </a:r>
            <a:r>
              <a:rPr lang="vi-VN" sz="2000" u="sng" dirty="0"/>
              <a:t>will come</a:t>
            </a:r>
            <a:r>
              <a:rPr lang="vi-VN" sz="2000" dirty="0"/>
              <a:t> to a </a:t>
            </a:r>
            <a:r>
              <a:rPr lang="vi-VN" sz="2000" u="sng" dirty="0"/>
              <a:t>complete stop</a:t>
            </a:r>
            <a:r>
              <a:rPr lang="vi-VN" sz="2000" dirty="0"/>
              <a:t>.   </a:t>
            </a:r>
            <a:endParaRPr lang="en-US" sz="2000" dirty="0"/>
          </a:p>
          <a:p>
            <a:r>
              <a:rPr lang="vi-VN" sz="2000" dirty="0"/>
              <a:t>	</a:t>
            </a:r>
            <a:r>
              <a:rPr lang="en-US" sz="2000" b="1" dirty="0"/>
              <a:t>A.</a:t>
            </a:r>
            <a:r>
              <a:rPr lang="en-US" sz="2000" dirty="0"/>
              <a:t> </a:t>
            </a:r>
            <a:r>
              <a:rPr lang="vi-VN" sz="2000" dirty="0"/>
              <a:t>remain	</a:t>
            </a:r>
            <a:r>
              <a:rPr lang="vi-VN" sz="2000" b="1" dirty="0"/>
              <a:t>B.</a:t>
            </a:r>
            <a:r>
              <a:rPr lang="vi-VN" sz="2000" dirty="0"/>
              <a:t> your seat	</a:t>
            </a:r>
            <a:r>
              <a:rPr lang="vi-VN" sz="2000" b="1" dirty="0"/>
              <a:t>C.</a:t>
            </a:r>
            <a:r>
              <a:rPr lang="vi-VN" sz="2000" dirty="0"/>
              <a:t> will </a:t>
            </a:r>
            <a:r>
              <a:rPr lang="en-US" sz="2000" dirty="0"/>
              <a:t>come	</a:t>
            </a:r>
            <a:r>
              <a:rPr lang="en-US" sz="2000" b="1" dirty="0"/>
              <a:t>D.</a:t>
            </a:r>
            <a:r>
              <a:rPr lang="en-US" sz="2000" dirty="0"/>
              <a:t> complete shop</a:t>
            </a:r>
          </a:p>
          <a:p>
            <a:endParaRPr lang="vi-VN" sz="2000" b="1" dirty="0" smtClean="0"/>
          </a:p>
          <a:p>
            <a:r>
              <a:rPr lang="en-US" sz="2000" dirty="0" err="1" smtClean="0"/>
              <a:t>Khi</a:t>
            </a:r>
            <a:r>
              <a:rPr lang="en-US" sz="2000" dirty="0" smtClean="0"/>
              <a:t> </a:t>
            </a:r>
            <a:r>
              <a:rPr lang="en-US" sz="2000" dirty="0" err="1"/>
              <a:t>dùng</a:t>
            </a:r>
            <a:r>
              <a:rPr lang="en-US" sz="2000" dirty="0"/>
              <a:t> </a:t>
            </a:r>
            <a:r>
              <a:rPr lang="en-US" sz="2000" dirty="0" err="1"/>
              <a:t>mệnh</a:t>
            </a:r>
            <a:r>
              <a:rPr lang="en-US" sz="2000" dirty="0"/>
              <a:t> </a:t>
            </a:r>
            <a:r>
              <a:rPr lang="en-US" sz="2000" dirty="0" err="1"/>
              <a:t>đề</a:t>
            </a:r>
            <a:r>
              <a:rPr lang="en-US" sz="2000" dirty="0"/>
              <a:t> </a:t>
            </a:r>
            <a:r>
              <a:rPr lang="en-US" sz="2000" dirty="0" err="1"/>
              <a:t>thời</a:t>
            </a:r>
            <a:r>
              <a:rPr lang="en-US" sz="2000" dirty="0"/>
              <a:t> </a:t>
            </a:r>
            <a:r>
              <a:rPr lang="en-US" sz="2000" dirty="0" err="1"/>
              <a:t>gian</a:t>
            </a:r>
            <a:r>
              <a:rPr lang="en-US" sz="2000" dirty="0"/>
              <a:t> </a:t>
            </a:r>
            <a:r>
              <a:rPr lang="en-US" sz="2000" dirty="0" err="1"/>
              <a:t>với</a:t>
            </a:r>
            <a:r>
              <a:rPr lang="en-US" sz="2000" dirty="0"/>
              <a:t> </a:t>
            </a:r>
            <a:r>
              <a:rPr lang="en-US" sz="2000" dirty="0" err="1"/>
              <a:t>các</a:t>
            </a:r>
            <a:r>
              <a:rPr lang="en-US" sz="2000" dirty="0"/>
              <a:t> </a:t>
            </a:r>
            <a:r>
              <a:rPr lang="en-US" sz="2000" dirty="0" err="1"/>
              <a:t>liên</a:t>
            </a:r>
            <a:r>
              <a:rPr lang="en-US" sz="2000" dirty="0"/>
              <a:t> </a:t>
            </a:r>
            <a:r>
              <a:rPr lang="en-US" sz="2000" dirty="0" err="1"/>
              <a:t>từ</a:t>
            </a:r>
            <a:r>
              <a:rPr lang="en-US" sz="2000" dirty="0"/>
              <a:t> </a:t>
            </a:r>
            <a:r>
              <a:rPr lang="en-US" sz="2000" dirty="0" err="1"/>
              <a:t>chỉ</a:t>
            </a:r>
            <a:r>
              <a:rPr lang="en-US" sz="2000" dirty="0"/>
              <a:t> </a:t>
            </a:r>
            <a:r>
              <a:rPr lang="en-US" sz="2000" dirty="0" err="1"/>
              <a:t>thời</a:t>
            </a:r>
            <a:r>
              <a:rPr lang="en-US" sz="2000" dirty="0"/>
              <a:t> </a:t>
            </a:r>
            <a:r>
              <a:rPr lang="en-US" sz="2000" dirty="0" err="1"/>
              <a:t>gian</a:t>
            </a:r>
            <a:r>
              <a:rPr lang="en-US" sz="2000" dirty="0"/>
              <a:t> </a:t>
            </a:r>
            <a:r>
              <a:rPr lang="en-US" sz="2000" dirty="0" err="1"/>
              <a:t>như</a:t>
            </a:r>
            <a:r>
              <a:rPr lang="en-US" sz="2000" dirty="0"/>
              <a:t> until, when, as soon as, once …, </a:t>
            </a:r>
            <a:r>
              <a:rPr lang="en-US" sz="2000" dirty="0" err="1"/>
              <a:t>thì</a:t>
            </a:r>
            <a:r>
              <a:rPr lang="en-US" sz="2000" dirty="0"/>
              <a:t> </a:t>
            </a:r>
            <a:r>
              <a:rPr lang="en-US" sz="2000" dirty="0" err="1"/>
              <a:t>của</a:t>
            </a:r>
            <a:r>
              <a:rPr lang="en-US" sz="2000" dirty="0"/>
              <a:t> </a:t>
            </a:r>
            <a:r>
              <a:rPr lang="en-US" sz="2000" dirty="0" err="1"/>
              <a:t>mệnh</a:t>
            </a:r>
            <a:r>
              <a:rPr lang="en-US" sz="2000" dirty="0"/>
              <a:t> </a:t>
            </a:r>
            <a:r>
              <a:rPr lang="en-US" sz="2000" dirty="0" err="1"/>
              <a:t>đề</a:t>
            </a:r>
            <a:r>
              <a:rPr lang="en-US" sz="2000" dirty="0"/>
              <a:t> </a:t>
            </a:r>
            <a:r>
              <a:rPr lang="en-US" sz="2000" dirty="0" err="1"/>
              <a:t>thời</a:t>
            </a:r>
            <a:r>
              <a:rPr lang="en-US" sz="2000" dirty="0"/>
              <a:t> </a:t>
            </a:r>
            <a:r>
              <a:rPr lang="en-US" sz="2000" dirty="0" err="1"/>
              <a:t>gian</a:t>
            </a:r>
            <a:r>
              <a:rPr lang="en-US" sz="2000" dirty="0"/>
              <a:t> </a:t>
            </a:r>
            <a:r>
              <a:rPr lang="en-US" sz="2000" dirty="0" err="1"/>
              <a:t>không</a:t>
            </a:r>
            <a:r>
              <a:rPr lang="en-US" sz="2000" dirty="0"/>
              <a:t> chia ở </a:t>
            </a:r>
            <a:r>
              <a:rPr lang="en-US" sz="2000" dirty="0" err="1"/>
              <a:t>tương</a:t>
            </a:r>
            <a:r>
              <a:rPr lang="en-US" sz="2000" dirty="0"/>
              <a:t> </a:t>
            </a:r>
            <a:r>
              <a:rPr lang="en-US" sz="2000" dirty="0" err="1"/>
              <a:t>lai</a:t>
            </a:r>
            <a:r>
              <a:rPr lang="en-US" sz="2000" dirty="0"/>
              <a:t>. </a:t>
            </a:r>
            <a:r>
              <a:rPr lang="en-US" sz="2000" dirty="0" err="1"/>
              <a:t>Câu</a:t>
            </a:r>
            <a:r>
              <a:rPr lang="en-US" sz="2000" dirty="0"/>
              <a:t> </a:t>
            </a:r>
            <a:r>
              <a:rPr lang="en-US" sz="2000" dirty="0" err="1"/>
              <a:t>trên</a:t>
            </a:r>
            <a:r>
              <a:rPr lang="en-US" sz="2000" dirty="0"/>
              <a:t> </a:t>
            </a:r>
            <a:r>
              <a:rPr lang="en-US" sz="2000" dirty="0" err="1"/>
              <a:t>cần</a:t>
            </a:r>
            <a:r>
              <a:rPr lang="en-US" sz="2000" dirty="0"/>
              <a:t> </a:t>
            </a:r>
            <a:r>
              <a:rPr lang="en-US" sz="2000" dirty="0" err="1"/>
              <a:t>sửa</a:t>
            </a:r>
            <a:r>
              <a:rPr lang="en-US" sz="2000" dirty="0"/>
              <a:t> </a:t>
            </a:r>
            <a:r>
              <a:rPr lang="en-US" sz="2000" dirty="0" err="1"/>
              <a:t>thành</a:t>
            </a:r>
            <a:r>
              <a:rPr lang="en-US" sz="2000" dirty="0"/>
              <a:t> “comes". </a:t>
            </a:r>
          </a:p>
          <a:p>
            <a:r>
              <a:rPr lang="vi-VN" sz="2000" b="1" dirty="0"/>
              <a:t>Question 29: </a:t>
            </a:r>
            <a:r>
              <a:rPr lang="vi-VN" sz="2000" dirty="0"/>
              <a:t>Trademarks </a:t>
            </a:r>
            <a:r>
              <a:rPr lang="vi-VN" sz="2000" u="sng" dirty="0"/>
              <a:t>enable</a:t>
            </a:r>
            <a:r>
              <a:rPr lang="vi-VN" sz="2000" dirty="0"/>
              <a:t> a company to </a:t>
            </a:r>
            <a:r>
              <a:rPr lang="vi-VN" sz="2000" u="sng" dirty="0"/>
              <a:t>distinguish</a:t>
            </a:r>
            <a:r>
              <a:rPr lang="vi-VN" sz="2000" dirty="0"/>
              <a:t> its products from </a:t>
            </a:r>
            <a:r>
              <a:rPr lang="vi-VN" sz="2000" u="sng" dirty="0"/>
              <a:t>this</a:t>
            </a:r>
            <a:r>
              <a:rPr lang="vi-VN" sz="2000" dirty="0"/>
              <a:t> of </a:t>
            </a:r>
            <a:r>
              <a:rPr lang="vi-VN" sz="2000" u="sng" dirty="0"/>
              <a:t>another</a:t>
            </a:r>
            <a:r>
              <a:rPr lang="vi-VN" sz="2000" dirty="0"/>
              <a:t> company.	</a:t>
            </a:r>
            <a:endParaRPr lang="en-US" sz="2000" dirty="0"/>
          </a:p>
          <a:p>
            <a:r>
              <a:rPr lang="vi-VN" sz="2000" dirty="0"/>
              <a:t>	</a:t>
            </a:r>
            <a:r>
              <a:rPr lang="en-US" sz="2000" b="1" dirty="0"/>
              <a:t>A.</a:t>
            </a:r>
            <a:r>
              <a:rPr lang="en-US" sz="2000" dirty="0"/>
              <a:t> enable	</a:t>
            </a:r>
            <a:r>
              <a:rPr lang="en-US" sz="2000" b="1" dirty="0"/>
              <a:t>B.</a:t>
            </a:r>
            <a:r>
              <a:rPr lang="en-US" sz="2000" dirty="0"/>
              <a:t> distinguish	</a:t>
            </a:r>
            <a:r>
              <a:rPr lang="en-US" sz="2000" b="1" dirty="0"/>
              <a:t>C.</a:t>
            </a:r>
            <a:r>
              <a:rPr lang="en-US" sz="2000" dirty="0"/>
              <a:t> this	</a:t>
            </a:r>
            <a:r>
              <a:rPr lang="en-US" sz="2000" b="1" dirty="0"/>
              <a:t>D.</a:t>
            </a:r>
            <a:r>
              <a:rPr lang="en-US" sz="2000" dirty="0"/>
              <a:t> another</a:t>
            </a:r>
          </a:p>
          <a:p>
            <a:endParaRPr lang="vi-VN" sz="2000" b="1" dirty="0" smtClean="0"/>
          </a:p>
          <a:p>
            <a:r>
              <a:rPr lang="en-US" sz="2000" dirty="0" err="1" smtClean="0"/>
              <a:t>Đại</a:t>
            </a:r>
            <a:r>
              <a:rPr lang="en-US" sz="2000" dirty="0" smtClean="0"/>
              <a:t> </a:t>
            </a:r>
            <a:r>
              <a:rPr lang="en-US" sz="2000" dirty="0" err="1"/>
              <a:t>từ</a:t>
            </a:r>
            <a:r>
              <a:rPr lang="en-US" sz="2000" dirty="0"/>
              <a:t> “this” </a:t>
            </a:r>
            <a:r>
              <a:rPr lang="en-US" sz="2000" dirty="0" err="1"/>
              <a:t>không</a:t>
            </a:r>
            <a:r>
              <a:rPr lang="en-US" sz="2000" dirty="0"/>
              <a:t> </a:t>
            </a:r>
            <a:r>
              <a:rPr lang="en-US" sz="2000" dirty="0" err="1"/>
              <a:t>thể</a:t>
            </a:r>
            <a:r>
              <a:rPr lang="en-US" sz="2000" dirty="0"/>
              <a:t> </a:t>
            </a:r>
            <a:r>
              <a:rPr lang="en-US" sz="2000" dirty="0" err="1"/>
              <a:t>thay</a:t>
            </a:r>
            <a:r>
              <a:rPr lang="en-US" sz="2000" dirty="0"/>
              <a:t> </a:t>
            </a:r>
            <a:r>
              <a:rPr lang="en-US" sz="2000" dirty="0" err="1"/>
              <a:t>thế</a:t>
            </a:r>
            <a:r>
              <a:rPr lang="en-US" sz="2000" dirty="0"/>
              <a:t> </a:t>
            </a:r>
            <a:r>
              <a:rPr lang="en-US" sz="2000" dirty="0" err="1"/>
              <a:t>cho</a:t>
            </a:r>
            <a:r>
              <a:rPr lang="en-US" sz="2000" dirty="0"/>
              <a:t> “products” </a:t>
            </a:r>
            <a:r>
              <a:rPr lang="en-US" sz="2000" dirty="0" err="1"/>
              <a:t>của</a:t>
            </a:r>
            <a:r>
              <a:rPr lang="en-US" sz="2000" dirty="0"/>
              <a:t> “another company” </a:t>
            </a:r>
            <a:r>
              <a:rPr lang="en-US" sz="2000" dirty="0" err="1"/>
              <a:t>được</a:t>
            </a:r>
            <a:r>
              <a:rPr lang="en-US" sz="2000" dirty="0"/>
              <a:t>. </a:t>
            </a:r>
            <a:r>
              <a:rPr lang="en-US" sz="2000" dirty="0" err="1"/>
              <a:t>Cẩn</a:t>
            </a:r>
            <a:r>
              <a:rPr lang="en-US" sz="2000" dirty="0"/>
              <a:t> </a:t>
            </a:r>
            <a:r>
              <a:rPr lang="en-US" sz="2000" dirty="0" err="1"/>
              <a:t>sửa</a:t>
            </a:r>
            <a:r>
              <a:rPr lang="en-US" sz="2000" dirty="0"/>
              <a:t> </a:t>
            </a:r>
            <a:r>
              <a:rPr lang="en-US" sz="2000" dirty="0" err="1"/>
              <a:t>thành</a:t>
            </a:r>
            <a:r>
              <a:rPr lang="en-US" sz="2000" dirty="0"/>
              <a:t> </a:t>
            </a:r>
            <a:r>
              <a:rPr lang="en-US" sz="2000" dirty="0" err="1"/>
              <a:t>đại</a:t>
            </a:r>
            <a:r>
              <a:rPr lang="en-US" sz="2000" dirty="0"/>
              <a:t> </a:t>
            </a:r>
            <a:r>
              <a:rPr lang="en-US" sz="2000" dirty="0" err="1"/>
              <a:t>từ</a:t>
            </a:r>
            <a:r>
              <a:rPr lang="en-US" sz="2000" dirty="0"/>
              <a:t> “those”.</a:t>
            </a:r>
          </a:p>
          <a:p>
            <a:r>
              <a:rPr lang="vi-VN" sz="2000" b="1" dirty="0"/>
              <a:t>Question 30: </a:t>
            </a:r>
            <a:r>
              <a:rPr lang="vi-VN" sz="2000" dirty="0"/>
              <a:t>A </a:t>
            </a:r>
            <a:r>
              <a:rPr lang="vi-VN" sz="2000" u="sng" dirty="0"/>
              <a:t>solar</a:t>
            </a:r>
            <a:r>
              <a:rPr lang="vi-VN" sz="2000" dirty="0"/>
              <a:t> flare is a </a:t>
            </a:r>
            <a:r>
              <a:rPr lang="vi-VN" sz="2000" u="sng" dirty="0"/>
              <a:t>phenomena</a:t>
            </a:r>
            <a:r>
              <a:rPr lang="vi-VN" sz="2000" dirty="0"/>
              <a:t> which can be </a:t>
            </a:r>
            <a:r>
              <a:rPr lang="vi-VN" sz="2000" u="sng" dirty="0"/>
              <a:t>seen</a:t>
            </a:r>
            <a:r>
              <a:rPr lang="vi-VN" sz="2000" dirty="0"/>
              <a:t> during an </a:t>
            </a:r>
            <a:r>
              <a:rPr lang="vi-VN" sz="2000" u="sng" dirty="0"/>
              <a:t>eclipse</a:t>
            </a:r>
            <a:r>
              <a:rPr lang="vi-VN" sz="2000" dirty="0"/>
              <a:t> of the sun.</a:t>
            </a:r>
            <a:endParaRPr lang="en-US" sz="2000" dirty="0"/>
          </a:p>
          <a:p>
            <a:r>
              <a:rPr lang="vi-VN" sz="2000" dirty="0"/>
              <a:t>	</a:t>
            </a:r>
            <a:r>
              <a:rPr lang="en-US" sz="2000" b="1" dirty="0"/>
              <a:t>A.</a:t>
            </a:r>
            <a:r>
              <a:rPr lang="en-US" sz="2000" dirty="0"/>
              <a:t> solar	</a:t>
            </a:r>
            <a:r>
              <a:rPr lang="en-US" sz="2000" b="1" dirty="0"/>
              <a:t>B.</a:t>
            </a:r>
            <a:r>
              <a:rPr lang="en-US" sz="2000" dirty="0"/>
              <a:t> phenomena	</a:t>
            </a:r>
            <a:r>
              <a:rPr lang="en-US" sz="2000" b="1" dirty="0"/>
              <a:t>C.</a:t>
            </a:r>
            <a:r>
              <a:rPr lang="en-US" sz="2000" dirty="0"/>
              <a:t> seen	</a:t>
            </a:r>
            <a:r>
              <a:rPr lang="en-US" sz="2000" b="1" dirty="0"/>
              <a:t>D.</a:t>
            </a:r>
            <a:r>
              <a:rPr lang="en-US" sz="2000" dirty="0"/>
              <a:t> eclipse</a:t>
            </a:r>
          </a:p>
          <a:p>
            <a:r>
              <a:rPr lang="vi-VN" sz="2000" b="1" i="1" dirty="0"/>
              <a:t> </a:t>
            </a:r>
            <a:endParaRPr lang="en-US" sz="2000" dirty="0"/>
          </a:p>
          <a:p>
            <a:endParaRPr lang="vi-VN" sz="2000" b="1" dirty="0" smtClean="0"/>
          </a:p>
          <a:p>
            <a:r>
              <a:rPr lang="en-US" sz="2000" dirty="0" err="1" smtClean="0"/>
              <a:t>Sau</a:t>
            </a:r>
            <a:r>
              <a:rPr lang="en-US" sz="2000" dirty="0" smtClean="0"/>
              <a:t> </a:t>
            </a:r>
            <a:r>
              <a:rPr lang="en-US" sz="2000" dirty="0" err="1"/>
              <a:t>mạo</a:t>
            </a:r>
            <a:r>
              <a:rPr lang="en-US" sz="2000" dirty="0"/>
              <a:t> </a:t>
            </a:r>
            <a:r>
              <a:rPr lang="en-US" sz="2000" dirty="0" err="1"/>
              <a:t>từ</a:t>
            </a:r>
            <a:r>
              <a:rPr lang="en-US" sz="2000" dirty="0"/>
              <a:t> “a” </a:t>
            </a:r>
            <a:r>
              <a:rPr lang="en-US" sz="2000" dirty="0" err="1"/>
              <a:t>cần</a:t>
            </a:r>
            <a:r>
              <a:rPr lang="en-US" sz="2000" dirty="0"/>
              <a:t> </a:t>
            </a:r>
            <a:r>
              <a:rPr lang="en-US" sz="2000" dirty="0" err="1"/>
              <a:t>một</a:t>
            </a:r>
            <a:r>
              <a:rPr lang="en-US" sz="2000" dirty="0"/>
              <a:t> </a:t>
            </a:r>
            <a:r>
              <a:rPr lang="en-US" sz="2000" dirty="0" err="1"/>
              <a:t>danh</a:t>
            </a:r>
            <a:r>
              <a:rPr lang="en-US" sz="2000" dirty="0"/>
              <a:t> </a:t>
            </a:r>
            <a:r>
              <a:rPr lang="en-US" sz="2000" dirty="0" err="1"/>
              <a:t>từ</a:t>
            </a:r>
            <a:r>
              <a:rPr lang="en-US" sz="2000" dirty="0"/>
              <a:t> </a:t>
            </a:r>
            <a:r>
              <a:rPr lang="en-US" sz="2000" dirty="0" err="1"/>
              <a:t>số</a:t>
            </a:r>
            <a:r>
              <a:rPr lang="en-US" sz="2000" dirty="0"/>
              <a:t> </a:t>
            </a:r>
            <a:r>
              <a:rPr lang="en-US" sz="2000" dirty="0" err="1"/>
              <a:t>ít</a:t>
            </a:r>
            <a:r>
              <a:rPr lang="en-US" sz="2000" dirty="0"/>
              <a:t>. “phenomena” </a:t>
            </a:r>
            <a:r>
              <a:rPr lang="en-US" sz="2000" dirty="0" err="1"/>
              <a:t>là</a:t>
            </a:r>
            <a:r>
              <a:rPr lang="en-US" sz="2000" dirty="0"/>
              <a:t> </a:t>
            </a:r>
            <a:r>
              <a:rPr lang="en-US" sz="2000" dirty="0" err="1"/>
              <a:t>danh</a:t>
            </a:r>
            <a:r>
              <a:rPr lang="en-US" sz="2000" dirty="0"/>
              <a:t> </a:t>
            </a:r>
            <a:r>
              <a:rPr lang="en-US" sz="2000" dirty="0" err="1"/>
              <a:t>từ</a:t>
            </a:r>
            <a:r>
              <a:rPr lang="en-US" sz="2000" dirty="0"/>
              <a:t> </a:t>
            </a:r>
            <a:r>
              <a:rPr lang="en-US" sz="2000" dirty="0" err="1"/>
              <a:t>số</a:t>
            </a:r>
            <a:r>
              <a:rPr lang="en-US" sz="2000" dirty="0"/>
              <a:t> </a:t>
            </a:r>
            <a:r>
              <a:rPr lang="en-US" sz="2000" dirty="0" err="1"/>
              <a:t>nhiều</a:t>
            </a:r>
            <a:r>
              <a:rPr lang="en-US" sz="2000" dirty="0"/>
              <a:t>. </a:t>
            </a:r>
            <a:r>
              <a:rPr lang="en-US" sz="2000" dirty="0" err="1"/>
              <a:t>Danh</a:t>
            </a:r>
            <a:r>
              <a:rPr lang="en-US" sz="2000" dirty="0"/>
              <a:t> </a:t>
            </a:r>
            <a:r>
              <a:rPr lang="en-US" sz="2000" dirty="0" err="1"/>
              <a:t>từ</a:t>
            </a:r>
            <a:r>
              <a:rPr lang="en-US" sz="2000" dirty="0"/>
              <a:t> </a:t>
            </a:r>
            <a:r>
              <a:rPr lang="en-US" sz="2000" dirty="0" err="1"/>
              <a:t>số</a:t>
            </a:r>
            <a:r>
              <a:rPr lang="en-US" sz="2000" dirty="0"/>
              <a:t> </a:t>
            </a:r>
            <a:r>
              <a:rPr lang="en-US" sz="2000" dirty="0" err="1"/>
              <a:t>ít</a:t>
            </a:r>
            <a:r>
              <a:rPr lang="en-US" sz="2000" dirty="0"/>
              <a:t> </a:t>
            </a:r>
            <a:r>
              <a:rPr lang="en-US" sz="2000" dirty="0" err="1"/>
              <a:t>là</a:t>
            </a:r>
            <a:r>
              <a:rPr lang="en-US" sz="2000" dirty="0"/>
              <a:t> “phenomenon”.</a:t>
            </a:r>
          </a:p>
          <a:p>
            <a:endParaRPr lang="en-US" sz="2000" dirty="0"/>
          </a:p>
        </p:txBody>
      </p:sp>
      <p:sp>
        <p:nvSpPr>
          <p:cNvPr id="2" name="Oval 1"/>
          <p:cNvSpPr/>
          <p:nvPr/>
        </p:nvSpPr>
        <p:spPr>
          <a:xfrm>
            <a:off x="4724400" y="914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4724400" y="3124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Oval 4"/>
          <p:cNvSpPr/>
          <p:nvPr/>
        </p:nvSpPr>
        <p:spPr>
          <a:xfrm>
            <a:off x="1981200" y="49530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9398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6186309"/>
          </a:xfrm>
          <a:prstGeom prst="rect">
            <a:avLst/>
          </a:prstGeom>
          <a:noFill/>
        </p:spPr>
        <p:txBody>
          <a:bodyPr wrap="square" rtlCol="0">
            <a:spAutoFit/>
          </a:bodyPr>
          <a:lstStyle/>
          <a:p>
            <a:r>
              <a:rPr lang="en-US" sz="2200" b="1" dirty="0"/>
              <a:t>Question 31: :</a:t>
            </a:r>
            <a:r>
              <a:rPr lang="en-US" sz="2200" dirty="0"/>
              <a:t>  I don’t think that man is Tom; Tom is so much taller!		</a:t>
            </a:r>
          </a:p>
          <a:p>
            <a:r>
              <a:rPr lang="en-US" sz="2200" dirty="0"/>
              <a:t>	</a:t>
            </a:r>
            <a:r>
              <a:rPr lang="en-US" sz="2200" b="1" dirty="0"/>
              <a:t>A.</a:t>
            </a:r>
            <a:r>
              <a:rPr lang="en-US" sz="2200" dirty="0"/>
              <a:t> That man can’t be Tom as Tom is so much taller.</a:t>
            </a:r>
          </a:p>
          <a:p>
            <a:r>
              <a:rPr lang="en-US" sz="2200" dirty="0"/>
              <a:t>	</a:t>
            </a:r>
            <a:r>
              <a:rPr lang="en-US" sz="2200" b="1" dirty="0"/>
              <a:t>B.</a:t>
            </a:r>
            <a:r>
              <a:rPr lang="en-US" sz="2200" dirty="0"/>
              <a:t> That man mustn’t be Tom as Tom is so much taller.</a:t>
            </a:r>
          </a:p>
          <a:p>
            <a:r>
              <a:rPr lang="en-US" sz="2200" dirty="0"/>
              <a:t>	</a:t>
            </a:r>
            <a:r>
              <a:rPr lang="en-US" sz="2200" b="1" dirty="0"/>
              <a:t>C.</a:t>
            </a:r>
            <a:r>
              <a:rPr lang="en-US" sz="2200" dirty="0"/>
              <a:t> That man shouldn’t be Tom as Tom is so much taller.</a:t>
            </a:r>
          </a:p>
          <a:p>
            <a:r>
              <a:rPr lang="en-US" sz="2200" dirty="0"/>
              <a:t>	</a:t>
            </a:r>
            <a:r>
              <a:rPr lang="en-US" sz="2200" b="1" dirty="0"/>
              <a:t>D.</a:t>
            </a:r>
            <a:r>
              <a:rPr lang="en-US" sz="2200" dirty="0"/>
              <a:t> That man needn’t be Tom as Tom is so much taller.</a:t>
            </a:r>
          </a:p>
          <a:p>
            <a:endParaRPr lang="vi-VN" sz="2200" b="1" dirty="0" smtClean="0"/>
          </a:p>
          <a:p>
            <a:r>
              <a:rPr lang="vi-VN" sz="2200" dirty="0" smtClean="0"/>
              <a:t>- </a:t>
            </a:r>
            <a:r>
              <a:rPr lang="en-US" sz="2200" dirty="0"/>
              <a:t>can/can’t + bare infinitive: </a:t>
            </a:r>
            <a:r>
              <a:rPr lang="en-US" sz="2200" dirty="0" err="1"/>
              <a:t>dùng</a:t>
            </a:r>
            <a:r>
              <a:rPr lang="en-US" sz="2200" dirty="0"/>
              <a:t> </a:t>
            </a:r>
            <a:r>
              <a:rPr lang="en-US" sz="2200" dirty="0" err="1"/>
              <a:t>để</a:t>
            </a:r>
            <a:r>
              <a:rPr lang="en-US" sz="2200" dirty="0"/>
              <a:t> </a:t>
            </a:r>
            <a:r>
              <a:rPr lang="en-US" sz="2200" dirty="0" err="1"/>
              <a:t>đưa</a:t>
            </a:r>
            <a:r>
              <a:rPr lang="en-US" sz="2200" dirty="0"/>
              <a:t> </a:t>
            </a:r>
            <a:r>
              <a:rPr lang="en-US" sz="2200" dirty="0" err="1"/>
              <a:t>ra</a:t>
            </a:r>
            <a:r>
              <a:rPr lang="en-US" sz="2200" dirty="0"/>
              <a:t> </a:t>
            </a:r>
            <a:r>
              <a:rPr lang="en-US" sz="2200" dirty="0" err="1"/>
              <a:t>suy</a:t>
            </a:r>
            <a:r>
              <a:rPr lang="en-US" sz="2200" dirty="0"/>
              <a:t> </a:t>
            </a:r>
            <a:r>
              <a:rPr lang="en-US" sz="2200" dirty="0" err="1"/>
              <a:t>luận</a:t>
            </a:r>
            <a:r>
              <a:rPr lang="en-US" sz="2200" dirty="0"/>
              <a:t> </a:t>
            </a:r>
            <a:r>
              <a:rPr lang="en-US" sz="2200" dirty="0" err="1"/>
              <a:t>về</a:t>
            </a:r>
            <a:r>
              <a:rPr lang="en-US" sz="2200" dirty="0"/>
              <a:t> </a:t>
            </a:r>
            <a:r>
              <a:rPr lang="en-US" sz="2200" dirty="0" err="1"/>
              <a:t>một</a:t>
            </a:r>
            <a:r>
              <a:rPr lang="en-US" sz="2200" dirty="0"/>
              <a:t> </a:t>
            </a:r>
            <a:r>
              <a:rPr lang="en-US" sz="2200" dirty="0" err="1"/>
              <a:t>sự</a:t>
            </a:r>
            <a:r>
              <a:rPr lang="en-US" sz="2200" dirty="0"/>
              <a:t> </a:t>
            </a:r>
            <a:r>
              <a:rPr lang="en-US" sz="2200" dirty="0" err="1"/>
              <a:t>việc</a:t>
            </a:r>
            <a:r>
              <a:rPr lang="en-US" sz="2200" dirty="0"/>
              <a:t> </a:t>
            </a:r>
            <a:r>
              <a:rPr lang="en-US" sz="2200" dirty="0" err="1"/>
              <a:t>chắc</a:t>
            </a:r>
            <a:r>
              <a:rPr lang="en-US" sz="2200" dirty="0"/>
              <a:t> </a:t>
            </a:r>
            <a:r>
              <a:rPr lang="en-US" sz="2200" dirty="0" err="1"/>
              <a:t>chắn</a:t>
            </a:r>
            <a:r>
              <a:rPr lang="en-US" sz="2200" dirty="0"/>
              <a:t> </a:t>
            </a:r>
            <a:r>
              <a:rPr lang="en-US" sz="2200" dirty="0" err="1"/>
              <a:t>có</a:t>
            </a:r>
            <a:r>
              <a:rPr lang="en-US" sz="2200" dirty="0"/>
              <a:t> </a:t>
            </a:r>
            <a:r>
              <a:rPr lang="en-US" sz="2200" dirty="0" err="1"/>
              <a:t>thể</a:t>
            </a:r>
            <a:r>
              <a:rPr lang="en-US" sz="2200" dirty="0"/>
              <a:t>/ </a:t>
            </a:r>
            <a:r>
              <a:rPr lang="en-US" sz="2200" dirty="0" err="1"/>
              <a:t>không</a:t>
            </a:r>
            <a:r>
              <a:rPr lang="en-US" sz="2200" dirty="0"/>
              <a:t> </a:t>
            </a:r>
            <a:r>
              <a:rPr lang="en-US" sz="2200" dirty="0" err="1"/>
              <a:t>thể</a:t>
            </a:r>
            <a:r>
              <a:rPr lang="en-US" sz="2200" dirty="0"/>
              <a:t> </a:t>
            </a:r>
            <a:r>
              <a:rPr lang="en-US" sz="2200" dirty="0" err="1"/>
              <a:t>xảy</a:t>
            </a:r>
            <a:r>
              <a:rPr lang="en-US" sz="2200" dirty="0"/>
              <a:t> </a:t>
            </a:r>
            <a:r>
              <a:rPr lang="en-US" sz="2200" dirty="0" err="1"/>
              <a:t>ra</a:t>
            </a:r>
            <a:r>
              <a:rPr lang="en-US" sz="2200" dirty="0"/>
              <a:t> ở </a:t>
            </a:r>
            <a:r>
              <a:rPr lang="en-US" sz="2200" dirty="0" err="1"/>
              <a:t>hiện</a:t>
            </a:r>
            <a:r>
              <a:rPr lang="en-US" sz="2200" dirty="0"/>
              <a:t> </a:t>
            </a:r>
            <a:r>
              <a:rPr lang="en-US" sz="2200" dirty="0" err="1"/>
              <a:t>tại</a:t>
            </a:r>
            <a:r>
              <a:rPr lang="en-US" sz="2200" dirty="0"/>
              <a:t>.</a:t>
            </a:r>
          </a:p>
          <a:p>
            <a:r>
              <a:rPr lang="vi-VN" sz="2200" dirty="0"/>
              <a:t>- </a:t>
            </a:r>
            <a:r>
              <a:rPr lang="en-US" sz="2200" dirty="0"/>
              <a:t>mustn’t + bare infinitive: </a:t>
            </a:r>
            <a:r>
              <a:rPr lang="en-US" sz="2200" dirty="0" err="1"/>
              <a:t>dùng</a:t>
            </a:r>
            <a:r>
              <a:rPr lang="en-US" sz="2200" dirty="0"/>
              <a:t> </a:t>
            </a:r>
            <a:r>
              <a:rPr lang="en-US" sz="2200" dirty="0" err="1"/>
              <a:t>để</a:t>
            </a:r>
            <a:r>
              <a:rPr lang="en-US" sz="2200" dirty="0"/>
              <a:t> </a:t>
            </a:r>
            <a:r>
              <a:rPr lang="en-US" sz="2200" dirty="0" err="1"/>
              <a:t>chỉ</a:t>
            </a:r>
            <a:r>
              <a:rPr lang="en-US" sz="2200" dirty="0"/>
              <a:t> </a:t>
            </a:r>
            <a:r>
              <a:rPr lang="en-US" sz="2200" dirty="0" err="1"/>
              <a:t>sự</a:t>
            </a:r>
            <a:r>
              <a:rPr lang="en-US" sz="2200" dirty="0"/>
              <a:t> </a:t>
            </a:r>
            <a:r>
              <a:rPr lang="en-US" sz="2200" dirty="0" err="1"/>
              <a:t>cấm</a:t>
            </a:r>
            <a:r>
              <a:rPr lang="en-US" sz="2200" dirty="0"/>
              <a:t> </a:t>
            </a:r>
            <a:r>
              <a:rPr lang="en-US" sz="2200" dirty="0" err="1"/>
              <a:t>đoán</a:t>
            </a:r>
            <a:endParaRPr lang="en-US" sz="2200" dirty="0"/>
          </a:p>
          <a:p>
            <a:r>
              <a:rPr lang="vi-VN" sz="2200" dirty="0"/>
              <a:t>- </a:t>
            </a:r>
            <a:r>
              <a:rPr lang="en-US" sz="2200" dirty="0"/>
              <a:t>shouldn’t + bare infinitive: </a:t>
            </a:r>
            <a:r>
              <a:rPr lang="en-US" sz="2200" dirty="0" err="1"/>
              <a:t>dùng</a:t>
            </a:r>
            <a:r>
              <a:rPr lang="en-US" sz="2200" dirty="0"/>
              <a:t> </a:t>
            </a:r>
            <a:r>
              <a:rPr lang="en-US" sz="2200" dirty="0" err="1"/>
              <a:t>để</a:t>
            </a:r>
            <a:r>
              <a:rPr lang="en-US" sz="2200" dirty="0"/>
              <a:t> </a:t>
            </a:r>
            <a:r>
              <a:rPr lang="en-US" sz="2200" dirty="0" err="1"/>
              <a:t>đưa</a:t>
            </a:r>
            <a:r>
              <a:rPr lang="en-US" sz="2200" dirty="0"/>
              <a:t> </a:t>
            </a:r>
            <a:r>
              <a:rPr lang="en-US" sz="2200" dirty="0" err="1"/>
              <a:t>lời</a:t>
            </a:r>
            <a:r>
              <a:rPr lang="en-US" sz="2200" dirty="0"/>
              <a:t> </a:t>
            </a:r>
            <a:r>
              <a:rPr lang="en-US" sz="2200" dirty="0" err="1"/>
              <a:t>khuyên</a:t>
            </a:r>
            <a:r>
              <a:rPr lang="en-US" sz="2200" dirty="0"/>
              <a:t> </a:t>
            </a:r>
            <a:r>
              <a:rPr lang="en-US" sz="2200" dirty="0" err="1"/>
              <a:t>không</a:t>
            </a:r>
            <a:r>
              <a:rPr lang="en-US" sz="2200" dirty="0"/>
              <a:t> </a:t>
            </a:r>
            <a:r>
              <a:rPr lang="en-US" sz="2200" dirty="0" err="1"/>
              <a:t>nên</a:t>
            </a:r>
            <a:r>
              <a:rPr lang="en-US" sz="2200" dirty="0"/>
              <a:t> </a:t>
            </a:r>
            <a:r>
              <a:rPr lang="en-US" sz="2200" dirty="0" err="1"/>
              <a:t>làm</a:t>
            </a:r>
            <a:r>
              <a:rPr lang="en-US" sz="2200" dirty="0"/>
              <a:t> </a:t>
            </a:r>
            <a:r>
              <a:rPr lang="en-US" sz="2200" dirty="0" err="1"/>
              <a:t>gì</a:t>
            </a:r>
            <a:endParaRPr lang="en-US" sz="2200" dirty="0"/>
          </a:p>
          <a:p>
            <a:r>
              <a:rPr lang="vi-VN" sz="2200" dirty="0"/>
              <a:t>- </a:t>
            </a:r>
            <a:r>
              <a:rPr lang="en-US" sz="2200" dirty="0"/>
              <a:t>needn’t + bare infinitive: </a:t>
            </a:r>
            <a:r>
              <a:rPr lang="en-US" sz="2200" dirty="0" err="1"/>
              <a:t>dùng</a:t>
            </a:r>
            <a:r>
              <a:rPr lang="en-US" sz="2200" dirty="0"/>
              <a:t> </a:t>
            </a:r>
            <a:r>
              <a:rPr lang="en-US" sz="2200" dirty="0" err="1"/>
              <a:t>để</a:t>
            </a:r>
            <a:r>
              <a:rPr lang="en-US" sz="2200" dirty="0"/>
              <a:t> </a:t>
            </a:r>
            <a:r>
              <a:rPr lang="en-US" sz="2200" dirty="0" err="1"/>
              <a:t>diễn</a:t>
            </a:r>
            <a:r>
              <a:rPr lang="en-US" sz="2200" dirty="0"/>
              <a:t> </a:t>
            </a:r>
            <a:r>
              <a:rPr lang="en-US" sz="2200" dirty="0" err="1"/>
              <a:t>tả</a:t>
            </a:r>
            <a:r>
              <a:rPr lang="en-US" sz="2200" dirty="0"/>
              <a:t> </a:t>
            </a:r>
            <a:r>
              <a:rPr lang="en-US" sz="2200" dirty="0" err="1"/>
              <a:t>sự</a:t>
            </a:r>
            <a:r>
              <a:rPr lang="en-US" sz="2200" dirty="0"/>
              <a:t> </a:t>
            </a:r>
            <a:r>
              <a:rPr lang="en-US" sz="2200" dirty="0" err="1"/>
              <a:t>không</a:t>
            </a:r>
            <a:r>
              <a:rPr lang="en-US" sz="2200" dirty="0"/>
              <a:t> </a:t>
            </a:r>
            <a:r>
              <a:rPr lang="en-US" sz="2200" dirty="0" err="1"/>
              <a:t>cần</a:t>
            </a:r>
            <a:r>
              <a:rPr lang="en-US" sz="2200" dirty="0"/>
              <a:t> </a:t>
            </a:r>
            <a:r>
              <a:rPr lang="en-US" sz="2200" dirty="0" err="1"/>
              <a:t>thiết</a:t>
            </a:r>
            <a:r>
              <a:rPr lang="en-US" sz="2200" dirty="0"/>
              <a:t>/ </a:t>
            </a:r>
            <a:r>
              <a:rPr lang="en-US" sz="2200" dirty="0" err="1"/>
              <a:t>không</a:t>
            </a:r>
            <a:r>
              <a:rPr lang="en-US" sz="2200" dirty="0"/>
              <a:t> </a:t>
            </a:r>
            <a:r>
              <a:rPr lang="en-US" sz="2200" dirty="0" err="1"/>
              <a:t>bắt</a:t>
            </a:r>
            <a:r>
              <a:rPr lang="en-US" sz="2200" dirty="0"/>
              <a:t> </a:t>
            </a:r>
            <a:r>
              <a:rPr lang="en-US" sz="2200" dirty="0" err="1"/>
              <a:t>buộc</a:t>
            </a:r>
            <a:r>
              <a:rPr lang="en-US" sz="2200" dirty="0"/>
              <a:t> </a:t>
            </a:r>
            <a:r>
              <a:rPr lang="en-US" sz="2200" dirty="0" err="1"/>
              <a:t>làm</a:t>
            </a:r>
            <a:r>
              <a:rPr lang="en-US" sz="2200" dirty="0"/>
              <a:t> </a:t>
            </a:r>
            <a:r>
              <a:rPr lang="en-US" sz="2200" dirty="0" err="1"/>
              <a:t>gì</a:t>
            </a:r>
            <a:endParaRPr lang="en-US" sz="2200" dirty="0"/>
          </a:p>
          <a:p>
            <a:r>
              <a:rPr lang="vi-VN" sz="2200" dirty="0"/>
              <a:t>- </a:t>
            </a:r>
            <a:r>
              <a:rPr lang="en-US" sz="2200" dirty="0" err="1"/>
              <a:t>Câu</a:t>
            </a:r>
            <a:r>
              <a:rPr lang="en-US" sz="2200" dirty="0"/>
              <a:t> </a:t>
            </a:r>
            <a:r>
              <a:rPr lang="en-US" sz="2200" dirty="0" err="1"/>
              <a:t>đã</a:t>
            </a:r>
            <a:r>
              <a:rPr lang="vi-VN" sz="2200" dirty="0"/>
              <a:t> cho</a:t>
            </a:r>
            <a:r>
              <a:rPr lang="en-US" sz="2200" dirty="0"/>
              <a:t>: </a:t>
            </a:r>
            <a:r>
              <a:rPr lang="en-US" sz="2200" dirty="0" err="1"/>
              <a:t>Tôi</a:t>
            </a:r>
            <a:r>
              <a:rPr lang="en-US" sz="2200" dirty="0"/>
              <a:t> </a:t>
            </a:r>
            <a:r>
              <a:rPr lang="en-US" sz="2200" dirty="0" err="1"/>
              <a:t>không</a:t>
            </a:r>
            <a:r>
              <a:rPr lang="en-US" sz="2200" dirty="0"/>
              <a:t> </a:t>
            </a:r>
            <a:r>
              <a:rPr lang="en-US" sz="2200" dirty="0" err="1"/>
              <a:t>nghĩ</a:t>
            </a:r>
            <a:r>
              <a:rPr lang="en-US" sz="2200" dirty="0"/>
              <a:t> </a:t>
            </a:r>
            <a:r>
              <a:rPr lang="en-US" sz="2200" dirty="0" err="1"/>
              <a:t>người</a:t>
            </a:r>
            <a:r>
              <a:rPr lang="en-US" sz="2200" dirty="0"/>
              <a:t> </a:t>
            </a:r>
            <a:r>
              <a:rPr lang="en-US" sz="2200" dirty="0" err="1"/>
              <a:t>đàn</a:t>
            </a:r>
            <a:r>
              <a:rPr lang="en-US" sz="2200" dirty="0"/>
              <a:t> </a:t>
            </a:r>
            <a:r>
              <a:rPr lang="en-US" sz="2200" dirty="0" err="1"/>
              <a:t>ông</a:t>
            </a:r>
            <a:r>
              <a:rPr lang="en-US" sz="2200" dirty="0"/>
              <a:t> </a:t>
            </a:r>
            <a:r>
              <a:rPr lang="en-US" sz="2200" dirty="0" err="1"/>
              <a:t>đó</a:t>
            </a:r>
            <a:r>
              <a:rPr lang="en-US" sz="2200" dirty="0"/>
              <a:t> </a:t>
            </a:r>
            <a:r>
              <a:rPr lang="en-US" sz="2200" dirty="0" err="1"/>
              <a:t>là</a:t>
            </a:r>
            <a:r>
              <a:rPr lang="en-US" sz="2200" dirty="0"/>
              <a:t> Tom; Tom </a:t>
            </a:r>
            <a:r>
              <a:rPr lang="en-US" sz="2200" dirty="0" err="1"/>
              <a:t>cao</a:t>
            </a:r>
            <a:r>
              <a:rPr lang="en-US" sz="2200" dirty="0"/>
              <a:t> </a:t>
            </a:r>
            <a:r>
              <a:rPr lang="en-US" sz="2200" dirty="0" err="1"/>
              <a:t>hơn</a:t>
            </a:r>
            <a:r>
              <a:rPr lang="en-US" sz="2200" dirty="0"/>
              <a:t> </a:t>
            </a:r>
            <a:r>
              <a:rPr lang="en-US" sz="2200" dirty="0" err="1"/>
              <a:t>nhiều</a:t>
            </a:r>
            <a:r>
              <a:rPr lang="en-US" sz="2200" dirty="0"/>
              <a:t>!</a:t>
            </a:r>
          </a:p>
          <a:p>
            <a:r>
              <a:rPr lang="vi-VN" sz="2200" dirty="0"/>
              <a:t>- </a:t>
            </a:r>
            <a:r>
              <a:rPr lang="en-US" sz="2200" dirty="0"/>
              <a:t>That man can’t be Tom as Tom is so much taller.: </a:t>
            </a:r>
            <a:r>
              <a:rPr lang="en-US" sz="2200" dirty="0" err="1"/>
              <a:t>Người</a:t>
            </a:r>
            <a:r>
              <a:rPr lang="en-US" sz="2200" dirty="0"/>
              <a:t> </a:t>
            </a:r>
            <a:r>
              <a:rPr lang="en-US" sz="2200" dirty="0" err="1"/>
              <a:t>đàn</a:t>
            </a:r>
            <a:r>
              <a:rPr lang="en-US" sz="2200" dirty="0"/>
              <a:t> </a:t>
            </a:r>
            <a:r>
              <a:rPr lang="en-US" sz="2200" dirty="0" err="1"/>
              <a:t>ông</a:t>
            </a:r>
            <a:r>
              <a:rPr lang="en-US" sz="2200" dirty="0"/>
              <a:t> </a:t>
            </a:r>
            <a:r>
              <a:rPr lang="en-US" sz="2200" dirty="0" err="1"/>
              <a:t>đó</a:t>
            </a:r>
            <a:r>
              <a:rPr lang="en-US" sz="2200" dirty="0"/>
              <a:t> </a:t>
            </a:r>
            <a:r>
              <a:rPr lang="en-US" sz="2200" dirty="0" err="1"/>
              <a:t>không</a:t>
            </a:r>
            <a:r>
              <a:rPr lang="en-US" sz="2200" dirty="0"/>
              <a:t> </a:t>
            </a:r>
            <a:r>
              <a:rPr lang="en-US" sz="2200" dirty="0" err="1"/>
              <a:t>thể</a:t>
            </a:r>
            <a:r>
              <a:rPr lang="en-US" sz="2200" dirty="0"/>
              <a:t> </a:t>
            </a:r>
            <a:r>
              <a:rPr lang="en-US" sz="2200" dirty="0" err="1"/>
              <a:t>là</a:t>
            </a:r>
            <a:r>
              <a:rPr lang="en-US" sz="2200" dirty="0"/>
              <a:t> Tom </a:t>
            </a:r>
            <a:r>
              <a:rPr lang="en-US" sz="2200" dirty="0" err="1"/>
              <a:t>vì</a:t>
            </a:r>
            <a:r>
              <a:rPr lang="en-US" sz="2200" dirty="0"/>
              <a:t> Tom </a:t>
            </a:r>
            <a:r>
              <a:rPr lang="en-US" sz="2200" dirty="0" err="1"/>
              <a:t>cao</a:t>
            </a:r>
            <a:r>
              <a:rPr lang="en-US" sz="2200" dirty="0"/>
              <a:t> </a:t>
            </a:r>
            <a:r>
              <a:rPr lang="en-US" sz="2200" dirty="0" err="1"/>
              <a:t>hơn</a:t>
            </a:r>
            <a:r>
              <a:rPr lang="en-US" sz="2200" dirty="0"/>
              <a:t> </a:t>
            </a:r>
            <a:r>
              <a:rPr lang="en-US" sz="2200" dirty="0" err="1"/>
              <a:t>nhiều</a:t>
            </a:r>
            <a:r>
              <a:rPr lang="en-US" sz="2200" dirty="0"/>
              <a:t>.</a:t>
            </a:r>
            <a:r>
              <a:rPr lang="vi-VN" sz="2200" dirty="0"/>
              <a:t> =&gt; cận nghĩa với câu đã cho.</a:t>
            </a:r>
            <a:endParaRPr lang="en-US" sz="2200" dirty="0"/>
          </a:p>
          <a:p>
            <a:endParaRPr lang="en-US" sz="2200" dirty="0"/>
          </a:p>
        </p:txBody>
      </p:sp>
      <p:sp>
        <p:nvSpPr>
          <p:cNvPr id="2" name="Oval 1"/>
          <p:cNvSpPr/>
          <p:nvPr/>
        </p:nvSpPr>
        <p:spPr>
          <a:xfrm>
            <a:off x="1143000" y="914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66485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915400" cy="4524315"/>
          </a:xfrm>
          <a:prstGeom prst="rect">
            <a:avLst/>
          </a:prstGeom>
          <a:noFill/>
        </p:spPr>
        <p:txBody>
          <a:bodyPr wrap="square" rtlCol="0">
            <a:spAutoFit/>
          </a:bodyPr>
          <a:lstStyle/>
          <a:p>
            <a:r>
              <a:rPr lang="en-US" sz="2400" b="1" dirty="0"/>
              <a:t>Question 32: </a:t>
            </a:r>
            <a:r>
              <a:rPr lang="en-US" sz="2400" dirty="0"/>
              <a:t>Tom said, “I’ll give you this book back tomorrow, Mary.”</a:t>
            </a:r>
            <a:r>
              <a:rPr lang="en-US" sz="2400" i="1" dirty="0"/>
              <a:t> </a:t>
            </a:r>
            <a:endParaRPr lang="en-US" sz="2400" dirty="0"/>
          </a:p>
          <a:p>
            <a:r>
              <a:rPr lang="en-US" sz="2400" b="1" dirty="0" smtClean="0"/>
              <a:t>A</a:t>
            </a:r>
            <a:r>
              <a:rPr lang="en-US" sz="2400" b="1" dirty="0"/>
              <a:t>.</a:t>
            </a:r>
            <a:r>
              <a:rPr lang="en-US" sz="2400" dirty="0"/>
              <a:t> Tom told Mary that I would give you that book back the next day.</a:t>
            </a:r>
          </a:p>
          <a:p>
            <a:r>
              <a:rPr lang="en-US" sz="2400" b="1" dirty="0" smtClean="0"/>
              <a:t>B</a:t>
            </a:r>
            <a:r>
              <a:rPr lang="en-US" sz="2400" b="1" dirty="0"/>
              <a:t>.</a:t>
            </a:r>
            <a:r>
              <a:rPr lang="en-US" sz="2400" dirty="0"/>
              <a:t> Tom told Mary that he would give her that book back the next day.</a:t>
            </a:r>
          </a:p>
          <a:p>
            <a:r>
              <a:rPr lang="en-US" sz="2400" b="1" dirty="0" smtClean="0"/>
              <a:t>C</a:t>
            </a:r>
            <a:r>
              <a:rPr lang="en-US" sz="2400" b="1" dirty="0"/>
              <a:t>.</a:t>
            </a:r>
            <a:r>
              <a:rPr lang="en-US" sz="2400" dirty="0"/>
              <a:t> Tom told Mary that he wouldn’t give her that book back the next day.</a:t>
            </a:r>
          </a:p>
          <a:p>
            <a:r>
              <a:rPr lang="en-US" sz="2400" b="1" dirty="0" smtClean="0"/>
              <a:t>D</a:t>
            </a:r>
            <a:r>
              <a:rPr lang="en-US" sz="2400" b="1" dirty="0"/>
              <a:t>.</a:t>
            </a:r>
            <a:r>
              <a:rPr lang="en-US" sz="2400" dirty="0"/>
              <a:t> Tom said to Mary that she would give him that book back the next day.</a:t>
            </a:r>
          </a:p>
          <a:p>
            <a:endParaRPr lang="vi-VN" sz="2400" b="1" dirty="0" smtClean="0"/>
          </a:p>
          <a:p>
            <a:r>
              <a:rPr lang="en-US" sz="2400" dirty="0" err="1" smtClean="0"/>
              <a:t>Trong</a:t>
            </a:r>
            <a:r>
              <a:rPr lang="en-US" sz="2400" dirty="0" smtClean="0"/>
              <a:t> </a:t>
            </a:r>
            <a:r>
              <a:rPr lang="en-US" sz="2400" dirty="0" err="1"/>
              <a:t>câu</a:t>
            </a:r>
            <a:r>
              <a:rPr lang="en-US" sz="2400" dirty="0"/>
              <a:t> </a:t>
            </a:r>
            <a:r>
              <a:rPr lang="en-US" sz="2400" dirty="0" err="1"/>
              <a:t>này</a:t>
            </a:r>
            <a:r>
              <a:rPr lang="en-US" sz="2400" dirty="0"/>
              <a:t>. </a:t>
            </a:r>
            <a:r>
              <a:rPr lang="en-US" sz="2400" dirty="0" err="1"/>
              <a:t>khi</a:t>
            </a:r>
            <a:r>
              <a:rPr lang="en-US" sz="2400" dirty="0"/>
              <a:t> </a:t>
            </a:r>
            <a:r>
              <a:rPr lang="en-US" sz="2400" dirty="0" err="1"/>
              <a:t>đổi</a:t>
            </a:r>
            <a:r>
              <a:rPr lang="en-US" sz="2400" dirty="0"/>
              <a:t> </a:t>
            </a:r>
            <a:r>
              <a:rPr lang="en-US" sz="2400" dirty="0" err="1"/>
              <a:t>từ</a:t>
            </a:r>
            <a:r>
              <a:rPr lang="en-US" sz="2400" dirty="0"/>
              <a:t> </a:t>
            </a:r>
            <a:r>
              <a:rPr lang="en-US" sz="2400" dirty="0" err="1"/>
              <a:t>câu</a:t>
            </a:r>
            <a:r>
              <a:rPr lang="en-US" sz="2400" dirty="0"/>
              <a:t> </a:t>
            </a:r>
            <a:r>
              <a:rPr lang="en-US" sz="2400" dirty="0" err="1"/>
              <a:t>trực</a:t>
            </a:r>
            <a:r>
              <a:rPr lang="en-US" sz="2400" dirty="0"/>
              <a:t> </a:t>
            </a:r>
            <a:r>
              <a:rPr lang="en-US" sz="2400" dirty="0" err="1"/>
              <a:t>tiếp</a:t>
            </a:r>
            <a:r>
              <a:rPr lang="en-US" sz="2400" dirty="0"/>
              <a:t> sang </a:t>
            </a:r>
            <a:r>
              <a:rPr lang="en-US" sz="2400" dirty="0" err="1"/>
              <a:t>câu</a:t>
            </a:r>
            <a:r>
              <a:rPr lang="en-US" sz="2400" dirty="0"/>
              <a:t> </a:t>
            </a:r>
            <a:r>
              <a:rPr lang="en-US" sz="2400" dirty="0" err="1"/>
              <a:t>gián</a:t>
            </a:r>
            <a:r>
              <a:rPr lang="en-US" sz="2400" dirty="0"/>
              <a:t> </a:t>
            </a:r>
            <a:r>
              <a:rPr lang="en-US" sz="2400" dirty="0" err="1"/>
              <a:t>tiếp</a:t>
            </a:r>
            <a:r>
              <a:rPr lang="en-US" sz="2400" dirty="0"/>
              <a:t>, </a:t>
            </a:r>
            <a:r>
              <a:rPr lang="en-US" sz="2400" b="1" dirty="0"/>
              <a:t>I</a:t>
            </a:r>
            <a:r>
              <a:rPr lang="en-US" sz="2400" dirty="0"/>
              <a:t> </a:t>
            </a:r>
            <a:r>
              <a:rPr lang="en-US" sz="2400" dirty="0" err="1"/>
              <a:t>phải</a:t>
            </a:r>
            <a:r>
              <a:rPr lang="en-US" sz="2400" dirty="0"/>
              <a:t> </a:t>
            </a:r>
            <a:r>
              <a:rPr lang="en-US" sz="2400" dirty="0" err="1"/>
              <a:t>chuyển</a:t>
            </a:r>
            <a:r>
              <a:rPr lang="en-US" sz="2400" dirty="0"/>
              <a:t> </a:t>
            </a:r>
            <a:r>
              <a:rPr lang="en-US" sz="2400" dirty="0" err="1"/>
              <a:t>thành</a:t>
            </a:r>
            <a:r>
              <a:rPr lang="en-US" sz="2400" dirty="0"/>
              <a:t> </a:t>
            </a:r>
            <a:r>
              <a:rPr lang="en-US" sz="2400" b="1" dirty="0"/>
              <a:t>he</a:t>
            </a:r>
            <a:r>
              <a:rPr lang="en-US" sz="2400" dirty="0"/>
              <a:t>, </a:t>
            </a:r>
            <a:r>
              <a:rPr lang="en-US" sz="2400" b="1" dirty="0"/>
              <a:t>you</a:t>
            </a:r>
            <a:r>
              <a:rPr lang="en-US" sz="2400" dirty="0"/>
              <a:t> </a:t>
            </a:r>
            <a:r>
              <a:rPr lang="en-US" sz="2400" dirty="0" err="1"/>
              <a:t>chuyển</a:t>
            </a:r>
            <a:r>
              <a:rPr lang="en-US" sz="2400" dirty="0"/>
              <a:t> </a:t>
            </a:r>
            <a:r>
              <a:rPr lang="en-US" sz="2400" dirty="0" err="1"/>
              <a:t>thành</a:t>
            </a:r>
            <a:r>
              <a:rPr lang="en-US" sz="2400" dirty="0"/>
              <a:t> </a:t>
            </a:r>
            <a:r>
              <a:rPr lang="en-US" sz="2400" b="1" dirty="0"/>
              <a:t>her</a:t>
            </a:r>
            <a:r>
              <a:rPr lang="en-US" sz="2400" dirty="0"/>
              <a:t>, </a:t>
            </a:r>
            <a:r>
              <a:rPr lang="en-US" sz="2400" b="1" dirty="0"/>
              <a:t>tomorrow</a:t>
            </a:r>
            <a:r>
              <a:rPr lang="en-US" sz="2400" dirty="0"/>
              <a:t> </a:t>
            </a:r>
            <a:r>
              <a:rPr lang="en-US" sz="2400" dirty="0" err="1"/>
              <a:t>thành</a:t>
            </a:r>
            <a:r>
              <a:rPr lang="en-US" sz="2400" dirty="0"/>
              <a:t> </a:t>
            </a:r>
            <a:r>
              <a:rPr lang="en-US" sz="2400" b="1" dirty="0"/>
              <a:t>the next day</a:t>
            </a:r>
            <a:r>
              <a:rPr lang="en-US" sz="2400" dirty="0"/>
              <a:t> </a:t>
            </a:r>
            <a:r>
              <a:rPr lang="en-US" sz="2400" dirty="0" err="1"/>
              <a:t>và</a:t>
            </a:r>
            <a:r>
              <a:rPr lang="en-US" sz="2400" dirty="0"/>
              <a:t> </a:t>
            </a:r>
            <a:r>
              <a:rPr lang="en-US" sz="2400" b="1" dirty="0"/>
              <a:t>will</a:t>
            </a:r>
            <a:r>
              <a:rPr lang="en-US" sz="2400" dirty="0"/>
              <a:t> </a:t>
            </a:r>
            <a:r>
              <a:rPr lang="en-US" sz="2400" dirty="0" err="1"/>
              <a:t>phải</a:t>
            </a:r>
            <a:r>
              <a:rPr lang="en-US" sz="2400" dirty="0"/>
              <a:t> </a:t>
            </a:r>
            <a:r>
              <a:rPr lang="en-US" sz="2400" dirty="0" err="1"/>
              <a:t>chuyển</a:t>
            </a:r>
            <a:r>
              <a:rPr lang="en-US" sz="2400" dirty="0"/>
              <a:t> </a:t>
            </a:r>
            <a:r>
              <a:rPr lang="en-US" sz="2400" dirty="0" err="1"/>
              <a:t>thành</a:t>
            </a:r>
            <a:r>
              <a:rPr lang="en-US" sz="2400" dirty="0"/>
              <a:t> </a:t>
            </a:r>
            <a:r>
              <a:rPr lang="en-US" sz="2400" b="1" dirty="0"/>
              <a:t>would</a:t>
            </a:r>
            <a:r>
              <a:rPr lang="en-US" sz="2400" dirty="0"/>
              <a:t>.</a:t>
            </a:r>
          </a:p>
          <a:p>
            <a:endParaRPr lang="en-US" sz="2400" dirty="0"/>
          </a:p>
        </p:txBody>
      </p:sp>
      <p:sp>
        <p:nvSpPr>
          <p:cNvPr id="2" name="Oval 1"/>
          <p:cNvSpPr/>
          <p:nvPr/>
        </p:nvSpPr>
        <p:spPr>
          <a:xfrm>
            <a:off x="289775" y="12192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18435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238948904"/>
              </p:ext>
            </p:extLst>
          </p:nvPr>
        </p:nvGraphicFramePr>
        <p:xfrm>
          <a:off x="-108397" y="3955961"/>
          <a:ext cx="9144000" cy="1981200"/>
        </p:xfrm>
        <a:graphic>
          <a:graphicData uri="http://schemas.openxmlformats.org/drawingml/2006/table">
            <a:tbl>
              <a:tblPr firstRow="1" firstCol="1" lastRow="1" lastCol="1" bandRow="1" bandCol="1">
                <a:tableStyleId>{5C22544A-7EE6-4342-B048-85BDC9FD1C3A}</a:tableStyleId>
              </a:tblPr>
              <a:tblGrid>
                <a:gridCol w="9144000"/>
              </a:tblGrid>
              <a:tr h="1981200">
                <a:tc>
                  <a:txBody>
                    <a:bodyPr/>
                    <a:lstStyle/>
                    <a:p>
                      <a:pPr marL="36195" marR="36195">
                        <a:spcBef>
                          <a:spcPts val="0"/>
                        </a:spcBef>
                        <a:spcAft>
                          <a:spcPts val="0"/>
                        </a:spcAft>
                      </a:pPr>
                      <a:r>
                        <a:rPr lang="vi-VN" sz="2400" dirty="0">
                          <a:effectLst/>
                        </a:rPr>
                        <a:t>S + began/ started + V-ing / To V …  in + time (May, 1990,…) </a:t>
                      </a:r>
                      <a:endParaRPr lang="en-US" sz="2400" dirty="0">
                        <a:effectLst/>
                      </a:endParaRPr>
                    </a:p>
                    <a:p>
                      <a:pPr marL="36195" marR="36195">
                        <a:spcBef>
                          <a:spcPts val="0"/>
                        </a:spcBef>
                        <a:spcAft>
                          <a:spcPts val="0"/>
                        </a:spcAft>
                      </a:pPr>
                      <a:r>
                        <a:rPr lang="vi-VN" sz="2400" dirty="0">
                          <a:effectLst/>
                        </a:rPr>
                        <a:t>                                                         </a:t>
                      </a:r>
                      <a:r>
                        <a:rPr lang="vi-VN" sz="2400" dirty="0" smtClean="0">
                          <a:effectLst/>
                        </a:rPr>
                        <a:t> </a:t>
                      </a:r>
                      <a:r>
                        <a:rPr lang="vi-VN" sz="2400" dirty="0">
                          <a:effectLst/>
                        </a:rPr>
                        <a:t>time (years, month,..) + ago        </a:t>
                      </a:r>
                      <a:endParaRPr lang="en-US" sz="2400" dirty="0">
                        <a:effectLst/>
                      </a:endParaRPr>
                    </a:p>
                    <a:p>
                      <a:pPr marL="36195" marR="36195">
                        <a:spcBef>
                          <a:spcPts val="0"/>
                        </a:spcBef>
                        <a:spcAft>
                          <a:spcPts val="0"/>
                        </a:spcAft>
                      </a:pPr>
                      <a:r>
                        <a:rPr lang="vi-VN" sz="2400" dirty="0">
                          <a:effectLst/>
                          <a:sym typeface="Wingdings"/>
                        </a:rPr>
                        <a:t></a:t>
                      </a:r>
                      <a:r>
                        <a:rPr lang="vi-VN" sz="2400" dirty="0">
                          <a:effectLst/>
                        </a:rPr>
                        <a:t> S +     have/has + Ved/3……………..     since/ for + time</a:t>
                      </a:r>
                      <a:endParaRPr lang="en-US" sz="2400" dirty="0">
                        <a:effectLst/>
                      </a:endParaRPr>
                    </a:p>
                    <a:p>
                      <a:pPr marL="36195" marR="36195">
                        <a:spcBef>
                          <a:spcPts val="0"/>
                        </a:spcBef>
                        <a:spcAft>
                          <a:spcPts val="0"/>
                        </a:spcAft>
                      </a:pPr>
                      <a:r>
                        <a:rPr lang="vi-VN" sz="2400" dirty="0">
                          <a:effectLst/>
                        </a:rPr>
                        <a:t>                have/has + been + V-ing…….  </a:t>
                      </a:r>
                      <a:r>
                        <a:rPr lang="vi-VN" sz="1200" dirty="0">
                          <a:effectLst/>
                        </a:rPr>
                        <a:t>	</a:t>
                      </a:r>
                      <a:endParaRPr lang="en-US" sz="1000" dirty="0">
                        <a:effectLst/>
                        <a:latin typeface="Calibri"/>
                        <a:cs typeface="Times New Roman"/>
                      </a:endParaRPr>
                    </a:p>
                  </a:txBody>
                  <a:tcPr marL="68580" marR="68580" marT="0" marB="0"/>
                </a:tc>
              </a:tr>
            </a:tbl>
          </a:graphicData>
        </a:graphic>
      </p:graphicFrame>
      <p:sp>
        <p:nvSpPr>
          <p:cNvPr id="8" name="Rectangle 3"/>
          <p:cNvSpPr>
            <a:spLocks noChangeArrowheads="1"/>
          </p:cNvSpPr>
          <p:nvPr/>
        </p:nvSpPr>
        <p:spPr bwMode="auto">
          <a:xfrm>
            <a:off x="381000" y="521732"/>
            <a:ext cx="8368316"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60363"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cs typeface="Times New Roman" pitchFamily="18" charset="0"/>
              </a:rPr>
              <a:t>Question 33: </a:t>
            </a:r>
            <a:r>
              <a:rPr kumimoji="0" lang="vi-VN" sz="2400" b="0" i="0" u="none" strike="noStrike" cap="none" normalizeH="0" baseline="0" dirty="0" smtClean="0">
                <a:ln>
                  <a:noFill/>
                </a:ln>
                <a:solidFill>
                  <a:schemeClr val="tx1"/>
                </a:solidFill>
                <a:effectLst/>
                <a:latin typeface="Times New Roman" pitchFamily="18" charset="0"/>
                <a:cs typeface="Times New Roman" pitchFamily="18" charset="0"/>
              </a:rPr>
              <a:t>She has known how to play the piano for 5 years.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60363" algn="l" defTabSz="914400" rtl="0" eaLnBrk="0" fontAlgn="base" latinLnBrk="0" hangingPunct="0">
              <a:lnSpc>
                <a:spcPct val="100000"/>
              </a:lnSpc>
              <a:spcBef>
                <a:spcPct val="0"/>
              </a:spcBef>
              <a:spcAft>
                <a:spcPct val="0"/>
              </a:spcAft>
              <a:buClrTx/>
              <a:buSzTx/>
              <a:buFontTx/>
              <a:buNone/>
              <a:tabLst/>
            </a:pPr>
            <a:r>
              <a:rPr kumimoji="0" lang="vi-VN" sz="2400" b="1" i="0" u="none" strike="noStrike" cap="none" normalizeH="0" baseline="0" dirty="0" smtClean="0">
                <a:ln>
                  <a:noFill/>
                </a:ln>
                <a:solidFill>
                  <a:schemeClr val="tx1"/>
                </a:solidFill>
                <a:effectLst/>
                <a:latin typeface="Times New Roman" pitchFamily="18" charset="0"/>
                <a:cs typeface="Times New Roman" pitchFamily="18" charset="0"/>
              </a:rPr>
              <a:t>A.</a:t>
            </a:r>
            <a:r>
              <a:rPr kumimoji="0" lang="vi-VN" sz="2400" b="0" i="0" u="none" strike="noStrike" cap="none" normalizeH="0" baseline="0" dirty="0" smtClean="0">
                <a:ln>
                  <a:noFill/>
                </a:ln>
                <a:solidFill>
                  <a:schemeClr val="tx1"/>
                </a:solidFill>
                <a:effectLst/>
                <a:latin typeface="Times New Roman" pitchFamily="18" charset="0"/>
                <a:cs typeface="Times New Roman" pitchFamily="18" charset="0"/>
              </a:rPr>
              <a:t> She didn’t play the piano 5 years ago.</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60363" algn="l" defTabSz="914400" rtl="0" eaLnBrk="0" fontAlgn="base" latinLnBrk="0" hangingPunct="0">
              <a:lnSpc>
                <a:spcPct val="100000"/>
              </a:lnSpc>
              <a:spcBef>
                <a:spcPct val="0"/>
              </a:spcBef>
              <a:spcAft>
                <a:spcPct val="0"/>
              </a:spcAft>
              <a:buClrTx/>
              <a:buSzTx/>
              <a:buFontTx/>
              <a:buNone/>
              <a:tabLst/>
            </a:pPr>
            <a:r>
              <a:rPr kumimoji="0" lang="vi-VN" sz="2400" b="1" i="0" u="none" strike="noStrike" cap="none" normalizeH="0" baseline="0" dirty="0" smtClean="0">
                <a:ln>
                  <a:noFill/>
                </a:ln>
                <a:solidFill>
                  <a:schemeClr val="tx1"/>
                </a:solidFill>
                <a:effectLst/>
                <a:latin typeface="Times New Roman" pitchFamily="18" charset="0"/>
                <a:cs typeface="Times New Roman" pitchFamily="18" charset="0"/>
              </a:rPr>
              <a:t>B.</a:t>
            </a:r>
            <a:r>
              <a:rPr kumimoji="0" lang="vi-VN" sz="2400" b="0" i="0" u="none" strike="noStrike" cap="none" normalizeH="0" baseline="0" dirty="0" smtClean="0">
                <a:ln>
                  <a:noFill/>
                </a:ln>
                <a:solidFill>
                  <a:schemeClr val="tx1"/>
                </a:solidFill>
                <a:effectLst/>
                <a:latin typeface="Times New Roman" pitchFamily="18" charset="0"/>
                <a:cs typeface="Times New Roman" pitchFamily="18" charset="0"/>
              </a:rPr>
              <a:t> She started to play the piano 5 years ago.</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60363" algn="l" defTabSz="914400" rtl="0" eaLnBrk="0" fontAlgn="base" latinLnBrk="0" hangingPunct="0">
              <a:lnSpc>
                <a:spcPct val="100000"/>
              </a:lnSpc>
              <a:spcBef>
                <a:spcPct val="0"/>
              </a:spcBef>
              <a:spcAft>
                <a:spcPct val="0"/>
              </a:spcAft>
              <a:buClrTx/>
              <a:buSzTx/>
              <a:buFontTx/>
              <a:buNone/>
              <a:tabLst/>
            </a:pPr>
            <a:r>
              <a:rPr kumimoji="0" lang="vi-VN" sz="2400" b="1" i="0" u="none" strike="noStrike" cap="none" normalizeH="0" baseline="0" dirty="0" smtClean="0">
                <a:ln>
                  <a:noFill/>
                </a:ln>
                <a:solidFill>
                  <a:schemeClr val="tx1"/>
                </a:solidFill>
                <a:effectLst/>
                <a:latin typeface="Times New Roman" pitchFamily="18" charset="0"/>
                <a:cs typeface="Times New Roman" pitchFamily="18" charset="0"/>
              </a:rPr>
              <a:t>C.</a:t>
            </a:r>
            <a:r>
              <a:rPr kumimoji="0" lang="vi-VN" sz="2400" b="0" i="0" u="none" strike="noStrike" cap="none" normalizeH="0" baseline="0" dirty="0" smtClean="0">
                <a:ln>
                  <a:noFill/>
                </a:ln>
                <a:solidFill>
                  <a:schemeClr val="tx1"/>
                </a:solidFill>
                <a:effectLst/>
                <a:latin typeface="Times New Roman" pitchFamily="18" charset="0"/>
                <a:cs typeface="Times New Roman" pitchFamily="18" charset="0"/>
              </a:rPr>
              <a:t> She played the piano 5 years ago.</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60363" algn="l" defTabSz="914400" rtl="0" eaLnBrk="0" fontAlgn="base" latinLnBrk="0" hangingPunct="0">
              <a:lnSpc>
                <a:spcPct val="100000"/>
              </a:lnSpc>
              <a:spcBef>
                <a:spcPct val="0"/>
              </a:spcBef>
              <a:spcAft>
                <a:spcPct val="0"/>
              </a:spcAft>
              <a:buClrTx/>
              <a:buSzTx/>
              <a:buFontTx/>
              <a:buNone/>
              <a:tabLst/>
            </a:pPr>
            <a:r>
              <a:rPr kumimoji="0" lang="vi-VN" sz="2400" b="1" i="0" u="none" strike="noStrike" cap="none" normalizeH="0" baseline="0" dirty="0" smtClean="0">
                <a:ln>
                  <a:noFill/>
                </a:ln>
                <a:solidFill>
                  <a:schemeClr val="tx1"/>
                </a:solidFill>
                <a:effectLst/>
                <a:latin typeface="Times New Roman" pitchFamily="18" charset="0"/>
                <a:cs typeface="Times New Roman" pitchFamily="18" charset="0"/>
              </a:rPr>
              <a:t>D.</a:t>
            </a:r>
            <a:r>
              <a:rPr kumimoji="0" lang="vi-VN" sz="2400" b="0" i="0" u="none" strike="noStrike" cap="none" normalizeH="0" baseline="0" dirty="0" smtClean="0">
                <a:ln>
                  <a:noFill/>
                </a:ln>
                <a:solidFill>
                  <a:schemeClr val="tx1"/>
                </a:solidFill>
                <a:effectLst/>
                <a:latin typeface="Times New Roman" pitchFamily="18" charset="0"/>
                <a:cs typeface="Times New Roman" pitchFamily="18" charset="0"/>
              </a:rPr>
              <a:t> The last time she played the piano was 5 years ago.</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60363"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 name="Oval 1"/>
          <p:cNvSpPr/>
          <p:nvPr/>
        </p:nvSpPr>
        <p:spPr>
          <a:xfrm>
            <a:off x="685800" y="1295400"/>
            <a:ext cx="533400" cy="380494"/>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55283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763000" cy="3785652"/>
          </a:xfrm>
          <a:prstGeom prst="rect">
            <a:avLst/>
          </a:prstGeom>
          <a:noFill/>
        </p:spPr>
        <p:txBody>
          <a:bodyPr wrap="square" rtlCol="0">
            <a:spAutoFit/>
          </a:bodyPr>
          <a:lstStyle/>
          <a:p>
            <a:endParaRPr lang="vi-VN" sz="2400" i="1" dirty="0" smtClean="0"/>
          </a:p>
          <a:p>
            <a:r>
              <a:rPr lang="en-US" sz="2400" b="1" dirty="0" smtClean="0"/>
              <a:t>Question </a:t>
            </a:r>
            <a:r>
              <a:rPr lang="en-US" sz="2400" b="1" dirty="0"/>
              <a:t>34: A. </a:t>
            </a:r>
            <a:r>
              <a:rPr lang="en-US" sz="2400" dirty="0"/>
              <a:t>many		</a:t>
            </a:r>
            <a:r>
              <a:rPr lang="en-US" sz="2400" b="1" dirty="0"/>
              <a:t>B.</a:t>
            </a:r>
            <a:r>
              <a:rPr lang="en-US" sz="2400" dirty="0"/>
              <a:t> another	</a:t>
            </a:r>
            <a:r>
              <a:rPr lang="en-US" sz="2400" b="1" dirty="0" smtClean="0"/>
              <a:t>C</a:t>
            </a:r>
            <a:r>
              <a:rPr lang="en-US" sz="2400" b="1" dirty="0"/>
              <a:t>.</a:t>
            </a:r>
            <a:r>
              <a:rPr lang="en-US" sz="2400" dirty="0"/>
              <a:t> much	</a:t>
            </a:r>
            <a:r>
              <a:rPr lang="en-US" sz="2400" b="1" dirty="0" smtClean="0"/>
              <a:t>D</a:t>
            </a:r>
            <a:r>
              <a:rPr lang="en-US" sz="2400" b="1" dirty="0"/>
              <a:t>.</a:t>
            </a:r>
            <a:r>
              <a:rPr lang="en-US" sz="2400" dirty="0"/>
              <a:t> one</a:t>
            </a:r>
          </a:p>
          <a:p>
            <a:endParaRPr lang="vi-VN" sz="2400" dirty="0" smtClean="0"/>
          </a:p>
          <a:p>
            <a:r>
              <a:rPr lang="en-US" sz="2400" dirty="0" smtClean="0"/>
              <a:t>Many </a:t>
            </a:r>
            <a:r>
              <a:rPr lang="en-US" sz="2400" dirty="0"/>
              <a:t>+ N </a:t>
            </a:r>
            <a:r>
              <a:rPr lang="en-US" sz="2400" dirty="0" err="1"/>
              <a:t>số</a:t>
            </a:r>
            <a:r>
              <a:rPr lang="en-US" sz="2400" dirty="0"/>
              <a:t> </a:t>
            </a:r>
            <a:r>
              <a:rPr lang="en-US" sz="2400" dirty="0" err="1"/>
              <a:t>nhiều</a:t>
            </a:r>
            <a:endParaRPr lang="en-US" sz="2400" dirty="0"/>
          </a:p>
          <a:p>
            <a:r>
              <a:rPr lang="en-US" sz="2400" dirty="0"/>
              <a:t>Another + N </a:t>
            </a:r>
            <a:r>
              <a:rPr lang="en-US" sz="2400" dirty="0" err="1"/>
              <a:t>số</a:t>
            </a:r>
            <a:r>
              <a:rPr lang="en-US" sz="2400" dirty="0"/>
              <a:t> </a:t>
            </a:r>
            <a:r>
              <a:rPr lang="en-US" sz="2400" dirty="0" err="1"/>
              <a:t>ít</a:t>
            </a:r>
            <a:r>
              <a:rPr lang="en-US" sz="2400" dirty="0"/>
              <a:t> </a:t>
            </a:r>
            <a:r>
              <a:rPr lang="en-US" sz="2400" dirty="0" err="1"/>
              <a:t>chưa</a:t>
            </a:r>
            <a:r>
              <a:rPr lang="en-US" sz="2400" dirty="0"/>
              <a:t> </a:t>
            </a:r>
            <a:r>
              <a:rPr lang="en-US" sz="2400" dirty="0" err="1"/>
              <a:t>xác</a:t>
            </a:r>
            <a:r>
              <a:rPr lang="en-US" sz="2400" dirty="0"/>
              <a:t> </a:t>
            </a:r>
            <a:r>
              <a:rPr lang="en-US" sz="2400" dirty="0" err="1"/>
              <a:t>định</a:t>
            </a:r>
            <a:endParaRPr lang="en-US" sz="2400" dirty="0"/>
          </a:p>
          <a:p>
            <a:r>
              <a:rPr lang="en-US" sz="2400" dirty="0"/>
              <a:t>One + N </a:t>
            </a:r>
            <a:r>
              <a:rPr lang="en-US" sz="2400" dirty="0" err="1"/>
              <a:t>số</a:t>
            </a:r>
            <a:r>
              <a:rPr lang="en-US" sz="2400" dirty="0"/>
              <a:t> </a:t>
            </a:r>
            <a:r>
              <a:rPr lang="en-US" sz="2400" dirty="0" err="1"/>
              <a:t>ít</a:t>
            </a:r>
            <a:endParaRPr lang="en-US" sz="2400" dirty="0"/>
          </a:p>
          <a:p>
            <a:r>
              <a:rPr lang="en-US" sz="2400" dirty="0"/>
              <a:t>Much + N </a:t>
            </a:r>
            <a:r>
              <a:rPr lang="en-US" sz="2400" dirty="0" err="1"/>
              <a:t>không</a:t>
            </a:r>
            <a:r>
              <a:rPr lang="en-US" sz="2400" dirty="0"/>
              <a:t> </a:t>
            </a:r>
            <a:r>
              <a:rPr lang="en-US" sz="2400" dirty="0" err="1"/>
              <a:t>đếm</a:t>
            </a:r>
            <a:r>
              <a:rPr lang="en-US" sz="2400" dirty="0"/>
              <a:t> </a:t>
            </a:r>
            <a:r>
              <a:rPr lang="en-US" sz="2400" dirty="0" err="1"/>
              <a:t>được</a:t>
            </a:r>
            <a:endParaRPr lang="en-US" sz="2400" dirty="0"/>
          </a:p>
          <a:p>
            <a:r>
              <a:rPr lang="en-US" sz="2400" dirty="0" err="1"/>
              <a:t>Dựa</a:t>
            </a:r>
            <a:r>
              <a:rPr lang="en-US" sz="2400" dirty="0"/>
              <a:t> </a:t>
            </a:r>
            <a:r>
              <a:rPr lang="en-US" sz="2400" dirty="0" err="1"/>
              <a:t>vào</a:t>
            </a:r>
            <a:r>
              <a:rPr lang="en-US" sz="2400" dirty="0"/>
              <a:t> </a:t>
            </a:r>
            <a:r>
              <a:rPr lang="en-US" sz="2400" dirty="0" err="1"/>
              <a:t>danh</a:t>
            </a:r>
            <a:r>
              <a:rPr lang="en-US" sz="2400" dirty="0"/>
              <a:t> </a:t>
            </a:r>
            <a:r>
              <a:rPr lang="en-US" sz="2400" dirty="0" err="1"/>
              <a:t>từ</a:t>
            </a:r>
            <a:r>
              <a:rPr lang="en-US" sz="2400" dirty="0"/>
              <a:t> </a:t>
            </a:r>
            <a:r>
              <a:rPr lang="en-US" sz="2400" dirty="0" err="1"/>
              <a:t>phía</a:t>
            </a:r>
            <a:r>
              <a:rPr lang="en-US" sz="2400" dirty="0"/>
              <a:t> </a:t>
            </a:r>
            <a:r>
              <a:rPr lang="en-US" sz="2400" dirty="0" err="1"/>
              <a:t>sau</a:t>
            </a:r>
            <a:r>
              <a:rPr lang="en-US" sz="2400" dirty="0"/>
              <a:t> “developing countries” </a:t>
            </a:r>
            <a:r>
              <a:rPr lang="en-US" sz="2400" dirty="0" err="1"/>
              <a:t>là</a:t>
            </a:r>
            <a:r>
              <a:rPr lang="en-US" sz="2400" dirty="0"/>
              <a:t> </a:t>
            </a:r>
            <a:r>
              <a:rPr lang="en-US" sz="2400" dirty="0" err="1"/>
              <a:t>danh</a:t>
            </a:r>
            <a:r>
              <a:rPr lang="en-US" sz="2400" dirty="0"/>
              <a:t> </a:t>
            </a:r>
            <a:r>
              <a:rPr lang="en-US" sz="2400" dirty="0" err="1"/>
              <a:t>từ</a:t>
            </a:r>
            <a:r>
              <a:rPr lang="en-US" sz="2400" dirty="0"/>
              <a:t> </a:t>
            </a:r>
            <a:r>
              <a:rPr lang="en-US" sz="2400" dirty="0" err="1"/>
              <a:t>số</a:t>
            </a:r>
            <a:r>
              <a:rPr lang="en-US" sz="2400" dirty="0"/>
              <a:t> </a:t>
            </a:r>
            <a:r>
              <a:rPr lang="en-US" sz="2400" dirty="0" err="1"/>
              <a:t>nhiều</a:t>
            </a:r>
            <a:r>
              <a:rPr lang="en-US" sz="2400" dirty="0"/>
              <a:t>  =&gt; </a:t>
            </a:r>
            <a:r>
              <a:rPr lang="en-US" sz="2400" dirty="0" err="1"/>
              <a:t>chọn</a:t>
            </a:r>
            <a:r>
              <a:rPr lang="en-US" sz="2400" dirty="0"/>
              <a:t> many</a:t>
            </a:r>
          </a:p>
          <a:p>
            <a:endParaRPr lang="en-US" sz="2400" dirty="0"/>
          </a:p>
        </p:txBody>
      </p:sp>
      <p:sp>
        <p:nvSpPr>
          <p:cNvPr id="2" name="Oval 1"/>
          <p:cNvSpPr/>
          <p:nvPr/>
        </p:nvSpPr>
        <p:spPr>
          <a:xfrm>
            <a:off x="1905000" y="7620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5041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304800"/>
            <a:ext cx="8915400" cy="4524315"/>
          </a:xfrm>
          <a:prstGeom prst="rect">
            <a:avLst/>
          </a:prstGeom>
          <a:noFill/>
        </p:spPr>
        <p:txBody>
          <a:bodyPr wrap="square" rtlCol="0">
            <a:spAutoFit/>
          </a:bodyPr>
          <a:lstStyle/>
          <a:p>
            <a:r>
              <a:rPr lang="en-US" sz="2400" b="1" dirty="0"/>
              <a:t>Question 35: </a:t>
            </a:r>
            <a:endParaRPr lang="vi-VN" sz="2400" b="1" dirty="0" smtClean="0"/>
          </a:p>
          <a:p>
            <a:r>
              <a:rPr lang="en-US" sz="2400" b="1" dirty="0" smtClean="0"/>
              <a:t>A</a:t>
            </a:r>
            <a:r>
              <a:rPr lang="en-US" sz="2400" b="1" dirty="0"/>
              <a:t>. </a:t>
            </a:r>
            <a:r>
              <a:rPr lang="en-US" sz="2400" dirty="0"/>
              <a:t>consequently	</a:t>
            </a:r>
            <a:r>
              <a:rPr lang="en-US" sz="2400" b="1" dirty="0"/>
              <a:t>B.</a:t>
            </a:r>
            <a:r>
              <a:rPr lang="en-US" sz="2400" dirty="0"/>
              <a:t> so		</a:t>
            </a:r>
            <a:r>
              <a:rPr lang="en-US" sz="2400" b="1" dirty="0" smtClean="0"/>
              <a:t>C</a:t>
            </a:r>
            <a:r>
              <a:rPr lang="en-US" sz="2400" b="1" dirty="0"/>
              <a:t>.</a:t>
            </a:r>
            <a:r>
              <a:rPr lang="en-US" sz="2400" dirty="0"/>
              <a:t> therefore	</a:t>
            </a:r>
            <a:r>
              <a:rPr lang="en-US" sz="2400" b="1" dirty="0" smtClean="0"/>
              <a:t>D</a:t>
            </a:r>
            <a:r>
              <a:rPr lang="en-US" sz="2400" b="1" dirty="0"/>
              <a:t>.</a:t>
            </a:r>
            <a:r>
              <a:rPr lang="en-US" sz="2400" dirty="0"/>
              <a:t> thereby</a:t>
            </a:r>
          </a:p>
          <a:p>
            <a:endParaRPr lang="vi-VN" sz="2400" dirty="0" smtClean="0"/>
          </a:p>
          <a:p>
            <a:pPr lvl="0"/>
            <a:r>
              <a:rPr lang="en-US" sz="2400" dirty="0" smtClean="0"/>
              <a:t>consequently</a:t>
            </a:r>
            <a:r>
              <a:rPr lang="en-US" sz="2400" dirty="0"/>
              <a:t>: </a:t>
            </a:r>
            <a:r>
              <a:rPr lang="en-US" sz="2400" i="1" dirty="0"/>
              <a:t>do </a:t>
            </a:r>
            <a:r>
              <a:rPr lang="en-US" sz="2400" i="1" dirty="0" err="1"/>
              <a:t>đó</a:t>
            </a:r>
            <a:r>
              <a:rPr lang="en-US" sz="2400" i="1" dirty="0"/>
              <a:t>, </a:t>
            </a:r>
            <a:r>
              <a:rPr lang="en-US" sz="2400" i="1" dirty="0" err="1"/>
              <a:t>vì</a:t>
            </a:r>
            <a:r>
              <a:rPr lang="en-US" sz="2400" i="1" dirty="0"/>
              <a:t> </a:t>
            </a:r>
            <a:r>
              <a:rPr lang="en-US" sz="2400" i="1" dirty="0" err="1"/>
              <a:t>vậy</a:t>
            </a:r>
            <a:endParaRPr lang="en-US" sz="2400" dirty="0"/>
          </a:p>
          <a:p>
            <a:pPr lvl="0"/>
            <a:r>
              <a:rPr lang="en-US" sz="2400" dirty="0"/>
              <a:t>so: </a:t>
            </a:r>
            <a:r>
              <a:rPr lang="en-US" sz="2400" i="1" dirty="0" err="1"/>
              <a:t>vì</a:t>
            </a:r>
            <a:r>
              <a:rPr lang="en-US" sz="2400" i="1" dirty="0"/>
              <a:t> </a:t>
            </a:r>
            <a:r>
              <a:rPr lang="en-US" sz="2400" i="1" dirty="0" err="1"/>
              <a:t>vậy</a:t>
            </a:r>
            <a:endParaRPr lang="en-US" sz="2400" dirty="0"/>
          </a:p>
          <a:p>
            <a:pPr lvl="0"/>
            <a:r>
              <a:rPr lang="en-US" sz="2400" dirty="0"/>
              <a:t>therefore: </a:t>
            </a:r>
            <a:r>
              <a:rPr lang="en-US" sz="2400" i="1" dirty="0"/>
              <a:t>do </a:t>
            </a:r>
            <a:r>
              <a:rPr lang="en-US" sz="2400" i="1" dirty="0" err="1"/>
              <a:t>đó</a:t>
            </a:r>
            <a:r>
              <a:rPr lang="en-US" sz="2400" i="1" dirty="0"/>
              <a:t>, </a:t>
            </a:r>
            <a:r>
              <a:rPr lang="en-US" sz="2400" i="1" dirty="0" err="1"/>
              <a:t>vì</a:t>
            </a:r>
            <a:r>
              <a:rPr lang="en-US" sz="2400" i="1" dirty="0"/>
              <a:t> </a:t>
            </a:r>
            <a:r>
              <a:rPr lang="en-US" sz="2400" i="1" dirty="0" err="1"/>
              <a:t>vậy</a:t>
            </a:r>
            <a:endParaRPr lang="en-US" sz="2400" dirty="0"/>
          </a:p>
          <a:p>
            <a:pPr lvl="0"/>
            <a:r>
              <a:rPr lang="en-US" sz="2400" dirty="0"/>
              <a:t>thereby: </a:t>
            </a:r>
            <a:r>
              <a:rPr lang="en-US" sz="2400" i="1" dirty="0" err="1"/>
              <a:t>vì</a:t>
            </a:r>
            <a:r>
              <a:rPr lang="en-US" sz="2400" i="1" dirty="0"/>
              <a:t> </a:t>
            </a:r>
            <a:r>
              <a:rPr lang="en-US" sz="2400" i="1" dirty="0" err="1"/>
              <a:t>vậy</a:t>
            </a:r>
            <a:endParaRPr lang="en-US" sz="2400" dirty="0"/>
          </a:p>
          <a:p>
            <a:r>
              <a:rPr lang="en-US" sz="2400" dirty="0"/>
              <a:t>(Thereby + </a:t>
            </a:r>
            <a:r>
              <a:rPr lang="en-US" sz="2400" dirty="0" err="1"/>
              <a:t>Ving</a:t>
            </a:r>
            <a:r>
              <a:rPr lang="en-US" sz="2400" dirty="0"/>
              <a:t>, </a:t>
            </a:r>
            <a:r>
              <a:rPr lang="en-US" sz="2400" dirty="0" err="1"/>
              <a:t>các</a:t>
            </a:r>
            <a:r>
              <a:rPr lang="en-US" sz="2400" dirty="0"/>
              <a:t> </a:t>
            </a:r>
            <a:r>
              <a:rPr lang="en-US" sz="2400" dirty="0" err="1"/>
              <a:t>từ</a:t>
            </a:r>
            <a:r>
              <a:rPr lang="en-US" sz="2400" dirty="0"/>
              <a:t> </a:t>
            </a:r>
            <a:r>
              <a:rPr lang="en-US" sz="2400" dirty="0" err="1"/>
              <a:t>còn</a:t>
            </a:r>
            <a:r>
              <a:rPr lang="en-US" sz="2400" dirty="0"/>
              <a:t> </a:t>
            </a:r>
            <a:r>
              <a:rPr lang="en-US" sz="2400" dirty="0" err="1"/>
              <a:t>lại</a:t>
            </a:r>
            <a:r>
              <a:rPr lang="en-US" sz="2400" dirty="0"/>
              <a:t> </a:t>
            </a:r>
            <a:r>
              <a:rPr lang="en-US" sz="2400" dirty="0" err="1"/>
              <a:t>theo</a:t>
            </a:r>
            <a:r>
              <a:rPr lang="en-US" sz="2400" dirty="0"/>
              <a:t> </a:t>
            </a:r>
            <a:r>
              <a:rPr lang="en-US" sz="2400" dirty="0" err="1"/>
              <a:t>sau</a:t>
            </a:r>
            <a:r>
              <a:rPr lang="en-US" sz="2400" dirty="0"/>
              <a:t> </a:t>
            </a:r>
            <a:r>
              <a:rPr lang="en-US" sz="2400" dirty="0" err="1"/>
              <a:t>là</a:t>
            </a:r>
            <a:r>
              <a:rPr lang="en-US" sz="2400" dirty="0"/>
              <a:t> 1 </a:t>
            </a:r>
            <a:r>
              <a:rPr lang="en-US" sz="2400" dirty="0" err="1"/>
              <a:t>mệnh</a:t>
            </a:r>
            <a:r>
              <a:rPr lang="en-US" sz="2400" dirty="0"/>
              <a:t> </a:t>
            </a:r>
            <a:r>
              <a:rPr lang="en-US" sz="2400" dirty="0" err="1"/>
              <a:t>đề</a:t>
            </a:r>
            <a:r>
              <a:rPr lang="en-US" sz="2400" dirty="0"/>
              <a:t>)</a:t>
            </a:r>
          </a:p>
          <a:p>
            <a:endParaRPr lang="vi-VN" sz="2400" b="1" dirty="0" smtClean="0"/>
          </a:p>
          <a:p>
            <a:r>
              <a:rPr lang="vi-VN" sz="2400" dirty="0" smtClean="0"/>
              <a:t>"</a:t>
            </a:r>
            <a:r>
              <a:rPr lang="vi-VN" sz="2400" dirty="0"/>
              <a:t>The WTO provides them with critical training and support, (71) </a:t>
            </a:r>
            <a:r>
              <a:rPr lang="vi-VN" sz="2400" b="1" dirty="0" smtClean="0"/>
              <a:t>_____</a:t>
            </a:r>
            <a:r>
              <a:rPr lang="vi-VN" sz="2400" dirty="0" smtClean="0"/>
              <a:t>ensuring </a:t>
            </a:r>
            <a:r>
              <a:rPr lang="vi-VN" sz="2400" dirty="0"/>
              <a:t>that the WTO is inclusive and equitable toward both the wealthiest and the poorest nations in the world." </a:t>
            </a:r>
            <a:r>
              <a:rPr lang="vi-VN" sz="2400" i="1" dirty="0"/>
              <a:t>(WTO </a:t>
            </a:r>
            <a:endParaRPr lang="en-US" sz="2400" dirty="0"/>
          </a:p>
        </p:txBody>
      </p:sp>
      <p:sp>
        <p:nvSpPr>
          <p:cNvPr id="2" name="Oval 1"/>
          <p:cNvSpPr/>
          <p:nvPr/>
        </p:nvSpPr>
        <p:spPr>
          <a:xfrm>
            <a:off x="6629400" y="762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32493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anim calcmode="lin" valueType="num">
                                      <p:cBhvr additive="base">
                                        <p:cTn id="1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anim calcmode="lin" valueType="num">
                                      <p:cBhvr additive="base">
                                        <p:cTn id="1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anim calcmode="lin" valueType="num">
                                      <p:cBhvr additive="base">
                                        <p:cTn id="2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763000" cy="4154984"/>
          </a:xfrm>
          <a:prstGeom prst="rect">
            <a:avLst/>
          </a:prstGeom>
          <a:noFill/>
        </p:spPr>
        <p:txBody>
          <a:bodyPr wrap="square" rtlCol="0">
            <a:spAutoFit/>
          </a:bodyPr>
          <a:lstStyle/>
          <a:p>
            <a:r>
              <a:rPr lang="en-US" sz="2400" b="1" dirty="0"/>
              <a:t>Question 36: A. </a:t>
            </a:r>
            <a:r>
              <a:rPr lang="en-US" sz="2400" dirty="0"/>
              <a:t>cope		</a:t>
            </a:r>
            <a:r>
              <a:rPr lang="en-US" sz="2400" b="1" dirty="0" smtClean="0"/>
              <a:t>B</a:t>
            </a:r>
            <a:r>
              <a:rPr lang="en-US" sz="2400" b="1" dirty="0"/>
              <a:t>.</a:t>
            </a:r>
            <a:r>
              <a:rPr lang="en-US" sz="2400" dirty="0"/>
              <a:t> talk		</a:t>
            </a:r>
            <a:r>
              <a:rPr lang="en-US" sz="2400" b="1" dirty="0" smtClean="0"/>
              <a:t>C</a:t>
            </a:r>
            <a:r>
              <a:rPr lang="en-US" sz="2400" b="1" dirty="0"/>
              <a:t>.</a:t>
            </a:r>
            <a:r>
              <a:rPr lang="en-US" sz="2400" dirty="0"/>
              <a:t> trade	</a:t>
            </a:r>
            <a:r>
              <a:rPr lang="en-US" sz="2400" b="1" dirty="0" smtClean="0"/>
              <a:t>D</a:t>
            </a:r>
            <a:r>
              <a:rPr lang="en-US" sz="2400" b="1" dirty="0"/>
              <a:t>.</a:t>
            </a:r>
            <a:r>
              <a:rPr lang="en-US" sz="2400" dirty="0"/>
              <a:t> deal</a:t>
            </a:r>
          </a:p>
          <a:p>
            <a:endParaRPr lang="vi-VN" sz="2400" i="1" dirty="0" smtClean="0"/>
          </a:p>
          <a:p>
            <a:pPr lvl="0"/>
            <a:r>
              <a:rPr lang="en-US" sz="2400" dirty="0" smtClean="0"/>
              <a:t>cope </a:t>
            </a:r>
            <a:r>
              <a:rPr lang="en-US" sz="2400" dirty="0"/>
              <a:t>with: </a:t>
            </a:r>
            <a:r>
              <a:rPr lang="en-US" sz="2400" i="1" dirty="0" err="1"/>
              <a:t>đương</a:t>
            </a:r>
            <a:r>
              <a:rPr lang="en-US" sz="2400" i="1" dirty="0"/>
              <a:t> </a:t>
            </a:r>
            <a:r>
              <a:rPr lang="en-US" sz="2400" i="1" dirty="0" err="1"/>
              <a:t>đầu</a:t>
            </a:r>
            <a:r>
              <a:rPr lang="en-US" sz="2400" i="1" dirty="0"/>
              <a:t> </a:t>
            </a:r>
            <a:r>
              <a:rPr lang="en-US" sz="2400" i="1" dirty="0" err="1"/>
              <a:t>với</a:t>
            </a:r>
            <a:endParaRPr lang="en-US" sz="2400" dirty="0"/>
          </a:p>
          <a:p>
            <a:pPr lvl="0"/>
            <a:r>
              <a:rPr lang="en-US" sz="2400" dirty="0"/>
              <a:t>talk with: </a:t>
            </a:r>
            <a:r>
              <a:rPr lang="en-US" sz="2400" i="1" dirty="0" err="1"/>
              <a:t>nói</a:t>
            </a:r>
            <a:r>
              <a:rPr lang="en-US" sz="2400" i="1" dirty="0"/>
              <a:t> </a:t>
            </a:r>
            <a:r>
              <a:rPr lang="en-US" sz="2400" i="1" dirty="0" err="1"/>
              <a:t>chuyện</a:t>
            </a:r>
            <a:r>
              <a:rPr lang="en-US" sz="2400" i="1" dirty="0"/>
              <a:t> </a:t>
            </a:r>
            <a:r>
              <a:rPr lang="en-US" sz="2400" i="1" dirty="0" err="1"/>
              <a:t>với</a:t>
            </a:r>
            <a:endParaRPr lang="en-US" sz="2400" dirty="0"/>
          </a:p>
          <a:p>
            <a:pPr lvl="0"/>
            <a:r>
              <a:rPr lang="en-US" sz="2400" dirty="0"/>
              <a:t>trade with: </a:t>
            </a:r>
            <a:r>
              <a:rPr lang="en-US" sz="2400" i="1" dirty="0" err="1"/>
              <a:t>đàm</a:t>
            </a:r>
            <a:r>
              <a:rPr lang="en-US" sz="2400" i="1" dirty="0"/>
              <a:t> </a:t>
            </a:r>
            <a:r>
              <a:rPr lang="en-US" sz="2400" i="1" dirty="0" err="1"/>
              <a:t>phán</a:t>
            </a:r>
            <a:r>
              <a:rPr lang="en-US" sz="2400" i="1" dirty="0"/>
              <a:t> </a:t>
            </a:r>
            <a:r>
              <a:rPr lang="en-US" sz="2400" i="1" dirty="0" err="1"/>
              <a:t>thương</a:t>
            </a:r>
            <a:r>
              <a:rPr lang="en-US" sz="2400" i="1" dirty="0"/>
              <a:t> </a:t>
            </a:r>
            <a:r>
              <a:rPr lang="en-US" sz="2400" i="1" dirty="0" err="1"/>
              <a:t>mại</a:t>
            </a:r>
            <a:r>
              <a:rPr lang="en-US" sz="2400" i="1" dirty="0"/>
              <a:t> </a:t>
            </a:r>
            <a:r>
              <a:rPr lang="en-US" sz="2400" i="1" dirty="0" err="1"/>
              <a:t>với</a:t>
            </a:r>
            <a:r>
              <a:rPr lang="en-US" sz="2400" i="1" dirty="0"/>
              <a:t>, </a:t>
            </a:r>
            <a:r>
              <a:rPr lang="en-US" sz="2400" i="1" dirty="0" err="1"/>
              <a:t>giao</a:t>
            </a:r>
            <a:r>
              <a:rPr lang="en-US" sz="2400" i="1" dirty="0"/>
              <a:t> </a:t>
            </a:r>
            <a:r>
              <a:rPr lang="en-US" sz="2400" i="1" dirty="0" err="1"/>
              <a:t>dịch</a:t>
            </a:r>
            <a:endParaRPr lang="en-US" sz="2400" dirty="0"/>
          </a:p>
          <a:p>
            <a:pPr lvl="0"/>
            <a:r>
              <a:rPr lang="en-US" sz="2400" dirty="0"/>
              <a:t>deal with: </a:t>
            </a:r>
            <a:r>
              <a:rPr lang="en-US" sz="2400" i="1" dirty="0" err="1"/>
              <a:t>giải</a:t>
            </a:r>
            <a:r>
              <a:rPr lang="en-US" sz="2400" i="1" dirty="0"/>
              <a:t> </a:t>
            </a:r>
            <a:r>
              <a:rPr lang="en-US" sz="2400" i="1" dirty="0" err="1"/>
              <a:t>quyết</a:t>
            </a:r>
            <a:endParaRPr lang="en-US" sz="2400" dirty="0"/>
          </a:p>
          <a:p>
            <a:endParaRPr lang="vi-VN" sz="2400" b="1" dirty="0" smtClean="0"/>
          </a:p>
          <a:p>
            <a:r>
              <a:rPr lang="vi-VN" sz="2400" dirty="0" smtClean="0"/>
              <a:t>"</a:t>
            </a:r>
            <a:r>
              <a:rPr lang="vi-VN" sz="2400" dirty="0"/>
              <a:t>Most-favored-nation status requires that a WTO member must apply the same terms and conditions to (72) </a:t>
            </a:r>
            <a:r>
              <a:rPr lang="vi-VN" sz="2400" b="1" dirty="0" smtClean="0"/>
              <a:t>______</a:t>
            </a:r>
            <a:r>
              <a:rPr lang="vi-VN" sz="2400" dirty="0" smtClean="0"/>
              <a:t>any </a:t>
            </a:r>
            <a:r>
              <a:rPr lang="vi-VN" sz="2400" dirty="0"/>
              <a:t>and all other WTO members." </a:t>
            </a:r>
            <a:r>
              <a:rPr lang="vi-VN" sz="2400" i="1" dirty="0"/>
              <a:t>(Địa vị quốc gia được ưa chuộng nhất đòi </a:t>
            </a:r>
            <a:endParaRPr lang="en-US" sz="2400" dirty="0"/>
          </a:p>
        </p:txBody>
      </p:sp>
      <p:sp>
        <p:nvSpPr>
          <p:cNvPr id="2" name="Oval 1"/>
          <p:cNvSpPr/>
          <p:nvPr/>
        </p:nvSpPr>
        <p:spPr>
          <a:xfrm>
            <a:off x="5676900" y="521058"/>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95910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534400" cy="4154984"/>
          </a:xfrm>
          <a:prstGeom prst="rect">
            <a:avLst/>
          </a:prstGeom>
          <a:noFill/>
        </p:spPr>
        <p:txBody>
          <a:bodyPr wrap="square" rtlCol="0">
            <a:spAutoFit/>
          </a:bodyPr>
          <a:lstStyle/>
          <a:p>
            <a:r>
              <a:rPr lang="en-US" sz="2400" b="1" dirty="0"/>
              <a:t>Question 37: A. </a:t>
            </a:r>
            <a:r>
              <a:rPr lang="en-US" sz="2400" dirty="0"/>
              <a:t>possibly		</a:t>
            </a:r>
            <a:r>
              <a:rPr lang="en-US" sz="2400" b="1" dirty="0"/>
              <a:t>B.</a:t>
            </a:r>
            <a:r>
              <a:rPr lang="en-US" sz="2400" dirty="0"/>
              <a:t> probably		</a:t>
            </a:r>
            <a:r>
              <a:rPr lang="en-US" sz="2400" b="1" dirty="0"/>
              <a:t>C.</a:t>
            </a:r>
            <a:r>
              <a:rPr lang="en-US" sz="2400" dirty="0"/>
              <a:t> likely		</a:t>
            </a:r>
            <a:r>
              <a:rPr lang="en-US" sz="2400" b="1" dirty="0"/>
              <a:t>D.</a:t>
            </a:r>
            <a:r>
              <a:rPr lang="en-US" sz="2400" dirty="0"/>
              <a:t> surely</a:t>
            </a:r>
          </a:p>
          <a:p>
            <a:endParaRPr lang="vi-VN" sz="2400" i="1" dirty="0" smtClean="0"/>
          </a:p>
          <a:p>
            <a:pPr lvl="0"/>
            <a:r>
              <a:rPr lang="en-US" sz="2400" dirty="0" smtClean="0"/>
              <a:t>possibly</a:t>
            </a:r>
            <a:r>
              <a:rPr lang="en-US" sz="2400" dirty="0"/>
              <a:t>: </a:t>
            </a:r>
            <a:r>
              <a:rPr lang="en-US" sz="2400" i="1" dirty="0" err="1"/>
              <a:t>có</a:t>
            </a:r>
            <a:r>
              <a:rPr lang="en-US" sz="2400" i="1" dirty="0"/>
              <a:t> </a:t>
            </a:r>
            <a:r>
              <a:rPr lang="en-US" sz="2400" i="1" dirty="0" err="1"/>
              <a:t>khả</a:t>
            </a:r>
            <a:r>
              <a:rPr lang="en-US" sz="2400" i="1" dirty="0"/>
              <a:t> </a:t>
            </a:r>
            <a:r>
              <a:rPr lang="en-US" sz="2400" i="1" dirty="0" err="1"/>
              <a:t>năng</a:t>
            </a:r>
            <a:r>
              <a:rPr lang="en-US" sz="2400" i="1" dirty="0"/>
              <a:t> (</a:t>
            </a:r>
            <a:r>
              <a:rPr lang="en-US" sz="2400" i="1" dirty="0" err="1"/>
              <a:t>có</a:t>
            </a:r>
            <a:r>
              <a:rPr lang="en-US" sz="2400" i="1" dirty="0"/>
              <a:t> </a:t>
            </a:r>
            <a:r>
              <a:rPr lang="en-US" sz="2400" i="1" dirty="0" err="1"/>
              <a:t>thể</a:t>
            </a:r>
            <a:r>
              <a:rPr lang="en-US" sz="2400" i="1" dirty="0"/>
              <a:t> </a:t>
            </a:r>
            <a:r>
              <a:rPr lang="en-US" sz="2400" i="1" dirty="0" err="1"/>
              <a:t>có</a:t>
            </a:r>
            <a:r>
              <a:rPr lang="en-US" sz="2400" i="1" dirty="0"/>
              <a:t>, </a:t>
            </a:r>
            <a:r>
              <a:rPr lang="en-US" sz="2400" i="1" dirty="0" err="1"/>
              <a:t>có</a:t>
            </a:r>
            <a:r>
              <a:rPr lang="en-US" sz="2400" i="1" dirty="0"/>
              <a:t> </a:t>
            </a:r>
            <a:r>
              <a:rPr lang="en-US" sz="2400" i="1" dirty="0" err="1"/>
              <a:t>thể</a:t>
            </a:r>
            <a:r>
              <a:rPr lang="en-US" sz="2400" i="1" dirty="0"/>
              <a:t> </a:t>
            </a:r>
            <a:r>
              <a:rPr lang="en-US" sz="2400" i="1" dirty="0" err="1"/>
              <a:t>không</a:t>
            </a:r>
            <a:r>
              <a:rPr lang="en-US" sz="2400" i="1" dirty="0"/>
              <a:t>)</a:t>
            </a:r>
            <a:endParaRPr lang="en-US" sz="2400" dirty="0"/>
          </a:p>
          <a:p>
            <a:pPr lvl="0"/>
            <a:r>
              <a:rPr lang="en-US" sz="2400" dirty="0"/>
              <a:t>probably: </a:t>
            </a:r>
            <a:r>
              <a:rPr lang="en-US" sz="2400" i="1" dirty="0" err="1"/>
              <a:t>có</a:t>
            </a:r>
            <a:r>
              <a:rPr lang="en-US" sz="2400" i="1" dirty="0"/>
              <a:t> </a:t>
            </a:r>
            <a:r>
              <a:rPr lang="en-US" sz="2400" i="1" dirty="0" err="1"/>
              <a:t>khả</a:t>
            </a:r>
            <a:r>
              <a:rPr lang="en-US" sz="2400" i="1" dirty="0"/>
              <a:t> </a:t>
            </a:r>
            <a:r>
              <a:rPr lang="en-US" sz="2400" i="1" dirty="0" err="1"/>
              <a:t>năng</a:t>
            </a:r>
            <a:r>
              <a:rPr lang="en-US" sz="2400" i="1" dirty="0"/>
              <a:t>, </a:t>
            </a:r>
            <a:r>
              <a:rPr lang="en-US" sz="2400" i="1" dirty="0" err="1"/>
              <a:t>có</a:t>
            </a:r>
            <a:r>
              <a:rPr lang="en-US" sz="2400" i="1" dirty="0"/>
              <a:t> </a:t>
            </a:r>
            <a:r>
              <a:rPr lang="en-US" sz="2400" i="1" dirty="0" err="1"/>
              <a:t>thế</a:t>
            </a:r>
            <a:r>
              <a:rPr lang="en-US" sz="2400" i="1" dirty="0"/>
              <a:t> (</a:t>
            </a:r>
            <a:r>
              <a:rPr lang="en-US" sz="2400" i="1" dirty="0" err="1"/>
              <a:t>chắc</a:t>
            </a:r>
            <a:r>
              <a:rPr lang="en-US" sz="2400" i="1" dirty="0"/>
              <a:t> </a:t>
            </a:r>
            <a:r>
              <a:rPr lang="en-US" sz="2400" i="1" dirty="0" err="1"/>
              <a:t>chắn</a:t>
            </a:r>
            <a:r>
              <a:rPr lang="en-US" sz="2400" i="1" dirty="0"/>
              <a:t> </a:t>
            </a:r>
            <a:r>
              <a:rPr lang="en-US" sz="2400" i="1" dirty="0" err="1"/>
              <a:t>trên</a:t>
            </a:r>
            <a:r>
              <a:rPr lang="en-US" sz="2400" i="1" dirty="0"/>
              <a:t> 50%)</a:t>
            </a:r>
            <a:endParaRPr lang="en-US" sz="2400" dirty="0"/>
          </a:p>
          <a:p>
            <a:pPr lvl="0"/>
            <a:r>
              <a:rPr lang="en-US" sz="2400" dirty="0"/>
              <a:t>likely: </a:t>
            </a:r>
            <a:r>
              <a:rPr lang="en-US" sz="2400" i="1" dirty="0" err="1"/>
              <a:t>có</a:t>
            </a:r>
            <a:r>
              <a:rPr lang="en-US" sz="2400" i="1" dirty="0"/>
              <a:t> </a:t>
            </a:r>
            <a:r>
              <a:rPr lang="en-US" sz="2400" i="1" dirty="0" err="1"/>
              <a:t>khả</a:t>
            </a:r>
            <a:r>
              <a:rPr lang="en-US" sz="2400" i="1" dirty="0"/>
              <a:t> </a:t>
            </a:r>
            <a:r>
              <a:rPr lang="en-US" sz="2400" i="1" dirty="0" err="1"/>
              <a:t>năng</a:t>
            </a:r>
            <a:r>
              <a:rPr lang="en-US" sz="2400" i="1" dirty="0"/>
              <a:t> (</a:t>
            </a:r>
            <a:r>
              <a:rPr lang="en-US" sz="2400" i="1" dirty="0" err="1"/>
              <a:t>tobe</a:t>
            </a:r>
            <a:r>
              <a:rPr lang="en-US" sz="2400" i="1" dirty="0"/>
              <a:t> likely + to do </a:t>
            </a:r>
            <a:r>
              <a:rPr lang="en-US" sz="2400" i="1" dirty="0" err="1"/>
              <a:t>st</a:t>
            </a:r>
            <a:r>
              <a:rPr lang="en-US" sz="2400" i="1" dirty="0"/>
              <a:t>)</a:t>
            </a:r>
            <a:endParaRPr lang="en-US" sz="2400" dirty="0"/>
          </a:p>
          <a:p>
            <a:pPr lvl="0"/>
            <a:r>
              <a:rPr lang="en-US" sz="2400" dirty="0"/>
              <a:t>surely: </a:t>
            </a:r>
            <a:r>
              <a:rPr lang="en-US" sz="2400" i="1" dirty="0" err="1"/>
              <a:t>chắc</a:t>
            </a:r>
            <a:r>
              <a:rPr lang="en-US" sz="2400" i="1" dirty="0"/>
              <a:t> </a:t>
            </a:r>
            <a:r>
              <a:rPr lang="en-US" sz="2400" i="1" dirty="0" err="1"/>
              <a:t>chắn</a:t>
            </a:r>
            <a:endParaRPr lang="en-US" sz="2400" dirty="0"/>
          </a:p>
          <a:p>
            <a:r>
              <a:rPr lang="en-US" sz="2400" dirty="0" smtClean="0"/>
              <a:t>Also</a:t>
            </a:r>
            <a:r>
              <a:rPr lang="en-US" sz="2400" dirty="0"/>
              <a:t>, you (73) </a:t>
            </a:r>
            <a:r>
              <a:rPr lang="vi-VN" sz="2400" b="1" dirty="0" smtClean="0"/>
              <a:t>_______</a:t>
            </a:r>
            <a:r>
              <a:rPr lang="en-US" sz="2400" dirty="0" smtClean="0"/>
              <a:t>experienced </a:t>
            </a:r>
            <a:r>
              <a:rPr lang="en-US" sz="2400" dirty="0"/>
              <a:t>a version of most- favored- nation status as a child, when an adult told you that if you were going to take</a:t>
            </a:r>
          </a:p>
          <a:p>
            <a:r>
              <a:rPr lang="en-US" sz="2400" dirty="0"/>
              <a:t>gum or candy to class, you had to bring enough for everyone. </a:t>
            </a:r>
          </a:p>
        </p:txBody>
      </p:sp>
      <p:sp>
        <p:nvSpPr>
          <p:cNvPr id="2" name="Oval 1"/>
          <p:cNvSpPr/>
          <p:nvPr/>
        </p:nvSpPr>
        <p:spPr>
          <a:xfrm>
            <a:off x="4800600" y="3810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58923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57200"/>
            <a:ext cx="8839200" cy="5262979"/>
          </a:xfrm>
          <a:prstGeom prst="rect">
            <a:avLst/>
          </a:prstGeom>
          <a:noFill/>
        </p:spPr>
        <p:txBody>
          <a:bodyPr wrap="square" rtlCol="0">
            <a:spAutoFit/>
          </a:bodyPr>
          <a:lstStyle/>
          <a:p>
            <a:r>
              <a:rPr lang="en-US" sz="2400" b="1" dirty="0"/>
              <a:t>Question 38: A. </a:t>
            </a:r>
            <a:r>
              <a:rPr lang="en-US" sz="2400" dirty="0"/>
              <a:t>that		</a:t>
            </a:r>
            <a:r>
              <a:rPr lang="en-US" sz="2400" b="1" dirty="0" smtClean="0"/>
              <a:t>B</a:t>
            </a:r>
            <a:r>
              <a:rPr lang="en-US" sz="2400" b="1" dirty="0"/>
              <a:t>.</a:t>
            </a:r>
            <a:r>
              <a:rPr lang="en-US" sz="2400" dirty="0"/>
              <a:t> who		</a:t>
            </a:r>
            <a:r>
              <a:rPr lang="en-US" sz="2400" b="1" dirty="0" smtClean="0"/>
              <a:t>C</a:t>
            </a:r>
            <a:r>
              <a:rPr lang="en-US" sz="2400" b="1" dirty="0"/>
              <a:t>.</a:t>
            </a:r>
            <a:r>
              <a:rPr lang="en-US" sz="2400" dirty="0"/>
              <a:t> </a:t>
            </a:r>
            <a:r>
              <a:rPr lang="en-US" sz="2400" dirty="0" smtClean="0"/>
              <a:t>whom</a:t>
            </a:r>
            <a:r>
              <a:rPr lang="en-US" sz="2400" dirty="0"/>
              <a:t>	</a:t>
            </a:r>
            <a:r>
              <a:rPr lang="en-US" sz="2400" b="1" dirty="0"/>
              <a:t>D.</a:t>
            </a:r>
            <a:r>
              <a:rPr lang="en-US" sz="2400" dirty="0"/>
              <a:t> which</a:t>
            </a:r>
          </a:p>
          <a:p>
            <a:endParaRPr lang="vi-VN" sz="2400" dirty="0" smtClean="0"/>
          </a:p>
          <a:p>
            <a:pPr lvl="0"/>
            <a:r>
              <a:rPr lang="en-US" sz="2400" dirty="0" smtClean="0"/>
              <a:t>that </a:t>
            </a:r>
            <a:r>
              <a:rPr lang="en-US" sz="2400" dirty="0"/>
              <a:t>(</a:t>
            </a:r>
            <a:r>
              <a:rPr lang="en-US" sz="2400" dirty="0" err="1"/>
              <a:t>đại</a:t>
            </a:r>
            <a:r>
              <a:rPr lang="en-US" sz="2400" dirty="0"/>
              <a:t> </a:t>
            </a:r>
            <a:r>
              <a:rPr lang="en-US" sz="2400" dirty="0" err="1"/>
              <a:t>từ</a:t>
            </a:r>
            <a:r>
              <a:rPr lang="en-US" sz="2400" dirty="0"/>
              <a:t> </a:t>
            </a:r>
            <a:r>
              <a:rPr lang="en-US" sz="2400" dirty="0" err="1"/>
              <a:t>quan</a:t>
            </a:r>
            <a:r>
              <a:rPr lang="en-US" sz="2400" dirty="0"/>
              <a:t> </a:t>
            </a:r>
            <a:r>
              <a:rPr lang="en-US" sz="2400" dirty="0" err="1"/>
              <a:t>hệ</a:t>
            </a:r>
            <a:r>
              <a:rPr lang="en-US" sz="2400" dirty="0"/>
              <a:t>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danh</a:t>
            </a:r>
            <a:r>
              <a:rPr lang="en-US" sz="2400" dirty="0"/>
              <a:t> </a:t>
            </a:r>
            <a:r>
              <a:rPr lang="en-US" sz="2400" dirty="0" err="1"/>
              <a:t>từ</a:t>
            </a:r>
            <a:r>
              <a:rPr lang="en-US" sz="2400" dirty="0"/>
              <a:t> </a:t>
            </a:r>
            <a:r>
              <a:rPr lang="en-US" sz="2400" dirty="0" err="1"/>
              <a:t>chỉ</a:t>
            </a:r>
            <a:r>
              <a:rPr lang="en-US" sz="2400" dirty="0"/>
              <a:t> </a:t>
            </a:r>
            <a:r>
              <a:rPr lang="en-US" sz="2400" dirty="0" err="1"/>
              <a:t>người</a:t>
            </a:r>
            <a:r>
              <a:rPr lang="en-US" sz="2400" dirty="0"/>
              <a:t> </a:t>
            </a:r>
            <a:r>
              <a:rPr lang="en-US" sz="2400" dirty="0" err="1"/>
              <a:t>và</a:t>
            </a:r>
            <a:r>
              <a:rPr lang="en-US" sz="2400" dirty="0"/>
              <a:t> </a:t>
            </a:r>
            <a:r>
              <a:rPr lang="en-US" sz="2400" dirty="0" err="1"/>
              <a:t>vật</a:t>
            </a:r>
            <a:r>
              <a:rPr lang="en-US" sz="2400" dirty="0"/>
              <a:t>)</a:t>
            </a:r>
          </a:p>
          <a:p>
            <a:pPr lvl="0"/>
            <a:r>
              <a:rPr lang="en-US" sz="2400" dirty="0"/>
              <a:t>who (</a:t>
            </a:r>
            <a:r>
              <a:rPr lang="en-US" sz="2400" dirty="0" err="1"/>
              <a:t>đại</a:t>
            </a:r>
            <a:r>
              <a:rPr lang="en-US" sz="2400" dirty="0"/>
              <a:t> </a:t>
            </a:r>
            <a:r>
              <a:rPr lang="en-US" sz="2400" dirty="0" err="1"/>
              <a:t>từ</a:t>
            </a:r>
            <a:r>
              <a:rPr lang="en-US" sz="2400" dirty="0"/>
              <a:t> </a:t>
            </a:r>
            <a:r>
              <a:rPr lang="en-US" sz="2400" dirty="0" err="1"/>
              <a:t>quan</a:t>
            </a:r>
            <a:r>
              <a:rPr lang="en-US" sz="2400" dirty="0"/>
              <a:t> </a:t>
            </a:r>
            <a:r>
              <a:rPr lang="en-US" sz="2400" dirty="0" err="1"/>
              <a:t>hệ</a:t>
            </a:r>
            <a:r>
              <a:rPr lang="en-US" sz="2400" dirty="0"/>
              <a:t>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danh</a:t>
            </a:r>
            <a:r>
              <a:rPr lang="en-US" sz="2400" dirty="0"/>
              <a:t> </a:t>
            </a:r>
            <a:r>
              <a:rPr lang="en-US" sz="2400" dirty="0" err="1"/>
              <a:t>từ</a:t>
            </a:r>
            <a:r>
              <a:rPr lang="en-US" sz="2400" dirty="0"/>
              <a:t> </a:t>
            </a:r>
            <a:r>
              <a:rPr lang="en-US" sz="2400" dirty="0" err="1"/>
              <a:t>chỉ</a:t>
            </a:r>
            <a:r>
              <a:rPr lang="en-US" sz="2400" dirty="0"/>
              <a:t> </a:t>
            </a:r>
            <a:r>
              <a:rPr lang="en-US" sz="2400" dirty="0" err="1"/>
              <a:t>người</a:t>
            </a:r>
            <a:r>
              <a:rPr lang="en-US" sz="2400" dirty="0"/>
              <a:t>)</a:t>
            </a:r>
          </a:p>
          <a:p>
            <a:pPr lvl="0"/>
            <a:r>
              <a:rPr lang="en-US" sz="2400" dirty="0"/>
              <a:t>whom (</a:t>
            </a:r>
            <a:r>
              <a:rPr lang="en-US" sz="2400" dirty="0" err="1"/>
              <a:t>đại</a:t>
            </a:r>
            <a:r>
              <a:rPr lang="en-US" sz="2400" dirty="0"/>
              <a:t> </a:t>
            </a:r>
            <a:r>
              <a:rPr lang="en-US" sz="2400" dirty="0" err="1"/>
              <a:t>từ</a:t>
            </a:r>
            <a:r>
              <a:rPr lang="en-US" sz="2400" dirty="0"/>
              <a:t> </a:t>
            </a:r>
            <a:r>
              <a:rPr lang="en-US" sz="2400" dirty="0" err="1"/>
              <a:t>quan</a:t>
            </a:r>
            <a:r>
              <a:rPr lang="en-US" sz="2400" dirty="0"/>
              <a:t> </a:t>
            </a:r>
            <a:r>
              <a:rPr lang="en-US" sz="2400" dirty="0" err="1"/>
              <a:t>hệ</a:t>
            </a:r>
            <a:r>
              <a:rPr lang="en-US" sz="2400" dirty="0"/>
              <a:t>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danh</a:t>
            </a:r>
            <a:r>
              <a:rPr lang="en-US" sz="2400" dirty="0"/>
              <a:t> </a:t>
            </a:r>
            <a:r>
              <a:rPr lang="en-US" sz="2400" dirty="0" err="1"/>
              <a:t>từ</a:t>
            </a:r>
            <a:r>
              <a:rPr lang="en-US" sz="2400" dirty="0"/>
              <a:t> </a:t>
            </a:r>
            <a:r>
              <a:rPr lang="en-US" sz="2400" dirty="0" err="1"/>
              <a:t>chỉ</a:t>
            </a:r>
            <a:r>
              <a:rPr lang="en-US" sz="2400" dirty="0"/>
              <a:t> </a:t>
            </a:r>
            <a:r>
              <a:rPr lang="en-US" sz="2400" dirty="0" err="1"/>
              <a:t>người</a:t>
            </a:r>
            <a:r>
              <a:rPr lang="en-US" sz="2400" dirty="0"/>
              <a:t>)</a:t>
            </a:r>
          </a:p>
          <a:p>
            <a:pPr lvl="0"/>
            <a:r>
              <a:rPr lang="en-US" sz="2400" dirty="0"/>
              <a:t>which (</a:t>
            </a:r>
            <a:r>
              <a:rPr lang="en-US" sz="2400" dirty="0" err="1"/>
              <a:t>đại</a:t>
            </a:r>
            <a:r>
              <a:rPr lang="en-US" sz="2400" dirty="0"/>
              <a:t> </a:t>
            </a:r>
            <a:r>
              <a:rPr lang="en-US" sz="2400" dirty="0" err="1"/>
              <a:t>từ</a:t>
            </a:r>
            <a:r>
              <a:rPr lang="en-US" sz="2400" dirty="0"/>
              <a:t> </a:t>
            </a:r>
            <a:r>
              <a:rPr lang="en-US" sz="2400" dirty="0" err="1"/>
              <a:t>quan</a:t>
            </a:r>
            <a:r>
              <a:rPr lang="en-US" sz="2400" dirty="0"/>
              <a:t> </a:t>
            </a:r>
            <a:r>
              <a:rPr lang="en-US" sz="2400" dirty="0" err="1"/>
              <a:t>hệ</a:t>
            </a:r>
            <a:r>
              <a:rPr lang="en-US" sz="2400" dirty="0"/>
              <a:t>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danh</a:t>
            </a:r>
            <a:r>
              <a:rPr lang="en-US" sz="2400" dirty="0"/>
              <a:t> </a:t>
            </a:r>
            <a:r>
              <a:rPr lang="en-US" sz="2400" dirty="0" err="1"/>
              <a:t>từ</a:t>
            </a:r>
            <a:r>
              <a:rPr lang="en-US" sz="2400" dirty="0"/>
              <a:t> </a:t>
            </a:r>
            <a:r>
              <a:rPr lang="en-US" sz="2400" dirty="0" err="1"/>
              <a:t>chỉ</a:t>
            </a:r>
            <a:r>
              <a:rPr lang="en-US" sz="2400" dirty="0"/>
              <a:t> </a:t>
            </a:r>
            <a:r>
              <a:rPr lang="en-US" sz="2400" dirty="0" err="1"/>
              <a:t>vật</a:t>
            </a:r>
            <a:r>
              <a:rPr lang="en-US" sz="2400" dirty="0"/>
              <a:t>)</a:t>
            </a:r>
          </a:p>
          <a:p>
            <a:r>
              <a:rPr lang="en-US" sz="2400" dirty="0"/>
              <a:t>- </a:t>
            </a:r>
            <a:r>
              <a:rPr lang="en-US" sz="2400" dirty="0" err="1"/>
              <a:t>Trong</a:t>
            </a:r>
            <a:r>
              <a:rPr lang="en-US" sz="2400" dirty="0"/>
              <a:t> </a:t>
            </a:r>
            <a:r>
              <a:rPr lang="en-US" sz="2400" dirty="0" err="1"/>
              <a:t>trường</a:t>
            </a:r>
            <a:r>
              <a:rPr lang="en-US" sz="2400" dirty="0"/>
              <a:t> </a:t>
            </a:r>
            <a:r>
              <a:rPr lang="en-US" sz="2400" dirty="0" err="1"/>
              <a:t>hợp</a:t>
            </a:r>
            <a:r>
              <a:rPr lang="en-US" sz="2400" dirty="0"/>
              <a:t> </a:t>
            </a:r>
            <a:r>
              <a:rPr lang="en-US" sz="2400" dirty="0" err="1"/>
              <a:t>xuất</a:t>
            </a:r>
            <a:r>
              <a:rPr lang="en-US" sz="2400" dirty="0"/>
              <a:t> </a:t>
            </a:r>
            <a:r>
              <a:rPr lang="en-US" sz="2400" dirty="0" err="1"/>
              <a:t>hiện</a:t>
            </a:r>
            <a:r>
              <a:rPr lang="en-US" sz="2400" dirty="0"/>
              <a:t> </a:t>
            </a:r>
            <a:r>
              <a:rPr lang="en-US" sz="2400" dirty="0" err="1"/>
              <a:t>từ</a:t>
            </a:r>
            <a:r>
              <a:rPr lang="en-US" sz="2400" dirty="0"/>
              <a:t> </a:t>
            </a:r>
            <a:r>
              <a:rPr lang="en-US" sz="2400" b="1" dirty="0"/>
              <a:t>"all" </a:t>
            </a:r>
            <a:r>
              <a:rPr lang="en-US" sz="2400" dirty="0" err="1"/>
              <a:t>chúng</a:t>
            </a:r>
            <a:r>
              <a:rPr lang="en-US" sz="2400" dirty="0"/>
              <a:t> ta </a:t>
            </a:r>
            <a:r>
              <a:rPr lang="en-US" sz="2400" dirty="0" err="1"/>
              <a:t>dùng</a:t>
            </a:r>
            <a:r>
              <a:rPr lang="en-US" sz="2400" dirty="0"/>
              <a:t> </a:t>
            </a:r>
            <a:r>
              <a:rPr lang="en-US" sz="2400" dirty="0" err="1"/>
              <a:t>đại</a:t>
            </a:r>
            <a:r>
              <a:rPr lang="en-US" sz="2400" dirty="0"/>
              <a:t> </a:t>
            </a:r>
            <a:r>
              <a:rPr lang="en-US" sz="2400" dirty="0" err="1"/>
              <a:t>từ</a:t>
            </a:r>
            <a:r>
              <a:rPr lang="en-US" sz="2400" dirty="0"/>
              <a:t> </a:t>
            </a:r>
            <a:r>
              <a:rPr lang="en-US" sz="2400" dirty="0" err="1"/>
              <a:t>quan</a:t>
            </a:r>
            <a:r>
              <a:rPr lang="en-US" sz="2400" dirty="0"/>
              <a:t> </a:t>
            </a:r>
            <a:r>
              <a:rPr lang="en-US" sz="2400" dirty="0" err="1"/>
              <a:t>hệ</a:t>
            </a:r>
            <a:r>
              <a:rPr lang="en-US" sz="2400" dirty="0"/>
              <a:t> "that" </a:t>
            </a:r>
            <a:r>
              <a:rPr lang="en-US" sz="2400" dirty="0" err="1"/>
              <a:t>để</a:t>
            </a:r>
            <a:endParaRPr lang="en-US" sz="2400" dirty="0"/>
          </a:p>
          <a:p>
            <a:r>
              <a:rPr lang="en-US" sz="2400" dirty="0" err="1"/>
              <a:t>thay</a:t>
            </a:r>
            <a:r>
              <a:rPr lang="en-US" sz="2400" dirty="0"/>
              <a:t> </a:t>
            </a:r>
            <a:r>
              <a:rPr lang="en-US" sz="2400" dirty="0" err="1"/>
              <a:t>thế</a:t>
            </a:r>
            <a:r>
              <a:rPr lang="en-US" sz="2400" dirty="0"/>
              <a:t>.</a:t>
            </a:r>
          </a:p>
          <a:p>
            <a:r>
              <a:rPr lang="vi-VN" sz="2400" dirty="0" smtClean="0"/>
              <a:t>"WTO </a:t>
            </a:r>
            <a:r>
              <a:rPr lang="vi-VN" sz="2400" dirty="0"/>
              <a:t>members are required to publish their trade regulations and follow a system that allows </a:t>
            </a:r>
            <a:r>
              <a:rPr lang="vi-VN" sz="2400" b="1" u="heavy" dirty="0"/>
              <a:t>all</a:t>
            </a:r>
            <a:r>
              <a:rPr lang="vi-VN" sz="2400" b="1" dirty="0"/>
              <a:t> </a:t>
            </a:r>
            <a:r>
              <a:rPr lang="vi-VN" sz="2400" dirty="0"/>
              <a:t>external parties (74) </a:t>
            </a:r>
            <a:r>
              <a:rPr lang="vi-VN" sz="2400" b="1" dirty="0" smtClean="0"/>
              <a:t>____</a:t>
            </a:r>
            <a:r>
              <a:rPr lang="vi-VN" sz="2400" dirty="0" smtClean="0"/>
              <a:t>will </a:t>
            </a:r>
            <a:r>
              <a:rPr lang="vi-VN" sz="2400" dirty="0"/>
              <a:t>review and evaluate any administrative decisions and their impact on trade regulations." (</a:t>
            </a:r>
            <a:r>
              <a:rPr lang="vi-VN" sz="2400" i="1" dirty="0"/>
              <a:t>Các thành viên WTO được yêu cầu công bố các quy định thương mại của mình và tuân </a:t>
            </a:r>
            <a:endParaRPr lang="en-US" sz="2400" dirty="0"/>
          </a:p>
        </p:txBody>
      </p:sp>
      <p:sp>
        <p:nvSpPr>
          <p:cNvPr id="2" name="Oval 1"/>
          <p:cNvSpPr/>
          <p:nvPr/>
        </p:nvSpPr>
        <p:spPr>
          <a:xfrm>
            <a:off x="1828800" y="457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49852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additive="base">
                                        <p:cTn id="2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6740307"/>
          </a:xfrm>
          <a:prstGeom prst="rect">
            <a:avLst/>
          </a:prstGeom>
          <a:noFill/>
        </p:spPr>
        <p:txBody>
          <a:bodyPr wrap="square" rtlCol="0">
            <a:spAutoFit/>
          </a:bodyPr>
          <a:lstStyle/>
          <a:p>
            <a:r>
              <a:rPr lang="vi-VN" b="1" dirty="0"/>
              <a:t>Question 39</a:t>
            </a:r>
            <a:r>
              <a:rPr lang="vi-VN" dirty="0"/>
              <a:t>. What does the word “</a:t>
            </a:r>
            <a:r>
              <a:rPr lang="vi-VN" b="1" dirty="0"/>
              <a:t>concentric</a:t>
            </a:r>
            <a:r>
              <a:rPr lang="vi-VN" dirty="0"/>
              <a:t>” in paragraph 1 mean? </a:t>
            </a:r>
            <a:endParaRPr lang="en-US" dirty="0"/>
          </a:p>
          <a:p>
            <a:r>
              <a:rPr lang="vi-VN" b="1" dirty="0"/>
              <a:t>A.</a:t>
            </a:r>
            <a:r>
              <a:rPr lang="vi-VN" dirty="0"/>
              <a:t> wavy         				</a:t>
            </a:r>
            <a:r>
              <a:rPr lang="vi-VN" b="1" dirty="0" smtClean="0"/>
              <a:t>B</a:t>
            </a:r>
            <a:r>
              <a:rPr lang="vi-VN" b="1" dirty="0"/>
              <a:t>.</a:t>
            </a:r>
            <a:r>
              <a:rPr lang="vi-VN" dirty="0"/>
              <a:t> having many centres 	</a:t>
            </a:r>
            <a:endParaRPr lang="en-US" dirty="0"/>
          </a:p>
          <a:p>
            <a:r>
              <a:rPr lang="vi-VN" b="1" dirty="0"/>
              <a:t>C.</a:t>
            </a:r>
            <a:r>
              <a:rPr lang="vi-VN" dirty="0"/>
              <a:t> having a common centre         		</a:t>
            </a:r>
            <a:r>
              <a:rPr lang="vi-VN" b="1" dirty="0"/>
              <a:t>D.</a:t>
            </a:r>
            <a:r>
              <a:rPr lang="vi-VN" dirty="0"/>
              <a:t> a ring </a:t>
            </a:r>
            <a:endParaRPr lang="en-US" dirty="0"/>
          </a:p>
          <a:p>
            <a:endParaRPr lang="vi-VN" dirty="0" smtClean="0"/>
          </a:p>
          <a:p>
            <a:r>
              <a:rPr lang="vi-VN" dirty="0" smtClean="0"/>
              <a:t>Câu </a:t>
            </a:r>
            <a:r>
              <a:rPr lang="vi-VN" dirty="0"/>
              <a:t>hỏi. Từ “concentric” ở đoạn 1 có nghĩa là gì? </a:t>
            </a:r>
            <a:endParaRPr lang="en-US" dirty="0"/>
          </a:p>
          <a:p>
            <a:r>
              <a:rPr lang="vi-VN" dirty="0"/>
              <a:t>A. Gợn sóng </a:t>
            </a:r>
            <a:endParaRPr lang="en-US" dirty="0"/>
          </a:p>
          <a:p>
            <a:r>
              <a:rPr lang="vi-VN" dirty="0"/>
              <a:t>B. Có nhiều trung tâm </a:t>
            </a:r>
            <a:endParaRPr lang="en-US" dirty="0"/>
          </a:p>
          <a:p>
            <a:r>
              <a:rPr lang="vi-VN" dirty="0"/>
              <a:t>C. Có 1 tâm chung </a:t>
            </a:r>
            <a:endParaRPr lang="en-US" dirty="0"/>
          </a:p>
          <a:p>
            <a:r>
              <a:rPr lang="vi-VN" dirty="0"/>
              <a:t>D. Cái vòng, nhẫn, đai, vành đai </a:t>
            </a:r>
            <a:endParaRPr lang="en-US" dirty="0"/>
          </a:p>
          <a:p>
            <a:r>
              <a:rPr lang="vi-VN" dirty="0"/>
              <a:t>Đây là một câu hỏi liên quan đến từ vựng, với câu hỏi này chúng ta chỉ cần đọc thông tin xung quanh từ vựng đã cho là có thể tìm ra câu trả lời. </a:t>
            </a:r>
            <a:endParaRPr lang="en-US" dirty="0"/>
          </a:p>
          <a:p>
            <a:r>
              <a:rPr lang="vi-VN" dirty="0"/>
              <a:t>Và chúng ta có thể tìm thấy thông tin trong đoạn 1 dòng 3-4. </a:t>
            </a:r>
            <a:endParaRPr lang="en-US" dirty="0"/>
          </a:p>
          <a:p>
            <a:r>
              <a:rPr lang="vi-VN" dirty="0"/>
              <a:t>When the ocean floor is tilted or offset during an earthquake, a set of waves is created similar to the concentric waves generated by an object dropped into the water. </a:t>
            </a:r>
            <a:endParaRPr lang="en-US" dirty="0"/>
          </a:p>
          <a:p>
            <a:r>
              <a:rPr lang="vi-VN" dirty="0"/>
              <a:t>Tạm dịch. Khi bề mặt đáy đại dương bị nghiêng hoặc nứt ra trong suốt quá trình xảy ra động đất, một tập hợp các cơn sóng giống như các vòng tròn đồng tâm sẽ hình thành nếu có một vật thể rơi xuống nước. </a:t>
            </a:r>
            <a:endParaRPr lang="en-US" dirty="0"/>
          </a:p>
          <a:p>
            <a:r>
              <a:rPr lang="vi-VN" dirty="0"/>
              <a:t>Trong câu văn này, chúng ta cũng có thể dựa vào thông tin “waves generated by an object dropped into the water”- sóng tạo ra khi một vật thể rơi xuống nước để đoán nghĩa của từ. </a:t>
            </a:r>
            <a:endParaRPr lang="en-US" dirty="0"/>
          </a:p>
          <a:p>
            <a:r>
              <a:rPr lang="vi-VN" dirty="0"/>
              <a:t>Từ concentric (adj): đồng tâm, có nghĩa giống với phương án C “having a common centre” </a:t>
            </a:r>
            <a:endParaRPr lang="en-US" dirty="0"/>
          </a:p>
          <a:p>
            <a:endParaRPr lang="en-US" dirty="0"/>
          </a:p>
        </p:txBody>
      </p:sp>
      <p:sp>
        <p:nvSpPr>
          <p:cNvPr id="2" name="Oval 1"/>
          <p:cNvSpPr/>
          <p:nvPr/>
        </p:nvSpPr>
        <p:spPr>
          <a:xfrm>
            <a:off x="152400" y="914400"/>
            <a:ext cx="2286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08711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2" end="12"/>
                                            </p:txEl>
                                          </p:spTgt>
                                        </p:tgtEl>
                                        <p:attrNameLst>
                                          <p:attrName>style.visibility</p:attrName>
                                        </p:attrNameLst>
                                      </p:cBhvr>
                                      <p:to>
                                        <p:strVal val="visible"/>
                                      </p:to>
                                    </p:set>
                                    <p:anim calcmode="lin" valueType="num">
                                      <p:cBhvr additive="base">
                                        <p:cTn id="39"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3" end="13"/>
                                            </p:txEl>
                                          </p:spTgt>
                                        </p:tgtEl>
                                        <p:attrNameLst>
                                          <p:attrName>style.visibility</p:attrName>
                                        </p:attrNameLst>
                                      </p:cBhvr>
                                      <p:to>
                                        <p:strVal val="visible"/>
                                      </p:to>
                                    </p:set>
                                    <p:anim calcmode="lin" valueType="num">
                                      <p:cBhvr additive="base">
                                        <p:cTn id="43"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4" end="14"/>
                                            </p:txEl>
                                          </p:spTgt>
                                        </p:tgtEl>
                                        <p:attrNameLst>
                                          <p:attrName>style.visibility</p:attrName>
                                        </p:attrNameLst>
                                      </p:cBhvr>
                                      <p:to>
                                        <p:strVal val="visible"/>
                                      </p:to>
                                    </p:set>
                                    <p:anim calcmode="lin" valueType="num">
                                      <p:cBhvr additive="base">
                                        <p:cTn id="47"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
                                        </p:tgtEl>
                                        <p:attrNameLst>
                                          <p:attrName>style.visibility</p:attrName>
                                        </p:attrNameLst>
                                      </p:cBhvr>
                                      <p:to>
                                        <p:strVal val="visible"/>
                                      </p:to>
                                    </p:set>
                                    <p:anim calcmode="lin" valueType="num">
                                      <p:cBhvr additive="base">
                                        <p:cTn id="53" dur="500" fill="hold"/>
                                        <p:tgtEl>
                                          <p:spTgt spid="2"/>
                                        </p:tgtEl>
                                        <p:attrNameLst>
                                          <p:attrName>ppt_x</p:attrName>
                                        </p:attrNameLst>
                                      </p:cBhvr>
                                      <p:tavLst>
                                        <p:tav tm="0">
                                          <p:val>
                                            <p:strVal val="#ppt_x"/>
                                          </p:val>
                                        </p:tav>
                                        <p:tav tm="100000">
                                          <p:val>
                                            <p:strVal val="#ppt_x"/>
                                          </p:val>
                                        </p:tav>
                                      </p:tavLst>
                                    </p:anim>
                                    <p:anim calcmode="lin" valueType="num">
                                      <p:cBhvr additive="base">
                                        <p:cTn id="5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686800" cy="7478970"/>
          </a:xfrm>
          <a:prstGeom prst="rect">
            <a:avLst/>
          </a:prstGeom>
          <a:noFill/>
        </p:spPr>
        <p:txBody>
          <a:bodyPr wrap="square" rtlCol="0">
            <a:spAutoFit/>
          </a:bodyPr>
          <a:lstStyle/>
          <a:p>
            <a:r>
              <a:rPr lang="en-US" sz="2400" b="1" dirty="0"/>
              <a:t>Question 4: </a:t>
            </a:r>
            <a:r>
              <a:rPr lang="vi-VN" sz="2400" dirty="0"/>
              <a:t>As an adult, I am independent</a:t>
            </a:r>
            <a:r>
              <a:rPr lang="vi-VN" sz="2400" u="sng" dirty="0"/>
              <a:t>	</a:t>
            </a:r>
            <a:r>
              <a:rPr lang="vi-VN" sz="2400" dirty="0"/>
              <a:t>my parents financially.</a:t>
            </a:r>
            <a:endParaRPr lang="en-US" sz="2400" dirty="0"/>
          </a:p>
          <a:p>
            <a:r>
              <a:rPr lang="vi-VN" sz="2400" dirty="0"/>
              <a:t>	</a:t>
            </a:r>
            <a:r>
              <a:rPr lang="vi-VN" sz="2400" b="1" dirty="0"/>
              <a:t>A.</a:t>
            </a:r>
            <a:r>
              <a:rPr lang="vi-VN" sz="2400" dirty="0"/>
              <a:t> of	</a:t>
            </a:r>
            <a:r>
              <a:rPr lang="vi-VN" sz="2400" b="1" dirty="0"/>
              <a:t>B.</a:t>
            </a:r>
            <a:r>
              <a:rPr lang="vi-VN" sz="2400" dirty="0"/>
              <a:t> with		</a:t>
            </a:r>
            <a:r>
              <a:rPr lang="vi-VN" sz="2400" b="1" dirty="0"/>
              <a:t>C.</a:t>
            </a:r>
            <a:r>
              <a:rPr lang="vi-VN" sz="2400" dirty="0"/>
              <a:t> out			</a:t>
            </a:r>
            <a:r>
              <a:rPr lang="vi-VN" sz="2400" b="1" dirty="0"/>
              <a:t>D.</a:t>
            </a:r>
            <a:r>
              <a:rPr lang="vi-VN" sz="2400" dirty="0"/>
              <a:t> </a:t>
            </a:r>
            <a:r>
              <a:rPr lang="en-US" sz="2400" dirty="0"/>
              <a:t>o</a:t>
            </a:r>
            <a:r>
              <a:rPr lang="vi-VN" sz="2400" dirty="0"/>
              <a:t>n</a:t>
            </a:r>
            <a:endParaRPr lang="en-US" sz="2400" dirty="0"/>
          </a:p>
          <a:p>
            <a:endParaRPr lang="vi-VN" sz="2400" b="1" dirty="0" smtClean="0"/>
          </a:p>
          <a:p>
            <a:r>
              <a:rPr lang="en-US" sz="2400" dirty="0" smtClean="0"/>
              <a:t>to </a:t>
            </a:r>
            <a:r>
              <a:rPr lang="en-US" sz="2400" dirty="0"/>
              <a:t>be independent of: </a:t>
            </a:r>
            <a:r>
              <a:rPr lang="en-US" sz="2400" dirty="0" err="1"/>
              <a:t>độc</a:t>
            </a:r>
            <a:r>
              <a:rPr lang="en-US" sz="2400" dirty="0"/>
              <a:t> </a:t>
            </a:r>
            <a:r>
              <a:rPr lang="en-US" sz="2400" dirty="0" err="1"/>
              <a:t>lập</a:t>
            </a:r>
            <a:r>
              <a:rPr lang="en-US" sz="2400" dirty="0"/>
              <a:t>, </a:t>
            </a:r>
            <a:r>
              <a:rPr lang="en-US" sz="2400" dirty="0" err="1"/>
              <a:t>tự</a:t>
            </a:r>
            <a:r>
              <a:rPr lang="en-US" sz="2400" dirty="0"/>
              <a:t> </a:t>
            </a:r>
            <a:r>
              <a:rPr lang="en-US" sz="2400" dirty="0" err="1"/>
              <a:t>chủ</a:t>
            </a:r>
            <a:endParaRPr lang="en-US" sz="2400" dirty="0"/>
          </a:p>
          <a:p>
            <a:r>
              <a:rPr lang="vi-VN" sz="2400" b="1" dirty="0"/>
              <a:t>Tạm dịch: </a:t>
            </a:r>
            <a:r>
              <a:rPr lang="vi-VN" sz="2400" dirty="0"/>
              <a:t>Là một người đã trường thành, tôi độc lập về tài chính với bố mẹ</a:t>
            </a:r>
            <a:endParaRPr lang="en-US" sz="2400" dirty="0"/>
          </a:p>
          <a:p>
            <a:r>
              <a:rPr lang="vi-VN" sz="2400" b="1" dirty="0"/>
              <a:t>Question 5: </a:t>
            </a:r>
            <a:r>
              <a:rPr lang="vi-VN" sz="2400" dirty="0"/>
              <a:t>Most of this growth had occurred since 1950 and was known as the population</a:t>
            </a:r>
            <a:r>
              <a:rPr lang="vi-VN" sz="2400" u="sng" dirty="0"/>
              <a:t> </a:t>
            </a:r>
            <a:r>
              <a:rPr lang="vi-VN" sz="2400" dirty="0"/>
              <a:t>_____</a:t>
            </a:r>
            <a:endParaRPr lang="en-US" sz="2400" dirty="0"/>
          </a:p>
          <a:p>
            <a:r>
              <a:rPr lang="vi-VN" sz="2400" dirty="0"/>
              <a:t>	</a:t>
            </a:r>
            <a:r>
              <a:rPr lang="vi-VN" sz="2400" b="1" dirty="0"/>
              <a:t>A. </a:t>
            </a:r>
            <a:r>
              <a:rPr lang="vi-VN" sz="2400" dirty="0"/>
              <a:t>growth	</a:t>
            </a:r>
            <a:r>
              <a:rPr lang="vi-VN" sz="2400" b="1" dirty="0"/>
              <a:t>B. </a:t>
            </a:r>
            <a:r>
              <a:rPr lang="vi-VN" sz="2400" dirty="0"/>
              <a:t>explosion	</a:t>
            </a:r>
            <a:r>
              <a:rPr lang="vi-VN" sz="2400" b="1" dirty="0"/>
              <a:t>C. </a:t>
            </a:r>
            <a:r>
              <a:rPr lang="vi-VN" sz="2400" dirty="0"/>
              <a:t>surplus	</a:t>
            </a:r>
            <a:r>
              <a:rPr lang="vi-VN" sz="2400" b="1" dirty="0" smtClean="0"/>
              <a:t>D</a:t>
            </a:r>
            <a:r>
              <a:rPr lang="vi-VN" sz="2400" b="1" dirty="0"/>
              <a:t>. </a:t>
            </a:r>
            <a:r>
              <a:rPr lang="vi-VN" sz="2400" dirty="0"/>
              <a:t>density</a:t>
            </a:r>
            <a:endParaRPr lang="en-US" sz="2400" dirty="0"/>
          </a:p>
          <a:p>
            <a:endParaRPr lang="vi-VN" sz="2400" b="1" dirty="0" smtClean="0"/>
          </a:p>
          <a:p>
            <a:pPr lvl="0"/>
            <a:r>
              <a:rPr lang="en-US" sz="2400" dirty="0" smtClean="0"/>
              <a:t>growth </a:t>
            </a:r>
            <a:r>
              <a:rPr lang="en-US" sz="2400" dirty="0"/>
              <a:t>/</a:t>
            </a:r>
            <a:r>
              <a:rPr lang="en-US" sz="2400" dirty="0" err="1"/>
              <a:t>grəʊθ</a:t>
            </a:r>
            <a:r>
              <a:rPr lang="en-US" sz="2400" dirty="0"/>
              <a:t>/ (n): </a:t>
            </a:r>
            <a:r>
              <a:rPr lang="en-US" sz="2400" i="1" dirty="0" err="1"/>
              <a:t>sự</a:t>
            </a:r>
            <a:r>
              <a:rPr lang="en-US" sz="2400" i="1" dirty="0"/>
              <a:t> </a:t>
            </a:r>
            <a:r>
              <a:rPr lang="en-US" sz="2400" i="1" dirty="0" err="1"/>
              <a:t>lớn</a:t>
            </a:r>
            <a:r>
              <a:rPr lang="en-US" sz="2400" i="1" dirty="0"/>
              <a:t> </a:t>
            </a:r>
            <a:r>
              <a:rPr lang="en-US" sz="2400" i="1" dirty="0" err="1"/>
              <a:t>lên</a:t>
            </a:r>
            <a:r>
              <a:rPr lang="en-US" sz="2400" i="1" dirty="0"/>
              <a:t>, </a:t>
            </a:r>
            <a:r>
              <a:rPr lang="en-US" sz="2400" i="1" dirty="0" err="1"/>
              <a:t>sự</a:t>
            </a:r>
            <a:r>
              <a:rPr lang="en-US" sz="2400" i="1" dirty="0"/>
              <a:t> </a:t>
            </a:r>
            <a:r>
              <a:rPr lang="en-US" sz="2400" i="1" dirty="0" err="1"/>
              <a:t>phát</a:t>
            </a:r>
            <a:r>
              <a:rPr lang="en-US" sz="2400" i="1" dirty="0"/>
              <a:t> </a:t>
            </a:r>
            <a:r>
              <a:rPr lang="en-US" sz="2400" i="1" dirty="0" err="1"/>
              <a:t>triển</a:t>
            </a:r>
            <a:endParaRPr lang="en-US" sz="2400" dirty="0"/>
          </a:p>
          <a:p>
            <a:pPr lvl="0"/>
            <a:r>
              <a:rPr lang="en-US" sz="2400" dirty="0"/>
              <a:t>explosion /</a:t>
            </a:r>
            <a:r>
              <a:rPr lang="en-US" sz="2400" dirty="0" err="1"/>
              <a:t>ɪkˈspləʊʒn</a:t>
            </a:r>
            <a:r>
              <a:rPr lang="en-US" sz="2400" dirty="0"/>
              <a:t>/ (n): </a:t>
            </a:r>
            <a:r>
              <a:rPr lang="en-US" sz="2400" i="1" dirty="0" err="1"/>
              <a:t>sự</a:t>
            </a:r>
            <a:r>
              <a:rPr lang="en-US" sz="2400" i="1" dirty="0"/>
              <a:t> </a:t>
            </a:r>
            <a:r>
              <a:rPr lang="en-US" sz="2400" i="1" dirty="0" err="1"/>
              <a:t>bùng</a:t>
            </a:r>
            <a:r>
              <a:rPr lang="en-US" sz="2400" i="1" dirty="0"/>
              <a:t> </a:t>
            </a:r>
            <a:r>
              <a:rPr lang="en-US" sz="2400" i="1" dirty="0" err="1"/>
              <a:t>nổ</a:t>
            </a:r>
            <a:endParaRPr lang="en-US" sz="2400" dirty="0"/>
          </a:p>
          <a:p>
            <a:pPr lvl="0"/>
            <a:r>
              <a:rPr lang="en-US" sz="2400" dirty="0"/>
              <a:t>surplus /ˈ</a:t>
            </a:r>
            <a:r>
              <a:rPr lang="en-US" sz="2400" dirty="0" err="1"/>
              <a:t>sɜːpləs</a:t>
            </a:r>
            <a:r>
              <a:rPr lang="en-US" sz="2400" dirty="0"/>
              <a:t>/ (n): </a:t>
            </a:r>
            <a:r>
              <a:rPr lang="en-US" sz="2400" i="1" dirty="0" err="1"/>
              <a:t>số</a:t>
            </a:r>
            <a:r>
              <a:rPr lang="en-US" sz="2400" i="1" dirty="0"/>
              <a:t> </a:t>
            </a:r>
            <a:r>
              <a:rPr lang="en-US" sz="2400" i="1" dirty="0" err="1"/>
              <a:t>thặng</a:t>
            </a:r>
            <a:r>
              <a:rPr lang="en-US" sz="2400" i="1" dirty="0"/>
              <a:t> </a:t>
            </a:r>
            <a:r>
              <a:rPr lang="en-US" sz="2400" i="1" dirty="0" err="1"/>
              <a:t>dư</a:t>
            </a:r>
            <a:endParaRPr lang="en-US" sz="2400" dirty="0"/>
          </a:p>
          <a:p>
            <a:pPr lvl="0"/>
            <a:r>
              <a:rPr lang="en-US" sz="2400" dirty="0"/>
              <a:t>density /'</a:t>
            </a:r>
            <a:r>
              <a:rPr lang="en-US" sz="2400" dirty="0" err="1"/>
              <a:t>densɪti</a:t>
            </a:r>
            <a:r>
              <a:rPr lang="en-US" sz="2400" dirty="0"/>
              <a:t>/ (n): </a:t>
            </a:r>
            <a:r>
              <a:rPr lang="en-US" sz="2400" i="1" dirty="0" err="1"/>
              <a:t>mật</a:t>
            </a:r>
            <a:r>
              <a:rPr lang="en-US" sz="2400" i="1" dirty="0"/>
              <a:t> </a:t>
            </a:r>
            <a:r>
              <a:rPr lang="en-US" sz="2400" i="1" dirty="0" err="1"/>
              <a:t>độ</a:t>
            </a:r>
            <a:endParaRPr lang="en-US" sz="2400" dirty="0"/>
          </a:p>
          <a:p>
            <a:r>
              <a:rPr lang="en-US" sz="2400" b="1" dirty="0" err="1"/>
              <a:t>Cụm</a:t>
            </a:r>
            <a:r>
              <a:rPr lang="en-US" sz="2400" b="1" dirty="0"/>
              <a:t> </a:t>
            </a:r>
            <a:r>
              <a:rPr lang="en-US" sz="2400" b="1" dirty="0" err="1"/>
              <a:t>từ</a:t>
            </a:r>
            <a:r>
              <a:rPr lang="en-US" sz="2400" dirty="0"/>
              <a:t>: population explosion: </a:t>
            </a:r>
            <a:r>
              <a:rPr lang="en-US" sz="2400" dirty="0" err="1"/>
              <a:t>sự</a:t>
            </a:r>
            <a:r>
              <a:rPr lang="en-US" sz="2400" dirty="0"/>
              <a:t> </a:t>
            </a:r>
            <a:r>
              <a:rPr lang="en-US" sz="2400" dirty="0" err="1"/>
              <a:t>bùng</a:t>
            </a:r>
            <a:r>
              <a:rPr lang="en-US" sz="2400" dirty="0"/>
              <a:t> </a:t>
            </a:r>
            <a:r>
              <a:rPr lang="en-US" sz="2400" dirty="0" err="1"/>
              <a:t>nổ</a:t>
            </a:r>
            <a:r>
              <a:rPr lang="en-US" sz="2400" dirty="0"/>
              <a:t> </a:t>
            </a:r>
            <a:r>
              <a:rPr lang="en-US" sz="2400" dirty="0" err="1"/>
              <a:t>dân</a:t>
            </a:r>
            <a:r>
              <a:rPr lang="en-US" sz="2400" dirty="0"/>
              <a:t> </a:t>
            </a:r>
            <a:r>
              <a:rPr lang="en-US" sz="2400" dirty="0" err="1"/>
              <a:t>số</a:t>
            </a:r>
            <a:r>
              <a:rPr lang="en-US" sz="2400" dirty="0"/>
              <a:t> population density</a:t>
            </a:r>
            <a:r>
              <a:rPr lang="en-US" sz="2400" i="1" dirty="0"/>
              <a:t>: </a:t>
            </a:r>
            <a:r>
              <a:rPr lang="en-US" sz="2400" i="1" dirty="0" err="1"/>
              <a:t>mật</a:t>
            </a:r>
            <a:r>
              <a:rPr lang="en-US" sz="2400" i="1" dirty="0"/>
              <a:t> </a:t>
            </a:r>
            <a:r>
              <a:rPr lang="en-US" sz="2400" i="1" dirty="0" err="1" smtClean="0"/>
              <a:t>độ</a:t>
            </a:r>
            <a:r>
              <a:rPr lang="vi-VN" sz="2400" dirty="0"/>
              <a:t> </a:t>
            </a:r>
            <a:r>
              <a:rPr lang="vi-VN" sz="2400" dirty="0" smtClean="0"/>
              <a:t> </a:t>
            </a:r>
            <a:r>
              <a:rPr lang="en-US" sz="2400" i="1" dirty="0" err="1" smtClean="0"/>
              <a:t>dân</a:t>
            </a:r>
            <a:r>
              <a:rPr lang="en-US" sz="2400" i="1" dirty="0" smtClean="0"/>
              <a:t> </a:t>
            </a:r>
            <a:r>
              <a:rPr lang="en-US" sz="2400" i="1" dirty="0" err="1"/>
              <a:t>số</a:t>
            </a:r>
            <a:endParaRPr lang="en-US" sz="2400" dirty="0"/>
          </a:p>
          <a:p>
            <a:r>
              <a:rPr lang="en-US" sz="2400" b="1" i="1" dirty="0" err="1"/>
              <a:t>Tạm</a:t>
            </a:r>
            <a:r>
              <a:rPr lang="en-US" sz="2400" b="1" i="1" dirty="0"/>
              <a:t> </a:t>
            </a:r>
            <a:r>
              <a:rPr lang="en-US" sz="2400" b="1" i="1" dirty="0" err="1"/>
              <a:t>dịch</a:t>
            </a:r>
            <a:r>
              <a:rPr lang="en-US" sz="2400" i="1" dirty="0"/>
              <a:t>: </a:t>
            </a:r>
            <a:r>
              <a:rPr lang="en-US" sz="2400" i="1" dirty="0" err="1"/>
              <a:t>Đa</a:t>
            </a:r>
            <a:r>
              <a:rPr lang="en-US" sz="2400" i="1" dirty="0"/>
              <a:t> </a:t>
            </a:r>
            <a:r>
              <a:rPr lang="en-US" sz="2400" i="1" dirty="0" err="1"/>
              <a:t>số</a:t>
            </a:r>
            <a:r>
              <a:rPr lang="en-US" sz="2400" i="1" dirty="0"/>
              <a:t> </a:t>
            </a:r>
            <a:r>
              <a:rPr lang="en-US" sz="2400" i="1" dirty="0" err="1"/>
              <a:t>sự</a:t>
            </a:r>
            <a:r>
              <a:rPr lang="en-US" sz="2400" i="1" dirty="0"/>
              <a:t> </a:t>
            </a:r>
            <a:r>
              <a:rPr lang="en-US" sz="2400" i="1" dirty="0" err="1"/>
              <a:t>phát</a:t>
            </a:r>
            <a:r>
              <a:rPr lang="en-US" sz="2400" i="1" dirty="0"/>
              <a:t> </a:t>
            </a:r>
            <a:r>
              <a:rPr lang="en-US" sz="2400" i="1" dirty="0" err="1"/>
              <a:t>triển</a:t>
            </a:r>
            <a:r>
              <a:rPr lang="en-US" sz="2400" i="1" dirty="0"/>
              <a:t> </a:t>
            </a:r>
            <a:r>
              <a:rPr lang="en-US" sz="2400" i="1" dirty="0" err="1"/>
              <a:t>này</a:t>
            </a:r>
            <a:r>
              <a:rPr lang="en-US" sz="2400" i="1" dirty="0"/>
              <a:t> </a:t>
            </a:r>
            <a:r>
              <a:rPr lang="en-US" sz="2400" i="1" dirty="0" err="1"/>
              <a:t>xảy</a:t>
            </a:r>
            <a:r>
              <a:rPr lang="en-US" sz="2400" i="1" dirty="0"/>
              <a:t> </a:t>
            </a:r>
            <a:r>
              <a:rPr lang="en-US" sz="2400" i="1" dirty="0" err="1"/>
              <a:t>ra</a:t>
            </a:r>
            <a:r>
              <a:rPr lang="en-US" sz="2400" i="1" dirty="0"/>
              <a:t> </a:t>
            </a:r>
            <a:r>
              <a:rPr lang="en-US" sz="2400" i="1" dirty="0" err="1"/>
              <a:t>từ</a:t>
            </a:r>
            <a:r>
              <a:rPr lang="en-US" sz="2400" i="1" dirty="0"/>
              <a:t> </a:t>
            </a:r>
            <a:r>
              <a:rPr lang="en-US" sz="2400" i="1" dirty="0" err="1"/>
              <a:t>năm</a:t>
            </a:r>
            <a:r>
              <a:rPr lang="en-US" sz="2400" i="1" dirty="0"/>
              <a:t> 1950 </a:t>
            </a:r>
            <a:r>
              <a:rPr lang="en-US" sz="2400" i="1" dirty="0" err="1"/>
              <a:t>và</a:t>
            </a:r>
            <a:r>
              <a:rPr lang="en-US" sz="2400" i="1" dirty="0"/>
              <a:t> </a:t>
            </a:r>
            <a:r>
              <a:rPr lang="en-US" sz="2400" i="1" dirty="0" err="1"/>
              <a:t>được</a:t>
            </a:r>
            <a:r>
              <a:rPr lang="en-US" sz="2400" i="1" dirty="0"/>
              <a:t> </a:t>
            </a:r>
            <a:r>
              <a:rPr lang="en-US" sz="2400" i="1" dirty="0" err="1"/>
              <a:t>biết</a:t>
            </a:r>
            <a:r>
              <a:rPr lang="en-US" sz="2400" i="1" dirty="0"/>
              <a:t> </a:t>
            </a:r>
            <a:r>
              <a:rPr lang="en-US" sz="2400" i="1" dirty="0" err="1"/>
              <a:t>đến</a:t>
            </a:r>
            <a:r>
              <a:rPr lang="en-US" sz="2400" i="1" dirty="0"/>
              <a:t> </a:t>
            </a:r>
            <a:r>
              <a:rPr lang="en-US" sz="2400" i="1" dirty="0" err="1"/>
              <a:t>là</a:t>
            </a:r>
            <a:r>
              <a:rPr lang="en-US" sz="2400" i="1" dirty="0"/>
              <a:t> </a:t>
            </a:r>
            <a:r>
              <a:rPr lang="en-US" sz="2400" i="1" dirty="0" err="1"/>
              <a:t>sự</a:t>
            </a:r>
            <a:r>
              <a:rPr lang="en-US" sz="2400" i="1" dirty="0"/>
              <a:t> </a:t>
            </a:r>
            <a:r>
              <a:rPr lang="en-US" sz="2400" i="1" dirty="0" err="1"/>
              <a:t>bùng</a:t>
            </a:r>
            <a:r>
              <a:rPr lang="en-US" sz="2400" i="1" dirty="0"/>
              <a:t> </a:t>
            </a:r>
            <a:r>
              <a:rPr lang="en-US" sz="2400" i="1" dirty="0" err="1"/>
              <a:t>nổ</a:t>
            </a:r>
            <a:r>
              <a:rPr lang="en-US" sz="2400" i="1" dirty="0"/>
              <a:t> </a:t>
            </a:r>
            <a:r>
              <a:rPr lang="en-US" sz="2400" i="1" dirty="0" err="1"/>
              <a:t>dân</a:t>
            </a:r>
            <a:r>
              <a:rPr lang="en-US" sz="2400" i="1" dirty="0"/>
              <a:t> </a:t>
            </a:r>
            <a:r>
              <a:rPr lang="en-US" sz="2400" i="1" dirty="0" err="1"/>
              <a:t>số</a:t>
            </a:r>
            <a:r>
              <a:rPr lang="en-US" sz="2400" i="1" dirty="0"/>
              <a:t>.</a:t>
            </a:r>
            <a:endParaRPr lang="en-US" sz="2400" dirty="0"/>
          </a:p>
          <a:p>
            <a:endParaRPr lang="en-US" sz="2400" dirty="0"/>
          </a:p>
        </p:txBody>
      </p:sp>
      <p:sp>
        <p:nvSpPr>
          <p:cNvPr id="2" name="Oval 1"/>
          <p:cNvSpPr/>
          <p:nvPr/>
        </p:nvSpPr>
        <p:spPr>
          <a:xfrm>
            <a:off x="990600" y="762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2895600" y="3352800"/>
            <a:ext cx="381000" cy="38668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58390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2" end="12"/>
                                            </p:txEl>
                                          </p:spTgt>
                                        </p:tgtEl>
                                        <p:attrNameLst>
                                          <p:attrName>style.visibility</p:attrName>
                                        </p:attrNameLst>
                                      </p:cBhvr>
                                      <p:to>
                                        <p:strVal val="visible"/>
                                      </p:to>
                                    </p:set>
                                    <p:anim calcmode="lin" valueType="num">
                                      <p:cBhvr additive="base">
                                        <p:cTn id="39"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3" end="13"/>
                                            </p:txEl>
                                          </p:spTgt>
                                        </p:tgtEl>
                                        <p:attrNameLst>
                                          <p:attrName>style.visibility</p:attrName>
                                        </p:attrNameLst>
                                      </p:cBhvr>
                                      <p:to>
                                        <p:strVal val="visible"/>
                                      </p:to>
                                    </p:set>
                                    <p:anim calcmode="lin" valueType="num">
                                      <p:cBhvr additive="base">
                                        <p:cTn id="43"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additive="base">
                                        <p:cTn id="49" dur="500" fill="hold"/>
                                        <p:tgtEl>
                                          <p:spTgt spid="3"/>
                                        </p:tgtEl>
                                        <p:attrNameLst>
                                          <p:attrName>ppt_x</p:attrName>
                                        </p:attrNameLst>
                                      </p:cBhvr>
                                      <p:tavLst>
                                        <p:tav tm="0">
                                          <p:val>
                                            <p:strVal val="#ppt_x"/>
                                          </p:val>
                                        </p:tav>
                                        <p:tav tm="100000">
                                          <p:val>
                                            <p:strVal val="#ppt_x"/>
                                          </p:val>
                                        </p:tav>
                                      </p:tavLst>
                                    </p:anim>
                                    <p:anim calcmode="lin" valueType="num">
                                      <p:cBhvr additive="base">
                                        <p:cTn id="5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6463308"/>
          </a:xfrm>
          <a:prstGeom prst="rect">
            <a:avLst/>
          </a:prstGeom>
          <a:noFill/>
        </p:spPr>
        <p:txBody>
          <a:bodyPr wrap="square" rtlCol="0">
            <a:spAutoFit/>
          </a:bodyPr>
          <a:lstStyle/>
          <a:p>
            <a:r>
              <a:rPr lang="vi-VN" b="1" dirty="0"/>
              <a:t>Question 40</a:t>
            </a:r>
            <a:r>
              <a:rPr lang="vi-VN" dirty="0"/>
              <a:t>. what is the greatest speed of tsunami travelling across the deep ocean? </a:t>
            </a:r>
            <a:endParaRPr lang="en-US" dirty="0"/>
          </a:p>
          <a:p>
            <a:r>
              <a:rPr lang="vi-VN" b="1" dirty="0"/>
              <a:t>A.</a:t>
            </a:r>
            <a:r>
              <a:rPr lang="vi-VN" dirty="0"/>
              <a:t> 200 kilometres an hour         		</a:t>
            </a:r>
            <a:r>
              <a:rPr lang="vi-VN" b="1" dirty="0"/>
              <a:t>B.</a:t>
            </a:r>
            <a:r>
              <a:rPr lang="vi-VN" dirty="0"/>
              <a:t> 700 kilometres an hour </a:t>
            </a:r>
            <a:endParaRPr lang="en-US" dirty="0"/>
          </a:p>
          <a:p>
            <a:r>
              <a:rPr lang="vi-VN" b="1" dirty="0"/>
              <a:t>C.</a:t>
            </a:r>
            <a:r>
              <a:rPr lang="vi-VN" dirty="0"/>
              <a:t> 800 kilometres an hour          		</a:t>
            </a:r>
            <a:r>
              <a:rPr lang="vi-VN" b="1" dirty="0"/>
              <a:t>D.</a:t>
            </a:r>
            <a:r>
              <a:rPr lang="vi-VN" dirty="0"/>
              <a:t> 150,000 kilometres an hour </a:t>
            </a:r>
            <a:endParaRPr lang="en-US" dirty="0"/>
          </a:p>
          <a:p>
            <a:endParaRPr lang="vi-VN" dirty="0" smtClean="0"/>
          </a:p>
          <a:p>
            <a:r>
              <a:rPr lang="vi-VN" dirty="0" smtClean="0"/>
              <a:t>Câu </a:t>
            </a:r>
            <a:r>
              <a:rPr lang="vi-VN" dirty="0"/>
              <a:t>hỏi. Tốc độ lớn nhất của sóng thần trong lòng đại dương là bao nhiêu </a:t>
            </a:r>
            <a:endParaRPr lang="en-US" dirty="0"/>
          </a:p>
          <a:p>
            <a:r>
              <a:rPr lang="vi-VN" dirty="0"/>
              <a:t>A. 200 km/ giờ          B. 700 km/ giờ </a:t>
            </a:r>
            <a:endParaRPr lang="en-US" dirty="0"/>
          </a:p>
          <a:p>
            <a:r>
              <a:rPr lang="vi-VN" dirty="0"/>
              <a:t>C. 800 km/ giờ          D. 150, 000 km/ giờ </a:t>
            </a:r>
            <a:endParaRPr lang="en-US" dirty="0"/>
          </a:p>
          <a:p>
            <a:r>
              <a:rPr lang="vi-VN" dirty="0"/>
              <a:t>Đối với các câu hỏi hỏi về thông tin cố định (là các thông tin không thay đổi trong văn bản ví dụ số liệu, tên riêng của người, địa danh, số năm..), thì cách làm rất đơn giản đó là đọc lướt thật nhanh toàn bộ văn bản, xác định các thông tin cố định trong văn bản, có thể sử dụng các kí hiệu khác nhau để phân biệt các loại thông tin khác nhau, ví dụ gạch chân các thông tin về năm, khoanh tròn các tên riêng chỉ người... </a:t>
            </a:r>
            <a:endParaRPr lang="en-US" dirty="0"/>
          </a:p>
          <a:p>
            <a:r>
              <a:rPr lang="vi-VN" dirty="0"/>
              <a:t>Khi trả lời ta sẽ dễ dàng nhìn vào hệ thống kí hiệu đó và có thể nhanh chóng tìm ra đáp án. Cùng với các câu hỏi liên quan đến từ vựng thì các câu hỏi về thông tin cố định cũng là các câu hỏi chúng ta có thể dễ dàng ghi điểm và ưu tiên trả lời trước. </a:t>
            </a:r>
            <a:endParaRPr lang="en-US" dirty="0"/>
          </a:p>
          <a:p>
            <a:r>
              <a:rPr lang="vi-VN" dirty="0"/>
              <a:t>Chúng ta tìm thấy đáp án ở đoạn 2, dòng 1-2. A tsunami can have wavelengths, or widths, of 100 to 200 km, and may travel hundreds of kilometers across the deep ocean, reaching speeds of about 725 to 800 kilometres an hour. </a:t>
            </a:r>
            <a:endParaRPr lang="en-US" dirty="0"/>
          </a:p>
          <a:p>
            <a:r>
              <a:rPr lang="vi-VN" dirty="0"/>
              <a:t>Tạm dịch. Sóng thần có thể có độ dài hoặc chiều rộng từ 100-200 km và có thể di chuyển hàng trăm cây số dưới lòng sâu đại dương, đạt tốc độ khoảng 725 đến 800km/h. Như vậy đáp án C là đáp án đúng </a:t>
            </a:r>
            <a:endParaRPr lang="en-US" dirty="0"/>
          </a:p>
          <a:p>
            <a:endParaRPr lang="en-US" dirty="0"/>
          </a:p>
        </p:txBody>
      </p:sp>
      <p:sp>
        <p:nvSpPr>
          <p:cNvPr id="2" name="Oval 1"/>
          <p:cNvSpPr/>
          <p:nvPr/>
        </p:nvSpPr>
        <p:spPr>
          <a:xfrm>
            <a:off x="228600" y="11430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3318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10600" cy="4801314"/>
          </a:xfrm>
          <a:prstGeom prst="rect">
            <a:avLst/>
          </a:prstGeom>
          <a:noFill/>
        </p:spPr>
        <p:txBody>
          <a:bodyPr wrap="square" rtlCol="0">
            <a:spAutoFit/>
          </a:bodyPr>
          <a:lstStyle/>
          <a:p>
            <a:r>
              <a:rPr lang="vi-VN" b="1" dirty="0"/>
              <a:t>Question 41</a:t>
            </a:r>
            <a:r>
              <a:rPr lang="vi-VN" dirty="0"/>
              <a:t>. The word “</a:t>
            </a:r>
            <a:r>
              <a:rPr lang="vi-VN" b="1" dirty="0"/>
              <a:t>it” </a:t>
            </a:r>
            <a:r>
              <a:rPr lang="vi-VN" dirty="0"/>
              <a:t>in the second paragraph refers to ______</a:t>
            </a:r>
            <a:endParaRPr lang="en-US" dirty="0"/>
          </a:p>
          <a:p>
            <a:r>
              <a:rPr lang="vi-VN" b="1" dirty="0"/>
              <a:t>A.</a:t>
            </a:r>
            <a:r>
              <a:rPr lang="vi-VN" dirty="0"/>
              <a:t> coastal water		</a:t>
            </a:r>
            <a:r>
              <a:rPr lang="vi-VN" b="1" dirty="0"/>
              <a:t>B.</a:t>
            </a:r>
            <a:r>
              <a:rPr lang="vi-VN" dirty="0"/>
              <a:t> the wave	</a:t>
            </a:r>
            <a:r>
              <a:rPr lang="vi-VN" b="1" dirty="0" smtClean="0"/>
              <a:t>C</a:t>
            </a:r>
            <a:r>
              <a:rPr lang="vi-VN" b="1" dirty="0"/>
              <a:t>.</a:t>
            </a:r>
            <a:r>
              <a:rPr lang="vi-VN" dirty="0"/>
              <a:t> sea		</a:t>
            </a:r>
            <a:r>
              <a:rPr lang="vi-VN" b="1" dirty="0" smtClean="0"/>
              <a:t>D</a:t>
            </a:r>
            <a:r>
              <a:rPr lang="vi-VN" dirty="0"/>
              <a:t>. the shore</a:t>
            </a:r>
            <a:endParaRPr lang="en-US" dirty="0"/>
          </a:p>
          <a:p>
            <a:endParaRPr lang="vi-VN" dirty="0" smtClean="0"/>
          </a:p>
          <a:p>
            <a:r>
              <a:rPr lang="vi-VN" b="1" dirty="0" smtClean="0"/>
              <a:t>Question </a:t>
            </a:r>
            <a:r>
              <a:rPr lang="vi-VN" b="1" dirty="0"/>
              <a:t>4</a:t>
            </a:r>
            <a:r>
              <a:rPr lang="en-US" b="1" dirty="0"/>
              <a:t>2</a:t>
            </a:r>
            <a:r>
              <a:rPr lang="vi-VN" dirty="0"/>
              <a:t>. Which of the following is NOT true? </a:t>
            </a:r>
            <a:endParaRPr lang="en-US" dirty="0"/>
          </a:p>
          <a:p>
            <a:r>
              <a:rPr lang="vi-VN" b="1" dirty="0"/>
              <a:t>A.</a:t>
            </a:r>
            <a:r>
              <a:rPr lang="vi-VN" dirty="0"/>
              <a:t> Tsunami only occurs in Asia </a:t>
            </a:r>
            <a:endParaRPr lang="en-US" dirty="0"/>
          </a:p>
          <a:p>
            <a:r>
              <a:rPr lang="vi-VN" b="1" dirty="0"/>
              <a:t>B.</a:t>
            </a:r>
            <a:r>
              <a:rPr lang="vi-VN" dirty="0"/>
              <a:t> A cyclone along with storm surges happened in Asia in 1970. </a:t>
            </a:r>
            <a:endParaRPr lang="en-US" dirty="0"/>
          </a:p>
          <a:p>
            <a:r>
              <a:rPr lang="vi-VN" b="1" dirty="0"/>
              <a:t>C.</a:t>
            </a:r>
            <a:r>
              <a:rPr lang="vi-VN" dirty="0"/>
              <a:t> Storm surges are domes of water rising underneath hurricanes or cyclones. </a:t>
            </a:r>
            <a:endParaRPr lang="en-US" dirty="0"/>
          </a:p>
          <a:p>
            <a:r>
              <a:rPr lang="vi-VN" b="1" dirty="0"/>
              <a:t>D.</a:t>
            </a:r>
            <a:r>
              <a:rPr lang="vi-VN" dirty="0"/>
              <a:t> Storm surges cause extensive coastal flooding. </a:t>
            </a:r>
            <a:endParaRPr lang="en-US" dirty="0"/>
          </a:p>
          <a:p>
            <a:endParaRPr lang="vi-VN" dirty="0" smtClean="0"/>
          </a:p>
          <a:p>
            <a:r>
              <a:rPr lang="vi-VN" b="1" dirty="0" smtClean="0"/>
              <a:t>Question </a:t>
            </a:r>
            <a:r>
              <a:rPr lang="vi-VN" b="1" dirty="0"/>
              <a:t>43</a:t>
            </a:r>
            <a:r>
              <a:rPr lang="vi-VN" dirty="0"/>
              <a:t>. what is the passage mainly about? </a:t>
            </a:r>
            <a:endParaRPr lang="en-US" dirty="0"/>
          </a:p>
          <a:p>
            <a:r>
              <a:rPr lang="vi-VN" b="1" dirty="0"/>
              <a:t>A.</a:t>
            </a:r>
            <a:r>
              <a:rPr lang="vi-VN" dirty="0"/>
              <a:t> Where tsunamis originate.		</a:t>
            </a:r>
            <a:r>
              <a:rPr lang="vi-VN" b="1" dirty="0" smtClean="0"/>
              <a:t>B</a:t>
            </a:r>
            <a:r>
              <a:rPr lang="vi-VN" b="1" dirty="0"/>
              <a:t>.</a:t>
            </a:r>
            <a:r>
              <a:rPr lang="vi-VN" dirty="0"/>
              <a:t> Damage caused by tsunamis. </a:t>
            </a:r>
            <a:endParaRPr lang="en-US" dirty="0"/>
          </a:p>
          <a:p>
            <a:r>
              <a:rPr lang="vi-VN" b="1" dirty="0"/>
              <a:t>C.</a:t>
            </a:r>
            <a:r>
              <a:rPr lang="vi-VN" dirty="0"/>
              <a:t> Facts about tsunamis. 			</a:t>
            </a:r>
            <a:r>
              <a:rPr lang="vi-VN" b="1" dirty="0"/>
              <a:t>D.</a:t>
            </a:r>
            <a:r>
              <a:rPr lang="vi-VN" dirty="0"/>
              <a:t> How tremendous the energy of a tsunami is. </a:t>
            </a:r>
            <a:endParaRPr lang="en-US" dirty="0"/>
          </a:p>
          <a:p>
            <a:endParaRPr lang="vi-VN" dirty="0" smtClean="0"/>
          </a:p>
          <a:p>
            <a:r>
              <a:rPr lang="vi-VN" b="1" i="1" dirty="0"/>
              <a:t> </a:t>
            </a:r>
            <a:endParaRPr lang="en-US" dirty="0"/>
          </a:p>
          <a:p>
            <a:endParaRPr lang="en-US" dirty="0"/>
          </a:p>
          <a:p>
            <a:endParaRPr lang="en-US" dirty="0"/>
          </a:p>
        </p:txBody>
      </p:sp>
      <p:sp>
        <p:nvSpPr>
          <p:cNvPr id="2" name="Oval 1"/>
          <p:cNvSpPr/>
          <p:nvPr/>
        </p:nvSpPr>
        <p:spPr>
          <a:xfrm>
            <a:off x="2895600" y="6096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228600" y="1447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Oval 4"/>
          <p:cNvSpPr/>
          <p:nvPr/>
        </p:nvSpPr>
        <p:spPr>
          <a:xfrm>
            <a:off x="228600" y="3429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2323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915400" cy="6370975"/>
          </a:xfrm>
          <a:prstGeom prst="rect">
            <a:avLst/>
          </a:prstGeom>
          <a:noFill/>
        </p:spPr>
        <p:txBody>
          <a:bodyPr wrap="square" rtlCol="0">
            <a:spAutoFit/>
          </a:bodyPr>
          <a:lstStyle/>
          <a:p>
            <a:r>
              <a:rPr lang="en-US" sz="2400" b="1" dirty="0"/>
              <a:t>Question 44: </a:t>
            </a:r>
            <a:r>
              <a:rPr lang="en-US" sz="2400" dirty="0"/>
              <a:t>Which of the following could be the main idea of the passage?</a:t>
            </a:r>
          </a:p>
          <a:p>
            <a:r>
              <a:rPr lang="vi-VN" sz="2400" dirty="0"/>
              <a:t>	</a:t>
            </a:r>
            <a:r>
              <a:rPr lang="en-US" sz="2400" b="1" dirty="0"/>
              <a:t>A.</a:t>
            </a:r>
            <a:r>
              <a:rPr lang="en-US" sz="2400" dirty="0"/>
              <a:t> </a:t>
            </a:r>
            <a:r>
              <a:rPr lang="vi-VN" sz="2400" dirty="0"/>
              <a:t>The most popular jobs in Vietnam's job markets.</a:t>
            </a:r>
            <a:endParaRPr lang="en-US" sz="2400" dirty="0"/>
          </a:p>
          <a:p>
            <a:r>
              <a:rPr lang="vi-VN" sz="2400" dirty="0"/>
              <a:t>	</a:t>
            </a:r>
            <a:r>
              <a:rPr lang="en-US" sz="2400" b="1" dirty="0"/>
              <a:t>B.</a:t>
            </a:r>
            <a:r>
              <a:rPr lang="en-US" sz="2400" dirty="0"/>
              <a:t> </a:t>
            </a:r>
            <a:r>
              <a:rPr lang="vi-VN" sz="2400" dirty="0"/>
              <a:t>The necessity of foreign languages in most tech jobs.</a:t>
            </a:r>
            <a:endParaRPr lang="en-US" sz="2400" dirty="0"/>
          </a:p>
          <a:p>
            <a:r>
              <a:rPr lang="vi-VN" sz="2400" dirty="0"/>
              <a:t>	</a:t>
            </a:r>
            <a:r>
              <a:rPr lang="en-US" sz="2400" b="1" dirty="0"/>
              <a:t>C.</a:t>
            </a:r>
            <a:r>
              <a:rPr lang="en-US" sz="2400" dirty="0"/>
              <a:t> </a:t>
            </a:r>
            <a:r>
              <a:rPr lang="vi-VN" sz="2400" dirty="0"/>
              <a:t>The skills needed in tech jobs nowadays.</a:t>
            </a:r>
            <a:endParaRPr lang="en-US" sz="2400" dirty="0"/>
          </a:p>
          <a:p>
            <a:r>
              <a:rPr lang="vi-VN" sz="2400" dirty="0"/>
              <a:t>	</a:t>
            </a:r>
            <a:r>
              <a:rPr lang="en-US" sz="2400" b="1" dirty="0"/>
              <a:t>D.</a:t>
            </a:r>
            <a:r>
              <a:rPr lang="en-US" sz="2400" dirty="0"/>
              <a:t> </a:t>
            </a:r>
            <a:r>
              <a:rPr lang="vi-VN" sz="2400" dirty="0"/>
              <a:t>Vietnamese students are not aware of the importance of learning foreign languages.</a:t>
            </a:r>
            <a:endParaRPr lang="en-US" sz="2400" dirty="0"/>
          </a:p>
          <a:p>
            <a:r>
              <a:rPr lang="en-US" sz="2400" dirty="0" err="1"/>
              <a:t>Câu</a:t>
            </a:r>
            <a:r>
              <a:rPr lang="en-US" sz="2400" dirty="0"/>
              <a:t> </a:t>
            </a:r>
            <a:r>
              <a:rPr lang="en-US" sz="2400" dirty="0" err="1"/>
              <a:t>nào</a:t>
            </a:r>
            <a:r>
              <a:rPr lang="en-US" sz="2400" dirty="0"/>
              <a:t> </a:t>
            </a:r>
            <a:r>
              <a:rPr lang="en-US" sz="2400" dirty="0" err="1"/>
              <a:t>trong</a:t>
            </a:r>
            <a:r>
              <a:rPr lang="en-US" sz="2400" dirty="0"/>
              <a:t> </a:t>
            </a:r>
            <a:r>
              <a:rPr lang="en-US" sz="2400" dirty="0" err="1"/>
              <a:t>các</a:t>
            </a:r>
            <a:r>
              <a:rPr lang="en-US" sz="2400" dirty="0"/>
              <a:t> </a:t>
            </a:r>
            <a:r>
              <a:rPr lang="en-US" sz="2400" dirty="0" err="1"/>
              <a:t>câu</a:t>
            </a:r>
            <a:r>
              <a:rPr lang="en-US" sz="2400" dirty="0"/>
              <a:t> </a:t>
            </a:r>
            <a:r>
              <a:rPr lang="en-US" sz="2400" dirty="0" err="1"/>
              <a:t>sau</a:t>
            </a:r>
            <a:r>
              <a:rPr lang="en-US" sz="2400" dirty="0"/>
              <a:t> </a:t>
            </a:r>
            <a:r>
              <a:rPr lang="en-US" sz="2400" dirty="0" err="1"/>
              <a:t>có</a:t>
            </a:r>
            <a:r>
              <a:rPr lang="en-US" sz="2400" dirty="0"/>
              <a:t> </a:t>
            </a:r>
            <a:r>
              <a:rPr lang="en-US" sz="2400" dirty="0" err="1"/>
              <a:t>thể</a:t>
            </a:r>
            <a:r>
              <a:rPr lang="en-US" sz="2400" dirty="0"/>
              <a:t> </a:t>
            </a:r>
            <a:r>
              <a:rPr lang="en-US" sz="2400" dirty="0" err="1"/>
              <a:t>là</a:t>
            </a:r>
            <a:r>
              <a:rPr lang="en-US" sz="2400" dirty="0"/>
              <a:t> </a:t>
            </a:r>
            <a:r>
              <a:rPr lang="en-US" sz="2400" dirty="0" err="1"/>
              <a:t>nội</a:t>
            </a:r>
            <a:r>
              <a:rPr lang="en-US" sz="2400" dirty="0"/>
              <a:t> dung </a:t>
            </a:r>
            <a:r>
              <a:rPr lang="en-US" sz="2400" dirty="0" err="1"/>
              <a:t>chính</a:t>
            </a:r>
            <a:r>
              <a:rPr lang="en-US" sz="2400" dirty="0"/>
              <a:t> </a:t>
            </a:r>
            <a:r>
              <a:rPr lang="en-US" sz="2400" dirty="0" err="1"/>
              <a:t>của</a:t>
            </a:r>
            <a:r>
              <a:rPr lang="en-US" sz="2400" dirty="0"/>
              <a:t> </a:t>
            </a:r>
            <a:r>
              <a:rPr lang="en-US" sz="2400" dirty="0" err="1"/>
              <a:t>đoạn</a:t>
            </a:r>
            <a:r>
              <a:rPr lang="en-US" sz="2400" dirty="0"/>
              <a:t> </a:t>
            </a:r>
            <a:r>
              <a:rPr lang="en-US" sz="2400" dirty="0" err="1"/>
              <a:t>văn</a:t>
            </a:r>
            <a:r>
              <a:rPr lang="en-US" sz="2400" dirty="0"/>
              <a:t>?</a:t>
            </a:r>
          </a:p>
          <a:p>
            <a:pPr lvl="0"/>
            <a:r>
              <a:rPr lang="en-US" sz="2400" dirty="0" err="1"/>
              <a:t>Những</a:t>
            </a:r>
            <a:r>
              <a:rPr lang="en-US" sz="2400" dirty="0"/>
              <a:t> </a:t>
            </a:r>
            <a:r>
              <a:rPr lang="en-US" sz="2400" dirty="0" err="1"/>
              <a:t>ngành</a:t>
            </a:r>
            <a:r>
              <a:rPr lang="en-US" sz="2400" dirty="0"/>
              <a:t> </a:t>
            </a:r>
            <a:r>
              <a:rPr lang="en-US" sz="2400" dirty="0" err="1"/>
              <a:t>nghề</a:t>
            </a:r>
            <a:r>
              <a:rPr lang="en-US" sz="2400" dirty="0"/>
              <a:t> </a:t>
            </a:r>
            <a:r>
              <a:rPr lang="en-US" sz="2400" dirty="0" err="1"/>
              <a:t>phổ</a:t>
            </a:r>
            <a:r>
              <a:rPr lang="en-US" sz="2400" dirty="0"/>
              <a:t> </a:t>
            </a:r>
            <a:r>
              <a:rPr lang="en-US" sz="2400" dirty="0" err="1"/>
              <a:t>biến</a:t>
            </a:r>
            <a:r>
              <a:rPr lang="en-US" sz="2400" dirty="0"/>
              <a:t> </a:t>
            </a:r>
            <a:r>
              <a:rPr lang="en-US" sz="2400" dirty="0" err="1"/>
              <a:t>nhất</a:t>
            </a:r>
            <a:r>
              <a:rPr lang="en-US" sz="2400" dirty="0"/>
              <a:t> </a:t>
            </a:r>
            <a:r>
              <a:rPr lang="en-US" sz="2400" dirty="0" err="1"/>
              <a:t>trong</a:t>
            </a:r>
            <a:r>
              <a:rPr lang="en-US" sz="2400" dirty="0"/>
              <a:t> </a:t>
            </a:r>
            <a:r>
              <a:rPr lang="en-US" sz="2400" dirty="0" err="1"/>
              <a:t>thị</a:t>
            </a:r>
            <a:r>
              <a:rPr lang="en-US" sz="2400" dirty="0"/>
              <a:t> </a:t>
            </a:r>
            <a:r>
              <a:rPr lang="en-US" sz="2400" dirty="0" err="1"/>
              <a:t>trường</a:t>
            </a:r>
            <a:r>
              <a:rPr lang="en-US" sz="2400" dirty="0"/>
              <a:t> </a:t>
            </a:r>
            <a:r>
              <a:rPr lang="en-US" sz="2400" dirty="0" err="1"/>
              <a:t>việc</a:t>
            </a:r>
            <a:r>
              <a:rPr lang="en-US" sz="2400" dirty="0"/>
              <a:t> </a:t>
            </a:r>
            <a:r>
              <a:rPr lang="en-US" sz="2400" dirty="0" err="1"/>
              <a:t>làm</a:t>
            </a:r>
            <a:r>
              <a:rPr lang="en-US" sz="2400" dirty="0"/>
              <a:t> ở </a:t>
            </a:r>
            <a:r>
              <a:rPr lang="en-US" sz="2400" dirty="0" err="1"/>
              <a:t>Việt</a:t>
            </a:r>
            <a:r>
              <a:rPr lang="en-US" sz="2400" dirty="0"/>
              <a:t> Nam.</a:t>
            </a:r>
          </a:p>
          <a:p>
            <a:pPr lvl="0"/>
            <a:r>
              <a:rPr lang="en-US" sz="2400" dirty="0" err="1"/>
              <a:t>Sự</a:t>
            </a:r>
            <a:r>
              <a:rPr lang="en-US" sz="2400" dirty="0"/>
              <a:t> </a:t>
            </a:r>
            <a:r>
              <a:rPr lang="en-US" sz="2400" dirty="0" err="1"/>
              <a:t>cần</a:t>
            </a:r>
            <a:r>
              <a:rPr lang="en-US" sz="2400" dirty="0"/>
              <a:t> </a:t>
            </a:r>
            <a:r>
              <a:rPr lang="en-US" sz="2400" dirty="0" err="1"/>
              <a:t>thiết</a:t>
            </a:r>
            <a:r>
              <a:rPr lang="en-US" sz="2400" dirty="0"/>
              <a:t> </a:t>
            </a:r>
            <a:r>
              <a:rPr lang="en-US" sz="2400" dirty="0" err="1"/>
              <a:t>của</a:t>
            </a:r>
            <a:r>
              <a:rPr lang="en-US" sz="2400" dirty="0"/>
              <a:t> </a:t>
            </a:r>
            <a:r>
              <a:rPr lang="en-US" sz="2400" dirty="0" err="1"/>
              <a:t>ngoại</a:t>
            </a:r>
            <a:r>
              <a:rPr lang="en-US" sz="2400" dirty="0"/>
              <a:t> </a:t>
            </a:r>
            <a:r>
              <a:rPr lang="en-US" sz="2400" dirty="0" err="1"/>
              <a:t>ngữ</a:t>
            </a:r>
            <a:r>
              <a:rPr lang="en-US" sz="2400" dirty="0"/>
              <a:t> </a:t>
            </a:r>
            <a:r>
              <a:rPr lang="en-US" sz="2400" dirty="0" err="1"/>
              <a:t>trong</a:t>
            </a:r>
            <a:r>
              <a:rPr lang="en-US" sz="2400" dirty="0"/>
              <a:t> </a:t>
            </a:r>
            <a:r>
              <a:rPr lang="en-US" sz="2400" dirty="0" err="1"/>
              <a:t>hầu</a:t>
            </a:r>
            <a:r>
              <a:rPr lang="en-US" sz="2400" dirty="0"/>
              <a:t> </a:t>
            </a:r>
            <a:r>
              <a:rPr lang="en-US" sz="2400" dirty="0" err="1"/>
              <a:t>hết</a:t>
            </a:r>
            <a:r>
              <a:rPr lang="en-US" sz="2400" dirty="0"/>
              <a:t> </a:t>
            </a:r>
            <a:r>
              <a:rPr lang="en-US" sz="2400" dirty="0" err="1"/>
              <a:t>các</a:t>
            </a:r>
            <a:r>
              <a:rPr lang="en-US" sz="2400" dirty="0"/>
              <a:t> </a:t>
            </a:r>
            <a:r>
              <a:rPr lang="en-US" sz="2400" dirty="0" err="1"/>
              <a:t>công</a:t>
            </a:r>
            <a:r>
              <a:rPr lang="en-US" sz="2400" dirty="0"/>
              <a:t> </a:t>
            </a:r>
            <a:r>
              <a:rPr lang="en-US" sz="2400" dirty="0" err="1"/>
              <a:t>việc</a:t>
            </a:r>
            <a:r>
              <a:rPr lang="en-US" sz="2400" dirty="0"/>
              <a:t> </a:t>
            </a:r>
            <a:r>
              <a:rPr lang="en-US" sz="2400" dirty="0" err="1"/>
              <a:t>kĩ</a:t>
            </a:r>
            <a:r>
              <a:rPr lang="en-US" sz="2400" dirty="0"/>
              <a:t> </a:t>
            </a:r>
            <a:r>
              <a:rPr lang="en-US" sz="2400" dirty="0" err="1"/>
              <a:t>thuật</a:t>
            </a:r>
            <a:r>
              <a:rPr lang="en-US" sz="2400" dirty="0"/>
              <a:t>.</a:t>
            </a:r>
          </a:p>
          <a:p>
            <a:pPr lvl="0"/>
            <a:r>
              <a:rPr lang="en-US" sz="2400" dirty="0" err="1"/>
              <a:t>Những</a:t>
            </a:r>
            <a:r>
              <a:rPr lang="en-US" sz="2400" dirty="0"/>
              <a:t> </a:t>
            </a:r>
            <a:r>
              <a:rPr lang="en-US" sz="2400" dirty="0" err="1"/>
              <a:t>kĩ</a:t>
            </a:r>
            <a:r>
              <a:rPr lang="en-US" sz="2400" dirty="0"/>
              <a:t> </a:t>
            </a:r>
            <a:r>
              <a:rPr lang="en-US" sz="2400" dirty="0" err="1"/>
              <a:t>năng</a:t>
            </a:r>
            <a:r>
              <a:rPr lang="en-US" sz="2400" dirty="0"/>
              <a:t> </a:t>
            </a:r>
            <a:r>
              <a:rPr lang="en-US" sz="2400" dirty="0" err="1"/>
              <a:t>cần</a:t>
            </a:r>
            <a:r>
              <a:rPr lang="en-US" sz="2400" dirty="0"/>
              <a:t> </a:t>
            </a:r>
            <a:r>
              <a:rPr lang="en-US" sz="2400" dirty="0" err="1"/>
              <a:t>trong</a:t>
            </a:r>
            <a:r>
              <a:rPr lang="en-US" sz="2400" dirty="0"/>
              <a:t> </a:t>
            </a:r>
            <a:r>
              <a:rPr lang="en-US" sz="2400" dirty="0" err="1"/>
              <a:t>các</a:t>
            </a:r>
            <a:r>
              <a:rPr lang="en-US" sz="2400" dirty="0"/>
              <a:t> </a:t>
            </a:r>
            <a:r>
              <a:rPr lang="en-US" sz="2400" dirty="0" err="1"/>
              <a:t>công</a:t>
            </a:r>
            <a:r>
              <a:rPr lang="en-US" sz="2400" dirty="0"/>
              <a:t> </a:t>
            </a:r>
            <a:r>
              <a:rPr lang="en-US" sz="2400" dirty="0" err="1"/>
              <a:t>việc</a:t>
            </a:r>
            <a:r>
              <a:rPr lang="en-US" sz="2400" dirty="0"/>
              <a:t> </a:t>
            </a:r>
            <a:r>
              <a:rPr lang="en-US" sz="2400" dirty="0" err="1"/>
              <a:t>kĩ</a:t>
            </a:r>
            <a:r>
              <a:rPr lang="en-US" sz="2400" dirty="0"/>
              <a:t> </a:t>
            </a:r>
            <a:r>
              <a:rPr lang="en-US" sz="2400" dirty="0" err="1"/>
              <a:t>thuật</a:t>
            </a:r>
            <a:r>
              <a:rPr lang="en-US" sz="2400" dirty="0"/>
              <a:t> </a:t>
            </a:r>
            <a:r>
              <a:rPr lang="en-US" sz="2400" dirty="0" err="1"/>
              <a:t>ngày</a:t>
            </a:r>
            <a:r>
              <a:rPr lang="en-US" sz="2400" dirty="0"/>
              <a:t> nay.</a:t>
            </a:r>
          </a:p>
          <a:p>
            <a:pPr lvl="0"/>
            <a:r>
              <a:rPr lang="en-US" sz="2400" dirty="0" err="1"/>
              <a:t>Sinh</a:t>
            </a:r>
            <a:r>
              <a:rPr lang="en-US" sz="2400" dirty="0"/>
              <a:t> </a:t>
            </a:r>
            <a:r>
              <a:rPr lang="en-US" sz="2400" dirty="0" err="1"/>
              <a:t>viên</a:t>
            </a:r>
            <a:r>
              <a:rPr lang="en-US" sz="2400" dirty="0"/>
              <a:t> </a:t>
            </a:r>
            <a:r>
              <a:rPr lang="en-US" sz="2400" dirty="0" err="1"/>
              <a:t>Việt</a:t>
            </a:r>
            <a:r>
              <a:rPr lang="en-US" sz="2400" dirty="0"/>
              <a:t> Nam </a:t>
            </a:r>
            <a:r>
              <a:rPr lang="en-US" sz="2400" dirty="0" err="1"/>
              <a:t>không</a:t>
            </a:r>
            <a:r>
              <a:rPr lang="en-US" sz="2400" dirty="0"/>
              <a:t> </a:t>
            </a:r>
            <a:r>
              <a:rPr lang="en-US" sz="2400" dirty="0" err="1"/>
              <a:t>nhận</a:t>
            </a:r>
            <a:r>
              <a:rPr lang="en-US" sz="2400" dirty="0"/>
              <a:t> </a:t>
            </a:r>
            <a:r>
              <a:rPr lang="en-US" sz="2400" dirty="0" err="1"/>
              <a:t>thức</a:t>
            </a:r>
            <a:r>
              <a:rPr lang="en-US" sz="2400" dirty="0"/>
              <a:t> </a:t>
            </a:r>
            <a:r>
              <a:rPr lang="en-US" sz="2400" dirty="0" err="1"/>
              <a:t>được</a:t>
            </a:r>
            <a:r>
              <a:rPr lang="en-US" sz="2400" dirty="0"/>
              <a:t> </a:t>
            </a:r>
            <a:r>
              <a:rPr lang="en-US" sz="2400" dirty="0" err="1"/>
              <a:t>tầm</a:t>
            </a:r>
            <a:r>
              <a:rPr lang="en-US" sz="2400" dirty="0"/>
              <a:t> </a:t>
            </a:r>
            <a:r>
              <a:rPr lang="en-US" sz="2400" dirty="0" err="1"/>
              <a:t>quan</a:t>
            </a:r>
            <a:r>
              <a:rPr lang="en-US" sz="2400" dirty="0"/>
              <a:t> </a:t>
            </a:r>
            <a:r>
              <a:rPr lang="en-US" sz="2400" dirty="0" err="1"/>
              <a:t>trọng</a:t>
            </a:r>
            <a:r>
              <a:rPr lang="en-US" sz="2400" dirty="0"/>
              <a:t> </a:t>
            </a:r>
            <a:r>
              <a:rPr lang="en-US" sz="2400" dirty="0" err="1"/>
              <a:t>của</a:t>
            </a:r>
            <a:r>
              <a:rPr lang="en-US" sz="2400" dirty="0"/>
              <a:t> </a:t>
            </a:r>
            <a:r>
              <a:rPr lang="en-US" sz="2400" dirty="0" err="1"/>
              <a:t>việc</a:t>
            </a:r>
            <a:r>
              <a:rPr lang="en-US" sz="2400" dirty="0"/>
              <a:t> </a:t>
            </a:r>
            <a:r>
              <a:rPr lang="en-US" sz="2400" dirty="0" err="1"/>
              <a:t>học</a:t>
            </a:r>
            <a:r>
              <a:rPr lang="en-US" sz="2400" dirty="0"/>
              <a:t> </a:t>
            </a:r>
            <a:r>
              <a:rPr lang="en-US" sz="2400" dirty="0" err="1"/>
              <a:t>ngoại</a:t>
            </a:r>
            <a:r>
              <a:rPr lang="en-US" sz="2400" dirty="0"/>
              <a:t> </a:t>
            </a:r>
            <a:r>
              <a:rPr lang="en-US" sz="2400" dirty="0" err="1"/>
              <a:t>ngữ</a:t>
            </a:r>
            <a:r>
              <a:rPr lang="en-US" sz="2400" dirty="0"/>
              <a:t>.</a:t>
            </a:r>
          </a:p>
          <a:p>
            <a:r>
              <a:rPr lang="en-US" sz="2400" b="1" dirty="0" err="1"/>
              <a:t>Căn</a:t>
            </a:r>
            <a:r>
              <a:rPr lang="en-US" sz="2400" b="1" dirty="0"/>
              <a:t> </a:t>
            </a:r>
            <a:r>
              <a:rPr lang="en-US" sz="2400" b="1" dirty="0" err="1"/>
              <a:t>cứ</a:t>
            </a:r>
            <a:r>
              <a:rPr lang="en-US" sz="2400" b="1" dirty="0"/>
              <a:t> </a:t>
            </a:r>
            <a:r>
              <a:rPr lang="en-US" sz="2400" b="1" dirty="0" err="1"/>
              <a:t>vào</a:t>
            </a:r>
            <a:r>
              <a:rPr lang="en-US" sz="2400" b="1" dirty="0"/>
              <a:t> </a:t>
            </a:r>
            <a:r>
              <a:rPr lang="en-US" sz="2400" b="1" dirty="0" err="1"/>
              <a:t>đoạn</a:t>
            </a:r>
            <a:r>
              <a:rPr lang="en-US" sz="2400" b="1" dirty="0"/>
              <a:t> </a:t>
            </a:r>
            <a:r>
              <a:rPr lang="en-US" sz="2400" b="1" dirty="0" err="1"/>
              <a:t>đầu</a:t>
            </a:r>
            <a:r>
              <a:rPr lang="en-US" sz="2400" b="1" dirty="0"/>
              <a:t> </a:t>
            </a:r>
            <a:r>
              <a:rPr lang="en-US" sz="2400" b="1" dirty="0" err="1"/>
              <a:t>và</a:t>
            </a:r>
            <a:r>
              <a:rPr lang="en-US" sz="2400" b="1" dirty="0"/>
              <a:t> </a:t>
            </a:r>
            <a:r>
              <a:rPr lang="en-US" sz="2400" b="1" dirty="0" err="1"/>
              <a:t>nội</a:t>
            </a:r>
            <a:r>
              <a:rPr lang="en-US" sz="2400" b="1" dirty="0"/>
              <a:t> dung </a:t>
            </a:r>
            <a:r>
              <a:rPr lang="en-US" sz="2400" b="1" dirty="0" err="1"/>
              <a:t>xuyên</a:t>
            </a:r>
            <a:r>
              <a:rPr lang="en-US" sz="2400" b="1" dirty="0"/>
              <a:t> </a:t>
            </a:r>
            <a:r>
              <a:rPr lang="en-US" sz="2400" b="1" dirty="0" err="1"/>
              <a:t>suốt</a:t>
            </a:r>
            <a:r>
              <a:rPr lang="en-US" sz="2400" b="1" dirty="0"/>
              <a:t> </a:t>
            </a:r>
            <a:r>
              <a:rPr lang="en-US" sz="2400" b="1" dirty="0" err="1"/>
              <a:t>bài</a:t>
            </a:r>
            <a:r>
              <a:rPr lang="en-US" sz="2400" b="1" dirty="0"/>
              <a:t> </a:t>
            </a:r>
            <a:r>
              <a:rPr lang="en-US" sz="2400" b="1" dirty="0" err="1"/>
              <a:t>đọc</a:t>
            </a:r>
            <a:r>
              <a:rPr lang="en-US" sz="2400" b="1" dirty="0"/>
              <a:t>:</a:t>
            </a:r>
            <a:endParaRPr lang="en-US" sz="2400" dirty="0"/>
          </a:p>
          <a:p>
            <a:r>
              <a:rPr lang="vi-VN" sz="2400" dirty="0"/>
              <a:t>Tác giả đề cập đến sự cần thiết của kĩ năng sử dụng ngoại ngữ trong hầu hết các công việc </a:t>
            </a:r>
            <a:r>
              <a:rPr lang="vi-VN" sz="2400" dirty="0" smtClean="0"/>
              <a:t>kĩ</a:t>
            </a:r>
            <a:endParaRPr lang="en-US" sz="2400" dirty="0"/>
          </a:p>
        </p:txBody>
      </p:sp>
      <p:sp>
        <p:nvSpPr>
          <p:cNvPr id="2" name="Oval 1"/>
          <p:cNvSpPr/>
          <p:nvPr/>
        </p:nvSpPr>
        <p:spPr>
          <a:xfrm>
            <a:off x="1066800" y="1447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56587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81000"/>
            <a:ext cx="9220200" cy="6740307"/>
          </a:xfrm>
          <a:prstGeom prst="rect">
            <a:avLst/>
          </a:prstGeom>
          <a:noFill/>
        </p:spPr>
        <p:txBody>
          <a:bodyPr wrap="square" rtlCol="0">
            <a:spAutoFit/>
          </a:bodyPr>
          <a:lstStyle/>
          <a:p>
            <a:r>
              <a:rPr lang="vi-VN" sz="2400" b="1" dirty="0"/>
              <a:t>Question 45: </a:t>
            </a:r>
            <a:r>
              <a:rPr lang="vi-VN" sz="2400" dirty="0"/>
              <a:t>According to the passage, interpreters and translators are described as the jobs that</a:t>
            </a:r>
            <a:r>
              <a:rPr lang="en-US" sz="2400" dirty="0"/>
              <a:t>___</a:t>
            </a:r>
            <a:r>
              <a:rPr lang="vi-VN" sz="2400" dirty="0"/>
              <a:t>.</a:t>
            </a:r>
            <a:endParaRPr lang="en-US" sz="2400" dirty="0"/>
          </a:p>
          <a:p>
            <a:r>
              <a:rPr lang="en-US" sz="2400" b="1" dirty="0" smtClean="0"/>
              <a:t>A</a:t>
            </a:r>
            <a:r>
              <a:rPr lang="en-US" sz="2400" b="1" dirty="0"/>
              <a:t>.</a:t>
            </a:r>
            <a:r>
              <a:rPr lang="en-US" sz="2400" dirty="0"/>
              <a:t> </a:t>
            </a:r>
            <a:r>
              <a:rPr lang="vi-VN" sz="2400" dirty="0"/>
              <a:t>are decreasing dramatically in the number of employees.</a:t>
            </a:r>
            <a:endParaRPr lang="en-US" sz="2400" dirty="0"/>
          </a:p>
          <a:p>
            <a:r>
              <a:rPr lang="en-US" sz="2400" b="1" dirty="0" smtClean="0"/>
              <a:t>B</a:t>
            </a:r>
            <a:r>
              <a:rPr lang="en-US" sz="2400" b="1" dirty="0"/>
              <a:t>.</a:t>
            </a:r>
            <a:r>
              <a:rPr lang="en-US" sz="2400" dirty="0"/>
              <a:t> </a:t>
            </a:r>
            <a:r>
              <a:rPr lang="vi-VN" sz="2400" dirty="0"/>
              <a:t>there are not enough employees for technology companies to recruit.</a:t>
            </a:r>
            <a:endParaRPr lang="en-US" sz="2400" dirty="0"/>
          </a:p>
          <a:p>
            <a:r>
              <a:rPr lang="en-US" sz="2400" b="1" dirty="0" smtClean="0"/>
              <a:t>C</a:t>
            </a:r>
            <a:r>
              <a:rPr lang="en-US" sz="2400" b="1" dirty="0"/>
              <a:t>.</a:t>
            </a:r>
            <a:r>
              <a:rPr lang="en-US" sz="2400" dirty="0"/>
              <a:t> </a:t>
            </a:r>
            <a:r>
              <a:rPr lang="vi-VN" sz="2400" dirty="0"/>
              <a:t>the requirements have risen considerably and steadily.</a:t>
            </a:r>
            <a:endParaRPr lang="en-US" sz="2400" dirty="0"/>
          </a:p>
          <a:p>
            <a:r>
              <a:rPr lang="en-US" sz="2400" b="1" dirty="0" smtClean="0"/>
              <a:t>D</a:t>
            </a:r>
            <a:r>
              <a:rPr lang="en-US" sz="2400" b="1" dirty="0"/>
              <a:t>.</a:t>
            </a:r>
            <a:r>
              <a:rPr lang="en-US" sz="2400" dirty="0"/>
              <a:t> </a:t>
            </a:r>
            <a:r>
              <a:rPr lang="vi-VN" sz="2400" dirty="0"/>
              <a:t>are expected to experience a downward trend in the near future.</a:t>
            </a:r>
            <a:endParaRPr lang="en-US" sz="2400" dirty="0"/>
          </a:p>
          <a:p>
            <a:r>
              <a:rPr lang="en-US" sz="2400" dirty="0"/>
              <a:t>Theo </a:t>
            </a:r>
            <a:r>
              <a:rPr lang="en-US" sz="2400" dirty="0" err="1"/>
              <a:t>đoạn</a:t>
            </a:r>
            <a:r>
              <a:rPr lang="en-US" sz="2400" dirty="0"/>
              <a:t> </a:t>
            </a:r>
            <a:r>
              <a:rPr lang="en-US" sz="2400" dirty="0" err="1"/>
              <a:t>văn</a:t>
            </a:r>
            <a:r>
              <a:rPr lang="en-US" sz="2400" dirty="0"/>
              <a:t>, </a:t>
            </a:r>
            <a:r>
              <a:rPr lang="en-US" sz="2400" dirty="0" err="1"/>
              <a:t>phiên</a:t>
            </a:r>
            <a:r>
              <a:rPr lang="en-US" sz="2400" dirty="0"/>
              <a:t> </a:t>
            </a:r>
            <a:r>
              <a:rPr lang="en-US" sz="2400" dirty="0" err="1"/>
              <a:t>dịch</a:t>
            </a:r>
            <a:r>
              <a:rPr lang="en-US" sz="2400" dirty="0"/>
              <a:t> </a:t>
            </a:r>
            <a:r>
              <a:rPr lang="en-US" sz="2400" dirty="0" err="1"/>
              <a:t>và</a:t>
            </a:r>
            <a:r>
              <a:rPr lang="en-US" sz="2400" dirty="0"/>
              <a:t> </a:t>
            </a:r>
            <a:r>
              <a:rPr lang="en-US" sz="2400" dirty="0" err="1"/>
              <a:t>biên</a:t>
            </a:r>
            <a:r>
              <a:rPr lang="en-US" sz="2400" dirty="0"/>
              <a:t> </a:t>
            </a:r>
            <a:r>
              <a:rPr lang="en-US" sz="2400" dirty="0" err="1"/>
              <a:t>dịch</a:t>
            </a:r>
            <a:r>
              <a:rPr lang="en-US" sz="2400" dirty="0"/>
              <a:t> </a:t>
            </a:r>
            <a:r>
              <a:rPr lang="en-US" sz="2400" dirty="0" err="1"/>
              <a:t>viên</a:t>
            </a:r>
            <a:r>
              <a:rPr lang="en-US" sz="2400" dirty="0"/>
              <a:t> </a:t>
            </a:r>
            <a:r>
              <a:rPr lang="en-US" sz="2400" dirty="0" err="1"/>
              <a:t>được</a:t>
            </a:r>
            <a:r>
              <a:rPr lang="en-US" sz="2400" dirty="0"/>
              <a:t> </a:t>
            </a:r>
            <a:r>
              <a:rPr lang="en-US" sz="2400" dirty="0" err="1"/>
              <a:t>mô</a:t>
            </a:r>
            <a:r>
              <a:rPr lang="en-US" sz="2400" dirty="0"/>
              <a:t> </a:t>
            </a:r>
            <a:r>
              <a:rPr lang="en-US" sz="2400" dirty="0" err="1"/>
              <a:t>tả</a:t>
            </a:r>
            <a:r>
              <a:rPr lang="en-US" sz="2400" dirty="0"/>
              <a:t> </a:t>
            </a:r>
            <a:r>
              <a:rPr lang="en-US" sz="2400" dirty="0" err="1"/>
              <a:t>là</a:t>
            </a:r>
            <a:r>
              <a:rPr lang="en-US" sz="2400" dirty="0"/>
              <a:t> </a:t>
            </a:r>
            <a:r>
              <a:rPr lang="en-US" sz="2400" dirty="0" err="1"/>
              <a:t>những</a:t>
            </a:r>
            <a:r>
              <a:rPr lang="en-US" sz="2400" dirty="0"/>
              <a:t> </a:t>
            </a:r>
            <a:r>
              <a:rPr lang="en-US" sz="2400" dirty="0" err="1"/>
              <a:t>công</a:t>
            </a:r>
            <a:r>
              <a:rPr lang="en-US" sz="2400" dirty="0"/>
              <a:t> </a:t>
            </a:r>
            <a:r>
              <a:rPr lang="en-US" sz="2400" dirty="0" err="1" smtClean="0"/>
              <a:t>việc</a:t>
            </a:r>
            <a:r>
              <a:rPr lang="vi-VN" sz="2400" dirty="0"/>
              <a:t> </a:t>
            </a:r>
            <a:r>
              <a:rPr lang="en-US" sz="2400" dirty="0" err="1" smtClean="0"/>
              <a:t>mà</a:t>
            </a:r>
            <a:r>
              <a:rPr lang="en-US" sz="2400" u="sng" dirty="0" smtClean="0"/>
              <a:t> </a:t>
            </a:r>
            <a:r>
              <a:rPr lang="en-US" sz="2400" u="sng" dirty="0"/>
              <a:t>	</a:t>
            </a:r>
            <a:r>
              <a:rPr lang="en-US" sz="2400" dirty="0"/>
              <a:t>.</a:t>
            </a:r>
          </a:p>
          <a:p>
            <a:pPr lvl="0"/>
            <a:r>
              <a:rPr lang="en-US" sz="2400" dirty="0" err="1"/>
              <a:t>đang</a:t>
            </a:r>
            <a:r>
              <a:rPr lang="en-US" sz="2400" dirty="0"/>
              <a:t> </a:t>
            </a:r>
            <a:r>
              <a:rPr lang="en-US" sz="2400" dirty="0" err="1"/>
              <a:t>giảm</a:t>
            </a:r>
            <a:r>
              <a:rPr lang="en-US" sz="2400" dirty="0"/>
              <a:t> </a:t>
            </a:r>
            <a:r>
              <a:rPr lang="en-US" sz="2400" dirty="0" err="1"/>
              <a:t>mạnh</a:t>
            </a:r>
            <a:r>
              <a:rPr lang="en-US" sz="2400" dirty="0"/>
              <a:t> </a:t>
            </a:r>
            <a:r>
              <a:rPr lang="en-US" sz="2400" dirty="0" err="1"/>
              <a:t>về</a:t>
            </a:r>
            <a:r>
              <a:rPr lang="en-US" sz="2400" dirty="0"/>
              <a:t> </a:t>
            </a:r>
            <a:r>
              <a:rPr lang="en-US" sz="2400" dirty="0" err="1"/>
              <a:t>số</a:t>
            </a:r>
            <a:r>
              <a:rPr lang="en-US" sz="2400" dirty="0"/>
              <a:t> </a:t>
            </a:r>
            <a:r>
              <a:rPr lang="en-US" sz="2400" dirty="0" err="1"/>
              <a:t>lượng</a:t>
            </a:r>
            <a:r>
              <a:rPr lang="en-US" sz="2400" dirty="0"/>
              <a:t> </a:t>
            </a:r>
            <a:r>
              <a:rPr lang="en-US" sz="2400" dirty="0" err="1"/>
              <a:t>nhân</a:t>
            </a:r>
            <a:r>
              <a:rPr lang="en-US" sz="2400" dirty="0"/>
              <a:t> </a:t>
            </a:r>
            <a:r>
              <a:rPr lang="en-US" sz="2400" dirty="0" err="1"/>
              <a:t>viên</a:t>
            </a:r>
            <a:r>
              <a:rPr lang="en-US" sz="2400" dirty="0"/>
              <a:t>.</a:t>
            </a:r>
          </a:p>
          <a:p>
            <a:pPr lvl="0"/>
            <a:r>
              <a:rPr lang="en-US" sz="2400" dirty="0" err="1"/>
              <a:t>không</a:t>
            </a:r>
            <a:r>
              <a:rPr lang="en-US" sz="2400" dirty="0"/>
              <a:t> </a:t>
            </a:r>
            <a:r>
              <a:rPr lang="en-US" sz="2400" dirty="0" err="1"/>
              <a:t>đủ</a:t>
            </a:r>
            <a:r>
              <a:rPr lang="en-US" sz="2400" dirty="0"/>
              <a:t> </a:t>
            </a:r>
            <a:r>
              <a:rPr lang="en-US" sz="2400" dirty="0" err="1"/>
              <a:t>nhân</a:t>
            </a:r>
            <a:r>
              <a:rPr lang="en-US" sz="2400" dirty="0"/>
              <a:t> </a:t>
            </a:r>
            <a:r>
              <a:rPr lang="en-US" sz="2400" dirty="0" err="1"/>
              <a:t>viên</a:t>
            </a:r>
            <a:r>
              <a:rPr lang="en-US" sz="2400" dirty="0"/>
              <a:t> </a:t>
            </a:r>
            <a:r>
              <a:rPr lang="en-US" sz="2400" dirty="0" err="1"/>
              <a:t>cho</a:t>
            </a:r>
            <a:r>
              <a:rPr lang="en-US" sz="2400" dirty="0"/>
              <a:t> </a:t>
            </a:r>
            <a:r>
              <a:rPr lang="en-US" sz="2400" dirty="0" err="1"/>
              <a:t>các</a:t>
            </a:r>
            <a:r>
              <a:rPr lang="en-US" sz="2400" dirty="0"/>
              <a:t> </a:t>
            </a:r>
            <a:r>
              <a:rPr lang="en-US" sz="2400" dirty="0" err="1"/>
              <a:t>công</a:t>
            </a:r>
            <a:r>
              <a:rPr lang="en-US" sz="2400" dirty="0"/>
              <a:t> </a:t>
            </a:r>
            <a:r>
              <a:rPr lang="en-US" sz="2400" dirty="0" err="1"/>
              <a:t>ty</a:t>
            </a:r>
            <a:r>
              <a:rPr lang="en-US" sz="2400" dirty="0"/>
              <a:t> </a:t>
            </a:r>
            <a:r>
              <a:rPr lang="en-US" sz="2400" dirty="0" err="1"/>
              <a:t>công</a:t>
            </a:r>
            <a:r>
              <a:rPr lang="en-US" sz="2400" dirty="0"/>
              <a:t> </a:t>
            </a:r>
            <a:r>
              <a:rPr lang="en-US" sz="2400" dirty="0" err="1"/>
              <a:t>nghệ</a:t>
            </a:r>
            <a:r>
              <a:rPr lang="en-US" sz="2400" dirty="0"/>
              <a:t> </a:t>
            </a:r>
            <a:r>
              <a:rPr lang="en-US" sz="2400" dirty="0" err="1"/>
              <a:t>tuyển</a:t>
            </a:r>
            <a:r>
              <a:rPr lang="en-US" sz="2400" dirty="0"/>
              <a:t> </a:t>
            </a:r>
            <a:r>
              <a:rPr lang="en-US" sz="2400" dirty="0" err="1"/>
              <a:t>dụng</a:t>
            </a:r>
            <a:r>
              <a:rPr lang="en-US" sz="2400" dirty="0"/>
              <a:t>.</a:t>
            </a:r>
          </a:p>
          <a:p>
            <a:pPr lvl="0"/>
            <a:r>
              <a:rPr lang="en-US" sz="2400" dirty="0" err="1"/>
              <a:t>nhu</a:t>
            </a:r>
            <a:r>
              <a:rPr lang="en-US" sz="2400" dirty="0"/>
              <a:t> </a:t>
            </a:r>
            <a:r>
              <a:rPr lang="en-US" sz="2400" dirty="0" err="1"/>
              <a:t>cầu</a:t>
            </a:r>
            <a:r>
              <a:rPr lang="en-US" sz="2400" dirty="0"/>
              <a:t> </a:t>
            </a:r>
            <a:r>
              <a:rPr lang="en-US" sz="2400" dirty="0" err="1"/>
              <a:t>đang</a:t>
            </a:r>
            <a:r>
              <a:rPr lang="en-US" sz="2400" dirty="0"/>
              <a:t> </a:t>
            </a:r>
            <a:r>
              <a:rPr lang="en-US" sz="2400" dirty="0" err="1"/>
              <a:t>tăng</a:t>
            </a:r>
            <a:r>
              <a:rPr lang="en-US" sz="2400" dirty="0"/>
              <a:t> </a:t>
            </a:r>
            <a:r>
              <a:rPr lang="en-US" sz="2400" dirty="0" err="1"/>
              <a:t>lên</a:t>
            </a:r>
            <a:r>
              <a:rPr lang="en-US" sz="2400" dirty="0"/>
              <a:t> </a:t>
            </a:r>
            <a:r>
              <a:rPr lang="en-US" sz="2400" dirty="0" err="1"/>
              <a:t>đáng</a:t>
            </a:r>
            <a:r>
              <a:rPr lang="en-US" sz="2400" dirty="0"/>
              <a:t> </a:t>
            </a:r>
            <a:r>
              <a:rPr lang="en-US" sz="2400" dirty="0" err="1"/>
              <a:t>kể</a:t>
            </a:r>
            <a:r>
              <a:rPr lang="en-US" sz="2400" dirty="0"/>
              <a:t> </a:t>
            </a:r>
            <a:r>
              <a:rPr lang="en-US" sz="2400" dirty="0" err="1"/>
              <a:t>và</a:t>
            </a:r>
            <a:r>
              <a:rPr lang="en-US" sz="2400" dirty="0"/>
              <a:t> </a:t>
            </a:r>
            <a:r>
              <a:rPr lang="en-US" sz="2400" dirty="0" err="1"/>
              <a:t>khá</a:t>
            </a:r>
            <a:r>
              <a:rPr lang="en-US" sz="2400" dirty="0"/>
              <a:t> </a:t>
            </a:r>
            <a:r>
              <a:rPr lang="en-US" sz="2400" dirty="0" err="1"/>
              <a:t>ổn</a:t>
            </a:r>
            <a:r>
              <a:rPr lang="en-US" sz="2400" dirty="0"/>
              <a:t> </a:t>
            </a:r>
            <a:r>
              <a:rPr lang="en-US" sz="2400" dirty="0" err="1"/>
              <a:t>định</a:t>
            </a:r>
            <a:r>
              <a:rPr lang="en-US" sz="2400" dirty="0"/>
              <a:t>.</a:t>
            </a:r>
          </a:p>
          <a:p>
            <a:pPr lvl="0"/>
            <a:r>
              <a:rPr lang="en-US" sz="2400" dirty="0" err="1"/>
              <a:t>được</a:t>
            </a:r>
            <a:r>
              <a:rPr lang="en-US" sz="2400" dirty="0"/>
              <a:t> </a:t>
            </a:r>
            <a:r>
              <a:rPr lang="en-US" sz="2400" dirty="0" err="1"/>
              <a:t>dự</a:t>
            </a:r>
            <a:r>
              <a:rPr lang="en-US" sz="2400" dirty="0"/>
              <a:t> </a:t>
            </a:r>
            <a:r>
              <a:rPr lang="en-US" sz="2400" dirty="0" err="1"/>
              <a:t>kiến</a:t>
            </a:r>
            <a:r>
              <a:rPr lang="en-US" sz="2400" dirty="0"/>
              <a:t> </a:t>
            </a:r>
            <a:r>
              <a:rPr lang="en-US" sz="2400" dirty="0" err="1"/>
              <a:t>là</a:t>
            </a:r>
            <a:r>
              <a:rPr lang="en-US" sz="2400" dirty="0"/>
              <a:t> </a:t>
            </a:r>
            <a:r>
              <a:rPr lang="en-US" sz="2400" dirty="0" err="1"/>
              <a:t>sẽ</a:t>
            </a:r>
            <a:r>
              <a:rPr lang="en-US" sz="2400" dirty="0"/>
              <a:t> </a:t>
            </a:r>
            <a:r>
              <a:rPr lang="en-US" sz="2400" dirty="0" err="1"/>
              <a:t>có</a:t>
            </a:r>
            <a:r>
              <a:rPr lang="en-US" sz="2400" dirty="0"/>
              <a:t> </a:t>
            </a:r>
            <a:r>
              <a:rPr lang="en-US" sz="2400" dirty="0" err="1"/>
              <a:t>xu</a:t>
            </a:r>
            <a:r>
              <a:rPr lang="en-US" sz="2400" dirty="0"/>
              <a:t> </a:t>
            </a:r>
            <a:r>
              <a:rPr lang="en-US" sz="2400" dirty="0" err="1"/>
              <a:t>hướng</a:t>
            </a:r>
            <a:r>
              <a:rPr lang="en-US" sz="2400" dirty="0"/>
              <a:t> </a:t>
            </a:r>
            <a:r>
              <a:rPr lang="en-US" sz="2400" dirty="0" err="1"/>
              <a:t>giảm</a:t>
            </a:r>
            <a:r>
              <a:rPr lang="en-US" sz="2400" dirty="0"/>
              <a:t> </a:t>
            </a:r>
            <a:r>
              <a:rPr lang="en-US" sz="2400" dirty="0" err="1"/>
              <a:t>dần</a:t>
            </a:r>
            <a:r>
              <a:rPr lang="en-US" sz="2400" dirty="0"/>
              <a:t> </a:t>
            </a:r>
            <a:r>
              <a:rPr lang="en-US" sz="2400" dirty="0" err="1"/>
              <a:t>trong</a:t>
            </a:r>
            <a:r>
              <a:rPr lang="en-US" sz="2400" dirty="0"/>
              <a:t> </a:t>
            </a:r>
            <a:r>
              <a:rPr lang="en-US" sz="2400" dirty="0" err="1"/>
              <a:t>tương</a:t>
            </a:r>
            <a:r>
              <a:rPr lang="en-US" sz="2400" dirty="0"/>
              <a:t> </a:t>
            </a:r>
            <a:r>
              <a:rPr lang="en-US" sz="2400" dirty="0" err="1"/>
              <a:t>lai</a:t>
            </a:r>
            <a:r>
              <a:rPr lang="en-US" sz="2400" dirty="0"/>
              <a:t> </a:t>
            </a:r>
            <a:r>
              <a:rPr lang="en-US" sz="2400" dirty="0" err="1"/>
              <a:t>gần</a:t>
            </a:r>
            <a:r>
              <a:rPr lang="en-US" sz="2400" dirty="0"/>
              <a:t>.</a:t>
            </a:r>
          </a:p>
          <a:p>
            <a:r>
              <a:rPr lang="en-US" sz="2400" b="1" dirty="0" err="1"/>
              <a:t>Căn</a:t>
            </a:r>
            <a:r>
              <a:rPr lang="en-US" sz="2400" b="1" dirty="0"/>
              <a:t> </a:t>
            </a:r>
            <a:r>
              <a:rPr lang="en-US" sz="2400" b="1" dirty="0" err="1"/>
              <a:t>cứ</a:t>
            </a:r>
            <a:r>
              <a:rPr lang="en-US" sz="2400" b="1" dirty="0"/>
              <a:t> </a:t>
            </a:r>
            <a:r>
              <a:rPr lang="en-US" sz="2400" b="1" dirty="0" err="1"/>
              <a:t>thông</a:t>
            </a:r>
            <a:r>
              <a:rPr lang="en-US" sz="2400" b="1" dirty="0"/>
              <a:t> tin </a:t>
            </a:r>
            <a:r>
              <a:rPr lang="en-US" sz="2400" b="1" dirty="0" err="1"/>
              <a:t>đoạn</a:t>
            </a:r>
            <a:r>
              <a:rPr lang="en-US" sz="2400" b="1" dirty="0"/>
              <a:t> 2:</a:t>
            </a:r>
            <a:endParaRPr lang="en-US" sz="2400" dirty="0"/>
          </a:p>
          <a:p>
            <a:r>
              <a:rPr lang="vi-VN" sz="2400" dirty="0"/>
              <a:t>In just the last two years the demand for tech professionals with foreign language skills has increased more than two and one-half fold, said the survey, and the uptick shows no signs of abating anytime soon. </a:t>
            </a:r>
            <a:endParaRPr lang="en-US" sz="2400" dirty="0"/>
          </a:p>
        </p:txBody>
      </p:sp>
    </p:spTree>
    <p:extLst>
      <p:ext uri="{BB962C8B-B14F-4D97-AF65-F5344CB8AC3E}">
        <p14:creationId xmlns:p14="http://schemas.microsoft.com/office/powerpoint/2010/main" val="2288958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763000" cy="6370975"/>
          </a:xfrm>
          <a:prstGeom prst="rect">
            <a:avLst/>
          </a:prstGeom>
          <a:noFill/>
        </p:spPr>
        <p:txBody>
          <a:bodyPr wrap="square" rtlCol="0">
            <a:spAutoFit/>
          </a:bodyPr>
          <a:lstStyle/>
          <a:p>
            <a:r>
              <a:rPr lang="vi-VN" sz="2400" b="1" dirty="0"/>
              <a:t>Question 46: </a:t>
            </a:r>
            <a:r>
              <a:rPr lang="vi-VN" sz="2400" dirty="0"/>
              <a:t>The word </a:t>
            </a:r>
            <a:r>
              <a:rPr lang="vi-VN" sz="2400" b="1" dirty="0"/>
              <a:t>“upheavals" </a:t>
            </a:r>
            <a:r>
              <a:rPr lang="vi-VN" sz="2400" dirty="0"/>
              <a:t>in paragraph 3 is closest in meaning to</a:t>
            </a:r>
            <a:r>
              <a:rPr lang="vi-VN" sz="2400" u="sng" dirty="0"/>
              <a:t> 	</a:t>
            </a:r>
            <a:endParaRPr lang="en-US" sz="2400" dirty="0"/>
          </a:p>
          <a:p>
            <a:r>
              <a:rPr lang="vi-VN" sz="2400" b="1" dirty="0" smtClean="0"/>
              <a:t>A</a:t>
            </a:r>
            <a:r>
              <a:rPr lang="vi-VN" sz="2400" b="1" dirty="0"/>
              <a:t>.</a:t>
            </a:r>
            <a:r>
              <a:rPr lang="vi-VN" sz="2400" dirty="0"/>
              <a:t> upward displacements      		</a:t>
            </a:r>
            <a:r>
              <a:rPr lang="vi-VN" sz="2400" b="1" dirty="0" smtClean="0"/>
              <a:t>B</a:t>
            </a:r>
            <a:r>
              <a:rPr lang="vi-VN" sz="2400" b="1" dirty="0"/>
              <a:t>.</a:t>
            </a:r>
            <a:r>
              <a:rPr lang="vi-VN" sz="2400" dirty="0"/>
              <a:t> upward disruptions</a:t>
            </a:r>
            <a:endParaRPr lang="en-US" sz="2400" dirty="0"/>
          </a:p>
          <a:p>
            <a:r>
              <a:rPr lang="vi-VN" sz="2400" b="1" dirty="0" smtClean="0"/>
              <a:t>C</a:t>
            </a:r>
            <a:r>
              <a:rPr lang="vi-VN" sz="2400" b="1" dirty="0"/>
              <a:t>.</a:t>
            </a:r>
            <a:r>
              <a:rPr lang="vi-VN" sz="2400" dirty="0"/>
              <a:t> downward changes     		</a:t>
            </a:r>
            <a:r>
              <a:rPr lang="vi-VN" sz="2400" b="1" dirty="0"/>
              <a:t>D.</a:t>
            </a:r>
            <a:r>
              <a:rPr lang="vi-VN" sz="2400" dirty="0"/>
              <a:t> downward problems</a:t>
            </a:r>
            <a:endParaRPr lang="en-US" sz="2400" dirty="0"/>
          </a:p>
          <a:p>
            <a:r>
              <a:rPr lang="en-US" sz="2400" dirty="0" err="1"/>
              <a:t>Từ</a:t>
            </a:r>
            <a:r>
              <a:rPr lang="en-US" sz="2400" dirty="0"/>
              <a:t> </a:t>
            </a:r>
            <a:r>
              <a:rPr lang="en-US" sz="2400" b="1" dirty="0"/>
              <a:t>"upheavals" </a:t>
            </a:r>
            <a:r>
              <a:rPr lang="en-US" sz="2400" dirty="0" err="1"/>
              <a:t>trong</a:t>
            </a:r>
            <a:r>
              <a:rPr lang="en-US" sz="2400" dirty="0"/>
              <a:t> </a:t>
            </a:r>
            <a:r>
              <a:rPr lang="en-US" sz="2400" dirty="0" err="1"/>
              <a:t>đoan</a:t>
            </a:r>
            <a:r>
              <a:rPr lang="en-US" sz="2400" dirty="0"/>
              <a:t> 3 </a:t>
            </a:r>
            <a:r>
              <a:rPr lang="en-US" sz="2400" dirty="0" err="1"/>
              <a:t>gần</a:t>
            </a:r>
            <a:r>
              <a:rPr lang="en-US" sz="2400" dirty="0"/>
              <a:t> </a:t>
            </a:r>
            <a:r>
              <a:rPr lang="en-US" sz="2400" dirty="0" err="1"/>
              <a:t>nghĩa</a:t>
            </a:r>
            <a:r>
              <a:rPr lang="en-US" sz="2400" dirty="0"/>
              <a:t> </a:t>
            </a:r>
            <a:r>
              <a:rPr lang="en-US" sz="2400" dirty="0" err="1"/>
              <a:t>nhất</a:t>
            </a:r>
            <a:r>
              <a:rPr lang="en-US" sz="2400" dirty="0"/>
              <a:t> </a:t>
            </a:r>
            <a:r>
              <a:rPr lang="en-US" sz="2400" dirty="0" err="1"/>
              <a:t>với</a:t>
            </a:r>
            <a:r>
              <a:rPr lang="en-US" sz="2400" dirty="0"/>
              <a:t> </a:t>
            </a:r>
            <a:r>
              <a:rPr lang="en-US" sz="2400" dirty="0" err="1"/>
              <a:t>từ</a:t>
            </a:r>
            <a:r>
              <a:rPr lang="en-US" sz="2400" u="sng" dirty="0"/>
              <a:t> 	</a:t>
            </a:r>
            <a:r>
              <a:rPr lang="en-US" sz="2400" dirty="0"/>
              <a:t>.</a:t>
            </a:r>
          </a:p>
          <a:p>
            <a:pPr lvl="0"/>
            <a:r>
              <a:rPr lang="vi-VN" sz="2400" dirty="0"/>
              <a:t>sự chuyển đổi theo hướng tăng lên</a:t>
            </a:r>
            <a:r>
              <a:rPr lang="vi-VN" sz="2400" b="1" dirty="0"/>
              <a:t> </a:t>
            </a:r>
            <a:endParaRPr lang="en-US" sz="2400" dirty="0"/>
          </a:p>
          <a:p>
            <a:pPr lvl="0"/>
            <a:r>
              <a:rPr lang="en-US" sz="2400" dirty="0" err="1"/>
              <a:t>sự</a:t>
            </a:r>
            <a:r>
              <a:rPr lang="en-US" sz="2400" dirty="0"/>
              <a:t> </a:t>
            </a:r>
            <a:r>
              <a:rPr lang="en-US" sz="2400" dirty="0" err="1"/>
              <a:t>gián</a:t>
            </a:r>
            <a:r>
              <a:rPr lang="en-US" sz="2400" dirty="0"/>
              <a:t> </a:t>
            </a:r>
            <a:r>
              <a:rPr lang="en-US" sz="2400" dirty="0" err="1"/>
              <a:t>đoạn</a:t>
            </a:r>
            <a:r>
              <a:rPr lang="en-US" sz="2400" dirty="0"/>
              <a:t> </a:t>
            </a:r>
            <a:r>
              <a:rPr lang="en-US" sz="2400" dirty="0" err="1"/>
              <a:t>theo</a:t>
            </a:r>
            <a:r>
              <a:rPr lang="en-US" sz="2400" dirty="0"/>
              <a:t> </a:t>
            </a:r>
            <a:r>
              <a:rPr lang="en-US" sz="2400" dirty="0" err="1"/>
              <a:t>hướng</a:t>
            </a:r>
            <a:r>
              <a:rPr lang="en-US" sz="2400" dirty="0"/>
              <a:t> </a:t>
            </a:r>
            <a:r>
              <a:rPr lang="en-US" sz="2400" dirty="0" err="1"/>
              <a:t>tăng</a:t>
            </a:r>
            <a:r>
              <a:rPr lang="en-US" sz="2400" dirty="0"/>
              <a:t> </a:t>
            </a:r>
            <a:r>
              <a:rPr lang="en-US" sz="2400" dirty="0" err="1"/>
              <a:t>lên</a:t>
            </a:r>
            <a:endParaRPr lang="en-US" sz="2400" dirty="0"/>
          </a:p>
          <a:p>
            <a:pPr lvl="0"/>
            <a:r>
              <a:rPr lang="en-US" sz="2400" dirty="0" err="1"/>
              <a:t>những</a:t>
            </a:r>
            <a:r>
              <a:rPr lang="en-US" sz="2400" dirty="0"/>
              <a:t> </a:t>
            </a:r>
            <a:r>
              <a:rPr lang="en-US" sz="2400" dirty="0" err="1"/>
              <a:t>sự</a:t>
            </a:r>
            <a:r>
              <a:rPr lang="en-US" sz="2400" dirty="0"/>
              <a:t> </a:t>
            </a:r>
            <a:r>
              <a:rPr lang="en-US" sz="2400" dirty="0" err="1"/>
              <a:t>thay</a:t>
            </a:r>
            <a:r>
              <a:rPr lang="en-US" sz="2400" dirty="0"/>
              <a:t> </a:t>
            </a:r>
            <a:r>
              <a:rPr lang="en-US" sz="2400" dirty="0" err="1"/>
              <a:t>đổi</a:t>
            </a:r>
            <a:r>
              <a:rPr lang="en-US" sz="2400" dirty="0"/>
              <a:t> </a:t>
            </a:r>
            <a:r>
              <a:rPr lang="en-US" sz="2400" dirty="0" err="1"/>
              <a:t>theo</a:t>
            </a:r>
            <a:r>
              <a:rPr lang="en-US" sz="2400" dirty="0"/>
              <a:t> </a:t>
            </a:r>
            <a:r>
              <a:rPr lang="en-US" sz="2400" dirty="0" err="1"/>
              <a:t>hướng</a:t>
            </a:r>
            <a:r>
              <a:rPr lang="en-US" sz="2400" dirty="0"/>
              <a:t> </a:t>
            </a:r>
            <a:r>
              <a:rPr lang="en-US" sz="2400" dirty="0" err="1"/>
              <a:t>giảm</a:t>
            </a:r>
            <a:r>
              <a:rPr lang="en-US" sz="2400" dirty="0"/>
              <a:t> </a:t>
            </a:r>
            <a:r>
              <a:rPr lang="en-US" sz="2400" dirty="0" err="1"/>
              <a:t>xuống</a:t>
            </a:r>
            <a:endParaRPr lang="en-US" sz="2400" dirty="0"/>
          </a:p>
          <a:p>
            <a:pPr lvl="0"/>
            <a:r>
              <a:rPr lang="en-US" sz="2400" dirty="0" err="1"/>
              <a:t>những</a:t>
            </a:r>
            <a:r>
              <a:rPr lang="en-US" sz="2400" dirty="0"/>
              <a:t> </a:t>
            </a:r>
            <a:r>
              <a:rPr lang="en-US" sz="2400" dirty="0" err="1"/>
              <a:t>vấn</a:t>
            </a:r>
            <a:r>
              <a:rPr lang="en-US" sz="2400" dirty="0"/>
              <a:t> </a:t>
            </a:r>
            <a:r>
              <a:rPr lang="en-US" sz="2400" dirty="0" err="1"/>
              <a:t>đề</a:t>
            </a:r>
            <a:r>
              <a:rPr lang="en-US" sz="2400" dirty="0"/>
              <a:t> </a:t>
            </a:r>
            <a:r>
              <a:rPr lang="en-US" sz="2400" dirty="0" err="1"/>
              <a:t>theo</a:t>
            </a:r>
            <a:r>
              <a:rPr lang="en-US" sz="2400" dirty="0"/>
              <a:t> </a:t>
            </a:r>
            <a:r>
              <a:rPr lang="en-US" sz="2400" dirty="0" err="1"/>
              <a:t>hướng</a:t>
            </a:r>
            <a:r>
              <a:rPr lang="en-US" sz="2400" dirty="0"/>
              <a:t> </a:t>
            </a:r>
            <a:r>
              <a:rPr lang="en-US" sz="2400" dirty="0" err="1"/>
              <a:t>giảm</a:t>
            </a:r>
            <a:r>
              <a:rPr lang="en-US" sz="2400" dirty="0"/>
              <a:t> </a:t>
            </a:r>
            <a:r>
              <a:rPr lang="en-US" sz="2400" dirty="0" err="1"/>
              <a:t>xuống</a:t>
            </a:r>
            <a:endParaRPr lang="en-US" sz="2400" dirty="0"/>
          </a:p>
          <a:p>
            <a:r>
              <a:rPr lang="en-US" sz="2400" b="1" dirty="0" err="1"/>
              <a:t>Từ</a:t>
            </a:r>
            <a:r>
              <a:rPr lang="en-US" sz="2400" b="1" dirty="0"/>
              <a:t> </a:t>
            </a:r>
            <a:r>
              <a:rPr lang="en-US" sz="2400" b="1" dirty="0" err="1"/>
              <a:t>đồng</a:t>
            </a:r>
            <a:r>
              <a:rPr lang="en-US" sz="2400" b="1" dirty="0"/>
              <a:t> </a:t>
            </a:r>
            <a:r>
              <a:rPr lang="en-US" sz="2400" b="1" dirty="0" err="1"/>
              <a:t>nghĩa</a:t>
            </a:r>
            <a:r>
              <a:rPr lang="en-US" sz="2400" b="1" dirty="0"/>
              <a:t>: </a:t>
            </a:r>
            <a:r>
              <a:rPr lang="en-US" sz="2400" dirty="0"/>
              <a:t>upheavals </a:t>
            </a:r>
            <a:r>
              <a:rPr lang="en-US" sz="2400" i="1" dirty="0"/>
              <a:t>(</a:t>
            </a:r>
            <a:r>
              <a:rPr lang="en-US" sz="2400" i="1" dirty="0" err="1"/>
              <a:t>bước</a:t>
            </a:r>
            <a:r>
              <a:rPr lang="en-US" sz="2400" i="1" dirty="0"/>
              <a:t> </a:t>
            </a:r>
            <a:r>
              <a:rPr lang="en-US" sz="2400" i="1" dirty="0" err="1"/>
              <a:t>dịch</a:t>
            </a:r>
            <a:r>
              <a:rPr lang="en-US" sz="2400" i="1" dirty="0"/>
              <a:t> </a:t>
            </a:r>
            <a:r>
              <a:rPr lang="en-US" sz="2400" i="1" dirty="0" err="1"/>
              <a:t>chuyến</a:t>
            </a:r>
            <a:r>
              <a:rPr lang="en-US" sz="2400" i="1" dirty="0"/>
              <a:t>, </a:t>
            </a:r>
            <a:r>
              <a:rPr lang="en-US" sz="2400" i="1" dirty="0" err="1"/>
              <a:t>bước</a:t>
            </a:r>
            <a:r>
              <a:rPr lang="en-US" sz="2400" i="1" dirty="0"/>
              <a:t> </a:t>
            </a:r>
            <a:r>
              <a:rPr lang="en-US" sz="2400" i="1" dirty="0" err="1"/>
              <a:t>đột</a:t>
            </a:r>
            <a:r>
              <a:rPr lang="en-US" sz="2400" i="1" dirty="0"/>
              <a:t> </a:t>
            </a:r>
            <a:r>
              <a:rPr lang="en-US" sz="2400" i="1" dirty="0" err="1"/>
              <a:t>biến</a:t>
            </a:r>
            <a:r>
              <a:rPr lang="en-US" sz="2400" dirty="0"/>
              <a:t>) = upward displacements</a:t>
            </a:r>
          </a:p>
          <a:p>
            <a:r>
              <a:rPr lang="vi-VN" sz="2400" dirty="0"/>
              <a:t>While that claim might seem a bit overblown (and amounts to little more than a guess by Tuan), it is clear that innovative technologies like robotics, 3D printing, drones, artificial intelligence and virtual reality will create major </a:t>
            </a:r>
            <a:r>
              <a:rPr lang="vi-VN" sz="2400" b="1" dirty="0"/>
              <a:t>upheavals </a:t>
            </a:r>
            <a:r>
              <a:rPr lang="vi-VN" sz="2400" dirty="0"/>
              <a:t>in all sorts of labor markets, not just technology over the next few years. </a:t>
            </a:r>
            <a:r>
              <a:rPr lang="vi-VN" sz="2400" i="1" dirty="0"/>
              <a:t>(Trong </a:t>
            </a:r>
            <a:endParaRPr lang="en-US" sz="2400" dirty="0"/>
          </a:p>
        </p:txBody>
      </p:sp>
      <p:sp>
        <p:nvSpPr>
          <p:cNvPr id="2" name="Oval 1"/>
          <p:cNvSpPr/>
          <p:nvPr/>
        </p:nvSpPr>
        <p:spPr>
          <a:xfrm>
            <a:off x="304800" y="1143000"/>
            <a:ext cx="4572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8104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991600" cy="5355312"/>
          </a:xfrm>
          <a:prstGeom prst="rect">
            <a:avLst/>
          </a:prstGeom>
          <a:noFill/>
        </p:spPr>
        <p:txBody>
          <a:bodyPr wrap="square" rtlCol="0">
            <a:spAutoFit/>
          </a:bodyPr>
          <a:lstStyle/>
          <a:p>
            <a:r>
              <a:rPr lang="vi-VN" b="1" dirty="0"/>
              <a:t>Question 47: </a:t>
            </a:r>
            <a:r>
              <a:rPr lang="vi-VN" dirty="0"/>
              <a:t>Which of the following is </a:t>
            </a:r>
            <a:r>
              <a:rPr lang="vi-VN" b="1" dirty="0"/>
              <a:t>TRUE </a:t>
            </a:r>
            <a:r>
              <a:rPr lang="vi-VN" dirty="0"/>
              <a:t>about employment in Vietnam according to Tran Quang Anh from the Posts and Telecommunications Institute of Technology?</a:t>
            </a:r>
            <a:endParaRPr lang="en-US" dirty="0"/>
          </a:p>
          <a:p>
            <a:r>
              <a:rPr lang="en-US" b="1" dirty="0"/>
              <a:t>A.</a:t>
            </a:r>
            <a:r>
              <a:rPr lang="en-US" dirty="0"/>
              <a:t> People whose major in foreign languages is high tech often earn high salaries.</a:t>
            </a:r>
          </a:p>
          <a:p>
            <a:r>
              <a:rPr lang="en-US" b="1" dirty="0"/>
              <a:t>B.</a:t>
            </a:r>
            <a:r>
              <a:rPr lang="en-US" dirty="0"/>
              <a:t> The demand of interpreters and translators in the workforce is not as much as what people believe.</a:t>
            </a:r>
          </a:p>
          <a:p>
            <a:r>
              <a:rPr lang="en-US" b="1" dirty="0"/>
              <a:t>C.</a:t>
            </a:r>
            <a:r>
              <a:rPr lang="en-US" dirty="0"/>
              <a:t> Not only technology but also other jobs are putting more pressure on language skills.</a:t>
            </a:r>
          </a:p>
          <a:p>
            <a:r>
              <a:rPr lang="en-US" b="1" dirty="0"/>
              <a:t>D.</a:t>
            </a:r>
            <a:r>
              <a:rPr lang="en-US" dirty="0"/>
              <a:t> Foreign languages in Vietnam are only needed in the posts on websites.</a:t>
            </a:r>
          </a:p>
          <a:p>
            <a:r>
              <a:rPr lang="en-US" dirty="0" err="1"/>
              <a:t>Câu</a:t>
            </a:r>
            <a:r>
              <a:rPr lang="en-US" dirty="0"/>
              <a:t> </a:t>
            </a:r>
            <a:r>
              <a:rPr lang="en-US" dirty="0" err="1"/>
              <a:t>nào</a:t>
            </a:r>
            <a:r>
              <a:rPr lang="en-US" dirty="0"/>
              <a:t> </a:t>
            </a:r>
            <a:r>
              <a:rPr lang="en-US" dirty="0" err="1"/>
              <a:t>là</a:t>
            </a:r>
            <a:r>
              <a:rPr lang="en-US" dirty="0"/>
              <a:t> </a:t>
            </a:r>
            <a:r>
              <a:rPr lang="en-US" dirty="0" err="1"/>
              <a:t>đúng</a:t>
            </a:r>
            <a:r>
              <a:rPr lang="en-US" dirty="0"/>
              <a:t> </a:t>
            </a:r>
            <a:r>
              <a:rPr lang="en-US" dirty="0" err="1"/>
              <a:t>về</a:t>
            </a:r>
            <a:r>
              <a:rPr lang="en-US" dirty="0"/>
              <a:t> </a:t>
            </a:r>
            <a:r>
              <a:rPr lang="en-US" dirty="0" err="1"/>
              <a:t>tình</a:t>
            </a:r>
            <a:r>
              <a:rPr lang="en-US" dirty="0"/>
              <a:t> </a:t>
            </a:r>
            <a:r>
              <a:rPr lang="en-US" dirty="0" err="1"/>
              <a:t>trạng</a:t>
            </a:r>
            <a:r>
              <a:rPr lang="en-US" dirty="0"/>
              <a:t> </a:t>
            </a:r>
            <a:r>
              <a:rPr lang="en-US" dirty="0" err="1"/>
              <a:t>việc</a:t>
            </a:r>
            <a:r>
              <a:rPr lang="en-US" dirty="0"/>
              <a:t> </a:t>
            </a:r>
            <a:r>
              <a:rPr lang="en-US" dirty="0" err="1"/>
              <a:t>làm</a:t>
            </a:r>
            <a:r>
              <a:rPr lang="en-US" dirty="0"/>
              <a:t> ở </a:t>
            </a:r>
            <a:r>
              <a:rPr lang="en-US" dirty="0" err="1"/>
              <a:t>Việt</a:t>
            </a:r>
            <a:r>
              <a:rPr lang="en-US" dirty="0"/>
              <a:t> Nam </a:t>
            </a:r>
            <a:r>
              <a:rPr lang="en-US" dirty="0" err="1"/>
              <a:t>theo</a:t>
            </a:r>
            <a:r>
              <a:rPr lang="en-US" dirty="0"/>
              <a:t> </a:t>
            </a:r>
            <a:r>
              <a:rPr lang="en-US" dirty="0" err="1"/>
              <a:t>Trần</a:t>
            </a:r>
            <a:r>
              <a:rPr lang="en-US" dirty="0"/>
              <a:t> </a:t>
            </a:r>
            <a:r>
              <a:rPr lang="en-US" dirty="0" err="1"/>
              <a:t>Quang</a:t>
            </a:r>
            <a:r>
              <a:rPr lang="en-US" dirty="0"/>
              <a:t> </a:t>
            </a:r>
            <a:r>
              <a:rPr lang="en-US" dirty="0" err="1"/>
              <a:t>Anh</a:t>
            </a:r>
            <a:r>
              <a:rPr lang="en-US" dirty="0"/>
              <a:t> </a:t>
            </a:r>
            <a:r>
              <a:rPr lang="en-US" dirty="0" err="1"/>
              <a:t>công</a:t>
            </a:r>
            <a:r>
              <a:rPr lang="en-US" dirty="0"/>
              <a:t> </a:t>
            </a:r>
            <a:r>
              <a:rPr lang="en-US" dirty="0" err="1"/>
              <a:t>tác</a:t>
            </a:r>
            <a:r>
              <a:rPr lang="en-US" dirty="0"/>
              <a:t> </a:t>
            </a:r>
            <a:r>
              <a:rPr lang="en-US" dirty="0" err="1"/>
              <a:t>tại</a:t>
            </a:r>
            <a:r>
              <a:rPr lang="en-US" dirty="0"/>
              <a:t> </a:t>
            </a:r>
            <a:r>
              <a:rPr lang="en-US" dirty="0" err="1"/>
              <a:t>Viện</a:t>
            </a:r>
            <a:r>
              <a:rPr lang="en-US" dirty="0"/>
              <a:t> </a:t>
            </a:r>
            <a:r>
              <a:rPr lang="en-US" dirty="0" err="1"/>
              <a:t>Công</a:t>
            </a:r>
            <a:r>
              <a:rPr lang="en-US" dirty="0"/>
              <a:t> </a:t>
            </a:r>
            <a:r>
              <a:rPr lang="en-US" dirty="0" err="1"/>
              <a:t>nghệ</a:t>
            </a:r>
            <a:r>
              <a:rPr lang="en-US" dirty="0"/>
              <a:t> </a:t>
            </a:r>
            <a:r>
              <a:rPr lang="en-US" dirty="0" err="1"/>
              <a:t>Bưu</a:t>
            </a:r>
            <a:r>
              <a:rPr lang="en-US" dirty="0"/>
              <a:t> </a:t>
            </a:r>
            <a:r>
              <a:rPr lang="en-US" dirty="0" err="1"/>
              <a:t>chính</a:t>
            </a:r>
            <a:r>
              <a:rPr lang="en-US" dirty="0"/>
              <a:t> </a:t>
            </a:r>
            <a:r>
              <a:rPr lang="en-US" dirty="0" err="1"/>
              <a:t>Viễn</a:t>
            </a:r>
            <a:r>
              <a:rPr lang="en-US" dirty="0"/>
              <a:t> </a:t>
            </a:r>
            <a:r>
              <a:rPr lang="en-US" dirty="0" err="1"/>
              <a:t>thông</a:t>
            </a:r>
            <a:r>
              <a:rPr lang="en-US" dirty="0"/>
              <a:t>?</a:t>
            </a:r>
          </a:p>
          <a:p>
            <a:pPr lvl="0"/>
            <a:r>
              <a:rPr lang="en-US" dirty="0" err="1"/>
              <a:t>Những</a:t>
            </a:r>
            <a:r>
              <a:rPr lang="en-US" dirty="0"/>
              <a:t> </a:t>
            </a:r>
            <a:r>
              <a:rPr lang="en-US" dirty="0" err="1"/>
              <a:t>người</a:t>
            </a:r>
            <a:r>
              <a:rPr lang="en-US" dirty="0"/>
              <a:t> </a:t>
            </a:r>
            <a:r>
              <a:rPr lang="en-US" dirty="0" err="1"/>
              <a:t>có</a:t>
            </a:r>
            <a:r>
              <a:rPr lang="en-US" dirty="0"/>
              <a:t> </a:t>
            </a:r>
            <a:r>
              <a:rPr lang="en-US" dirty="0" err="1"/>
              <a:t>chuyên</a:t>
            </a:r>
            <a:r>
              <a:rPr lang="en-US" dirty="0"/>
              <a:t> </a:t>
            </a:r>
            <a:r>
              <a:rPr lang="en-US" dirty="0" err="1"/>
              <a:t>ngành</a:t>
            </a:r>
            <a:r>
              <a:rPr lang="en-US" dirty="0"/>
              <a:t> </a:t>
            </a:r>
            <a:r>
              <a:rPr lang="en-US" dirty="0" err="1"/>
              <a:t>ngoại</a:t>
            </a:r>
            <a:r>
              <a:rPr lang="en-US" dirty="0"/>
              <a:t> </a:t>
            </a:r>
            <a:r>
              <a:rPr lang="en-US" dirty="0" err="1"/>
              <a:t>ngữ</a:t>
            </a:r>
            <a:r>
              <a:rPr lang="en-US" dirty="0"/>
              <a:t> </a:t>
            </a:r>
            <a:r>
              <a:rPr lang="en-US" dirty="0" err="1"/>
              <a:t>là</a:t>
            </a:r>
            <a:r>
              <a:rPr lang="en-US" dirty="0"/>
              <a:t> </a:t>
            </a:r>
            <a:r>
              <a:rPr lang="en-US" dirty="0" err="1"/>
              <a:t>về</a:t>
            </a:r>
            <a:r>
              <a:rPr lang="en-US" dirty="0"/>
              <a:t> </a:t>
            </a:r>
            <a:r>
              <a:rPr lang="en-US" dirty="0" err="1"/>
              <a:t>công</a:t>
            </a:r>
            <a:r>
              <a:rPr lang="en-US" dirty="0"/>
              <a:t> </a:t>
            </a:r>
            <a:r>
              <a:rPr lang="en-US" dirty="0" err="1"/>
              <a:t>nghệ</a:t>
            </a:r>
            <a:r>
              <a:rPr lang="en-US" dirty="0"/>
              <a:t> </a:t>
            </a:r>
            <a:r>
              <a:rPr lang="en-US" dirty="0" err="1"/>
              <a:t>cao</a:t>
            </a:r>
            <a:r>
              <a:rPr lang="en-US" dirty="0"/>
              <a:t> </a:t>
            </a:r>
            <a:r>
              <a:rPr lang="en-US" dirty="0" err="1"/>
              <a:t>thường</a:t>
            </a:r>
            <a:r>
              <a:rPr lang="en-US" dirty="0"/>
              <a:t> </a:t>
            </a:r>
            <a:r>
              <a:rPr lang="en-US" dirty="0" err="1"/>
              <a:t>được</a:t>
            </a:r>
            <a:r>
              <a:rPr lang="en-US" dirty="0"/>
              <a:t> </a:t>
            </a:r>
            <a:r>
              <a:rPr lang="en-US" dirty="0" err="1"/>
              <a:t>trả</a:t>
            </a:r>
            <a:r>
              <a:rPr lang="en-US" dirty="0"/>
              <a:t> </a:t>
            </a:r>
            <a:r>
              <a:rPr lang="en-US" dirty="0" err="1"/>
              <a:t>lương</a:t>
            </a:r>
            <a:r>
              <a:rPr lang="en-US" dirty="0"/>
              <a:t> </a:t>
            </a:r>
            <a:r>
              <a:rPr lang="en-US" dirty="0" err="1"/>
              <a:t>cao</a:t>
            </a:r>
            <a:r>
              <a:rPr lang="en-US" dirty="0"/>
              <a:t>.</a:t>
            </a:r>
          </a:p>
          <a:p>
            <a:pPr lvl="0"/>
            <a:r>
              <a:rPr lang="en-US" dirty="0" err="1"/>
              <a:t>Nhu</a:t>
            </a:r>
            <a:r>
              <a:rPr lang="en-US" dirty="0"/>
              <a:t> </a:t>
            </a:r>
            <a:r>
              <a:rPr lang="en-US" dirty="0" err="1"/>
              <a:t>cầu</a:t>
            </a:r>
            <a:r>
              <a:rPr lang="en-US" dirty="0"/>
              <a:t> </a:t>
            </a:r>
            <a:r>
              <a:rPr lang="en-US" dirty="0" err="1"/>
              <a:t>của</a:t>
            </a:r>
            <a:r>
              <a:rPr lang="en-US" dirty="0"/>
              <a:t> </a:t>
            </a:r>
            <a:r>
              <a:rPr lang="en-US" dirty="0" err="1"/>
              <a:t>nghề</a:t>
            </a:r>
            <a:r>
              <a:rPr lang="en-US" dirty="0"/>
              <a:t> </a:t>
            </a:r>
            <a:r>
              <a:rPr lang="en-US" dirty="0" err="1"/>
              <a:t>phiên</a:t>
            </a:r>
            <a:r>
              <a:rPr lang="en-US" dirty="0"/>
              <a:t> </a:t>
            </a:r>
            <a:r>
              <a:rPr lang="en-US" dirty="0" err="1"/>
              <a:t>dịch</a:t>
            </a:r>
            <a:r>
              <a:rPr lang="en-US" dirty="0"/>
              <a:t> </a:t>
            </a:r>
            <a:r>
              <a:rPr lang="en-US" dirty="0" err="1"/>
              <a:t>và</a:t>
            </a:r>
            <a:r>
              <a:rPr lang="en-US" dirty="0"/>
              <a:t> </a:t>
            </a:r>
            <a:r>
              <a:rPr lang="en-US" dirty="0" err="1"/>
              <a:t>biên</a:t>
            </a:r>
            <a:r>
              <a:rPr lang="en-US" dirty="0"/>
              <a:t> </a:t>
            </a:r>
            <a:r>
              <a:rPr lang="en-US" dirty="0" err="1"/>
              <a:t>dịch</a:t>
            </a:r>
            <a:r>
              <a:rPr lang="en-US" dirty="0"/>
              <a:t> </a:t>
            </a:r>
            <a:r>
              <a:rPr lang="en-US" dirty="0" err="1"/>
              <a:t>viên</a:t>
            </a:r>
            <a:r>
              <a:rPr lang="en-US" dirty="0"/>
              <a:t> </a:t>
            </a:r>
            <a:r>
              <a:rPr lang="en-US" dirty="0" err="1"/>
              <a:t>trong</a:t>
            </a:r>
            <a:r>
              <a:rPr lang="en-US" dirty="0"/>
              <a:t> </a:t>
            </a:r>
            <a:r>
              <a:rPr lang="en-US" dirty="0" err="1"/>
              <a:t>lực</a:t>
            </a:r>
            <a:r>
              <a:rPr lang="en-US" dirty="0"/>
              <a:t> </a:t>
            </a:r>
            <a:r>
              <a:rPr lang="en-US" dirty="0" err="1"/>
              <a:t>lượng</a:t>
            </a:r>
            <a:r>
              <a:rPr lang="en-US" dirty="0"/>
              <a:t> </a:t>
            </a:r>
            <a:r>
              <a:rPr lang="en-US" dirty="0" err="1"/>
              <a:t>lao</a:t>
            </a:r>
            <a:r>
              <a:rPr lang="en-US" dirty="0"/>
              <a:t> </a:t>
            </a:r>
            <a:r>
              <a:rPr lang="en-US" dirty="0" err="1"/>
              <a:t>động</a:t>
            </a:r>
            <a:r>
              <a:rPr lang="en-US" dirty="0"/>
              <a:t> </a:t>
            </a:r>
            <a:r>
              <a:rPr lang="en-US" dirty="0" err="1"/>
              <a:t>thì</a:t>
            </a:r>
            <a:r>
              <a:rPr lang="en-US" dirty="0"/>
              <a:t> </a:t>
            </a:r>
            <a:r>
              <a:rPr lang="en-US" dirty="0" err="1"/>
              <a:t>không</a:t>
            </a:r>
            <a:r>
              <a:rPr lang="en-US" dirty="0"/>
              <a:t> </a:t>
            </a:r>
            <a:r>
              <a:rPr lang="en-US" dirty="0" err="1"/>
              <a:t>nhiều</a:t>
            </a:r>
            <a:r>
              <a:rPr lang="en-US" dirty="0"/>
              <a:t> </a:t>
            </a:r>
            <a:r>
              <a:rPr lang="en-US" dirty="0" err="1"/>
              <a:t>như</a:t>
            </a:r>
            <a:r>
              <a:rPr lang="en-US" dirty="0"/>
              <a:t> </a:t>
            </a:r>
            <a:r>
              <a:rPr lang="en-US" dirty="0" err="1"/>
              <a:t>những</a:t>
            </a:r>
            <a:r>
              <a:rPr lang="en-US" dirty="0"/>
              <a:t> </a:t>
            </a:r>
            <a:r>
              <a:rPr lang="en-US" dirty="0" err="1"/>
              <a:t>gì</a:t>
            </a:r>
            <a:r>
              <a:rPr lang="en-US" dirty="0"/>
              <a:t> </a:t>
            </a:r>
            <a:r>
              <a:rPr lang="en-US" dirty="0" err="1"/>
              <a:t>người</a:t>
            </a:r>
            <a:r>
              <a:rPr lang="en-US" dirty="0"/>
              <a:t> ta </a:t>
            </a:r>
            <a:r>
              <a:rPr lang="en-US" dirty="0" err="1"/>
              <a:t>thường</a:t>
            </a:r>
            <a:r>
              <a:rPr lang="en-US" dirty="0"/>
              <a:t> </a:t>
            </a:r>
            <a:r>
              <a:rPr lang="en-US" dirty="0" err="1"/>
              <a:t>nghĩ</a:t>
            </a:r>
            <a:r>
              <a:rPr lang="en-US" dirty="0"/>
              <a:t>.</a:t>
            </a:r>
          </a:p>
          <a:p>
            <a:pPr lvl="0"/>
            <a:r>
              <a:rPr lang="en-US" dirty="0" err="1"/>
              <a:t>Không</a:t>
            </a:r>
            <a:r>
              <a:rPr lang="en-US" dirty="0"/>
              <a:t> </a:t>
            </a:r>
            <a:r>
              <a:rPr lang="en-US" dirty="0" err="1"/>
              <a:t>chỉ</a:t>
            </a:r>
            <a:r>
              <a:rPr lang="en-US" dirty="0"/>
              <a:t> </a:t>
            </a:r>
            <a:r>
              <a:rPr lang="en-US" dirty="0" err="1"/>
              <a:t>công</a:t>
            </a:r>
            <a:r>
              <a:rPr lang="en-US" dirty="0"/>
              <a:t> </a:t>
            </a:r>
            <a:r>
              <a:rPr lang="en-US" dirty="0" err="1"/>
              <a:t>nghệ</a:t>
            </a:r>
            <a:r>
              <a:rPr lang="en-US" dirty="0"/>
              <a:t> </a:t>
            </a:r>
            <a:r>
              <a:rPr lang="en-US" dirty="0" err="1"/>
              <a:t>mà</a:t>
            </a:r>
            <a:r>
              <a:rPr lang="en-US" dirty="0"/>
              <a:t> </a:t>
            </a:r>
            <a:r>
              <a:rPr lang="en-US" dirty="0" err="1"/>
              <a:t>các</a:t>
            </a:r>
            <a:r>
              <a:rPr lang="en-US" dirty="0"/>
              <a:t> </a:t>
            </a:r>
            <a:r>
              <a:rPr lang="en-US" dirty="0" err="1"/>
              <a:t>nghề</a:t>
            </a:r>
            <a:r>
              <a:rPr lang="en-US" dirty="0"/>
              <a:t> </a:t>
            </a:r>
            <a:r>
              <a:rPr lang="en-US" dirty="0" err="1"/>
              <a:t>khác</a:t>
            </a:r>
            <a:r>
              <a:rPr lang="en-US" dirty="0"/>
              <a:t> </a:t>
            </a:r>
            <a:r>
              <a:rPr lang="en-US" dirty="0" err="1"/>
              <a:t>cũng</a:t>
            </a:r>
            <a:r>
              <a:rPr lang="en-US" dirty="0"/>
              <a:t> </a:t>
            </a:r>
            <a:r>
              <a:rPr lang="en-US" dirty="0" err="1"/>
              <a:t>đang</a:t>
            </a:r>
            <a:r>
              <a:rPr lang="en-US" dirty="0"/>
              <a:t> </a:t>
            </a:r>
            <a:r>
              <a:rPr lang="en-US" dirty="0" err="1"/>
              <a:t>đặt</a:t>
            </a:r>
            <a:r>
              <a:rPr lang="en-US" dirty="0"/>
              <a:t> </a:t>
            </a:r>
            <a:r>
              <a:rPr lang="en-US" dirty="0" err="1"/>
              <a:t>áp</a:t>
            </a:r>
            <a:r>
              <a:rPr lang="en-US" dirty="0"/>
              <a:t> </a:t>
            </a:r>
            <a:r>
              <a:rPr lang="en-US" dirty="0" err="1"/>
              <a:t>lực</a:t>
            </a:r>
            <a:r>
              <a:rPr lang="en-US" dirty="0"/>
              <a:t> </a:t>
            </a:r>
            <a:r>
              <a:rPr lang="en-US" dirty="0" err="1"/>
              <a:t>về</a:t>
            </a:r>
            <a:r>
              <a:rPr lang="en-US" dirty="0"/>
              <a:t> </a:t>
            </a:r>
            <a:r>
              <a:rPr lang="en-US" dirty="0" err="1"/>
              <a:t>kĩ</a:t>
            </a:r>
            <a:r>
              <a:rPr lang="en-US" dirty="0"/>
              <a:t> </a:t>
            </a:r>
            <a:r>
              <a:rPr lang="en-US" dirty="0" err="1"/>
              <a:t>năng</a:t>
            </a:r>
            <a:endParaRPr lang="en-US" dirty="0"/>
          </a:p>
          <a:p>
            <a:r>
              <a:rPr lang="en-US" dirty="0" err="1"/>
              <a:t>ngôn</a:t>
            </a:r>
            <a:r>
              <a:rPr lang="en-US" dirty="0"/>
              <a:t> </a:t>
            </a:r>
            <a:r>
              <a:rPr lang="en-US" dirty="0" err="1"/>
              <a:t>ngữ</a:t>
            </a:r>
            <a:r>
              <a:rPr lang="en-US" dirty="0"/>
              <a:t>.</a:t>
            </a:r>
          </a:p>
          <a:p>
            <a:pPr lvl="0"/>
            <a:r>
              <a:rPr lang="en-US" dirty="0" err="1"/>
              <a:t>Ngoại</a:t>
            </a:r>
            <a:r>
              <a:rPr lang="en-US" dirty="0"/>
              <a:t> </a:t>
            </a:r>
            <a:r>
              <a:rPr lang="en-US" dirty="0" err="1"/>
              <a:t>ngữ</a:t>
            </a:r>
            <a:r>
              <a:rPr lang="en-US" dirty="0"/>
              <a:t> ở </a:t>
            </a:r>
            <a:r>
              <a:rPr lang="en-US" dirty="0" err="1"/>
              <a:t>Việt</a:t>
            </a:r>
            <a:r>
              <a:rPr lang="en-US" dirty="0"/>
              <a:t> Nam </a:t>
            </a:r>
            <a:r>
              <a:rPr lang="en-US" dirty="0" err="1"/>
              <a:t>chỉ</a:t>
            </a:r>
            <a:r>
              <a:rPr lang="en-US" dirty="0"/>
              <a:t> </a:t>
            </a:r>
            <a:r>
              <a:rPr lang="en-US" dirty="0" err="1"/>
              <a:t>cần</a:t>
            </a:r>
            <a:r>
              <a:rPr lang="en-US" dirty="0"/>
              <a:t> </a:t>
            </a:r>
            <a:r>
              <a:rPr lang="en-US" dirty="0" err="1"/>
              <a:t>trong</a:t>
            </a:r>
            <a:r>
              <a:rPr lang="en-US" dirty="0"/>
              <a:t> </a:t>
            </a:r>
            <a:r>
              <a:rPr lang="en-US" dirty="0" err="1"/>
              <a:t>các</a:t>
            </a:r>
            <a:r>
              <a:rPr lang="en-US" dirty="0"/>
              <a:t> </a:t>
            </a:r>
            <a:r>
              <a:rPr lang="en-US" dirty="0" err="1"/>
              <a:t>bài</a:t>
            </a:r>
            <a:r>
              <a:rPr lang="en-US" dirty="0"/>
              <a:t> </a:t>
            </a:r>
            <a:r>
              <a:rPr lang="en-US" dirty="0" err="1"/>
              <a:t>viết</a:t>
            </a:r>
            <a:r>
              <a:rPr lang="en-US" dirty="0"/>
              <a:t> </a:t>
            </a:r>
            <a:r>
              <a:rPr lang="en-US" dirty="0" err="1"/>
              <a:t>đăng</a:t>
            </a:r>
            <a:r>
              <a:rPr lang="en-US" dirty="0"/>
              <a:t> </a:t>
            </a:r>
            <a:r>
              <a:rPr lang="en-US" dirty="0" err="1"/>
              <a:t>trên</a:t>
            </a:r>
            <a:r>
              <a:rPr lang="en-US" dirty="0"/>
              <a:t> websites.</a:t>
            </a:r>
          </a:p>
          <a:p>
            <a:r>
              <a:rPr lang="en-US" b="1" dirty="0" err="1"/>
              <a:t>Căn</a:t>
            </a:r>
            <a:r>
              <a:rPr lang="en-US" b="1" dirty="0"/>
              <a:t> </a:t>
            </a:r>
            <a:r>
              <a:rPr lang="en-US" b="1" dirty="0" err="1"/>
              <a:t>cứ</a:t>
            </a:r>
            <a:r>
              <a:rPr lang="en-US" b="1" dirty="0"/>
              <a:t> </a:t>
            </a:r>
            <a:r>
              <a:rPr lang="en-US" b="1" dirty="0" err="1"/>
              <a:t>vào</a:t>
            </a:r>
            <a:r>
              <a:rPr lang="en-US" b="1" dirty="0"/>
              <a:t> </a:t>
            </a:r>
            <a:r>
              <a:rPr lang="en-US" b="1" dirty="0" err="1"/>
              <a:t>thông</a:t>
            </a:r>
            <a:r>
              <a:rPr lang="en-US" b="1" dirty="0"/>
              <a:t> tin </a:t>
            </a:r>
            <a:r>
              <a:rPr lang="en-US" b="1" dirty="0" err="1"/>
              <a:t>đoạn</a:t>
            </a:r>
            <a:r>
              <a:rPr lang="en-US" b="1" dirty="0"/>
              <a:t> 4:</a:t>
            </a:r>
            <a:endParaRPr lang="en-US" dirty="0"/>
          </a:p>
          <a:p>
            <a:r>
              <a:rPr lang="vi-VN" dirty="0"/>
              <a:t>The good paying jobs with high salaries and benefits are only available to translators and interpreters who specialize in high tech jobs, says Anh. </a:t>
            </a:r>
            <a:r>
              <a:rPr lang="vi-VN" i="1" dirty="0"/>
              <a:t>(Các công việc tốt với mức lương cao và nhiều chế độ đãi ngộ chỉ có </a:t>
            </a:r>
            <a:endParaRPr lang="en-US" dirty="0"/>
          </a:p>
        </p:txBody>
      </p:sp>
      <p:sp>
        <p:nvSpPr>
          <p:cNvPr id="2" name="Oval 1"/>
          <p:cNvSpPr/>
          <p:nvPr/>
        </p:nvSpPr>
        <p:spPr>
          <a:xfrm>
            <a:off x="152400" y="914400"/>
            <a:ext cx="2286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77578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2" end="12"/>
                                            </p:txEl>
                                          </p:spTgt>
                                        </p:tgtEl>
                                        <p:attrNameLst>
                                          <p:attrName>style.visibility</p:attrName>
                                        </p:attrNameLst>
                                      </p:cBhvr>
                                      <p:to>
                                        <p:strVal val="visible"/>
                                      </p:to>
                                    </p:set>
                                    <p:anim calcmode="lin" valueType="num">
                                      <p:cBhvr additive="base">
                                        <p:cTn id="3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8915400" cy="6370975"/>
          </a:xfrm>
          <a:prstGeom prst="rect">
            <a:avLst/>
          </a:prstGeom>
          <a:noFill/>
        </p:spPr>
        <p:txBody>
          <a:bodyPr wrap="square" rtlCol="0">
            <a:spAutoFit/>
          </a:bodyPr>
          <a:lstStyle/>
          <a:p>
            <a:r>
              <a:rPr lang="vi-VN" sz="2400" b="1" dirty="0"/>
              <a:t>Question 4</a:t>
            </a:r>
            <a:r>
              <a:rPr lang="en-US" sz="2400" b="1" dirty="0"/>
              <a:t>8</a:t>
            </a:r>
            <a:r>
              <a:rPr lang="vi-VN" sz="2400" b="1" dirty="0"/>
              <a:t>: </a:t>
            </a:r>
            <a:r>
              <a:rPr lang="vi-VN" sz="2400" dirty="0"/>
              <a:t>What does the word </a:t>
            </a:r>
            <a:r>
              <a:rPr lang="vi-VN" sz="2400" b="1" dirty="0"/>
              <a:t>"them" </a:t>
            </a:r>
            <a:r>
              <a:rPr lang="vi-VN" sz="2400" dirty="0"/>
              <a:t>in paragraph 4 refer to?</a:t>
            </a:r>
            <a:endParaRPr lang="en-US" sz="2400" dirty="0"/>
          </a:p>
          <a:p>
            <a:r>
              <a:rPr lang="vi-VN" sz="2400" b="1" dirty="0" smtClean="0"/>
              <a:t>A</a:t>
            </a:r>
            <a:r>
              <a:rPr lang="vi-VN" sz="2400" dirty="0"/>
              <a:t>. foreign languages		</a:t>
            </a:r>
            <a:r>
              <a:rPr lang="vi-VN" sz="2400" b="1" dirty="0" smtClean="0"/>
              <a:t>B</a:t>
            </a:r>
            <a:r>
              <a:rPr lang="vi-VN" sz="2400" dirty="0"/>
              <a:t>. a few basic phrases</a:t>
            </a:r>
            <a:endParaRPr lang="en-US" sz="2400" dirty="0"/>
          </a:p>
          <a:p>
            <a:r>
              <a:rPr lang="vi-VN" sz="2400" b="1" dirty="0" smtClean="0"/>
              <a:t>C</a:t>
            </a:r>
            <a:r>
              <a:rPr lang="vi-VN" sz="2400" dirty="0"/>
              <a:t>. Vietnamese students		</a:t>
            </a:r>
            <a:r>
              <a:rPr lang="vi-VN" sz="2400" b="1" dirty="0" smtClean="0"/>
              <a:t>D</a:t>
            </a:r>
            <a:r>
              <a:rPr lang="vi-VN" sz="2400" dirty="0"/>
              <a:t>. the surveys</a:t>
            </a:r>
            <a:endParaRPr lang="en-US" sz="2400" dirty="0"/>
          </a:p>
          <a:p>
            <a:r>
              <a:rPr lang="en-US" sz="2400" dirty="0" err="1"/>
              <a:t>Từ</a:t>
            </a:r>
            <a:r>
              <a:rPr lang="en-US" sz="2400" dirty="0"/>
              <a:t> </a:t>
            </a:r>
            <a:r>
              <a:rPr lang="en-US" sz="2400" b="1" dirty="0"/>
              <a:t>"them" </a:t>
            </a:r>
            <a:r>
              <a:rPr lang="en-US" sz="2400" dirty="0" err="1"/>
              <a:t>trong</a:t>
            </a:r>
            <a:r>
              <a:rPr lang="en-US" sz="2400" dirty="0"/>
              <a:t> </a:t>
            </a:r>
            <a:r>
              <a:rPr lang="en-US" sz="2400" dirty="0" err="1"/>
              <a:t>đoan</a:t>
            </a:r>
            <a:r>
              <a:rPr lang="en-US" sz="2400" dirty="0"/>
              <a:t> 4 </a:t>
            </a:r>
            <a:r>
              <a:rPr lang="en-US" sz="2400" dirty="0" err="1"/>
              <a:t>đề</a:t>
            </a:r>
            <a:r>
              <a:rPr lang="en-US" sz="2400" dirty="0"/>
              <a:t> </a:t>
            </a:r>
            <a:r>
              <a:rPr lang="en-US" sz="2400" dirty="0" err="1"/>
              <a:t>cập</a:t>
            </a:r>
            <a:r>
              <a:rPr lang="en-US" sz="2400" dirty="0"/>
              <a:t> </a:t>
            </a:r>
            <a:r>
              <a:rPr lang="en-US" sz="2400" dirty="0" err="1"/>
              <a:t>tới</a:t>
            </a:r>
            <a:r>
              <a:rPr lang="en-US" sz="2400" u="sng" dirty="0"/>
              <a:t> 	</a:t>
            </a:r>
            <a:endParaRPr lang="en-US" sz="2400" dirty="0"/>
          </a:p>
          <a:p>
            <a:r>
              <a:rPr lang="en-US" sz="2400" b="1" dirty="0"/>
              <a:t>A</a:t>
            </a:r>
            <a:r>
              <a:rPr lang="en-US" sz="2400" dirty="0"/>
              <a:t>. </a:t>
            </a:r>
            <a:r>
              <a:rPr lang="en-US" sz="2400" dirty="0" err="1"/>
              <a:t>các</a:t>
            </a:r>
            <a:r>
              <a:rPr lang="en-US" sz="2400" dirty="0"/>
              <a:t> </a:t>
            </a:r>
            <a:r>
              <a:rPr lang="en-US" sz="2400" dirty="0" err="1"/>
              <a:t>ngoại</a:t>
            </a:r>
            <a:r>
              <a:rPr lang="en-US" sz="2400" dirty="0"/>
              <a:t> </a:t>
            </a:r>
            <a:r>
              <a:rPr lang="en-US" sz="2400" dirty="0" err="1"/>
              <a:t>ngữ</a:t>
            </a:r>
            <a:r>
              <a:rPr lang="en-US" sz="2400" dirty="0"/>
              <a:t>	</a:t>
            </a:r>
            <a:r>
              <a:rPr lang="en-US" sz="2400" b="1" dirty="0"/>
              <a:t>B. </a:t>
            </a:r>
            <a:r>
              <a:rPr lang="en-US" sz="2400" dirty="0" err="1"/>
              <a:t>một</a:t>
            </a:r>
            <a:r>
              <a:rPr lang="en-US" sz="2400" dirty="0"/>
              <a:t> </a:t>
            </a:r>
            <a:r>
              <a:rPr lang="en-US" sz="2400" dirty="0" err="1"/>
              <a:t>vài</a:t>
            </a:r>
            <a:r>
              <a:rPr lang="en-US" sz="2400" dirty="0"/>
              <a:t> </a:t>
            </a:r>
            <a:r>
              <a:rPr lang="en-US" sz="2400" dirty="0" err="1"/>
              <a:t>cụm</a:t>
            </a:r>
            <a:r>
              <a:rPr lang="en-US" sz="2400" dirty="0"/>
              <a:t> </a:t>
            </a:r>
            <a:r>
              <a:rPr lang="en-US" sz="2400" dirty="0" err="1"/>
              <a:t>từ</a:t>
            </a:r>
            <a:r>
              <a:rPr lang="en-US" sz="2400" dirty="0"/>
              <a:t> </a:t>
            </a:r>
            <a:r>
              <a:rPr lang="en-US" sz="2400" dirty="0" err="1"/>
              <a:t>cơ</a:t>
            </a:r>
            <a:r>
              <a:rPr lang="en-US" sz="2400" dirty="0"/>
              <a:t> </a:t>
            </a:r>
            <a:r>
              <a:rPr lang="en-US" sz="2400" dirty="0" err="1"/>
              <a:t>bản</a:t>
            </a:r>
            <a:endParaRPr lang="en-US" sz="2400" dirty="0"/>
          </a:p>
          <a:p>
            <a:r>
              <a:rPr lang="en-US" sz="2400" b="1" dirty="0"/>
              <a:t>C. </a:t>
            </a:r>
            <a:r>
              <a:rPr lang="en-US" sz="2400" dirty="0" err="1"/>
              <a:t>các</a:t>
            </a:r>
            <a:r>
              <a:rPr lang="en-US" sz="2400" dirty="0"/>
              <a:t> </a:t>
            </a:r>
            <a:r>
              <a:rPr lang="en-US" sz="2400" dirty="0" err="1"/>
              <a:t>sinh</a:t>
            </a:r>
            <a:r>
              <a:rPr lang="en-US" sz="2400" dirty="0"/>
              <a:t> </a:t>
            </a:r>
            <a:r>
              <a:rPr lang="en-US" sz="2400" dirty="0" err="1"/>
              <a:t>viên</a:t>
            </a:r>
            <a:r>
              <a:rPr lang="en-US" sz="2400" dirty="0"/>
              <a:t> </a:t>
            </a:r>
            <a:r>
              <a:rPr lang="en-US" sz="2400" dirty="0" err="1"/>
              <a:t>Việt</a:t>
            </a:r>
            <a:r>
              <a:rPr lang="en-US" sz="2400" dirty="0"/>
              <a:t> Nam	</a:t>
            </a:r>
            <a:r>
              <a:rPr lang="en-US" sz="2400" b="1" dirty="0"/>
              <a:t>D. </a:t>
            </a:r>
            <a:r>
              <a:rPr lang="en-US" sz="2400" dirty="0" err="1"/>
              <a:t>các</a:t>
            </a:r>
            <a:r>
              <a:rPr lang="en-US" sz="2400" dirty="0"/>
              <a:t> </a:t>
            </a:r>
            <a:r>
              <a:rPr lang="en-US" sz="2400" dirty="0" err="1"/>
              <a:t>cuộc</a:t>
            </a:r>
            <a:r>
              <a:rPr lang="en-US" sz="2400" dirty="0"/>
              <a:t> </a:t>
            </a:r>
            <a:r>
              <a:rPr lang="en-US" sz="2400" dirty="0" err="1"/>
              <a:t>khảo</a:t>
            </a:r>
            <a:r>
              <a:rPr lang="en-US" sz="2400" dirty="0"/>
              <a:t> </a:t>
            </a:r>
            <a:r>
              <a:rPr lang="en-US" sz="2400" dirty="0" err="1"/>
              <a:t>sát</a:t>
            </a:r>
            <a:endParaRPr lang="en-US" sz="2400" dirty="0"/>
          </a:p>
          <a:p>
            <a:r>
              <a:rPr lang="vi-VN" sz="2400" dirty="0"/>
              <a:t>Từ "them" trong đoạn 4 đang nhắc tới các sinh viên Việt Nam. Unfortunately the surveys show that most graduating </a:t>
            </a:r>
            <a:r>
              <a:rPr lang="vi-VN" sz="2400" b="1" dirty="0"/>
              <a:t>Vietnamese students </a:t>
            </a:r>
            <a:r>
              <a:rPr lang="vi-VN" sz="2400" dirty="0"/>
              <a:t>are unable to do more than understand a few basic phrases of foreign languages, and practically none of </a:t>
            </a:r>
            <a:r>
              <a:rPr lang="vi-VN" sz="2400" b="1" dirty="0"/>
              <a:t>them </a:t>
            </a:r>
            <a:r>
              <a:rPr lang="vi-VN" sz="2400" dirty="0"/>
              <a:t>can speak any foreign language coherently. </a:t>
            </a:r>
            <a:r>
              <a:rPr lang="vi-VN" sz="2400" i="1" dirty="0"/>
              <a:t>(Thật không may, các cuộc khảo sát cho thấy hầu hết </a:t>
            </a:r>
            <a:r>
              <a:rPr lang="vi-VN" sz="2400" b="1" i="1" dirty="0"/>
              <a:t>sinh viên Việt Nam </a:t>
            </a:r>
            <a:r>
              <a:rPr lang="vi-VN" sz="2400" i="1" dirty="0"/>
              <a:t>tốt nghiệp chỉ có thể hiểu một vài cụm từ ngoại ngữ cơ bản, và thực tế không ai trong số </a:t>
            </a:r>
            <a:r>
              <a:rPr lang="vi-VN" sz="2400" b="1" i="1" dirty="0"/>
              <a:t>họ </a:t>
            </a:r>
            <a:r>
              <a:rPr lang="vi-VN" sz="2400" i="1" dirty="0"/>
              <a:t>có thể nói bất kỳ ngoại ngữ nào một cách mạch lạc.)</a:t>
            </a:r>
            <a:endParaRPr lang="en-US" sz="2400" dirty="0"/>
          </a:p>
          <a:p>
            <a:endParaRPr lang="en-US" sz="2400" dirty="0"/>
          </a:p>
        </p:txBody>
      </p:sp>
      <p:sp>
        <p:nvSpPr>
          <p:cNvPr id="2" name="Oval 1"/>
          <p:cNvSpPr/>
          <p:nvPr/>
        </p:nvSpPr>
        <p:spPr>
          <a:xfrm>
            <a:off x="0" y="14478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76189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763000" cy="6740307"/>
          </a:xfrm>
          <a:prstGeom prst="rect">
            <a:avLst/>
          </a:prstGeom>
          <a:noFill/>
        </p:spPr>
        <p:txBody>
          <a:bodyPr wrap="square" rtlCol="0">
            <a:spAutoFit/>
          </a:bodyPr>
          <a:lstStyle/>
          <a:p>
            <a:r>
              <a:rPr lang="vi-VN" sz="2400" b="1" dirty="0"/>
              <a:t>Question </a:t>
            </a:r>
            <a:r>
              <a:rPr lang="en-US" sz="2400" b="1" dirty="0"/>
              <a:t>49</a:t>
            </a:r>
            <a:r>
              <a:rPr lang="vi-VN" sz="2400" b="1" dirty="0"/>
              <a:t>: </a:t>
            </a:r>
            <a:r>
              <a:rPr lang="vi-VN" sz="2400" dirty="0"/>
              <a:t>The word </a:t>
            </a:r>
            <a:r>
              <a:rPr lang="vi-VN" sz="2400" b="1" dirty="0"/>
              <a:t>"requisite" </a:t>
            </a:r>
            <a:r>
              <a:rPr lang="vi-VN" sz="2400" dirty="0"/>
              <a:t>in paragraph 5 could best be replaced by</a:t>
            </a:r>
            <a:r>
              <a:rPr lang="vi-VN" sz="2400" u="sng" dirty="0"/>
              <a:t> 	</a:t>
            </a:r>
            <a:endParaRPr lang="en-US" sz="2400" dirty="0"/>
          </a:p>
          <a:p>
            <a:r>
              <a:rPr lang="vi-VN" sz="2400" dirty="0"/>
              <a:t>	</a:t>
            </a:r>
            <a:r>
              <a:rPr lang="vi-VN" sz="2400" b="1" dirty="0"/>
              <a:t>A</a:t>
            </a:r>
            <a:r>
              <a:rPr lang="vi-VN" sz="2400" dirty="0"/>
              <a:t>. shortage		</a:t>
            </a:r>
            <a:r>
              <a:rPr lang="vi-VN" sz="2400" b="1" dirty="0"/>
              <a:t>B</a:t>
            </a:r>
            <a:r>
              <a:rPr lang="vi-VN" sz="2400" dirty="0"/>
              <a:t>. necessity		</a:t>
            </a:r>
            <a:r>
              <a:rPr lang="vi-VN" sz="2400" b="1" dirty="0"/>
              <a:t>C</a:t>
            </a:r>
            <a:r>
              <a:rPr lang="vi-VN" sz="2400" dirty="0"/>
              <a:t>. specification	</a:t>
            </a:r>
            <a:r>
              <a:rPr lang="vi-VN" sz="2400" b="1" dirty="0"/>
              <a:t>D</a:t>
            </a:r>
            <a:r>
              <a:rPr lang="vi-VN" sz="2400" dirty="0"/>
              <a:t>. measurement</a:t>
            </a:r>
            <a:endParaRPr lang="en-US" sz="2400" dirty="0"/>
          </a:p>
          <a:p>
            <a:r>
              <a:rPr lang="en-US" sz="2400" dirty="0" err="1"/>
              <a:t>Từ</a:t>
            </a:r>
            <a:r>
              <a:rPr lang="en-US" sz="2400" dirty="0"/>
              <a:t> </a:t>
            </a:r>
            <a:r>
              <a:rPr lang="en-US" sz="2400" b="1" dirty="0"/>
              <a:t>"requisite" </a:t>
            </a:r>
            <a:r>
              <a:rPr lang="en-US" sz="2400" dirty="0" err="1"/>
              <a:t>trong</a:t>
            </a:r>
            <a:r>
              <a:rPr lang="en-US" sz="2400" dirty="0"/>
              <a:t> </a:t>
            </a:r>
            <a:r>
              <a:rPr lang="en-US" sz="2400" dirty="0" err="1"/>
              <a:t>đoạn</a:t>
            </a:r>
            <a:r>
              <a:rPr lang="en-US" sz="2400" dirty="0"/>
              <a:t> 5 </a:t>
            </a:r>
            <a:r>
              <a:rPr lang="en-US" sz="2400" dirty="0" err="1"/>
              <a:t>có</a:t>
            </a:r>
            <a:r>
              <a:rPr lang="en-US" sz="2400" dirty="0"/>
              <a:t> </a:t>
            </a:r>
            <a:r>
              <a:rPr lang="en-US" sz="2400" dirty="0" err="1"/>
              <a:t>thể</a:t>
            </a:r>
            <a:r>
              <a:rPr lang="en-US" sz="2400" dirty="0"/>
              <a:t> </a:t>
            </a:r>
            <a:r>
              <a:rPr lang="en-US" sz="2400" dirty="0" err="1"/>
              <a:t>được</a:t>
            </a:r>
            <a:r>
              <a:rPr lang="en-US" sz="2400" dirty="0"/>
              <a:t> </a:t>
            </a:r>
            <a:r>
              <a:rPr lang="en-US" sz="2400" dirty="0" err="1"/>
              <a:t>thay</a:t>
            </a:r>
            <a:r>
              <a:rPr lang="en-US" sz="2400" dirty="0"/>
              <a:t> </a:t>
            </a:r>
            <a:r>
              <a:rPr lang="en-US" sz="2400" dirty="0" err="1"/>
              <a:t>thế</a:t>
            </a:r>
            <a:r>
              <a:rPr lang="en-US" sz="2400" dirty="0"/>
              <a:t> </a:t>
            </a:r>
            <a:r>
              <a:rPr lang="en-US" sz="2400" dirty="0" err="1"/>
              <a:t>tốt</a:t>
            </a:r>
            <a:r>
              <a:rPr lang="en-US" sz="2400" dirty="0"/>
              <a:t> </a:t>
            </a:r>
            <a:r>
              <a:rPr lang="en-US" sz="2400" dirty="0" err="1"/>
              <a:t>nhất</a:t>
            </a:r>
            <a:r>
              <a:rPr lang="en-US" sz="2400" dirty="0"/>
              <a:t> </a:t>
            </a:r>
            <a:r>
              <a:rPr lang="en-US" sz="2400" dirty="0" err="1"/>
              <a:t>bằng</a:t>
            </a:r>
            <a:r>
              <a:rPr lang="en-US" sz="2400" dirty="0"/>
              <a:t> </a:t>
            </a:r>
            <a:r>
              <a:rPr lang="en-US" sz="2400" dirty="0" err="1"/>
              <a:t>từ</a:t>
            </a:r>
            <a:r>
              <a:rPr lang="en-US" sz="2400" u="sng" dirty="0"/>
              <a:t> 	</a:t>
            </a:r>
            <a:endParaRPr lang="en-US" sz="2400" dirty="0"/>
          </a:p>
          <a:p>
            <a:r>
              <a:rPr lang="en-US" sz="2400" b="1" dirty="0"/>
              <a:t>A. </a:t>
            </a:r>
            <a:r>
              <a:rPr lang="en-US" sz="2400" dirty="0" err="1"/>
              <a:t>thiếu</a:t>
            </a:r>
            <a:r>
              <a:rPr lang="en-US" sz="2400" dirty="0"/>
              <a:t>	</a:t>
            </a:r>
            <a:r>
              <a:rPr lang="en-US" sz="2400" b="1" dirty="0"/>
              <a:t>B</a:t>
            </a:r>
            <a:r>
              <a:rPr lang="en-US" sz="2400" dirty="0"/>
              <a:t>. </a:t>
            </a:r>
            <a:r>
              <a:rPr lang="en-US" sz="2400" dirty="0" err="1"/>
              <a:t>sự</a:t>
            </a:r>
            <a:r>
              <a:rPr lang="en-US" sz="2400" dirty="0"/>
              <a:t> </a:t>
            </a:r>
            <a:r>
              <a:rPr lang="en-US" sz="2400" dirty="0" err="1"/>
              <a:t>cần</a:t>
            </a:r>
            <a:r>
              <a:rPr lang="en-US" sz="2400" dirty="0"/>
              <a:t> </a:t>
            </a:r>
            <a:r>
              <a:rPr lang="en-US" sz="2400" dirty="0" err="1" smtClean="0"/>
              <a:t>thiết</a:t>
            </a:r>
            <a:r>
              <a:rPr lang="vi-VN" sz="2400" dirty="0"/>
              <a:t> </a:t>
            </a:r>
            <a:r>
              <a:rPr lang="en-US" sz="2400" b="1" dirty="0" smtClean="0"/>
              <a:t>C</a:t>
            </a:r>
            <a:r>
              <a:rPr lang="en-US" sz="2400" b="1" dirty="0"/>
              <a:t>. </a:t>
            </a:r>
            <a:r>
              <a:rPr lang="en-US" sz="2400" dirty="0" err="1"/>
              <a:t>đặc</a:t>
            </a:r>
            <a:r>
              <a:rPr lang="en-US" sz="2400" dirty="0"/>
              <a:t> </a:t>
            </a:r>
            <a:r>
              <a:rPr lang="en-US" sz="2400" dirty="0" err="1"/>
              <a:t>điểm</a:t>
            </a:r>
            <a:r>
              <a:rPr lang="en-US" sz="2400" dirty="0"/>
              <a:t> </a:t>
            </a:r>
            <a:r>
              <a:rPr lang="en-US" sz="2400" dirty="0" err="1"/>
              <a:t>kĩ</a:t>
            </a:r>
            <a:r>
              <a:rPr lang="en-US" sz="2400" dirty="0"/>
              <a:t> </a:t>
            </a:r>
            <a:r>
              <a:rPr lang="en-US" sz="2400" dirty="0" err="1"/>
              <a:t>thuật</a:t>
            </a:r>
            <a:r>
              <a:rPr lang="en-US" sz="2400" dirty="0"/>
              <a:t>	</a:t>
            </a:r>
            <a:r>
              <a:rPr lang="en-US" sz="2400" b="1" dirty="0"/>
              <a:t>D. </a:t>
            </a:r>
            <a:r>
              <a:rPr lang="en-US" sz="2400" dirty="0" err="1"/>
              <a:t>sự</a:t>
            </a:r>
            <a:r>
              <a:rPr lang="en-US" sz="2400" dirty="0"/>
              <a:t> </a:t>
            </a:r>
            <a:r>
              <a:rPr lang="en-US" sz="2400" dirty="0" err="1"/>
              <a:t>đo</a:t>
            </a:r>
            <a:r>
              <a:rPr lang="en-US" sz="2400" dirty="0"/>
              <a:t> </a:t>
            </a:r>
            <a:r>
              <a:rPr lang="en-US" sz="2400" dirty="0" err="1"/>
              <a:t>lường</a:t>
            </a:r>
            <a:endParaRPr lang="en-US" sz="2400" dirty="0"/>
          </a:p>
          <a:p>
            <a:r>
              <a:rPr lang="en-US" sz="2400" b="1" dirty="0" err="1"/>
              <a:t>Từ</a:t>
            </a:r>
            <a:r>
              <a:rPr lang="en-US" sz="2400" b="1" dirty="0"/>
              <a:t> </a:t>
            </a:r>
            <a:r>
              <a:rPr lang="en-US" sz="2400" b="1" dirty="0" err="1"/>
              <a:t>đồng</a:t>
            </a:r>
            <a:r>
              <a:rPr lang="en-US" sz="2400" b="1" dirty="0"/>
              <a:t> </a:t>
            </a:r>
            <a:r>
              <a:rPr lang="en-US" sz="2400" b="1" dirty="0" err="1"/>
              <a:t>nghĩa</a:t>
            </a:r>
            <a:r>
              <a:rPr lang="en-US" sz="2400" b="1" dirty="0"/>
              <a:t>: </a:t>
            </a:r>
            <a:r>
              <a:rPr lang="en-US" sz="2400" dirty="0"/>
              <a:t>requisite </a:t>
            </a:r>
            <a:r>
              <a:rPr lang="en-US" sz="2400" i="1" dirty="0"/>
              <a:t>(</a:t>
            </a:r>
            <a:r>
              <a:rPr lang="en-US" sz="2400" i="1" dirty="0" err="1"/>
              <a:t>điều</a:t>
            </a:r>
            <a:r>
              <a:rPr lang="en-US" sz="2400" i="1" dirty="0"/>
              <a:t> </a:t>
            </a:r>
            <a:r>
              <a:rPr lang="en-US" sz="2400" i="1" dirty="0" err="1"/>
              <a:t>kiện</a:t>
            </a:r>
            <a:r>
              <a:rPr lang="en-US" sz="2400" i="1" dirty="0"/>
              <a:t> </a:t>
            </a:r>
            <a:r>
              <a:rPr lang="en-US" sz="2400" i="1" dirty="0" err="1"/>
              <a:t>cần</a:t>
            </a:r>
            <a:r>
              <a:rPr lang="en-US" sz="2400" i="1" dirty="0"/>
              <a:t> </a:t>
            </a:r>
            <a:r>
              <a:rPr lang="en-US" sz="2400" i="1" dirty="0" err="1"/>
              <a:t>thiết</a:t>
            </a:r>
            <a:r>
              <a:rPr lang="en-US" sz="2400" i="1" dirty="0"/>
              <a:t>) </a:t>
            </a:r>
            <a:r>
              <a:rPr lang="en-US" sz="2400" dirty="0"/>
              <a:t>= necessity</a:t>
            </a:r>
          </a:p>
          <a:p>
            <a:r>
              <a:rPr lang="en-US" sz="2400" dirty="0"/>
              <a:t>The job applicants were young and industrious, said the recruiters. However, missing were candidates with the </a:t>
            </a:r>
            <a:r>
              <a:rPr lang="en-US" sz="2400" b="1" dirty="0"/>
              <a:t>requisite </a:t>
            </a:r>
            <a:r>
              <a:rPr lang="en-US" sz="2400" dirty="0"/>
              <a:t>language skills and most lacked basic “soft skills” such as written and verbal communication abilities to effectively communicate even in their native Vietnamese language. </a:t>
            </a:r>
            <a:r>
              <a:rPr lang="en-US" sz="2400" i="1" dirty="0"/>
              <a:t>(</a:t>
            </a:r>
            <a:r>
              <a:rPr lang="en-US" sz="2400" i="1" dirty="0" err="1"/>
              <a:t>Các</a:t>
            </a:r>
            <a:r>
              <a:rPr lang="en-US" sz="2400" i="1" dirty="0"/>
              <a:t> </a:t>
            </a:r>
            <a:r>
              <a:rPr lang="en-US" sz="2400" i="1" dirty="0" err="1"/>
              <a:t>nhà</a:t>
            </a:r>
            <a:r>
              <a:rPr lang="en-US" sz="2400" i="1" dirty="0"/>
              <a:t> </a:t>
            </a:r>
            <a:r>
              <a:rPr lang="en-US" sz="2400" i="1" dirty="0" err="1"/>
              <a:t>tuyển</a:t>
            </a:r>
            <a:r>
              <a:rPr lang="en-US" sz="2400" i="1" dirty="0"/>
              <a:t> </a:t>
            </a:r>
            <a:r>
              <a:rPr lang="en-US" sz="2400" i="1" dirty="0" err="1"/>
              <a:t>dụng</a:t>
            </a:r>
            <a:r>
              <a:rPr lang="en-US" sz="2400" i="1" dirty="0"/>
              <a:t> </a:t>
            </a:r>
            <a:r>
              <a:rPr lang="en-US" sz="2400" i="1" dirty="0" err="1"/>
              <a:t>cho</a:t>
            </a:r>
            <a:r>
              <a:rPr lang="en-US" sz="2400" i="1" dirty="0"/>
              <a:t> </a:t>
            </a:r>
            <a:r>
              <a:rPr lang="en-US" sz="2400" i="1" dirty="0" err="1"/>
              <a:t>biết</a:t>
            </a:r>
            <a:r>
              <a:rPr lang="en-US" sz="2400" i="1" dirty="0"/>
              <a:t> </a:t>
            </a:r>
            <a:r>
              <a:rPr lang="en-US" sz="2400" i="1" dirty="0" err="1"/>
              <a:t>những</a:t>
            </a:r>
            <a:r>
              <a:rPr lang="en-US" sz="2400" i="1" dirty="0"/>
              <a:t> </a:t>
            </a:r>
            <a:r>
              <a:rPr lang="en-US" sz="2400" i="1" dirty="0" err="1"/>
              <a:t>người</a:t>
            </a:r>
            <a:r>
              <a:rPr lang="en-US" sz="2400" i="1" dirty="0"/>
              <a:t> </a:t>
            </a:r>
            <a:r>
              <a:rPr lang="en-US" sz="2400" i="1" dirty="0" err="1"/>
              <a:t>nộp</a:t>
            </a:r>
            <a:r>
              <a:rPr lang="en-US" sz="2400" i="1" dirty="0"/>
              <a:t> </a:t>
            </a:r>
            <a:r>
              <a:rPr lang="en-US" sz="2400" i="1" dirty="0" err="1"/>
              <a:t>đơn</a:t>
            </a:r>
            <a:r>
              <a:rPr lang="en-US" sz="2400" i="1" dirty="0"/>
              <a:t> </a:t>
            </a:r>
            <a:r>
              <a:rPr lang="en-US" sz="2400" i="1" dirty="0" err="1"/>
              <a:t>xin</a:t>
            </a:r>
            <a:r>
              <a:rPr lang="en-US" sz="2400" i="1" dirty="0"/>
              <a:t> </a:t>
            </a:r>
            <a:r>
              <a:rPr lang="en-US" sz="2400" i="1" dirty="0" err="1"/>
              <a:t>việc</a:t>
            </a:r>
            <a:r>
              <a:rPr lang="en-US" sz="2400" i="1" dirty="0"/>
              <a:t> </a:t>
            </a:r>
            <a:r>
              <a:rPr lang="en-US" sz="2400" i="1" dirty="0" err="1"/>
              <a:t>đều</a:t>
            </a:r>
            <a:r>
              <a:rPr lang="en-US" sz="2400" i="1" dirty="0"/>
              <a:t> </a:t>
            </a:r>
            <a:r>
              <a:rPr lang="en-US" sz="2400" i="1" dirty="0" err="1"/>
              <a:t>trẻ</a:t>
            </a:r>
            <a:r>
              <a:rPr lang="en-US" sz="2400" i="1" dirty="0"/>
              <a:t> </a:t>
            </a:r>
            <a:r>
              <a:rPr lang="en-US" sz="2400" i="1" dirty="0" err="1"/>
              <a:t>và</a:t>
            </a:r>
            <a:r>
              <a:rPr lang="en-US" sz="2400" i="1" dirty="0"/>
              <a:t> </a:t>
            </a:r>
            <a:r>
              <a:rPr lang="en-US" sz="2400" i="1" dirty="0" err="1"/>
              <a:t>siêng</a:t>
            </a:r>
            <a:r>
              <a:rPr lang="en-US" sz="2400" i="1" dirty="0"/>
              <a:t> </a:t>
            </a:r>
            <a:r>
              <a:rPr lang="en-US" sz="2400" i="1" dirty="0" err="1"/>
              <a:t>năng</a:t>
            </a:r>
            <a:r>
              <a:rPr lang="en-US" sz="2400" i="1" dirty="0"/>
              <a:t>. </a:t>
            </a:r>
            <a:r>
              <a:rPr lang="en-US" sz="2400" i="1" dirty="0" err="1"/>
              <a:t>Tuy</a:t>
            </a:r>
            <a:r>
              <a:rPr lang="en-US" sz="2400" i="1" dirty="0"/>
              <a:t> </a:t>
            </a:r>
            <a:r>
              <a:rPr lang="en-US" sz="2400" i="1" dirty="0" err="1"/>
              <a:t>nhiên</a:t>
            </a:r>
            <a:r>
              <a:rPr lang="en-US" sz="2400" i="1" dirty="0"/>
              <a:t>, </a:t>
            </a:r>
            <a:r>
              <a:rPr lang="en-US" sz="2400" i="1" dirty="0" err="1"/>
              <a:t>lại</a:t>
            </a:r>
            <a:r>
              <a:rPr lang="en-US" sz="2400" i="1" dirty="0"/>
              <a:t> </a:t>
            </a:r>
            <a:r>
              <a:rPr lang="en-US" sz="2400" i="1" dirty="0" err="1"/>
              <a:t>thiếu</a:t>
            </a:r>
            <a:r>
              <a:rPr lang="en-US" sz="2400" i="1" dirty="0"/>
              <a:t> </a:t>
            </a:r>
            <a:r>
              <a:rPr lang="en-US" sz="2400" i="1" dirty="0" err="1"/>
              <a:t>các</a:t>
            </a:r>
            <a:r>
              <a:rPr lang="en-US" sz="2400" i="1" dirty="0"/>
              <a:t> </a:t>
            </a:r>
            <a:r>
              <a:rPr lang="en-US" sz="2400" i="1" dirty="0" err="1"/>
              <a:t>ứng</a:t>
            </a:r>
            <a:r>
              <a:rPr lang="en-US" sz="2400" i="1" dirty="0"/>
              <a:t> </a:t>
            </a:r>
            <a:r>
              <a:rPr lang="en-US" sz="2400" i="1" dirty="0" err="1"/>
              <a:t>cử</a:t>
            </a:r>
            <a:r>
              <a:rPr lang="en-US" sz="2400" i="1" dirty="0"/>
              <a:t> </a:t>
            </a:r>
            <a:r>
              <a:rPr lang="en-US" sz="2400" i="1" dirty="0" err="1"/>
              <a:t>viên</a:t>
            </a:r>
            <a:r>
              <a:rPr lang="en-US" sz="2400" i="1" dirty="0"/>
              <a:t> </a:t>
            </a:r>
            <a:r>
              <a:rPr lang="en-US" sz="2400" i="1" dirty="0" err="1"/>
              <a:t>với</a:t>
            </a:r>
            <a:r>
              <a:rPr lang="en-US" sz="2400" i="1" dirty="0"/>
              <a:t> </a:t>
            </a:r>
            <a:r>
              <a:rPr lang="en-US" sz="2400" i="1" dirty="0" err="1"/>
              <a:t>các</a:t>
            </a:r>
            <a:r>
              <a:rPr lang="en-US" sz="2400" i="1" dirty="0"/>
              <a:t> </a:t>
            </a:r>
            <a:r>
              <a:rPr lang="en-US" sz="2400" i="1" dirty="0" err="1"/>
              <a:t>kỹ</a:t>
            </a:r>
            <a:r>
              <a:rPr lang="en-US" sz="2400" i="1" dirty="0"/>
              <a:t> </a:t>
            </a:r>
            <a:r>
              <a:rPr lang="en-US" sz="2400" i="1" dirty="0" err="1"/>
              <a:t>năng</a:t>
            </a:r>
            <a:r>
              <a:rPr lang="en-US" sz="2400" i="1" dirty="0"/>
              <a:t> </a:t>
            </a:r>
            <a:r>
              <a:rPr lang="en-US" sz="2400" i="1" dirty="0" err="1"/>
              <a:t>ngôn</a:t>
            </a:r>
            <a:r>
              <a:rPr lang="en-US" sz="2400" i="1" dirty="0"/>
              <a:t> </a:t>
            </a:r>
            <a:r>
              <a:rPr lang="en-US" sz="2400" i="1" dirty="0" err="1"/>
              <a:t>ngữ</a:t>
            </a:r>
            <a:r>
              <a:rPr lang="en-US" sz="2400" i="1" dirty="0"/>
              <a:t> </a:t>
            </a:r>
            <a:r>
              <a:rPr lang="en-US" sz="2400" b="1" i="1" dirty="0" err="1"/>
              <a:t>cần</a:t>
            </a:r>
            <a:r>
              <a:rPr lang="en-US" sz="2400" b="1" i="1" dirty="0"/>
              <a:t> </a:t>
            </a:r>
            <a:r>
              <a:rPr lang="en-US" sz="2400" b="1" i="1" dirty="0" err="1"/>
              <a:t>thiết</a:t>
            </a:r>
            <a:r>
              <a:rPr lang="en-US" sz="2400" b="1" i="1" dirty="0"/>
              <a:t> </a:t>
            </a:r>
            <a:r>
              <a:rPr lang="en-US" sz="2400" i="1" dirty="0" err="1"/>
              <a:t>và</a:t>
            </a:r>
            <a:r>
              <a:rPr lang="en-US" sz="2400" i="1" dirty="0"/>
              <a:t> </a:t>
            </a:r>
            <a:r>
              <a:rPr lang="en-US" sz="2400" i="1" dirty="0" err="1"/>
              <a:t>hầu</a:t>
            </a:r>
            <a:r>
              <a:rPr lang="en-US" sz="2400" i="1" dirty="0"/>
              <a:t> </a:t>
            </a:r>
            <a:r>
              <a:rPr lang="en-US" sz="2400" i="1" dirty="0" err="1"/>
              <a:t>hết</a:t>
            </a:r>
            <a:r>
              <a:rPr lang="en-US" sz="2400" i="1" dirty="0"/>
              <a:t> </a:t>
            </a:r>
            <a:r>
              <a:rPr lang="en-US" sz="2400" i="1" dirty="0" err="1"/>
              <a:t>thiếu</a:t>
            </a:r>
            <a:r>
              <a:rPr lang="en-US" sz="2400" i="1" dirty="0"/>
              <a:t> </a:t>
            </a:r>
            <a:r>
              <a:rPr lang="en-US" sz="2400" i="1" dirty="0" err="1"/>
              <a:t>các</a:t>
            </a:r>
            <a:r>
              <a:rPr lang="en-US" sz="2400" i="1" dirty="0"/>
              <a:t> </a:t>
            </a:r>
            <a:r>
              <a:rPr lang="en-US" sz="2400" i="1" dirty="0" err="1"/>
              <a:t>kỹ</a:t>
            </a:r>
            <a:r>
              <a:rPr lang="en-US" sz="2400" i="1" dirty="0"/>
              <a:t> </a:t>
            </a:r>
            <a:r>
              <a:rPr lang="en-US" sz="2400" i="1" dirty="0" err="1"/>
              <a:t>năng</a:t>
            </a:r>
            <a:r>
              <a:rPr lang="en-US" sz="2400" i="1" dirty="0"/>
              <a:t> </a:t>
            </a:r>
            <a:r>
              <a:rPr lang="en-US" sz="2400" i="1" dirty="0" err="1"/>
              <a:t>mềm</a:t>
            </a:r>
            <a:r>
              <a:rPr lang="en-US" sz="2400" i="1" dirty="0"/>
              <a:t> </a:t>
            </a:r>
            <a:r>
              <a:rPr lang="en-US" sz="2400" i="1" dirty="0" err="1"/>
              <a:t>cơ</a:t>
            </a:r>
            <a:r>
              <a:rPr lang="en-US" sz="2400" i="1" dirty="0"/>
              <a:t> </a:t>
            </a:r>
            <a:r>
              <a:rPr lang="en-US" sz="2400" i="1" dirty="0" err="1"/>
              <a:t>bản</a:t>
            </a:r>
            <a:r>
              <a:rPr lang="en-US" sz="2400" i="1" dirty="0"/>
              <a:t> </a:t>
            </a:r>
            <a:r>
              <a:rPr lang="en-US" sz="2400" i="1" dirty="0" err="1"/>
              <a:t>như</a:t>
            </a:r>
            <a:r>
              <a:rPr lang="en-US" sz="2400" i="1" dirty="0"/>
              <a:t> </a:t>
            </a:r>
            <a:r>
              <a:rPr lang="en-US" sz="2400" i="1" dirty="0" err="1"/>
              <a:t>khả</a:t>
            </a:r>
            <a:r>
              <a:rPr lang="en-US" sz="2400" i="1" dirty="0"/>
              <a:t> </a:t>
            </a:r>
            <a:r>
              <a:rPr lang="en-US" sz="2400" i="1" dirty="0" err="1"/>
              <a:t>năng</a:t>
            </a:r>
            <a:r>
              <a:rPr lang="en-US" sz="2400" i="1" dirty="0"/>
              <a:t> </a:t>
            </a:r>
            <a:r>
              <a:rPr lang="en-US" sz="2400" i="1" dirty="0" err="1"/>
              <a:t>giao</a:t>
            </a:r>
            <a:r>
              <a:rPr lang="en-US" sz="2400" i="1" dirty="0"/>
              <a:t> </a:t>
            </a:r>
            <a:r>
              <a:rPr lang="en-US" sz="2400" i="1" dirty="0" err="1"/>
              <a:t>tiếp</a:t>
            </a:r>
            <a:r>
              <a:rPr lang="en-US" sz="2400" i="1" dirty="0"/>
              <a:t> </a:t>
            </a:r>
            <a:r>
              <a:rPr lang="en-US" sz="2400" i="1" dirty="0" err="1"/>
              <a:t>bằng</a:t>
            </a:r>
            <a:r>
              <a:rPr lang="en-US" sz="2400" i="1" dirty="0"/>
              <a:t> </a:t>
            </a:r>
            <a:r>
              <a:rPr lang="en-US" sz="2400" i="1" dirty="0" err="1"/>
              <a:t>lời</a:t>
            </a:r>
            <a:r>
              <a:rPr lang="en-US" sz="2400" i="1" dirty="0"/>
              <a:t> </a:t>
            </a:r>
            <a:r>
              <a:rPr lang="en-US" sz="2400" i="1" dirty="0" err="1"/>
              <a:t>nói</a:t>
            </a:r>
            <a:r>
              <a:rPr lang="en-US" sz="2400" i="1" dirty="0"/>
              <a:t> </a:t>
            </a:r>
            <a:r>
              <a:rPr lang="en-US" sz="2400" i="1" dirty="0" err="1"/>
              <a:t>và</a:t>
            </a:r>
            <a:r>
              <a:rPr lang="en-US" sz="2400" i="1" dirty="0"/>
              <a:t> </a:t>
            </a:r>
            <a:r>
              <a:rPr lang="en-US" sz="2400" i="1" dirty="0" err="1"/>
              <a:t>văn</a:t>
            </a:r>
            <a:r>
              <a:rPr lang="en-US" sz="2400" i="1" dirty="0"/>
              <a:t> </a:t>
            </a:r>
            <a:r>
              <a:rPr lang="en-US" sz="2400" i="1" dirty="0" err="1"/>
              <a:t>bản</a:t>
            </a:r>
            <a:endParaRPr lang="en-US" sz="2400" dirty="0"/>
          </a:p>
          <a:p>
            <a:r>
              <a:rPr lang="vi-VN" sz="2400" i="1" dirty="0"/>
              <a:t>đế giao tiếp hiệu quả ngay cả bằng tiếng mẹ đẻ).</a:t>
            </a:r>
            <a:endParaRPr lang="en-US" sz="2400" dirty="0"/>
          </a:p>
          <a:p>
            <a:endParaRPr lang="en-US" sz="2400" dirty="0"/>
          </a:p>
        </p:txBody>
      </p:sp>
      <p:sp>
        <p:nvSpPr>
          <p:cNvPr id="2" name="Oval 1"/>
          <p:cNvSpPr/>
          <p:nvPr/>
        </p:nvSpPr>
        <p:spPr>
          <a:xfrm>
            <a:off x="3810000" y="1143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903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3" y="0"/>
            <a:ext cx="8839200" cy="7786747"/>
          </a:xfrm>
          <a:prstGeom prst="rect">
            <a:avLst/>
          </a:prstGeom>
          <a:noFill/>
        </p:spPr>
        <p:txBody>
          <a:bodyPr wrap="square" rtlCol="0">
            <a:spAutoFit/>
          </a:bodyPr>
          <a:lstStyle/>
          <a:p>
            <a:r>
              <a:rPr lang="vi-VN" sz="2000" b="1" dirty="0"/>
              <a:t>Question 50: </a:t>
            </a:r>
            <a:r>
              <a:rPr lang="vi-VN" sz="2000" dirty="0"/>
              <a:t>What can be inferred from the passage?</a:t>
            </a:r>
            <a:endParaRPr lang="en-US" sz="2000" dirty="0"/>
          </a:p>
          <a:p>
            <a:r>
              <a:rPr lang="vi-VN" sz="2000" b="1" dirty="0"/>
              <a:t>A.</a:t>
            </a:r>
            <a:r>
              <a:rPr lang="vi-VN" sz="2000" dirty="0"/>
              <a:t> Academic ability is much more important than foreign languages and soft skills.</a:t>
            </a:r>
            <a:endParaRPr lang="en-US" sz="2000" dirty="0"/>
          </a:p>
          <a:p>
            <a:r>
              <a:rPr lang="vi-VN" sz="2000" b="1" dirty="0"/>
              <a:t>B.</a:t>
            </a:r>
            <a:r>
              <a:rPr lang="vi-VN" sz="2000" dirty="0"/>
              <a:t> To get a good job nowadays, applicants must know more than a language and be good at other soft skills.</a:t>
            </a:r>
            <a:endParaRPr lang="en-US" sz="2000" dirty="0"/>
          </a:p>
          <a:p>
            <a:r>
              <a:rPr lang="vi-VN" sz="2000" b="1" dirty="0"/>
              <a:t>C.</a:t>
            </a:r>
            <a:r>
              <a:rPr lang="vi-VN" sz="2000" dirty="0"/>
              <a:t> Written and verbal communication abilities determine the opportunity of applicants to get a desirable job.</a:t>
            </a:r>
            <a:endParaRPr lang="en-US" sz="2000" dirty="0"/>
          </a:p>
          <a:p>
            <a:r>
              <a:rPr lang="vi-VN" sz="2000" b="1" dirty="0"/>
              <a:t>D.</a:t>
            </a:r>
            <a:r>
              <a:rPr lang="vi-VN" sz="2000" dirty="0"/>
              <a:t> Translators and interpreters are suitable for any position in the work markets.</a:t>
            </a:r>
            <a:endParaRPr lang="en-US" sz="2000" dirty="0"/>
          </a:p>
          <a:p>
            <a:r>
              <a:rPr lang="en-US" sz="2000" b="1" dirty="0"/>
              <a:t> </a:t>
            </a:r>
            <a:endParaRPr lang="en-US" sz="2000" dirty="0"/>
          </a:p>
          <a:p>
            <a:r>
              <a:rPr lang="en-US" sz="2000" dirty="0" err="1"/>
              <a:t>Điều</a:t>
            </a:r>
            <a:r>
              <a:rPr lang="en-US" sz="2000" dirty="0"/>
              <a:t> </a:t>
            </a:r>
            <a:r>
              <a:rPr lang="en-US" sz="2000" dirty="0" err="1"/>
              <a:t>gì</a:t>
            </a:r>
            <a:r>
              <a:rPr lang="en-US" sz="2000" dirty="0"/>
              <a:t> </a:t>
            </a:r>
            <a:r>
              <a:rPr lang="en-US" sz="2000" dirty="0" err="1"/>
              <a:t>có</a:t>
            </a:r>
            <a:r>
              <a:rPr lang="en-US" sz="2000" dirty="0"/>
              <a:t> </a:t>
            </a:r>
            <a:r>
              <a:rPr lang="en-US" sz="2000" dirty="0" err="1"/>
              <a:t>thể</a:t>
            </a:r>
            <a:r>
              <a:rPr lang="en-US" sz="2000" dirty="0"/>
              <a:t> </a:t>
            </a:r>
            <a:r>
              <a:rPr lang="en-US" sz="2000" dirty="0" err="1"/>
              <a:t>suy</a:t>
            </a:r>
            <a:r>
              <a:rPr lang="en-US" sz="2000" dirty="0"/>
              <a:t> </a:t>
            </a:r>
            <a:r>
              <a:rPr lang="en-US" sz="2000" dirty="0" err="1"/>
              <a:t>ra</a:t>
            </a:r>
            <a:r>
              <a:rPr lang="en-US" sz="2000" dirty="0"/>
              <a:t> </a:t>
            </a:r>
            <a:r>
              <a:rPr lang="en-US" sz="2000" dirty="0" err="1"/>
              <a:t>từ</a:t>
            </a:r>
            <a:r>
              <a:rPr lang="en-US" sz="2000" dirty="0"/>
              <a:t> </a:t>
            </a:r>
            <a:r>
              <a:rPr lang="en-US" sz="2000" dirty="0" err="1"/>
              <a:t>đoạn</a:t>
            </a:r>
            <a:r>
              <a:rPr lang="en-US" sz="2000" dirty="0"/>
              <a:t> </a:t>
            </a:r>
            <a:r>
              <a:rPr lang="en-US" sz="2000" dirty="0" err="1"/>
              <a:t>văn</a:t>
            </a:r>
            <a:r>
              <a:rPr lang="en-US" sz="2000" dirty="0"/>
              <a:t>?</a:t>
            </a:r>
          </a:p>
          <a:p>
            <a:pPr lvl="0"/>
            <a:r>
              <a:rPr lang="en-US" sz="2000" dirty="0" err="1"/>
              <a:t>Khả</a:t>
            </a:r>
            <a:r>
              <a:rPr lang="en-US" sz="2000" dirty="0"/>
              <a:t> </a:t>
            </a:r>
            <a:r>
              <a:rPr lang="en-US" sz="2000" dirty="0" err="1"/>
              <a:t>năng</a:t>
            </a:r>
            <a:r>
              <a:rPr lang="en-US" sz="2000" dirty="0"/>
              <a:t> </a:t>
            </a:r>
            <a:r>
              <a:rPr lang="en-US" sz="2000" dirty="0" err="1"/>
              <a:t>học</a:t>
            </a:r>
            <a:r>
              <a:rPr lang="en-US" sz="2000" dirty="0"/>
              <a:t> </a:t>
            </a:r>
            <a:r>
              <a:rPr lang="en-US" sz="2000" dirty="0" err="1"/>
              <a:t>tập</a:t>
            </a:r>
            <a:r>
              <a:rPr lang="en-US" sz="2000" dirty="0"/>
              <a:t> </a:t>
            </a:r>
            <a:r>
              <a:rPr lang="en-US" sz="2000" dirty="0" err="1"/>
              <a:t>thì</a:t>
            </a:r>
            <a:r>
              <a:rPr lang="en-US" sz="2000" dirty="0"/>
              <a:t> </a:t>
            </a:r>
            <a:r>
              <a:rPr lang="en-US" sz="2000" dirty="0" err="1"/>
              <a:t>quan</a:t>
            </a:r>
            <a:r>
              <a:rPr lang="en-US" sz="2000" dirty="0"/>
              <a:t> </a:t>
            </a:r>
            <a:r>
              <a:rPr lang="en-US" sz="2000" dirty="0" err="1"/>
              <a:t>trọng</a:t>
            </a:r>
            <a:r>
              <a:rPr lang="en-US" sz="2000" dirty="0"/>
              <a:t> </a:t>
            </a:r>
            <a:r>
              <a:rPr lang="en-US" sz="2000" dirty="0" err="1"/>
              <a:t>hơn</a:t>
            </a:r>
            <a:r>
              <a:rPr lang="en-US" sz="2000" dirty="0"/>
              <a:t> </a:t>
            </a:r>
            <a:r>
              <a:rPr lang="en-US" sz="2000" dirty="0" err="1"/>
              <a:t>rất</a:t>
            </a:r>
            <a:r>
              <a:rPr lang="en-US" sz="2000" dirty="0"/>
              <a:t> </a:t>
            </a:r>
            <a:r>
              <a:rPr lang="en-US" sz="2000" dirty="0" err="1"/>
              <a:t>nhiều</a:t>
            </a:r>
            <a:r>
              <a:rPr lang="en-US" sz="2000" dirty="0"/>
              <a:t> so </a:t>
            </a:r>
            <a:r>
              <a:rPr lang="en-US" sz="2000" dirty="0" err="1"/>
              <a:t>với</a:t>
            </a:r>
            <a:r>
              <a:rPr lang="en-US" sz="2000" dirty="0"/>
              <a:t> </a:t>
            </a:r>
            <a:r>
              <a:rPr lang="en-US" sz="2000" dirty="0" err="1"/>
              <a:t>kĩ</a:t>
            </a:r>
            <a:r>
              <a:rPr lang="en-US" sz="2000" dirty="0"/>
              <a:t> </a:t>
            </a:r>
            <a:r>
              <a:rPr lang="en-US" sz="2000" dirty="0" err="1"/>
              <a:t>năng</a:t>
            </a:r>
            <a:r>
              <a:rPr lang="en-US" sz="2000" dirty="0"/>
              <a:t> </a:t>
            </a:r>
            <a:r>
              <a:rPr lang="en-US" sz="2000" dirty="0" err="1"/>
              <a:t>ngoại</a:t>
            </a:r>
            <a:r>
              <a:rPr lang="en-US" sz="2000" dirty="0"/>
              <a:t> </a:t>
            </a:r>
            <a:r>
              <a:rPr lang="en-US" sz="2000" dirty="0" err="1"/>
              <a:t>ngữ</a:t>
            </a:r>
            <a:r>
              <a:rPr lang="en-US" sz="2000" dirty="0"/>
              <a:t> </a:t>
            </a:r>
            <a:r>
              <a:rPr lang="en-US" sz="2000" dirty="0" err="1"/>
              <a:t>và</a:t>
            </a:r>
            <a:r>
              <a:rPr lang="en-US" sz="2000" dirty="0"/>
              <a:t> </a:t>
            </a:r>
            <a:r>
              <a:rPr lang="en-US" sz="2000" dirty="0" err="1"/>
              <a:t>kĩ</a:t>
            </a:r>
            <a:r>
              <a:rPr lang="en-US" sz="2000" dirty="0"/>
              <a:t> </a:t>
            </a:r>
            <a:r>
              <a:rPr lang="en-US" sz="2000" dirty="0" err="1"/>
              <a:t>năng</a:t>
            </a:r>
            <a:r>
              <a:rPr lang="en-US" sz="2000" dirty="0"/>
              <a:t> </a:t>
            </a:r>
            <a:r>
              <a:rPr lang="en-US" sz="2000" dirty="0" err="1"/>
              <a:t>mềm</a:t>
            </a:r>
            <a:r>
              <a:rPr lang="en-US" sz="2000" dirty="0"/>
              <a:t>.</a:t>
            </a:r>
          </a:p>
          <a:p>
            <a:pPr lvl="0"/>
            <a:r>
              <a:rPr lang="en-US" sz="2000" dirty="0" err="1"/>
              <a:t>Để</a:t>
            </a:r>
            <a:r>
              <a:rPr lang="en-US" sz="2000" dirty="0"/>
              <a:t> </a:t>
            </a:r>
            <a:r>
              <a:rPr lang="en-US" sz="2000" dirty="0" err="1"/>
              <a:t>có</a:t>
            </a:r>
            <a:r>
              <a:rPr lang="en-US" sz="2000" dirty="0"/>
              <a:t> </a:t>
            </a:r>
            <a:r>
              <a:rPr lang="en-US" sz="2000" dirty="0" err="1"/>
              <a:t>được</a:t>
            </a:r>
            <a:r>
              <a:rPr lang="en-US" sz="2000" dirty="0"/>
              <a:t> 1 </a:t>
            </a:r>
            <a:r>
              <a:rPr lang="en-US" sz="2000" dirty="0" err="1"/>
              <a:t>công</a:t>
            </a:r>
            <a:r>
              <a:rPr lang="en-US" sz="2000" dirty="0"/>
              <a:t> </a:t>
            </a:r>
            <a:r>
              <a:rPr lang="en-US" sz="2000" dirty="0" err="1"/>
              <a:t>việc</a:t>
            </a:r>
            <a:r>
              <a:rPr lang="en-US" sz="2000" dirty="0"/>
              <a:t> </a:t>
            </a:r>
            <a:r>
              <a:rPr lang="en-US" sz="2000" dirty="0" err="1"/>
              <a:t>tốt</a:t>
            </a:r>
            <a:r>
              <a:rPr lang="en-US" sz="2000" dirty="0"/>
              <a:t> </a:t>
            </a:r>
            <a:r>
              <a:rPr lang="en-US" sz="2000" dirty="0" err="1"/>
              <a:t>ngày</a:t>
            </a:r>
            <a:r>
              <a:rPr lang="en-US" sz="2000" dirty="0"/>
              <a:t> nay </a:t>
            </a:r>
            <a:r>
              <a:rPr lang="en-US" sz="2000" dirty="0" err="1"/>
              <a:t>những</a:t>
            </a:r>
            <a:r>
              <a:rPr lang="en-US" sz="2000" dirty="0"/>
              <a:t> </a:t>
            </a:r>
            <a:r>
              <a:rPr lang="en-US" sz="2000" dirty="0" err="1"/>
              <a:t>người</a:t>
            </a:r>
            <a:r>
              <a:rPr lang="en-US" sz="2000" dirty="0"/>
              <a:t> </a:t>
            </a:r>
            <a:r>
              <a:rPr lang="en-US" sz="2000" dirty="0" err="1"/>
              <a:t>xin</a:t>
            </a:r>
            <a:r>
              <a:rPr lang="en-US" sz="2000" dirty="0"/>
              <a:t> </a:t>
            </a:r>
            <a:r>
              <a:rPr lang="en-US" sz="2000" dirty="0" err="1"/>
              <a:t>việc</a:t>
            </a:r>
            <a:r>
              <a:rPr lang="en-US" sz="2000" dirty="0"/>
              <a:t> </a:t>
            </a:r>
            <a:r>
              <a:rPr lang="en-US" sz="2000" dirty="0" err="1"/>
              <a:t>cần</a:t>
            </a:r>
            <a:r>
              <a:rPr lang="en-US" sz="2000" dirty="0"/>
              <a:t> </a:t>
            </a:r>
            <a:r>
              <a:rPr lang="en-US" sz="2000" dirty="0" err="1"/>
              <a:t>phải</a:t>
            </a:r>
            <a:r>
              <a:rPr lang="en-US" sz="2000" dirty="0"/>
              <a:t> </a:t>
            </a:r>
            <a:r>
              <a:rPr lang="en-US" sz="2000" dirty="0" err="1"/>
              <a:t>biết</a:t>
            </a:r>
            <a:r>
              <a:rPr lang="en-US" sz="2000" dirty="0"/>
              <a:t> </a:t>
            </a:r>
            <a:r>
              <a:rPr lang="en-US" sz="2000" dirty="0" err="1"/>
              <a:t>nhiều</a:t>
            </a:r>
            <a:r>
              <a:rPr lang="en-US" sz="2000" dirty="0"/>
              <a:t> </a:t>
            </a:r>
            <a:r>
              <a:rPr lang="en-US" sz="2000" dirty="0" err="1"/>
              <a:t>hơn</a:t>
            </a:r>
            <a:r>
              <a:rPr lang="en-US" sz="2000" dirty="0"/>
              <a:t> 1 </a:t>
            </a:r>
            <a:r>
              <a:rPr lang="en-US" sz="2000" dirty="0" err="1"/>
              <a:t>ngôn</a:t>
            </a:r>
            <a:r>
              <a:rPr lang="en-US" sz="2000" dirty="0"/>
              <a:t> </a:t>
            </a:r>
            <a:r>
              <a:rPr lang="en-US" sz="2000" dirty="0" err="1"/>
              <a:t>ngữ</a:t>
            </a:r>
            <a:r>
              <a:rPr lang="en-US" sz="2000" dirty="0"/>
              <a:t> </a:t>
            </a:r>
            <a:r>
              <a:rPr lang="en-US" sz="2000" dirty="0" err="1"/>
              <a:t>và</a:t>
            </a:r>
            <a:r>
              <a:rPr lang="en-US" sz="2000" dirty="0"/>
              <a:t> </a:t>
            </a:r>
            <a:r>
              <a:rPr lang="en-US" sz="2000" dirty="0" err="1"/>
              <a:t>giỏi</a:t>
            </a:r>
            <a:r>
              <a:rPr lang="en-US" sz="2000" dirty="0"/>
              <a:t> </a:t>
            </a:r>
            <a:r>
              <a:rPr lang="en-US" sz="2000" dirty="0" err="1"/>
              <a:t>các</a:t>
            </a:r>
            <a:r>
              <a:rPr lang="en-US" sz="2000" dirty="0"/>
              <a:t> </a:t>
            </a:r>
            <a:r>
              <a:rPr lang="en-US" sz="2000" dirty="0" err="1"/>
              <a:t>kĩ</a:t>
            </a:r>
            <a:r>
              <a:rPr lang="en-US" sz="2000" dirty="0"/>
              <a:t> </a:t>
            </a:r>
            <a:r>
              <a:rPr lang="en-US" sz="2000" dirty="0" err="1"/>
              <a:t>năng</a:t>
            </a:r>
            <a:r>
              <a:rPr lang="en-US" sz="2000" dirty="0"/>
              <a:t> </a:t>
            </a:r>
            <a:r>
              <a:rPr lang="en-US" sz="2000" dirty="0" err="1"/>
              <a:t>mềm</a:t>
            </a:r>
            <a:r>
              <a:rPr lang="en-US" sz="2000" dirty="0"/>
              <a:t> </a:t>
            </a:r>
            <a:r>
              <a:rPr lang="en-US" sz="2000" dirty="0" err="1"/>
              <a:t>khác</a:t>
            </a:r>
            <a:r>
              <a:rPr lang="en-US" sz="2000" dirty="0"/>
              <a:t>.</a:t>
            </a:r>
          </a:p>
          <a:p>
            <a:pPr lvl="0"/>
            <a:r>
              <a:rPr lang="en-US" sz="2000" dirty="0" err="1"/>
              <a:t>Khả</a:t>
            </a:r>
            <a:r>
              <a:rPr lang="en-US" sz="2000" dirty="0"/>
              <a:t> </a:t>
            </a:r>
            <a:r>
              <a:rPr lang="en-US" sz="2000" dirty="0" err="1"/>
              <a:t>năng</a:t>
            </a:r>
            <a:r>
              <a:rPr lang="en-US" sz="2000" dirty="0"/>
              <a:t> </a:t>
            </a:r>
            <a:r>
              <a:rPr lang="en-US" sz="2000" dirty="0" err="1"/>
              <a:t>giao</a:t>
            </a:r>
            <a:r>
              <a:rPr lang="en-US" sz="2000" dirty="0"/>
              <a:t> </a:t>
            </a:r>
            <a:r>
              <a:rPr lang="en-US" sz="2000" dirty="0" err="1"/>
              <a:t>tiếp</a:t>
            </a:r>
            <a:r>
              <a:rPr lang="en-US" sz="2000" dirty="0"/>
              <a:t> </a:t>
            </a:r>
            <a:r>
              <a:rPr lang="en-US" sz="2000" dirty="0" err="1"/>
              <a:t>bằng</a:t>
            </a:r>
            <a:r>
              <a:rPr lang="en-US" sz="2000" dirty="0"/>
              <a:t> </a:t>
            </a:r>
            <a:r>
              <a:rPr lang="en-US" sz="2000" dirty="0" err="1"/>
              <a:t>ngôn</a:t>
            </a:r>
            <a:r>
              <a:rPr lang="en-US" sz="2000" dirty="0"/>
              <a:t> </a:t>
            </a:r>
            <a:r>
              <a:rPr lang="en-US" sz="2000" dirty="0" err="1"/>
              <a:t>ngữ</a:t>
            </a:r>
            <a:r>
              <a:rPr lang="en-US" sz="2000" dirty="0"/>
              <a:t> </a:t>
            </a:r>
            <a:r>
              <a:rPr lang="en-US" sz="2000" dirty="0" err="1"/>
              <a:t>viết</a:t>
            </a:r>
            <a:r>
              <a:rPr lang="en-US" sz="2000" dirty="0"/>
              <a:t> </a:t>
            </a:r>
            <a:r>
              <a:rPr lang="en-US" sz="2000" dirty="0" err="1"/>
              <a:t>và</a:t>
            </a:r>
            <a:r>
              <a:rPr lang="en-US" sz="2000" dirty="0"/>
              <a:t> </a:t>
            </a:r>
            <a:r>
              <a:rPr lang="en-US" sz="2000" dirty="0" err="1"/>
              <a:t>nói</a:t>
            </a:r>
            <a:r>
              <a:rPr lang="en-US" sz="2000" dirty="0"/>
              <a:t> </a:t>
            </a:r>
            <a:r>
              <a:rPr lang="en-US" sz="2000" dirty="0" err="1"/>
              <a:t>xác</a:t>
            </a:r>
            <a:r>
              <a:rPr lang="en-US" sz="2000" dirty="0"/>
              <a:t> </a:t>
            </a:r>
            <a:r>
              <a:rPr lang="en-US" sz="2000" dirty="0" err="1"/>
              <a:t>định</a:t>
            </a:r>
            <a:r>
              <a:rPr lang="en-US" sz="2000" dirty="0"/>
              <a:t> </a:t>
            </a:r>
            <a:r>
              <a:rPr lang="en-US" sz="2000" dirty="0" err="1"/>
              <a:t>cơ</a:t>
            </a:r>
            <a:r>
              <a:rPr lang="en-US" sz="2000" dirty="0"/>
              <a:t> </a:t>
            </a:r>
            <a:r>
              <a:rPr lang="en-US" sz="2000" dirty="0" err="1"/>
              <a:t>hội</a:t>
            </a:r>
            <a:r>
              <a:rPr lang="en-US" sz="2000" dirty="0"/>
              <a:t> </a:t>
            </a:r>
            <a:r>
              <a:rPr lang="en-US" sz="2000" dirty="0" err="1"/>
              <a:t>của</a:t>
            </a:r>
            <a:r>
              <a:rPr lang="en-US" sz="2000" dirty="0"/>
              <a:t> </a:t>
            </a:r>
            <a:r>
              <a:rPr lang="en-US" sz="2000" dirty="0" err="1"/>
              <a:t>các</a:t>
            </a:r>
            <a:r>
              <a:rPr lang="en-US" sz="2000" dirty="0"/>
              <a:t> </a:t>
            </a:r>
            <a:r>
              <a:rPr lang="en-US" sz="2000" dirty="0" err="1"/>
              <a:t>ứng</a:t>
            </a:r>
            <a:r>
              <a:rPr lang="en-US" sz="2000" dirty="0"/>
              <a:t> </a:t>
            </a:r>
            <a:r>
              <a:rPr lang="en-US" sz="2000" dirty="0" err="1"/>
              <a:t>cử</a:t>
            </a:r>
            <a:endParaRPr lang="en-US" sz="2000" dirty="0"/>
          </a:p>
          <a:p>
            <a:r>
              <a:rPr lang="en-US" sz="2000" dirty="0" err="1"/>
              <a:t>viên</a:t>
            </a:r>
            <a:r>
              <a:rPr lang="en-US" sz="2000" dirty="0"/>
              <a:t> </a:t>
            </a:r>
            <a:r>
              <a:rPr lang="en-US" sz="2000" dirty="0" err="1"/>
              <a:t>để</a:t>
            </a:r>
            <a:r>
              <a:rPr lang="en-US" sz="2000" dirty="0"/>
              <a:t> </a:t>
            </a:r>
            <a:r>
              <a:rPr lang="en-US" sz="2000" dirty="0" err="1"/>
              <a:t>có</a:t>
            </a:r>
            <a:r>
              <a:rPr lang="en-US" sz="2000" dirty="0"/>
              <a:t> </a:t>
            </a:r>
            <a:r>
              <a:rPr lang="en-US" sz="2000" dirty="0" err="1"/>
              <a:t>được</a:t>
            </a:r>
            <a:r>
              <a:rPr lang="en-US" sz="2000" dirty="0"/>
              <a:t> </a:t>
            </a:r>
            <a:r>
              <a:rPr lang="en-US" sz="2000" dirty="0" err="1"/>
              <a:t>công</a:t>
            </a:r>
            <a:r>
              <a:rPr lang="en-US" sz="2000" dirty="0"/>
              <a:t> </a:t>
            </a:r>
            <a:r>
              <a:rPr lang="en-US" sz="2000" dirty="0" err="1"/>
              <a:t>việc</a:t>
            </a:r>
            <a:r>
              <a:rPr lang="en-US" sz="2000" dirty="0"/>
              <a:t> </a:t>
            </a:r>
            <a:r>
              <a:rPr lang="en-US" sz="2000" dirty="0" err="1"/>
              <a:t>mơ</a:t>
            </a:r>
            <a:r>
              <a:rPr lang="en-US" sz="2000" dirty="0"/>
              <a:t> </a:t>
            </a:r>
            <a:r>
              <a:rPr lang="en-US" sz="2000" dirty="0" err="1"/>
              <a:t>ước</a:t>
            </a:r>
            <a:r>
              <a:rPr lang="en-US" sz="2000" dirty="0"/>
              <a:t>.</a:t>
            </a:r>
          </a:p>
          <a:p>
            <a:pPr lvl="0"/>
            <a:r>
              <a:rPr lang="en-US" sz="2000" dirty="0" err="1"/>
              <a:t>Biên</a:t>
            </a:r>
            <a:r>
              <a:rPr lang="en-US" sz="2000" dirty="0"/>
              <a:t> </a:t>
            </a:r>
            <a:r>
              <a:rPr lang="en-US" sz="2000" dirty="0" err="1"/>
              <a:t>dịch</a:t>
            </a:r>
            <a:r>
              <a:rPr lang="en-US" sz="2000" dirty="0"/>
              <a:t> </a:t>
            </a:r>
            <a:r>
              <a:rPr lang="en-US" sz="2000" dirty="0" err="1"/>
              <a:t>và</a:t>
            </a:r>
            <a:r>
              <a:rPr lang="en-US" sz="2000" dirty="0"/>
              <a:t> </a:t>
            </a:r>
            <a:r>
              <a:rPr lang="en-US" sz="2000" dirty="0" err="1"/>
              <a:t>phiên</a:t>
            </a:r>
            <a:r>
              <a:rPr lang="en-US" sz="2000" dirty="0"/>
              <a:t> </a:t>
            </a:r>
            <a:r>
              <a:rPr lang="en-US" sz="2000" dirty="0" err="1"/>
              <a:t>dịch</a:t>
            </a:r>
            <a:r>
              <a:rPr lang="en-US" sz="2000" dirty="0"/>
              <a:t> </a:t>
            </a:r>
            <a:r>
              <a:rPr lang="en-US" sz="2000" dirty="0" err="1"/>
              <a:t>viên</a:t>
            </a:r>
            <a:r>
              <a:rPr lang="en-US" sz="2000" dirty="0"/>
              <a:t> </a:t>
            </a:r>
            <a:r>
              <a:rPr lang="en-US" sz="2000" dirty="0" err="1"/>
              <a:t>thì</a:t>
            </a:r>
            <a:r>
              <a:rPr lang="en-US" sz="2000" dirty="0"/>
              <a:t> </a:t>
            </a:r>
            <a:r>
              <a:rPr lang="en-US" sz="2000" dirty="0" err="1"/>
              <a:t>phù</a:t>
            </a:r>
            <a:r>
              <a:rPr lang="en-US" sz="2000" dirty="0"/>
              <a:t> </a:t>
            </a:r>
            <a:r>
              <a:rPr lang="en-US" sz="2000" dirty="0" err="1"/>
              <a:t>hợp</a:t>
            </a:r>
            <a:r>
              <a:rPr lang="en-US" sz="2000" dirty="0"/>
              <a:t> </a:t>
            </a:r>
            <a:r>
              <a:rPr lang="en-US" sz="2000" dirty="0" err="1"/>
              <a:t>cho</a:t>
            </a:r>
            <a:r>
              <a:rPr lang="en-US" sz="2000" dirty="0"/>
              <a:t> </a:t>
            </a:r>
            <a:r>
              <a:rPr lang="en-US" sz="2000" dirty="0" err="1"/>
              <a:t>bất</a:t>
            </a:r>
            <a:r>
              <a:rPr lang="en-US" sz="2000" dirty="0"/>
              <a:t> </a:t>
            </a:r>
            <a:r>
              <a:rPr lang="en-US" sz="2000" dirty="0" err="1"/>
              <a:t>kì</a:t>
            </a:r>
            <a:r>
              <a:rPr lang="en-US" sz="2000" dirty="0"/>
              <a:t> </a:t>
            </a:r>
            <a:r>
              <a:rPr lang="en-US" sz="2000" dirty="0" err="1"/>
              <a:t>vị</a:t>
            </a:r>
            <a:r>
              <a:rPr lang="en-US" sz="2000" dirty="0"/>
              <a:t> </a:t>
            </a:r>
            <a:r>
              <a:rPr lang="en-US" sz="2000" dirty="0" err="1"/>
              <a:t>trí</a:t>
            </a:r>
            <a:r>
              <a:rPr lang="en-US" sz="2000" dirty="0"/>
              <a:t> </a:t>
            </a:r>
            <a:r>
              <a:rPr lang="en-US" sz="2000" dirty="0" err="1"/>
              <a:t>nào</a:t>
            </a:r>
            <a:r>
              <a:rPr lang="en-US" sz="2000" dirty="0"/>
              <a:t> </a:t>
            </a:r>
            <a:r>
              <a:rPr lang="en-US" sz="2000" dirty="0" err="1"/>
              <a:t>trong</a:t>
            </a:r>
            <a:r>
              <a:rPr lang="en-US" sz="2000" dirty="0"/>
              <a:t> </a:t>
            </a:r>
            <a:r>
              <a:rPr lang="en-US" sz="2000" dirty="0" err="1"/>
              <a:t>thị</a:t>
            </a:r>
            <a:r>
              <a:rPr lang="en-US" sz="2000" dirty="0"/>
              <a:t> </a:t>
            </a:r>
            <a:r>
              <a:rPr lang="en-US" sz="2000" dirty="0" err="1"/>
              <a:t>trường</a:t>
            </a:r>
            <a:r>
              <a:rPr lang="en-US" sz="2000" dirty="0"/>
              <a:t> </a:t>
            </a:r>
            <a:r>
              <a:rPr lang="en-US" sz="2000" dirty="0" err="1"/>
              <a:t>việc</a:t>
            </a:r>
            <a:r>
              <a:rPr lang="en-US" sz="2000" dirty="0"/>
              <a:t> </a:t>
            </a:r>
            <a:r>
              <a:rPr lang="en-US" sz="2000" dirty="0" err="1"/>
              <a:t>làm</a:t>
            </a:r>
            <a:r>
              <a:rPr lang="en-US" sz="2000" dirty="0"/>
              <a:t>.</a:t>
            </a:r>
          </a:p>
          <a:p>
            <a:r>
              <a:rPr lang="en-US" sz="2000" b="1" dirty="0" err="1"/>
              <a:t>Căn</a:t>
            </a:r>
            <a:r>
              <a:rPr lang="en-US" sz="2000" b="1" dirty="0"/>
              <a:t> </a:t>
            </a:r>
            <a:r>
              <a:rPr lang="en-US" sz="2000" b="1" dirty="0" err="1"/>
              <a:t>cứ</a:t>
            </a:r>
            <a:r>
              <a:rPr lang="en-US" sz="2000" b="1" dirty="0"/>
              <a:t> </a:t>
            </a:r>
            <a:r>
              <a:rPr lang="en-US" sz="2000" b="1" dirty="0" err="1"/>
              <a:t>vào</a:t>
            </a:r>
            <a:r>
              <a:rPr lang="en-US" sz="2000" b="1" dirty="0"/>
              <a:t> </a:t>
            </a:r>
            <a:r>
              <a:rPr lang="en-US" sz="2000" b="1" dirty="0" err="1"/>
              <a:t>thông</a:t>
            </a:r>
            <a:r>
              <a:rPr lang="en-US" sz="2000" b="1" dirty="0"/>
              <a:t> tin </a:t>
            </a:r>
            <a:r>
              <a:rPr lang="en-US" sz="2000" b="1" dirty="0" err="1"/>
              <a:t>cả</a:t>
            </a:r>
            <a:r>
              <a:rPr lang="en-US" sz="2000" b="1" dirty="0"/>
              <a:t> </a:t>
            </a:r>
            <a:r>
              <a:rPr lang="en-US" sz="2000" b="1" dirty="0" err="1"/>
              <a:t>bài</a:t>
            </a:r>
            <a:r>
              <a:rPr lang="en-US" sz="2000" b="1" dirty="0"/>
              <a:t>:</a:t>
            </a:r>
            <a:endParaRPr lang="en-US" sz="2000" dirty="0"/>
          </a:p>
          <a:p>
            <a:r>
              <a:rPr lang="vi-VN" sz="2000" dirty="0"/>
              <a:t>Những người thông dịch và biên dịch có chuyên ngành kĩ thuật cao thường được trả lương cao và nhiều chế độ đãi ngộ, trong khi không chỉ công nghệ mà hầu hết các ngành khác đều yêu cầu khả năng ngoại ngữ và các kĩ năng mềm khác.</a:t>
            </a:r>
            <a:endParaRPr lang="en-US" sz="2000" dirty="0"/>
          </a:p>
          <a:p>
            <a:endParaRPr lang="en-US" sz="2000" dirty="0"/>
          </a:p>
        </p:txBody>
      </p:sp>
      <p:sp>
        <p:nvSpPr>
          <p:cNvPr id="2" name="Oval 1"/>
          <p:cNvSpPr/>
          <p:nvPr/>
        </p:nvSpPr>
        <p:spPr>
          <a:xfrm>
            <a:off x="1073" y="381000"/>
            <a:ext cx="303727"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55190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6778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961089737"/>
              </p:ext>
            </p:extLst>
          </p:nvPr>
        </p:nvGraphicFramePr>
        <p:xfrm>
          <a:off x="381000" y="4570255"/>
          <a:ext cx="8382000" cy="2135345"/>
        </p:xfrm>
        <a:graphic>
          <a:graphicData uri="http://schemas.openxmlformats.org/drawingml/2006/table">
            <a:tbl>
              <a:tblPr firstRow="1" firstCol="1" bandRow="1">
                <a:tableStyleId>{5C22544A-7EE6-4342-B048-85BDC9FD1C3A}</a:tableStyleId>
              </a:tblPr>
              <a:tblGrid>
                <a:gridCol w="1047438"/>
                <a:gridCol w="1047438"/>
                <a:gridCol w="1047438"/>
                <a:gridCol w="972486"/>
                <a:gridCol w="1122390"/>
                <a:gridCol w="1048270"/>
                <a:gridCol w="1048270"/>
                <a:gridCol w="1048270"/>
              </a:tblGrid>
              <a:tr h="1096924">
                <a:tc>
                  <a:txBody>
                    <a:bodyPr/>
                    <a:lstStyle/>
                    <a:p>
                      <a:pPr marL="36195" marR="36195">
                        <a:lnSpc>
                          <a:spcPct val="115000"/>
                        </a:lnSpc>
                        <a:spcBef>
                          <a:spcPts val="0"/>
                        </a:spcBef>
                        <a:spcAft>
                          <a:spcPts val="0"/>
                        </a:spcAft>
                      </a:pPr>
                      <a:r>
                        <a:rPr lang="vi-VN" sz="1200" dirty="0">
                          <a:effectLst/>
                        </a:rPr>
                        <a:t>opinion</a:t>
                      </a:r>
                      <a:endParaRPr lang="en-US" sz="1100" dirty="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1200" dirty="0">
                          <a:effectLst/>
                        </a:rPr>
                        <a:t>size</a:t>
                      </a:r>
                      <a:endParaRPr lang="en-US" sz="1100" dirty="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1200">
                          <a:effectLst/>
                        </a:rPr>
                        <a:t>age</a:t>
                      </a:r>
                      <a:endParaRPr lang="en-US" sz="110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1200">
                          <a:effectLst/>
                        </a:rPr>
                        <a:t>shape</a:t>
                      </a:r>
                      <a:endParaRPr lang="en-US" sz="110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1200">
                          <a:effectLst/>
                        </a:rPr>
                        <a:t>colour</a:t>
                      </a:r>
                      <a:endParaRPr lang="en-US" sz="110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1200">
                          <a:effectLst/>
                        </a:rPr>
                        <a:t>origin</a:t>
                      </a:r>
                      <a:endParaRPr lang="en-US" sz="110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1200">
                          <a:effectLst/>
                        </a:rPr>
                        <a:t>material</a:t>
                      </a:r>
                      <a:endParaRPr lang="en-US" sz="110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1200">
                          <a:effectLst/>
                        </a:rPr>
                        <a:t>Purpose</a:t>
                      </a:r>
                      <a:endParaRPr lang="en-US" sz="1100">
                        <a:effectLst/>
                        <a:latin typeface="Arial"/>
                        <a:ea typeface="Arial"/>
                        <a:cs typeface="Times New Roman"/>
                      </a:endParaRPr>
                    </a:p>
                  </a:txBody>
                  <a:tcPr marL="68580" marR="68580" marT="0" marB="0"/>
                </a:tc>
              </a:tr>
              <a:tr h="1038421">
                <a:tc>
                  <a:txBody>
                    <a:bodyPr/>
                    <a:lstStyle/>
                    <a:p>
                      <a:pPr marL="36195" marR="36195">
                        <a:lnSpc>
                          <a:spcPct val="115000"/>
                        </a:lnSpc>
                        <a:spcBef>
                          <a:spcPts val="0"/>
                        </a:spcBef>
                        <a:spcAft>
                          <a:spcPts val="0"/>
                        </a:spcAft>
                      </a:pPr>
                      <a:r>
                        <a:rPr lang="vi-VN" sz="1200">
                          <a:effectLst/>
                        </a:rPr>
                        <a:t>comfortable</a:t>
                      </a:r>
                      <a:endParaRPr lang="en-US" sz="110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1200">
                          <a:effectLst/>
                        </a:rPr>
                        <a:t>medium</a:t>
                      </a:r>
                      <a:endParaRPr lang="en-US" sz="110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1200">
                          <a:effectLst/>
                        </a:rPr>
                        <a:t> </a:t>
                      </a:r>
                      <a:endParaRPr lang="en-US" sz="110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1200" dirty="0">
                          <a:effectLst/>
                        </a:rPr>
                        <a:t> </a:t>
                      </a:r>
                      <a:endParaRPr lang="en-US" sz="1100" dirty="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1200">
                          <a:effectLst/>
                        </a:rPr>
                        <a:t>grey</a:t>
                      </a:r>
                      <a:endParaRPr lang="en-US" sz="110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1200">
                          <a:effectLst/>
                        </a:rPr>
                        <a:t> </a:t>
                      </a:r>
                      <a:endParaRPr lang="en-US" sz="110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1200">
                          <a:effectLst/>
                        </a:rPr>
                        <a:t>leather</a:t>
                      </a:r>
                      <a:endParaRPr lang="en-US" sz="110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1200" dirty="0">
                          <a:effectLst/>
                        </a:rPr>
                        <a:t> </a:t>
                      </a:r>
                      <a:endParaRPr lang="en-US" sz="1100" dirty="0">
                        <a:effectLst/>
                        <a:latin typeface="Arial"/>
                        <a:ea typeface="Arial"/>
                        <a:cs typeface="Times New Roman"/>
                      </a:endParaRPr>
                    </a:p>
                  </a:txBody>
                  <a:tcPr marL="68580" marR="68580" marT="0" marB="0"/>
                </a:tc>
              </a:tr>
            </a:tbl>
          </a:graphicData>
        </a:graphic>
      </p:graphicFrame>
      <p:sp>
        <p:nvSpPr>
          <p:cNvPr id="7" name="TextBox 6"/>
          <p:cNvSpPr txBox="1"/>
          <p:nvPr/>
        </p:nvSpPr>
        <p:spPr>
          <a:xfrm>
            <a:off x="0" y="152400"/>
            <a:ext cx="8458200" cy="5170646"/>
          </a:xfrm>
          <a:prstGeom prst="rect">
            <a:avLst/>
          </a:prstGeom>
          <a:noFill/>
        </p:spPr>
        <p:txBody>
          <a:bodyPr wrap="square" rtlCol="0">
            <a:spAutoFit/>
          </a:bodyPr>
          <a:lstStyle/>
          <a:p>
            <a:r>
              <a:rPr lang="vi-VN" sz="2200" b="1" dirty="0"/>
              <a:t>Question 6: </a:t>
            </a:r>
            <a:r>
              <a:rPr lang="vi-VN" sz="2200" dirty="0"/>
              <a:t>Monica graduated from nursing school in the Philippines two years ago, but she has not found a job ______ the growing demand both locally and internationally.</a:t>
            </a:r>
            <a:endParaRPr lang="en-US" sz="2200" dirty="0"/>
          </a:p>
          <a:p>
            <a:r>
              <a:rPr lang="vi-VN" sz="2200" b="1" dirty="0" smtClean="0"/>
              <a:t>A</a:t>
            </a:r>
            <a:r>
              <a:rPr lang="vi-VN" sz="2200" b="1" dirty="0"/>
              <a:t>.</a:t>
            </a:r>
            <a:r>
              <a:rPr lang="vi-VN" sz="2200" dirty="0"/>
              <a:t> despite	</a:t>
            </a:r>
            <a:r>
              <a:rPr lang="vi-VN" sz="2200" b="1" dirty="0"/>
              <a:t>B.</a:t>
            </a:r>
            <a:r>
              <a:rPr lang="vi-VN" sz="2200" dirty="0"/>
              <a:t> in spite		</a:t>
            </a:r>
            <a:r>
              <a:rPr lang="vi-VN" sz="2200" b="1" dirty="0"/>
              <a:t>C.</a:t>
            </a:r>
            <a:r>
              <a:rPr lang="vi-VN" sz="2200" dirty="0"/>
              <a:t> whereas	</a:t>
            </a:r>
            <a:r>
              <a:rPr lang="vi-VN" sz="2200" b="1" dirty="0" smtClean="0"/>
              <a:t>D</a:t>
            </a:r>
            <a:r>
              <a:rPr lang="vi-VN" sz="2200" b="1" dirty="0"/>
              <a:t>.</a:t>
            </a:r>
            <a:r>
              <a:rPr lang="vi-VN" sz="2200" dirty="0"/>
              <a:t> because of</a:t>
            </a:r>
            <a:endParaRPr lang="en-US" sz="2200" dirty="0"/>
          </a:p>
          <a:p>
            <a:endParaRPr lang="vi-VN" sz="2200" b="1" dirty="0" smtClean="0"/>
          </a:p>
          <a:p>
            <a:r>
              <a:rPr lang="en-US" sz="2200" dirty="0" err="1" smtClean="0"/>
              <a:t>Mệnh</a:t>
            </a:r>
            <a:r>
              <a:rPr lang="en-US" sz="2200" dirty="0" smtClean="0"/>
              <a:t> </a:t>
            </a:r>
            <a:r>
              <a:rPr lang="en-US" sz="2200" dirty="0" err="1"/>
              <a:t>đề</a:t>
            </a:r>
            <a:r>
              <a:rPr lang="en-US" sz="2200" dirty="0"/>
              <a:t> </a:t>
            </a:r>
            <a:r>
              <a:rPr lang="en-US" sz="2200" dirty="0" err="1"/>
              <a:t>chỉ</a:t>
            </a:r>
            <a:r>
              <a:rPr lang="en-US" sz="2200" dirty="0"/>
              <a:t> </a:t>
            </a:r>
            <a:r>
              <a:rPr lang="en-US" sz="2200" dirty="0" err="1"/>
              <a:t>sự</a:t>
            </a:r>
            <a:r>
              <a:rPr lang="en-US" sz="2200" dirty="0"/>
              <a:t> </a:t>
            </a:r>
            <a:r>
              <a:rPr lang="en-US" sz="2200" dirty="0" err="1"/>
              <a:t>đối</a:t>
            </a:r>
            <a:r>
              <a:rPr lang="en-US" sz="2200" dirty="0"/>
              <a:t> </a:t>
            </a:r>
            <a:r>
              <a:rPr lang="en-US" sz="2200" dirty="0" err="1"/>
              <a:t>lập</a:t>
            </a:r>
            <a:r>
              <a:rPr lang="en-US" sz="2200" dirty="0"/>
              <a:t>, </a:t>
            </a:r>
            <a:r>
              <a:rPr lang="en-US" sz="2200" dirty="0" err="1"/>
              <a:t>nhượng</a:t>
            </a:r>
            <a:r>
              <a:rPr lang="en-US" sz="2200" dirty="0"/>
              <a:t> </a:t>
            </a:r>
            <a:r>
              <a:rPr lang="en-US" sz="2200" dirty="0" err="1"/>
              <a:t>bộ</a:t>
            </a:r>
            <a:r>
              <a:rPr lang="en-US" sz="2200" dirty="0"/>
              <a:t>, </a:t>
            </a:r>
            <a:r>
              <a:rPr lang="en-US" sz="2200" dirty="0" err="1"/>
              <a:t>dùng</a:t>
            </a:r>
            <a:r>
              <a:rPr lang="en-US" sz="2200" dirty="0"/>
              <a:t> “despite” </a:t>
            </a:r>
            <a:r>
              <a:rPr lang="en-US" sz="2200" dirty="0" err="1"/>
              <a:t>đứng</a:t>
            </a:r>
            <a:r>
              <a:rPr lang="en-US" sz="2200" dirty="0"/>
              <a:t> </a:t>
            </a:r>
            <a:r>
              <a:rPr lang="en-US" sz="2200" dirty="0" err="1"/>
              <a:t>trước</a:t>
            </a:r>
            <a:r>
              <a:rPr lang="en-US" sz="2200" dirty="0"/>
              <a:t> 1 </a:t>
            </a:r>
            <a:r>
              <a:rPr lang="en-US" sz="2200" dirty="0" err="1"/>
              <a:t>cụm</a:t>
            </a:r>
            <a:r>
              <a:rPr lang="en-US" sz="2200" dirty="0"/>
              <a:t> </a:t>
            </a:r>
            <a:r>
              <a:rPr lang="en-US" sz="2200" dirty="0" err="1"/>
              <a:t>danh</a:t>
            </a:r>
            <a:r>
              <a:rPr lang="en-US" sz="2200" dirty="0"/>
              <a:t> </a:t>
            </a:r>
            <a:r>
              <a:rPr lang="en-US" sz="2200" dirty="0" err="1"/>
              <a:t>từ</a:t>
            </a:r>
            <a:r>
              <a:rPr lang="en-US" sz="2200" dirty="0"/>
              <a:t>. </a:t>
            </a:r>
          </a:p>
          <a:p>
            <a:r>
              <a:rPr lang="en-US" sz="2200" b="1" dirty="0"/>
              <a:t>Question 7: </a:t>
            </a:r>
            <a:r>
              <a:rPr lang="vi-VN" sz="2200" dirty="0"/>
              <a:t>I would like to have ________ sports shoes to run in the park.</a:t>
            </a:r>
            <a:endParaRPr lang="en-US" sz="2200" dirty="0"/>
          </a:p>
          <a:p>
            <a:r>
              <a:rPr lang="vi-VN" sz="2200" b="1" dirty="0" smtClean="0"/>
              <a:t>A</a:t>
            </a:r>
            <a:r>
              <a:rPr lang="vi-VN" sz="2200" b="1" dirty="0"/>
              <a:t>.</a:t>
            </a:r>
            <a:r>
              <a:rPr lang="vi-VN" sz="2200" dirty="0"/>
              <a:t> grey medium leather comfortable		</a:t>
            </a:r>
            <a:endParaRPr lang="vi-VN" sz="2200" dirty="0" smtClean="0"/>
          </a:p>
          <a:p>
            <a:r>
              <a:rPr lang="vi-VN" sz="2200" b="1" dirty="0" smtClean="0"/>
              <a:t>B</a:t>
            </a:r>
            <a:r>
              <a:rPr lang="vi-VN" sz="2200" b="1" dirty="0"/>
              <a:t>.</a:t>
            </a:r>
            <a:r>
              <a:rPr lang="vi-VN" sz="2200" dirty="0"/>
              <a:t> comfortable medium grey leather</a:t>
            </a:r>
            <a:endParaRPr lang="en-US" sz="2200" dirty="0"/>
          </a:p>
          <a:p>
            <a:r>
              <a:rPr lang="vi-VN" sz="2200" b="1" dirty="0" smtClean="0"/>
              <a:t>C</a:t>
            </a:r>
            <a:r>
              <a:rPr lang="vi-VN" sz="2200" b="1" dirty="0"/>
              <a:t>.</a:t>
            </a:r>
            <a:r>
              <a:rPr lang="vi-VN" sz="2200" dirty="0"/>
              <a:t> comfortable leather grey medium		</a:t>
            </a:r>
            <a:endParaRPr lang="vi-VN" sz="2200" dirty="0" smtClean="0"/>
          </a:p>
          <a:p>
            <a:r>
              <a:rPr lang="vi-VN" sz="2200" b="1" dirty="0" smtClean="0"/>
              <a:t>D</a:t>
            </a:r>
            <a:r>
              <a:rPr lang="vi-VN" sz="2200" b="1" dirty="0"/>
              <a:t>.</a:t>
            </a:r>
            <a:r>
              <a:rPr lang="vi-VN" sz="2200" dirty="0"/>
              <a:t> medium leather comfortable grey</a:t>
            </a:r>
            <a:r>
              <a:rPr lang="en-US" sz="2200" b="1" dirty="0"/>
              <a:t> </a:t>
            </a:r>
            <a:endParaRPr lang="en-US" sz="2200" dirty="0"/>
          </a:p>
          <a:p>
            <a:endParaRPr lang="vi-VN" sz="2200" b="1" dirty="0" smtClean="0"/>
          </a:p>
          <a:p>
            <a:endParaRPr lang="en-US" sz="2200" dirty="0"/>
          </a:p>
        </p:txBody>
      </p:sp>
      <p:sp>
        <p:nvSpPr>
          <p:cNvPr id="2" name="Oval 1"/>
          <p:cNvSpPr/>
          <p:nvPr/>
        </p:nvSpPr>
        <p:spPr>
          <a:xfrm>
            <a:off x="0" y="11430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0" y="3581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0877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 calcmode="lin" valueType="num">
                                      <p:cBhvr additive="base">
                                        <p:cTn id="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21159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66958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761819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70541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276890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32047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86174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09224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69217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9961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839200" cy="6001643"/>
          </a:xfrm>
          <a:prstGeom prst="rect">
            <a:avLst/>
          </a:prstGeom>
          <a:noFill/>
        </p:spPr>
        <p:txBody>
          <a:bodyPr wrap="square" rtlCol="0">
            <a:spAutoFit/>
          </a:bodyPr>
          <a:lstStyle/>
          <a:p>
            <a:r>
              <a:rPr lang="vi-VN" sz="2400" b="1" dirty="0"/>
              <a:t>Question 8: </a:t>
            </a:r>
            <a:r>
              <a:rPr lang="vi-VN" sz="2400" dirty="0"/>
              <a:t>I always ______ before investing in stocks to guarantee success.</a:t>
            </a:r>
            <a:endParaRPr lang="en-US" sz="2400" dirty="0"/>
          </a:p>
          <a:p>
            <a:r>
              <a:rPr lang="vi-VN" sz="2400" b="1" dirty="0" smtClean="0"/>
              <a:t>A</a:t>
            </a:r>
            <a:r>
              <a:rPr lang="vi-VN" sz="2400" b="1" dirty="0"/>
              <a:t>.</a:t>
            </a:r>
            <a:r>
              <a:rPr lang="vi-VN" sz="2400" dirty="0"/>
              <a:t> think twice	</a:t>
            </a:r>
            <a:r>
              <a:rPr lang="vi-VN" sz="2400" b="1" dirty="0"/>
              <a:t>B.</a:t>
            </a:r>
            <a:r>
              <a:rPr lang="vi-VN" sz="2400" dirty="0"/>
              <a:t> think back	</a:t>
            </a:r>
            <a:r>
              <a:rPr lang="vi-VN" sz="2400" b="1" dirty="0"/>
              <a:t>C.</a:t>
            </a:r>
            <a:r>
              <a:rPr lang="vi-VN" sz="2400" dirty="0"/>
              <a:t> talk big		</a:t>
            </a:r>
            <a:r>
              <a:rPr lang="vi-VN" sz="2400" b="1" dirty="0"/>
              <a:t>D.</a:t>
            </a:r>
            <a:r>
              <a:rPr lang="vi-VN" sz="2400" dirty="0"/>
              <a:t> talk shop</a:t>
            </a:r>
            <a:endParaRPr lang="en-US" sz="2400" dirty="0"/>
          </a:p>
          <a:p>
            <a:endParaRPr lang="vi-VN" sz="2400" b="1" dirty="0" smtClean="0"/>
          </a:p>
          <a:p>
            <a:r>
              <a:rPr lang="vi-VN" sz="2400" dirty="0" smtClean="0"/>
              <a:t>- </a:t>
            </a:r>
            <a:r>
              <a:rPr lang="en-US" sz="2400" dirty="0"/>
              <a:t>think twice: </a:t>
            </a:r>
            <a:r>
              <a:rPr lang="en-US" sz="2400" dirty="0" err="1"/>
              <a:t>suy</a:t>
            </a:r>
            <a:r>
              <a:rPr lang="en-US" sz="2400" dirty="0"/>
              <a:t> </a:t>
            </a:r>
            <a:r>
              <a:rPr lang="en-US" sz="2400" dirty="0" err="1"/>
              <a:t>nghĩ</a:t>
            </a:r>
            <a:r>
              <a:rPr lang="en-US" sz="2400" dirty="0"/>
              <a:t> </a:t>
            </a:r>
            <a:r>
              <a:rPr lang="en-US" sz="2400" dirty="0" err="1"/>
              <a:t>kỹ</a:t>
            </a:r>
            <a:r>
              <a:rPr lang="en-US" sz="2400" dirty="0"/>
              <a:t> </a:t>
            </a:r>
            <a:r>
              <a:rPr lang="en-US" sz="2400" dirty="0" err="1"/>
              <a:t>càng</a:t>
            </a:r>
            <a:endParaRPr lang="en-US" sz="2400" dirty="0"/>
          </a:p>
          <a:p>
            <a:r>
              <a:rPr lang="vi-VN" sz="2400" dirty="0"/>
              <a:t>- </a:t>
            </a:r>
            <a:r>
              <a:rPr lang="en-US" sz="2400" dirty="0"/>
              <a:t>think back: </a:t>
            </a:r>
            <a:r>
              <a:rPr lang="en-US" sz="2400" dirty="0" err="1"/>
              <a:t>nghĩ</a:t>
            </a:r>
            <a:r>
              <a:rPr lang="en-US" sz="2400" dirty="0"/>
              <a:t> </a:t>
            </a:r>
            <a:r>
              <a:rPr lang="en-US" sz="2400" dirty="0" err="1"/>
              <a:t>về</a:t>
            </a:r>
            <a:r>
              <a:rPr lang="en-US" sz="2400" dirty="0"/>
              <a:t> </a:t>
            </a:r>
            <a:r>
              <a:rPr lang="en-US" sz="2400" dirty="0" err="1"/>
              <a:t>quá</a:t>
            </a:r>
            <a:r>
              <a:rPr lang="en-US" sz="2400" dirty="0"/>
              <a:t> </a:t>
            </a:r>
            <a:r>
              <a:rPr lang="en-US" sz="2400" dirty="0" err="1"/>
              <a:t>khứ</a:t>
            </a:r>
            <a:endParaRPr lang="en-US" sz="2400" dirty="0"/>
          </a:p>
          <a:p>
            <a:r>
              <a:rPr lang="vi-VN" sz="2400" dirty="0"/>
              <a:t>- </a:t>
            </a:r>
            <a:r>
              <a:rPr lang="en-US" sz="2400" dirty="0"/>
              <a:t>talk big: </a:t>
            </a:r>
            <a:r>
              <a:rPr lang="en-US" sz="2400" dirty="0" err="1"/>
              <a:t>cường</a:t>
            </a:r>
            <a:r>
              <a:rPr lang="en-US" sz="2400" dirty="0"/>
              <a:t> </a:t>
            </a:r>
            <a:r>
              <a:rPr lang="en-US" sz="2400" dirty="0" err="1"/>
              <a:t>điệu</a:t>
            </a:r>
            <a:endParaRPr lang="en-US" sz="2400" dirty="0"/>
          </a:p>
          <a:p>
            <a:r>
              <a:rPr lang="vi-VN" sz="2400" dirty="0"/>
              <a:t>- </a:t>
            </a:r>
            <a:r>
              <a:rPr lang="en-US" sz="2400" dirty="0"/>
              <a:t>talk shop: </a:t>
            </a:r>
            <a:r>
              <a:rPr lang="en-US" sz="2400" dirty="0" err="1"/>
              <a:t>nói</a:t>
            </a:r>
            <a:r>
              <a:rPr lang="en-US" sz="2400" dirty="0"/>
              <a:t> </a:t>
            </a:r>
            <a:r>
              <a:rPr lang="en-US" sz="2400" dirty="0" err="1"/>
              <a:t>về</a:t>
            </a:r>
            <a:r>
              <a:rPr lang="en-US" sz="2400" dirty="0"/>
              <a:t> </a:t>
            </a:r>
            <a:r>
              <a:rPr lang="en-US" sz="2400" dirty="0" err="1"/>
              <a:t>công</a:t>
            </a:r>
            <a:r>
              <a:rPr lang="en-US" sz="2400" dirty="0"/>
              <a:t> </a:t>
            </a:r>
            <a:r>
              <a:rPr lang="en-US" sz="2400" dirty="0" err="1"/>
              <a:t>việc</a:t>
            </a:r>
            <a:endParaRPr lang="en-US" sz="2400" dirty="0"/>
          </a:p>
          <a:p>
            <a:r>
              <a:rPr lang="vi-VN" sz="2400" b="1" dirty="0"/>
              <a:t>Question 9: </a:t>
            </a:r>
            <a:r>
              <a:rPr lang="vi-VN" sz="2400" dirty="0"/>
              <a:t>When my classmates and I ______ the street at the zebra-crossing, a car sped up and ran toward us.</a:t>
            </a:r>
            <a:endParaRPr lang="en-US" sz="2400" dirty="0"/>
          </a:p>
          <a:p>
            <a:r>
              <a:rPr lang="en-US" sz="2400" b="1" dirty="0" smtClean="0"/>
              <a:t>A</a:t>
            </a:r>
            <a:r>
              <a:rPr lang="en-US" sz="2400" b="1" dirty="0"/>
              <a:t>.</a:t>
            </a:r>
            <a:r>
              <a:rPr lang="en-US" sz="2400" dirty="0"/>
              <a:t> </a:t>
            </a:r>
            <a:r>
              <a:rPr lang="vi-VN" sz="2400" dirty="0"/>
              <a:t>crossed	</a:t>
            </a:r>
            <a:r>
              <a:rPr lang="vi-VN" sz="2400" b="1" dirty="0"/>
              <a:t>B.</a:t>
            </a:r>
            <a:r>
              <a:rPr lang="vi-VN" sz="2400" dirty="0"/>
              <a:t> were crossing	</a:t>
            </a:r>
            <a:r>
              <a:rPr lang="vi-VN" sz="2400" b="1" dirty="0"/>
              <a:t>C.</a:t>
            </a:r>
            <a:r>
              <a:rPr lang="vi-VN" sz="2400" dirty="0"/>
              <a:t> have crossed	</a:t>
            </a:r>
            <a:r>
              <a:rPr lang="vi-VN" sz="2400" b="1" dirty="0"/>
              <a:t>D.</a:t>
            </a:r>
            <a:r>
              <a:rPr lang="vi-VN" sz="2400" dirty="0"/>
              <a:t> </a:t>
            </a:r>
            <a:r>
              <a:rPr lang="en-US" sz="2400" dirty="0"/>
              <a:t>c</a:t>
            </a:r>
            <a:r>
              <a:rPr lang="vi-VN" sz="2400" dirty="0"/>
              <a:t>ross</a:t>
            </a:r>
            <a:endParaRPr lang="en-US" sz="2400" dirty="0"/>
          </a:p>
          <a:p>
            <a:endParaRPr lang="vi-VN" sz="2400" b="1" dirty="0" smtClean="0"/>
          </a:p>
          <a:p>
            <a:pPr lvl="0"/>
            <a:r>
              <a:rPr lang="en-US" sz="2400" dirty="0" err="1" smtClean="0"/>
              <a:t>Câu</a:t>
            </a:r>
            <a:r>
              <a:rPr lang="en-US" sz="2400" dirty="0" smtClean="0"/>
              <a:t> </a:t>
            </a:r>
            <a:r>
              <a:rPr lang="en-US" sz="2400" dirty="0" err="1"/>
              <a:t>đã</a:t>
            </a:r>
            <a:r>
              <a:rPr lang="en-US" sz="2400" dirty="0"/>
              <a:t> </a:t>
            </a:r>
            <a:r>
              <a:rPr lang="en-US" sz="2400" dirty="0" err="1"/>
              <a:t>cho</a:t>
            </a:r>
            <a:r>
              <a:rPr lang="en-US" sz="2400" dirty="0"/>
              <a:t> </a:t>
            </a:r>
            <a:r>
              <a:rPr lang="en-US" sz="2400" dirty="0" err="1"/>
              <a:t>miêu</a:t>
            </a:r>
            <a:r>
              <a:rPr lang="en-US" sz="2400" dirty="0"/>
              <a:t> </a:t>
            </a:r>
            <a:r>
              <a:rPr lang="en-US" sz="2400" dirty="0" err="1"/>
              <a:t>tả</a:t>
            </a:r>
            <a:r>
              <a:rPr lang="en-US" sz="2400" dirty="0"/>
              <a:t> 2 </a:t>
            </a:r>
            <a:r>
              <a:rPr lang="en-US" sz="2400" dirty="0" err="1"/>
              <a:t>hành</a:t>
            </a:r>
            <a:r>
              <a:rPr lang="en-US" sz="2400" dirty="0"/>
              <a:t> </a:t>
            </a:r>
            <a:r>
              <a:rPr lang="en-US" sz="2400" dirty="0" err="1"/>
              <a:t>động</a:t>
            </a:r>
            <a:r>
              <a:rPr lang="en-US" sz="2400" dirty="0"/>
              <a:t> </a:t>
            </a:r>
            <a:r>
              <a:rPr lang="en-US" sz="2400" dirty="0" err="1"/>
              <a:t>trong</a:t>
            </a:r>
            <a:r>
              <a:rPr lang="en-US" sz="2400" dirty="0"/>
              <a:t> </a:t>
            </a:r>
            <a:r>
              <a:rPr lang="en-US" sz="2400" dirty="0" err="1"/>
              <a:t>quá</a:t>
            </a:r>
            <a:r>
              <a:rPr lang="en-US" sz="2400" dirty="0"/>
              <a:t> </a:t>
            </a:r>
            <a:r>
              <a:rPr lang="en-US" sz="2400" dirty="0" err="1"/>
              <a:t>khứ</a:t>
            </a:r>
            <a:r>
              <a:rPr lang="en-US" sz="2400" dirty="0"/>
              <a:t>, </a:t>
            </a:r>
            <a:r>
              <a:rPr lang="en-US" sz="2400" dirty="0" err="1"/>
              <a:t>trong</a:t>
            </a:r>
            <a:r>
              <a:rPr lang="en-US" sz="2400" dirty="0"/>
              <a:t> </a:t>
            </a:r>
            <a:r>
              <a:rPr lang="en-US" sz="2400" dirty="0" err="1"/>
              <a:t>đó</a:t>
            </a:r>
            <a:r>
              <a:rPr lang="en-US" sz="2400" dirty="0"/>
              <a:t> </a:t>
            </a:r>
            <a:r>
              <a:rPr lang="en-US" sz="2400" dirty="0" err="1"/>
              <a:t>một</a:t>
            </a:r>
            <a:r>
              <a:rPr lang="en-US" sz="2400" dirty="0"/>
              <a:t> </a:t>
            </a:r>
            <a:r>
              <a:rPr lang="en-US" sz="2400" dirty="0" err="1"/>
              <a:t>hành</a:t>
            </a:r>
            <a:r>
              <a:rPr lang="en-US" sz="2400" dirty="0"/>
              <a:t> </a:t>
            </a:r>
            <a:r>
              <a:rPr lang="en-US" sz="2400" dirty="0" err="1"/>
              <a:t>động</a:t>
            </a:r>
            <a:r>
              <a:rPr lang="en-US" sz="2400" dirty="0"/>
              <a:t> </a:t>
            </a:r>
            <a:r>
              <a:rPr lang="en-US" sz="2400" dirty="0" err="1"/>
              <a:t>đang</a:t>
            </a:r>
            <a:r>
              <a:rPr lang="en-US" sz="2400" dirty="0"/>
              <a:t> </a:t>
            </a:r>
            <a:r>
              <a:rPr lang="en-US" sz="2400" dirty="0" err="1"/>
              <a:t>xảy</a:t>
            </a:r>
            <a:r>
              <a:rPr lang="en-US" sz="2400" dirty="0"/>
              <a:t> </a:t>
            </a:r>
            <a:r>
              <a:rPr lang="en-US" sz="2400" dirty="0" err="1"/>
              <a:t>ra</a:t>
            </a:r>
            <a:r>
              <a:rPr lang="en-US" sz="2400" dirty="0"/>
              <a:t> </a:t>
            </a:r>
            <a:r>
              <a:rPr lang="en-US" sz="2400" dirty="0" err="1"/>
              <a:t>trong</a:t>
            </a:r>
            <a:r>
              <a:rPr lang="en-US" sz="2400" dirty="0"/>
              <a:t> </a:t>
            </a:r>
            <a:r>
              <a:rPr lang="en-US" sz="2400" dirty="0" err="1"/>
              <a:t>quá</a:t>
            </a:r>
            <a:r>
              <a:rPr lang="en-US" sz="2400" dirty="0"/>
              <a:t> </a:t>
            </a:r>
            <a:r>
              <a:rPr lang="en-US" sz="2400" dirty="0" err="1"/>
              <a:t>khứ</a:t>
            </a:r>
            <a:r>
              <a:rPr lang="en-US" sz="2400" dirty="0"/>
              <a:t>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r>
              <a:rPr lang="en-US" sz="2400" dirty="0"/>
              <a:t>) </a:t>
            </a:r>
            <a:r>
              <a:rPr lang="en-US" sz="2400" dirty="0" err="1"/>
              <a:t>thì</a:t>
            </a:r>
            <a:r>
              <a:rPr lang="en-US" sz="2400" dirty="0"/>
              <a:t> </a:t>
            </a:r>
            <a:r>
              <a:rPr lang="en-US" sz="2400" dirty="0" err="1"/>
              <a:t>một</a:t>
            </a:r>
            <a:r>
              <a:rPr lang="en-US" sz="2400" dirty="0"/>
              <a:t> </a:t>
            </a:r>
            <a:r>
              <a:rPr lang="en-US" sz="2400" dirty="0" err="1"/>
              <a:t>hành</a:t>
            </a:r>
            <a:r>
              <a:rPr lang="en-US" sz="2400" dirty="0"/>
              <a:t> </a:t>
            </a:r>
            <a:r>
              <a:rPr lang="en-US" sz="2400" dirty="0" err="1"/>
              <a:t>động</a:t>
            </a:r>
            <a:r>
              <a:rPr lang="en-US" sz="2400" dirty="0"/>
              <a:t> </a:t>
            </a:r>
            <a:r>
              <a:rPr lang="en-US" sz="2400" dirty="0" err="1"/>
              <a:t>khác</a:t>
            </a:r>
            <a:r>
              <a:rPr lang="en-US" sz="2400" dirty="0"/>
              <a:t> </a:t>
            </a:r>
            <a:r>
              <a:rPr lang="en-US" sz="2400" dirty="0" err="1"/>
              <a:t>đột</a:t>
            </a:r>
            <a:r>
              <a:rPr lang="en-US" sz="2400" dirty="0"/>
              <a:t> </a:t>
            </a:r>
            <a:r>
              <a:rPr lang="en-US" sz="2400" dirty="0" err="1"/>
              <a:t>nhiên</a:t>
            </a:r>
            <a:r>
              <a:rPr lang="en-US" sz="2400" dirty="0"/>
              <a:t> </a:t>
            </a:r>
            <a:r>
              <a:rPr lang="en-US" sz="2400" dirty="0" err="1"/>
              <a:t>xen</a:t>
            </a:r>
            <a:r>
              <a:rPr lang="en-US" sz="2400" dirty="0"/>
              <a:t> </a:t>
            </a:r>
            <a:r>
              <a:rPr lang="en-US" sz="2400" dirty="0" err="1"/>
              <a:t>vào</a:t>
            </a:r>
            <a:r>
              <a:rPr lang="en-US" sz="2400" dirty="0"/>
              <a:t> (</a:t>
            </a:r>
            <a:r>
              <a:rPr lang="en-US" sz="2400" dirty="0" err="1"/>
              <a:t>quá</a:t>
            </a:r>
            <a:r>
              <a:rPr lang="en-US" sz="2400" dirty="0"/>
              <a:t> </a:t>
            </a:r>
            <a:r>
              <a:rPr lang="en-US" sz="2400" dirty="0" err="1"/>
              <a:t>khứ</a:t>
            </a:r>
            <a:r>
              <a:rPr lang="en-US" sz="2400" dirty="0"/>
              <a:t> </a:t>
            </a:r>
            <a:r>
              <a:rPr lang="en-US" sz="2400" dirty="0" err="1"/>
              <a:t>đơn</a:t>
            </a:r>
            <a:r>
              <a:rPr lang="en-US" sz="2400" dirty="0"/>
              <a:t>) </a:t>
            </a:r>
          </a:p>
          <a:p>
            <a:endParaRPr lang="en-US" sz="2400" dirty="0"/>
          </a:p>
        </p:txBody>
      </p:sp>
      <p:sp>
        <p:nvSpPr>
          <p:cNvPr id="2" name="Oval 1"/>
          <p:cNvSpPr/>
          <p:nvPr/>
        </p:nvSpPr>
        <p:spPr>
          <a:xfrm>
            <a:off x="152400" y="1219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1981200" y="4114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2266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799800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86800" cy="5262979"/>
          </a:xfrm>
          <a:prstGeom prst="rect">
            <a:avLst/>
          </a:prstGeom>
          <a:noFill/>
        </p:spPr>
        <p:txBody>
          <a:bodyPr wrap="square" rtlCol="0">
            <a:spAutoFit/>
          </a:bodyPr>
          <a:lstStyle/>
          <a:p>
            <a:r>
              <a:rPr lang="vi-VN" sz="2400" b="1" dirty="0"/>
              <a:t>Question 10: </a:t>
            </a:r>
            <a:r>
              <a:rPr lang="vi-VN" sz="2400" dirty="0"/>
              <a:t>______ , we will have already been in bed.</a:t>
            </a:r>
            <a:endParaRPr lang="en-US" sz="2400" dirty="0"/>
          </a:p>
          <a:p>
            <a:r>
              <a:rPr lang="vi-VN" sz="2400" b="1" dirty="0" smtClean="0"/>
              <a:t>A</a:t>
            </a:r>
            <a:r>
              <a:rPr lang="vi-VN" sz="2400" b="1" dirty="0"/>
              <a:t>.</a:t>
            </a:r>
            <a:r>
              <a:rPr lang="vi-VN" sz="2400" dirty="0"/>
              <a:t> By the time you get home	</a:t>
            </a:r>
            <a:r>
              <a:rPr lang="vi-VN" sz="2400" b="1" dirty="0" smtClean="0"/>
              <a:t>B</a:t>
            </a:r>
            <a:r>
              <a:rPr lang="vi-VN" sz="2400" b="1" dirty="0"/>
              <a:t>.</a:t>
            </a:r>
            <a:r>
              <a:rPr lang="vi-VN" sz="2400" dirty="0"/>
              <a:t> When you got home</a:t>
            </a:r>
            <a:endParaRPr lang="en-US" sz="2400" dirty="0"/>
          </a:p>
          <a:p>
            <a:r>
              <a:rPr lang="vi-VN" sz="2400" b="1" dirty="0" smtClean="0"/>
              <a:t>C</a:t>
            </a:r>
            <a:r>
              <a:rPr lang="vi-VN" sz="2400" b="1" dirty="0"/>
              <a:t>.</a:t>
            </a:r>
            <a:r>
              <a:rPr lang="vi-VN" sz="2400" dirty="0"/>
              <a:t> As soon as you will get home		</a:t>
            </a:r>
            <a:r>
              <a:rPr lang="vi-VN" sz="2400" b="1" dirty="0"/>
              <a:t>D.</a:t>
            </a:r>
            <a:r>
              <a:rPr lang="vi-VN" sz="2400" dirty="0"/>
              <a:t> After you get home </a:t>
            </a:r>
            <a:endParaRPr lang="en-US" sz="2400" dirty="0"/>
          </a:p>
          <a:p>
            <a:endParaRPr lang="vi-VN" sz="2400" b="1" dirty="0" smtClean="0"/>
          </a:p>
          <a:p>
            <a:r>
              <a:rPr lang="en-US" sz="2400" dirty="0" err="1" smtClean="0"/>
              <a:t>Trong</a:t>
            </a:r>
            <a:r>
              <a:rPr lang="en-US" sz="2400" dirty="0" smtClean="0"/>
              <a:t> </a:t>
            </a:r>
            <a:r>
              <a:rPr lang="en-US" sz="2400" dirty="0" err="1"/>
              <a:t>mệnh</a:t>
            </a:r>
            <a:r>
              <a:rPr lang="en-US" sz="2400" dirty="0"/>
              <a:t> </a:t>
            </a:r>
            <a:r>
              <a:rPr lang="en-US" sz="2400" dirty="0" err="1"/>
              <a:t>đề</a:t>
            </a:r>
            <a:r>
              <a:rPr lang="en-US" sz="2400" dirty="0"/>
              <a:t> </a:t>
            </a:r>
            <a:r>
              <a:rPr lang="en-US" sz="2400" dirty="0" err="1"/>
              <a:t>chỉ</a:t>
            </a:r>
            <a:r>
              <a:rPr lang="en-US" sz="2400" dirty="0"/>
              <a:t> </a:t>
            </a:r>
            <a:r>
              <a:rPr lang="en-US" sz="2400" dirty="0" err="1"/>
              <a:t>thời</a:t>
            </a:r>
            <a:r>
              <a:rPr lang="en-US" sz="2400" dirty="0"/>
              <a:t> </a:t>
            </a:r>
            <a:r>
              <a:rPr lang="en-US" sz="2400" dirty="0" err="1"/>
              <a:t>gian</a:t>
            </a:r>
            <a:r>
              <a:rPr lang="en-US" sz="2400" dirty="0"/>
              <a:t> </a:t>
            </a:r>
            <a:r>
              <a:rPr lang="en-US" sz="2400" dirty="0" err="1"/>
              <a:t>với</a:t>
            </a:r>
            <a:r>
              <a:rPr lang="en-US" sz="2400" dirty="0"/>
              <a:t>: by the time/ when/ as soon as/ etc., </a:t>
            </a:r>
            <a:r>
              <a:rPr lang="en-US" sz="2400" dirty="0" err="1"/>
              <a:t>mặc</a:t>
            </a:r>
            <a:r>
              <a:rPr lang="en-US" sz="2400" dirty="0"/>
              <a:t> </a:t>
            </a:r>
            <a:r>
              <a:rPr lang="en-US" sz="2400" dirty="0" err="1"/>
              <a:t>dù</a:t>
            </a:r>
            <a:r>
              <a:rPr lang="en-US" sz="2400" dirty="0"/>
              <a:t> </a:t>
            </a:r>
            <a:r>
              <a:rPr lang="en-US" sz="2400" dirty="0" err="1"/>
              <a:t>diễn</a:t>
            </a:r>
            <a:r>
              <a:rPr lang="en-US" sz="2400" dirty="0"/>
              <a:t> </a:t>
            </a:r>
            <a:r>
              <a:rPr lang="en-US" sz="2400" dirty="0" err="1"/>
              <a:t>tả</a:t>
            </a:r>
            <a:r>
              <a:rPr lang="en-US" sz="2400" dirty="0"/>
              <a:t> </a:t>
            </a:r>
            <a:r>
              <a:rPr lang="en-US" sz="2400" dirty="0" err="1"/>
              <a:t>sự</a:t>
            </a:r>
            <a:r>
              <a:rPr lang="en-US" sz="2400" dirty="0"/>
              <a:t> </a:t>
            </a:r>
            <a:r>
              <a:rPr lang="en-US" sz="2400" dirty="0" err="1"/>
              <a:t>việc</a:t>
            </a:r>
            <a:r>
              <a:rPr lang="en-US" sz="2400" dirty="0"/>
              <a:t> </a:t>
            </a:r>
            <a:r>
              <a:rPr lang="en-US" sz="2400" dirty="0" err="1"/>
              <a:t>sẽ</a:t>
            </a:r>
            <a:r>
              <a:rPr lang="en-US" sz="2400" dirty="0"/>
              <a:t> </a:t>
            </a:r>
            <a:r>
              <a:rPr lang="en-US" sz="2400" dirty="0" err="1"/>
              <a:t>xảy</a:t>
            </a:r>
            <a:r>
              <a:rPr lang="en-US" sz="2400" dirty="0"/>
              <a:t> </a:t>
            </a:r>
            <a:r>
              <a:rPr lang="en-US" sz="2400" dirty="0" err="1"/>
              <a:t>ra</a:t>
            </a:r>
            <a:r>
              <a:rPr lang="en-US" sz="2400" dirty="0"/>
              <a:t> </a:t>
            </a:r>
            <a:r>
              <a:rPr lang="en-US" sz="2400" dirty="0" err="1"/>
              <a:t>trong</a:t>
            </a:r>
            <a:r>
              <a:rPr lang="en-US" sz="2400" dirty="0"/>
              <a:t> </a:t>
            </a:r>
            <a:r>
              <a:rPr lang="en-US" sz="2400" dirty="0" err="1"/>
              <a:t>tương</a:t>
            </a:r>
            <a:r>
              <a:rPr lang="en-US" sz="2400" dirty="0"/>
              <a:t> </a:t>
            </a:r>
            <a:r>
              <a:rPr lang="en-US" sz="2400" dirty="0" err="1"/>
              <a:t>lai</a:t>
            </a:r>
            <a:r>
              <a:rPr lang="en-US" sz="2400" dirty="0"/>
              <a:t> </a:t>
            </a:r>
            <a:r>
              <a:rPr lang="en-US" sz="2400" dirty="0" err="1"/>
              <a:t>nhưng</a:t>
            </a:r>
            <a:r>
              <a:rPr lang="en-US" sz="2400" dirty="0"/>
              <a:t> </a:t>
            </a:r>
            <a:r>
              <a:rPr lang="en-US" sz="2400" dirty="0" err="1"/>
              <a:t>động</a:t>
            </a:r>
            <a:r>
              <a:rPr lang="en-US" sz="2400" dirty="0"/>
              <a:t> </a:t>
            </a:r>
            <a:r>
              <a:rPr lang="en-US" sz="2400" dirty="0" err="1"/>
              <a:t>từ</a:t>
            </a:r>
            <a:r>
              <a:rPr lang="en-US" sz="2400" dirty="0"/>
              <a:t> </a:t>
            </a:r>
            <a:r>
              <a:rPr lang="en-US" sz="2400" dirty="0" err="1"/>
              <a:t>cần</a:t>
            </a:r>
            <a:r>
              <a:rPr lang="en-US" sz="2400" dirty="0"/>
              <a:t> </a:t>
            </a:r>
            <a:r>
              <a:rPr lang="en-US" sz="2400" dirty="0" err="1"/>
              <a:t>dùng</a:t>
            </a:r>
            <a:r>
              <a:rPr lang="en-US" sz="2400" dirty="0"/>
              <a:t> ở </a:t>
            </a:r>
            <a:r>
              <a:rPr lang="en-US" sz="2400" dirty="0" err="1"/>
              <a:t>thì</a:t>
            </a:r>
            <a:r>
              <a:rPr lang="en-US" sz="2400" dirty="0"/>
              <a:t> </a:t>
            </a:r>
            <a:r>
              <a:rPr lang="en-US" sz="2400" dirty="0" err="1"/>
              <a:t>hiện</a:t>
            </a:r>
            <a:r>
              <a:rPr lang="en-US" sz="2400" dirty="0"/>
              <a:t> </a:t>
            </a:r>
            <a:r>
              <a:rPr lang="en-US" sz="2400" dirty="0" err="1"/>
              <a:t>tại</a:t>
            </a:r>
            <a:r>
              <a:rPr lang="en-US" sz="2400" dirty="0"/>
              <a:t> </a:t>
            </a:r>
            <a:r>
              <a:rPr lang="en-US" sz="2400" dirty="0" err="1"/>
              <a:t>đơn</a:t>
            </a:r>
            <a:r>
              <a:rPr lang="en-US" sz="2400" dirty="0"/>
              <a:t> </a:t>
            </a:r>
            <a:r>
              <a:rPr lang="vi-VN" sz="2400" dirty="0"/>
              <a:t>, </a:t>
            </a:r>
            <a:r>
              <a:rPr lang="en-US" sz="2400" dirty="0"/>
              <a:t>=&gt; Chon A</a:t>
            </a:r>
          </a:p>
          <a:p>
            <a:r>
              <a:rPr lang="vi-VN" sz="2400" b="1" dirty="0"/>
              <a:t>Question 11: </a:t>
            </a:r>
            <a:r>
              <a:rPr lang="vi-VN" sz="2400" dirty="0"/>
              <a:t>Don't expect your investments to ______ fruit immediately - you need patience.</a:t>
            </a:r>
            <a:endParaRPr lang="en-US" sz="2400" dirty="0"/>
          </a:p>
          <a:p>
            <a:r>
              <a:rPr lang="vi-VN" sz="2400" dirty="0"/>
              <a:t>	</a:t>
            </a:r>
            <a:r>
              <a:rPr lang="vi-VN" sz="2400" b="1" dirty="0"/>
              <a:t>A.</a:t>
            </a:r>
            <a:r>
              <a:rPr lang="vi-VN" sz="2400" dirty="0"/>
              <a:t> take	</a:t>
            </a:r>
            <a:r>
              <a:rPr lang="vi-VN" sz="2400" b="1" dirty="0"/>
              <a:t>B.</a:t>
            </a:r>
            <a:r>
              <a:rPr lang="vi-VN" sz="2400" dirty="0"/>
              <a:t> bear		</a:t>
            </a:r>
            <a:r>
              <a:rPr lang="vi-VN" sz="2400" b="1" dirty="0"/>
              <a:t>C.</a:t>
            </a:r>
            <a:r>
              <a:rPr lang="vi-VN" sz="2400" dirty="0"/>
              <a:t> fetch		</a:t>
            </a:r>
            <a:r>
              <a:rPr lang="vi-VN" sz="2400" b="1" dirty="0"/>
              <a:t>D.</a:t>
            </a:r>
            <a:r>
              <a:rPr lang="vi-VN" sz="2400" dirty="0"/>
              <a:t> Bring</a:t>
            </a:r>
            <a:endParaRPr lang="en-US" sz="2400" dirty="0"/>
          </a:p>
          <a:p>
            <a:r>
              <a:rPr lang="en-US" sz="2400" b="1" dirty="0"/>
              <a:t>Question 11: </a:t>
            </a:r>
            <a:r>
              <a:rPr lang="en-US" sz="2400" dirty="0" err="1"/>
              <a:t>Đáp</a:t>
            </a:r>
            <a:r>
              <a:rPr lang="en-US" sz="2400" dirty="0"/>
              <a:t> </a:t>
            </a:r>
            <a:r>
              <a:rPr lang="en-US" sz="2400" dirty="0" err="1"/>
              <a:t>án</a:t>
            </a:r>
            <a:r>
              <a:rPr lang="en-US" sz="2400" dirty="0"/>
              <a:t>: B. bear</a:t>
            </a:r>
          </a:p>
          <a:p>
            <a:r>
              <a:rPr lang="vi-VN" sz="2400" dirty="0"/>
              <a:t>- </a:t>
            </a:r>
            <a:r>
              <a:rPr lang="en-US" sz="2400" dirty="0"/>
              <a:t>bear fruit: </a:t>
            </a:r>
            <a:r>
              <a:rPr lang="en-US" sz="2400" dirty="0" err="1"/>
              <a:t>mang</a:t>
            </a:r>
            <a:r>
              <a:rPr lang="en-US" sz="2400" dirty="0"/>
              <a:t> </a:t>
            </a:r>
            <a:r>
              <a:rPr lang="en-US" sz="2400" dirty="0" err="1"/>
              <a:t>lại</a:t>
            </a:r>
            <a:r>
              <a:rPr lang="en-US" sz="2400" dirty="0"/>
              <a:t> </a:t>
            </a:r>
            <a:r>
              <a:rPr lang="en-US" sz="2400" dirty="0" err="1"/>
              <a:t>kết</a:t>
            </a:r>
            <a:r>
              <a:rPr lang="en-US" sz="2400" dirty="0"/>
              <a:t> </a:t>
            </a:r>
            <a:r>
              <a:rPr lang="en-US" sz="2400" dirty="0" err="1"/>
              <a:t>quả</a:t>
            </a:r>
            <a:r>
              <a:rPr lang="en-US" sz="2400" dirty="0"/>
              <a:t> </a:t>
            </a:r>
          </a:p>
          <a:p>
            <a:endParaRPr lang="en-US" sz="2400" dirty="0"/>
          </a:p>
        </p:txBody>
      </p:sp>
      <p:sp>
        <p:nvSpPr>
          <p:cNvPr id="2" name="Oval 1"/>
          <p:cNvSpPr/>
          <p:nvPr/>
        </p:nvSpPr>
        <p:spPr>
          <a:xfrm>
            <a:off x="228600" y="762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2971800" y="3657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81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0"/>
            <a:ext cx="8610600" cy="7478970"/>
          </a:xfrm>
          <a:prstGeom prst="rect">
            <a:avLst/>
          </a:prstGeom>
          <a:noFill/>
        </p:spPr>
        <p:txBody>
          <a:bodyPr wrap="square" rtlCol="0">
            <a:spAutoFit/>
          </a:bodyPr>
          <a:lstStyle/>
          <a:p>
            <a:r>
              <a:rPr lang="en-US" sz="2400" b="1" dirty="0"/>
              <a:t>Question 12: </a:t>
            </a:r>
            <a:r>
              <a:rPr lang="vi-VN" sz="2400" dirty="0"/>
              <a:t>When old Mr. Barnaby died, several people</a:t>
            </a:r>
            <a:r>
              <a:rPr lang="en-US" sz="2400" dirty="0"/>
              <a:t>_____</a:t>
            </a:r>
            <a:r>
              <a:rPr lang="vi-VN" sz="2400" dirty="0"/>
              <a:t>their claim to the substantial legacy that he left.</a:t>
            </a:r>
            <a:endParaRPr lang="en-US" sz="2400" dirty="0"/>
          </a:p>
          <a:p>
            <a:r>
              <a:rPr lang="vi-VN" sz="2400" b="1" dirty="0" smtClean="0"/>
              <a:t>A</a:t>
            </a:r>
            <a:r>
              <a:rPr lang="vi-VN" sz="2400" b="1" dirty="0"/>
              <a:t>.</a:t>
            </a:r>
            <a:r>
              <a:rPr lang="vi-VN" sz="2400" dirty="0"/>
              <a:t> placed	</a:t>
            </a:r>
            <a:r>
              <a:rPr lang="vi-VN" sz="2400" b="1" dirty="0"/>
              <a:t>B.</a:t>
            </a:r>
            <a:r>
              <a:rPr lang="vi-VN" sz="2400" dirty="0"/>
              <a:t> drew		</a:t>
            </a:r>
            <a:r>
              <a:rPr lang="vi-VN" sz="2400" b="1" dirty="0"/>
              <a:t>C.</a:t>
            </a:r>
            <a:r>
              <a:rPr lang="vi-VN" sz="2400" dirty="0"/>
              <a:t> assumed 		</a:t>
            </a:r>
            <a:r>
              <a:rPr lang="vi-VN" sz="2400" b="1" dirty="0"/>
              <a:t>D.</a:t>
            </a:r>
            <a:r>
              <a:rPr lang="vi-VN" sz="2400" dirty="0"/>
              <a:t> </a:t>
            </a:r>
            <a:r>
              <a:rPr lang="en-US" sz="2400" dirty="0"/>
              <a:t>l</a:t>
            </a:r>
            <a:r>
              <a:rPr lang="vi-VN" sz="2400" dirty="0"/>
              <a:t>aid</a:t>
            </a:r>
            <a:endParaRPr lang="en-US" sz="2400" dirty="0"/>
          </a:p>
          <a:p>
            <a:endParaRPr lang="vi-VN" sz="2400" b="1" dirty="0" smtClean="0"/>
          </a:p>
          <a:p>
            <a:r>
              <a:rPr lang="en-US" sz="2400" dirty="0" smtClean="0"/>
              <a:t>Lay </a:t>
            </a:r>
            <a:r>
              <a:rPr lang="en-US" sz="2400" dirty="0"/>
              <a:t>claim to </a:t>
            </a:r>
            <a:r>
              <a:rPr lang="en-US" sz="2400" dirty="0" err="1"/>
              <a:t>sth</a:t>
            </a:r>
            <a:r>
              <a:rPr lang="en-US" sz="2400" dirty="0"/>
              <a:t> = </a:t>
            </a:r>
            <a:r>
              <a:rPr lang="en-US" sz="2400" dirty="0" err="1"/>
              <a:t>tuyên</a:t>
            </a:r>
            <a:r>
              <a:rPr lang="en-US" sz="2400" dirty="0"/>
              <a:t> </a:t>
            </a:r>
            <a:r>
              <a:rPr lang="en-US" sz="2400" dirty="0" err="1"/>
              <a:t>bố</a:t>
            </a:r>
            <a:r>
              <a:rPr lang="en-US" sz="2400" dirty="0"/>
              <a:t> </a:t>
            </a:r>
            <a:r>
              <a:rPr lang="en-US" sz="2400" dirty="0" err="1"/>
              <a:t>là</a:t>
            </a:r>
            <a:r>
              <a:rPr lang="en-US" sz="2400" dirty="0"/>
              <a:t> </a:t>
            </a:r>
            <a:r>
              <a:rPr lang="en-US" sz="2400" dirty="0" err="1"/>
              <a:t>có</a:t>
            </a:r>
            <a:r>
              <a:rPr lang="en-US" sz="2400" dirty="0"/>
              <a:t> </a:t>
            </a:r>
            <a:r>
              <a:rPr lang="en-US" sz="2400" dirty="0" err="1"/>
              <a:t>quyền</a:t>
            </a:r>
            <a:r>
              <a:rPr lang="en-US" sz="2400" dirty="0"/>
              <a:t> </a:t>
            </a:r>
            <a:r>
              <a:rPr lang="en-US" sz="2400" dirty="0" err="1"/>
              <a:t>sở</a:t>
            </a:r>
            <a:r>
              <a:rPr lang="en-US" sz="2400" dirty="0"/>
              <a:t> </a:t>
            </a:r>
            <a:r>
              <a:rPr lang="en-US" sz="2400" dirty="0" err="1"/>
              <a:t>hữu</a:t>
            </a:r>
            <a:r>
              <a:rPr lang="en-US" sz="2400" dirty="0"/>
              <a:t> </a:t>
            </a:r>
            <a:r>
              <a:rPr lang="en-US" sz="2400" dirty="0" err="1"/>
              <a:t>thứ</a:t>
            </a:r>
            <a:r>
              <a:rPr lang="en-US" sz="2400" dirty="0"/>
              <a:t> </a:t>
            </a:r>
            <a:r>
              <a:rPr lang="en-US" sz="2400" dirty="0" err="1"/>
              <a:t>gì</a:t>
            </a:r>
            <a:r>
              <a:rPr lang="en-US" sz="2400" dirty="0"/>
              <a:t> (</a:t>
            </a:r>
            <a:r>
              <a:rPr lang="en-US" sz="2400" dirty="0" err="1"/>
              <a:t>thường</a:t>
            </a:r>
            <a:r>
              <a:rPr lang="en-US" sz="2400" dirty="0"/>
              <a:t> </a:t>
            </a:r>
            <a:r>
              <a:rPr lang="en-US" sz="2400" dirty="0" err="1"/>
              <a:t>là</a:t>
            </a:r>
            <a:r>
              <a:rPr lang="en-US" sz="2400" dirty="0"/>
              <a:t> </a:t>
            </a:r>
            <a:r>
              <a:rPr lang="en-US" sz="2400" dirty="0" err="1"/>
              <a:t>tiền</a:t>
            </a:r>
            <a:r>
              <a:rPr lang="en-US" sz="2400" dirty="0"/>
              <a:t>, </a:t>
            </a:r>
            <a:r>
              <a:rPr lang="en-US" sz="2400" dirty="0" err="1"/>
              <a:t>tài</a:t>
            </a:r>
            <a:r>
              <a:rPr lang="en-US" sz="2400" dirty="0"/>
              <a:t> </a:t>
            </a:r>
            <a:r>
              <a:rPr lang="en-US" sz="2400" dirty="0" err="1"/>
              <a:t>sản</a:t>
            </a:r>
            <a:r>
              <a:rPr lang="en-US" sz="2400" dirty="0"/>
              <a:t>) </a:t>
            </a:r>
          </a:p>
          <a:p>
            <a:r>
              <a:rPr lang="en-US" sz="2400" dirty="0" err="1"/>
              <a:t>Các</a:t>
            </a:r>
            <a:r>
              <a:rPr lang="en-US" sz="2400" dirty="0"/>
              <a:t> </a:t>
            </a:r>
            <a:r>
              <a:rPr lang="en-US" sz="2400" dirty="0" err="1"/>
              <a:t>động</a:t>
            </a:r>
            <a:r>
              <a:rPr lang="en-US" sz="2400" dirty="0"/>
              <a:t> </a:t>
            </a:r>
            <a:r>
              <a:rPr lang="en-US" sz="2400" dirty="0" err="1"/>
              <a:t>từ</a:t>
            </a:r>
            <a:r>
              <a:rPr lang="en-US" sz="2400" dirty="0"/>
              <a:t> </a:t>
            </a:r>
            <a:r>
              <a:rPr lang="en-US" sz="2400" dirty="0" err="1"/>
              <a:t>của</a:t>
            </a:r>
            <a:r>
              <a:rPr lang="en-US" sz="2400" dirty="0"/>
              <a:t> </a:t>
            </a:r>
            <a:r>
              <a:rPr lang="en-US" sz="2400" dirty="0" err="1"/>
              <a:t>các</a:t>
            </a:r>
            <a:r>
              <a:rPr lang="en-US" sz="2400" dirty="0"/>
              <a:t> </a:t>
            </a:r>
            <a:r>
              <a:rPr lang="en-US" sz="2400" dirty="0" err="1"/>
              <a:t>phương</a:t>
            </a:r>
            <a:r>
              <a:rPr lang="en-US" sz="2400" dirty="0"/>
              <a:t> </a:t>
            </a:r>
            <a:r>
              <a:rPr lang="en-US" sz="2400" dirty="0" err="1"/>
              <a:t>án</a:t>
            </a:r>
            <a:r>
              <a:rPr lang="en-US" sz="2400" dirty="0"/>
              <a:t> </a:t>
            </a:r>
            <a:r>
              <a:rPr lang="en-US" sz="2400" dirty="0" err="1"/>
              <a:t>khác</a:t>
            </a:r>
            <a:r>
              <a:rPr lang="en-US" sz="2400" dirty="0"/>
              <a:t> </a:t>
            </a:r>
            <a:r>
              <a:rPr lang="en-US" sz="2400" dirty="0" err="1"/>
              <a:t>không</a:t>
            </a:r>
            <a:r>
              <a:rPr lang="en-US" sz="2400" dirty="0"/>
              <a:t> </a:t>
            </a:r>
            <a:r>
              <a:rPr lang="en-US" sz="2400" dirty="0" err="1"/>
              <a:t>đi</a:t>
            </a:r>
            <a:r>
              <a:rPr lang="en-US" sz="2400" dirty="0"/>
              <a:t> </a:t>
            </a:r>
            <a:r>
              <a:rPr lang="en-US" sz="2400" dirty="0" err="1"/>
              <a:t>cùng</a:t>
            </a:r>
            <a:r>
              <a:rPr lang="en-US" sz="2400" dirty="0"/>
              <a:t> </a:t>
            </a:r>
            <a:r>
              <a:rPr lang="en-US" sz="2400" dirty="0" err="1"/>
              <a:t>với</a:t>
            </a:r>
            <a:r>
              <a:rPr lang="en-US" sz="2400" dirty="0"/>
              <a:t> </a:t>
            </a:r>
            <a:r>
              <a:rPr lang="en-US" sz="2400" dirty="0" err="1"/>
              <a:t>danh</a:t>
            </a:r>
            <a:r>
              <a:rPr lang="en-US" sz="2400" dirty="0"/>
              <a:t> </a:t>
            </a:r>
            <a:r>
              <a:rPr lang="en-US" sz="2400" dirty="0" err="1"/>
              <a:t>từ</a:t>
            </a:r>
            <a:r>
              <a:rPr lang="en-US" sz="2400" dirty="0"/>
              <a:t> "claim" </a:t>
            </a:r>
            <a:r>
              <a:rPr lang="en-US" sz="2400" dirty="0" err="1"/>
              <a:t>tạo</a:t>
            </a:r>
            <a:r>
              <a:rPr lang="en-US" sz="2400" dirty="0"/>
              <a:t> </a:t>
            </a:r>
            <a:r>
              <a:rPr lang="en-US" sz="2400" dirty="0" err="1"/>
              <a:t>thành</a:t>
            </a:r>
            <a:r>
              <a:rPr lang="en-US" sz="2400" dirty="0"/>
              <a:t> </a:t>
            </a:r>
            <a:r>
              <a:rPr lang="en-US" sz="2400" dirty="0" err="1"/>
              <a:t>cụm</a:t>
            </a:r>
            <a:r>
              <a:rPr lang="en-US" sz="2400" dirty="0"/>
              <a:t> </a:t>
            </a:r>
            <a:r>
              <a:rPr lang="en-US" sz="2400" dirty="0" err="1"/>
              <a:t>từ</a:t>
            </a:r>
            <a:r>
              <a:rPr lang="en-US" sz="2400" dirty="0"/>
              <a:t> </a:t>
            </a:r>
            <a:r>
              <a:rPr lang="en-US" sz="2400" dirty="0" err="1"/>
              <a:t>có</a:t>
            </a:r>
            <a:r>
              <a:rPr lang="en-US" sz="2400" dirty="0"/>
              <a:t> </a:t>
            </a:r>
            <a:r>
              <a:rPr lang="en-US" sz="2400" dirty="0" err="1"/>
              <a:t>nghĩa</a:t>
            </a:r>
            <a:r>
              <a:rPr lang="en-US" sz="2400" dirty="0"/>
              <a:t> </a:t>
            </a:r>
            <a:r>
              <a:rPr lang="en-US" sz="2400" dirty="0" err="1"/>
              <a:t>tương</a:t>
            </a:r>
            <a:r>
              <a:rPr lang="en-US" sz="2400" dirty="0"/>
              <a:t> </a:t>
            </a:r>
            <a:r>
              <a:rPr lang="en-US" sz="2400" dirty="0" err="1"/>
              <a:t>tự</a:t>
            </a:r>
            <a:r>
              <a:rPr lang="en-US" sz="2400" dirty="0"/>
              <a:t>.</a:t>
            </a:r>
          </a:p>
          <a:p>
            <a:r>
              <a:rPr lang="en-US" sz="2400" b="1" dirty="0" err="1"/>
              <a:t>Tạm</a:t>
            </a:r>
            <a:r>
              <a:rPr lang="en-US" sz="2400" b="1" dirty="0"/>
              <a:t> </a:t>
            </a:r>
            <a:r>
              <a:rPr lang="en-US" sz="2400" b="1" dirty="0" err="1"/>
              <a:t>dịch</a:t>
            </a:r>
            <a:r>
              <a:rPr lang="en-US" sz="2400" b="1" dirty="0"/>
              <a:t>: </a:t>
            </a:r>
            <a:r>
              <a:rPr lang="en-US" sz="2400" dirty="0" err="1"/>
              <a:t>Khi</a:t>
            </a:r>
            <a:r>
              <a:rPr lang="en-US" sz="2400" dirty="0"/>
              <a:t> </a:t>
            </a:r>
            <a:r>
              <a:rPr lang="en-US" sz="2400" dirty="0" err="1"/>
              <a:t>ông</a:t>
            </a:r>
            <a:r>
              <a:rPr lang="en-US" sz="2400" dirty="0"/>
              <a:t> Barnaby </a:t>
            </a:r>
            <a:r>
              <a:rPr lang="en-US" sz="2400" dirty="0" err="1"/>
              <a:t>chết</a:t>
            </a:r>
            <a:r>
              <a:rPr lang="en-US" sz="2400" dirty="0"/>
              <a:t>, </a:t>
            </a:r>
            <a:r>
              <a:rPr lang="en-US" sz="2400" dirty="0" err="1"/>
              <a:t>vài</a:t>
            </a:r>
            <a:r>
              <a:rPr lang="en-US" sz="2400" dirty="0"/>
              <a:t> </a:t>
            </a:r>
            <a:r>
              <a:rPr lang="en-US" sz="2400" dirty="0" err="1"/>
              <a:t>người</a:t>
            </a:r>
            <a:r>
              <a:rPr lang="en-US" sz="2400" dirty="0"/>
              <a:t> </a:t>
            </a:r>
            <a:r>
              <a:rPr lang="en-US" sz="2400" dirty="0" err="1"/>
              <a:t>tuyên</a:t>
            </a:r>
            <a:r>
              <a:rPr lang="en-US" sz="2400" dirty="0"/>
              <a:t> </a:t>
            </a:r>
            <a:r>
              <a:rPr lang="en-US" sz="2400" dirty="0" err="1"/>
              <a:t>bố</a:t>
            </a:r>
            <a:r>
              <a:rPr lang="en-US" sz="2400" dirty="0"/>
              <a:t> </a:t>
            </a:r>
            <a:r>
              <a:rPr lang="en-US" sz="2400" dirty="0" err="1"/>
              <a:t>là</a:t>
            </a:r>
            <a:r>
              <a:rPr lang="en-US" sz="2400" dirty="0"/>
              <a:t> </a:t>
            </a:r>
            <a:r>
              <a:rPr lang="en-US" sz="2400" dirty="0" err="1"/>
              <a:t>có</a:t>
            </a:r>
            <a:r>
              <a:rPr lang="en-US" sz="2400" dirty="0"/>
              <a:t> </a:t>
            </a:r>
            <a:r>
              <a:rPr lang="en-US" sz="2400" dirty="0" err="1"/>
              <a:t>quyền</a:t>
            </a:r>
            <a:r>
              <a:rPr lang="en-US" sz="2400" dirty="0"/>
              <a:t> </a:t>
            </a:r>
            <a:r>
              <a:rPr lang="en-US" sz="2400" dirty="0" err="1"/>
              <a:t>sở</a:t>
            </a:r>
            <a:r>
              <a:rPr lang="en-US" sz="2400" dirty="0"/>
              <a:t> </a:t>
            </a:r>
            <a:r>
              <a:rPr lang="en-US" sz="2400" dirty="0" err="1"/>
              <a:t>hữu</a:t>
            </a:r>
            <a:r>
              <a:rPr lang="en-US" sz="2400" dirty="0"/>
              <a:t> </a:t>
            </a:r>
            <a:r>
              <a:rPr lang="en-US" sz="2400" dirty="0" err="1"/>
              <a:t>khoản</a:t>
            </a:r>
            <a:r>
              <a:rPr lang="en-US" sz="2400" dirty="0"/>
              <a:t> </a:t>
            </a:r>
            <a:r>
              <a:rPr lang="en-US" sz="2400" dirty="0" err="1"/>
              <a:t>thừa</a:t>
            </a:r>
            <a:r>
              <a:rPr lang="en-US" sz="2400" dirty="0"/>
              <a:t> </a:t>
            </a:r>
            <a:r>
              <a:rPr lang="en-US" sz="2400" dirty="0" err="1"/>
              <a:t>kế</a:t>
            </a:r>
            <a:r>
              <a:rPr lang="en-US" sz="2400" dirty="0"/>
              <a:t> </a:t>
            </a:r>
            <a:r>
              <a:rPr lang="en-US" sz="2400" dirty="0" err="1"/>
              <a:t>đáng</a:t>
            </a:r>
            <a:r>
              <a:rPr lang="en-US" sz="2400" dirty="0"/>
              <a:t> </a:t>
            </a:r>
            <a:r>
              <a:rPr lang="en-US" sz="2400" dirty="0" err="1"/>
              <a:t>kể</a:t>
            </a:r>
            <a:r>
              <a:rPr lang="en-US" sz="2400" dirty="0"/>
              <a:t> </a:t>
            </a:r>
            <a:r>
              <a:rPr lang="en-US" sz="2400" dirty="0" err="1"/>
              <a:t>mà</a:t>
            </a:r>
            <a:r>
              <a:rPr lang="en-US" sz="2400" dirty="0"/>
              <a:t> </a:t>
            </a:r>
            <a:r>
              <a:rPr lang="en-US" sz="2400" dirty="0" err="1"/>
              <a:t>ông</a:t>
            </a:r>
            <a:r>
              <a:rPr lang="en-US" sz="2400" dirty="0"/>
              <a:t> </a:t>
            </a:r>
            <a:r>
              <a:rPr lang="en-US" sz="2400" dirty="0" err="1"/>
              <a:t>để</a:t>
            </a:r>
            <a:r>
              <a:rPr lang="en-US" sz="2400" dirty="0"/>
              <a:t> </a:t>
            </a:r>
            <a:r>
              <a:rPr lang="en-US" sz="2400" dirty="0" err="1"/>
              <a:t>lại</a:t>
            </a:r>
            <a:r>
              <a:rPr lang="en-US" sz="2400" dirty="0"/>
              <a:t>.</a:t>
            </a:r>
          </a:p>
          <a:p>
            <a:r>
              <a:rPr lang="en-US" sz="2400" b="1" dirty="0"/>
              <a:t>Question 13: </a:t>
            </a:r>
            <a:r>
              <a:rPr lang="vi-VN" sz="2400" dirty="0"/>
              <a:t>Only one of our gifted students</a:t>
            </a:r>
            <a:r>
              <a:rPr lang="vi-VN" sz="2400" u="sng" dirty="0"/>
              <a:t>	</a:t>
            </a:r>
            <a:r>
              <a:rPr lang="vi-VN" sz="2400" dirty="0"/>
              <a:t>to participate in the final competition.</a:t>
            </a:r>
            <a:endParaRPr lang="en-US" sz="2400" dirty="0"/>
          </a:p>
          <a:p>
            <a:r>
              <a:rPr lang="vi-VN" sz="2400" dirty="0"/>
              <a:t>	</a:t>
            </a:r>
            <a:r>
              <a:rPr lang="en-US" sz="2400" b="1" dirty="0"/>
              <a:t>A. </a:t>
            </a:r>
            <a:r>
              <a:rPr lang="vi-VN" sz="2400" dirty="0"/>
              <a:t>was choosing	</a:t>
            </a:r>
            <a:r>
              <a:rPr lang="vi-VN" sz="2400" b="1" dirty="0"/>
              <a:t>B. </a:t>
            </a:r>
            <a:r>
              <a:rPr lang="vi-VN" sz="2400" dirty="0"/>
              <a:t>chosen		</a:t>
            </a:r>
            <a:endParaRPr lang="vi-VN" sz="2400" dirty="0" smtClean="0"/>
          </a:p>
          <a:p>
            <a:r>
              <a:rPr lang="vi-VN" sz="2400" b="1" dirty="0"/>
              <a:t>	</a:t>
            </a:r>
            <a:r>
              <a:rPr lang="vi-VN" sz="2400" b="1" dirty="0" smtClean="0"/>
              <a:t>C</a:t>
            </a:r>
            <a:r>
              <a:rPr lang="vi-VN" sz="2400" b="1" dirty="0"/>
              <a:t>. </a:t>
            </a:r>
            <a:r>
              <a:rPr lang="vi-VN" sz="2400" dirty="0"/>
              <a:t>has been chosen	</a:t>
            </a:r>
            <a:r>
              <a:rPr lang="vi-VN" sz="2400" b="1" dirty="0"/>
              <a:t>D. </a:t>
            </a:r>
            <a:r>
              <a:rPr lang="vi-VN" sz="2400" dirty="0"/>
              <a:t>have been chosen</a:t>
            </a:r>
            <a:endParaRPr lang="en-US" sz="2400" dirty="0"/>
          </a:p>
          <a:p>
            <a:endParaRPr lang="vi-VN" sz="2400" b="1" dirty="0" smtClean="0"/>
          </a:p>
          <a:p>
            <a:r>
              <a:rPr lang="en-US" sz="2400" dirty="0" err="1" smtClean="0"/>
              <a:t>Động</a:t>
            </a:r>
            <a:r>
              <a:rPr lang="en-US" sz="2400" dirty="0" smtClean="0"/>
              <a:t> </a:t>
            </a:r>
            <a:r>
              <a:rPr lang="en-US" sz="2400" dirty="0" err="1"/>
              <a:t>từ</a:t>
            </a:r>
            <a:r>
              <a:rPr lang="en-US" sz="2400" dirty="0"/>
              <a:t> chia </a:t>
            </a:r>
            <a:r>
              <a:rPr lang="en-US" sz="2400" dirty="0" err="1"/>
              <a:t>theo</a:t>
            </a:r>
            <a:r>
              <a:rPr lang="en-US" sz="2400" dirty="0"/>
              <a:t> </a:t>
            </a:r>
            <a:r>
              <a:rPr lang="en-US" sz="2400" dirty="0" err="1"/>
              <a:t>chủ</a:t>
            </a:r>
            <a:r>
              <a:rPr lang="en-US" sz="2400" dirty="0"/>
              <a:t> </a:t>
            </a:r>
            <a:r>
              <a:rPr lang="en-US" sz="2400" dirty="0" err="1"/>
              <a:t>ngữ</a:t>
            </a:r>
            <a:r>
              <a:rPr lang="en-US" sz="2400" dirty="0"/>
              <a:t> </a:t>
            </a:r>
            <a:r>
              <a:rPr lang="en-US" sz="2400" dirty="0" err="1"/>
              <a:t>số</a:t>
            </a:r>
            <a:r>
              <a:rPr lang="en-US" sz="2400" dirty="0"/>
              <a:t> </a:t>
            </a:r>
            <a:r>
              <a:rPr lang="en-US" sz="2400" dirty="0" err="1"/>
              <a:t>ít</a:t>
            </a:r>
            <a:r>
              <a:rPr lang="en-US" sz="2400" dirty="0"/>
              <a:t> (only one of...) </a:t>
            </a:r>
            <a:r>
              <a:rPr lang="en-US" sz="2400" dirty="0" err="1"/>
              <a:t>và</a:t>
            </a:r>
            <a:r>
              <a:rPr lang="en-US" sz="2400" dirty="0"/>
              <a:t> ở </a:t>
            </a:r>
            <a:r>
              <a:rPr lang="en-US" sz="2400" dirty="0" err="1"/>
              <a:t>dạng</a:t>
            </a:r>
            <a:r>
              <a:rPr lang="en-US" sz="2400" dirty="0"/>
              <a:t> </a:t>
            </a:r>
            <a:r>
              <a:rPr lang="en-US" sz="2400" dirty="0" err="1"/>
              <a:t>bị</a:t>
            </a:r>
            <a:r>
              <a:rPr lang="en-US" sz="2400" dirty="0"/>
              <a:t> </a:t>
            </a:r>
            <a:r>
              <a:rPr lang="en-US" sz="2400" dirty="0" err="1"/>
              <a:t>động</a:t>
            </a:r>
            <a:r>
              <a:rPr lang="en-US" sz="2400" dirty="0"/>
              <a:t>  </a:t>
            </a:r>
            <a:r>
              <a:rPr lang="en-US" sz="2400" dirty="0" err="1"/>
              <a:t>chỉ</a:t>
            </a:r>
            <a:r>
              <a:rPr lang="en-US" sz="2400" dirty="0"/>
              <a:t> </a:t>
            </a:r>
            <a:r>
              <a:rPr lang="en-US" sz="2400" dirty="0" err="1"/>
              <a:t>có</a:t>
            </a:r>
            <a:r>
              <a:rPr lang="en-US" sz="2400" dirty="0"/>
              <a:t> C </a:t>
            </a:r>
            <a:r>
              <a:rPr lang="en-US" sz="2400" dirty="0" err="1"/>
              <a:t>là</a:t>
            </a:r>
            <a:r>
              <a:rPr lang="en-US" sz="2400" dirty="0"/>
              <a:t> </a:t>
            </a:r>
            <a:r>
              <a:rPr lang="en-US" sz="2400" dirty="0" err="1"/>
              <a:t>đúng</a:t>
            </a:r>
            <a:r>
              <a:rPr lang="en-US" sz="2400" dirty="0"/>
              <a:t>.</a:t>
            </a:r>
          </a:p>
          <a:p>
            <a:r>
              <a:rPr lang="vi-VN" sz="2400" b="1" dirty="0"/>
              <a:t>Tạm dịch: </a:t>
            </a:r>
            <a:r>
              <a:rPr lang="vi-VN" sz="2400" dirty="0"/>
              <a:t>Chỉ một trong số những học sinh tài năng của chúng tôi là được chọn để tham gia vào cuộc thi cuối cùng.</a:t>
            </a:r>
            <a:endParaRPr lang="en-US" sz="2400" dirty="0"/>
          </a:p>
          <a:p>
            <a:endParaRPr lang="en-US" sz="2400" dirty="0"/>
          </a:p>
        </p:txBody>
      </p:sp>
      <p:sp>
        <p:nvSpPr>
          <p:cNvPr id="2" name="Oval 1"/>
          <p:cNvSpPr/>
          <p:nvPr/>
        </p:nvSpPr>
        <p:spPr>
          <a:xfrm>
            <a:off x="7772400" y="762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1295400" y="4800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8721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7513"/>
            <a:ext cx="8763000" cy="8586966"/>
          </a:xfrm>
          <a:prstGeom prst="rect">
            <a:avLst/>
          </a:prstGeom>
          <a:noFill/>
        </p:spPr>
        <p:txBody>
          <a:bodyPr wrap="square" rtlCol="0">
            <a:spAutoFit/>
          </a:bodyPr>
          <a:lstStyle/>
          <a:p>
            <a:r>
              <a:rPr lang="en-US" sz="2400" b="1" dirty="0"/>
              <a:t>Question 14: </a:t>
            </a:r>
            <a:r>
              <a:rPr lang="vi-VN" sz="2400" dirty="0"/>
              <a:t>________ the distance was too far and the time was short, we decided to fly  there instead of going there by train.</a:t>
            </a:r>
            <a:endParaRPr lang="en-US" sz="2400" dirty="0"/>
          </a:p>
          <a:p>
            <a:r>
              <a:rPr lang="vi-VN" sz="2400" dirty="0"/>
              <a:t>	</a:t>
            </a:r>
            <a:r>
              <a:rPr lang="vi-VN" sz="2400" b="1" dirty="0"/>
              <a:t>A.</a:t>
            </a:r>
            <a:r>
              <a:rPr lang="vi-VN" sz="2400" dirty="0"/>
              <a:t> To discover				</a:t>
            </a:r>
            <a:r>
              <a:rPr lang="vi-VN" sz="2400" b="1" dirty="0"/>
              <a:t>B.</a:t>
            </a:r>
            <a:r>
              <a:rPr lang="vi-VN" sz="2400" dirty="0"/>
              <a:t> </a:t>
            </a:r>
            <a:r>
              <a:rPr lang="vi-VN" sz="2400" dirty="0" smtClean="0"/>
              <a:t>Discovered</a:t>
            </a:r>
            <a:endParaRPr lang="en-US" sz="2400" dirty="0"/>
          </a:p>
          <a:p>
            <a:r>
              <a:rPr lang="vi-VN" sz="2400" dirty="0"/>
              <a:t>	</a:t>
            </a:r>
            <a:r>
              <a:rPr lang="vi-VN" sz="2400" b="1" dirty="0"/>
              <a:t>C.</a:t>
            </a:r>
            <a:r>
              <a:rPr lang="vi-VN" sz="2400" dirty="0"/>
              <a:t> To have discovered  			</a:t>
            </a:r>
            <a:r>
              <a:rPr lang="vi-VN" sz="2400" b="1" dirty="0" smtClean="0"/>
              <a:t>D</a:t>
            </a:r>
            <a:r>
              <a:rPr lang="vi-VN" sz="2400" b="1" dirty="0"/>
              <a:t>.</a:t>
            </a:r>
            <a:r>
              <a:rPr lang="vi-VN" sz="2400" dirty="0"/>
              <a:t> Discovering</a:t>
            </a:r>
            <a:endParaRPr lang="en-US" sz="2400" dirty="0"/>
          </a:p>
          <a:p>
            <a:endParaRPr lang="vi-VN" sz="2400" b="1" dirty="0" smtClean="0"/>
          </a:p>
          <a:p>
            <a:r>
              <a:rPr lang="vi-VN" sz="2400" b="1" i="1" dirty="0" smtClean="0"/>
              <a:t>Kiến </a:t>
            </a:r>
            <a:r>
              <a:rPr lang="vi-VN" sz="2400" b="1" i="1" dirty="0"/>
              <a:t>thức về cấu trúc đồng chủ ngữ</a:t>
            </a:r>
            <a:endParaRPr lang="en-US" sz="2400" dirty="0"/>
          </a:p>
          <a:p>
            <a:r>
              <a:rPr lang="vi-VN" sz="2400" dirty="0"/>
              <a:t>Khi 2 vế của câu đồng chủ ngữ, ta có thể lược bỏ chủ ngữ của vế đầu và thay bằng:</a:t>
            </a:r>
            <a:endParaRPr lang="en-US" sz="2400" dirty="0"/>
          </a:p>
          <a:p>
            <a:r>
              <a:rPr lang="vi-VN" sz="2400" b="1" dirty="0"/>
              <a:t>- Ving:</a:t>
            </a:r>
            <a:r>
              <a:rPr lang="vi-VN" sz="2400" dirty="0"/>
              <a:t> khi muốn diễn tả những hành động xảy ra nối tiếp nhau</a:t>
            </a:r>
            <a:endParaRPr lang="en-US" sz="2400" dirty="0"/>
          </a:p>
          <a:p>
            <a:r>
              <a:rPr lang="vi-VN" sz="2400" dirty="0"/>
              <a:t>Eg: Feeling hungry, she went down to the kitchen.</a:t>
            </a:r>
            <a:endParaRPr lang="en-US" sz="2400" dirty="0"/>
          </a:p>
          <a:p>
            <a:r>
              <a:rPr lang="vi-VN" sz="2400" b="1" dirty="0"/>
              <a:t>- Having + Vpp:</a:t>
            </a:r>
            <a:r>
              <a:rPr lang="vi-VN" sz="2400" dirty="0"/>
              <a:t> khi muốn diễn tả một hành động đã xảy ra xong mới tới hành động khác</a:t>
            </a:r>
            <a:endParaRPr lang="en-US" sz="2400" dirty="0"/>
          </a:p>
          <a:p>
            <a:r>
              <a:rPr lang="vi-VN" sz="2400" dirty="0"/>
              <a:t>Eg: Having finished my homework, I went to bed.</a:t>
            </a:r>
            <a:endParaRPr lang="en-US" sz="2400" dirty="0"/>
          </a:p>
          <a:p>
            <a:r>
              <a:rPr lang="vi-VN" sz="2400" b="1" dirty="0"/>
              <a:t>- To + V(bare):</a:t>
            </a:r>
            <a:r>
              <a:rPr lang="vi-VN" sz="2400" dirty="0"/>
              <a:t> để chỉ mục đích</a:t>
            </a:r>
            <a:endParaRPr lang="en-US" sz="2400" dirty="0"/>
          </a:p>
          <a:p>
            <a:r>
              <a:rPr lang="vi-VN" sz="2400" dirty="0"/>
              <a:t>Eg: To pass the exam, you have to work harder.</a:t>
            </a:r>
            <a:endParaRPr lang="en-US" sz="2400" dirty="0"/>
          </a:p>
          <a:p>
            <a:r>
              <a:rPr lang="vi-VN" sz="2400" b="1" dirty="0"/>
              <a:t>- Vp2:</a:t>
            </a:r>
            <a:r>
              <a:rPr lang="vi-VN" sz="2400" dirty="0"/>
              <a:t> khi muốn diễn đạt ý nghĩa bị động</a:t>
            </a:r>
            <a:endParaRPr lang="en-US" sz="2400" dirty="0"/>
          </a:p>
          <a:p>
            <a:r>
              <a:rPr lang="vi-VN" sz="2400" dirty="0"/>
              <a:t>Eg: Written in 1988, the book became famous all over the world.</a:t>
            </a:r>
            <a:endParaRPr lang="en-US" sz="2400" dirty="0"/>
          </a:p>
          <a:p>
            <a:r>
              <a:rPr lang="vi-VN" sz="2400" b="1" dirty="0"/>
              <a:t>Tạm dịch:</a:t>
            </a:r>
            <a:r>
              <a:rPr lang="vi-VN" sz="2400" dirty="0"/>
              <a:t> Phát hiện ra khoảng cách quá xa mà thời gian lại ngắn, chúng tôi quyết định đi máy bay đến đây thay vì đi tàu hỏa.</a:t>
            </a:r>
            <a:endParaRPr lang="en-US" sz="2400" dirty="0"/>
          </a:p>
          <a:p>
            <a:endParaRPr lang="en-US" sz="2400" dirty="0"/>
          </a:p>
        </p:txBody>
      </p:sp>
      <p:sp>
        <p:nvSpPr>
          <p:cNvPr id="2" name="Oval 1"/>
          <p:cNvSpPr/>
          <p:nvPr/>
        </p:nvSpPr>
        <p:spPr>
          <a:xfrm>
            <a:off x="6629400" y="1524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6205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2" end="12"/>
                                            </p:txEl>
                                          </p:spTgt>
                                        </p:tgtEl>
                                        <p:attrNameLst>
                                          <p:attrName>style.visibility</p:attrName>
                                        </p:attrNameLst>
                                      </p:cBhvr>
                                      <p:to>
                                        <p:strVal val="visible"/>
                                      </p:to>
                                    </p:set>
                                    <p:anim calcmode="lin" valueType="num">
                                      <p:cBhvr additive="base">
                                        <p:cTn id="39"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3" end="13"/>
                                            </p:txEl>
                                          </p:spTgt>
                                        </p:tgtEl>
                                        <p:attrNameLst>
                                          <p:attrName>style.visibility</p:attrName>
                                        </p:attrNameLst>
                                      </p:cBhvr>
                                      <p:to>
                                        <p:strVal val="visible"/>
                                      </p:to>
                                    </p:set>
                                    <p:anim calcmode="lin" valueType="num">
                                      <p:cBhvr additive="base">
                                        <p:cTn id="43"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additive="base">
                                        <p:cTn id="49" dur="500" fill="hold"/>
                                        <p:tgtEl>
                                          <p:spTgt spid="2"/>
                                        </p:tgtEl>
                                        <p:attrNameLst>
                                          <p:attrName>ppt_x</p:attrName>
                                        </p:attrNameLst>
                                      </p:cBhvr>
                                      <p:tavLst>
                                        <p:tav tm="0">
                                          <p:val>
                                            <p:strVal val="#ppt_x"/>
                                          </p:val>
                                        </p:tav>
                                        <p:tav tm="100000">
                                          <p:val>
                                            <p:strVal val="#ppt_x"/>
                                          </p:val>
                                        </p:tav>
                                      </p:tavLst>
                                    </p:anim>
                                    <p:anim calcmode="lin" valueType="num">
                                      <p:cBhvr additive="base">
                                        <p:cTn id="5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533400"/>
            <a:ext cx="8534400" cy="3046988"/>
          </a:xfrm>
          <a:prstGeom prst="rect">
            <a:avLst/>
          </a:prstGeom>
          <a:noFill/>
        </p:spPr>
        <p:txBody>
          <a:bodyPr wrap="square" rtlCol="0">
            <a:spAutoFit/>
          </a:bodyPr>
          <a:lstStyle/>
          <a:p>
            <a:r>
              <a:rPr lang="en-US" sz="2400" b="1" dirty="0"/>
              <a:t>Question 15: </a:t>
            </a:r>
            <a:r>
              <a:rPr lang="en-US" sz="2400" dirty="0"/>
              <a:t>_____</a:t>
            </a:r>
            <a:r>
              <a:rPr lang="vi-VN" sz="2400" dirty="0"/>
              <a:t>the time passes, </a:t>
            </a:r>
            <a:r>
              <a:rPr lang="en-US" sz="2400" dirty="0"/>
              <a:t>_____</a:t>
            </a:r>
            <a:r>
              <a:rPr lang="vi-VN" sz="2400" dirty="0"/>
              <a:t>I feel ! The deadline of my thesis  is coming , but  I have just finished half of it.</a:t>
            </a:r>
            <a:endParaRPr lang="en-US" sz="2400" dirty="0"/>
          </a:p>
          <a:p>
            <a:r>
              <a:rPr lang="vi-VN" sz="2400" b="1" dirty="0" smtClean="0"/>
              <a:t>A</a:t>
            </a:r>
            <a:r>
              <a:rPr lang="vi-VN" sz="2400" b="1" dirty="0"/>
              <a:t>.</a:t>
            </a:r>
            <a:r>
              <a:rPr lang="vi-VN" sz="2400" dirty="0"/>
              <a:t> The faster / the nervous			</a:t>
            </a:r>
            <a:endParaRPr lang="vi-VN" sz="2400" dirty="0" smtClean="0"/>
          </a:p>
          <a:p>
            <a:r>
              <a:rPr lang="vi-VN" sz="2400" b="1" dirty="0" smtClean="0"/>
              <a:t>B</a:t>
            </a:r>
            <a:r>
              <a:rPr lang="vi-VN" sz="2400" b="1" dirty="0"/>
              <a:t>.</a:t>
            </a:r>
            <a:r>
              <a:rPr lang="vi-VN" sz="2400" dirty="0"/>
              <a:t> The more fast / the nervous</a:t>
            </a:r>
            <a:endParaRPr lang="en-US" sz="2400" dirty="0"/>
          </a:p>
          <a:p>
            <a:r>
              <a:rPr lang="vi-VN" sz="2400" b="1" dirty="0" smtClean="0"/>
              <a:t>C</a:t>
            </a:r>
            <a:r>
              <a:rPr lang="vi-VN" sz="2400" b="1" dirty="0"/>
              <a:t>.</a:t>
            </a:r>
            <a:r>
              <a:rPr lang="vi-VN" sz="2400" dirty="0"/>
              <a:t> The fast / the more nervous			</a:t>
            </a:r>
            <a:endParaRPr lang="vi-VN" sz="2400" dirty="0" smtClean="0"/>
          </a:p>
          <a:p>
            <a:r>
              <a:rPr lang="vi-VN" sz="2400" b="1" dirty="0" smtClean="0"/>
              <a:t>D</a:t>
            </a:r>
            <a:r>
              <a:rPr lang="vi-VN" sz="2400" b="1" dirty="0"/>
              <a:t>.</a:t>
            </a:r>
            <a:r>
              <a:rPr lang="vi-VN" sz="2400" dirty="0"/>
              <a:t> The faster / the more nervous</a:t>
            </a:r>
            <a:r>
              <a:rPr lang="vi-VN" sz="2400" b="1" dirty="0"/>
              <a:t>	</a:t>
            </a:r>
            <a:endParaRPr lang="en-US" sz="2400" dirty="0"/>
          </a:p>
          <a:p>
            <a:endParaRPr lang="vi-VN" sz="2400" b="1" dirty="0" smtClean="0"/>
          </a:p>
          <a:p>
            <a:endParaRPr lang="en-US" sz="2400" dirty="0"/>
          </a:p>
        </p:txBody>
      </p:sp>
      <p:sp>
        <p:nvSpPr>
          <p:cNvPr id="2" name="Oval 1"/>
          <p:cNvSpPr/>
          <p:nvPr/>
        </p:nvSpPr>
        <p:spPr>
          <a:xfrm>
            <a:off x="304800" y="24384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40069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1436</Words>
  <Application>Microsoft Office PowerPoint</Application>
  <PresentationFormat>On-screen Show (4:3)</PresentationFormat>
  <Paragraphs>425</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8</cp:revision>
  <dcterms:created xsi:type="dcterms:W3CDTF">2022-05-05T09:34:26Z</dcterms:created>
  <dcterms:modified xsi:type="dcterms:W3CDTF">2022-05-06T14:53:06Z</dcterms:modified>
</cp:coreProperties>
</file>