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10" r:id="rId2"/>
    <p:sldId id="423" r:id="rId3"/>
    <p:sldId id="526" r:id="rId4"/>
    <p:sldId id="422" r:id="rId5"/>
    <p:sldId id="529" r:id="rId6"/>
    <p:sldId id="528" r:id="rId7"/>
    <p:sldId id="426" r:id="rId8"/>
    <p:sldId id="461" r:id="rId9"/>
    <p:sldId id="465" r:id="rId10"/>
    <p:sldId id="460" r:id="rId11"/>
    <p:sldId id="438" r:id="rId12"/>
    <p:sldId id="509" r:id="rId13"/>
    <p:sldId id="493" r:id="rId14"/>
    <p:sldId id="487" r:id="rId15"/>
    <p:sldId id="5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8CD2A-D795-4F17-A39B-091695524EDC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19F85-7360-4DEB-99CE-EB1B1B18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F0098-DF66-487D-853D-FBFE8413E0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BDF738-9731-4994-B9C6-79585CDAD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6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203200" y="381000"/>
            <a:ext cx="911860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FEFEFE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06400" y="6477001"/>
            <a:ext cx="2844800" cy="1682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0B38F2E-6B9F-43B5-B3F7-6B549F9F002A}" type="datetime1">
              <a:rPr lang="vi-VN" smtClean="0"/>
              <a:pPr/>
              <a:t>22/08/2021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940800" y="6477001"/>
            <a:ext cx="3048000" cy="1682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GV: Nguyễn Thị Hà Duyên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76800" y="6477000"/>
            <a:ext cx="2844800" cy="38100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CF1858CA-227C-4699-A89F-0E7EEC45F2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33" y="3167063"/>
            <a:ext cx="5901267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234" y="3352800"/>
            <a:ext cx="2205567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34" y="4594226"/>
            <a:ext cx="6548967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4419600"/>
            <a:ext cx="85344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5715000"/>
            <a:ext cx="853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10996221" y="152401"/>
            <a:ext cx="9925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993900"/>
            <a:ext cx="2061633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7" y="2862264"/>
            <a:ext cx="831851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8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6F1E2-8D3F-4375-B70E-FE64E29BB76D}" type="datetime1">
              <a:rPr lang="vi-VN" smtClean="0"/>
              <a:pPr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 Nguyễn Thị Hà Duyên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E633C-FB67-4DF0-BA60-CC8198887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C13D42-E949-41AA-8C61-A3F6232C7C93}" type="datetime1">
              <a:rPr lang="vi-VN" smtClean="0"/>
              <a:pPr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 Nguyễn Thị Hà Duyên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5D0EB-8122-4A12-B67B-54CDD2E09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4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50292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FA6F9BAE-02E9-4FB5-A84F-177A2E191629}" type="datetime1">
              <a:rPr lang="vi-VN" smtClean="0"/>
              <a:pPr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GV: Nguyễn Thị Hà Duyên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969D546A-60AA-4DF6-996D-C0C904667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83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932C2-0EF7-4D4B-AD73-72DF12C73A87}" type="datetime1">
              <a:rPr lang="vi-VN" smtClean="0"/>
              <a:pPr>
                <a:defRPr/>
              </a:pPr>
              <a:t>22/08/2021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Nguyễn Thị Hà Duyên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A6880-E761-40E1-8CC0-CF3102F0D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12636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just">
              <a:defRPr sz="2600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 b="1">
                <a:solidFill>
                  <a:srgbClr val="002060"/>
                </a:solidFill>
              </a:defRPr>
            </a:lvl1pPr>
          </a:lstStyle>
          <a:p>
            <a:fld id="{0D418FBD-A422-4B27-BBBC-11A9521F0D93}" type="datetime1">
              <a:rPr lang="vi-VN" smtClean="0"/>
              <a:pPr/>
              <a:t>22/08/2021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GV: Nguyễn Thị Hà Duyên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53200"/>
            <a:ext cx="2844800" cy="228600"/>
          </a:xfrm>
          <a:noFill/>
        </p:spPr>
        <p:txBody>
          <a:bodyPr/>
          <a:lstStyle>
            <a:lvl1pPr>
              <a:defRPr sz="1300" b="1">
                <a:solidFill>
                  <a:schemeClr val="tx1"/>
                </a:solidFill>
              </a:defRPr>
            </a:lvl1pPr>
          </a:lstStyle>
          <a:p>
            <a:fld id="{5D21F889-C983-4440-9908-FF9D7CB0F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2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E80A0-984E-4617-B39C-8CC36AC318A9}" type="datetime1">
              <a:rPr lang="vi-VN" smtClean="0"/>
              <a:pPr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 Nguyễn Thị Hà Duyên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E3705-18EE-4377-AB45-F34D3A70E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8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2AA6E5-05EE-4C8F-81C1-FDA1EF44232C}" type="datetime1">
              <a:rPr lang="vi-VN" smtClean="0"/>
              <a:pPr/>
              <a:t>22/08/2021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 Nguyễn Thị Hà Duyên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D5C41-1678-4810-B0FC-343488163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7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8A65D-B1DE-469D-9754-9D95C7CDC62C}" type="datetime1">
              <a:rPr lang="vi-VN" smtClean="0"/>
              <a:pPr/>
              <a:t>22/08/2021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 Nguyễn Thị Hà Duyên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1E1D5-11F0-4612-9A1B-5BA60ED64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280B94-8939-4DA8-8C3E-65E6367F20CD}" type="datetime1">
              <a:rPr lang="vi-VN" smtClean="0"/>
              <a:pPr/>
              <a:t>22/08/2021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 Nguyễn Thị Hà Duyên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5F0B-7B3F-4E5C-AE1E-F9BCB7A74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B49C8-185A-4D69-B2B2-13DEA303C0EF}" type="datetime1">
              <a:rPr lang="vi-VN" smtClean="0"/>
              <a:pPr/>
              <a:t>22/08/2021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 Nguyễn Thị Hà Duyên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F88E3-6396-4941-A0D8-F8D2ED85F2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3583BC-EC9D-482D-8814-F9476CA18CA2}" type="datetime1">
              <a:rPr lang="vi-VN" smtClean="0"/>
              <a:pPr/>
              <a:t>22/08/2021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 Nguyễn Thị Hà Duyên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5ABD7-E8E8-4A38-9405-1CF4A46B1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5351BF-B075-4EBD-9A63-E25421F8BEF7}" type="datetime1">
              <a:rPr lang="vi-VN" smtClean="0"/>
              <a:pPr/>
              <a:t>22/08/2021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 Nguyễn Thị Hà Duyên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5969C-28C2-4003-9636-C8B4ACA66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8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1"/>
            <a:ext cx="121920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 i="0" u="non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37326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9010F13-4AC0-41A6-8D69-BEE052C7C76F}" type="datetime1">
              <a:rPr lang="vi-VN" smtClean="0"/>
              <a:pPr/>
              <a:t>22/08/2021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37326"/>
            <a:ext cx="3860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GV: Nguyễn Thị Hà Duyên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6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11B8173-118A-472C-BDE3-C0858AE862C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1" y="5935664"/>
            <a:ext cx="1646767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1" y="5916613"/>
            <a:ext cx="110490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4" y="5608638"/>
            <a:ext cx="573616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467" y="5849939"/>
            <a:ext cx="230717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18" y="5969001"/>
            <a:ext cx="615949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1" y="5943600"/>
            <a:ext cx="412751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17" y="6334126"/>
            <a:ext cx="182668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1"/>
            <a:ext cx="109728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821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 u="none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CFE736-9D7E-4D1A-9AF7-D1493F7B3EA5}" type="datetime1">
              <a:rPr lang="vi-VN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22/08/2021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F88E3-6396-4941-A0D8-F8D2ED85F268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gray">
          <a:xfrm>
            <a:off x="2433637" y="152400"/>
            <a:ext cx="7772400" cy="1066800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2415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E2200C"/>
                </a:solidFill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E2200C"/>
                </a:solidFill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44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E2200C"/>
                </a:solidFill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  <a:latin typeface="Arial"/>
                <a:cs typeface="Arial"/>
              </a:rPr>
              <a:t> 17: SÔNG VÀ HỒ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4675" y="1143000"/>
            <a:ext cx="10957810" cy="4724400"/>
          </a:xfrm>
        </p:spPr>
        <p:txBody>
          <a:bodyPr/>
          <a:lstStyle/>
          <a:p>
            <a:pPr algn="just">
              <a:buNone/>
            </a:pPr>
            <a:r>
              <a:rPr lang="vi-VN" sz="3200" b="1" dirty="0"/>
              <a:t>-</a:t>
            </a:r>
            <a:r>
              <a:rPr lang="vi-VN" sz="3200" b="1" dirty="0">
                <a:solidFill>
                  <a:srgbClr val="0070C0"/>
                </a:solidFill>
              </a:rPr>
              <a:t> H</a:t>
            </a:r>
            <a:r>
              <a:rPr lang="en-US" sz="3200" b="1" dirty="0">
                <a:solidFill>
                  <a:srgbClr val="0070C0"/>
                </a:solidFill>
              </a:rPr>
              <a:t>ồ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/>
              <a:t>là một dạng địa hình trũng chứa nước, thường khép kín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liền</a:t>
            </a:r>
            <a:endParaRPr lang="vi-VN" sz="3200" b="1" dirty="0"/>
          </a:p>
          <a:p>
            <a:pPr algn="just">
              <a:buNone/>
            </a:pPr>
            <a:r>
              <a:rPr lang="vi-VN" sz="3200" b="1" dirty="0">
                <a:solidFill>
                  <a:srgbClr val="0070C0"/>
                </a:solidFill>
              </a:rPr>
              <a:t>- Phân loại hồ: </a:t>
            </a:r>
          </a:p>
          <a:p>
            <a:pPr algn="just">
              <a:buNone/>
            </a:pPr>
            <a:r>
              <a:rPr lang="vi-VN" sz="3200" b="1" dirty="0">
                <a:solidFill>
                  <a:srgbClr val="0070C0"/>
                </a:solidFill>
              </a:rPr>
              <a:t>+ Dựa vào tính chất</a:t>
            </a:r>
            <a:r>
              <a:rPr lang="vi-VN" sz="3200" b="1" dirty="0"/>
              <a:t>: hồ nước mặn và hồ nước ngọt.</a:t>
            </a:r>
          </a:p>
          <a:p>
            <a:pPr algn="just">
              <a:buNone/>
            </a:pPr>
            <a:r>
              <a:rPr lang="vi-VN" sz="3200" b="1" dirty="0"/>
              <a:t>+ </a:t>
            </a:r>
            <a:r>
              <a:rPr lang="vi-VN" sz="3200" b="1" dirty="0">
                <a:solidFill>
                  <a:srgbClr val="0070C0"/>
                </a:solidFill>
              </a:rPr>
              <a:t>Dựa vào nguồn gốc</a:t>
            </a:r>
            <a:r>
              <a:rPr lang="vi-VN" sz="3200" b="1" dirty="0"/>
              <a:t>: hồ tự nhiên, hồ nhân tạo.</a:t>
            </a:r>
          </a:p>
          <a:p>
            <a:pPr algn="just">
              <a:buNone/>
            </a:pPr>
            <a:endParaRPr lang="vi-VN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D5328-0736-4A33-A6A0-9CFA5E028987}" type="datetime1">
              <a:rPr lang="vi-V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22/08/2021</a:t>
            </a:fld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21F889-C983-4440-9908-FF9D7CB0F5EE}" type="slidenum">
              <a:rPr lang="en-US">
                <a:solidFill>
                  <a:srgbClr val="080808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58C51-9B1C-4DD1-99A9-3DD08F4978EB}"/>
              </a:ext>
            </a:extLst>
          </p:cNvPr>
          <p:cNvSpPr/>
          <p:nvPr/>
        </p:nvSpPr>
        <p:spPr>
          <a:xfrm>
            <a:off x="1933731" y="112430"/>
            <a:ext cx="4536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Hồ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" name="Hình ảnh 5">
            <a:extLst>
              <a:ext uri="{FF2B5EF4-FFF2-40B4-BE49-F238E27FC236}">
                <a16:creationId xmlns:a16="http://schemas.microsoft.com/office/drawing/2014/main" id="{050D7257-BFDC-4491-A111-FA1B21515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" y="676036"/>
            <a:ext cx="849442" cy="7963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5953780"/>
            <a:ext cx="96774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66"/>
                </a:solidFill>
                <a:latin typeface="Arial"/>
              </a:rPr>
              <a:t>Hồ</a:t>
            </a:r>
            <a:r>
              <a:rPr lang="en-US" sz="2800" b="1" dirty="0">
                <a:solidFill>
                  <a:srgbClr val="FF0066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/>
              </a:rPr>
              <a:t>gươm</a:t>
            </a:r>
            <a:r>
              <a:rPr lang="en-US" sz="2800" b="1" dirty="0">
                <a:solidFill>
                  <a:srgbClr val="FF0066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/>
              </a:rPr>
              <a:t>được</a:t>
            </a:r>
            <a:r>
              <a:rPr lang="en-US" sz="2800" b="1" dirty="0">
                <a:solidFill>
                  <a:srgbClr val="FF0066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/>
              </a:rPr>
              <a:t>hình</a:t>
            </a:r>
            <a:r>
              <a:rPr lang="en-US" sz="2800" b="1" dirty="0">
                <a:solidFill>
                  <a:srgbClr val="FF0066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/>
              </a:rPr>
              <a:t>thành</a:t>
            </a:r>
            <a:r>
              <a:rPr lang="en-US" sz="2800" b="1" dirty="0">
                <a:solidFill>
                  <a:srgbClr val="FF0066"/>
                </a:solidFill>
                <a:latin typeface="Arial"/>
              </a:rPr>
              <a:t> do </a:t>
            </a:r>
            <a:r>
              <a:rPr lang="en-US" sz="2800" b="1" dirty="0" err="1">
                <a:solidFill>
                  <a:srgbClr val="FF0066"/>
                </a:solidFill>
                <a:latin typeface="Arial"/>
              </a:rPr>
              <a:t>khúc</a:t>
            </a:r>
            <a:r>
              <a:rPr lang="en-US" sz="2800" b="1" dirty="0">
                <a:solidFill>
                  <a:srgbClr val="FF0066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/>
              </a:rPr>
              <a:t>uốn</a:t>
            </a:r>
            <a:r>
              <a:rPr lang="en-US" sz="2800" b="1" dirty="0">
                <a:solidFill>
                  <a:srgbClr val="FF0066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/>
              </a:rPr>
              <a:t>dòng</a:t>
            </a:r>
            <a:r>
              <a:rPr lang="en-US" sz="2800" b="1" dirty="0">
                <a:solidFill>
                  <a:srgbClr val="FF0066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/>
              </a:rPr>
              <a:t>sông</a:t>
            </a:r>
            <a:r>
              <a:rPr lang="en-US" sz="2800" b="1" dirty="0">
                <a:solidFill>
                  <a:srgbClr val="FF0066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/>
              </a:rPr>
              <a:t>cũ</a:t>
            </a:r>
            <a:endParaRPr lang="en-US" sz="2800" b="1" dirty="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A6880-E761-40E1-8CC0-CF3102F0D8FD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8E7C6C-AE4E-44E4-8912-9D23DA561A01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Hồ Baikal, Nga, được xem là hồ nước ngọt sâu nhất và cổ xưa nhất trên Trái Đấ.jpg">
            <a:extLst>
              <a:ext uri="{FF2B5EF4-FFF2-40B4-BE49-F238E27FC236}">
                <a16:creationId xmlns:a16="http://schemas.microsoft.com/office/drawing/2014/main" id="{13064E55-243A-45A0-B198-6AA5D315A976}"/>
              </a:ext>
            </a:extLst>
          </p:cNvPr>
          <p:cNvPicPr/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905000" y="273572"/>
            <a:ext cx="8411502" cy="533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3048000" y="76200"/>
            <a:ext cx="5619750" cy="381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82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>
                  <a:alpha val="70195"/>
                </a:srgb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359981" y="198437"/>
            <a:ext cx="11699497" cy="6278923"/>
            <a:chOff x="225" y="815"/>
            <a:chExt cx="2900" cy="2899"/>
          </a:xfrm>
        </p:grpSpPr>
        <p:pic>
          <p:nvPicPr>
            <p:cNvPr id="21524" name="Picture 77" descr="img16"/>
            <p:cNvPicPr>
              <a:picLocks noChangeAspect="1" noChangeArrowheads="1"/>
            </p:cNvPicPr>
            <p:nvPr/>
          </p:nvPicPr>
          <p:blipFill>
            <a:blip r:embed="rId3">
              <a:lum contrast="20000"/>
            </a:blip>
            <a:srcRect/>
            <a:stretch>
              <a:fillRect/>
            </a:stretch>
          </p:blipFill>
          <p:spPr bwMode="auto">
            <a:xfrm>
              <a:off x="1698" y="2382"/>
              <a:ext cx="1423" cy="13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21525" name="Picture 78" descr="thủy điện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1" y="1047"/>
              <a:ext cx="1331" cy="12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21526" name="Picture 79" descr="nuôi cá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70" y="1047"/>
              <a:ext cx="1455" cy="1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21527" name="Text Box 80"/>
            <p:cNvSpPr txBox="1">
              <a:spLocks noChangeArrowheads="1"/>
            </p:cNvSpPr>
            <p:nvPr/>
          </p:nvSpPr>
          <p:spPr bwMode="auto">
            <a:xfrm>
              <a:off x="225" y="815"/>
              <a:ext cx="2688" cy="26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80808"/>
                  </a:solidFill>
                  <a:latin typeface="Arial" charset="0"/>
                </a:rPr>
                <a:t>Lợi ích sông ngòi mang lại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28800" y="3333690"/>
            <a:ext cx="14478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80808"/>
                </a:solidFill>
                <a:latin typeface="Arial" charset="0"/>
              </a:rPr>
              <a:t>Thuỷ </a:t>
            </a:r>
            <a:r>
              <a:rPr lang="vi-VN" sz="2000" b="1">
                <a:solidFill>
                  <a:srgbClr val="080808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80808"/>
                </a:solidFill>
                <a:latin typeface="Arial" charset="0"/>
              </a:rPr>
              <a:t>iện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19800" y="3276600"/>
            <a:ext cx="12954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80808"/>
                </a:solidFill>
                <a:latin typeface="Arial" charset="0"/>
              </a:rPr>
              <a:t>Đánh cá</a:t>
            </a:r>
          </a:p>
        </p:txBody>
      </p:sp>
      <p:sp>
        <p:nvSpPr>
          <p:cNvPr id="21514" name="TextBox 23"/>
          <p:cNvSpPr txBox="1">
            <a:spLocks noChangeArrowheads="1"/>
          </p:cNvSpPr>
          <p:nvPr/>
        </p:nvSpPr>
        <p:spPr bwMode="auto">
          <a:xfrm>
            <a:off x="9829800" y="647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7D9DDC-F0FD-44C1-8692-9EB029C21092}" type="datetime1">
              <a:rPr lang="vi-VN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22/08/2021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9" name="Picture 76" descr="1 011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 bwMode="auto">
          <a:xfrm>
            <a:off x="375787" y="3686925"/>
            <a:ext cx="6157225" cy="3159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610600" y="6019800"/>
            <a:ext cx="14478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80808"/>
                </a:solidFill>
                <a:latin typeface="Arial" charset="0"/>
              </a:rPr>
              <a:t>Cảnh </a:t>
            </a:r>
            <a:r>
              <a:rPr lang="vi-VN" sz="2000" b="1">
                <a:solidFill>
                  <a:srgbClr val="080808"/>
                </a:solidFill>
                <a:latin typeface="Arial" charset="0"/>
              </a:rPr>
              <a:t>đẹp</a:t>
            </a:r>
            <a:endParaRPr lang="en-US" sz="2000" b="1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0" y="6096000"/>
            <a:ext cx="18288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80808"/>
                </a:solidFill>
                <a:latin typeface="Arial" charset="0"/>
              </a:rPr>
              <a:t>Giao thông</a:t>
            </a:r>
          </a:p>
        </p:txBody>
      </p:sp>
      <p:pic>
        <p:nvPicPr>
          <p:cNvPr id="31" name="Picture 30" descr="tp canh quan Châu Á-Tam Kỳ.jpg"/>
          <p:cNvPicPr>
            <a:picLocks noChangeAspect="1"/>
          </p:cNvPicPr>
          <p:nvPr/>
        </p:nvPicPr>
        <p:blipFill>
          <a:blip r:embed="rId7">
            <a:lum contrast="30000"/>
          </a:blip>
          <a:srcRect t="2722" b="6103"/>
          <a:stretch>
            <a:fillRect/>
          </a:stretch>
        </p:blipFill>
        <p:spPr>
          <a:xfrm>
            <a:off x="626245" y="848466"/>
            <a:ext cx="11189967" cy="569157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7848600" y="838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80808"/>
                </a:solidFill>
                <a:latin typeface="Arial" charset="0"/>
              </a:rPr>
              <a:t>Nông nghiệp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2254919" y="-352027"/>
            <a:ext cx="7848600" cy="1828800"/>
          </a:xfrm>
          <a:prstGeom prst="horizontalScroll">
            <a:avLst>
              <a:gd name="adj" fmla="val 2110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Luyện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tập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1" name="Picture 20" descr="logotru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4" y="-30688"/>
            <a:ext cx="1281318" cy="128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733DBA-8C5C-419D-91DC-72B97C989370}" type="datetime1">
              <a:rPr lang="vi-VN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22/08/2021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F88E3-6396-4941-A0D8-F8D2ED85F268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2AE30-B739-428F-84B3-4ACCEC1A6711}"/>
              </a:ext>
            </a:extLst>
          </p:cNvPr>
          <p:cNvSpPr txBox="1"/>
          <p:nvPr/>
        </p:nvSpPr>
        <p:spPr>
          <a:xfrm>
            <a:off x="609599" y="1593700"/>
            <a:ext cx="11065565" cy="1176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dirty="0" err="1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EC93302-CDA5-4FDD-9AB2-C392A6A1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3975541"/>
            <a:ext cx="1436688" cy="11767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30CB77E-AC27-4488-AD39-17B33FB8C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110" y="3975541"/>
            <a:ext cx="1536700" cy="11767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43EE4D6-A249-40B2-A1F2-AA9E1D436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623" y="3975541"/>
            <a:ext cx="1628775" cy="11767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08C9961A-A276-403F-8B7D-ADD207F5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939" y="3975541"/>
            <a:ext cx="1397000" cy="11767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60DE5B-C9CD-4ECB-9B8E-8254E9B63708}"/>
              </a:ext>
            </a:extLst>
          </p:cNvPr>
          <p:cNvCxnSpPr>
            <a:cxnSpLocks/>
          </p:cNvCxnSpPr>
          <p:nvPr/>
        </p:nvCxnSpPr>
        <p:spPr>
          <a:xfrm flipH="1">
            <a:off x="1033670" y="3160647"/>
            <a:ext cx="4139648" cy="6957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A94042-4CED-4CE2-8C20-0292976360AB}"/>
              </a:ext>
            </a:extLst>
          </p:cNvPr>
          <p:cNvCxnSpPr>
            <a:cxnSpLocks/>
          </p:cNvCxnSpPr>
          <p:nvPr/>
        </p:nvCxnSpPr>
        <p:spPr>
          <a:xfrm flipH="1">
            <a:off x="3697357" y="3214622"/>
            <a:ext cx="1535650" cy="76091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DAA1ED-71D5-4E7F-92F6-65C2F43C529E}"/>
              </a:ext>
            </a:extLst>
          </p:cNvPr>
          <p:cNvCxnSpPr>
            <a:cxnSpLocks/>
          </p:cNvCxnSpPr>
          <p:nvPr/>
        </p:nvCxnSpPr>
        <p:spPr>
          <a:xfrm>
            <a:off x="5314287" y="3214622"/>
            <a:ext cx="1126270" cy="76091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03EC7B-1B44-435C-A34A-1C637F3269F8}"/>
              </a:ext>
            </a:extLst>
          </p:cNvPr>
          <p:cNvCxnSpPr>
            <a:cxnSpLocks/>
          </p:cNvCxnSpPr>
          <p:nvPr/>
        </p:nvCxnSpPr>
        <p:spPr>
          <a:xfrm>
            <a:off x="5374612" y="3160647"/>
            <a:ext cx="4505988" cy="8148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2" name="Rectangle 10">
            <a:extLst>
              <a:ext uri="{FF2B5EF4-FFF2-40B4-BE49-F238E27FC236}">
                <a16:creationId xmlns:a16="http://schemas.microsoft.com/office/drawing/2014/main" id="{4C501B0B-8E8A-40B6-A972-B9DB3D2DE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499" y="2528058"/>
            <a:ext cx="144783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0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07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2A44F1-FA01-49BB-94BE-77C96B9EABFC}"/>
              </a:ext>
            </a:extLst>
          </p:cNvPr>
          <p:cNvSpPr/>
          <p:nvPr/>
        </p:nvSpPr>
        <p:spPr>
          <a:xfrm>
            <a:off x="2555304" y="1150301"/>
            <a:ext cx="7930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 </a:t>
            </a:r>
            <a:r>
              <a:rPr lang="en-US" sz="32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vi-VN" sz="3200" i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9" grpId="0" animBg="1"/>
      <p:bldP spid="10" grpId="0"/>
      <p:bldP spid="4" grpId="0" animBg="1"/>
      <p:bldP spid="5" grpId="0" animBg="1"/>
      <p:bldP spid="9" grpId="0" animBg="1"/>
      <p:bldP spid="11" grpId="0" animBg="1"/>
      <p:bldP spid="22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1524000" y="0"/>
            <a:ext cx="4800600" cy="1219200"/>
          </a:xfrm>
          <a:prstGeom prst="horizontalScroll">
            <a:avLst>
              <a:gd name="adj" fmla="val 2110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Vận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dụng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1371601"/>
            <a:ext cx="1097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+mj-lt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1: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hãy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tìm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tổng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hợp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nước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hoặc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hồ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biết</a:t>
            </a:r>
            <a:r>
              <a:rPr lang="en-US" sz="3200" dirty="0">
                <a:latin typeface="+mj-lt"/>
              </a:rPr>
              <a:t>?</a:t>
            </a:r>
          </a:p>
          <a:p>
            <a:r>
              <a:rPr lang="en-US" sz="3200" i="1" dirty="0" err="1">
                <a:solidFill>
                  <a:srgbClr val="0070C0"/>
                </a:solidFill>
                <a:latin typeface="+mj-lt"/>
              </a:rPr>
              <a:t>Câu</a:t>
            </a:r>
            <a:r>
              <a:rPr lang="en-US" sz="3200" i="1" dirty="0">
                <a:solidFill>
                  <a:srgbClr val="0070C0"/>
                </a:solidFill>
                <a:latin typeface="+mj-lt"/>
              </a:rPr>
              <a:t> 2: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hãy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nêu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con </a:t>
            </a:r>
            <a:r>
              <a:rPr lang="en-US" sz="3200" dirty="0" err="1">
                <a:latin typeface="+mj-lt"/>
              </a:rPr>
              <a:t>sông</a:t>
            </a:r>
            <a:r>
              <a:rPr lang="en-US" sz="3200" dirty="0">
                <a:latin typeface="+mj-lt"/>
              </a:rPr>
              <a:t> ở </a:t>
            </a:r>
            <a:r>
              <a:rPr lang="en-US" sz="3200" dirty="0" err="1">
                <a:latin typeface="+mj-lt"/>
              </a:rPr>
              <a:t>địa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phương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Mùa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lũ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những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tháng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en-US" sz="3200" dirty="0">
                <a:latin typeface="+mj-lt"/>
              </a:rPr>
              <a:t>?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CC78AE-06D5-4348-9070-BA97E0509FC0}" type="datetime1">
              <a:rPr lang="vi-VN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22/08/2021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F88E3-6396-4941-A0D8-F8D2ED85F268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F88E3-6396-4941-A0D8-F8D2ED85F268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0200" y="61309"/>
            <a:ext cx="9144000" cy="116955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TIẾT HỌC ĐẾN ĐÂY KẾT THÚC</a:t>
            </a: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!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CHÂN THÀNH CẢM ƠN THẦY CÔ VÀ CÁC EM! </a:t>
            </a:r>
            <a:endParaRPr lang="en-US" sz="28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6" name="Picture 5" descr="Hồ băng Moraine với làn nước trong xanh phản chiếu lung linh tuyệt đẹp, được xem như thiên đường chụp ảnh ở Canada.jpg"/>
          <p:cNvPicPr>
            <a:picLocks noChangeAspect="1"/>
          </p:cNvPicPr>
          <p:nvPr/>
        </p:nvPicPr>
        <p:blipFill>
          <a:blip r:embed="rId2"/>
          <a:srcRect b="4938"/>
          <a:stretch>
            <a:fillRect/>
          </a:stretch>
        </p:blipFill>
        <p:spPr>
          <a:xfrm>
            <a:off x="2019300" y="1330008"/>
            <a:ext cx="8305800" cy="532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/>
          </p:cNvGraphicFramePr>
          <p:nvPr/>
        </p:nvGraphicFramePr>
        <p:xfrm>
          <a:off x="1828800" y="1676400"/>
          <a:ext cx="8610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6961905" imgH="3962953" progId="">
                  <p:embed/>
                </p:oleObj>
              </mc:Choice>
              <mc:Fallback>
                <p:oleObj r:id="rId3" imgW="6961905" imgH="3962953" progId="">
                  <p:embed/>
                  <p:pic>
                    <p:nvPicPr>
                      <p:cNvPr id="1229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lum bright="-18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86106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43400" y="2686050"/>
            <a:ext cx="3886200" cy="1219200"/>
            <a:chOff x="0" y="0"/>
            <a:chExt cx="2448" cy="768"/>
          </a:xfrm>
        </p:grpSpPr>
        <p:sp>
          <p:nvSpPr>
            <p:cNvPr id="12307" name="Unknown Shape"/>
            <p:cNvSpPr>
              <a:spLocks/>
            </p:cNvSpPr>
            <p:nvPr/>
          </p:nvSpPr>
          <p:spPr bwMode="auto">
            <a:xfrm>
              <a:off x="1904" y="96"/>
              <a:ext cx="416" cy="672"/>
            </a:xfrm>
            <a:custGeom>
              <a:avLst/>
              <a:gdLst>
                <a:gd name="T0" fmla="*/ 208 w 416"/>
                <a:gd name="T1" fmla="*/ 0 h 672"/>
                <a:gd name="T2" fmla="*/ 400 w 416"/>
                <a:gd name="T3" fmla="*/ 192 h 672"/>
                <a:gd name="T4" fmla="*/ 304 w 416"/>
                <a:gd name="T5" fmla="*/ 336 h 672"/>
                <a:gd name="T6" fmla="*/ 112 w 416"/>
                <a:gd name="T7" fmla="*/ 336 h 672"/>
                <a:gd name="T8" fmla="*/ 16 w 416"/>
                <a:gd name="T9" fmla="*/ 480 h 672"/>
                <a:gd name="T10" fmla="*/ 16 w 416"/>
                <a:gd name="T11" fmla="*/ 672 h 6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6" h="672">
                  <a:moveTo>
                    <a:pt x="208" y="0"/>
                  </a:moveTo>
                  <a:cubicBezTo>
                    <a:pt x="296" y="68"/>
                    <a:pt x="384" y="136"/>
                    <a:pt x="400" y="192"/>
                  </a:cubicBezTo>
                  <a:cubicBezTo>
                    <a:pt x="416" y="248"/>
                    <a:pt x="352" y="312"/>
                    <a:pt x="304" y="336"/>
                  </a:cubicBezTo>
                  <a:cubicBezTo>
                    <a:pt x="256" y="360"/>
                    <a:pt x="160" y="312"/>
                    <a:pt x="112" y="336"/>
                  </a:cubicBezTo>
                  <a:cubicBezTo>
                    <a:pt x="64" y="360"/>
                    <a:pt x="32" y="424"/>
                    <a:pt x="16" y="480"/>
                  </a:cubicBezTo>
                  <a:cubicBezTo>
                    <a:pt x="0" y="536"/>
                    <a:pt x="16" y="640"/>
                    <a:pt x="16" y="672"/>
                  </a:cubicBezTo>
                </a:path>
              </a:pathLst>
            </a:custGeom>
            <a:noFill/>
            <a:ln w="76200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2308" name="Unknown Shape"/>
            <p:cNvSpPr>
              <a:spLocks/>
            </p:cNvSpPr>
            <p:nvPr/>
          </p:nvSpPr>
          <p:spPr bwMode="auto">
            <a:xfrm>
              <a:off x="1874" y="143"/>
              <a:ext cx="144" cy="288"/>
            </a:xfrm>
            <a:custGeom>
              <a:avLst/>
              <a:gdLst>
                <a:gd name="T0" fmla="*/ 0 w 144"/>
                <a:gd name="T1" fmla="*/ 0 h 288"/>
                <a:gd name="T2" fmla="*/ 48 w 144"/>
                <a:gd name="T3" fmla="*/ 192 h 288"/>
                <a:gd name="T4" fmla="*/ 144 w 144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288">
                  <a:moveTo>
                    <a:pt x="0" y="0"/>
                  </a:moveTo>
                  <a:cubicBezTo>
                    <a:pt x="12" y="72"/>
                    <a:pt x="24" y="144"/>
                    <a:pt x="48" y="192"/>
                  </a:cubicBezTo>
                  <a:cubicBezTo>
                    <a:pt x="72" y="240"/>
                    <a:pt x="108" y="264"/>
                    <a:pt x="144" y="288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2309" name="Unknown Shape"/>
            <p:cNvSpPr>
              <a:spLocks/>
            </p:cNvSpPr>
            <p:nvPr/>
          </p:nvSpPr>
          <p:spPr bwMode="auto">
            <a:xfrm>
              <a:off x="2208" y="336"/>
              <a:ext cx="240" cy="160"/>
            </a:xfrm>
            <a:custGeom>
              <a:avLst/>
              <a:gdLst>
                <a:gd name="T0" fmla="*/ 240 w 240"/>
                <a:gd name="T1" fmla="*/ 0 h 160"/>
                <a:gd name="T2" fmla="*/ 192 w 240"/>
                <a:gd name="T3" fmla="*/ 144 h 160"/>
                <a:gd name="T4" fmla="*/ 0 w 240"/>
                <a:gd name="T5" fmla="*/ 96 h 1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160">
                  <a:moveTo>
                    <a:pt x="240" y="0"/>
                  </a:moveTo>
                  <a:cubicBezTo>
                    <a:pt x="236" y="64"/>
                    <a:pt x="232" y="128"/>
                    <a:pt x="192" y="144"/>
                  </a:cubicBezTo>
                  <a:cubicBezTo>
                    <a:pt x="152" y="160"/>
                    <a:pt x="76" y="128"/>
                    <a:pt x="0" y="96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2310" name="Unknown Shape"/>
            <p:cNvSpPr>
              <a:spLocks/>
            </p:cNvSpPr>
            <p:nvPr/>
          </p:nvSpPr>
          <p:spPr bwMode="auto">
            <a:xfrm>
              <a:off x="960" y="0"/>
              <a:ext cx="240" cy="240"/>
            </a:xfrm>
            <a:custGeom>
              <a:avLst/>
              <a:gdLst>
                <a:gd name="T0" fmla="*/ 240 w 240"/>
                <a:gd name="T1" fmla="*/ 0 h 240"/>
                <a:gd name="T2" fmla="*/ 48 w 240"/>
                <a:gd name="T3" fmla="*/ 96 h 240"/>
                <a:gd name="T4" fmla="*/ 0 w 240"/>
                <a:gd name="T5" fmla="*/ 24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240">
                  <a:moveTo>
                    <a:pt x="240" y="0"/>
                  </a:moveTo>
                  <a:cubicBezTo>
                    <a:pt x="164" y="28"/>
                    <a:pt x="88" y="56"/>
                    <a:pt x="48" y="96"/>
                  </a:cubicBezTo>
                  <a:cubicBezTo>
                    <a:pt x="8" y="136"/>
                    <a:pt x="16" y="216"/>
                    <a:pt x="0" y="240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2311" name="Unknown Shape"/>
            <p:cNvSpPr>
              <a:spLocks/>
            </p:cNvSpPr>
            <p:nvPr/>
          </p:nvSpPr>
          <p:spPr bwMode="auto">
            <a:xfrm>
              <a:off x="864" y="12"/>
              <a:ext cx="864" cy="672"/>
            </a:xfrm>
            <a:custGeom>
              <a:avLst/>
              <a:gdLst>
                <a:gd name="T0" fmla="*/ 0 w 864"/>
                <a:gd name="T1" fmla="*/ 0 h 672"/>
                <a:gd name="T2" fmla="*/ 48 w 864"/>
                <a:gd name="T3" fmla="*/ 144 h 672"/>
                <a:gd name="T4" fmla="*/ 96 w 864"/>
                <a:gd name="T5" fmla="*/ 240 h 672"/>
                <a:gd name="T6" fmla="*/ 192 w 864"/>
                <a:gd name="T7" fmla="*/ 384 h 672"/>
                <a:gd name="T8" fmla="*/ 336 w 864"/>
                <a:gd name="T9" fmla="*/ 480 h 672"/>
                <a:gd name="T10" fmla="*/ 528 w 864"/>
                <a:gd name="T11" fmla="*/ 528 h 672"/>
                <a:gd name="T12" fmla="*/ 720 w 864"/>
                <a:gd name="T13" fmla="*/ 624 h 672"/>
                <a:gd name="T14" fmla="*/ 864 w 864"/>
                <a:gd name="T15" fmla="*/ 672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4" h="672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72" y="200"/>
                    <a:pt x="96" y="240"/>
                  </a:cubicBezTo>
                  <a:cubicBezTo>
                    <a:pt x="120" y="280"/>
                    <a:pt x="152" y="344"/>
                    <a:pt x="192" y="384"/>
                  </a:cubicBezTo>
                  <a:cubicBezTo>
                    <a:pt x="232" y="424"/>
                    <a:pt x="280" y="456"/>
                    <a:pt x="336" y="480"/>
                  </a:cubicBezTo>
                  <a:cubicBezTo>
                    <a:pt x="392" y="504"/>
                    <a:pt x="464" y="504"/>
                    <a:pt x="528" y="528"/>
                  </a:cubicBezTo>
                  <a:cubicBezTo>
                    <a:pt x="592" y="552"/>
                    <a:pt x="664" y="600"/>
                    <a:pt x="720" y="624"/>
                  </a:cubicBezTo>
                  <a:cubicBezTo>
                    <a:pt x="776" y="648"/>
                    <a:pt x="832" y="656"/>
                    <a:pt x="864" y="672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2312" name="Unknown Shape"/>
            <p:cNvSpPr>
              <a:spLocks/>
            </p:cNvSpPr>
            <p:nvPr/>
          </p:nvSpPr>
          <p:spPr bwMode="auto">
            <a:xfrm>
              <a:off x="336" y="48"/>
              <a:ext cx="672" cy="304"/>
            </a:xfrm>
            <a:custGeom>
              <a:avLst/>
              <a:gdLst>
                <a:gd name="T0" fmla="*/ 0 w 672"/>
                <a:gd name="T1" fmla="*/ 0 h 304"/>
                <a:gd name="T2" fmla="*/ 96 w 672"/>
                <a:gd name="T3" fmla="*/ 48 h 304"/>
                <a:gd name="T4" fmla="*/ 240 w 672"/>
                <a:gd name="T5" fmla="*/ 96 h 304"/>
                <a:gd name="T6" fmla="*/ 384 w 672"/>
                <a:gd name="T7" fmla="*/ 144 h 304"/>
                <a:gd name="T8" fmla="*/ 480 w 672"/>
                <a:gd name="T9" fmla="*/ 192 h 304"/>
                <a:gd name="T10" fmla="*/ 576 w 672"/>
                <a:gd name="T11" fmla="*/ 288 h 304"/>
                <a:gd name="T12" fmla="*/ 672 w 672"/>
                <a:gd name="T13" fmla="*/ 288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2" h="304">
                  <a:moveTo>
                    <a:pt x="0" y="0"/>
                  </a:moveTo>
                  <a:cubicBezTo>
                    <a:pt x="28" y="16"/>
                    <a:pt x="56" y="32"/>
                    <a:pt x="96" y="48"/>
                  </a:cubicBezTo>
                  <a:cubicBezTo>
                    <a:pt x="136" y="64"/>
                    <a:pt x="192" y="80"/>
                    <a:pt x="240" y="96"/>
                  </a:cubicBezTo>
                  <a:cubicBezTo>
                    <a:pt x="288" y="112"/>
                    <a:pt x="344" y="128"/>
                    <a:pt x="384" y="144"/>
                  </a:cubicBezTo>
                  <a:cubicBezTo>
                    <a:pt x="424" y="160"/>
                    <a:pt x="448" y="168"/>
                    <a:pt x="480" y="192"/>
                  </a:cubicBezTo>
                  <a:cubicBezTo>
                    <a:pt x="512" y="216"/>
                    <a:pt x="544" y="272"/>
                    <a:pt x="576" y="288"/>
                  </a:cubicBezTo>
                  <a:cubicBezTo>
                    <a:pt x="608" y="304"/>
                    <a:pt x="664" y="288"/>
                    <a:pt x="672" y="288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2313" name="Unknown Shape"/>
            <p:cNvSpPr>
              <a:spLocks/>
            </p:cNvSpPr>
            <p:nvPr/>
          </p:nvSpPr>
          <p:spPr bwMode="auto">
            <a:xfrm>
              <a:off x="96" y="96"/>
              <a:ext cx="1104" cy="392"/>
            </a:xfrm>
            <a:custGeom>
              <a:avLst/>
              <a:gdLst>
                <a:gd name="T0" fmla="*/ 0 w 1104"/>
                <a:gd name="T1" fmla="*/ 0 h 392"/>
                <a:gd name="T2" fmla="*/ 240 w 1104"/>
                <a:gd name="T3" fmla="*/ 240 h 392"/>
                <a:gd name="T4" fmla="*/ 480 w 1104"/>
                <a:gd name="T5" fmla="*/ 288 h 392"/>
                <a:gd name="T6" fmla="*/ 576 w 1104"/>
                <a:gd name="T7" fmla="*/ 336 h 392"/>
                <a:gd name="T8" fmla="*/ 720 w 1104"/>
                <a:gd name="T9" fmla="*/ 336 h 392"/>
                <a:gd name="T10" fmla="*/ 1008 w 1104"/>
                <a:gd name="T11" fmla="*/ 384 h 392"/>
                <a:gd name="T12" fmla="*/ 1104 w 1104"/>
                <a:gd name="T13" fmla="*/ 384 h 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4" h="392">
                  <a:moveTo>
                    <a:pt x="0" y="0"/>
                  </a:moveTo>
                  <a:cubicBezTo>
                    <a:pt x="80" y="96"/>
                    <a:pt x="160" y="192"/>
                    <a:pt x="240" y="240"/>
                  </a:cubicBezTo>
                  <a:cubicBezTo>
                    <a:pt x="320" y="288"/>
                    <a:pt x="424" y="272"/>
                    <a:pt x="480" y="288"/>
                  </a:cubicBezTo>
                  <a:cubicBezTo>
                    <a:pt x="536" y="304"/>
                    <a:pt x="536" y="328"/>
                    <a:pt x="576" y="336"/>
                  </a:cubicBezTo>
                  <a:cubicBezTo>
                    <a:pt x="616" y="344"/>
                    <a:pt x="648" y="328"/>
                    <a:pt x="720" y="336"/>
                  </a:cubicBezTo>
                  <a:cubicBezTo>
                    <a:pt x="792" y="344"/>
                    <a:pt x="944" y="376"/>
                    <a:pt x="1008" y="384"/>
                  </a:cubicBezTo>
                  <a:cubicBezTo>
                    <a:pt x="1072" y="392"/>
                    <a:pt x="1088" y="388"/>
                    <a:pt x="1104" y="384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2314" name="Unknown Shape"/>
            <p:cNvSpPr>
              <a:spLocks/>
            </p:cNvSpPr>
            <p:nvPr/>
          </p:nvSpPr>
          <p:spPr bwMode="auto">
            <a:xfrm>
              <a:off x="0" y="240"/>
              <a:ext cx="432" cy="432"/>
            </a:xfrm>
            <a:custGeom>
              <a:avLst/>
              <a:gdLst>
                <a:gd name="T0" fmla="*/ 0 w 432"/>
                <a:gd name="T1" fmla="*/ 0 h 432"/>
                <a:gd name="T2" fmla="*/ 96 w 432"/>
                <a:gd name="T3" fmla="*/ 96 h 432"/>
                <a:gd name="T4" fmla="*/ 192 w 432"/>
                <a:gd name="T5" fmla="*/ 192 h 432"/>
                <a:gd name="T6" fmla="*/ 288 w 432"/>
                <a:gd name="T7" fmla="*/ 240 h 432"/>
                <a:gd name="T8" fmla="*/ 384 w 432"/>
                <a:gd name="T9" fmla="*/ 336 h 432"/>
                <a:gd name="T10" fmla="*/ 432 w 432"/>
                <a:gd name="T11" fmla="*/ 432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" h="432">
                  <a:moveTo>
                    <a:pt x="0" y="0"/>
                  </a:moveTo>
                  <a:cubicBezTo>
                    <a:pt x="32" y="32"/>
                    <a:pt x="64" y="64"/>
                    <a:pt x="96" y="96"/>
                  </a:cubicBezTo>
                  <a:cubicBezTo>
                    <a:pt x="128" y="128"/>
                    <a:pt x="160" y="168"/>
                    <a:pt x="192" y="192"/>
                  </a:cubicBezTo>
                  <a:cubicBezTo>
                    <a:pt x="224" y="216"/>
                    <a:pt x="256" y="216"/>
                    <a:pt x="288" y="240"/>
                  </a:cubicBezTo>
                  <a:cubicBezTo>
                    <a:pt x="320" y="264"/>
                    <a:pt x="360" y="304"/>
                    <a:pt x="384" y="336"/>
                  </a:cubicBezTo>
                  <a:cubicBezTo>
                    <a:pt x="408" y="368"/>
                    <a:pt x="420" y="400"/>
                    <a:pt x="432" y="432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</p:grpSp>
      <p:sp>
        <p:nvSpPr>
          <p:cNvPr id="100364" name="Unknown Shape"/>
          <p:cNvSpPr>
            <a:spLocks/>
          </p:cNvSpPr>
          <p:nvPr/>
        </p:nvSpPr>
        <p:spPr bwMode="auto">
          <a:xfrm>
            <a:off x="4092315" y="3219450"/>
            <a:ext cx="4289685" cy="990600"/>
          </a:xfrm>
          <a:custGeom>
            <a:avLst/>
            <a:gdLst>
              <a:gd name="T0" fmla="*/ 0 w 2688"/>
              <a:gd name="T1" fmla="*/ 0 h 624"/>
              <a:gd name="T2" fmla="*/ 533400 w 2688"/>
              <a:gd name="T3" fmla="*/ 381000 h 624"/>
              <a:gd name="T4" fmla="*/ 914400 w 2688"/>
              <a:gd name="T5" fmla="*/ 533400 h 624"/>
              <a:gd name="T6" fmla="*/ 1143000 w 2688"/>
              <a:gd name="T7" fmla="*/ 533400 h 624"/>
              <a:gd name="T8" fmla="*/ 1295400 w 2688"/>
              <a:gd name="T9" fmla="*/ 609600 h 624"/>
              <a:gd name="T10" fmla="*/ 1828800 w 2688"/>
              <a:gd name="T11" fmla="*/ 609600 h 624"/>
              <a:gd name="T12" fmla="*/ 2362200 w 2688"/>
              <a:gd name="T13" fmla="*/ 609600 h 624"/>
              <a:gd name="T14" fmla="*/ 3200400 w 2688"/>
              <a:gd name="T15" fmla="*/ 685800 h 624"/>
              <a:gd name="T16" fmla="*/ 3581400 w 2688"/>
              <a:gd name="T17" fmla="*/ 838200 h 624"/>
              <a:gd name="T18" fmla="*/ 4267200 w 2688"/>
              <a:gd name="T19" fmla="*/ 990600 h 6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88" h="624">
                <a:moveTo>
                  <a:pt x="0" y="0"/>
                </a:moveTo>
                <a:cubicBezTo>
                  <a:pt x="120" y="92"/>
                  <a:pt x="240" y="184"/>
                  <a:pt x="336" y="240"/>
                </a:cubicBezTo>
                <a:cubicBezTo>
                  <a:pt x="432" y="296"/>
                  <a:pt x="512" y="320"/>
                  <a:pt x="576" y="336"/>
                </a:cubicBezTo>
                <a:cubicBezTo>
                  <a:pt x="640" y="352"/>
                  <a:pt x="680" y="328"/>
                  <a:pt x="720" y="336"/>
                </a:cubicBezTo>
                <a:cubicBezTo>
                  <a:pt x="760" y="344"/>
                  <a:pt x="744" y="376"/>
                  <a:pt x="816" y="384"/>
                </a:cubicBezTo>
                <a:cubicBezTo>
                  <a:pt x="888" y="392"/>
                  <a:pt x="1040" y="384"/>
                  <a:pt x="1152" y="384"/>
                </a:cubicBezTo>
                <a:cubicBezTo>
                  <a:pt x="1264" y="384"/>
                  <a:pt x="1344" y="376"/>
                  <a:pt x="1488" y="384"/>
                </a:cubicBezTo>
                <a:cubicBezTo>
                  <a:pt x="1632" y="392"/>
                  <a:pt x="1888" y="408"/>
                  <a:pt x="2016" y="432"/>
                </a:cubicBezTo>
                <a:cubicBezTo>
                  <a:pt x="2144" y="456"/>
                  <a:pt x="2144" y="496"/>
                  <a:pt x="2256" y="528"/>
                </a:cubicBezTo>
                <a:cubicBezTo>
                  <a:pt x="2368" y="560"/>
                  <a:pt x="2616" y="608"/>
                  <a:pt x="2688" y="624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382000" y="3905250"/>
            <a:ext cx="914400" cy="762000"/>
            <a:chOff x="0" y="0"/>
            <a:chExt cx="576" cy="480"/>
          </a:xfrm>
        </p:grpSpPr>
        <p:sp>
          <p:nvSpPr>
            <p:cNvPr id="12302" name="Unknown Shape"/>
            <p:cNvSpPr>
              <a:spLocks/>
            </p:cNvSpPr>
            <p:nvPr/>
          </p:nvSpPr>
          <p:spPr bwMode="auto">
            <a:xfrm>
              <a:off x="48" y="176"/>
              <a:ext cx="432" cy="112"/>
            </a:xfrm>
            <a:custGeom>
              <a:avLst/>
              <a:gdLst>
                <a:gd name="T0" fmla="*/ 0 w 432"/>
                <a:gd name="T1" fmla="*/ 16 h 112"/>
                <a:gd name="T2" fmla="*/ 192 w 432"/>
                <a:gd name="T3" fmla="*/ 16 h 112"/>
                <a:gd name="T4" fmla="*/ 432 w 432"/>
                <a:gd name="T5" fmla="*/ 112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" h="112">
                  <a:moveTo>
                    <a:pt x="0" y="16"/>
                  </a:moveTo>
                  <a:cubicBezTo>
                    <a:pt x="60" y="8"/>
                    <a:pt x="120" y="0"/>
                    <a:pt x="192" y="16"/>
                  </a:cubicBezTo>
                  <a:cubicBezTo>
                    <a:pt x="264" y="32"/>
                    <a:pt x="392" y="96"/>
                    <a:pt x="432" y="112"/>
                  </a:cubicBezTo>
                </a:path>
              </a:pathLst>
            </a:custGeom>
            <a:noFill/>
            <a:ln w="762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0" y="0"/>
              <a:ext cx="576" cy="480"/>
              <a:chOff x="0" y="0"/>
              <a:chExt cx="576" cy="480"/>
            </a:xfrm>
          </p:grpSpPr>
          <p:sp>
            <p:nvSpPr>
              <p:cNvPr id="12304" name="Unknown Shape"/>
              <p:cNvSpPr>
                <a:spLocks/>
              </p:cNvSpPr>
              <p:nvPr/>
            </p:nvSpPr>
            <p:spPr bwMode="auto">
              <a:xfrm>
                <a:off x="0" y="192"/>
                <a:ext cx="384" cy="288"/>
              </a:xfrm>
              <a:custGeom>
                <a:avLst/>
                <a:gdLst>
                  <a:gd name="T0" fmla="*/ 0 w 384"/>
                  <a:gd name="T1" fmla="*/ 0 h 288"/>
                  <a:gd name="T2" fmla="*/ 384 w 384"/>
                  <a:gd name="T3" fmla="*/ 288 h 28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4" h="288">
                    <a:moveTo>
                      <a:pt x="0" y="0"/>
                    </a:moveTo>
                    <a:cubicBezTo>
                      <a:pt x="160" y="120"/>
                      <a:pt x="320" y="240"/>
                      <a:pt x="384" y="288"/>
                    </a:cubicBezTo>
                  </a:path>
                </a:pathLst>
              </a:custGeom>
              <a:noFill/>
              <a:ln w="762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80808"/>
                  </a:solidFill>
                  <a:latin typeface="Arial" charset="0"/>
                </a:endParaRPr>
              </a:p>
            </p:txBody>
          </p:sp>
          <p:sp>
            <p:nvSpPr>
              <p:cNvPr id="12305" name="Unknown Shape"/>
              <p:cNvSpPr>
                <a:spLocks/>
              </p:cNvSpPr>
              <p:nvPr/>
            </p:nvSpPr>
            <p:spPr bwMode="auto">
              <a:xfrm>
                <a:off x="288" y="136"/>
                <a:ext cx="288" cy="56"/>
              </a:xfrm>
              <a:custGeom>
                <a:avLst/>
                <a:gdLst>
                  <a:gd name="T0" fmla="*/ 0 w 288"/>
                  <a:gd name="T1" fmla="*/ 56 h 56"/>
                  <a:gd name="T2" fmla="*/ 192 w 288"/>
                  <a:gd name="T3" fmla="*/ 8 h 56"/>
                  <a:gd name="T4" fmla="*/ 288 w 288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8" h="56">
                    <a:moveTo>
                      <a:pt x="0" y="56"/>
                    </a:moveTo>
                    <a:cubicBezTo>
                      <a:pt x="72" y="36"/>
                      <a:pt x="144" y="16"/>
                      <a:pt x="192" y="8"/>
                    </a:cubicBezTo>
                    <a:cubicBezTo>
                      <a:pt x="240" y="0"/>
                      <a:pt x="264" y="4"/>
                      <a:pt x="288" y="8"/>
                    </a:cubicBezTo>
                  </a:path>
                </a:pathLst>
              </a:custGeom>
              <a:noFill/>
              <a:ln w="762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80808"/>
                  </a:solidFill>
                  <a:latin typeface="Arial" charset="0"/>
                </a:endParaRPr>
              </a:p>
            </p:txBody>
          </p:sp>
          <p:sp>
            <p:nvSpPr>
              <p:cNvPr id="12306" name="Unknown Shape"/>
              <p:cNvSpPr>
                <a:spLocks/>
              </p:cNvSpPr>
              <p:nvPr/>
            </p:nvSpPr>
            <p:spPr bwMode="auto">
              <a:xfrm>
                <a:off x="48" y="0"/>
                <a:ext cx="480" cy="192"/>
              </a:xfrm>
              <a:custGeom>
                <a:avLst/>
                <a:gdLst>
                  <a:gd name="T0" fmla="*/ 0 w 480"/>
                  <a:gd name="T1" fmla="*/ 192 h 192"/>
                  <a:gd name="T2" fmla="*/ 192 w 480"/>
                  <a:gd name="T3" fmla="*/ 48 h 192"/>
                  <a:gd name="T4" fmla="*/ 480 w 480"/>
                  <a:gd name="T5" fmla="*/ 0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0" h="192">
                    <a:moveTo>
                      <a:pt x="0" y="192"/>
                    </a:moveTo>
                    <a:cubicBezTo>
                      <a:pt x="56" y="136"/>
                      <a:pt x="112" y="80"/>
                      <a:pt x="192" y="48"/>
                    </a:cubicBezTo>
                    <a:cubicBezTo>
                      <a:pt x="272" y="16"/>
                      <a:pt x="432" y="8"/>
                      <a:pt x="480" y="0"/>
                    </a:cubicBezTo>
                  </a:path>
                </a:pathLst>
              </a:custGeom>
              <a:noFill/>
              <a:ln w="762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80808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2296" name="Rectangle 21"/>
          <p:cNvSpPr>
            <a:spLocks noChangeArrowheads="1"/>
          </p:cNvSpPr>
          <p:nvPr/>
        </p:nvSpPr>
        <p:spPr bwMode="auto">
          <a:xfrm>
            <a:off x="1828800" y="5366477"/>
            <a:ext cx="8610600" cy="570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3000" b="1" i="1" dirty="0" err="1">
                <a:solidFill>
                  <a:srgbClr val="FF0000"/>
                </a:solidFill>
                <a:latin typeface="Arial"/>
              </a:rPr>
              <a:t>Hệ</a:t>
            </a:r>
            <a:r>
              <a:rPr lang="en-US" sz="30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/>
              </a:rPr>
              <a:t>thống</a:t>
            </a:r>
            <a:r>
              <a:rPr lang="en-US" sz="30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/>
              </a:rPr>
              <a:t>sông</a:t>
            </a:r>
            <a:r>
              <a:rPr lang="en-US" sz="30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/>
              </a:rPr>
              <a:t>gồm</a:t>
            </a:r>
            <a:r>
              <a:rPr lang="en-US" sz="30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/>
              </a:rPr>
              <a:t>có</a:t>
            </a:r>
            <a:r>
              <a:rPr lang="en-US" sz="30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/>
              </a:rPr>
              <a:t>những</a:t>
            </a:r>
            <a:r>
              <a:rPr lang="en-US" sz="30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/>
              </a:rPr>
              <a:t>bộ</a:t>
            </a:r>
            <a:r>
              <a:rPr lang="en-US" sz="30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/>
              </a:rPr>
              <a:t>phận</a:t>
            </a:r>
            <a:r>
              <a:rPr lang="en-US" sz="3000" b="1" i="1" dirty="0">
                <a:solidFill>
                  <a:srgbClr val="FF0000"/>
                </a:solidFill>
                <a:latin typeface="Arial"/>
              </a:rPr>
              <a:t> </a:t>
            </a:r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5943600" y="3886201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Arial" charset="0"/>
              </a:rPr>
              <a:t>Sông Chính</a:t>
            </a:r>
          </a:p>
        </p:txBody>
      </p:sp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6019800" y="2946933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FFFF00"/>
                </a:solidFill>
                <a:latin typeface="Arial" charset="0"/>
              </a:rPr>
              <a:t>Phụ Lưu</a:t>
            </a:r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8229600" y="3505201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FFFF00"/>
                </a:solidFill>
                <a:latin typeface="Arial" charset="0"/>
              </a:rPr>
              <a:t>Chi Lưu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4" grpId="0" animBg="1"/>
      <p:bldP spid="100374" grpId="0"/>
      <p:bldP spid="100375" grpId="0"/>
      <p:bldP spid="1003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524000" y="6858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427" y="609601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charset="0"/>
              </a:rPr>
              <a:t>sông</a:t>
            </a:r>
            <a:endParaRPr lang="en-US" sz="3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F88E3-6396-4941-A0D8-F8D2ED85F268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D2C6DB-B3ED-44BD-90C3-9DA6FBC39914}"/>
              </a:ext>
            </a:extLst>
          </p:cNvPr>
          <p:cNvSpPr/>
          <p:nvPr/>
        </p:nvSpPr>
        <p:spPr>
          <a:xfrm>
            <a:off x="132523" y="124013"/>
            <a:ext cx="11953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I. SÔNG VÀ LƯU LƯỢNG CỦA NƯỚC SÔNG</a:t>
            </a:r>
            <a:endParaRPr lang="en-US" sz="32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CEE8C8-11AB-4FBD-B766-7C06C7415E62}"/>
              </a:ext>
            </a:extLst>
          </p:cNvPr>
          <p:cNvSpPr txBox="1"/>
          <p:nvPr/>
        </p:nvSpPr>
        <p:spPr>
          <a:xfrm>
            <a:off x="311427" y="1082688"/>
            <a:ext cx="11515812" cy="622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nl-NL" sz="3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dòng nước chảy tương đối ổn định trên bề mặt lục đia.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nl-NL" sz="3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Phụ lưu </a:t>
            </a: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 những dòng chảy nhỏ cung cấp nước cho sông.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nl-NL" sz="3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 lưu </a:t>
            </a: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ở hạ nguồn là những dòng chảy tách ra từ sông chính, thoát nước cho sông.</a:t>
            </a: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80808"/>
                </a:solidFill>
                <a:latin typeface="+mj-lt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Hệ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thống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sông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3200" dirty="0" err="1">
                <a:solidFill>
                  <a:srgbClr val="080808"/>
                </a:solidFill>
                <a:latin typeface="+mj-lt"/>
              </a:rPr>
              <a:t>gồm</a:t>
            </a:r>
            <a:r>
              <a:rPr lang="en-US" sz="3200" dirty="0">
                <a:solidFill>
                  <a:srgbClr val="08080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+mj-lt"/>
              </a:rPr>
              <a:t>sông</a:t>
            </a:r>
            <a:r>
              <a:rPr lang="en-US" sz="3200" dirty="0">
                <a:solidFill>
                  <a:srgbClr val="08080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+mj-lt"/>
              </a:rPr>
              <a:t>chính</a:t>
            </a:r>
            <a:r>
              <a:rPr lang="en-US" sz="3200" dirty="0">
                <a:solidFill>
                  <a:srgbClr val="080808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080808"/>
                </a:solidFill>
                <a:latin typeface="+mj-lt"/>
              </a:rPr>
              <a:t>các</a:t>
            </a:r>
            <a:r>
              <a:rPr lang="en-US" sz="3200" dirty="0">
                <a:solidFill>
                  <a:srgbClr val="08080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+mj-lt"/>
              </a:rPr>
              <a:t>phụ</a:t>
            </a:r>
            <a:r>
              <a:rPr lang="en-US" sz="3200" dirty="0">
                <a:solidFill>
                  <a:srgbClr val="08080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+mj-lt"/>
              </a:rPr>
              <a:t>lưu</a:t>
            </a:r>
            <a:r>
              <a:rPr lang="en-US" sz="3200" dirty="0">
                <a:solidFill>
                  <a:srgbClr val="080808"/>
                </a:solidFill>
                <a:latin typeface="+mj-lt"/>
              </a:rPr>
              <a:t>, chi </a:t>
            </a:r>
            <a:r>
              <a:rPr lang="en-US" sz="3200" dirty="0" err="1">
                <a:solidFill>
                  <a:srgbClr val="080808"/>
                </a:solidFill>
                <a:latin typeface="+mj-lt"/>
              </a:rPr>
              <a:t>lưu</a:t>
            </a:r>
            <a:r>
              <a:rPr lang="en-US" sz="3200" dirty="0">
                <a:solidFill>
                  <a:srgbClr val="08080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+mj-lt"/>
              </a:rPr>
              <a:t>hợp</a:t>
            </a:r>
            <a:r>
              <a:rPr lang="en-US" sz="3200" dirty="0">
                <a:solidFill>
                  <a:srgbClr val="08080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+mj-lt"/>
              </a:rPr>
              <a:t>lại</a:t>
            </a:r>
            <a:r>
              <a:rPr lang="en-US" sz="3200" dirty="0">
                <a:solidFill>
                  <a:srgbClr val="08080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+mj-lt"/>
              </a:rPr>
              <a:t>với</a:t>
            </a:r>
            <a:r>
              <a:rPr lang="en-US" sz="3200" dirty="0">
                <a:solidFill>
                  <a:srgbClr val="08080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+mj-lt"/>
              </a:rPr>
              <a:t>nhau</a:t>
            </a:r>
            <a:r>
              <a:rPr lang="en-US" sz="3200" dirty="0">
                <a:solidFill>
                  <a:srgbClr val="080808"/>
                </a:solidFill>
                <a:latin typeface="+mj-lt"/>
              </a:rPr>
              <a:t>.</a:t>
            </a:r>
          </a:p>
          <a:p>
            <a:pPr fontAlgn="base"/>
            <a:r>
              <a:rPr lang="nl-NL" sz="3200" dirty="0"/>
              <a:t>- </a:t>
            </a:r>
            <a:r>
              <a:rPr lang="nl-NL" sz="3200" dirty="0">
                <a:solidFill>
                  <a:srgbClr val="0070C0"/>
                </a:solidFill>
              </a:rPr>
              <a:t>Nguồn cung cấp cho sông</a:t>
            </a:r>
            <a:r>
              <a:rPr lang="nl-NL" sz="3200" dirty="0"/>
              <a:t>: Nước mưa, nước ngầm, băng tuyết tan.</a:t>
            </a:r>
            <a:endParaRPr lang="en-US" sz="3200" dirty="0"/>
          </a:p>
          <a:p>
            <a:pPr fontAlgn="base"/>
            <a:r>
              <a:rPr lang="nl-NL" dirty="0"/>
              <a:t> </a:t>
            </a:r>
            <a:endParaRPr lang="en-US" dirty="0"/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dirty="0">
              <a:latin typeface="+mj-lt"/>
            </a:endParaRPr>
          </a:p>
        </p:txBody>
      </p:sp>
      <p:pic>
        <p:nvPicPr>
          <p:cNvPr id="14" name="Hình ảnh 5">
            <a:extLst>
              <a:ext uri="{FF2B5EF4-FFF2-40B4-BE49-F238E27FC236}">
                <a16:creationId xmlns:a16="http://schemas.microsoft.com/office/drawing/2014/main" id="{AC00EFA5-0887-4D70-BA80-DBA960822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" y="676036"/>
            <a:ext cx="849442" cy="7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8891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/>
          </p:cNvGraphicFramePr>
          <p:nvPr/>
        </p:nvGraphicFramePr>
        <p:xfrm>
          <a:off x="1752600" y="1295400"/>
          <a:ext cx="86868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6961905" imgH="3962953" progId="">
                  <p:embed/>
                </p:oleObj>
              </mc:Choice>
              <mc:Fallback>
                <p:oleObj r:id="rId3" imgW="6961905" imgH="3962953" progId="">
                  <p:embed/>
                  <p:pic>
                    <p:nvPicPr>
                      <p:cNvPr id="57346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lum bright="-18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95400"/>
                        <a:ext cx="8686800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43400" y="2438400"/>
            <a:ext cx="3886200" cy="1219200"/>
            <a:chOff x="0" y="0"/>
            <a:chExt cx="2448" cy="768"/>
          </a:xfrm>
        </p:grpSpPr>
        <p:sp>
          <p:nvSpPr>
            <p:cNvPr id="57348" name="Unknown Shape"/>
            <p:cNvSpPr>
              <a:spLocks/>
            </p:cNvSpPr>
            <p:nvPr/>
          </p:nvSpPr>
          <p:spPr bwMode="auto">
            <a:xfrm>
              <a:off x="1904" y="96"/>
              <a:ext cx="416" cy="672"/>
            </a:xfrm>
            <a:custGeom>
              <a:avLst/>
              <a:gdLst>
                <a:gd name="T0" fmla="*/ 208 w 416"/>
                <a:gd name="T1" fmla="*/ 0 h 672"/>
                <a:gd name="T2" fmla="*/ 400 w 416"/>
                <a:gd name="T3" fmla="*/ 192 h 672"/>
                <a:gd name="T4" fmla="*/ 304 w 416"/>
                <a:gd name="T5" fmla="*/ 336 h 672"/>
                <a:gd name="T6" fmla="*/ 112 w 416"/>
                <a:gd name="T7" fmla="*/ 336 h 672"/>
                <a:gd name="T8" fmla="*/ 16 w 416"/>
                <a:gd name="T9" fmla="*/ 480 h 672"/>
                <a:gd name="T10" fmla="*/ 16 w 416"/>
                <a:gd name="T11" fmla="*/ 672 h 6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6" h="672">
                  <a:moveTo>
                    <a:pt x="208" y="0"/>
                  </a:moveTo>
                  <a:cubicBezTo>
                    <a:pt x="296" y="68"/>
                    <a:pt x="384" y="136"/>
                    <a:pt x="400" y="192"/>
                  </a:cubicBezTo>
                  <a:cubicBezTo>
                    <a:pt x="416" y="248"/>
                    <a:pt x="352" y="312"/>
                    <a:pt x="304" y="336"/>
                  </a:cubicBezTo>
                  <a:cubicBezTo>
                    <a:pt x="256" y="360"/>
                    <a:pt x="160" y="312"/>
                    <a:pt x="112" y="336"/>
                  </a:cubicBezTo>
                  <a:cubicBezTo>
                    <a:pt x="64" y="360"/>
                    <a:pt x="32" y="424"/>
                    <a:pt x="16" y="480"/>
                  </a:cubicBezTo>
                  <a:cubicBezTo>
                    <a:pt x="0" y="536"/>
                    <a:pt x="16" y="640"/>
                    <a:pt x="16" y="672"/>
                  </a:cubicBezTo>
                </a:path>
              </a:pathLst>
            </a:custGeom>
            <a:noFill/>
            <a:ln w="76200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57349" name="Unknown Shape"/>
            <p:cNvSpPr>
              <a:spLocks/>
            </p:cNvSpPr>
            <p:nvPr/>
          </p:nvSpPr>
          <p:spPr bwMode="auto">
            <a:xfrm>
              <a:off x="1874" y="143"/>
              <a:ext cx="144" cy="288"/>
            </a:xfrm>
            <a:custGeom>
              <a:avLst/>
              <a:gdLst>
                <a:gd name="T0" fmla="*/ 0 w 144"/>
                <a:gd name="T1" fmla="*/ 0 h 288"/>
                <a:gd name="T2" fmla="*/ 48 w 144"/>
                <a:gd name="T3" fmla="*/ 192 h 288"/>
                <a:gd name="T4" fmla="*/ 144 w 144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288">
                  <a:moveTo>
                    <a:pt x="0" y="0"/>
                  </a:moveTo>
                  <a:cubicBezTo>
                    <a:pt x="12" y="72"/>
                    <a:pt x="24" y="144"/>
                    <a:pt x="48" y="192"/>
                  </a:cubicBezTo>
                  <a:cubicBezTo>
                    <a:pt x="72" y="240"/>
                    <a:pt x="108" y="264"/>
                    <a:pt x="144" y="288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57350" name="Unknown Shape"/>
            <p:cNvSpPr>
              <a:spLocks/>
            </p:cNvSpPr>
            <p:nvPr/>
          </p:nvSpPr>
          <p:spPr bwMode="auto">
            <a:xfrm>
              <a:off x="2208" y="336"/>
              <a:ext cx="240" cy="160"/>
            </a:xfrm>
            <a:custGeom>
              <a:avLst/>
              <a:gdLst>
                <a:gd name="T0" fmla="*/ 240 w 240"/>
                <a:gd name="T1" fmla="*/ 0 h 160"/>
                <a:gd name="T2" fmla="*/ 192 w 240"/>
                <a:gd name="T3" fmla="*/ 144 h 160"/>
                <a:gd name="T4" fmla="*/ 0 w 240"/>
                <a:gd name="T5" fmla="*/ 96 h 1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160">
                  <a:moveTo>
                    <a:pt x="240" y="0"/>
                  </a:moveTo>
                  <a:cubicBezTo>
                    <a:pt x="236" y="64"/>
                    <a:pt x="232" y="128"/>
                    <a:pt x="192" y="144"/>
                  </a:cubicBezTo>
                  <a:cubicBezTo>
                    <a:pt x="152" y="160"/>
                    <a:pt x="76" y="128"/>
                    <a:pt x="0" y="96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57351" name="Unknown Shape"/>
            <p:cNvSpPr>
              <a:spLocks/>
            </p:cNvSpPr>
            <p:nvPr/>
          </p:nvSpPr>
          <p:spPr bwMode="auto">
            <a:xfrm>
              <a:off x="960" y="0"/>
              <a:ext cx="240" cy="240"/>
            </a:xfrm>
            <a:custGeom>
              <a:avLst/>
              <a:gdLst>
                <a:gd name="T0" fmla="*/ 240 w 240"/>
                <a:gd name="T1" fmla="*/ 0 h 240"/>
                <a:gd name="T2" fmla="*/ 48 w 240"/>
                <a:gd name="T3" fmla="*/ 96 h 240"/>
                <a:gd name="T4" fmla="*/ 0 w 240"/>
                <a:gd name="T5" fmla="*/ 24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240">
                  <a:moveTo>
                    <a:pt x="240" y="0"/>
                  </a:moveTo>
                  <a:cubicBezTo>
                    <a:pt x="164" y="28"/>
                    <a:pt x="88" y="56"/>
                    <a:pt x="48" y="96"/>
                  </a:cubicBezTo>
                  <a:cubicBezTo>
                    <a:pt x="8" y="136"/>
                    <a:pt x="16" y="216"/>
                    <a:pt x="0" y="240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57352" name="Unknown Shape"/>
            <p:cNvSpPr>
              <a:spLocks/>
            </p:cNvSpPr>
            <p:nvPr/>
          </p:nvSpPr>
          <p:spPr bwMode="auto">
            <a:xfrm>
              <a:off x="864" y="12"/>
              <a:ext cx="864" cy="672"/>
            </a:xfrm>
            <a:custGeom>
              <a:avLst/>
              <a:gdLst>
                <a:gd name="T0" fmla="*/ 0 w 864"/>
                <a:gd name="T1" fmla="*/ 0 h 672"/>
                <a:gd name="T2" fmla="*/ 48 w 864"/>
                <a:gd name="T3" fmla="*/ 144 h 672"/>
                <a:gd name="T4" fmla="*/ 96 w 864"/>
                <a:gd name="T5" fmla="*/ 240 h 672"/>
                <a:gd name="T6" fmla="*/ 192 w 864"/>
                <a:gd name="T7" fmla="*/ 384 h 672"/>
                <a:gd name="T8" fmla="*/ 336 w 864"/>
                <a:gd name="T9" fmla="*/ 480 h 672"/>
                <a:gd name="T10" fmla="*/ 528 w 864"/>
                <a:gd name="T11" fmla="*/ 528 h 672"/>
                <a:gd name="T12" fmla="*/ 720 w 864"/>
                <a:gd name="T13" fmla="*/ 624 h 672"/>
                <a:gd name="T14" fmla="*/ 864 w 864"/>
                <a:gd name="T15" fmla="*/ 672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4" h="672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72" y="200"/>
                    <a:pt x="96" y="240"/>
                  </a:cubicBezTo>
                  <a:cubicBezTo>
                    <a:pt x="120" y="280"/>
                    <a:pt x="152" y="344"/>
                    <a:pt x="192" y="384"/>
                  </a:cubicBezTo>
                  <a:cubicBezTo>
                    <a:pt x="232" y="424"/>
                    <a:pt x="280" y="456"/>
                    <a:pt x="336" y="480"/>
                  </a:cubicBezTo>
                  <a:cubicBezTo>
                    <a:pt x="392" y="504"/>
                    <a:pt x="464" y="504"/>
                    <a:pt x="528" y="528"/>
                  </a:cubicBezTo>
                  <a:cubicBezTo>
                    <a:pt x="592" y="552"/>
                    <a:pt x="664" y="600"/>
                    <a:pt x="720" y="624"/>
                  </a:cubicBezTo>
                  <a:cubicBezTo>
                    <a:pt x="776" y="648"/>
                    <a:pt x="832" y="656"/>
                    <a:pt x="864" y="672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57353" name="Unknown Shape"/>
            <p:cNvSpPr>
              <a:spLocks/>
            </p:cNvSpPr>
            <p:nvPr/>
          </p:nvSpPr>
          <p:spPr bwMode="auto">
            <a:xfrm>
              <a:off x="336" y="48"/>
              <a:ext cx="672" cy="304"/>
            </a:xfrm>
            <a:custGeom>
              <a:avLst/>
              <a:gdLst>
                <a:gd name="T0" fmla="*/ 0 w 672"/>
                <a:gd name="T1" fmla="*/ 0 h 304"/>
                <a:gd name="T2" fmla="*/ 96 w 672"/>
                <a:gd name="T3" fmla="*/ 48 h 304"/>
                <a:gd name="T4" fmla="*/ 240 w 672"/>
                <a:gd name="T5" fmla="*/ 96 h 304"/>
                <a:gd name="T6" fmla="*/ 384 w 672"/>
                <a:gd name="T7" fmla="*/ 144 h 304"/>
                <a:gd name="T8" fmla="*/ 480 w 672"/>
                <a:gd name="T9" fmla="*/ 192 h 304"/>
                <a:gd name="T10" fmla="*/ 576 w 672"/>
                <a:gd name="T11" fmla="*/ 288 h 304"/>
                <a:gd name="T12" fmla="*/ 672 w 672"/>
                <a:gd name="T13" fmla="*/ 288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2" h="304">
                  <a:moveTo>
                    <a:pt x="0" y="0"/>
                  </a:moveTo>
                  <a:cubicBezTo>
                    <a:pt x="28" y="16"/>
                    <a:pt x="56" y="32"/>
                    <a:pt x="96" y="48"/>
                  </a:cubicBezTo>
                  <a:cubicBezTo>
                    <a:pt x="136" y="64"/>
                    <a:pt x="192" y="80"/>
                    <a:pt x="240" y="96"/>
                  </a:cubicBezTo>
                  <a:cubicBezTo>
                    <a:pt x="288" y="112"/>
                    <a:pt x="344" y="128"/>
                    <a:pt x="384" y="144"/>
                  </a:cubicBezTo>
                  <a:cubicBezTo>
                    <a:pt x="424" y="160"/>
                    <a:pt x="448" y="168"/>
                    <a:pt x="480" y="192"/>
                  </a:cubicBezTo>
                  <a:cubicBezTo>
                    <a:pt x="512" y="216"/>
                    <a:pt x="544" y="272"/>
                    <a:pt x="576" y="288"/>
                  </a:cubicBezTo>
                  <a:cubicBezTo>
                    <a:pt x="608" y="304"/>
                    <a:pt x="664" y="288"/>
                    <a:pt x="672" y="288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57354" name="Unknown Shape"/>
            <p:cNvSpPr>
              <a:spLocks/>
            </p:cNvSpPr>
            <p:nvPr/>
          </p:nvSpPr>
          <p:spPr bwMode="auto">
            <a:xfrm>
              <a:off x="96" y="96"/>
              <a:ext cx="1104" cy="392"/>
            </a:xfrm>
            <a:custGeom>
              <a:avLst/>
              <a:gdLst>
                <a:gd name="T0" fmla="*/ 0 w 1104"/>
                <a:gd name="T1" fmla="*/ 0 h 392"/>
                <a:gd name="T2" fmla="*/ 240 w 1104"/>
                <a:gd name="T3" fmla="*/ 240 h 392"/>
                <a:gd name="T4" fmla="*/ 480 w 1104"/>
                <a:gd name="T5" fmla="*/ 288 h 392"/>
                <a:gd name="T6" fmla="*/ 576 w 1104"/>
                <a:gd name="T7" fmla="*/ 336 h 392"/>
                <a:gd name="T8" fmla="*/ 720 w 1104"/>
                <a:gd name="T9" fmla="*/ 336 h 392"/>
                <a:gd name="T10" fmla="*/ 1008 w 1104"/>
                <a:gd name="T11" fmla="*/ 384 h 392"/>
                <a:gd name="T12" fmla="*/ 1104 w 1104"/>
                <a:gd name="T13" fmla="*/ 384 h 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4" h="392">
                  <a:moveTo>
                    <a:pt x="0" y="0"/>
                  </a:moveTo>
                  <a:cubicBezTo>
                    <a:pt x="80" y="96"/>
                    <a:pt x="160" y="192"/>
                    <a:pt x="240" y="240"/>
                  </a:cubicBezTo>
                  <a:cubicBezTo>
                    <a:pt x="320" y="288"/>
                    <a:pt x="424" y="272"/>
                    <a:pt x="480" y="288"/>
                  </a:cubicBezTo>
                  <a:cubicBezTo>
                    <a:pt x="536" y="304"/>
                    <a:pt x="536" y="328"/>
                    <a:pt x="576" y="336"/>
                  </a:cubicBezTo>
                  <a:cubicBezTo>
                    <a:pt x="616" y="344"/>
                    <a:pt x="648" y="328"/>
                    <a:pt x="720" y="336"/>
                  </a:cubicBezTo>
                  <a:cubicBezTo>
                    <a:pt x="792" y="344"/>
                    <a:pt x="944" y="376"/>
                    <a:pt x="1008" y="384"/>
                  </a:cubicBezTo>
                  <a:cubicBezTo>
                    <a:pt x="1072" y="392"/>
                    <a:pt x="1088" y="388"/>
                    <a:pt x="1104" y="384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57355" name="Unknown Shape"/>
            <p:cNvSpPr>
              <a:spLocks/>
            </p:cNvSpPr>
            <p:nvPr/>
          </p:nvSpPr>
          <p:spPr bwMode="auto">
            <a:xfrm>
              <a:off x="0" y="240"/>
              <a:ext cx="432" cy="432"/>
            </a:xfrm>
            <a:custGeom>
              <a:avLst/>
              <a:gdLst>
                <a:gd name="T0" fmla="*/ 0 w 432"/>
                <a:gd name="T1" fmla="*/ 0 h 432"/>
                <a:gd name="T2" fmla="*/ 96 w 432"/>
                <a:gd name="T3" fmla="*/ 96 h 432"/>
                <a:gd name="T4" fmla="*/ 192 w 432"/>
                <a:gd name="T5" fmla="*/ 192 h 432"/>
                <a:gd name="T6" fmla="*/ 288 w 432"/>
                <a:gd name="T7" fmla="*/ 240 h 432"/>
                <a:gd name="T8" fmla="*/ 384 w 432"/>
                <a:gd name="T9" fmla="*/ 336 h 432"/>
                <a:gd name="T10" fmla="*/ 432 w 432"/>
                <a:gd name="T11" fmla="*/ 432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" h="432">
                  <a:moveTo>
                    <a:pt x="0" y="0"/>
                  </a:moveTo>
                  <a:cubicBezTo>
                    <a:pt x="32" y="32"/>
                    <a:pt x="64" y="64"/>
                    <a:pt x="96" y="96"/>
                  </a:cubicBezTo>
                  <a:cubicBezTo>
                    <a:pt x="128" y="128"/>
                    <a:pt x="160" y="168"/>
                    <a:pt x="192" y="192"/>
                  </a:cubicBezTo>
                  <a:cubicBezTo>
                    <a:pt x="224" y="216"/>
                    <a:pt x="256" y="216"/>
                    <a:pt x="288" y="240"/>
                  </a:cubicBezTo>
                  <a:cubicBezTo>
                    <a:pt x="320" y="264"/>
                    <a:pt x="360" y="304"/>
                    <a:pt x="384" y="336"/>
                  </a:cubicBezTo>
                  <a:cubicBezTo>
                    <a:pt x="408" y="368"/>
                    <a:pt x="420" y="400"/>
                    <a:pt x="432" y="432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</p:grpSp>
      <p:sp>
        <p:nvSpPr>
          <p:cNvPr id="100364" name="Unknown Shape"/>
          <p:cNvSpPr>
            <a:spLocks/>
          </p:cNvSpPr>
          <p:nvPr/>
        </p:nvSpPr>
        <p:spPr bwMode="auto">
          <a:xfrm>
            <a:off x="4114800" y="2971800"/>
            <a:ext cx="4267200" cy="990600"/>
          </a:xfrm>
          <a:custGeom>
            <a:avLst/>
            <a:gdLst>
              <a:gd name="T0" fmla="*/ 0 w 2688"/>
              <a:gd name="T1" fmla="*/ 0 h 624"/>
              <a:gd name="T2" fmla="*/ 533400 w 2688"/>
              <a:gd name="T3" fmla="*/ 381000 h 624"/>
              <a:gd name="T4" fmla="*/ 914400 w 2688"/>
              <a:gd name="T5" fmla="*/ 533400 h 624"/>
              <a:gd name="T6" fmla="*/ 1143000 w 2688"/>
              <a:gd name="T7" fmla="*/ 533400 h 624"/>
              <a:gd name="T8" fmla="*/ 1295400 w 2688"/>
              <a:gd name="T9" fmla="*/ 609600 h 624"/>
              <a:gd name="T10" fmla="*/ 1828800 w 2688"/>
              <a:gd name="T11" fmla="*/ 609600 h 624"/>
              <a:gd name="T12" fmla="*/ 2362200 w 2688"/>
              <a:gd name="T13" fmla="*/ 609600 h 624"/>
              <a:gd name="T14" fmla="*/ 3200400 w 2688"/>
              <a:gd name="T15" fmla="*/ 685800 h 624"/>
              <a:gd name="T16" fmla="*/ 3581400 w 2688"/>
              <a:gd name="T17" fmla="*/ 838200 h 624"/>
              <a:gd name="T18" fmla="*/ 4267200 w 2688"/>
              <a:gd name="T19" fmla="*/ 990600 h 6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88" h="624">
                <a:moveTo>
                  <a:pt x="0" y="0"/>
                </a:moveTo>
                <a:cubicBezTo>
                  <a:pt x="120" y="92"/>
                  <a:pt x="240" y="184"/>
                  <a:pt x="336" y="240"/>
                </a:cubicBezTo>
                <a:cubicBezTo>
                  <a:pt x="432" y="296"/>
                  <a:pt x="512" y="320"/>
                  <a:pt x="576" y="336"/>
                </a:cubicBezTo>
                <a:cubicBezTo>
                  <a:pt x="640" y="352"/>
                  <a:pt x="680" y="328"/>
                  <a:pt x="720" y="336"/>
                </a:cubicBezTo>
                <a:cubicBezTo>
                  <a:pt x="760" y="344"/>
                  <a:pt x="744" y="376"/>
                  <a:pt x="816" y="384"/>
                </a:cubicBezTo>
                <a:cubicBezTo>
                  <a:pt x="888" y="392"/>
                  <a:pt x="1040" y="384"/>
                  <a:pt x="1152" y="384"/>
                </a:cubicBezTo>
                <a:cubicBezTo>
                  <a:pt x="1264" y="384"/>
                  <a:pt x="1344" y="376"/>
                  <a:pt x="1488" y="384"/>
                </a:cubicBezTo>
                <a:cubicBezTo>
                  <a:pt x="1632" y="392"/>
                  <a:pt x="1888" y="408"/>
                  <a:pt x="2016" y="432"/>
                </a:cubicBezTo>
                <a:cubicBezTo>
                  <a:pt x="2144" y="456"/>
                  <a:pt x="2144" y="496"/>
                  <a:pt x="2256" y="528"/>
                </a:cubicBezTo>
                <a:cubicBezTo>
                  <a:pt x="2368" y="560"/>
                  <a:pt x="2616" y="608"/>
                  <a:pt x="2688" y="624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382000" y="3657600"/>
            <a:ext cx="914400" cy="762000"/>
            <a:chOff x="0" y="0"/>
            <a:chExt cx="576" cy="480"/>
          </a:xfrm>
        </p:grpSpPr>
        <p:sp>
          <p:nvSpPr>
            <p:cNvPr id="57358" name="Unknown Shape"/>
            <p:cNvSpPr>
              <a:spLocks/>
            </p:cNvSpPr>
            <p:nvPr/>
          </p:nvSpPr>
          <p:spPr bwMode="auto">
            <a:xfrm>
              <a:off x="48" y="176"/>
              <a:ext cx="432" cy="112"/>
            </a:xfrm>
            <a:custGeom>
              <a:avLst/>
              <a:gdLst>
                <a:gd name="T0" fmla="*/ 0 w 432"/>
                <a:gd name="T1" fmla="*/ 16 h 112"/>
                <a:gd name="T2" fmla="*/ 192 w 432"/>
                <a:gd name="T3" fmla="*/ 16 h 112"/>
                <a:gd name="T4" fmla="*/ 432 w 432"/>
                <a:gd name="T5" fmla="*/ 112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" h="112">
                  <a:moveTo>
                    <a:pt x="0" y="16"/>
                  </a:moveTo>
                  <a:cubicBezTo>
                    <a:pt x="60" y="8"/>
                    <a:pt x="120" y="0"/>
                    <a:pt x="192" y="16"/>
                  </a:cubicBezTo>
                  <a:cubicBezTo>
                    <a:pt x="264" y="32"/>
                    <a:pt x="392" y="96"/>
                    <a:pt x="432" y="112"/>
                  </a:cubicBezTo>
                </a:path>
              </a:pathLst>
            </a:custGeom>
            <a:noFill/>
            <a:ln w="762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80808"/>
                </a:solidFill>
                <a:latin typeface="Arial" charset="0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0" y="0"/>
              <a:ext cx="576" cy="480"/>
              <a:chOff x="0" y="0"/>
              <a:chExt cx="576" cy="480"/>
            </a:xfrm>
          </p:grpSpPr>
          <p:sp>
            <p:nvSpPr>
              <p:cNvPr id="57360" name="Unknown Shape"/>
              <p:cNvSpPr>
                <a:spLocks/>
              </p:cNvSpPr>
              <p:nvPr/>
            </p:nvSpPr>
            <p:spPr bwMode="auto">
              <a:xfrm>
                <a:off x="0" y="192"/>
                <a:ext cx="384" cy="288"/>
              </a:xfrm>
              <a:custGeom>
                <a:avLst/>
                <a:gdLst>
                  <a:gd name="T0" fmla="*/ 0 w 384"/>
                  <a:gd name="T1" fmla="*/ 0 h 288"/>
                  <a:gd name="T2" fmla="*/ 384 w 384"/>
                  <a:gd name="T3" fmla="*/ 288 h 28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4" h="288">
                    <a:moveTo>
                      <a:pt x="0" y="0"/>
                    </a:moveTo>
                    <a:cubicBezTo>
                      <a:pt x="160" y="120"/>
                      <a:pt x="320" y="240"/>
                      <a:pt x="384" y="288"/>
                    </a:cubicBezTo>
                  </a:path>
                </a:pathLst>
              </a:custGeom>
              <a:noFill/>
              <a:ln w="762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80808"/>
                  </a:solidFill>
                  <a:latin typeface="Arial" charset="0"/>
                </a:endParaRPr>
              </a:p>
            </p:txBody>
          </p:sp>
          <p:sp>
            <p:nvSpPr>
              <p:cNvPr id="57361" name="Unknown Shape"/>
              <p:cNvSpPr>
                <a:spLocks/>
              </p:cNvSpPr>
              <p:nvPr/>
            </p:nvSpPr>
            <p:spPr bwMode="auto">
              <a:xfrm>
                <a:off x="288" y="136"/>
                <a:ext cx="288" cy="56"/>
              </a:xfrm>
              <a:custGeom>
                <a:avLst/>
                <a:gdLst>
                  <a:gd name="T0" fmla="*/ 0 w 288"/>
                  <a:gd name="T1" fmla="*/ 56 h 56"/>
                  <a:gd name="T2" fmla="*/ 192 w 288"/>
                  <a:gd name="T3" fmla="*/ 8 h 56"/>
                  <a:gd name="T4" fmla="*/ 288 w 288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8" h="56">
                    <a:moveTo>
                      <a:pt x="0" y="56"/>
                    </a:moveTo>
                    <a:cubicBezTo>
                      <a:pt x="72" y="36"/>
                      <a:pt x="144" y="16"/>
                      <a:pt x="192" y="8"/>
                    </a:cubicBezTo>
                    <a:cubicBezTo>
                      <a:pt x="240" y="0"/>
                      <a:pt x="264" y="4"/>
                      <a:pt x="288" y="8"/>
                    </a:cubicBezTo>
                  </a:path>
                </a:pathLst>
              </a:custGeom>
              <a:noFill/>
              <a:ln w="762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80808"/>
                  </a:solidFill>
                  <a:latin typeface="Arial" charset="0"/>
                </a:endParaRPr>
              </a:p>
            </p:txBody>
          </p:sp>
          <p:sp>
            <p:nvSpPr>
              <p:cNvPr id="57362" name="Unknown Shape"/>
              <p:cNvSpPr>
                <a:spLocks/>
              </p:cNvSpPr>
              <p:nvPr/>
            </p:nvSpPr>
            <p:spPr bwMode="auto">
              <a:xfrm>
                <a:off x="48" y="0"/>
                <a:ext cx="480" cy="192"/>
              </a:xfrm>
              <a:custGeom>
                <a:avLst/>
                <a:gdLst>
                  <a:gd name="T0" fmla="*/ 0 w 480"/>
                  <a:gd name="T1" fmla="*/ 192 h 192"/>
                  <a:gd name="T2" fmla="*/ 192 w 480"/>
                  <a:gd name="T3" fmla="*/ 48 h 192"/>
                  <a:gd name="T4" fmla="*/ 480 w 480"/>
                  <a:gd name="T5" fmla="*/ 0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0" h="192">
                    <a:moveTo>
                      <a:pt x="0" y="192"/>
                    </a:moveTo>
                    <a:cubicBezTo>
                      <a:pt x="56" y="136"/>
                      <a:pt x="112" y="80"/>
                      <a:pt x="192" y="48"/>
                    </a:cubicBezTo>
                    <a:cubicBezTo>
                      <a:pt x="272" y="16"/>
                      <a:pt x="432" y="8"/>
                      <a:pt x="480" y="0"/>
                    </a:cubicBezTo>
                  </a:path>
                </a:pathLst>
              </a:custGeom>
              <a:noFill/>
              <a:ln w="762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80808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0371" name="Unknown Shape"/>
          <p:cNvSpPr>
            <a:spLocks/>
          </p:cNvSpPr>
          <p:nvPr/>
        </p:nvSpPr>
        <p:spPr bwMode="auto">
          <a:xfrm>
            <a:off x="3848100" y="2070100"/>
            <a:ext cx="5765800" cy="2501900"/>
          </a:xfrm>
          <a:custGeom>
            <a:avLst/>
            <a:gdLst>
              <a:gd name="T0" fmla="*/ 190500 w 3632"/>
              <a:gd name="T1" fmla="*/ 1333500 h 1576"/>
              <a:gd name="T2" fmla="*/ 342900 w 3632"/>
              <a:gd name="T3" fmla="*/ 1714500 h 1576"/>
              <a:gd name="T4" fmla="*/ 800100 w 3632"/>
              <a:gd name="T5" fmla="*/ 1943100 h 1576"/>
              <a:gd name="T6" fmla="*/ 1714500 w 3632"/>
              <a:gd name="T7" fmla="*/ 2171700 h 1576"/>
              <a:gd name="T8" fmla="*/ 2171700 w 3632"/>
              <a:gd name="T9" fmla="*/ 2247900 h 1576"/>
              <a:gd name="T10" fmla="*/ 2781300 w 3632"/>
              <a:gd name="T11" fmla="*/ 2324100 h 1576"/>
              <a:gd name="T12" fmla="*/ 3314700 w 3632"/>
              <a:gd name="T13" fmla="*/ 2324100 h 1576"/>
              <a:gd name="T14" fmla="*/ 3619500 w 3632"/>
              <a:gd name="T15" fmla="*/ 2324100 h 1576"/>
              <a:gd name="T16" fmla="*/ 4000500 w 3632"/>
              <a:gd name="T17" fmla="*/ 2400300 h 1576"/>
              <a:gd name="T18" fmla="*/ 4152900 w 3632"/>
              <a:gd name="T19" fmla="*/ 2476500 h 1576"/>
              <a:gd name="T20" fmla="*/ 4533900 w 3632"/>
              <a:gd name="T21" fmla="*/ 2476500 h 1576"/>
              <a:gd name="T22" fmla="*/ 5067300 w 3632"/>
              <a:gd name="T23" fmla="*/ 2476500 h 1576"/>
              <a:gd name="T24" fmla="*/ 5219700 w 3632"/>
              <a:gd name="T25" fmla="*/ 2324100 h 1576"/>
              <a:gd name="T26" fmla="*/ 5524500 w 3632"/>
              <a:gd name="T27" fmla="*/ 2324100 h 1576"/>
              <a:gd name="T28" fmla="*/ 5372100 w 3632"/>
              <a:gd name="T29" fmla="*/ 2095500 h 1576"/>
              <a:gd name="T30" fmla="*/ 5600700 w 3632"/>
              <a:gd name="T31" fmla="*/ 2247900 h 1576"/>
              <a:gd name="T32" fmla="*/ 5753100 w 3632"/>
              <a:gd name="T33" fmla="*/ 2095500 h 1576"/>
              <a:gd name="T34" fmla="*/ 5524500 w 3632"/>
              <a:gd name="T35" fmla="*/ 1866900 h 1576"/>
              <a:gd name="T36" fmla="*/ 5524500 w 3632"/>
              <a:gd name="T37" fmla="*/ 1714500 h 1576"/>
              <a:gd name="T38" fmla="*/ 5372100 w 3632"/>
              <a:gd name="T39" fmla="*/ 1638300 h 1576"/>
              <a:gd name="T40" fmla="*/ 5219700 w 3632"/>
              <a:gd name="T41" fmla="*/ 1409700 h 1576"/>
              <a:gd name="T42" fmla="*/ 5295900 w 3632"/>
              <a:gd name="T43" fmla="*/ 1181100 h 1576"/>
              <a:gd name="T44" fmla="*/ 5067300 w 3632"/>
              <a:gd name="T45" fmla="*/ 723900 h 1576"/>
              <a:gd name="T46" fmla="*/ 4686300 w 3632"/>
              <a:gd name="T47" fmla="*/ 266700 h 1576"/>
              <a:gd name="T48" fmla="*/ 4305300 w 3632"/>
              <a:gd name="T49" fmla="*/ 190500 h 1576"/>
              <a:gd name="T50" fmla="*/ 4000500 w 3632"/>
              <a:gd name="T51" fmla="*/ 190500 h 1576"/>
              <a:gd name="T52" fmla="*/ 3009900 w 3632"/>
              <a:gd name="T53" fmla="*/ 266700 h 1576"/>
              <a:gd name="T54" fmla="*/ 1866900 w 3632"/>
              <a:gd name="T55" fmla="*/ 114300 h 1576"/>
              <a:gd name="T56" fmla="*/ 876300 w 3632"/>
              <a:gd name="T57" fmla="*/ 114300 h 1576"/>
              <a:gd name="T58" fmla="*/ 114300 w 3632"/>
              <a:gd name="T59" fmla="*/ 800100 h 1576"/>
              <a:gd name="T60" fmla="*/ 190500 w 3632"/>
              <a:gd name="T61" fmla="*/ 1333500 h 157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632" h="1576">
                <a:moveTo>
                  <a:pt x="120" y="840"/>
                </a:moveTo>
                <a:cubicBezTo>
                  <a:pt x="144" y="936"/>
                  <a:pt x="152" y="1016"/>
                  <a:pt x="216" y="1080"/>
                </a:cubicBezTo>
                <a:cubicBezTo>
                  <a:pt x="280" y="1144"/>
                  <a:pt x="360" y="1176"/>
                  <a:pt x="504" y="1224"/>
                </a:cubicBezTo>
                <a:cubicBezTo>
                  <a:pt x="648" y="1272"/>
                  <a:pt x="936" y="1336"/>
                  <a:pt x="1080" y="1368"/>
                </a:cubicBezTo>
                <a:cubicBezTo>
                  <a:pt x="1224" y="1400"/>
                  <a:pt x="1256" y="1400"/>
                  <a:pt x="1368" y="1416"/>
                </a:cubicBezTo>
                <a:cubicBezTo>
                  <a:pt x="1480" y="1432"/>
                  <a:pt x="1632" y="1456"/>
                  <a:pt x="1752" y="1464"/>
                </a:cubicBezTo>
                <a:cubicBezTo>
                  <a:pt x="1872" y="1472"/>
                  <a:pt x="2000" y="1464"/>
                  <a:pt x="2088" y="1464"/>
                </a:cubicBezTo>
                <a:cubicBezTo>
                  <a:pt x="2176" y="1464"/>
                  <a:pt x="2208" y="1456"/>
                  <a:pt x="2280" y="1464"/>
                </a:cubicBezTo>
                <a:cubicBezTo>
                  <a:pt x="2352" y="1472"/>
                  <a:pt x="2464" y="1496"/>
                  <a:pt x="2520" y="1512"/>
                </a:cubicBezTo>
                <a:cubicBezTo>
                  <a:pt x="2576" y="1528"/>
                  <a:pt x="2560" y="1552"/>
                  <a:pt x="2616" y="1560"/>
                </a:cubicBezTo>
                <a:cubicBezTo>
                  <a:pt x="2672" y="1568"/>
                  <a:pt x="2760" y="1560"/>
                  <a:pt x="2856" y="1560"/>
                </a:cubicBezTo>
                <a:cubicBezTo>
                  <a:pt x="2952" y="1560"/>
                  <a:pt x="3120" y="1576"/>
                  <a:pt x="3192" y="1560"/>
                </a:cubicBezTo>
                <a:cubicBezTo>
                  <a:pt x="3264" y="1544"/>
                  <a:pt x="3240" y="1480"/>
                  <a:pt x="3288" y="1464"/>
                </a:cubicBezTo>
                <a:cubicBezTo>
                  <a:pt x="3336" y="1448"/>
                  <a:pt x="3464" y="1488"/>
                  <a:pt x="3480" y="1464"/>
                </a:cubicBezTo>
                <a:cubicBezTo>
                  <a:pt x="3496" y="1440"/>
                  <a:pt x="3376" y="1328"/>
                  <a:pt x="3384" y="1320"/>
                </a:cubicBezTo>
                <a:cubicBezTo>
                  <a:pt x="3392" y="1312"/>
                  <a:pt x="3488" y="1416"/>
                  <a:pt x="3528" y="1416"/>
                </a:cubicBezTo>
                <a:cubicBezTo>
                  <a:pt x="3568" y="1416"/>
                  <a:pt x="3632" y="1360"/>
                  <a:pt x="3624" y="1320"/>
                </a:cubicBezTo>
                <a:cubicBezTo>
                  <a:pt x="3616" y="1280"/>
                  <a:pt x="3504" y="1216"/>
                  <a:pt x="3480" y="1176"/>
                </a:cubicBezTo>
                <a:cubicBezTo>
                  <a:pt x="3456" y="1136"/>
                  <a:pt x="3496" y="1104"/>
                  <a:pt x="3480" y="1080"/>
                </a:cubicBezTo>
                <a:cubicBezTo>
                  <a:pt x="3464" y="1056"/>
                  <a:pt x="3416" y="1064"/>
                  <a:pt x="3384" y="1032"/>
                </a:cubicBezTo>
                <a:cubicBezTo>
                  <a:pt x="3352" y="1000"/>
                  <a:pt x="3296" y="936"/>
                  <a:pt x="3288" y="888"/>
                </a:cubicBezTo>
                <a:cubicBezTo>
                  <a:pt x="3280" y="840"/>
                  <a:pt x="3352" y="816"/>
                  <a:pt x="3336" y="744"/>
                </a:cubicBezTo>
                <a:cubicBezTo>
                  <a:pt x="3320" y="672"/>
                  <a:pt x="3256" y="552"/>
                  <a:pt x="3192" y="456"/>
                </a:cubicBezTo>
                <a:cubicBezTo>
                  <a:pt x="3128" y="360"/>
                  <a:pt x="3032" y="224"/>
                  <a:pt x="2952" y="168"/>
                </a:cubicBezTo>
                <a:cubicBezTo>
                  <a:pt x="2872" y="112"/>
                  <a:pt x="2784" y="128"/>
                  <a:pt x="2712" y="120"/>
                </a:cubicBezTo>
                <a:cubicBezTo>
                  <a:pt x="2640" y="112"/>
                  <a:pt x="2656" y="112"/>
                  <a:pt x="2520" y="120"/>
                </a:cubicBezTo>
                <a:cubicBezTo>
                  <a:pt x="2384" y="128"/>
                  <a:pt x="2120" y="176"/>
                  <a:pt x="1896" y="168"/>
                </a:cubicBezTo>
                <a:cubicBezTo>
                  <a:pt x="1672" y="160"/>
                  <a:pt x="1400" y="88"/>
                  <a:pt x="1176" y="72"/>
                </a:cubicBezTo>
                <a:cubicBezTo>
                  <a:pt x="952" y="56"/>
                  <a:pt x="736" y="0"/>
                  <a:pt x="552" y="72"/>
                </a:cubicBezTo>
                <a:cubicBezTo>
                  <a:pt x="368" y="144"/>
                  <a:pt x="144" y="368"/>
                  <a:pt x="72" y="504"/>
                </a:cubicBezTo>
                <a:cubicBezTo>
                  <a:pt x="0" y="640"/>
                  <a:pt x="96" y="744"/>
                  <a:pt x="120" y="840"/>
                </a:cubicBezTo>
                <a:close/>
              </a:path>
            </a:pathLst>
          </a:custGeom>
          <a:noFill/>
          <a:ln w="76200" cap="flat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981200" y="5181600"/>
            <a:ext cx="8229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3400" b="1" i="1" dirty="0" err="1">
                <a:solidFill>
                  <a:srgbClr val="FF0000"/>
                </a:solidFill>
                <a:latin typeface="Arial"/>
              </a:rPr>
              <a:t>Lưu</a:t>
            </a:r>
            <a:r>
              <a:rPr lang="en-US" sz="34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Arial"/>
              </a:rPr>
              <a:t>vực</a:t>
            </a:r>
            <a:r>
              <a:rPr lang="en-US" sz="34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Arial"/>
              </a:rPr>
              <a:t>sông</a:t>
            </a:r>
            <a:r>
              <a:rPr lang="en-US" sz="34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Arial"/>
              </a:rPr>
              <a:t>là</a:t>
            </a:r>
            <a:r>
              <a:rPr lang="en-US" sz="3400" b="1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Arial"/>
              </a:rPr>
              <a:t>gì</a:t>
            </a:r>
            <a:r>
              <a:rPr lang="en-US" sz="3400" b="1" i="1" dirty="0">
                <a:solidFill>
                  <a:srgbClr val="FF0000"/>
                </a:solidFill>
                <a:latin typeface="Arial"/>
              </a:rPr>
              <a:t>?</a:t>
            </a:r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6324600" y="3717926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Sông Chính</a:t>
            </a:r>
          </a:p>
        </p:txBody>
      </p:sp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6019800" y="2727326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Phụ Lưu</a:t>
            </a:r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8153400" y="3276601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Chi Lưu</a:t>
            </a:r>
          </a:p>
        </p:txBody>
      </p: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4648200" y="4353580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FFFF">
                    <a:lumMod val="95000"/>
                  </a:srgbClr>
                </a:solidFill>
                <a:latin typeface="Arial" charset="0"/>
              </a:rPr>
              <a:t>Lưu vực sông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BA5A65-C667-4568-A97A-DE7876903FEF}" type="datetime1">
              <a:rPr lang="vi-VN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22/08/2021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F88E3-6396-4941-A0D8-F8D2ED85F268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C17F1F-EB9D-489C-9357-B9091EC658B0}"/>
              </a:ext>
            </a:extLst>
          </p:cNvPr>
          <p:cNvSpPr/>
          <p:nvPr/>
        </p:nvSpPr>
        <p:spPr>
          <a:xfrm>
            <a:off x="311427" y="687665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charset="0"/>
              </a:rPr>
              <a:t>sông</a:t>
            </a:r>
            <a:endParaRPr lang="en-US" sz="3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148E1E-3B9B-41DA-9151-75BDCAA03D1F}"/>
              </a:ext>
            </a:extLst>
          </p:cNvPr>
          <p:cNvSpPr/>
          <p:nvPr/>
        </p:nvSpPr>
        <p:spPr>
          <a:xfrm>
            <a:off x="132523" y="202077"/>
            <a:ext cx="11953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I. SÔNG VÀ LƯU LƯỢNG CỦA NƯỚC SÔNG</a:t>
            </a:r>
            <a:endParaRPr lang="en-US" sz="32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79772D-E697-4086-9713-116245B4FB9B}"/>
              </a:ext>
            </a:extLst>
          </p:cNvPr>
          <p:cNvSpPr txBox="1"/>
          <p:nvPr/>
        </p:nvSpPr>
        <p:spPr>
          <a:xfrm>
            <a:off x="609600" y="5346138"/>
            <a:ext cx="109728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Lưu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4" grpId="0" animBg="1"/>
      <p:bldP spid="100371" grpId="0" animBg="1"/>
      <p:bldP spid="100371" grpId="1" animBg="1"/>
      <p:bldP spid="57365" grpId="0" animBg="1"/>
      <p:bldP spid="100377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2D5-8449-4759-BC7A-71AD7A50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CC324-22DF-49FB-AADE-85573942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8FBD-A422-4B27-BBBC-11A9521F0D93}" type="datetime1">
              <a:rPr lang="vi-VN" smtClean="0"/>
              <a:pPr/>
              <a:t>22/08/2021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A14D8-9569-4D02-BB72-2980B37E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F889-C983-4440-9908-FF9D7CB0F5E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6" name="Picture 4" descr="Địa Lí 8 Bài 35 (ngắn nhất): Thực hành về khí hậu, thủy văn Việt Nam">
            <a:extLst>
              <a:ext uri="{FF2B5EF4-FFF2-40B4-BE49-F238E27FC236}">
                <a16:creationId xmlns:a16="http://schemas.microsoft.com/office/drawing/2014/main" id="{21D359EF-755A-493C-9693-7EC97FF00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4" y="109276"/>
            <a:ext cx="11467475" cy="66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6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3EAE-D37A-4A91-8540-E0593893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741"/>
            <a:ext cx="10972800" cy="868363"/>
          </a:xfrm>
        </p:spPr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0E46435-26DF-4788-A562-E7F7C7C79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761765"/>
              </p:ext>
            </p:extLst>
          </p:nvPr>
        </p:nvGraphicFramePr>
        <p:xfrm>
          <a:off x="284814" y="700252"/>
          <a:ext cx="10208299" cy="2353216"/>
        </p:xfrm>
        <a:graphic>
          <a:graphicData uri="http://schemas.openxmlformats.org/drawingml/2006/table">
            <a:tbl>
              <a:tblPr firstRow="1" firstCol="1" bandRow="1"/>
              <a:tblGrid>
                <a:gridCol w="4142241">
                  <a:extLst>
                    <a:ext uri="{9D8B030D-6E8A-4147-A177-3AD203B41FA5}">
                      <a16:colId xmlns:a16="http://schemas.microsoft.com/office/drawing/2014/main" val="1410785332"/>
                    </a:ext>
                  </a:extLst>
                </a:gridCol>
                <a:gridCol w="3203069">
                  <a:extLst>
                    <a:ext uri="{9D8B030D-6E8A-4147-A177-3AD203B41FA5}">
                      <a16:colId xmlns:a16="http://schemas.microsoft.com/office/drawing/2014/main" val="3443246896"/>
                    </a:ext>
                  </a:extLst>
                </a:gridCol>
                <a:gridCol w="2862989">
                  <a:extLst>
                    <a:ext uri="{9D8B030D-6E8A-4147-A177-3AD203B41FA5}">
                      <a16:colId xmlns:a16="http://schemas.microsoft.com/office/drawing/2014/main" val="3543076326"/>
                    </a:ext>
                  </a:extLst>
                </a:gridCol>
              </a:tblGrid>
              <a:tr h="464685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Mùa lũ</a:t>
                      </a:r>
                      <a:endParaRPr lang="en-US" sz="3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Mùa cạn</a:t>
                      </a:r>
                      <a:endParaRPr lang="en-US" sz="3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304822"/>
                  </a:ext>
                </a:extLst>
              </a:tr>
              <a:tr h="464685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Mực nước</a:t>
                      </a:r>
                      <a:endParaRPr lang="en-US" sz="3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012724"/>
                  </a:ext>
                </a:extLst>
              </a:tr>
              <a:tr h="464685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Tốc độ dòng chảy</a:t>
                      </a:r>
                      <a:endParaRPr lang="en-US" sz="3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128934"/>
                  </a:ext>
                </a:extLst>
              </a:tr>
              <a:tr h="813784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Thiên tai có thể xay ra</a:t>
                      </a:r>
                      <a:endParaRPr lang="en-US" sz="3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930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CC596-0C6D-4F93-A859-95F6639B0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8FBD-A422-4B27-BBBC-11A9521F0D93}" type="datetime1">
              <a:rPr lang="vi-VN" smtClean="0"/>
              <a:pPr/>
              <a:t>22/08/2021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CF468-F599-4FBF-B547-00350323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F889-C983-4440-9908-FF9D7CB0F5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2D10D89-BD3F-4134-825E-5EF935543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54411" y="-63787"/>
            <a:ext cx="354537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/>
          </a:p>
        </p:txBody>
      </p:sp>
      <p:pic>
        <p:nvPicPr>
          <p:cNvPr id="9" name="Picture 7" descr="7">
            <a:extLst>
              <a:ext uri="{FF2B5EF4-FFF2-40B4-BE49-F238E27FC236}">
                <a16:creationId xmlns:a16="http://schemas.microsoft.com/office/drawing/2014/main" id="{404167E6-F7B1-4601-8E1E-F86E8AB1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76200" y="2908092"/>
            <a:ext cx="6096000" cy="387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lu-LC4">
            <a:extLst>
              <a:ext uri="{FF2B5EF4-FFF2-40B4-BE49-F238E27FC236}">
                <a16:creationId xmlns:a16="http://schemas.microsoft.com/office/drawing/2014/main" id="{AD87E3C8-5526-4065-AD9D-EFA64FDA1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096000" y="2898994"/>
            <a:ext cx="6096000" cy="387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B24D4E4B-C6EC-4C87-9CE0-C29AD33D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258580"/>
            <a:ext cx="4419600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810281">
                    <a:lumMod val="75000"/>
                  </a:srgbClr>
                </a:solidFill>
                <a:latin typeface="Arial"/>
              </a:rPr>
              <a:t>Sông Hồng mùa lũ</a:t>
            </a:r>
            <a:endParaRPr lang="vi-VN" sz="2800" b="1">
              <a:solidFill>
                <a:srgbClr val="810281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EB96B18E-52A7-4D51-8D17-3084E7455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58580"/>
            <a:ext cx="4419600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810281">
                    <a:lumMod val="75000"/>
                  </a:srgbClr>
                </a:solidFill>
                <a:latin typeface="Arial"/>
              </a:rPr>
              <a:t>Sông Hồng mùa cạn</a:t>
            </a:r>
            <a:endParaRPr lang="vi-VN" sz="2800" b="1">
              <a:solidFill>
                <a:srgbClr val="810281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0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/>
          <p:cNvSpPr>
            <a:spLocks noChangeArrowheads="1"/>
          </p:cNvSpPr>
          <p:nvPr/>
        </p:nvSpPr>
        <p:spPr bwMode="auto">
          <a:xfrm rot="6462379">
            <a:off x="5365396" y="4186456"/>
            <a:ext cx="912813" cy="2249488"/>
          </a:xfrm>
          <a:prstGeom prst="can">
            <a:avLst>
              <a:gd name="adj" fmla="val 19772"/>
            </a:avLst>
          </a:prstGeom>
          <a:solidFill>
            <a:schemeClr val="accent1">
              <a:lumMod val="75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-9670689">
            <a:off x="4441472" y="4208682"/>
            <a:ext cx="3038475" cy="1139825"/>
          </a:xfrm>
          <a:prstGeom prst="parallelogram">
            <a:avLst>
              <a:gd name="adj" fmla="val 111295"/>
            </a:avLst>
          </a:prstGeom>
          <a:solidFill>
            <a:schemeClr val="accent1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272" name="Arc 8"/>
          <p:cNvSpPr>
            <a:spLocks/>
          </p:cNvSpPr>
          <p:nvPr/>
        </p:nvSpPr>
        <p:spPr bwMode="auto">
          <a:xfrm flipH="1" flipV="1">
            <a:off x="5960709" y="4708744"/>
            <a:ext cx="1693863" cy="1400175"/>
          </a:xfrm>
          <a:custGeom>
            <a:avLst/>
            <a:gdLst>
              <a:gd name="T0" fmla="*/ 2147483647 w 41789"/>
              <a:gd name="T1" fmla="*/ 2147483647 h 28665"/>
              <a:gd name="T2" fmla="*/ 2147483647 w 41789"/>
              <a:gd name="T3" fmla="*/ 2147483647 h 28665"/>
              <a:gd name="T4" fmla="*/ 2147483647 w 41789"/>
              <a:gd name="T5" fmla="*/ 2147483647 h 28665"/>
              <a:gd name="T6" fmla="*/ 0 60000 65536"/>
              <a:gd name="T7" fmla="*/ 0 60000 65536"/>
              <a:gd name="T8" fmla="*/ 0 60000 65536"/>
              <a:gd name="T9" fmla="*/ 0 w 41789"/>
              <a:gd name="T10" fmla="*/ 0 h 28665"/>
              <a:gd name="T11" fmla="*/ 41789 w 41789"/>
              <a:gd name="T12" fmla="*/ 28665 h 286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89" h="28665" fill="none" extrusionOk="0">
                <a:moveTo>
                  <a:pt x="1188" y="28664"/>
                </a:moveTo>
                <a:cubicBezTo>
                  <a:pt x="401" y="26392"/>
                  <a:pt x="0" y="240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566" y="-1"/>
                  <a:pt x="38600" y="5539"/>
                  <a:pt x="41788" y="13920"/>
                </a:cubicBezTo>
              </a:path>
              <a:path w="41789" h="28665" stroke="0" extrusionOk="0">
                <a:moveTo>
                  <a:pt x="1188" y="28664"/>
                </a:moveTo>
                <a:cubicBezTo>
                  <a:pt x="401" y="26392"/>
                  <a:pt x="0" y="240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566" y="-1"/>
                  <a:pt x="38600" y="5539"/>
                  <a:pt x="41788" y="13920"/>
                </a:cubicBezTo>
                <a:lnTo>
                  <a:pt x="21600" y="21600"/>
                </a:lnTo>
                <a:lnTo>
                  <a:pt x="1188" y="28664"/>
                </a:lnTo>
                <a:close/>
              </a:path>
            </a:pathLst>
          </a:custGeom>
          <a:solidFill>
            <a:schemeClr val="bg2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273" name="Arc 9"/>
          <p:cNvSpPr>
            <a:spLocks/>
          </p:cNvSpPr>
          <p:nvPr/>
        </p:nvSpPr>
        <p:spPr bwMode="auto">
          <a:xfrm flipH="1" flipV="1">
            <a:off x="4360509" y="4089618"/>
            <a:ext cx="1617663" cy="1409700"/>
          </a:xfrm>
          <a:custGeom>
            <a:avLst/>
            <a:gdLst>
              <a:gd name="T0" fmla="*/ 2147483647 w 41789"/>
              <a:gd name="T1" fmla="*/ 2147483647 h 29441"/>
              <a:gd name="T2" fmla="*/ 2147483647 w 41789"/>
              <a:gd name="T3" fmla="*/ 2147483647 h 29441"/>
              <a:gd name="T4" fmla="*/ 2147483647 w 41789"/>
              <a:gd name="T5" fmla="*/ 2147483647 h 29441"/>
              <a:gd name="T6" fmla="*/ 0 60000 65536"/>
              <a:gd name="T7" fmla="*/ 0 60000 65536"/>
              <a:gd name="T8" fmla="*/ 0 60000 65536"/>
              <a:gd name="T9" fmla="*/ 0 w 41789"/>
              <a:gd name="T10" fmla="*/ 0 h 29441"/>
              <a:gd name="T11" fmla="*/ 41789 w 41789"/>
              <a:gd name="T12" fmla="*/ 29441 h 294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89" h="29441" fill="none" extrusionOk="0">
                <a:moveTo>
                  <a:pt x="1473" y="29441"/>
                </a:moveTo>
                <a:cubicBezTo>
                  <a:pt x="499" y="26941"/>
                  <a:pt x="0" y="24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566" y="-1"/>
                  <a:pt x="38600" y="5539"/>
                  <a:pt x="41788" y="13920"/>
                </a:cubicBezTo>
              </a:path>
              <a:path w="41789" h="29441" stroke="0" extrusionOk="0">
                <a:moveTo>
                  <a:pt x="1473" y="29441"/>
                </a:moveTo>
                <a:cubicBezTo>
                  <a:pt x="499" y="26941"/>
                  <a:pt x="0" y="24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566" y="-1"/>
                  <a:pt x="38600" y="5539"/>
                  <a:pt x="41788" y="13920"/>
                </a:cubicBezTo>
                <a:lnTo>
                  <a:pt x="21600" y="21600"/>
                </a:lnTo>
                <a:lnTo>
                  <a:pt x="1473" y="29441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4284308" y="4813518"/>
            <a:ext cx="167640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4284308" y="4127718"/>
            <a:ext cx="160020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5960708" y="4737318"/>
            <a:ext cx="152400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2303108" y="4127718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827108" y="3441918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074508" y="4432518"/>
            <a:ext cx="2590800" cy="914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1263957">
            <a:off x="3674708" y="3899118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 rot="1539504">
            <a:off x="1421168" y="3067269"/>
            <a:ext cx="2547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80808"/>
                </a:solidFill>
                <a:latin typeface="Arial" charset="0"/>
              </a:rPr>
              <a:t>Hướng</a:t>
            </a:r>
            <a:r>
              <a:rPr lang="en-US" sz="3000" b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80808"/>
                </a:solidFill>
                <a:latin typeface="Arial" charset="0"/>
              </a:rPr>
              <a:t>chảy</a:t>
            </a:r>
            <a:endParaRPr lang="en-US" sz="30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8322908" y="4800601"/>
            <a:ext cx="19640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80808"/>
                </a:solidFill>
                <a:latin typeface="Arial" charset="0"/>
              </a:rPr>
              <a:t>Mặt cắt ngang của sông</a:t>
            </a:r>
            <a:endParaRPr lang="en-US" sz="2800" b="1">
              <a:solidFill>
                <a:srgbClr val="080808"/>
              </a:solidFill>
              <a:latin typeface="VNI-Times" pitchFamily="2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7179908" y="5575518"/>
            <a:ext cx="990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113108" y="2756119"/>
            <a:ext cx="45548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80808"/>
                </a:solidFill>
                <a:latin typeface="Arial" charset="0"/>
              </a:rPr>
              <a:t>Lượng </a:t>
            </a:r>
            <a:r>
              <a:rPr lang="en-US" sz="2800" b="1" dirty="0" err="1">
                <a:solidFill>
                  <a:srgbClr val="080808"/>
                </a:solidFill>
                <a:latin typeface="Arial" charset="0"/>
              </a:rPr>
              <a:t>nước</a:t>
            </a:r>
            <a:r>
              <a:rPr lang="en-US" sz="2800" b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latin typeface="Arial" charset="0"/>
              </a:rPr>
              <a:t>chảy</a:t>
            </a:r>
            <a:r>
              <a:rPr lang="en-US" sz="2800" b="1" dirty="0">
                <a:solidFill>
                  <a:srgbClr val="080808"/>
                </a:solidFill>
                <a:latin typeface="Arial" charset="0"/>
              </a:rPr>
              <a:t> qua </a:t>
            </a:r>
            <a:r>
              <a:rPr lang="en-US" sz="2800" b="1" dirty="0" err="1">
                <a:solidFill>
                  <a:srgbClr val="080808"/>
                </a:solidFill>
                <a:latin typeface="Arial" charset="0"/>
              </a:rPr>
              <a:t>mặt</a:t>
            </a:r>
            <a:r>
              <a:rPr lang="en-US" sz="2800" b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latin typeface="Arial" charset="0"/>
              </a:rPr>
              <a:t>cắt</a:t>
            </a:r>
            <a:r>
              <a:rPr lang="en-US" sz="2800" b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latin typeface="Arial" charset="0"/>
              </a:rPr>
              <a:t>ngang</a:t>
            </a:r>
            <a:r>
              <a:rPr lang="en-US" sz="2800" b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latin typeface="Arial" charset="0"/>
              </a:rPr>
              <a:t>của</a:t>
            </a:r>
            <a:r>
              <a:rPr lang="en-US" sz="2800" b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latin typeface="Arial" charset="0"/>
              </a:rPr>
              <a:t>lòng</a:t>
            </a:r>
            <a:r>
              <a:rPr lang="en-US" sz="2800" b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latin typeface="Arial" charset="0"/>
              </a:rPr>
              <a:t>sông</a:t>
            </a:r>
            <a:r>
              <a:rPr lang="en-US" sz="2800" b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latin typeface="Arial" charset="0"/>
              </a:rPr>
              <a:t>trong</a:t>
            </a:r>
            <a:r>
              <a:rPr lang="en-US" sz="2800" b="1" dirty="0">
                <a:solidFill>
                  <a:srgbClr val="080808"/>
                </a:solidFill>
                <a:latin typeface="Arial" charset="0"/>
              </a:rPr>
              <a:t> 1 </a:t>
            </a:r>
            <a:r>
              <a:rPr lang="en-US" sz="2800" b="1" dirty="0" err="1">
                <a:solidFill>
                  <a:srgbClr val="080808"/>
                </a:solidFill>
                <a:latin typeface="Arial" charset="0"/>
              </a:rPr>
              <a:t>giây</a:t>
            </a:r>
            <a:r>
              <a:rPr lang="en-US" sz="2800" b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080808"/>
                </a:solidFill>
                <a:latin typeface=".VnTime" pitchFamily="34" charset="0"/>
              </a:rPr>
              <a:t>(</a:t>
            </a:r>
            <a:r>
              <a:rPr lang="nl-NL" sz="28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nl-NL" sz="28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sz="2800" dirty="0">
                <a:ea typeface="Calibri" panose="020F0502020204030204" pitchFamily="34" charset="0"/>
                <a:cs typeface="Times New Roman" panose="02020603050405020304" pitchFamily="18" charset="0"/>
              </a:rPr>
              <a:t>/s)</a:t>
            </a:r>
            <a:endParaRPr lang="en-US" sz="2800" b="1" dirty="0">
              <a:solidFill>
                <a:srgbClr val="080808"/>
              </a:solidFill>
              <a:latin typeface="VNI-Times" pitchFamily="2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6951308" y="4051518"/>
            <a:ext cx="6858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477000" y="605016"/>
            <a:ext cx="4191000" cy="1452384"/>
          </a:xfrm>
          <a:prstGeom prst="cloud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b="1">
                <a:solidFill>
                  <a:srgbClr val="810281">
                    <a:lumMod val="75000"/>
                  </a:srgbClr>
                </a:solidFill>
                <a:latin typeface="Arial"/>
              </a:rPr>
              <a:t>Lưu lượng của sông là gì?</a:t>
            </a:r>
            <a:endParaRPr lang="en-US" sz="2800">
              <a:solidFill>
                <a:srgbClr val="810281">
                  <a:lumMod val="75000"/>
                </a:srgbClr>
              </a:solidFill>
              <a:latin typeface="VNI-Times" pitchFamily="2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E3CF47-F059-4CA4-AFE1-D640B89F1F21}" type="datetime1">
              <a:rPr lang="vi-VN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22/08/2021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F88E3-6396-4941-A0D8-F8D2ED85F268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5D662F-3CD5-485B-8AB6-9867650C9367}"/>
              </a:ext>
            </a:extLst>
          </p:cNvPr>
          <p:cNvSpPr/>
          <p:nvPr/>
        </p:nvSpPr>
        <p:spPr>
          <a:xfrm>
            <a:off x="324791" y="69283"/>
            <a:ext cx="8964488" cy="76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 eaLnBrk="0" fontAlgn="base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Lưu lượng nước sông.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973 L 0.25937 0.143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5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0" grpId="1" animBg="1"/>
      <p:bldP spid="11281" grpId="0" autoUpdateAnimBg="0"/>
      <p:bldP spid="11282" grpId="0" autoUpdateAnimBg="0"/>
      <p:bldP spid="11283" grpId="0" animBg="1"/>
      <p:bldP spid="11284" grpId="0" autoUpdateAnimBg="0"/>
      <p:bldP spid="1128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3EEDFD-61FE-4CA5-8FA8-60E241DCE8B2}" type="datetime1">
              <a:rPr lang="vi-VN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22/08/2021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F88E3-6396-4941-A0D8-F8D2ED85F268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DAE2DE-9498-4E74-B8F2-F395CCAA96BB}"/>
              </a:ext>
            </a:extLst>
          </p:cNvPr>
          <p:cNvSpPr/>
          <p:nvPr/>
        </p:nvSpPr>
        <p:spPr>
          <a:xfrm>
            <a:off x="324791" y="69283"/>
            <a:ext cx="8964488" cy="76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 eaLnBrk="0" fontAlgn="base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Lưu lượng nước sông.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B620E3-CD98-45B7-B7C1-3945764E39B5}"/>
              </a:ext>
            </a:extLst>
          </p:cNvPr>
          <p:cNvSpPr txBox="1"/>
          <p:nvPr/>
        </p:nvSpPr>
        <p:spPr>
          <a:xfrm>
            <a:off x="333161" y="742505"/>
            <a:ext cx="11658970" cy="5525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80340" algn="l"/>
                <a:tab pos="360045" algn="l"/>
                <a:tab pos="540385" algn="l"/>
              </a:tabLst>
            </a:pP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3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 lượng nước </a:t>
            </a: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 lượng nước chảy qua mặt cắt ngang lòng sông, ở một địa điểm nào đó, trong một giây đồng hồ. Đơn vị tính lưu lượng nước thường là m</a:t>
            </a:r>
            <a:r>
              <a:rPr lang="nl-NL" sz="32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/s.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80340" algn="l"/>
                <a:tab pos="360045" algn="l"/>
                <a:tab pos="540385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80340" algn="l"/>
                <a:tab pos="360045" algn="l"/>
                <a:tab pos="540385" algn="l"/>
              </a:tabLst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Ở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tan.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5">
            <a:extLst>
              <a:ext uri="{FF2B5EF4-FFF2-40B4-BE49-F238E27FC236}">
                <a16:creationId xmlns:a16="http://schemas.microsoft.com/office/drawing/2014/main" id="{0D0349CC-05D2-4F0A-9A3D-94CAB2D8D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" y="676036"/>
            <a:ext cx="849442" cy="7963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651125" y="11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0808"/>
              </a:solidFill>
              <a:latin typeface="Arial" charset="0"/>
            </a:endParaRPr>
          </a:p>
        </p:txBody>
      </p:sp>
      <p:pic>
        <p:nvPicPr>
          <p:cNvPr id="65541" name="Picture 8" descr="ho that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 bwMode="auto">
          <a:xfrm>
            <a:off x="1524000" y="2057400"/>
            <a:ext cx="4572000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800px-Hokego1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6172200" y="2057400"/>
            <a:ext cx="4495800" cy="3276600"/>
          </a:xfrm>
          <a:prstGeom prst="rect">
            <a:avLst/>
          </a:prstGeom>
          <a:noFill/>
        </p:spPr>
      </p:pic>
      <p:sp>
        <p:nvSpPr>
          <p:cNvPr id="9" name="Flowchart: Document 8"/>
          <p:cNvSpPr/>
          <p:nvPr/>
        </p:nvSpPr>
        <p:spPr>
          <a:xfrm>
            <a:off x="3312826" y="427221"/>
            <a:ext cx="8879174" cy="1551478"/>
          </a:xfrm>
          <a:prstGeom prst="flowChartDocument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dirty="0">
                <a:solidFill>
                  <a:srgbClr val="FFFFFF"/>
                </a:solidFill>
              </a:rPr>
              <a:t> Hồ là gì? Dựa vào tính chất của nước người ta chia thành những loại hồ nào?</a:t>
            </a:r>
            <a:r>
              <a:rPr lang="en-US" sz="3200" b="1" i="1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5626575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80808"/>
                </a:solidFill>
                <a:latin typeface="Arial" charset="0"/>
              </a:rPr>
              <a:t>- </a:t>
            </a:r>
            <a:r>
              <a:rPr lang="vi-VN" sz="2800" b="1" dirty="0"/>
              <a:t>H</a:t>
            </a:r>
            <a:r>
              <a:rPr lang="en-US" sz="2800" b="1" dirty="0"/>
              <a:t>ồ</a:t>
            </a:r>
            <a:r>
              <a:rPr lang="vi-VN" sz="2800" b="1" dirty="0"/>
              <a:t> là một dạng địa hình trũng chứa nước, thường khép kín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r>
              <a:rPr lang="en-US" sz="2800" b="1" dirty="0"/>
              <a:t> </a:t>
            </a:r>
            <a:r>
              <a:rPr lang="en-US" sz="2800" b="1" dirty="0" err="1"/>
              <a:t>liền</a:t>
            </a:r>
            <a:endParaRPr lang="vi-VN" sz="2800" b="1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229600" y="4872336"/>
            <a:ext cx="24384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7030A0"/>
                </a:solidFill>
                <a:latin typeface="Arial"/>
              </a:rPr>
              <a:t>Hồ Baikal (Nga)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B9BF22-6602-4E38-9372-01315DCAA085}" type="datetime1">
              <a:rPr lang="vi-VN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22/08/2021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F88E3-6396-4941-A0D8-F8D2ED85F268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CA6B6-728F-45A4-833D-F99DE003E28F}"/>
              </a:ext>
            </a:extLst>
          </p:cNvPr>
          <p:cNvSpPr/>
          <p:nvPr/>
        </p:nvSpPr>
        <p:spPr>
          <a:xfrm>
            <a:off x="1933731" y="112430"/>
            <a:ext cx="4536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Hồ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 autoUpdateAnimBg="0"/>
    </p:bldLst>
  </p:timing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621</Words>
  <PresentationFormat>Widescreen</PresentationFormat>
  <Paragraphs>101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.VnTime</vt:lpstr>
      <vt:lpstr>Arial</vt:lpstr>
      <vt:lpstr>Calibri</vt:lpstr>
      <vt:lpstr>Segoe UI</vt:lpstr>
      <vt:lpstr>Times New Roman</vt:lpstr>
      <vt:lpstr>Verdana</vt:lpstr>
      <vt:lpstr>VNI-Times</vt:lpstr>
      <vt:lpstr>Wingdings</vt:lpstr>
      <vt:lpstr>400TGp_globalcity_light_ani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2021-08-08T00:50:40Z</dcterms:created>
  <dcterms:modified xsi:type="dcterms:W3CDTF">2021-08-22T13:49:27Z</dcterms:modified>
</cp:coreProperties>
</file>