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F266FA-D1A7-4242-8393-2C775734AB22}" type="datetimeFigureOut">
              <a:rPr lang="en-US" smtClean="0"/>
              <a:t>3/17/2022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4B910A-587C-4363-88C1-7C44CB573696}" type="slidenum">
              <a:rPr lang="en-US" smtClean="0"/>
              <a:t>‹#›</a:t>
            </a:fld>
            <a:endParaRPr lang="en-US"/>
          </a:p>
        </p:txBody>
      </p:sp>
    </p:spTree>
    <p:extLst>
      <p:ext uri="{BB962C8B-B14F-4D97-AF65-F5344CB8AC3E}">
        <p14:creationId xmlns:p14="http://schemas.microsoft.com/office/powerpoint/2010/main" val="183862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3010" name="Google Shape;404;p37:notes"/>
          <p:cNvSpPr>
            <a:spLocks noGrp="1" noRot="1" noChangeAspect="1"/>
          </p:cNvSpPr>
          <p:nvPr>
            <p:ph type="sldImg" idx="2"/>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69921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D94B31-7747-411D-BF2E-1AF4B3374F55}" type="slidenum">
              <a:rPr lang="en-US" smtClean="0"/>
              <a:t>6</a:t>
            </a:fld>
            <a:endParaRPr lang="en-US"/>
          </a:p>
        </p:txBody>
      </p:sp>
    </p:spTree>
    <p:extLst>
      <p:ext uri="{BB962C8B-B14F-4D97-AF65-F5344CB8AC3E}">
        <p14:creationId xmlns:p14="http://schemas.microsoft.com/office/powerpoint/2010/main" val="2853588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619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36194" name="Google Shape;404;p37:notes"/>
          <p:cNvSpPr>
            <a:spLocks noGrp="1" noRot="1" noChangeAspect="1"/>
          </p:cNvSpPr>
          <p:nvPr>
            <p:ph type="sldImg" idx="2"/>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328384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6521C3-6B03-4DCB-809B-6AC7DA3B11F1}"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2275545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6521C3-6B03-4DCB-809B-6AC7DA3B11F1}"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2329725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6521C3-6B03-4DCB-809B-6AC7DA3B11F1}"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2699969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6521C3-6B03-4DCB-809B-6AC7DA3B11F1}"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8633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521C3-6B03-4DCB-809B-6AC7DA3B11F1}"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111917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6521C3-6B03-4DCB-809B-6AC7DA3B11F1}"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1012992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6521C3-6B03-4DCB-809B-6AC7DA3B11F1}" type="datetimeFigureOut">
              <a:rPr lang="en-US" smtClean="0"/>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273980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6521C3-6B03-4DCB-809B-6AC7DA3B11F1}" type="datetimeFigureOut">
              <a:rPr lang="en-US" smtClean="0"/>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389198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521C3-6B03-4DCB-809B-6AC7DA3B11F1}" type="datetimeFigureOut">
              <a:rPr lang="en-US" smtClean="0"/>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18827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521C3-6B03-4DCB-809B-6AC7DA3B11F1}"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266549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521C3-6B03-4DCB-809B-6AC7DA3B11F1}"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240B34-79DD-44CE-AF1C-3EB35A6AE892}" type="slidenum">
              <a:rPr lang="en-US" smtClean="0"/>
              <a:t>‹#›</a:t>
            </a:fld>
            <a:endParaRPr lang="en-US"/>
          </a:p>
        </p:txBody>
      </p:sp>
    </p:spTree>
    <p:extLst>
      <p:ext uri="{BB962C8B-B14F-4D97-AF65-F5344CB8AC3E}">
        <p14:creationId xmlns:p14="http://schemas.microsoft.com/office/powerpoint/2010/main" val="68093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521C3-6B03-4DCB-809B-6AC7DA3B11F1}" type="datetimeFigureOut">
              <a:rPr lang="en-US" smtClean="0"/>
              <a:t>3/17/2022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240B34-79DD-44CE-AF1C-3EB35A6AE892}" type="slidenum">
              <a:rPr lang="en-US" smtClean="0"/>
              <a:t>‹#›</a:t>
            </a:fld>
            <a:endParaRPr lang="en-US"/>
          </a:p>
        </p:txBody>
      </p:sp>
    </p:spTree>
    <p:extLst>
      <p:ext uri="{BB962C8B-B14F-4D97-AF65-F5344CB8AC3E}">
        <p14:creationId xmlns:p14="http://schemas.microsoft.com/office/powerpoint/2010/main" val="3539036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2286000"/>
          </a:xfrm>
        </p:spPr>
        <p:txBody>
          <a:bodyPr>
            <a:normAutofit/>
          </a:bodyPr>
          <a:lstStyle/>
          <a:p>
            <a:r>
              <a:rPr lang="en-US" b="1" dirty="0" smtClean="0">
                <a:latin typeface="Times" pitchFamily="18" charset="0"/>
                <a:cs typeface="Times" pitchFamily="18" charset="0"/>
              </a:rPr>
              <a:t>H-VIẾT BÀI VĂN </a:t>
            </a:r>
            <a:br>
              <a:rPr lang="en-US" b="1" dirty="0" smtClean="0">
                <a:latin typeface="Times" pitchFamily="18" charset="0"/>
                <a:cs typeface="Times" pitchFamily="18" charset="0"/>
              </a:rPr>
            </a:br>
            <a:r>
              <a:rPr lang="en-US" b="1" dirty="0" smtClean="0">
                <a:latin typeface="Times" pitchFamily="18" charset="0"/>
                <a:cs typeface="Times" pitchFamily="18" charset="0"/>
              </a:rPr>
              <a:t>KỂ LẠI MỘT TRUYỀN </a:t>
            </a:r>
            <a:r>
              <a:rPr lang="en-US" b="1" dirty="0" smtClean="0">
                <a:latin typeface="Times" pitchFamily="18" charset="0"/>
                <a:cs typeface="Times" pitchFamily="18" charset="0"/>
              </a:rPr>
              <a:t>THUYẾT</a:t>
            </a:r>
            <a:endParaRPr lang="en-US" b="1" dirty="0">
              <a:latin typeface="Times" pitchFamily="18" charset="0"/>
              <a:cs typeface="Times" pitchFamily="18" charset="0"/>
            </a:endParaRPr>
          </a:p>
        </p:txBody>
      </p:sp>
    </p:spTree>
    <p:extLst>
      <p:ext uri="{BB962C8B-B14F-4D97-AF65-F5344CB8AC3E}">
        <p14:creationId xmlns:p14="http://schemas.microsoft.com/office/powerpoint/2010/main" val="42467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171194"/>
          </a:xfrm>
          <a:prstGeom prst="rect">
            <a:avLst/>
          </a:prstGeom>
        </p:spPr>
        <p:txBody>
          <a:bodyPr wrap="square">
            <a:spAutoFit/>
          </a:bodyPr>
          <a:lstStyle/>
          <a:p>
            <a:pPr algn="just"/>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Một</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ngày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kia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chàng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đến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cầu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hôn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Một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người</a:t>
            </a:r>
            <a:r>
              <a:rPr lang="en-US" sz="2300" dirty="0">
                <a:latin typeface="Times New Roman" pitchFamily="18" charset="0"/>
                <a:cs typeface="Times New Roman" pitchFamily="18" charset="0"/>
              </a:rPr>
              <a:t> ở </a:t>
            </a:r>
            <a:r>
              <a:rPr lang="en-US" sz="2300" dirty="0" err="1">
                <a:latin typeface="Times New Roman" pitchFamily="18" charset="0"/>
                <a:cs typeface="Times New Roman" pitchFamily="18" charset="0"/>
              </a:rPr>
              <a:t>vùng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núi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Tản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Viên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gọi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Sơn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Tinh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Chàng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tài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vẫy</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tay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về</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phía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đông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phía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đông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nổi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cồn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bãi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vẫy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tay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về</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phía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phía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mọc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những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dãy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núi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đồi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Chàng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còn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lại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gọi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là</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Thủy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Tinh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đến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từ</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miền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biển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Chàng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cũng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tài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năng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không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kém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gọi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đến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hô</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mưa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mưa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về</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chàng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đều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tài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giỏi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đều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xứng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làm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rể</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vua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Hùng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làm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chồng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Mỵ</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Nương</a:t>
            </a:r>
            <a:r>
              <a:rPr lang="en-US" sz="2300" dirty="0">
                <a:latin typeface="Times New Roman" pitchFamily="18" charset="0"/>
                <a:cs typeface="Times New Roman" pitchFamily="18" charset="0"/>
              </a:rPr>
              <a:t>. </a:t>
            </a:r>
            <a:r>
              <a:rPr lang="vi-VN" sz="2300" dirty="0">
                <a:latin typeface="Times New Roman" pitchFamily="18" charset="0"/>
                <a:cs typeface="Times New Roman" pitchFamily="18" charset="0"/>
              </a:rPr>
              <a:t>Sơn Tinh và Thủy Tinh đều xuất chúng nên vua Hùng không biết lựa chọn ai. Vua ra lệnh nếu ai mang sính lễ đến trước sẽ lấy được Mị Nương làm vợ. Sính lễ phải có một trăm ván cơm nếp, một trăm nệp bánh chưng và voi chín ngà gà chín cựa ngựa chín hồng mao, mỗi thứ một </a:t>
            </a:r>
            <a:r>
              <a:rPr lang="vi-VN" sz="2300" dirty="0" smtClean="0">
                <a:latin typeface="Times New Roman" pitchFamily="18" charset="0"/>
                <a:cs typeface="Times New Roman" pitchFamily="18" charset="0"/>
              </a:rPr>
              <a:t>đôi.</a:t>
            </a:r>
            <a:r>
              <a:rPr lang="en-US" sz="2300" dirty="0" smtClean="0">
                <a:latin typeface="Times New Roman" pitchFamily="18" charset="0"/>
                <a:cs typeface="Times New Roman" pitchFamily="18" charset="0"/>
              </a:rPr>
              <a:t> </a:t>
            </a:r>
            <a:r>
              <a:rPr lang="vi-VN" sz="2300" dirty="0" smtClean="0">
                <a:latin typeface="Times New Roman" pitchFamily="18" charset="0"/>
                <a:cs typeface="Times New Roman" pitchFamily="18" charset="0"/>
              </a:rPr>
              <a:t>Sáng </a:t>
            </a:r>
            <a:r>
              <a:rPr lang="vi-VN" sz="2300" dirty="0">
                <a:latin typeface="Times New Roman" pitchFamily="18" charset="0"/>
                <a:cs typeface="Times New Roman" pitchFamily="18" charset="0"/>
              </a:rPr>
              <a:t>sớm hôm sau, Sơn Tinh mang lễ vật đến trước rước Mị Nương về núi. Thủy Tinh đến sau không lấy được Mị Nương nên nổi giận dâng nước đánh Sơn Tinh để cướp Mị Nương về. Thủy Tinh hô mưa, gọi gió làm thành dông bão rung chuyển cả đất trời. Nước ngập khắp các đồng ruộng nhà cửa, nước dâng lên lưng đồi sườn núi, thành Phong Châu nổi lềnh bềnh trên một biển nước. Thấy vậy, Sơn Tinh bốc từng quả đồi dời từng dãy núi, ngăn chặn dòng nước </a:t>
            </a:r>
            <a:r>
              <a:rPr lang="vi-VN" sz="2300" dirty="0" smtClean="0">
                <a:latin typeface="Times New Roman" pitchFamily="18" charset="0"/>
                <a:cs typeface="Times New Roman" pitchFamily="18" charset="0"/>
              </a:rPr>
              <a:t>lũ.</a:t>
            </a:r>
            <a:r>
              <a:rPr lang="en-US" sz="2300" dirty="0" smtClean="0">
                <a:latin typeface="Times New Roman" pitchFamily="18" charset="0"/>
                <a:cs typeface="Times New Roman" pitchFamily="18" charset="0"/>
              </a:rPr>
              <a:t> </a:t>
            </a:r>
            <a:r>
              <a:rPr lang="vi-VN" sz="2300" dirty="0" smtClean="0">
                <a:latin typeface="Times New Roman" pitchFamily="18" charset="0"/>
                <a:cs typeface="Times New Roman" pitchFamily="18" charset="0"/>
              </a:rPr>
              <a:t>Hai </a:t>
            </a:r>
            <a:r>
              <a:rPr lang="vi-VN" sz="2300" dirty="0">
                <a:latin typeface="Times New Roman" pitchFamily="18" charset="0"/>
                <a:cs typeface="Times New Roman" pitchFamily="18" charset="0"/>
              </a:rPr>
              <a:t>bên đánh nhau ròng rã mấy tháng trời, cuối cùng Sơn Tinh vẫn vững vàng mà sức Thủy Tinh đã cạn kiệt, thần nước đành rút quân. Hằng năm, Thủy Tinh đều dâng nước đánh Sơn Tinh nhưng đều thất bại.</a:t>
            </a:r>
          </a:p>
          <a:p>
            <a:pPr algn="just"/>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710152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486"/>
            <a:ext cx="9144000" cy="5509200"/>
          </a:xfrm>
          <a:prstGeom prst="rect">
            <a:avLst/>
          </a:prstGeom>
        </p:spPr>
        <p:txBody>
          <a:bodyPr wrap="square">
            <a:spAutoFit/>
          </a:bodyPr>
          <a:lstStyle/>
          <a:p>
            <a:pPr algn="just"/>
            <a:r>
              <a:rPr lang="en-US" sz="4400" dirty="0" smtClean="0">
                <a:latin typeface="Times New Roman" pitchFamily="18" charset="0"/>
                <a:cs typeface="Times New Roman" pitchFamily="18" charset="0"/>
              </a:rPr>
              <a:t>   </a:t>
            </a:r>
            <a:r>
              <a:rPr lang="vi-VN" sz="4400" dirty="0" smtClean="0">
                <a:latin typeface="Times New Roman" pitchFamily="18" charset="0"/>
                <a:cs typeface="Times New Roman" pitchFamily="18" charset="0"/>
              </a:rPr>
              <a:t>Truyện </a:t>
            </a:r>
            <a:r>
              <a:rPr lang="vi-VN" sz="4400" dirty="0">
                <a:latin typeface="Times New Roman" pitchFamily="18" charset="0"/>
                <a:cs typeface="Times New Roman" pitchFamily="18" charset="0"/>
              </a:rPr>
              <a:t>Sơn Tinh Thủy Tinh đã giải thích nguyên nhân của hiện </a:t>
            </a:r>
            <a:r>
              <a:rPr lang="vi-VN" sz="4400" dirty="0" smtClean="0">
                <a:latin typeface="Times New Roman" pitchFamily="18" charset="0"/>
                <a:cs typeface="Times New Roman" pitchFamily="18" charset="0"/>
              </a:rPr>
              <a:t>tượng </a:t>
            </a:r>
            <a:r>
              <a:rPr lang="vi-VN" sz="4400" dirty="0">
                <a:latin typeface="Times New Roman" pitchFamily="18" charset="0"/>
                <a:cs typeface="Times New Roman" pitchFamily="18" charset="0"/>
              </a:rPr>
              <a:t>lũ lụt hàng năm xảy ra ở đồng bằng Bắc Bộ. Đồng thời truyện đã suy tôn ca ngợi công lao dựng nước của các vua </a:t>
            </a:r>
            <a:r>
              <a:rPr lang="vi-VN" sz="4400" dirty="0" smtClean="0">
                <a:latin typeface="Times New Roman" pitchFamily="18" charset="0"/>
                <a:cs typeface="Times New Roman" pitchFamily="18" charset="0"/>
              </a:rPr>
              <a:t>Hùng</a:t>
            </a:r>
            <a:r>
              <a:rPr lang="en-US" sz="4400" dirty="0" smtClean="0">
                <a:latin typeface="Times New Roman" pitchFamily="18" charset="0"/>
                <a:cs typeface="Times New Roman" pitchFamily="18" charset="0"/>
              </a:rPr>
              <a:t>. </a:t>
            </a:r>
            <a:r>
              <a:rPr lang="vi-VN" sz="4400" dirty="0" smtClean="0">
                <a:latin typeface="Times New Roman" pitchFamily="18" charset="0"/>
                <a:cs typeface="Times New Roman" pitchFamily="18" charset="0"/>
              </a:rPr>
              <a:t>Qua </a:t>
            </a:r>
            <a:r>
              <a:rPr lang="vi-VN" sz="4400" dirty="0">
                <a:latin typeface="Times New Roman" pitchFamily="18" charset="0"/>
                <a:cs typeface="Times New Roman" pitchFamily="18" charset="0"/>
              </a:rPr>
              <a:t>đó thể hiện sức mạnh đoàn kết và tinh thần quyết tâm chinh phục thiên </a:t>
            </a:r>
            <a:r>
              <a:rPr lang="vi-VN" sz="4400" dirty="0" smtClean="0">
                <a:latin typeface="Times New Roman" pitchFamily="18" charset="0"/>
                <a:cs typeface="Times New Roman" pitchFamily="18" charset="0"/>
              </a:rPr>
              <a:t>nhiên</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của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nhân</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dân</a:t>
            </a:r>
            <a:r>
              <a:rPr lang="en-US" sz="4400" dirty="0" smtClean="0">
                <a:latin typeface="Times New Roman" pitchFamily="18" charset="0"/>
                <a:cs typeface="Times New Roman" pitchFamily="18" charset="0"/>
              </a:rPr>
              <a:t> ta</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855895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a:spLocks noChangeArrowheads="1"/>
          </p:cNvSpPr>
          <p:nvPr/>
        </p:nvSpPr>
        <p:spPr bwMode="auto">
          <a:xfrm>
            <a:off x="0" y="523220"/>
            <a:ext cx="9067800" cy="6247864"/>
          </a:xfrm>
          <a:prstGeom prst="rect">
            <a:avLst/>
          </a:prstGeom>
          <a:noFill/>
          <a:ln w="9525">
            <a:noFill/>
            <a:miter lim="800000"/>
            <a:headEnd/>
            <a:tailEnd/>
          </a:ln>
        </p:spPr>
        <p:txBody>
          <a:bodyPr wrap="square">
            <a:spAutoFit/>
          </a:bodyPr>
          <a:lstStyle/>
          <a:p>
            <a:pPr algn="just"/>
            <a:r>
              <a:rPr lang="en-US" sz="2500" dirty="0" smtClean="0">
                <a:solidFill>
                  <a:srgbClr val="000000"/>
                </a:solidFill>
                <a:latin typeface="Times New Roman" pitchFamily="18" charset="0"/>
                <a:cs typeface="Times New Roman" pitchFamily="18" charset="0"/>
              </a:rPr>
              <a:t>   </a:t>
            </a:r>
            <a:r>
              <a:rPr lang="en-US" sz="2500" dirty="0" err="1" smtClean="0">
                <a:solidFill>
                  <a:srgbClr val="000000"/>
                </a:solidFill>
                <a:latin typeface="Times New Roman" pitchFamily="18" charset="0"/>
                <a:cs typeface="Times New Roman" pitchFamily="18" charset="0"/>
              </a:rPr>
              <a:t>Vào</a:t>
            </a:r>
            <a:r>
              <a:rPr lang="en-US" sz="2500" dirty="0" smtClean="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đời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vua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Hùng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Vương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sáu</a:t>
            </a:r>
            <a:r>
              <a:rPr lang="en-US" sz="2500" dirty="0">
                <a:solidFill>
                  <a:srgbClr val="000000"/>
                </a:solidFill>
                <a:latin typeface="Times New Roman" pitchFamily="18" charset="0"/>
                <a:cs typeface="Times New Roman" pitchFamily="18" charset="0"/>
              </a:rPr>
              <a:t>, ở </a:t>
            </a:r>
            <a:r>
              <a:rPr lang="en-US" sz="2500" dirty="0" err="1">
                <a:solidFill>
                  <a:srgbClr val="000000"/>
                </a:solidFill>
                <a:latin typeface="Times New Roman" pitchFamily="18" charset="0"/>
                <a:cs typeface="Times New Roman" pitchFamily="18" charset="0"/>
              </a:rPr>
              <a:t>làng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có</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hai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vợ</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chồng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ông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lão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có</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tiếng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phúc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đức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nhưng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mãi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không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có</a:t>
            </a:r>
            <a:r>
              <a:rPr lang="en-US" sz="2500" dirty="0">
                <a:solidFill>
                  <a:srgbClr val="000000"/>
                </a:solidFill>
                <a:latin typeface="Times New Roman" pitchFamily="18" charset="0"/>
                <a:cs typeface="Times New Roman" pitchFamily="18" charset="0"/>
              </a:rPr>
              <a:t> con.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hôm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vợ</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đồng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ướm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chân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vào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vết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chân</a:t>
            </a:r>
            <a:r>
              <a:rPr lang="en-US" sz="2500" dirty="0">
                <a:solidFill>
                  <a:srgbClr val="000000"/>
                </a:solidFill>
                <a:latin typeface="Times New Roman" pitchFamily="18" charset="0"/>
                <a:cs typeface="Times New Roman" pitchFamily="18" charset="0"/>
              </a:rPr>
              <a:t> to, </a:t>
            </a:r>
            <a:r>
              <a:rPr lang="en-US" sz="2500" dirty="0" err="1">
                <a:solidFill>
                  <a:srgbClr val="000000"/>
                </a:solidFill>
                <a:latin typeface="Times New Roman" pitchFamily="18" charset="0"/>
                <a:cs typeface="Times New Roman" pitchFamily="18" charset="0"/>
              </a:rPr>
              <a:t>về</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thụ</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thai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mười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hai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tháng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sau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sinh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con </a:t>
            </a:r>
            <a:r>
              <a:rPr lang="en-US" sz="2500" dirty="0" err="1">
                <a:solidFill>
                  <a:srgbClr val="000000"/>
                </a:solidFill>
                <a:latin typeface="Times New Roman" pitchFamily="18" charset="0"/>
                <a:cs typeface="Times New Roman" pitchFamily="18" charset="0"/>
              </a:rPr>
              <a:t>trai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khôi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ngô</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lên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tuổi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không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biết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cũng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biết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nói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cười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Giặc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Ân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xuất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hiện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ngoài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bờ</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cõi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bỗng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cất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tiếng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nói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xin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được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đánh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giặc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yêu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cầu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giả</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về</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tâu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vua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ngựa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roi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áo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giáp</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Từ</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đó</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lớn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nhanh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như</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thổi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Cơm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ăn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bao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nhiêu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cũng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không</a:t>
            </a:r>
            <a:r>
              <a:rPr lang="en-US" sz="2500" dirty="0">
                <a:solidFill>
                  <a:srgbClr val="000000"/>
                </a:solidFill>
                <a:latin typeface="Times New Roman" pitchFamily="18" charset="0"/>
                <a:cs typeface="Times New Roman" pitchFamily="18" charset="0"/>
              </a:rPr>
              <a:t> no, </a:t>
            </a:r>
            <a:r>
              <a:rPr lang="en-US" sz="2500" dirty="0" err="1">
                <a:solidFill>
                  <a:srgbClr val="000000"/>
                </a:solidFill>
                <a:latin typeface="Times New Roman" pitchFamily="18" charset="0"/>
                <a:cs typeface="Times New Roman" pitchFamily="18" charset="0"/>
              </a:rPr>
              <a:t>áo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vừa</a:t>
            </a:r>
            <a:r>
              <a:rPr lang="en-US" sz="2500" dirty="0">
                <a:solidFill>
                  <a:srgbClr val="000000"/>
                </a:solidFill>
                <a:latin typeface="Times New Roman" pitchFamily="18" charset="0"/>
                <a:cs typeface="Times New Roman" pitchFamily="18" charset="0"/>
              </a:rPr>
              <a:t> may </a:t>
            </a:r>
            <a:r>
              <a:rPr lang="en-US" sz="2500" dirty="0" err="1">
                <a:solidFill>
                  <a:srgbClr val="000000"/>
                </a:solidFill>
                <a:latin typeface="Times New Roman" pitchFamily="18" charset="0"/>
                <a:cs typeface="Times New Roman" pitchFamily="18" charset="0"/>
              </a:rPr>
              <a:t>xong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đã</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chật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bà</a:t>
            </a:r>
            <a:r>
              <a:rPr lang="en-US" sz="2500" dirty="0">
                <a:solidFill>
                  <a:srgbClr val="000000"/>
                </a:solidFill>
                <a:latin typeface="Times New Roman" pitchFamily="18" charset="0"/>
                <a:cs typeface="Times New Roman" pitchFamily="18" charset="0"/>
              </a:rPr>
              <a:t> con </a:t>
            </a:r>
            <a:r>
              <a:rPr lang="en-US" sz="2500" dirty="0" err="1">
                <a:solidFill>
                  <a:srgbClr val="000000"/>
                </a:solidFill>
                <a:latin typeface="Times New Roman" pitchFamily="18" charset="0"/>
                <a:cs typeface="Times New Roman" pitchFamily="18" charset="0"/>
              </a:rPr>
              <a:t>hàng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xóm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góp</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cơm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gạo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nuôi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Giặc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đến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cậu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vươn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vai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thành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tráng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sĩ</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mặc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áo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giáp</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cưỡi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ngựa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cầm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roi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xông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diệt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giặc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Roi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sắt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gẫy</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bèn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nhổ</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cả</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những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bụi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tre</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bên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đường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đánh</a:t>
            </a:r>
            <a:r>
              <a:rPr lang="en-US" sz="2500" dirty="0">
                <a:solidFill>
                  <a:srgbClr val="000000"/>
                </a:solidFill>
                <a:latin typeface="Times New Roman" pitchFamily="18" charset="0"/>
                <a:cs typeface="Times New Roman" pitchFamily="18" charset="0"/>
              </a:rPr>
              <a:t> tan </a:t>
            </a:r>
            <a:r>
              <a:rPr lang="en-US" sz="2500" dirty="0" err="1">
                <a:solidFill>
                  <a:srgbClr val="000000"/>
                </a:solidFill>
                <a:latin typeface="Times New Roman" pitchFamily="18" charset="0"/>
                <a:cs typeface="Times New Roman" pitchFamily="18" charset="0"/>
              </a:rPr>
              <a:t>quân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Giặc</a:t>
            </a:r>
            <a:r>
              <a:rPr lang="en-US" sz="2500" dirty="0">
                <a:solidFill>
                  <a:srgbClr val="000000"/>
                </a:solidFill>
                <a:latin typeface="Times New Roman" pitchFamily="18" charset="0"/>
                <a:cs typeface="Times New Roman" pitchFamily="18" charset="0"/>
              </a:rPr>
              <a:t> tan, </a:t>
            </a:r>
            <a:r>
              <a:rPr lang="en-US" sz="2500" dirty="0" err="1">
                <a:solidFill>
                  <a:srgbClr val="000000"/>
                </a:solidFill>
                <a:latin typeface="Times New Roman" pitchFamily="18" charset="0"/>
                <a:cs typeface="Times New Roman" pitchFamily="18" charset="0"/>
              </a:rPr>
              <a:t>Gióng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mình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một</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ngựa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trèo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lên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đỉnh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núi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rồi</a:t>
            </a:r>
            <a:r>
              <a:rPr lang="en-US" sz="2500" dirty="0">
                <a:solidFill>
                  <a:srgbClr val="000000"/>
                </a:solidFill>
                <a:latin typeface="Times New Roman" pitchFamily="18" charset="0"/>
                <a:cs typeface="Times New Roman" pitchFamily="18" charset="0"/>
              </a:rPr>
              <a:t> bay </a:t>
            </a:r>
            <a:r>
              <a:rPr lang="en-US" sz="2500" dirty="0" err="1">
                <a:solidFill>
                  <a:srgbClr val="000000"/>
                </a:solidFill>
                <a:latin typeface="Times New Roman" pitchFamily="18" charset="0"/>
                <a:cs typeface="Times New Roman" pitchFamily="18" charset="0"/>
              </a:rPr>
              <a:t>thẳng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lên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trời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Vua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nhơ</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công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ơn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bèn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phong</a:t>
            </a:r>
            <a:r>
              <a:rPr lang="en-US" sz="2500" dirty="0">
                <a:solidFill>
                  <a:srgbClr val="000000"/>
                </a:solidFill>
                <a:latin typeface="Times New Roman" pitchFamily="18" charset="0"/>
                <a:cs typeface="Times New Roman" pitchFamily="18" charset="0"/>
              </a:rPr>
              <a:t> là </a:t>
            </a:r>
            <a:r>
              <a:rPr lang="en-US" sz="2500" dirty="0" err="1" smtClean="0">
                <a:solidFill>
                  <a:srgbClr val="000000"/>
                </a:solidFill>
                <a:latin typeface="Times New Roman" pitchFamily="18" charset="0"/>
                <a:cs typeface="Times New Roman" pitchFamily="18" charset="0"/>
              </a:rPr>
              <a:t>Phù</a:t>
            </a:r>
            <a:r>
              <a:rPr lang="en-US" sz="2500" dirty="0" smtClean="0">
                <a:solidFill>
                  <a:srgbClr val="000000"/>
                </a:solidFill>
                <a:latin typeface="Times New Roman" pitchFamily="18" charset="0"/>
                <a:cs typeface="Times New Roman" pitchFamily="18" charset="0"/>
              </a:rPr>
              <a:t> </a:t>
            </a:r>
            <a:r>
              <a:rPr lang="en-US" sz="2500" dirty="0" err="1" smtClean="0">
                <a:solidFill>
                  <a:srgbClr val="000000"/>
                </a:solidFill>
                <a:latin typeface="Times New Roman" pitchFamily="18" charset="0"/>
                <a:cs typeface="Times New Roman" pitchFamily="18" charset="0"/>
              </a:rPr>
              <a:t>Đổng</a:t>
            </a:r>
            <a:r>
              <a:rPr lang="en-US" sz="2500" dirty="0" smtClean="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Thiên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Vương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Nhân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dân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lập</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đền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thờ</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hàng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năm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mở</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hội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làng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để</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tưởng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nhớ</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Các</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ao</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hồ</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những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bụi</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tre</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đằng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ngà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vàng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đều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là</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những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dấu</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tích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về</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trận</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đánh</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của</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Gióng</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năm</a:t>
            </a:r>
            <a:r>
              <a:rPr lang="en-US" sz="2500" dirty="0">
                <a:solidFill>
                  <a:srgbClr val="000000"/>
                </a:solidFill>
                <a:latin typeface="Times New Roman" pitchFamily="18" charset="0"/>
                <a:cs typeface="Times New Roman" pitchFamily="18" charset="0"/>
              </a:rPr>
              <a:t> </a:t>
            </a:r>
            <a:r>
              <a:rPr lang="en-US" sz="2500" dirty="0" err="1">
                <a:solidFill>
                  <a:srgbClr val="000000"/>
                </a:solidFill>
                <a:latin typeface="Times New Roman" pitchFamily="18" charset="0"/>
                <a:cs typeface="Times New Roman" pitchFamily="18" charset="0"/>
              </a:rPr>
              <a:t>xưa</a:t>
            </a:r>
            <a:r>
              <a:rPr lang="en-US" sz="2500" dirty="0">
                <a:solidFill>
                  <a:srgbClr val="000000"/>
                </a:solidFill>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
        <p:nvSpPr>
          <p:cNvPr id="17" name="TextBox 16"/>
          <p:cNvSpPr txBox="1">
            <a:spLocks noChangeArrowheads="1"/>
          </p:cNvSpPr>
          <p:nvPr/>
        </p:nvSpPr>
        <p:spPr bwMode="auto">
          <a:xfrm>
            <a:off x="68515" y="0"/>
            <a:ext cx="4644512" cy="523220"/>
          </a:xfrm>
          <a:prstGeom prst="rect">
            <a:avLst/>
          </a:prstGeom>
          <a:noFill/>
          <a:ln w="9525">
            <a:noFill/>
            <a:miter lim="800000"/>
            <a:headEnd/>
            <a:tailEnd/>
          </a:ln>
        </p:spPr>
        <p:txBody>
          <a:bodyPr wrap="square">
            <a:spAutoFit/>
          </a:bodyPr>
          <a:lstStyle/>
          <a:p>
            <a:r>
              <a:rPr lang="pt-BR" sz="2800" dirty="0" smtClean="0">
                <a:solidFill>
                  <a:srgbClr val="0D0D0D"/>
                </a:solidFill>
                <a:latin typeface="Times New Roman" pitchFamily="18" charset="0"/>
                <a:cs typeface="Times New Roman" pitchFamily="18" charset="0"/>
              </a:rPr>
              <a:t>1.Tóm </a:t>
            </a:r>
            <a:r>
              <a:rPr lang="pt-BR" sz="2800" dirty="0">
                <a:solidFill>
                  <a:srgbClr val="0D0D0D"/>
                </a:solidFill>
                <a:latin typeface="Times New Roman" pitchFamily="18" charset="0"/>
                <a:cs typeface="Times New Roman" pitchFamily="18" charset="0"/>
              </a:rPr>
              <a:t>tắt </a:t>
            </a:r>
            <a:r>
              <a:rPr lang="pt-BR" sz="2800" dirty="0" smtClean="0">
                <a:solidFill>
                  <a:srgbClr val="0D0D0D"/>
                </a:solidFill>
                <a:latin typeface="Times New Roman" pitchFamily="18" charset="0"/>
                <a:cs typeface="Times New Roman" pitchFamily="18" charset="0"/>
              </a:rPr>
              <a:t>truyện Thánh Gióng </a:t>
            </a:r>
            <a:endParaRPr lang="en-US" sz="2800" dirty="0"/>
          </a:p>
        </p:txBody>
      </p:sp>
    </p:spTree>
    <p:extLst>
      <p:ext uri="{BB962C8B-B14F-4D97-AF65-F5344CB8AC3E}">
        <p14:creationId xmlns:p14="http://schemas.microsoft.com/office/powerpoint/2010/main" val="390535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294305"/>
          </a:xfrm>
          <a:prstGeom prst="rect">
            <a:avLst/>
          </a:prstGeom>
        </p:spPr>
        <p:txBody>
          <a:bodyPr wrap="square">
            <a:spAutoFit/>
          </a:bodyPr>
          <a:lstStyle/>
          <a:p>
            <a:pPr algn="just"/>
            <a:r>
              <a:rPr lang="en-US" sz="3600" b="1" dirty="0" smtClean="0">
                <a:latin typeface="Times New Roman" pitchFamily="18" charset="0"/>
                <a:cs typeface="Times New Roman" pitchFamily="18" charset="0"/>
              </a:rPr>
              <a:t>2. </a:t>
            </a:r>
            <a:r>
              <a:rPr lang="en-US" sz="3600" b="1" dirty="0" err="1" smtClean="0">
                <a:latin typeface="Times New Roman" pitchFamily="18" charset="0"/>
                <a:cs typeface="Times New Roman" pitchFamily="18" charset="0"/>
              </a:rPr>
              <a:t>Dàn</a:t>
            </a:r>
            <a:r>
              <a:rPr lang="en-US" sz="36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ý </a:t>
            </a:r>
            <a:r>
              <a:rPr lang="en-US" sz="3600" b="1" dirty="0" err="1">
                <a:latin typeface="Times New Roman" pitchFamily="18" charset="0"/>
                <a:cs typeface="Times New Roman" pitchFamily="18" charset="0"/>
              </a:rPr>
              <a:t>kể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lại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truyện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Thánh</a:t>
            </a:r>
            <a:r>
              <a:rPr lang="en-US" sz="3600" b="1" dirty="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Gióng</a:t>
            </a:r>
            <a:endParaRPr lang="en-US" sz="3600" dirty="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I. </a:t>
            </a:r>
            <a:r>
              <a:rPr lang="en-US" sz="3600" b="1" dirty="0" err="1" smtClean="0">
                <a:latin typeface="Times New Roman" pitchFamily="18" charset="0"/>
                <a:cs typeface="Times New Roman" pitchFamily="18" charset="0"/>
              </a:rPr>
              <a:t>Mở</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bài</a:t>
            </a:r>
            <a:r>
              <a:rPr lang="en-US" sz="3600" b="1" dirty="0" smtClean="0">
                <a:latin typeface="Times New Roman" pitchFamily="18" charset="0"/>
                <a:cs typeface="Times New Roman" pitchFamily="18" charset="0"/>
              </a:rPr>
              <a:t>: </a:t>
            </a:r>
          </a:p>
          <a:p>
            <a:r>
              <a:rPr lang="en-US" sz="3600" dirty="0" err="1" smtClean="0">
                <a:latin typeface="Times New Roman" pitchFamily="18" charset="0"/>
                <a:cs typeface="Times New Roman" pitchFamily="18" charset="0"/>
              </a:rPr>
              <a:t>Giới</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thiệu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Thánh</a:t>
            </a:r>
            <a:r>
              <a:rPr lang="en-US" sz="3600" dirty="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Gióng</a:t>
            </a:r>
            <a:endParaRPr lang="en-US" sz="3600" dirty="0">
              <a:latin typeface="Times New Roman" pitchFamily="18" charset="0"/>
              <a:cs typeface="Times New Roman" pitchFamily="18" charset="0"/>
            </a:endParaRPr>
          </a:p>
          <a:p>
            <a:r>
              <a:rPr lang="en-US" sz="3600" b="1" dirty="0">
                <a:latin typeface="Times New Roman" pitchFamily="18" charset="0"/>
                <a:cs typeface="Times New Roman" pitchFamily="18" charset="0"/>
              </a:rPr>
              <a:t>II. </a:t>
            </a:r>
            <a:r>
              <a:rPr lang="en-US" sz="3600" b="1" dirty="0" err="1">
                <a:latin typeface="Times New Roman" pitchFamily="18" charset="0"/>
                <a:cs typeface="Times New Roman" pitchFamily="18" charset="0"/>
              </a:rPr>
              <a:t>Thân</a:t>
            </a:r>
            <a:r>
              <a:rPr lang="en-US" sz="3600" b="1" dirty="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bài</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Kể</a:t>
            </a:r>
            <a:r>
              <a:rPr lang="en-US" sz="3600" b="1" dirty="0" smtClean="0">
                <a:latin typeface="Times New Roman" pitchFamily="18" charset="0"/>
                <a:cs typeface="Times New Roman" pitchFamily="18" charset="0"/>
              </a:rPr>
              <a:t> 4 </a:t>
            </a:r>
            <a:r>
              <a:rPr lang="en-US" sz="3600" b="1" dirty="0" err="1" smtClean="0">
                <a:latin typeface="Times New Roman" pitchFamily="18" charset="0"/>
                <a:cs typeface="Times New Roman" pitchFamily="18" charset="0"/>
              </a:rPr>
              <a:t>sự</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việc</a:t>
            </a:r>
            <a:endParaRPr lang="en-US" sz="3600" dirty="0">
              <a:latin typeface="Times New Roman" pitchFamily="18" charset="0"/>
              <a:cs typeface="Times New Roman" pitchFamily="18" charset="0"/>
            </a:endParaRPr>
          </a:p>
          <a:p>
            <a:pPr marL="514350" indent="-514350">
              <a:buAutoNum type="arabicPeriod"/>
            </a:pPr>
            <a:r>
              <a:rPr lang="en-US" sz="3600" dirty="0" err="1" smtClean="0">
                <a:latin typeface="Times New Roman" pitchFamily="18" charset="0"/>
                <a:cs typeface="Times New Roman" pitchFamily="18" charset="0"/>
              </a:rPr>
              <a:t>Sự</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kì</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Thánh</a:t>
            </a:r>
            <a:r>
              <a:rPr lang="en-US" sz="3600" dirty="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Gióng</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2. </a:t>
            </a:r>
            <a:r>
              <a:rPr lang="en-US" sz="3600" dirty="0" err="1">
                <a:latin typeface="Times New Roman" pitchFamily="18" charset="0"/>
                <a:cs typeface="Times New Roman" pitchFamily="18" charset="0"/>
              </a:rPr>
              <a:t>Sự</a:t>
            </a:r>
            <a:r>
              <a:rPr lang="en-US" sz="3600" dirty="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lên</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phi </a:t>
            </a:r>
            <a:r>
              <a:rPr lang="en-US" sz="3600" dirty="0" err="1">
                <a:latin typeface="Times New Roman" pitchFamily="18" charset="0"/>
                <a:cs typeface="Times New Roman" pitchFamily="18" charset="0"/>
              </a:rPr>
              <a:t>thường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Gióng</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3. </a:t>
            </a:r>
            <a:r>
              <a:rPr lang="en-US" sz="3600" dirty="0" err="1">
                <a:latin typeface="Times New Roman" pitchFamily="18" charset="0"/>
                <a:cs typeface="Times New Roman" pitchFamily="18" charset="0"/>
              </a:rPr>
              <a:t>Gióng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đánh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bay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trời</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4. </a:t>
            </a:r>
            <a:r>
              <a:rPr lang="en-US" sz="3600" dirty="0" err="1">
                <a:latin typeface="Times New Roman" pitchFamily="18" charset="0"/>
                <a:cs typeface="Times New Roman" pitchFamily="18" charset="0"/>
              </a:rPr>
              <a:t>Sự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tưởng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nhớ</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Thánh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Gióng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tương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Gióng</a:t>
            </a:r>
            <a:endParaRPr lang="en-US" sz="3600" dirty="0">
              <a:latin typeface="Times New Roman" pitchFamily="18" charset="0"/>
              <a:cs typeface="Times New Roman" pitchFamily="18" charset="0"/>
            </a:endParaRPr>
          </a:p>
          <a:p>
            <a:r>
              <a:rPr lang="en-US" sz="3600" b="1" dirty="0">
                <a:latin typeface="Times New Roman" pitchFamily="18" charset="0"/>
                <a:cs typeface="Times New Roman" pitchFamily="18" charset="0"/>
              </a:rPr>
              <a:t>III. </a:t>
            </a:r>
            <a:r>
              <a:rPr lang="en-US" sz="3600" b="1" dirty="0" err="1">
                <a:latin typeface="Times New Roman" pitchFamily="18" charset="0"/>
                <a:cs typeface="Times New Roman" pitchFamily="18" charset="0"/>
              </a:rPr>
              <a:t>Kết</a:t>
            </a:r>
            <a:r>
              <a:rPr lang="en-US" sz="3600" b="1" dirty="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bài</a:t>
            </a:r>
            <a:r>
              <a:rPr lang="en-US" sz="3600" b="1" dirty="0" smtClean="0">
                <a:latin typeface="Times New Roman" pitchFamily="18" charset="0"/>
                <a:cs typeface="Times New Roman" pitchFamily="18" charset="0"/>
              </a:rPr>
              <a:t>: </a:t>
            </a:r>
          </a:p>
          <a:p>
            <a:r>
              <a:rPr lang="en-US" sz="3600" dirty="0" err="1" smtClean="0">
                <a:latin typeface="Times New Roman" pitchFamily="18" charset="0"/>
                <a:cs typeface="Times New Roman" pitchFamily="18" charset="0"/>
              </a:rPr>
              <a:t>Khẳng</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ý </a:t>
            </a:r>
            <a:r>
              <a:rPr lang="en-US" sz="3600" dirty="0" err="1">
                <a:latin typeface="Times New Roman" pitchFamily="18" charset="0"/>
                <a:cs typeface="Times New Roman" pitchFamily="18" charset="0"/>
              </a:rPr>
              <a:t>nghĩa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Thánh</a:t>
            </a:r>
            <a:r>
              <a:rPr lang="en-US" sz="3600" dirty="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Gióng</a:t>
            </a:r>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79912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93"/>
            <a:ext cx="9144000" cy="6863417"/>
          </a:xfrm>
          <a:prstGeom prst="rect">
            <a:avLst/>
          </a:prstGeom>
        </p:spPr>
        <p:txBody>
          <a:bodyPr wrap="square">
            <a:spAutoFit/>
          </a:bodyPr>
          <a:lstStyle/>
          <a:p>
            <a:r>
              <a:rPr lang="en-US" sz="4400" b="1" dirty="0" smtClean="0">
                <a:latin typeface="Times New Roman" pitchFamily="18" charset="0"/>
                <a:cs typeface="Times New Roman" pitchFamily="18" charset="0"/>
              </a:rPr>
              <a:t>3. </a:t>
            </a:r>
            <a:r>
              <a:rPr lang="en-US" sz="4400" b="1" dirty="0" err="1" smtClean="0">
                <a:latin typeface="Times New Roman" pitchFamily="18" charset="0"/>
                <a:cs typeface="Times New Roman" pitchFamily="18" charset="0"/>
              </a:rPr>
              <a:t>Bài</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văn</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tham</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khảo</a:t>
            </a:r>
            <a:r>
              <a:rPr lang="en-US" sz="4400" b="1" dirty="0" smtClean="0">
                <a:latin typeface="Times New Roman" pitchFamily="18" charset="0"/>
                <a:cs typeface="Times New Roman" pitchFamily="18" charset="0"/>
              </a:rPr>
              <a:t>:</a:t>
            </a:r>
          </a:p>
          <a:p>
            <a:pPr algn="just"/>
            <a:r>
              <a:rPr lang="en-US" sz="4400" dirty="0" smtClean="0">
                <a:latin typeface="Times New Roman" pitchFamily="18" charset="0"/>
                <a:cs typeface="Times New Roman" pitchFamily="18" charset="0"/>
              </a:rPr>
              <a:t>   </a:t>
            </a:r>
            <a:r>
              <a:rPr lang="vi-VN" sz="4400" dirty="0" smtClean="0">
                <a:latin typeface="Times New Roman" pitchFamily="18" charset="0"/>
                <a:cs typeface="Times New Roman" pitchFamily="18" charset="0"/>
              </a:rPr>
              <a:t>Từ </a:t>
            </a:r>
            <a:r>
              <a:rPr lang="vi-VN" sz="4400" dirty="0">
                <a:latin typeface="Times New Roman" pitchFamily="18" charset="0"/>
                <a:cs typeface="Times New Roman" pitchFamily="18" charset="0"/>
              </a:rPr>
              <a:t>thuở còn thơ bé, ta đã được nghe bao câu chuyện kể của bà, của mẹ về lịch sử hào hùng, về những truyền thuyết ly kỳ. Và có lẽ ai khi ấy cũng mang trong mình niềm tự hào và ngưỡng mộ những vị anh hùng trong truyền thuyết của dân tộc. Thánh Gióng là một vị anh hùng oai phong như thế</a:t>
            </a:r>
            <a:r>
              <a:rPr lang="vi-VN" sz="4400" dirty="0" smtClean="0">
                <a:latin typeface="Times New Roman" pitchFamily="18" charset="0"/>
                <a:cs typeface="Times New Roman" pitchFamily="18" charset="0"/>
              </a:rPr>
              <a:t>.</a:t>
            </a:r>
            <a:endParaRPr lang="en-US" sz="4400" dirty="0" smtClean="0">
              <a:latin typeface="Times New Roman" pitchFamily="18" charset="0"/>
              <a:cs typeface="Times New Roman" pitchFamily="18" charset="0"/>
            </a:endParaRPr>
          </a:p>
          <a:p>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94598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55" y="21425"/>
            <a:ext cx="9067800" cy="6894195"/>
          </a:xfrm>
          <a:prstGeom prst="rect">
            <a:avLst/>
          </a:prstGeom>
        </p:spPr>
        <p:txBody>
          <a:bodyPr wrap="square">
            <a:spAutoFit/>
          </a:bodyPr>
          <a:lstStyle/>
          <a:p>
            <a:pPr algn="just"/>
            <a:r>
              <a:rPr lang="en-US" sz="2600" dirty="0" smtClean="0">
                <a:latin typeface="Times New Roman" pitchFamily="18" charset="0"/>
                <a:cs typeface="Times New Roman" pitchFamily="18" charset="0"/>
              </a:rPr>
              <a:t>   </a:t>
            </a:r>
            <a:r>
              <a:rPr lang="vi-VN" sz="2600" dirty="0" smtClean="0">
                <a:latin typeface="Times New Roman" pitchFamily="18" charset="0"/>
                <a:cs typeface="Times New Roman" pitchFamily="18" charset="0"/>
              </a:rPr>
              <a:t>Dưới </a:t>
            </a:r>
            <a:r>
              <a:rPr lang="vi-VN" sz="2600" dirty="0">
                <a:latin typeface="Times New Roman" pitchFamily="18" charset="0"/>
                <a:cs typeface="Times New Roman" pitchFamily="18" charset="0"/>
              </a:rPr>
              <a:t>thời Hùng Vương thứ sáu, ở làng Gióng có hai vợ chồng ông lão hiền lành mà chưa có con. Một hôm, bà lão ra đồng ướm thử bàn chân mình lên những vết chân lạ, về nhà mang thai đến mười hai tháng mới sinh hạ một đứa con trai khôi ngô. Nuôi đến ba tuổi, đứa bé vẫn nằm một chỗ, chưa biết đi đứng, cười </a:t>
            </a:r>
            <a:r>
              <a:rPr lang="vi-VN" sz="2600" dirty="0" smtClean="0">
                <a:latin typeface="Times New Roman" pitchFamily="18" charset="0"/>
                <a:cs typeface="Times New Roman" pitchFamily="18" charset="0"/>
              </a:rPr>
              <a:t>nói.</a:t>
            </a:r>
            <a:r>
              <a:rPr lang="en-US" sz="2600" dirty="0" smtClean="0">
                <a:latin typeface="Times New Roman" pitchFamily="18" charset="0"/>
                <a:cs typeface="Times New Roman" pitchFamily="18" charset="0"/>
              </a:rPr>
              <a:t> </a:t>
            </a:r>
            <a:r>
              <a:rPr lang="vi-VN" sz="2600" dirty="0" smtClean="0">
                <a:latin typeface="Times New Roman" pitchFamily="18" charset="0"/>
                <a:cs typeface="Times New Roman" pitchFamily="18" charset="0"/>
              </a:rPr>
              <a:t>Gặp </a:t>
            </a:r>
            <a:r>
              <a:rPr lang="vi-VN" sz="2600" dirty="0">
                <a:latin typeface="Times New Roman" pitchFamily="18" charset="0"/>
                <a:cs typeface="Times New Roman" pitchFamily="18" charset="0"/>
              </a:rPr>
              <a:t>lúc giặc Ân quấy nhiễu, vua sai sứ giả đi rao khắp nơi tìm bậc hiền tài ra đánh giặc cứu dân. Nghe tin, cậu bé làng Gióng bỗng bật lên tiếng nói nhờ mẹ mời sứ giả vào. Cậu yêu cầu sứ giả xin vua đúc cho ngựa sắt, roi sắt áo giáp sắt để mình dẹp tan giặc dữ. Từ đó, cậu lớn nhanh, ăn mạnh đến nỗi dân làng phải rủ nhau góp cơm gạo đến </a:t>
            </a:r>
            <a:r>
              <a:rPr lang="vi-VN" sz="2600" dirty="0" smtClean="0">
                <a:latin typeface="Times New Roman" pitchFamily="18" charset="0"/>
                <a:cs typeface="Times New Roman" pitchFamily="18" charset="0"/>
              </a:rPr>
              <a:t>giúp.</a:t>
            </a:r>
            <a:r>
              <a:rPr lang="en-US" sz="2600" dirty="0" smtClean="0">
                <a:latin typeface="Times New Roman" pitchFamily="18" charset="0"/>
                <a:cs typeface="Times New Roman" pitchFamily="18" charset="0"/>
              </a:rPr>
              <a:t> </a:t>
            </a:r>
            <a:r>
              <a:rPr lang="vi-VN" sz="2600" dirty="0" smtClean="0">
                <a:latin typeface="Times New Roman" pitchFamily="18" charset="0"/>
                <a:cs typeface="Times New Roman" pitchFamily="18" charset="0"/>
              </a:rPr>
              <a:t>Nhận </a:t>
            </a:r>
            <a:r>
              <a:rPr lang="vi-VN" sz="2600" dirty="0">
                <a:latin typeface="Times New Roman" pitchFamily="18" charset="0"/>
                <a:cs typeface="Times New Roman" pitchFamily="18" charset="0"/>
              </a:rPr>
              <a:t>được đủ lễ vua ban, cậu bé vươn vai trở thành một tráng sĩ oai nghi lẫm liệt. Nai nịt xong, chàng lên ngựa, vung roi vun vút. Ngựa phun lửa xông thẳng vào đội hình giặc khiến chúng ngã chết như </a:t>
            </a:r>
            <a:r>
              <a:rPr lang="vi-VN" sz="2600" dirty="0" smtClean="0">
                <a:latin typeface="Times New Roman" pitchFamily="18" charset="0"/>
                <a:cs typeface="Times New Roman" pitchFamily="18" charset="0"/>
              </a:rPr>
              <a:t>rạ.</a:t>
            </a:r>
            <a:r>
              <a:rPr lang="en-US" sz="2600" dirty="0" smtClean="0">
                <a:latin typeface="Times New Roman" pitchFamily="18" charset="0"/>
                <a:cs typeface="Times New Roman" pitchFamily="18" charset="0"/>
              </a:rPr>
              <a:t> </a:t>
            </a:r>
            <a:r>
              <a:rPr lang="vi-VN" sz="2600" dirty="0" smtClean="0">
                <a:latin typeface="Times New Roman" pitchFamily="18" charset="0"/>
                <a:cs typeface="Times New Roman" pitchFamily="18" charset="0"/>
              </a:rPr>
              <a:t>Roi </a:t>
            </a:r>
            <a:r>
              <a:rPr lang="vi-VN" sz="2600" dirty="0">
                <a:latin typeface="Times New Roman" pitchFamily="18" charset="0"/>
                <a:cs typeface="Times New Roman" pitchFamily="18" charset="0"/>
              </a:rPr>
              <a:t>gãy, tráng sĩ nhổ những bụi tre bên đường. Quân giặc thua to, tan vỡ cả, đám sống sót tìm đường lẩn trốn. Tráng sĩ đuổi theo đến chân núi Sóc, cởi áo giáp bỏ lại, cả người lẫn ngựa bay vút lên trời</a:t>
            </a:r>
            <a:r>
              <a:rPr lang="vi-VN" sz="2600" dirty="0" smtClean="0">
                <a:latin typeface="Times New Roman" pitchFamily="18" charset="0"/>
                <a:cs typeface="Times New Roman" pitchFamily="18" charset="0"/>
              </a:rPr>
              <a:t>.</a:t>
            </a:r>
            <a:endParaRPr lang="vi-VN" sz="2600" dirty="0">
              <a:latin typeface="Times New Roman" pitchFamily="18" charset="0"/>
              <a:cs typeface="Times New Roman" pitchFamily="18" charset="0"/>
            </a:endParaRPr>
          </a:p>
        </p:txBody>
      </p:sp>
    </p:spTree>
    <p:extLst>
      <p:ext uri="{BB962C8B-B14F-4D97-AF65-F5344CB8AC3E}">
        <p14:creationId xmlns:p14="http://schemas.microsoft.com/office/powerpoint/2010/main" val="1914734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118"/>
            <a:ext cx="9144000" cy="6740307"/>
          </a:xfrm>
          <a:prstGeom prst="rect">
            <a:avLst/>
          </a:prstGeom>
        </p:spPr>
        <p:txBody>
          <a:bodyPr wrap="square">
            <a:spAutoFit/>
          </a:bodyPr>
          <a:lstStyle/>
          <a:p>
            <a:pPr algn="just"/>
            <a:r>
              <a:rPr lang="en-US" sz="5400" dirty="0" smtClean="0">
                <a:latin typeface="Times New Roman" pitchFamily="18" charset="0"/>
                <a:cs typeface="Times New Roman" pitchFamily="18" charset="0"/>
              </a:rPr>
              <a:t>   </a:t>
            </a:r>
            <a:r>
              <a:rPr lang="vi-VN" sz="5400" dirty="0" smtClean="0">
                <a:latin typeface="Times New Roman" pitchFamily="18" charset="0"/>
                <a:cs typeface="Times New Roman" pitchFamily="18" charset="0"/>
              </a:rPr>
              <a:t>Vua Hùng nhớ ơn phong làm Phù Đổng Thiên Vương và cho lập đền thờ tại quê nhà. Từ đó hàng năm vào tháng tư, ở đây hội Gióng được mở ra tưng bừng, nô nức, thu hút người khắp nơi về tham dự</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để</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tưởng</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nhớ</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công</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ơn</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người</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anh</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hùng</a:t>
            </a:r>
            <a:r>
              <a:rPr lang="vi-VN" sz="5400" dirty="0" smtClean="0">
                <a:latin typeface="Times New Roman" pitchFamily="18" charset="0"/>
                <a:cs typeface="Times New Roman" pitchFamily="18" charset="0"/>
              </a:rPr>
              <a:t>.</a:t>
            </a:r>
            <a:endParaRPr lang="vi-VN" sz="5400" dirty="0">
              <a:latin typeface="Times New Roman" pitchFamily="18" charset="0"/>
              <a:cs typeface="Times New Roman" pitchFamily="18" charset="0"/>
            </a:endParaRPr>
          </a:p>
        </p:txBody>
      </p:sp>
    </p:spTree>
    <p:extLst>
      <p:ext uri="{BB962C8B-B14F-4D97-AF65-F5344CB8AC3E}">
        <p14:creationId xmlns:p14="http://schemas.microsoft.com/office/powerpoint/2010/main" val="2721926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a:spLocks noChangeArrowheads="1"/>
          </p:cNvSpPr>
          <p:nvPr/>
        </p:nvSpPr>
        <p:spPr bwMode="auto">
          <a:xfrm>
            <a:off x="1" y="524952"/>
            <a:ext cx="9143999" cy="6093976"/>
          </a:xfrm>
          <a:prstGeom prst="rect">
            <a:avLst/>
          </a:prstGeom>
          <a:noFill/>
          <a:ln w="9525">
            <a:noFill/>
            <a:miter lim="800000"/>
            <a:headEnd/>
            <a:tailEnd/>
          </a:ln>
        </p:spPr>
        <p:txBody>
          <a:bodyPr wrap="square">
            <a:spAutoFit/>
          </a:bodyPr>
          <a:lstStyle/>
          <a:p>
            <a:pPr algn="just"/>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Hùng</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Vương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thứ</a:t>
            </a:r>
            <a:r>
              <a:rPr lang="en-US" sz="3000" dirty="0">
                <a:latin typeface="Times New Roman" pitchFamily="18" charset="0"/>
                <a:cs typeface="Times New Roman" pitchFamily="18" charset="0"/>
              </a:rPr>
              <a:t> 18 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cô</a:t>
            </a:r>
            <a:r>
              <a:rPr lang="en-US" sz="3000" dirty="0">
                <a:latin typeface="Times New Roman" pitchFamily="18" charset="0"/>
                <a:cs typeface="Times New Roman" pitchFamily="18" charset="0"/>
              </a:rPr>
              <a:t> con </a:t>
            </a:r>
            <a:r>
              <a:rPr lang="en-US" sz="3000" dirty="0" err="1">
                <a:latin typeface="Times New Roman" pitchFamily="18" charset="0"/>
                <a:cs typeface="Times New Roman" pitchFamily="18" charset="0"/>
              </a:rPr>
              <a:t>gái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Mị</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đẹp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vua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muốn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kén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con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người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chồng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xứng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Thủy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cầu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hôn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tài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năng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vùng</a:t>
            </a:r>
            <a:r>
              <a:rPr lang="en-US" sz="3000" dirty="0">
                <a:latin typeface="Times New Roman" pitchFamily="18" charset="0"/>
                <a:cs typeface="Times New Roman" pitchFamily="18" charset="0"/>
              </a:rPr>
              <a:t> non </a:t>
            </a:r>
            <a:r>
              <a:rPr lang="en-US" sz="3000" dirty="0" err="1">
                <a:latin typeface="Times New Roman" pitchFamily="18" charset="0"/>
                <a:cs typeface="Times New Roman" pitchFamily="18" charset="0"/>
              </a:rPr>
              <a:t>cao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núi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lấp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biển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còn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Thủy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vùng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thẳm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hô</a:t>
            </a:r>
            <a:r>
              <a:rPr lang="en-US" sz="3000" dirty="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mưa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gọi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gió</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Cả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ngang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ngang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tài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vua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đành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lễ</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cưới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mang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lễ</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Mị</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mang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lễ</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Mị</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núi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Thủy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giận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hô</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gọi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khiến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khắp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pt-BR" sz="3000" dirty="0">
                <a:latin typeface="Times New Roman" pitchFamily="18" charset="0"/>
                <a:cs typeface="Times New Roman" pitchFamily="18" charset="0"/>
              </a:rPr>
              <a:t>Hai bên giao chiến hàng tháng trời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cuối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cùng</a:t>
            </a:r>
            <a:r>
              <a:rPr lang="pt-BR" sz="3000" dirty="0">
                <a:latin typeface="Times New Roman" pitchFamily="18" charset="0"/>
                <a:cs typeface="Times New Roman" pitchFamily="18" charset="0"/>
              </a:rPr>
              <a:t> Thuỷ Tinh thua. </a:t>
            </a:r>
            <a:r>
              <a:rPr lang="en-US" sz="3000" dirty="0" err="1">
                <a:latin typeface="Times New Roman" pitchFamily="18" charset="0"/>
                <a:cs typeface="Times New Roman" pitchFamily="18" charset="0"/>
              </a:rPr>
              <a:t>Nhớ</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thù</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Thủy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dâng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tấn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nhưng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thảm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bại</a:t>
            </a:r>
            <a:r>
              <a:rPr lang="en-US" sz="3000" dirty="0">
                <a:latin typeface="Times New Roman" pitchFamily="18" charset="0"/>
                <a:cs typeface="Times New Roman" pitchFamily="18" charset="0"/>
              </a:rPr>
              <a:t>.</a:t>
            </a:r>
          </a:p>
        </p:txBody>
      </p:sp>
      <p:sp>
        <p:nvSpPr>
          <p:cNvPr id="17" name="TextBox 16"/>
          <p:cNvSpPr txBox="1">
            <a:spLocks noChangeArrowheads="1"/>
          </p:cNvSpPr>
          <p:nvPr/>
        </p:nvSpPr>
        <p:spPr bwMode="auto">
          <a:xfrm>
            <a:off x="28977" y="-7109"/>
            <a:ext cx="5990823" cy="523220"/>
          </a:xfrm>
          <a:prstGeom prst="rect">
            <a:avLst/>
          </a:prstGeom>
          <a:noFill/>
          <a:ln w="9525">
            <a:noFill/>
            <a:miter lim="800000"/>
            <a:headEnd/>
            <a:tailEnd/>
          </a:ln>
        </p:spPr>
        <p:txBody>
          <a:bodyPr wrap="square">
            <a:spAutoFit/>
          </a:bodyPr>
          <a:lstStyle/>
          <a:p>
            <a:r>
              <a:rPr lang="pt-BR" sz="2800" dirty="0" smtClean="0">
                <a:solidFill>
                  <a:srgbClr val="0D0D0D"/>
                </a:solidFill>
                <a:latin typeface="Times New Roman" pitchFamily="18" charset="0"/>
                <a:cs typeface="Times New Roman" pitchFamily="18" charset="0"/>
              </a:rPr>
              <a:t>4.Tóm </a:t>
            </a:r>
            <a:r>
              <a:rPr lang="pt-BR" sz="2800" dirty="0">
                <a:solidFill>
                  <a:srgbClr val="0D0D0D"/>
                </a:solidFill>
                <a:latin typeface="Times New Roman" pitchFamily="18" charset="0"/>
                <a:cs typeface="Times New Roman" pitchFamily="18" charset="0"/>
              </a:rPr>
              <a:t>tắt </a:t>
            </a:r>
            <a:r>
              <a:rPr lang="pt-BR" sz="2800" dirty="0" smtClean="0">
                <a:solidFill>
                  <a:srgbClr val="0D0D0D"/>
                </a:solidFill>
                <a:latin typeface="Times New Roman" pitchFamily="18" charset="0"/>
                <a:cs typeface="Times New Roman" pitchFamily="18" charset="0"/>
              </a:rPr>
              <a:t>truyện Sơn Tinh, Thủy Tinh</a:t>
            </a:r>
            <a:endParaRPr lang="en-US" sz="2800" dirty="0"/>
          </a:p>
        </p:txBody>
      </p:sp>
    </p:spTree>
    <p:extLst>
      <p:ext uri="{BB962C8B-B14F-4D97-AF65-F5344CB8AC3E}">
        <p14:creationId xmlns:p14="http://schemas.microsoft.com/office/powerpoint/2010/main" val="146159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76200"/>
            <a:ext cx="9144000" cy="64940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5.Dàn ý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kể</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lại</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truyền</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thuyết</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Sơn</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lang="en-US" sz="3200" b="1" dirty="0" err="1" smtClean="0">
                <a:latin typeface="Times New Roman" pitchFamily="18" charset="0"/>
                <a:ea typeface="Times New Roman" pitchFamily="18" charset="0"/>
                <a:cs typeface="Times New Roman" pitchFamily="18" charset="0"/>
              </a:rPr>
              <a:t>T</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inh</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Thủy</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Tinh</a:t>
            </a:r>
            <a:endParaRPr kumimoji="0" lang="en-US" sz="3200" b="0" i="0"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I.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Mở</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bài</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3200" b="0" i="0"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Giới</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thiệu</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khái</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quát</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về</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truyền</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thuyết</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Sơn</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Tinh</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Thủy</a:t>
            </a:r>
            <a:r>
              <a:rPr kumimoji="0" lang="en-US" sz="3200" b="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0" i="0" strike="noStrike" cap="none" normalizeH="0" baseline="0" dirty="0" err="1" smtClean="0">
                <a:ln>
                  <a:noFill/>
                </a:ln>
                <a:effectLst/>
                <a:latin typeface="Times New Roman" pitchFamily="18" charset="0"/>
                <a:ea typeface="Times New Roman" pitchFamily="18" charset="0"/>
                <a:cs typeface="Times New Roman" pitchFamily="18" charset="0"/>
              </a:rPr>
              <a:t>Tinh</a:t>
            </a:r>
            <a:endParaRPr kumimoji="0" lang="en-US" sz="3200" b="0" i="0"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II.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Thân</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b="1" i="0" strike="noStrike" cap="none" normalizeH="0" baseline="0" dirty="0" err="1" smtClean="0">
                <a:ln>
                  <a:noFill/>
                </a:ln>
                <a:effectLst/>
                <a:latin typeface="Times New Roman" pitchFamily="18" charset="0"/>
                <a:ea typeface="Times New Roman" pitchFamily="18" charset="0"/>
                <a:cs typeface="Times New Roman" pitchFamily="18" charset="0"/>
              </a:rPr>
              <a:t>bài</a:t>
            </a:r>
            <a:r>
              <a:rPr kumimoji="0" lang="en-US" sz="3200" b="1" i="0"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en-US" sz="3200" b="0" i="0" strike="noStrike" cap="none" normalizeH="0" baseline="0" dirty="0" smtClean="0">
              <a:ln>
                <a:noFill/>
              </a:ln>
              <a:effectLst/>
              <a:latin typeface="Times New Roman" pitchFamily="18" charset="0"/>
              <a:cs typeface="Times New Roman" pitchFamily="18" charset="0"/>
            </a:endParaRPr>
          </a:p>
          <a:p>
            <a:pPr marL="457200" marR="0" lvl="0" indent="-457200" algn="just" defTabSz="914400" rtl="0" eaLnBrk="0" fontAlgn="base" latinLnBrk="0" hangingPunct="0">
              <a:lnSpc>
                <a:spcPct val="100000"/>
              </a:lnSpc>
              <a:spcBef>
                <a:spcPct val="0"/>
              </a:spcBef>
              <a:spcAft>
                <a:spcPct val="0"/>
              </a:spcAft>
              <a:buClrTx/>
              <a:buSzTx/>
              <a:buFontTx/>
              <a:buAutoNum type="arabicPeriod"/>
              <a:tabLst/>
            </a:pP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Hùng</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Vương</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thứ</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mười</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tám</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kén</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rể</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cho</a:t>
            </a:r>
            <a:r>
              <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rPr>
              <a:t> con </a:t>
            </a:r>
            <a:r>
              <a:rPr kumimoji="0" lang="en-US" sz="3200" i="0" strike="noStrike" cap="none" normalizeH="0" baseline="0" dirty="0" err="1" smtClean="0">
                <a:ln>
                  <a:noFill/>
                </a:ln>
                <a:effectLst/>
                <a:latin typeface="Times New Roman" pitchFamily="18" charset="0"/>
                <a:ea typeface="Times New Roman" pitchFamily="18" charset="0"/>
                <a:cs typeface="Times New Roman" pitchFamily="18" charset="0"/>
              </a:rPr>
              <a:t>gái</a:t>
            </a:r>
            <a:endParaRPr kumimoji="0" lang="en-US" sz="3200" i="0" strike="noStrike" cap="none" normalizeH="0" baseline="0" dirty="0" smtClean="0">
              <a:ln>
                <a:noFill/>
              </a:ln>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lang="en-US" sz="3200" dirty="0">
                <a:latin typeface="Times New Roman" pitchFamily="18" charset="0"/>
                <a:cs typeface="Times New Roman" pitchFamily="18" charset="0"/>
              </a:rPr>
              <a:t>2. </a:t>
            </a:r>
            <a:r>
              <a:rPr lang="en-US" sz="3200" dirty="0" err="1">
                <a:latin typeface="Times New Roman" pitchFamily="18" charset="0"/>
                <a:cs typeface="Times New Roman" pitchFamily="18" charset="0"/>
              </a:rPr>
              <a:t>Sơn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Thủy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đấu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vị</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thần</a:t>
            </a:r>
            <a:endParaRPr lang="en-US" sz="3200" dirty="0">
              <a:latin typeface="Times New Roman" pitchFamily="18" charset="0"/>
              <a:cs typeface="Times New Roman" pitchFamily="18" charset="0"/>
            </a:endParaRPr>
          </a:p>
          <a:p>
            <a:pPr algn="just" eaLnBrk="0" fontAlgn="base" hangingPunct="0">
              <a:spcBef>
                <a:spcPct val="0"/>
              </a:spcBef>
              <a:spcAft>
                <a:spcPct val="0"/>
              </a:spcAft>
            </a:pPr>
            <a:r>
              <a:rPr lang="en-US" sz="3200" dirty="0">
                <a:latin typeface="Times New Roman" pitchFamily="18" charset="0"/>
                <a:cs typeface="Times New Roman" pitchFamily="18" charset="0"/>
              </a:rPr>
              <a:t>3. </a:t>
            </a:r>
            <a:r>
              <a:rPr lang="en-US" sz="3200" dirty="0" err="1">
                <a:latin typeface="Times New Roman" pitchFamily="18" charset="0"/>
                <a:cs typeface="Times New Roman" pitchFamily="18" charset="0"/>
              </a:rPr>
              <a:t>Sự</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thù</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năm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Thủy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sự</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chiến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Tinh</a:t>
            </a:r>
            <a:endParaRPr lang="en-US" sz="3200" dirty="0">
              <a:latin typeface="Times New Roman" pitchFamily="18" charset="0"/>
              <a:cs typeface="Times New Roman" pitchFamily="18" charset="0"/>
            </a:endParaRPr>
          </a:p>
          <a:p>
            <a:pPr algn="just"/>
            <a:r>
              <a:rPr lang="en-US" sz="3200" b="1" dirty="0">
                <a:latin typeface="Times New Roman" pitchFamily="18" charset="0"/>
                <a:cs typeface="Times New Roman" pitchFamily="18" charset="0"/>
              </a:rPr>
              <a:t>III. </a:t>
            </a:r>
            <a:r>
              <a:rPr lang="en-US" sz="3200" b="1" dirty="0" err="1">
                <a:latin typeface="Times New Roman" pitchFamily="18" charset="0"/>
                <a:cs typeface="Times New Roman" pitchFamily="18" charset="0"/>
              </a:rPr>
              <a:t>Kết</a:t>
            </a:r>
            <a:r>
              <a:rPr lang="en-US" sz="3200" b="1" dirty="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algn="just"/>
            <a:r>
              <a:rPr lang="en-US" sz="3200" dirty="0" err="1">
                <a:latin typeface="Times New Roman" pitchFamily="18" charset="0"/>
                <a:cs typeface="Times New Roman" pitchFamily="18" charset="0"/>
              </a:rPr>
              <a:t>Đánh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truyền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thuyết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Thủy</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Tinh</a:t>
            </a:r>
            <a:endParaRPr lang="en-US" sz="3200" dirty="0">
              <a:latin typeface="Times New Roman" pitchFamily="18" charset="0"/>
              <a:cs typeface="Times New Roman" pitchFamily="18" charset="0"/>
            </a:endParaRPr>
          </a:p>
          <a:p>
            <a:pPr marR="0" lvl="0" algn="just" defTabSz="914400" rtl="0" eaLnBrk="0" fontAlgn="base" latinLnBrk="0" hangingPunct="0">
              <a:lnSpc>
                <a:spcPct val="100000"/>
              </a:lnSpc>
              <a:spcBef>
                <a:spcPct val="0"/>
              </a:spcBef>
              <a:spcAft>
                <a:spcPct val="0"/>
              </a:spcAft>
              <a:buClrTx/>
              <a:buSzTx/>
              <a:tabLst/>
            </a:pPr>
            <a:endParaRPr kumimoji="0" lang="en-US" sz="3200" b="0" i="0" strike="noStrike" cap="none" normalizeH="0" baseline="0" dirty="0" smtClean="0">
              <a:ln>
                <a:noFill/>
              </a:ln>
              <a:effectLst/>
              <a:latin typeface="Times New Roman" pitchFamily="18" charset="0"/>
              <a:cs typeface="Times New Roman" pitchFamily="18" charset="0"/>
            </a:endParaRPr>
          </a:p>
        </p:txBody>
      </p:sp>
    </p:spTree>
    <p:extLst>
      <p:ext uri="{BB962C8B-B14F-4D97-AF65-F5344CB8AC3E}">
        <p14:creationId xmlns:p14="http://schemas.microsoft.com/office/powerpoint/2010/main" val="2925320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455"/>
            <a:ext cx="9144000" cy="5940088"/>
          </a:xfrm>
          <a:prstGeom prst="rect">
            <a:avLst/>
          </a:prstGeom>
        </p:spPr>
        <p:txBody>
          <a:bodyPr wrap="square">
            <a:spAutoFit/>
          </a:bodyPr>
          <a:lstStyle/>
          <a:p>
            <a:pPr algn="just"/>
            <a:r>
              <a:rPr lang="en-US" sz="4400" b="1" dirty="0" smtClean="0">
                <a:latin typeface="Times New Roman" pitchFamily="18" charset="0"/>
                <a:cs typeface="Times New Roman" pitchFamily="18" charset="0"/>
              </a:rPr>
              <a:t>6.Bài </a:t>
            </a:r>
            <a:r>
              <a:rPr lang="en-US" sz="4400" b="1" dirty="0" err="1" smtClean="0">
                <a:latin typeface="Times New Roman" pitchFamily="18" charset="0"/>
                <a:cs typeface="Times New Roman" pitchFamily="18" charset="0"/>
              </a:rPr>
              <a:t>văn</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tham</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khảo</a:t>
            </a:r>
            <a:r>
              <a:rPr lang="en-US" sz="4400" dirty="0">
                <a:latin typeface="Times New Roman" pitchFamily="18" charset="0"/>
                <a:cs typeface="Times New Roman" pitchFamily="18" charset="0"/>
              </a:rPr>
              <a:t>:</a:t>
            </a:r>
            <a:endParaRPr lang="en-US" sz="4400" dirty="0" smtClean="0">
              <a:latin typeface="Times New Roman" pitchFamily="18" charset="0"/>
              <a:cs typeface="Times New Roman" pitchFamily="18" charset="0"/>
            </a:endParaRPr>
          </a:p>
          <a:p>
            <a:pPr algn="just"/>
            <a:r>
              <a:rPr lang="en-US" sz="44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Câu</a:t>
            </a:r>
            <a:r>
              <a:rPr lang="en-US" sz="4800" dirty="0" smtClean="0">
                <a:latin typeface="Times New Roman" pitchFamily="18" charset="0"/>
                <a:cs typeface="Times New Roman" pitchFamily="18" charset="0"/>
              </a:rPr>
              <a:t> </a:t>
            </a:r>
            <a:r>
              <a:rPr lang="en-US" sz="4800" dirty="0" err="1">
                <a:latin typeface="Times New Roman" pitchFamily="18" charset="0"/>
                <a:cs typeface="Times New Roman" pitchFamily="18" charset="0"/>
              </a:rPr>
              <a:t>chuyện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xảy</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ra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từ</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rất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lâu</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rồi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từ</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thời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Hùng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Vương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thứ</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mười</a:t>
            </a:r>
            <a:r>
              <a:rPr lang="en-US" sz="4800" dirty="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tám</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có</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một</a:t>
            </a:r>
            <a:r>
              <a:rPr lang="en-US" sz="4800" dirty="0" smtClean="0">
                <a:latin typeface="Times New Roman" pitchFamily="18" charset="0"/>
                <a:cs typeface="Times New Roman" pitchFamily="18" charset="0"/>
              </a:rPr>
              <a:t> </a:t>
            </a:r>
            <a:r>
              <a:rPr lang="en-US" sz="4800" dirty="0" err="1">
                <a:latin typeface="Times New Roman" pitchFamily="18" charset="0"/>
                <a:cs typeface="Times New Roman" pitchFamily="18" charset="0"/>
              </a:rPr>
              <a:t>người</a:t>
            </a:r>
            <a:r>
              <a:rPr lang="en-US" sz="4800" dirty="0">
                <a:latin typeface="Times New Roman" pitchFamily="18" charset="0"/>
                <a:cs typeface="Times New Roman" pitchFamily="18" charset="0"/>
              </a:rPr>
              <a:t> con </a:t>
            </a:r>
            <a:r>
              <a:rPr lang="en-US" sz="4800" dirty="0" err="1">
                <a:latin typeface="Times New Roman" pitchFamily="18" charset="0"/>
                <a:cs typeface="Times New Roman" pitchFamily="18" charset="0"/>
              </a:rPr>
              <a:t>gái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tên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gọi</a:t>
            </a:r>
            <a:r>
              <a:rPr lang="en-US" sz="4800" dirty="0">
                <a:latin typeface="Times New Roman" pitchFamily="18" charset="0"/>
                <a:cs typeface="Times New Roman" pitchFamily="18" charset="0"/>
              </a:rPr>
              <a:t> </a:t>
            </a:r>
            <a:r>
              <a:rPr lang="en-US" sz="4800" dirty="0" err="1" smtClean="0">
                <a:latin typeface="Times New Roman" pitchFamily="18" charset="0"/>
                <a:cs typeface="Times New Roman" pitchFamily="18" charset="0"/>
              </a:rPr>
              <a:t>là</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Mỵ</a:t>
            </a:r>
            <a:r>
              <a:rPr lang="en-US" sz="4800" dirty="0" smtClean="0">
                <a:latin typeface="Times New Roman" pitchFamily="18" charset="0"/>
                <a:cs typeface="Times New Roman" pitchFamily="18" charset="0"/>
              </a:rPr>
              <a:t> </a:t>
            </a:r>
            <a:r>
              <a:rPr lang="en-US" sz="4800" dirty="0" err="1">
                <a:latin typeface="Times New Roman" pitchFamily="18" charset="0"/>
                <a:cs typeface="Times New Roman" pitchFamily="18" charset="0"/>
              </a:rPr>
              <a:t>Nương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người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đẹp</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như</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hoa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tính</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nết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hiền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dịu</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Vua</a:t>
            </a:r>
            <a:r>
              <a:rPr lang="en-US" sz="4800" dirty="0">
                <a:latin typeface="Times New Roman" pitchFamily="18" charset="0"/>
                <a:cs typeface="Times New Roman" pitchFamily="18" charset="0"/>
              </a:rPr>
              <a:t> cha </a:t>
            </a:r>
            <a:r>
              <a:rPr lang="en-US" sz="4800" dirty="0" err="1">
                <a:latin typeface="Times New Roman" pitchFamily="18" charset="0"/>
                <a:cs typeface="Times New Roman" pitchFamily="18" charset="0"/>
              </a:rPr>
              <a:t>rất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yêu</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thương</a:t>
            </a:r>
            <a:r>
              <a:rPr lang="en-US" sz="4800" dirty="0">
                <a:latin typeface="Times New Roman" pitchFamily="18" charset="0"/>
                <a:cs typeface="Times New Roman" pitchFamily="18" charset="0"/>
              </a:rPr>
              <a:t> con, </a:t>
            </a:r>
            <a:r>
              <a:rPr lang="en-US" sz="4800" dirty="0" err="1">
                <a:latin typeface="Times New Roman" pitchFamily="18" charset="0"/>
                <a:cs typeface="Times New Roman" pitchFamily="18" charset="0"/>
              </a:rPr>
              <a:t>mong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kén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cho</a:t>
            </a:r>
            <a:r>
              <a:rPr lang="en-US" sz="4800" dirty="0">
                <a:latin typeface="Times New Roman" pitchFamily="18" charset="0"/>
                <a:cs typeface="Times New Roman" pitchFamily="18" charset="0"/>
              </a:rPr>
              <a:t> con </a:t>
            </a:r>
            <a:r>
              <a:rPr lang="en-US" sz="4800" dirty="0" err="1">
                <a:latin typeface="Times New Roman" pitchFamily="18" charset="0"/>
                <a:cs typeface="Times New Roman" pitchFamily="18" charset="0"/>
              </a:rPr>
              <a:t>một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tấm</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chồng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ưng</a:t>
            </a:r>
            <a:r>
              <a:rPr lang="en-US" sz="4800" dirty="0">
                <a:latin typeface="Times New Roman" pitchFamily="18" charset="0"/>
                <a:cs typeface="Times New Roman" pitchFamily="18" charset="0"/>
              </a:rPr>
              <a:t> ý.</a:t>
            </a:r>
          </a:p>
        </p:txBody>
      </p:sp>
    </p:spTree>
    <p:extLst>
      <p:ext uri="{BB962C8B-B14F-4D97-AF65-F5344CB8AC3E}">
        <p14:creationId xmlns:p14="http://schemas.microsoft.com/office/powerpoint/2010/main" val="3800781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1181</Words>
  <PresentationFormat>On-screen Show (4:3)</PresentationFormat>
  <Paragraphs>33</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H-VIẾT BÀI VĂN  KỂ LẠI MỘT TRUYỀN THUYẾT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2022-03-17T15:30:25Z</dcterms:created>
  <dcterms:modified xsi:type="dcterms:W3CDTF">2022-03-17T15:33:18Z</dcterms:modified>
</cp:coreProperties>
</file>