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19"/>
  </p:notesMasterIdLst>
  <p:sldIdLst>
    <p:sldId id="334" r:id="rId2"/>
    <p:sldId id="324" r:id="rId3"/>
    <p:sldId id="360" r:id="rId4"/>
    <p:sldId id="323" r:id="rId5"/>
    <p:sldId id="361" r:id="rId6"/>
    <p:sldId id="327" r:id="rId7"/>
    <p:sldId id="337" r:id="rId8"/>
    <p:sldId id="309" r:id="rId9"/>
    <p:sldId id="342" r:id="rId10"/>
    <p:sldId id="362" r:id="rId11"/>
    <p:sldId id="341" r:id="rId12"/>
    <p:sldId id="344" r:id="rId13"/>
    <p:sldId id="363" r:id="rId14"/>
    <p:sldId id="364" r:id="rId15"/>
    <p:sldId id="343" r:id="rId16"/>
    <p:sldId id="365" r:id="rId17"/>
    <p:sldId id="35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4" d="100"/>
          <a:sy n="64" d="100"/>
        </p:scale>
        <p:origin x="96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CE384-01CA-4A16-8659-38F0CF12BE57}"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1E576-9BB8-478B-B4AD-1412ADA5D787}" type="slidenum">
              <a:rPr lang="en-US" smtClean="0"/>
              <a:t>‹#›</a:t>
            </a:fld>
            <a:endParaRPr lang="en-US"/>
          </a:p>
        </p:txBody>
      </p:sp>
    </p:spTree>
    <p:extLst>
      <p:ext uri="{BB962C8B-B14F-4D97-AF65-F5344CB8AC3E}">
        <p14:creationId xmlns:p14="http://schemas.microsoft.com/office/powerpoint/2010/main" val="1072549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F6036-E835-44CB-A25A-34C755DFD5D4}" type="slidenum">
              <a:rPr kumimoji="0" lang="en-US" sz="1200" b="0" i="0" u="none" strike="noStrike" kern="1200" cap="none" spc="0" normalizeH="0" baseline="0" noProof="0" smtClean="0">
                <a:ln>
                  <a:noFill/>
                </a:ln>
                <a:solidFill>
                  <a:prstClr val="black"/>
                </a:solidFill>
                <a:effectLst/>
                <a:uLnTx/>
                <a:uFillTx/>
                <a:latin typeface="等线"/>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等线"/>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591DF-E535-A017-FBB7-B78A7148F87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AFA680-2821-9284-DF55-CE86056699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6757A6-BC3F-BEC8-71C1-52FD1A63541A}"/>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5" name="Footer Placeholder 4">
            <a:extLst>
              <a:ext uri="{FF2B5EF4-FFF2-40B4-BE49-F238E27FC236}">
                <a16:creationId xmlns:a16="http://schemas.microsoft.com/office/drawing/2014/main" id="{8DF9E6FE-472A-4A16-A67A-EEB43A77D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68687-DF1C-771C-C32E-AF5B34815D7A}"/>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3881195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61D84-1D43-3ABE-6471-3DF6009191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2B23E9-84E6-5297-4AF5-E83EED1A68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ABA74E-63D7-B4CB-C164-7746CC685CCC}"/>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5" name="Footer Placeholder 4">
            <a:extLst>
              <a:ext uri="{FF2B5EF4-FFF2-40B4-BE49-F238E27FC236}">
                <a16:creationId xmlns:a16="http://schemas.microsoft.com/office/drawing/2014/main" id="{05A0B48B-1A00-FC5F-BE1D-42332E478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A556B3-AE32-E218-86A7-2E1D9F34CB0A}"/>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213981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FE00E8-C6C7-A6E0-55ED-F7E627F3FF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F9BF83-F877-B283-F84F-2CD63DF525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0431D-E032-96E6-0117-92D65DD44E22}"/>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5" name="Footer Placeholder 4">
            <a:extLst>
              <a:ext uri="{FF2B5EF4-FFF2-40B4-BE49-F238E27FC236}">
                <a16:creationId xmlns:a16="http://schemas.microsoft.com/office/drawing/2014/main" id="{47EC7071-A06C-00B3-3E70-97FB119280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8EEA2C-C175-47EE-3C00-361F0FEE6FC4}"/>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2041395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8" name="图片 27"/>
          <p:cNvPicPr>
            <a:picLocks noChangeAspect="1"/>
          </p:cNvPicPr>
          <p:nvPr userDrawn="1"/>
        </p:nvPicPr>
        <p:blipFill rotWithShape="1">
          <a:blip r:embed="rId3" cstate="print">
            <a:extLst>
              <a:ext uri="{28A0092B-C50C-407E-A947-70E740481C1C}">
                <a14:useLocalDpi xmlns:a14="http://schemas.microsoft.com/office/drawing/2010/main" val="0"/>
              </a:ext>
            </a:extLst>
          </a:blip>
          <a:srcRect t="76087"/>
          <a:stretch>
            <a:fillRect/>
          </a:stretch>
        </p:blipFill>
        <p:spPr>
          <a:xfrm>
            <a:off x="0" y="5395327"/>
            <a:ext cx="12192000" cy="1462673"/>
          </a:xfrm>
          <a:prstGeom prst="rect">
            <a:avLst/>
          </a:prstGeom>
        </p:spPr>
      </p:pic>
    </p:spTree>
    <p:extLst>
      <p:ext uri="{BB962C8B-B14F-4D97-AF65-F5344CB8AC3E}">
        <p14:creationId xmlns:p14="http://schemas.microsoft.com/office/powerpoint/2010/main" val="3829758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906455"/>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96056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4778"/>
          <a:stretch>
            <a:fillRect/>
          </a:stretch>
        </p:blipFill>
        <p:spPr>
          <a:xfrm>
            <a:off x="0" y="0"/>
            <a:ext cx="12192000" cy="6858000"/>
          </a:xfrm>
          <a:prstGeom prst="rect">
            <a:avLst/>
          </a:prstGeom>
        </p:spPr>
      </p:pic>
      <p:sp>
        <p:nvSpPr>
          <p:cNvPr id="8" name="矩形 7"/>
          <p:cNvSpPr/>
          <p:nvPr userDrawn="1"/>
        </p:nvSpPr>
        <p:spPr>
          <a:xfrm>
            <a:off x="215590" y="182137"/>
            <a:ext cx="11775688" cy="6508252"/>
          </a:xfrm>
          <a:prstGeom prst="rect">
            <a:avLst/>
          </a:prstGeom>
          <a:noFill/>
          <a:ln w="381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282498" y="247187"/>
            <a:ext cx="11649307" cy="6372381"/>
          </a:xfrm>
          <a:prstGeom prst="rect">
            <a:avLst/>
          </a:prstGeom>
          <a:noFill/>
          <a:ln w="12700">
            <a:solidFill>
              <a:srgbClr val="7CB5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18592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42046-570F-AD7A-FB28-B5C4B567893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9248376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7B36-223E-4BF5-47E3-47C02FCBA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3B67D5-D347-82BC-EAE3-F50948B471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4B5AB-88CA-74D5-0FF6-EEA381CFF5C1}"/>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5" name="Footer Placeholder 4">
            <a:extLst>
              <a:ext uri="{FF2B5EF4-FFF2-40B4-BE49-F238E27FC236}">
                <a16:creationId xmlns:a16="http://schemas.microsoft.com/office/drawing/2014/main" id="{4F553841-BE8D-E590-5B61-29C57C2A09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3E24C2-E94D-EEF5-C675-86FC178F605D}"/>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4259295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5CE59-6E7B-BFC8-1EF4-9607E8E350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F93A42-5533-31F0-899F-2A338D9D876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99D5B7-C7B4-810E-F864-3FBDAAE43E46}"/>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5" name="Footer Placeholder 4">
            <a:extLst>
              <a:ext uri="{FF2B5EF4-FFF2-40B4-BE49-F238E27FC236}">
                <a16:creationId xmlns:a16="http://schemas.microsoft.com/office/drawing/2014/main" id="{825193B0-BEA2-BC76-D767-4C43337226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83BB41-5CD5-45D5-9F9E-2199E7C2C2F9}"/>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231018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4142-26D1-BD0D-6BA3-6C8FE75D9A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514B2D-468C-31BD-D933-4F4176069D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660A11-BFD4-9B11-1EA5-120C86C501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D85BF0-F055-7F84-48DE-BEA46C710F26}"/>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6" name="Footer Placeholder 5">
            <a:extLst>
              <a:ext uri="{FF2B5EF4-FFF2-40B4-BE49-F238E27FC236}">
                <a16:creationId xmlns:a16="http://schemas.microsoft.com/office/drawing/2014/main" id="{D96D0D6B-E686-8C49-7967-EA0FEF940A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3E3539-9516-AF34-15FA-DB020C782893}"/>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507083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86684-FB5F-B532-EC0A-63A1342D26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F30540-10CA-F3FF-EFAD-203643C7C1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7570CB-D0A0-8C54-9FE3-DAB83B60EA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B3156C-D8E0-5050-F860-690DB42924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8D1420-FB42-BB00-4CC8-0F19F2DA59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4B5A3B-1CDC-9D10-2828-1F422619691F}"/>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8" name="Footer Placeholder 7">
            <a:extLst>
              <a:ext uri="{FF2B5EF4-FFF2-40B4-BE49-F238E27FC236}">
                <a16:creationId xmlns:a16="http://schemas.microsoft.com/office/drawing/2014/main" id="{7ECF89D6-AB3E-06C3-12E2-DE490E8A70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5ABF36-0C9B-1754-0F20-2C4BAA4D7308}"/>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4138729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00167-01D4-5FEB-56F9-BC3BEC59EF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BABA41-3A1A-0673-1218-7CE8DA1374B8}"/>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4" name="Footer Placeholder 3">
            <a:extLst>
              <a:ext uri="{FF2B5EF4-FFF2-40B4-BE49-F238E27FC236}">
                <a16:creationId xmlns:a16="http://schemas.microsoft.com/office/drawing/2014/main" id="{999C30B4-AD02-7E93-490E-523942F359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0B64BF1-E5E6-B197-37B6-92EC976C4A7E}"/>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2271575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DADA3-0CEF-3950-555A-7A2DC716B46E}"/>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3" name="Footer Placeholder 2">
            <a:extLst>
              <a:ext uri="{FF2B5EF4-FFF2-40B4-BE49-F238E27FC236}">
                <a16:creationId xmlns:a16="http://schemas.microsoft.com/office/drawing/2014/main" id="{C8A3F9D4-8DB9-49AC-3189-E348D6D93F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641EEF-C9D4-25CE-7504-6679B9AFE328}"/>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84857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4B1E1-28B5-2668-1672-B159986B44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FA231C-2CB3-8422-09B1-0405E4734D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0D505F-43F6-80C8-E5C4-4756E08375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8AFAF8-8920-3536-EA0B-DDD0EBACEBE8}"/>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6" name="Footer Placeholder 5">
            <a:extLst>
              <a:ext uri="{FF2B5EF4-FFF2-40B4-BE49-F238E27FC236}">
                <a16:creationId xmlns:a16="http://schemas.microsoft.com/office/drawing/2014/main" id="{32B7F156-6877-7068-88BB-33401EA4A6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CF4F0-36DC-0299-6E5D-D4E7E858B631}"/>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3716643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252A7-6384-19B9-0BA6-D2324DE739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F77050-12D4-5338-2BDF-D5E858691D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C5423F-1560-4233-CF27-8363F1B362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A512B3-7E78-016C-87BE-8170A20E3A7C}"/>
              </a:ext>
            </a:extLst>
          </p:cNvPr>
          <p:cNvSpPr>
            <a:spLocks noGrp="1"/>
          </p:cNvSpPr>
          <p:nvPr>
            <p:ph type="dt" sz="half" idx="10"/>
          </p:nvPr>
        </p:nvSpPr>
        <p:spPr/>
        <p:txBody>
          <a:bodyPr/>
          <a:lstStyle/>
          <a:p>
            <a:fld id="{08036F0C-8F58-4406-A123-714E9D13A62C}" type="datetimeFigureOut">
              <a:rPr lang="en-US" smtClean="0"/>
              <a:t>12/15/2023</a:t>
            </a:fld>
            <a:endParaRPr lang="en-US"/>
          </a:p>
        </p:txBody>
      </p:sp>
      <p:sp>
        <p:nvSpPr>
          <p:cNvPr id="6" name="Footer Placeholder 5">
            <a:extLst>
              <a:ext uri="{FF2B5EF4-FFF2-40B4-BE49-F238E27FC236}">
                <a16:creationId xmlns:a16="http://schemas.microsoft.com/office/drawing/2014/main" id="{CA1ACC41-8FED-83A3-D270-CDC272397A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4106A8-94E7-D140-C543-AD9F9CC7F1AB}"/>
              </a:ext>
            </a:extLst>
          </p:cNvPr>
          <p:cNvSpPr>
            <a:spLocks noGrp="1"/>
          </p:cNvSpPr>
          <p:nvPr>
            <p:ph type="sldNum" sz="quarter" idx="12"/>
          </p:nvPr>
        </p:nvSpPr>
        <p:spPr/>
        <p:txBody>
          <a:bodyPr/>
          <a:lstStyle/>
          <a:p>
            <a:fld id="{D3D80720-FA1F-4387-90FE-5F018811F1AE}" type="slidenum">
              <a:rPr lang="en-US" smtClean="0"/>
              <a:t>‹#›</a:t>
            </a:fld>
            <a:endParaRPr lang="en-US"/>
          </a:p>
        </p:txBody>
      </p:sp>
    </p:spTree>
    <p:extLst>
      <p:ext uri="{BB962C8B-B14F-4D97-AF65-F5344CB8AC3E}">
        <p14:creationId xmlns:p14="http://schemas.microsoft.com/office/powerpoint/2010/main" val="3824145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116992A-02A1-2A59-C09A-263F8DFD09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CB525F76-007C-8A4F-2722-4ADCF3488B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C3CF17-68C9-3633-5616-E09421FB55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14062-A4D3-1DE5-482F-0301A7984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036F0C-8F58-4406-A123-714E9D13A62C}" type="datetimeFigureOut">
              <a:rPr lang="en-US" smtClean="0"/>
              <a:t>12/15/2023</a:t>
            </a:fld>
            <a:endParaRPr lang="en-US"/>
          </a:p>
        </p:txBody>
      </p:sp>
      <p:sp>
        <p:nvSpPr>
          <p:cNvPr id="5" name="Footer Placeholder 4">
            <a:extLst>
              <a:ext uri="{FF2B5EF4-FFF2-40B4-BE49-F238E27FC236}">
                <a16:creationId xmlns:a16="http://schemas.microsoft.com/office/drawing/2014/main" id="{16260345-4283-8931-6B61-DF7C1AED6F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A2666F-882C-845A-342F-4B91423CBE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D80720-FA1F-4387-90FE-5F018811F1AE}" type="slidenum">
              <a:rPr lang="en-US" smtClean="0"/>
              <a:t>‹#›</a:t>
            </a:fld>
            <a:endParaRPr lang="en-US"/>
          </a:p>
        </p:txBody>
      </p:sp>
    </p:spTree>
    <p:extLst>
      <p:ext uri="{BB962C8B-B14F-4D97-AF65-F5344CB8AC3E}">
        <p14:creationId xmlns:p14="http://schemas.microsoft.com/office/powerpoint/2010/main" val="104270590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62" r:id="rId14"/>
    <p:sldLayoutId id="2147483663" r:id="rId15"/>
    <p:sldLayoutId id="214748367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12.xml"/><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jpe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KHỞI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1564389"/>
            <a:ext cx="3940790" cy="255454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2. </a:t>
            </a:r>
            <a:r>
              <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Lập</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8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8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extLst>
      <p:ext uri="{BB962C8B-B14F-4D97-AF65-F5344CB8AC3E}">
        <p14:creationId xmlns:p14="http://schemas.microsoft.com/office/powerpoint/2010/main" val="4263820609"/>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graphicFrame>
        <p:nvGraphicFramePr>
          <p:cNvPr id="11" name="Table 8">
            <a:extLst>
              <a:ext uri="{FF2B5EF4-FFF2-40B4-BE49-F238E27FC236}">
                <a16:creationId xmlns:a16="http://schemas.microsoft.com/office/drawing/2014/main" id="{BCFB388C-B7E7-F49F-88B2-563C5B4CCA23}"/>
              </a:ext>
            </a:extLst>
          </p:cNvPr>
          <p:cNvGraphicFramePr>
            <a:graphicFrameLocks noGrp="1"/>
          </p:cNvGraphicFramePr>
          <p:nvPr>
            <p:extLst>
              <p:ext uri="{D42A27DB-BD31-4B8C-83A1-F6EECF244321}">
                <p14:modId xmlns:p14="http://schemas.microsoft.com/office/powerpoint/2010/main" val="3327427577"/>
              </p:ext>
            </p:extLst>
          </p:nvPr>
        </p:nvGraphicFramePr>
        <p:xfrm>
          <a:off x="762000" y="275303"/>
          <a:ext cx="10848975" cy="1233102"/>
        </p:xfrm>
        <a:graphic>
          <a:graphicData uri="http://schemas.openxmlformats.org/drawingml/2006/table">
            <a:tbl>
              <a:tblPr firstRow="1" bandRow="1">
                <a:tableStyleId>{21E4AEA4-8DFA-4A89-87EB-49C32662AFE0}</a:tableStyleId>
              </a:tblPr>
              <a:tblGrid>
                <a:gridCol w="10848975">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Mở</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algn="ctr"/>
                      <a:r>
                        <a:rPr lang="en-US" sz="3200" dirty="0" err="1">
                          <a:latin typeface="Cambria" panose="02040503050406030204" pitchFamily="18" charset="0"/>
                          <a:ea typeface="Cambria" panose="02040503050406030204" pitchFamily="18" charset="0"/>
                        </a:rPr>
                        <a:t>Giới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thiệu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việc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điểm</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thời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gian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tổ</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chức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người</a:t>
                      </a:r>
                      <a:r>
                        <a:rPr lang="en-US" sz="3200" dirty="0">
                          <a:latin typeface="Cambria" panose="02040503050406030204" pitchFamily="18" charset="0"/>
                          <a:ea typeface="Cambria" panose="02040503050406030204" pitchFamily="18" charset="0"/>
                        </a:rPr>
                        <a:t> </a:t>
                      </a:r>
                    </a:p>
                  </a:txBody>
                  <a:tcPr/>
                </a:tc>
                <a:extLst>
                  <a:ext uri="{0D108BD9-81ED-4DB2-BD59-A6C34878D82A}">
                    <a16:rowId xmlns:a16="http://schemas.microsoft.com/office/drawing/2014/main" val="901185074"/>
                  </a:ext>
                </a:extLst>
              </a:tr>
            </a:tbl>
          </a:graphicData>
        </a:graphic>
      </p:graphicFrame>
      <p:sp>
        <p:nvSpPr>
          <p:cNvPr id="12" name="Arrow: Right 11">
            <a:extLst>
              <a:ext uri="{FF2B5EF4-FFF2-40B4-BE49-F238E27FC236}">
                <a16:creationId xmlns:a16="http://schemas.microsoft.com/office/drawing/2014/main" id="{6F105704-C3A6-9BC1-E23A-5ACDB60C56D9}"/>
              </a:ext>
            </a:extLst>
          </p:cNvPr>
          <p:cNvSpPr/>
          <p:nvPr/>
        </p:nvSpPr>
        <p:spPr>
          <a:xfrm rot="5400000">
            <a:off x="5880843" y="1524693"/>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3" name="Table 12">
            <a:extLst>
              <a:ext uri="{FF2B5EF4-FFF2-40B4-BE49-F238E27FC236}">
                <a16:creationId xmlns:a16="http://schemas.microsoft.com/office/drawing/2014/main" id="{710893AE-5256-0D6D-0EF3-17F1B22AF60F}"/>
              </a:ext>
            </a:extLst>
          </p:cNvPr>
          <p:cNvGraphicFramePr>
            <a:graphicFrameLocks noGrp="1"/>
          </p:cNvGraphicFramePr>
          <p:nvPr>
            <p:extLst>
              <p:ext uri="{D42A27DB-BD31-4B8C-83A1-F6EECF244321}">
                <p14:modId xmlns:p14="http://schemas.microsoft.com/office/powerpoint/2010/main" val="4132177324"/>
              </p:ext>
            </p:extLst>
          </p:nvPr>
        </p:nvGraphicFramePr>
        <p:xfrm>
          <a:off x="752475" y="2165007"/>
          <a:ext cx="10839450" cy="1950720"/>
        </p:xfrm>
        <a:graphic>
          <a:graphicData uri="http://schemas.openxmlformats.org/drawingml/2006/table">
            <a:tbl>
              <a:tblPr firstRow="1" bandRow="1">
                <a:tableStyleId>{00A15C55-8517-42AA-B614-E9B94910E393}</a:tableStyleId>
              </a:tblPr>
              <a:tblGrid>
                <a:gridCol w="10839450">
                  <a:extLst>
                    <a:ext uri="{9D8B030D-6E8A-4147-A177-3AD203B41FA5}">
                      <a16:colId xmlns:a16="http://schemas.microsoft.com/office/drawing/2014/main" val="1401880992"/>
                    </a:ext>
                  </a:extLst>
                </a:gridCol>
              </a:tblGrid>
              <a:tr h="529032">
                <a:tc>
                  <a: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lang="en-US" sz="3200" dirty="0" err="1">
                          <a:latin typeface="Cambria" panose="02040503050406030204" pitchFamily="18" charset="0"/>
                          <a:ea typeface="Cambria" panose="02040503050406030204" pitchFamily="18" charset="0"/>
                        </a:rPr>
                        <a:t>Thân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bài</a:t>
                      </a:r>
                      <a:endParaRPr lang="en-US" sz="32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471759004"/>
                  </a:ext>
                </a:extLst>
              </a:tr>
              <a:tr h="888864">
                <a:tc>
                  <a:txBody>
                    <a:bodyPr/>
                    <a:lstStyle/>
                    <a:p>
                      <a:pPr algn="just" rtl="0"/>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diễn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của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sự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trình</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tự</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thời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bắt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đầu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tiếp</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theo</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kết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thúc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cần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nêu</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các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hoạt</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động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việc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làm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đúng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với</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những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gì</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em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đã</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tham</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gia</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hoặc</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chứng</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 </a:t>
                      </a:r>
                      <a:r>
                        <a:rPr lang="en-US" sz="2800" b="0" i="0" u="none" strike="noStrike" kern="1200" dirty="0" err="1">
                          <a:solidFill>
                            <a:schemeClr val="dk1"/>
                          </a:solidFill>
                          <a:effectLst/>
                          <a:latin typeface="Cambria" panose="02040503050406030204" pitchFamily="18" charset="0"/>
                          <a:ea typeface="Cambria" panose="02040503050406030204" pitchFamily="18" charset="0"/>
                          <a:cs typeface="+mn-cs"/>
                        </a:rPr>
                        <a:t>kiến</a:t>
                      </a:r>
                      <a:r>
                        <a:rPr lang="en-US" sz="28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en-US"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120399068"/>
                  </a:ext>
                </a:extLst>
              </a:tr>
            </a:tbl>
          </a:graphicData>
        </a:graphic>
      </p:graphicFrame>
      <p:sp>
        <p:nvSpPr>
          <p:cNvPr id="14" name="Arrow: Right 13">
            <a:extLst>
              <a:ext uri="{FF2B5EF4-FFF2-40B4-BE49-F238E27FC236}">
                <a16:creationId xmlns:a16="http://schemas.microsoft.com/office/drawing/2014/main" id="{D42205CD-E5D8-6EFB-A2D6-154A577428E7}"/>
              </a:ext>
            </a:extLst>
          </p:cNvPr>
          <p:cNvSpPr/>
          <p:nvPr/>
        </p:nvSpPr>
        <p:spPr>
          <a:xfrm rot="5400000">
            <a:off x="5861793" y="4097979"/>
            <a:ext cx="598695" cy="619125"/>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5" name="Table 8">
            <a:extLst>
              <a:ext uri="{FF2B5EF4-FFF2-40B4-BE49-F238E27FC236}">
                <a16:creationId xmlns:a16="http://schemas.microsoft.com/office/drawing/2014/main" id="{C38C1D9D-38DD-F875-8A4D-89C0E1E752D3}"/>
              </a:ext>
            </a:extLst>
          </p:cNvPr>
          <p:cNvGraphicFramePr>
            <a:graphicFrameLocks noGrp="1"/>
          </p:cNvGraphicFramePr>
          <p:nvPr>
            <p:extLst>
              <p:ext uri="{D42A27DB-BD31-4B8C-83A1-F6EECF244321}">
                <p14:modId xmlns:p14="http://schemas.microsoft.com/office/powerpoint/2010/main" val="3591019382"/>
              </p:ext>
            </p:extLst>
          </p:nvPr>
        </p:nvGraphicFramePr>
        <p:xfrm>
          <a:off x="771525" y="4717026"/>
          <a:ext cx="10782300" cy="1463040"/>
        </p:xfrm>
        <a:graphic>
          <a:graphicData uri="http://schemas.openxmlformats.org/drawingml/2006/table">
            <a:tbl>
              <a:tblPr firstRow="1" bandRow="1">
                <a:tableStyleId>{93296810-A885-4BE3-A3E7-6D5BEEA58F35}</a:tableStyleId>
              </a:tblPr>
              <a:tblGrid>
                <a:gridCol w="10782300">
                  <a:extLst>
                    <a:ext uri="{9D8B030D-6E8A-4147-A177-3AD203B41FA5}">
                      <a16:colId xmlns:a16="http://schemas.microsoft.com/office/drawing/2014/main" val="958536047"/>
                    </a:ext>
                  </a:extLst>
                </a:gridCol>
              </a:tblGrid>
              <a:tr h="593022">
                <a:tc>
                  <a:txBody>
                    <a:bodyPr/>
                    <a:lstStyle/>
                    <a:p>
                      <a:pPr algn="ctr"/>
                      <a:r>
                        <a:rPr lang="en-US" sz="3600" dirty="0" err="1">
                          <a:latin typeface="Cambria" panose="02040503050406030204" pitchFamily="18" charset="0"/>
                          <a:ea typeface="Cambria" panose="02040503050406030204" pitchFamily="18" charset="0"/>
                        </a:rPr>
                        <a:t>Kết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bài</a:t>
                      </a:r>
                      <a:endParaRPr lang="en-US" sz="36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613149927"/>
                  </a:ext>
                </a:extLst>
              </a:tr>
              <a:tr h="593022">
                <a:tc>
                  <a:txBody>
                    <a:bodyPr/>
                    <a:lstStyle/>
                    <a:p>
                      <a:pPr rtl="0"/>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Bày tỏ cảm xúc, suy nghĩ về sự việc được tham gia, chứng kiến hoặc nêu việc mình muốn làm tiếp theo để thể hiện truyền thống </a:t>
                      </a:r>
                      <a:r>
                        <a:rPr lang="vi-VN" sz="2400" b="0" i="1" u="none" strike="noStrike" kern="1200" dirty="0">
                          <a:solidFill>
                            <a:schemeClr val="dk1"/>
                          </a:solidFill>
                          <a:effectLst/>
                          <a:latin typeface="Cambria" panose="02040503050406030204" pitchFamily="18" charset="0"/>
                          <a:ea typeface="Cambria" panose="02040503050406030204" pitchFamily="18" charset="0"/>
                          <a:cs typeface="+mn-cs"/>
                        </a:rPr>
                        <a:t>Uống nước nhớ nguồn</a:t>
                      </a:r>
                      <a:r>
                        <a:rPr lang="vi-VN" sz="2400" b="0" i="0" u="none" strike="noStrike" kern="1200" dirty="0">
                          <a:solidFill>
                            <a:schemeClr val="dk1"/>
                          </a:solidFill>
                          <a:effectLst/>
                          <a:latin typeface="Cambria" panose="02040503050406030204" pitchFamily="18" charset="0"/>
                          <a:ea typeface="Cambria" panose="02040503050406030204" pitchFamily="18" charset="0"/>
                          <a:cs typeface="+mn-cs"/>
                        </a:rPr>
                        <a:t>.</a:t>
                      </a:r>
                      <a:endParaRPr lang="vi-VN" sz="4400" b="0" dirty="0">
                        <a:effectLst/>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901185074"/>
                  </a:ext>
                </a:extLst>
              </a:tr>
            </a:tbl>
          </a:graphicData>
        </a:graphic>
      </p:graphicFrame>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4294967295"/>
          </p:nvPr>
        </p:nvSpPr>
        <p:spPr bwMode="auto">
          <a:xfrm>
            <a:off x="1428750" y="1833563"/>
            <a:ext cx="10763250" cy="1309687"/>
          </a:xfrm>
          <a:noFill/>
          <a:ln>
            <a:miter lim="800000"/>
          </a:ln>
        </p:spPr>
        <p:txBody>
          <a:bodyPr vert="horz" wrap="square" lIns="91440" tIns="45720" rIns="91440" bIns="45720" numCol="1" anchor="t" anchorCtr="0" compatLnSpc="1">
            <a:noAutofit/>
          </a:bodyPr>
          <a:lstStyle/>
          <a:p>
            <a:pPr marL="0" indent="0" algn="just">
              <a:buNone/>
            </a:pPr>
            <a:r>
              <a:rPr lang="vi-VN" altLang="en-US" sz="44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Để khen thưởng, động viên cho những học sinh có thành tích tốt trong năm học vừa qua trường em đã tổ chức một chuyến viếng lăng Bác.</a:t>
            </a:r>
            <a:endParaRPr lang="en-US" sz="4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Mở</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bài</a:t>
            </a:r>
            <a:endParaRPr lang="en-US" sz="40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4294967295"/>
          </p:nvPr>
        </p:nvSpPr>
        <p:spPr bwMode="auto">
          <a:xfrm>
            <a:off x="752475" y="1585913"/>
            <a:ext cx="11439525" cy="1309687"/>
          </a:xfrm>
          <a:noFill/>
          <a:ln>
            <a:miter lim="800000"/>
          </a:ln>
        </p:spPr>
        <p:txBody>
          <a:bodyPr vert="horz" wrap="square" lIns="91440" tIns="45720" rIns="91440" bIns="45720" numCol="1" anchor="t" anchorCtr="0" compatLnSpc="1">
            <a:noAutofit/>
          </a:bodyPr>
          <a:lstStyle/>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Sáu giờ sáng, tất cả các chiếc xe đều xuất phát. Chuyến xe dừng tại lăng Bác lúc bảy giờ ba mươi phút sáng. </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Ngay khi bước xuống xe cảm giác đầu tiên của em là sự choáng ngợp bởi không gian rộng lớn và sự trang nghiêm, thành kính nơi đây. </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Đầu tiên, chúng em đi trên đường vào lăng Bác với rất nhiều những chú bộ đội đứng gác lăng, các chú đứng trang nghiêm với khẩu súng trên vai. Các chú bộ đội là người ngày đêm canh giữ, bảo vệ bình yên cho giấc ngủ của Bác, ai cũng có khuôn mặt thật nghiêm trang.</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Sau đó là lễ duyệt binh rất hào hùng, nghiêm trang.</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Tiếp theo, chúng em được các thầy cô hướng dẫn xếp hàng để đi vào lăng. Không gian trong lăng không rộng lắm nhưng không khí lại vô cùng thành kính, thiêng liêng. Bác nằm đấy, đôi mắt hiền từ nhắm lại như đang chìm vào giấc ngủ sâu, miệng Bác như hé một nụ cười. Bác như phát ra vầng hào quang chói lọi, vừa suy nghĩ, vừa gần gũi.</a:t>
            </a:r>
          </a:p>
          <a:p>
            <a:pPr marL="0" indent="0" algn="just">
              <a:buNone/>
            </a:pPr>
            <a:r>
              <a:rPr lang="vi-VN" alt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Cuối cùng, chúng em đi thăm quan Phủ Chủ tịch, nhà sàn, ao cá Bác Hồ, nhà Bảo tàng, được nhìn tận mắt từng dụng cụ sinh hoạt của Bác thường ngày: đôi dép cao su, chiếc gậy tre, chiếc mũ cối, bộ quần áo vải bạc màu, chiếc giường Bác nằm, chiếc bàn làm việc, chiếc ghế Bác ngồi… Những câu chuyện về Bác khiến chúng em cảm thấy thật tự hào.</a:t>
            </a:r>
            <a:endParaRPr lang="en-US" sz="18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Thân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87483570"/>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9939">
                                            <p:txEl>
                                              <p:pRg st="1" end="1"/>
                                            </p:txEl>
                                          </p:spTgt>
                                        </p:tgtEl>
                                        <p:attrNameLst>
                                          <p:attrName>style.visibility</p:attrName>
                                        </p:attrNameLst>
                                      </p:cBhvr>
                                      <p:to>
                                        <p:strVal val="visible"/>
                                      </p:to>
                                    </p:set>
                                    <p:animEffect transition="in" filter="barn(inVertical)">
                                      <p:cBhvr>
                                        <p:cTn id="17" dur="500"/>
                                        <p:tgtEl>
                                          <p:spTgt spid="399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9939">
                                            <p:txEl>
                                              <p:pRg st="2" end="2"/>
                                            </p:txEl>
                                          </p:spTgt>
                                        </p:tgtEl>
                                        <p:attrNameLst>
                                          <p:attrName>style.visibility</p:attrName>
                                        </p:attrNameLst>
                                      </p:cBhvr>
                                      <p:to>
                                        <p:strVal val="visible"/>
                                      </p:to>
                                    </p:set>
                                    <p:animEffect transition="in" filter="barn(inVertical)">
                                      <p:cBhvr>
                                        <p:cTn id="22" dur="500"/>
                                        <p:tgtEl>
                                          <p:spTgt spid="3993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9939">
                                            <p:txEl>
                                              <p:pRg st="3" end="3"/>
                                            </p:txEl>
                                          </p:spTgt>
                                        </p:tgtEl>
                                        <p:attrNameLst>
                                          <p:attrName>style.visibility</p:attrName>
                                        </p:attrNameLst>
                                      </p:cBhvr>
                                      <p:to>
                                        <p:strVal val="visible"/>
                                      </p:to>
                                    </p:set>
                                    <p:animEffect transition="in" filter="barn(inVertical)">
                                      <p:cBhvr>
                                        <p:cTn id="27" dur="500"/>
                                        <p:tgtEl>
                                          <p:spTgt spid="3993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9939">
                                            <p:txEl>
                                              <p:pRg st="4" end="4"/>
                                            </p:txEl>
                                          </p:spTgt>
                                        </p:tgtEl>
                                        <p:attrNameLst>
                                          <p:attrName>style.visibility</p:attrName>
                                        </p:attrNameLst>
                                      </p:cBhvr>
                                      <p:to>
                                        <p:strVal val="visible"/>
                                      </p:to>
                                    </p:set>
                                    <p:animEffect transition="in" filter="barn(inVertical)">
                                      <p:cBhvr>
                                        <p:cTn id="32" dur="500"/>
                                        <p:tgtEl>
                                          <p:spTgt spid="3993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9939">
                                            <p:txEl>
                                              <p:pRg st="5" end="5"/>
                                            </p:txEl>
                                          </p:spTgt>
                                        </p:tgtEl>
                                        <p:attrNameLst>
                                          <p:attrName>style.visibility</p:attrName>
                                        </p:attrNameLst>
                                      </p:cBhvr>
                                      <p:to>
                                        <p:strVal val="visible"/>
                                      </p:to>
                                    </p:set>
                                    <p:animEffect transition="in" filter="barn(inVertical)">
                                      <p:cBhvr>
                                        <p:cTn id="37" dur="500"/>
                                        <p:tgtEl>
                                          <p:spTgt spid="399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16555" y="100965"/>
            <a:ext cx="5976854" cy="1251585"/>
          </a:xfrm>
          <a:prstGeom prst="rect">
            <a:avLst/>
          </a:prstGeom>
        </p:spPr>
      </p:pic>
      <p:sp>
        <p:nvSpPr>
          <p:cNvPr id="39939" name="Content Placeholder 2"/>
          <p:cNvSpPr>
            <a:spLocks noGrp="1"/>
          </p:cNvSpPr>
          <p:nvPr>
            <p:ph idx="4294967295"/>
          </p:nvPr>
        </p:nvSpPr>
        <p:spPr bwMode="auto">
          <a:xfrm>
            <a:off x="0" y="1709738"/>
            <a:ext cx="10763250" cy="1309687"/>
          </a:xfrm>
          <a:noFill/>
          <a:ln>
            <a:miter lim="800000"/>
          </a:ln>
        </p:spPr>
        <p:txBody>
          <a:bodyPr vert="horz" wrap="square" lIns="91440" tIns="45720" rIns="91440" bIns="45720" numCol="1" anchor="t" anchorCtr="0" compatLnSpc="1">
            <a:noAutofit/>
          </a:bodyPr>
          <a:lstStyle/>
          <a:p>
            <a:pPr marL="0" indent="0" algn="just">
              <a:buNone/>
            </a:pPr>
            <a:r>
              <a:rPr lang="vi-VN" altLang="en-US" sz="4000" b="1" i="1" dirty="0">
                <a:solidFill>
                  <a:srgbClr val="002060"/>
                </a:solidFill>
                <a:latin typeface="Cambria" panose="02040503050406030204" pitchFamily="18" charset="0"/>
                <a:ea typeface="Cambria" panose="02040503050406030204" pitchFamily="18" charset="0"/>
                <a:cs typeface="Times New Roman" panose="02020603050405020304" pitchFamily="18" charset="0"/>
              </a:rPr>
              <a:t>Chuyến tham quan lăng Bác quả thật là một chuyến đi đầy thú vị. Cũng qua chuyến đi này, em càng biết ơn Bác Hồ, tự hào về truyền thống lịch sử của dân tộc ta và thêm yêu quê hương, đất nước của mình.</a:t>
            </a:r>
            <a:endPar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1A03AB4-6346-220C-1702-56DE252D1D70}"/>
              </a:ext>
            </a:extLst>
          </p:cNvPr>
          <p:cNvSpPr txBox="1"/>
          <p:nvPr/>
        </p:nvSpPr>
        <p:spPr>
          <a:xfrm>
            <a:off x="4124325" y="400050"/>
            <a:ext cx="341947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06025913"/>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939">
                                            <p:bg/>
                                          </p:spTgt>
                                        </p:tgtEl>
                                        <p:attrNameLst>
                                          <p:attrName>style.visibility</p:attrName>
                                        </p:attrNameLst>
                                      </p:cBhvr>
                                      <p:to>
                                        <p:strVal val="visible"/>
                                      </p:to>
                                    </p:set>
                                    <p:animEffect transition="in" filter="barn(inVertical)">
                                      <p:cBhvr>
                                        <p:cTn id="7" dur="500"/>
                                        <p:tgtEl>
                                          <p:spTgt spid="39939">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9939">
                                            <p:txEl>
                                              <p:pRg st="0" end="0"/>
                                            </p:txEl>
                                          </p:spTgt>
                                        </p:tgtEl>
                                        <p:attrNameLst>
                                          <p:attrName>style.visibility</p:attrName>
                                        </p:attrNameLst>
                                      </p:cBhvr>
                                      <p:to>
                                        <p:strVal val="visible"/>
                                      </p:to>
                                    </p:set>
                                    <p:animEffect transition="in" filter="barn(inVertical)">
                                      <p:cBhvr>
                                        <p:cTn id="12" dur="500"/>
                                        <p:tgtEl>
                                          <p:spTgt spid="399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267835" y="1485009"/>
            <a:ext cx="4293235" cy="3139321"/>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3. </a:t>
            </a:r>
            <a:r>
              <a:rPr kumimoji="0" lang="en-GB" alt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Góp</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và</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chỉnh</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sửa</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a:t>
            </a:r>
            <a:r>
              <a:rPr kumimoji="0" lang="en-GB" alt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dàn</a:t>
            </a:r>
            <a:r>
              <a:rPr kumimoji="0" lang="en-GB" alt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 ý</a:t>
            </a:r>
            <a:endParaRPr kumimoji="0" lang="en-GB" alt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ectangle: Rounded Corners 1">
            <a:extLst>
              <a:ext uri="{FF2B5EF4-FFF2-40B4-BE49-F238E27FC236}">
                <a16:creationId xmlns:a16="http://schemas.microsoft.com/office/drawing/2014/main" id="{8BCC8B39-1297-10B2-2192-FB84C9138DBA}"/>
              </a:ext>
            </a:extLst>
          </p:cNvPr>
          <p:cNvSpPr/>
          <p:nvPr/>
        </p:nvSpPr>
        <p:spPr>
          <a:xfrm>
            <a:off x="704850" y="2247900"/>
            <a:ext cx="2219325" cy="1400175"/>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mbria" panose="02040503050406030204" pitchFamily="18" charset="0"/>
                <a:ea typeface="Cambria" panose="02040503050406030204" pitchFamily="18" charset="0"/>
              </a:rPr>
              <a:t>Bố</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cục</a:t>
            </a:r>
            <a:endParaRPr lang="en-US" sz="48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9EE0926-7964-EBB0-2523-5FDFC9DD21E8}"/>
              </a:ext>
            </a:extLst>
          </p:cNvPr>
          <p:cNvSpPr/>
          <p:nvPr/>
        </p:nvSpPr>
        <p:spPr>
          <a:xfrm>
            <a:off x="3743325" y="2219325"/>
            <a:ext cx="3038475" cy="1400175"/>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Trình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sự</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endParaRPr lang="en-US" sz="3600" b="1" dirty="0">
              <a:solidFill>
                <a:srgbClr val="002060"/>
              </a:solidFill>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AE3EEB0E-8FC9-D27C-9E4B-0B1926D85C87}"/>
              </a:ext>
            </a:extLst>
          </p:cNvPr>
          <p:cNvSpPr/>
          <p:nvPr/>
        </p:nvSpPr>
        <p:spPr>
          <a:xfrm>
            <a:off x="7448550" y="2171700"/>
            <a:ext cx="4276725" cy="14001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lựa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chọn</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hoạt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động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việc</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làm</a:t>
            </a:r>
            <a:endParaRPr lang="en-US" sz="36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C6A846D8-FC97-0A93-072D-CFF06048DBB1}"/>
              </a:ext>
            </a:extLst>
          </p:cNvPr>
          <p:cNvSpPr txBox="1"/>
          <p:nvPr/>
        </p:nvSpPr>
        <p:spPr>
          <a:xfrm>
            <a:off x="4781550" y="409575"/>
            <a:ext cx="2466975" cy="1015663"/>
          </a:xfrm>
          <a:prstGeom prst="rect">
            <a:avLst/>
          </a:prstGeom>
          <a:noFill/>
        </p:spPr>
        <p:txBody>
          <a:bodyPr wrap="square" rtlCol="0">
            <a:spAutoFit/>
          </a:bodyPr>
          <a:lstStyle/>
          <a:p>
            <a:r>
              <a:rPr lang="en-US" sz="6000" dirty="0" err="1">
                <a:latin typeface="Cambria" panose="02040503050406030204" pitchFamily="18" charset="0"/>
                <a:ea typeface="Cambria" panose="02040503050406030204" pitchFamily="18" charset="0"/>
              </a:rPr>
              <a:t>Lưu</a:t>
            </a:r>
            <a:r>
              <a:rPr lang="en-US" sz="6000" dirty="0">
                <a:latin typeface="Cambria" panose="02040503050406030204" pitchFamily="18" charset="0"/>
                <a:ea typeface="Cambria" panose="02040503050406030204" pitchFamily="18" charset="0"/>
              </a:rPr>
              <a:t> ý:</a:t>
            </a:r>
          </a:p>
        </p:txBody>
      </p:sp>
    </p:spTree>
    <p:extLst>
      <p:ext uri="{BB962C8B-B14F-4D97-AF65-F5344CB8AC3E}">
        <p14:creationId xmlns:p14="http://schemas.microsoft.com/office/powerpoint/2010/main" val="1484708026"/>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305" y="734060"/>
            <a:ext cx="3521710" cy="4986020"/>
          </a:xfrm>
          <a:prstGeom prst="rect">
            <a:avLst/>
          </a:prstGeom>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0025" y="2673985"/>
            <a:ext cx="3493135" cy="3860165"/>
          </a:xfrm>
          <a:prstGeom prst="rect">
            <a:avLst/>
          </a:prstGeom>
        </p:spPr>
      </p:pic>
      <p:pic>
        <p:nvPicPr>
          <p:cNvPr id="2" name="Picture 1">
            <a:extLst>
              <a:ext uri="{FF2B5EF4-FFF2-40B4-BE49-F238E27FC236}">
                <a16:creationId xmlns:a16="http://schemas.microsoft.com/office/drawing/2014/main" id="{C2136995-97F6-3520-9DA1-94F4E7176AF1}"/>
              </a:ext>
            </a:extLst>
          </p:cNvPr>
          <p:cNvPicPr>
            <a:picLocks noChangeAspect="1"/>
          </p:cNvPicPr>
          <p:nvPr/>
        </p:nvPicPr>
        <p:blipFill>
          <a:blip r:embed="rId4"/>
          <a:stretch>
            <a:fillRect/>
          </a:stretch>
        </p:blipFill>
        <p:spPr>
          <a:xfrm>
            <a:off x="213762" y="1267119"/>
            <a:ext cx="8297375" cy="1999661"/>
          </a:xfrm>
          <a:prstGeom prst="rect">
            <a:avLst/>
          </a:prstGeom>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454659" y="2609850"/>
            <a:ext cx="11423015" cy="345757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pP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Chuẩn bị nội dung (chọn nội dung sự việc)</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L</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iệt kê hoặc nhớ lại những sự việc (hoạt động)</a:t>
            </a:r>
            <a:endPar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marL="571500" lvl="0" indent="-571500" algn="just">
              <a:buFont typeface="Arial" panose="020B0604020202020204" pitchFamily="34" charset="0"/>
              <a:buChar char="•"/>
            </a:pPr>
            <a:r>
              <a:rPr lang="en-US"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S</a:t>
            </a:r>
            <a:r>
              <a:rPr lang="vi-VN" altLang="en-US" sz="40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ắp xếp theo trình tự hợp lý (trước – sau, bắt đầu – kết thúc,…).</a:t>
            </a:r>
            <a:endParaRPr kumimoji="0" lang="en-GB" altLang="en-US" sz="40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56966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Để lập được dàn ý cho bài văn thuật lại một sự việc cần chuẩn bị những gì?</a:t>
            </a:r>
            <a:endParaRPr kumimoji="0" lang="en-GB" alt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1521459" y="2819400"/>
            <a:ext cx="9546591" cy="2371725"/>
          </a:xfrm>
          <a:prstGeom prst="roundRect">
            <a:avLst/>
          </a:prstGeom>
          <a:solidFill>
            <a:srgbClr val="FFFFFF">
              <a:alpha val="7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Gồm 3 phần chính </a:t>
            </a:r>
            <a:endParaRPr lang="en-US"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endParaRPr>
          </a:p>
          <a:p>
            <a:pPr lvl="0" algn="ctr"/>
            <a:r>
              <a:rPr lang="vi-VN" altLang="en-US" sz="5400" b="1" dirty="0">
                <a:ln/>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(Mở bài, Thân bài và Kết bài)</a:t>
            </a:r>
            <a:endParaRPr kumimoji="0" lang="en-GB" altLang="en-US" sz="5400" b="1" i="0" u="none" strike="noStrike" kern="1200" cap="none" spc="0" normalizeH="0" baseline="0" noProof="0" dirty="0">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Text Box 3"/>
          <p:cNvSpPr txBox="1"/>
          <p:nvPr/>
        </p:nvSpPr>
        <p:spPr>
          <a:xfrm>
            <a:off x="457200" y="451485"/>
            <a:ext cx="11172825" cy="1323439"/>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Dàn ý cho bài văn thuật lại một sự việc gồm mấy phần chính, đó là những phần nào?</a:t>
            </a:r>
            <a:endParaRPr kumimoji="0" lang="en-GB" alt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13141435"/>
      </p:ext>
    </p:extLst>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500"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pic>
        <p:nvPicPr>
          <p:cNvPr id="6" name="Picture 5">
            <a:extLst>
              <a:ext uri="{FF2B5EF4-FFF2-40B4-BE49-F238E27FC236}">
                <a16:creationId xmlns:a16="http://schemas.microsoft.com/office/drawing/2014/main" id="{DCB04556-56F6-772E-6E80-D8C247F1F582}"/>
              </a:ext>
            </a:extLst>
          </p:cNvPr>
          <p:cNvPicPr>
            <a:picLocks noChangeAspect="1"/>
          </p:cNvPicPr>
          <p:nvPr/>
        </p:nvPicPr>
        <p:blipFill>
          <a:blip r:embed="rId6"/>
          <a:stretch>
            <a:fillRect/>
          </a:stretch>
        </p:blipFill>
        <p:spPr>
          <a:xfrm>
            <a:off x="4799734" y="229281"/>
            <a:ext cx="2402032" cy="1865538"/>
          </a:xfrm>
          <a:prstGeom prst="rect">
            <a:avLst/>
          </a:prstGeom>
        </p:spPr>
      </p:pic>
      <p:pic>
        <p:nvPicPr>
          <p:cNvPr id="13" name="Picture 12">
            <a:extLst>
              <a:ext uri="{FF2B5EF4-FFF2-40B4-BE49-F238E27FC236}">
                <a16:creationId xmlns:a16="http://schemas.microsoft.com/office/drawing/2014/main" id="{490C176C-F7CA-DBC2-5349-3E6C142952F3}"/>
              </a:ext>
            </a:extLst>
          </p:cNvPr>
          <p:cNvPicPr>
            <a:picLocks noChangeAspect="1"/>
          </p:cNvPicPr>
          <p:nvPr/>
        </p:nvPicPr>
        <p:blipFill>
          <a:blip r:embed="rId7"/>
          <a:stretch>
            <a:fillRect/>
          </a:stretch>
        </p:blipFill>
        <p:spPr>
          <a:xfrm>
            <a:off x="505527" y="2166297"/>
            <a:ext cx="11686473" cy="193897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96595" y="382270"/>
            <a:ext cx="10797540" cy="315341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544695" y="3535680"/>
            <a:ext cx="3103245" cy="3075940"/>
          </a:xfrm>
          <a:prstGeom prst="rect">
            <a:avLst/>
          </a:prstGeom>
        </p:spPr>
      </p:pic>
      <p:sp>
        <p:nvSpPr>
          <p:cNvPr id="4" name="Rectangles 3"/>
          <p:cNvSpPr/>
          <p:nvPr/>
        </p:nvSpPr>
        <p:spPr>
          <a:xfrm>
            <a:off x="3225800" y="1048385"/>
            <a:ext cx="5568950" cy="1200329"/>
          </a:xfrm>
          <a:prstGeom prst="rect">
            <a:avLst/>
          </a:prstGeom>
          <a:noFill/>
          <a:ln>
            <a:noFill/>
          </a:ln>
        </p:spPr>
        <p:txBody>
          <a:bodyPr wrap="square" rtlCol="0" anchor="t">
            <a:prstTxWarp prst="textNoShape">
              <a:avLst/>
            </a:prstTxWarp>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altLang="en-US" sz="7200" b="1" dirty="0">
                <a:ln w="10160">
                  <a:solidFill>
                    <a:srgbClr val="5B9BD5"/>
                  </a:solidFill>
                  <a:prstDash val="solid"/>
                </a:ln>
                <a:solidFill>
                  <a:srgbClr val="FFFFFF"/>
                </a:solidFill>
                <a:effectLst>
                  <a:outerShdw blurRad="38100" dist="22860" dir="5400000" algn="tl" rotWithShape="0">
                    <a:srgbClr val="000000">
                      <a:alpha val="30000"/>
                    </a:srgbClr>
                  </a:outerShdw>
                </a:effectLst>
                <a:latin typeface="Calibri" panose="020F0502020204030204" charset="0"/>
                <a:cs typeface="Calibri" panose="020F0502020204030204" charset="0"/>
              </a:rPr>
              <a:t>HOẠT ĐỘNG</a:t>
            </a:r>
            <a:endParaRPr kumimoji="0" lang="en-GB" altLang="en-US" sz="72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charset="0"/>
              <a:ea typeface="+mn-ea"/>
              <a:cs typeface="Calibri" panose="020F0502020204030204" charset="0"/>
            </a:endParaRPr>
          </a:p>
        </p:txBody>
      </p:sp>
    </p:spTree>
    <p:extLst>
      <p:ext uri="{BB962C8B-B14F-4D97-AF65-F5344CB8AC3E}">
        <p14:creationId xmlns:p14="http://schemas.microsoft.com/office/powerpoint/2010/main" val="2875992721"/>
      </p:ext>
    </p:extLst>
  </p:cSld>
  <p:clrMapOvr>
    <a:masterClrMapping/>
  </p:clrMapOvr>
  <mc:AlternateContent xmlns:mc="http://schemas.openxmlformats.org/markup-compatibility/2006" xmlns:p15="http://schemas.microsoft.com/office/powerpoint/2012/main">
    <mc:Choice Requires="p15">
      <p:transition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500" fill="hold">
                                          <p:stCondLst>
                                            <p:cond delay="0"/>
                                          </p:stCondLst>
                                        </p:cTn>
                                        <p:tgtEl>
                                          <p:spTgt spid="4"/>
                                        </p:tgtEl>
                                        <p:attrNameLst>
                                          <p:attrName>style.visibility</p:attrName>
                                        </p:attrNameLst>
                                      </p:cBhvr>
                                      <p:to>
                                        <p:strVal val="visible"/>
                                      </p:to>
                                    </p:set>
                                    <p:animEffect transition="in" filter="circle(ou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432101" y="948836"/>
            <a:ext cx="3940790" cy="3785652"/>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rPr>
              <a:t>1.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Chuẩn</a:t>
            </a:r>
            <a:r>
              <a:rPr lang="en-GB" altLang="en-US" sz="8000" b="1" dirty="0">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 </a:t>
            </a:r>
            <a:r>
              <a:rPr lang="en-GB" altLang="en-US" sz="80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sym typeface="+mn-ea"/>
              </a:rPr>
              <a:t>bị</a:t>
            </a:r>
            <a:endParaRPr kumimoji="0" lang="en-GB" altLang="en-US" sz="8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mn-ea"/>
            </a:endParaRP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0"/>
          <p:cNvSpPr txBox="1"/>
          <p:nvPr/>
        </p:nvSpPr>
        <p:spPr>
          <a:xfrm>
            <a:off x="1877695" y="1055785"/>
            <a:ext cx="8958580" cy="502285"/>
          </a:xfrm>
          <a:prstGeom prst="rect">
            <a:avLst/>
          </a:prstGeom>
        </p:spPr>
        <p:txBody>
          <a:bodyPr wrap="square" lIns="0" tIns="0" rIns="0" bIns="0" rtlCol="0" anchor="t">
            <a:spAutoFit/>
          </a:bodyPr>
          <a:lstStyle/>
          <a:p>
            <a:pPr marL="0" marR="0" lvl="0" indent="0" algn="ctr" defTabSz="914400" rtl="0" eaLnBrk="1" fontAlgn="auto" latinLnBrk="0" hangingPunct="1">
              <a:lnSpc>
                <a:spcPts val="3920"/>
              </a:lnSpc>
              <a:spcBef>
                <a:spcPts val="0"/>
              </a:spcBef>
              <a:spcAft>
                <a:spcPts val="0"/>
              </a:spcAft>
              <a:buClrTx/>
              <a:buSzTx/>
              <a:buFontTx/>
              <a:buNone/>
              <a:tabLst/>
              <a:defRPr/>
            </a:pPr>
            <a:r>
              <a:rPr kumimoji="0" lang="en-GB" altLang="en-US" sz="4800" b="1" i="0" u="none" strike="noStrike" kern="1200" cap="none" spc="750" normalizeH="0" baseline="0" noProof="0">
                <a:ln>
                  <a:noFill/>
                </a:ln>
                <a:solidFill>
                  <a:prstClr val="black"/>
                </a:solidFill>
                <a:effectLst>
                  <a:outerShdw blurRad="38100" dist="19050" dir="2700000" algn="tl" rotWithShape="0">
                    <a:prstClr val="black">
                      <a:alpha val="40000"/>
                    </a:prstClr>
                  </a:outerShdw>
                </a:effectLst>
                <a:uLnTx/>
                <a:uFillTx/>
                <a:latin typeface="Calibri" panose="020F0502020204030204" charset="0"/>
                <a:ea typeface="+mn-ea"/>
                <a:cs typeface="Calibri" panose="020F0502020204030204" charset="0"/>
              </a:rPr>
              <a:t>TẬP LÀM VĂN TUẦN 8  </a:t>
            </a:r>
          </a:p>
        </p:txBody>
      </p:sp>
      <p:pic>
        <p:nvPicPr>
          <p:cNvPr id="2" name="Picture 1"/>
          <p:cNvPicPr>
            <a:picLocks noChangeAspect="1"/>
          </p:cNvPicPr>
          <p:nvPr/>
        </p:nvPicPr>
        <p:blipFill>
          <a:blip r:embed="rId3"/>
          <a:stretch>
            <a:fillRect/>
          </a:stretch>
        </p:blipFill>
        <p:spPr>
          <a:xfrm>
            <a:off x="5624830" y="4152900"/>
            <a:ext cx="4419600" cy="838200"/>
          </a:xfrm>
          <a:prstGeom prst="rect">
            <a:avLst/>
          </a:prstGeom>
        </p:spPr>
      </p:pic>
      <p:pic>
        <p:nvPicPr>
          <p:cNvPr id="4" name="Picture 3"/>
          <p:cNvPicPr>
            <a:picLocks noChangeAspect="1"/>
          </p:cNvPicPr>
          <p:nvPr/>
        </p:nvPicPr>
        <p:blipFill>
          <a:blip r:embed="rId4"/>
          <a:stretch>
            <a:fillRect/>
          </a:stretch>
        </p:blipFill>
        <p:spPr>
          <a:xfrm>
            <a:off x="2899410" y="2002790"/>
            <a:ext cx="6915785" cy="1706245"/>
          </a:xfrm>
          <a:prstGeom prst="rect">
            <a:avLst/>
          </a:prstGeom>
        </p:spPr>
      </p:pic>
      <p:pic>
        <p:nvPicPr>
          <p:cNvPr id="5" name="图片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901"/>
            <a:ext cx="12192000" cy="6856195"/>
          </a:xfrm>
          <a:prstGeom prst="rect">
            <a:avLst/>
          </a:prstGeom>
        </p:spPr>
      </p:pic>
      <p:grpSp>
        <p:nvGrpSpPr>
          <p:cNvPr id="7" name="组合 3"/>
          <p:cNvGrpSpPr/>
          <p:nvPr userDrawn="1"/>
        </p:nvGrpSpPr>
        <p:grpSpPr>
          <a:xfrm>
            <a:off x="653415" y="0"/>
            <a:ext cx="10885805" cy="4596765"/>
            <a:chOff x="1837852" y="0"/>
            <a:chExt cx="5468296" cy="3715098"/>
          </a:xfrm>
        </p:grpSpPr>
        <p:sp>
          <p:nvSpPr>
            <p:cNvPr id="8" name="圆角矩形 4"/>
            <p:cNvSpPr/>
            <p:nvPr/>
          </p:nvSpPr>
          <p:spPr>
            <a:xfrm>
              <a:off x="1837852" y="1264596"/>
              <a:ext cx="5468296" cy="2450502"/>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cxnSp>
          <p:nvCxnSpPr>
            <p:cNvPr id="10" name="直接连接符 5"/>
            <p:cNvCxnSpPr/>
            <p:nvPr/>
          </p:nvCxnSpPr>
          <p:spPr>
            <a:xfrm flipV="1">
              <a:off x="3200400" y="0"/>
              <a:ext cx="0" cy="1264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接连接符 6"/>
            <p:cNvCxnSpPr/>
            <p:nvPr/>
          </p:nvCxnSpPr>
          <p:spPr>
            <a:xfrm flipV="1">
              <a:off x="5943600" y="0"/>
              <a:ext cx="0" cy="1264596"/>
            </a:xfrm>
            <a:prstGeom prst="line">
              <a:avLst/>
            </a:prstGeom>
          </p:spPr>
          <p:style>
            <a:lnRef idx="1">
              <a:schemeClr val="accent1"/>
            </a:lnRef>
            <a:fillRef idx="0">
              <a:schemeClr val="accent1"/>
            </a:fillRef>
            <a:effectRef idx="0">
              <a:schemeClr val="accent1"/>
            </a:effectRef>
            <a:fontRef idx="minor">
              <a:schemeClr val="tx1"/>
            </a:fontRef>
          </p:style>
        </p:cxnSp>
        <p:sp>
          <p:nvSpPr>
            <p:cNvPr id="12" name="椭圆 7"/>
            <p:cNvSpPr/>
            <p:nvPr/>
          </p:nvSpPr>
          <p:spPr>
            <a:xfrm>
              <a:off x="3124200" y="1199702"/>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sp>
          <p:nvSpPr>
            <p:cNvPr id="14" name="椭圆 8"/>
            <p:cNvSpPr/>
            <p:nvPr/>
          </p:nvSpPr>
          <p:spPr>
            <a:xfrm>
              <a:off x="5867400" y="1205753"/>
              <a:ext cx="152400" cy="152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等线"/>
                <a:ea typeface="等线" panose="02010600030101010101" pitchFamily="2" charset="-122"/>
                <a:cs typeface="Barlow Condensed" panose="00000506000000000000" charset="0"/>
              </a:endParaRPr>
            </a:p>
          </p:txBody>
        </p:sp>
      </p:grpSp>
      <p:sp>
        <p:nvSpPr>
          <p:cNvPr id="6" name="TextBox 5">
            <a:extLst>
              <a:ext uri="{FF2B5EF4-FFF2-40B4-BE49-F238E27FC236}">
                <a16:creationId xmlns:a16="http://schemas.microsoft.com/office/drawing/2014/main" id="{F0CE1F99-5F90-B7E8-9811-3D084AC05EDD}"/>
              </a:ext>
            </a:extLst>
          </p:cNvPr>
          <p:cNvSpPr txBox="1"/>
          <p:nvPr/>
        </p:nvSpPr>
        <p:spPr>
          <a:xfrm>
            <a:off x="1162049" y="2057400"/>
            <a:ext cx="10277475" cy="1938992"/>
          </a:xfrm>
          <a:prstGeom prst="rect">
            <a:avLst/>
          </a:prstGeom>
          <a:noFill/>
        </p:spPr>
        <p:txBody>
          <a:bodyPr wrap="square" rtlCol="0">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Đề bài: </a:t>
            </a:r>
            <a:r>
              <a:rPr lang="vi-VN" sz="4000" b="0" i="0" dirty="0">
                <a:solidFill>
                  <a:srgbClr val="000000"/>
                </a:solidFill>
                <a:effectLst/>
                <a:latin typeface="Cambria" panose="02040503050406030204" pitchFamily="18" charset="0"/>
                <a:ea typeface="Cambria" panose="02040503050406030204" pitchFamily="18" charset="0"/>
              </a:rPr>
              <a:t>Viết bài văn thuật lại một sự việc thể hiện truyền thống Uống nước nhớ nguồn và chia sẻ suy nghĩ, cảm xúc của em về sự việc đó.</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3000">
        <p:wipe/>
      </p:transition>
    </mc:Choice>
    <mc:Fallback xmlns="">
      <p:transition spd="slow" advClick="0" advTm="300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5425" y="226060"/>
            <a:ext cx="11739880" cy="6405880"/>
          </a:xfrm>
          <a:prstGeom prst="roundRect">
            <a:avLst/>
          </a:prstGeom>
          <a:solidFill>
            <a:schemeClr val="bg1">
              <a:alpha val="93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Rounded Rectangle 1">
            <a:extLst>
              <a:ext uri="{FF2B5EF4-FFF2-40B4-BE49-F238E27FC236}">
                <a16:creationId xmlns:a16="http://schemas.microsoft.com/office/drawing/2014/main" id="{B4025AC7-EEBE-5E0C-CCC2-5DE278796C68}"/>
              </a:ext>
            </a:extLst>
          </p:cNvPr>
          <p:cNvSpPr/>
          <p:nvPr/>
        </p:nvSpPr>
        <p:spPr>
          <a:xfrm>
            <a:off x="420369" y="182880"/>
            <a:ext cx="11323955" cy="141732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vi-VN" altLang="en-US" sz="28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Chọn sự việc đã tham gia hoặc chứng kiến (ví dụ: thăm viện bảo tàng, chăm sóc nghĩa trang liệt sĩ, thăm hỏi gia đình thương binh – liệt sĩ, tặng quà người già, chào mừng Ngày Nhà giáo Việt Nam,...).</a:t>
            </a:r>
            <a:endParaRPr kumimoji="0" lang="en-GB" alt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Đề xuất cho du khách tham quan bảo tàng miễn phí trong Ngày Quốc tế bảo tàng">
            <a:extLst>
              <a:ext uri="{FF2B5EF4-FFF2-40B4-BE49-F238E27FC236}">
                <a16:creationId xmlns:a16="http://schemas.microsoft.com/office/drawing/2014/main" id="{AEAC8368-05EF-58B6-5D16-00271E75F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2333625"/>
            <a:ext cx="5486400" cy="3086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uổi trẻ Quốc Oai chăm sóc nghĩa trang liệt sỹ">
            <a:extLst>
              <a:ext uri="{FF2B5EF4-FFF2-40B4-BE49-F238E27FC236}">
                <a16:creationId xmlns:a16="http://schemas.microsoft.com/office/drawing/2014/main" id="{95FE4E47-CB9B-5EF3-7D2B-CF50A1D946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8874" y="2322268"/>
            <a:ext cx="5072759" cy="3097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700" y="1206500"/>
            <a:ext cx="8477250" cy="404114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flipH="1">
            <a:off x="698500" y="1435100"/>
            <a:ext cx="2453640" cy="5059045"/>
          </a:xfrm>
          <a:prstGeom prst="rect">
            <a:avLst/>
          </a:prstGeom>
        </p:spPr>
      </p:pic>
      <p:sp>
        <p:nvSpPr>
          <p:cNvPr id="7170" name="Title 1"/>
          <p:cNvSpPr>
            <a:spLocks noGrp="1"/>
          </p:cNvSpPr>
          <p:nvPr>
            <p:ph type="title" idx="4294967295"/>
          </p:nvPr>
        </p:nvSpPr>
        <p:spPr bwMode="auto">
          <a:xfrm>
            <a:off x="4457700" y="2465388"/>
            <a:ext cx="7734300" cy="1927225"/>
          </a:xfrm>
          <a:noFill/>
          <a:ln>
            <a:miter lim="800000"/>
          </a:ln>
        </p:spPr>
        <p:txBody>
          <a:bodyPr vert="horz" wrap="square" lIns="91440" tIns="45720" rIns="91440" bIns="45720" numCol="1" anchor="t" anchorCtr="0" compatLnSpc="1">
            <a:noAutofit/>
          </a:bodyPr>
          <a:lstStyle/>
          <a:p>
            <a:pPr algn="ct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Nhớ</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lại</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những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hoạt</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động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việc</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làm</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chính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và</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sắp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xếp</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theo</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đúng</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trình</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chemeClr val="tx1"/>
                </a:solidFill>
                <a:latin typeface="Cambria" panose="02040503050406030204" pitchFamily="18" charset="0"/>
                <a:ea typeface="Cambria" panose="02040503050406030204" pitchFamily="18" charset="0"/>
                <a:cs typeface="Times New Roman" panose="02020603050405020304" pitchFamily="18" charset="0"/>
              </a:rPr>
              <a:t>tự</a:t>
            </a:r>
            <a:r>
              <a:rPr lang="en-US" sz="4800" b="1" dirty="0">
                <a:solidFill>
                  <a:schemeClr val="tx1"/>
                </a:solidFill>
                <a:latin typeface="Cambria" panose="02040503050406030204" pitchFamily="18" charset="0"/>
                <a:ea typeface="Cambria" panose="02040503050406030204" pitchFamily="18" charset="0"/>
                <a:cs typeface="Times New Roman" panose="02020603050405020304" pitchFamily="18" charset="0"/>
              </a:rPr>
              <a:t>.</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50</TotalTime>
  <Words>736</Words>
  <PresentationFormat>Widescreen</PresentationFormat>
  <Paragraphs>40</Paragraphs>
  <Slides>17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等线</vt:lpstr>
      <vt:lpstr>Arial</vt:lpstr>
      <vt:lpstr>Calibri</vt:lpstr>
      <vt:lpstr>Calibri Light</vt:lpstr>
      <vt:lpstr>Cambria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Nhớ lại những hoạt động, việc làm chính và sắp xếp theo đúng trình tự.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2023-12-09T11:42:24Z</dcterms:created>
  <dcterms:modified xsi:type="dcterms:W3CDTF">2023-12-15T14:52:09Z</dcterms:modified>
</cp:coreProperties>
</file>