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1" r:id="rId2"/>
    <p:sldId id="500" r:id="rId3"/>
    <p:sldId id="461" r:id="rId4"/>
    <p:sldId id="499" r:id="rId5"/>
    <p:sldId id="502" r:id="rId6"/>
    <p:sldId id="503" r:id="rId7"/>
    <p:sldId id="505" r:id="rId8"/>
    <p:sldId id="504" r:id="rId9"/>
    <p:sldId id="506" r:id="rId10"/>
    <p:sldId id="484" r:id="rId11"/>
    <p:sldId id="495" r:id="rId12"/>
    <p:sldId id="507" r:id="rId13"/>
    <p:sldId id="508" r:id="rId14"/>
    <p:sldId id="509" r:id="rId15"/>
    <p:sldId id="510" r:id="rId16"/>
    <p:sldId id="511" r:id="rId17"/>
    <p:sldId id="513" r:id="rId18"/>
    <p:sldId id="512" r:id="rId19"/>
    <p:sldId id="515" r:id="rId20"/>
    <p:sldId id="514" r:id="rId21"/>
    <p:sldId id="26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95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39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40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image" Target="../media/image43.svg"/><Relationship Id="rId4" Type="http://schemas.openxmlformats.org/officeDocument/2006/relationships/image" Target="../media/image36.sv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3.svg"/><Relationship Id="rId4" Type="http://schemas.openxmlformats.org/officeDocument/2006/relationships/image" Target="../media/image36.sv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23.png"/><Relationship Id="rId3" Type="http://schemas.openxmlformats.org/officeDocument/2006/relationships/image" Target="../media/image43.svg"/><Relationship Id="rId7" Type="http://schemas.openxmlformats.org/officeDocument/2006/relationships/image" Target="../media/image40.svg"/><Relationship Id="rId12" Type="http://schemas.openxmlformats.org/officeDocument/2006/relationships/image" Target="../media/image6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5" Type="http://schemas.openxmlformats.org/officeDocument/2006/relationships/image" Target="../media/image50.sv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svg"/><Relationship Id="rId1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microsoft.com/office/2007/relationships/hdphoto" Target="../media/hdphoto4.wdp"/><Relationship Id="rId5" Type="http://schemas.openxmlformats.org/officeDocument/2006/relationships/image" Target="../media/image57.png"/><Relationship Id="rId10" Type="http://schemas.openxmlformats.org/officeDocument/2006/relationships/image" Target="../media/image59.png"/><Relationship Id="rId4" Type="http://schemas.openxmlformats.org/officeDocument/2006/relationships/image" Target="../media/image56.sv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5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sv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7.sv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59736" y="109461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282413" y="198053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333FF"/>
                </a:solidFill>
                <a:latin typeface="More Sugar"/>
              </a:rPr>
              <a:t>BÀI 1: KHOẢNG BIẾN THIÊN VÀ KHOẢNG TỨ PHÂN VỊ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00699" y="5130354"/>
            <a:ext cx="800799" cy="81696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D1F0171D-7BCB-4620-AA60-F67C04049707}"/>
              </a:ext>
            </a:extLst>
          </p:cNvPr>
          <p:cNvSpPr/>
          <p:nvPr/>
        </p:nvSpPr>
        <p:spPr>
          <a:xfrm>
            <a:off x="9902096" y="257102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4A6C29A-A833-4664-93C7-A57EA2625941}"/>
              </a:ext>
            </a:extLst>
          </p:cNvPr>
          <p:cNvSpPr/>
          <p:nvPr/>
        </p:nvSpPr>
        <p:spPr>
          <a:xfrm rot="813216">
            <a:off x="9873761" y="331502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5" y="4212300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5"/>
            <a:ext cx="11430000" cy="549228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50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xoài</a:t>
            </a:r>
            <a:r>
              <a:rPr lang="en-US" sz="2400" dirty="0"/>
              <a:t> Thanh Ca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hoạch</a:t>
            </a:r>
            <a:r>
              <a:rPr lang="en-US" sz="2400" dirty="0"/>
              <a:t> ở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nông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rằng</a:t>
            </a:r>
            <a:r>
              <a:rPr lang="en-US" sz="2400" dirty="0"/>
              <a:t>: “</a:t>
            </a:r>
            <a:r>
              <a:rPr lang="en-US" sz="2400" dirty="0" err="1"/>
              <a:t>Trong</a:t>
            </a:r>
            <a:r>
              <a:rPr lang="en-US" sz="2400" dirty="0"/>
              <a:t> 50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xoài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,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vượt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200 g”.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hay </a:t>
            </a:r>
            <a:r>
              <a:rPr lang="en-US" sz="2400" dirty="0" err="1"/>
              <a:t>sai</a:t>
            </a:r>
            <a:r>
              <a:rPr lang="en-US" sz="2400" dirty="0"/>
              <a:t>?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1CD9B-0E3F-4EE4-9788-E1FAB10D74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711" y="2181464"/>
            <a:ext cx="10657143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5"/>
            <a:ext cx="11430000" cy="549228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Ý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: ta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,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xoài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450g,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xoài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250g.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vượt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200g</a:t>
            </a:r>
          </a:p>
        </p:txBody>
      </p:sp>
    </p:spTree>
    <p:extLst>
      <p:ext uri="{BB962C8B-B14F-4D97-AF65-F5344CB8AC3E}">
        <p14:creationId xmlns:p14="http://schemas.microsoft.com/office/powerpoint/2010/main" val="169777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giữa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mút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cuối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mút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chứa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922" r="-84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6AC79973-0F8C-442C-B98A-C137EC54F5F1}"/>
              </a:ext>
            </a:extLst>
          </p:cNvPr>
          <p:cNvSpPr/>
          <p:nvPr/>
        </p:nvSpPr>
        <p:spPr>
          <a:xfrm rot="553163">
            <a:off x="10961663" y="5465359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4213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Nếu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luôn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4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A558B99B-0437-4760-8400-C52C1A28F621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7022" y="1725744"/>
            <a:ext cx="8827206" cy="14176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A04D77-A137-4A6A-87C0-5D6F05971B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353DD3-6EF1-48B3-909E-376BC9E582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Cô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thống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kê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gỗ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cây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xoan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đào</a:t>
                </a:r>
                <a:r>
                  <a:rPr lang="en-US" sz="2600" dirty="0"/>
                  <a:t> 6 </a:t>
                </a:r>
                <a:r>
                  <a:rPr lang="en-US" sz="2600" dirty="0" err="1"/>
                  <a:t>năm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tuổi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trồng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lâm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trường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65−40=25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i="1"/>
                          <m:t> </m:t>
                        </m:r>
                        <m:r>
                          <m:rPr>
                            <m:nor/>
                          </m:rPr>
                          <a:rPr lang="en-US" sz="2600"/>
                          <m:t>cm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67960ED-5E98-4873-BB2B-D155B032F806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649" y="2236199"/>
            <a:ext cx="9675437" cy="12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3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xấp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chưa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đầy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đủ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Hơn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nữa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vọt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ngoại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. 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người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đặc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khác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 r="-4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63E36D8D-C6AD-4A67-A5F8-4DBC1713C5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9446D8-084F-4436-BE7F-8134EDA2AD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5DAE-FB24-9546-A001-68834E94850F}"/>
              </a:ext>
            </a:extLst>
          </p:cNvPr>
          <p:cNvSpPr txBox="1">
            <a:spLocks/>
          </p:cNvSpPr>
          <p:nvPr/>
        </p:nvSpPr>
        <p:spPr>
          <a:xfrm>
            <a:off x="989779" y="858298"/>
            <a:ext cx="10739540" cy="556894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 err="1"/>
              <a:t>Sử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dữ</a:t>
            </a:r>
            <a:r>
              <a:rPr lang="en-US" sz="2600" dirty="0"/>
              <a:t> </a:t>
            </a:r>
            <a:r>
              <a:rPr lang="en-US" sz="2600" dirty="0" err="1"/>
              <a:t>liệu</a:t>
            </a:r>
            <a:r>
              <a:rPr lang="en-US" sz="2600" dirty="0"/>
              <a:t> ở </a:t>
            </a:r>
            <a:r>
              <a:rPr lang="en-US" sz="2600" dirty="0" err="1"/>
              <a:t>biểu</a:t>
            </a:r>
            <a:r>
              <a:rPr lang="en-US" sz="2600" dirty="0"/>
              <a:t>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mở</a:t>
            </a:r>
            <a:r>
              <a:rPr lang="en-US" sz="2600" dirty="0"/>
              <a:t> </a:t>
            </a:r>
            <a:r>
              <a:rPr lang="en-US" sz="2600" dirty="0" err="1"/>
              <a:t>đầu</a:t>
            </a:r>
            <a:r>
              <a:rPr lang="en-US" sz="2600" dirty="0"/>
              <a:t>,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thích</a:t>
            </a:r>
            <a:r>
              <a:rPr lang="en-US" sz="2600" dirty="0"/>
              <a:t> </a:t>
            </a:r>
            <a:r>
              <a:rPr lang="en-US" sz="2600" dirty="0" err="1"/>
              <a:t>hợp</a:t>
            </a:r>
            <a:r>
              <a:rPr lang="en-US" sz="2600" dirty="0"/>
              <a:t> </a:t>
            </a:r>
            <a:r>
              <a:rPr lang="en-US" sz="2600" dirty="0" err="1"/>
              <a:t>thay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 </a:t>
            </a:r>
            <a:r>
              <a:rPr lang="en-US" sz="2600" dirty="0" err="1"/>
              <a:t>trí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đánh</a:t>
            </a:r>
            <a:r>
              <a:rPr lang="en-US" sz="2600" dirty="0"/>
              <a:t> </a:t>
            </a:r>
            <a:r>
              <a:rPr lang="en-US" sz="2600" dirty="0" err="1"/>
              <a:t>dấu</a:t>
            </a:r>
            <a:r>
              <a:rPr lang="en-US" sz="2600" dirty="0"/>
              <a:t>? ở </a:t>
            </a:r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khoảng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thiên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mẫu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liệu</a:t>
            </a:r>
            <a:r>
              <a:rPr lang="en-US" sz="2600" dirty="0"/>
              <a:t> </a:t>
            </a:r>
            <a:r>
              <a:rPr lang="en-US" sz="2600" dirty="0" err="1"/>
              <a:t>ghép</a:t>
            </a:r>
            <a:r>
              <a:rPr lang="en-US" sz="2600" dirty="0"/>
              <a:t> </a:t>
            </a:r>
            <a:r>
              <a:rPr lang="en-US" sz="2600" dirty="0" err="1"/>
              <a:t>nhóm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thời</a:t>
            </a:r>
            <a:r>
              <a:rPr lang="en-US" sz="2600" dirty="0"/>
              <a:t> </a:t>
            </a:r>
            <a:r>
              <a:rPr lang="en-US" sz="2600" dirty="0" err="1"/>
              <a:t>gian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dục</a:t>
            </a:r>
            <a:r>
              <a:rPr lang="en-US" sz="2600" dirty="0"/>
              <a:t> </a:t>
            </a:r>
            <a:r>
              <a:rPr lang="en-US" sz="2600" dirty="0" err="1"/>
              <a:t>buổi</a:t>
            </a:r>
            <a:r>
              <a:rPr lang="en-US" sz="2600" dirty="0"/>
              <a:t> </a:t>
            </a:r>
            <a:r>
              <a:rPr lang="en-US" sz="2600" dirty="0" err="1"/>
              <a:t>sáng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bác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bác</a:t>
            </a:r>
            <a:r>
              <a:rPr lang="en-US" sz="2600" dirty="0"/>
              <a:t> 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800D7-94B2-4B2C-B199-7AB5AF02E78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081" y="2108295"/>
            <a:ext cx="9825140" cy="15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1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buổi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40−15=25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phút</a:t>
                </a:r>
                <a:r>
                  <a:rPr lang="en-US" sz="2000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Tuy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buổi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bác</a:t>
                </a:r>
                <a:r>
                  <a:rPr lang="en-US" sz="2000" dirty="0"/>
                  <a:t> An,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cuối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25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buổi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bác</a:t>
                </a:r>
                <a:r>
                  <a:rPr lang="en-US" sz="2000" dirty="0"/>
                  <a:t> An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30−20=10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phút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1E0AFB3-FD2E-4FFE-B392-A24142D5F0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42675" y="1617784"/>
            <a:ext cx="8664698" cy="15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44432" y="-96155"/>
            <a:ext cx="4438582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6" y="822010"/>
            <a:ext cx="11637062" cy="600008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Bạn</a:t>
            </a:r>
            <a:r>
              <a:rPr lang="en-US" sz="2400" dirty="0"/>
              <a:t> Trang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(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: cm)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12C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12D ở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Nếu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tán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95CF9-8589-48BC-B054-28992C77B9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21" y="2077055"/>
            <a:ext cx="10685714" cy="3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33AD7A-C704-483B-9BE1-AF5AD31ABC1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91FA106D-C516-4244-BFB2-7FC69C779FF4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FDCDF16-B830-43F7-B99A-D551C2689A72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FD215603-A297-47FE-806B-7E3C098EC32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4D3011F-AF70-421E-863C-B9A2AB07D9C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308560C4-8F24-4F55-9632-72876CFE5FF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810DD34A-45D3-48E0-BED1-6BC9CE464223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7127F011-ADB7-4230-B83F-0460E605C65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FE611C56-35F4-4224-A3DF-08A63E570B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B5AB781E-A0AA-4984-8022-389FBBF50B0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1B9D33B9-ADE8-4F4D-8C0C-8392234344B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551917A-4025-4DD0-9F44-CBC26662BA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8D796C22-428D-49DC-82B4-6953D7628F6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9A90EAB-7EA0-4202-83FA-58F5DB47BA9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56F37A55-4830-46DB-B9C0-72BC08D44C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E03BD242-52A1-49CE-83CE-66490513873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47413664-D184-4719-83C6-3B63E94CCB4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CC843E67-82A6-4FF0-8FB0-4C9BB97E9C9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151167EF-3028-4D3D-A1DF-8CBB10263A9F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KHOẢNG BIẾN THIÊN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202CF54-ED75-4C60-A247-5F48EC45D7F1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/>
              <a:t>KHOẢNG BIẾN THIÊN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44432" y="-96155"/>
            <a:ext cx="4438582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6" y="822010"/>
            <a:ext cx="11637062" cy="600008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12C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185 – 155 = 30(cm)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12D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180 – 155 = 25(cm)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: 12C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tán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625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0FD0283-997E-4543-1135-E84DC40EE4D6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buổi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9/2022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bác</a:t>
                </a:r>
                <a:r>
                  <a:rPr lang="en-US" sz="2400" dirty="0"/>
                  <a:t> An. Ai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blipFill>
                <a:blip r:embed="rId4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AA72BDE-BDDB-403B-89AA-1D049358E7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921" y="1645920"/>
            <a:ext cx="8482967" cy="442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900" b="1" dirty="0"/>
                  <a:t>Lời </a:t>
                </a:r>
                <a:r>
                  <a:rPr lang="en-US" sz="2900" b="1" dirty="0" err="1"/>
                  <a:t>giải</a:t>
                </a:r>
                <a:endParaRPr lang="en-US" sz="2900" dirty="0"/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Sau </a:t>
                </a:r>
                <a:r>
                  <a:rPr lang="en-US" sz="3400" dirty="0" err="1"/>
                  <a:t>bài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học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này</a:t>
                </a:r>
                <a:r>
                  <a:rPr lang="en-US" sz="3400" dirty="0"/>
                  <a:t>, ta </a:t>
                </a:r>
                <a:r>
                  <a:rPr lang="en-US" sz="3400" dirty="0" err="1"/>
                  <a:t>giải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quyết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được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bài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toán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như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sau</a:t>
                </a:r>
                <a:r>
                  <a:rPr lang="en-US" sz="34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 err="1"/>
                  <a:t>Từ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biểu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đã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cho</a:t>
                </a:r>
                <a:r>
                  <a:rPr lang="en-US" sz="3400" dirty="0"/>
                  <a:t>,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bảng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thống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kê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sau</a:t>
                </a:r>
                <a:r>
                  <a:rPr lang="en-US" sz="34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endParaRPr lang="en-US" sz="3400" dirty="0"/>
              </a:p>
              <a:p>
                <a:pPr>
                  <a:lnSpc>
                    <a:spcPct val="160000"/>
                  </a:lnSpc>
                </a:pPr>
                <a:endParaRPr lang="en-US" sz="3400" dirty="0"/>
              </a:p>
              <a:p>
                <a:pPr>
                  <a:lnSpc>
                    <a:spcPct val="160000"/>
                  </a:lnSpc>
                </a:pPr>
                <a:endParaRPr lang="en-US" sz="3400" dirty="0"/>
              </a:p>
              <a:p>
                <a:pPr>
                  <a:lnSpc>
                    <a:spcPct val="160000"/>
                  </a:lnSpc>
                </a:pPr>
                <a:endParaRPr lang="en-US" sz="3400" dirty="0"/>
              </a:p>
              <a:p>
                <a:pPr>
                  <a:lnSpc>
                    <a:spcPct val="160000"/>
                  </a:lnSpc>
                </a:pP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biến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thiên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mẫu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ghép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nhóm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về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thời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tập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thể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dục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buổi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sáng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Binh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400">
                        <a:latin typeface="Cambria Math" panose="02040503050406030204" pitchFamily="18" charset="0"/>
                      </a:rPr>
                      <m:t>15=25</m:t>
                    </m:r>
                  </m:oMath>
                </a14:m>
                <a:r>
                  <a:rPr lang="en-US" sz="3400" dirty="0"/>
                  <a:t> (</a:t>
                </a:r>
                <a:r>
                  <a:rPr lang="en-US" sz="3400" dirty="0" err="1"/>
                  <a:t>phút</a:t>
                </a:r>
                <a:r>
                  <a:rPr lang="en-US" sz="3400" dirty="0"/>
                  <a:t>).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 err="1"/>
                  <a:t>Tuy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nhiên</a:t>
                </a:r>
                <a:r>
                  <a:rPr lang="en-US" sz="3400" dirty="0"/>
                  <a:t>, </a:t>
                </a:r>
                <a:r>
                  <a:rPr lang="en-US" sz="3400" dirty="0" err="1"/>
                  <a:t>trong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mẫu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ghép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nhóm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về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thời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tập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thể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dục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buổi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sáng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bác</a:t>
                </a:r>
                <a:r>
                  <a:rPr lang="en-US" sz="3400" dirty="0"/>
                  <a:t> An,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đầu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chứa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dữ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[20; 25)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cuối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cùng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chứa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dữ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>
                        <a:latin typeface="Cambria Math" panose="02040503050406030204" pitchFamily="18" charset="0"/>
                      </a:rPr>
                      <m:t>[25;30)</m:t>
                    </m:r>
                  </m:oMath>
                </a14:m>
                <a:r>
                  <a:rPr lang="en-US" sz="3400" dirty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blipFill>
                <a:blip r:embed="rId4"/>
                <a:stretch>
                  <a:fillRect l="-2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50DC90-2866-4224-B3AC-540227025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068" y="2039816"/>
            <a:ext cx="8618199" cy="20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6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dirty="0"/>
                  <a:t> 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/>
                  <a:t>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về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buổi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bác</a:t>
                </a:r>
                <a:r>
                  <a:rPr lang="en-US" sz="2600" dirty="0"/>
                  <a:t> An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20=10</m:t>
                    </m:r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phút</a:t>
                </a:r>
                <a:r>
                  <a:rPr lang="en-US" sz="2600" dirty="0"/>
                  <a:t>).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Nếu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bác</a:t>
                </a:r>
                <a:r>
                  <a:rPr lang="en-US" sz="2600" dirty="0"/>
                  <a:t> An, </a:t>
                </a: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bác</a:t>
                </a:r>
                <a:r>
                  <a:rPr lang="en-US" sz="2600" dirty="0"/>
                  <a:t> An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người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hơn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Cỡ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ghép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về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buổi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mỗi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ngày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Gọi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về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buổi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mỗi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ngày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xếp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tự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giảm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blipFill>
                <a:blip r:embed="rId4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11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4000" b="1" dirty="0"/>
                  <a:t>Lời </a:t>
                </a:r>
                <a:r>
                  <a:rPr lang="en-US" sz="4000" b="1" dirty="0" err="1"/>
                  <a:t>giải</a:t>
                </a:r>
                <a:r>
                  <a:rPr lang="en-US" sz="4000" dirty="0"/>
                  <a:t> 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∈[15;20),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∈[20;25)</m:t>
                    </m:r>
                  </m:oMath>
                </a14:m>
                <a:r>
                  <a:rPr lang="en-US" dirty="0"/>
                  <a:t>,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∈[25;30),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∈[30;35),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∈[35;40)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∈[20;25)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=20+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⋅(25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505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∈[25;30</m:t>
                    </m:r>
                  </m:oMath>
                </a14:m>
                <a:r>
                  <a:rPr lang="en-US" dirty="0"/>
                  <a:t> ).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=25+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3.30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(5+12)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⋅(30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455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dục</a:t>
                </a:r>
                <a:r>
                  <a:rPr lang="en-US" dirty="0"/>
                  <a:t> </a:t>
                </a:r>
                <a:r>
                  <a:rPr lang="en-US" dirty="0" err="1"/>
                  <a:t>buổi</a:t>
                </a:r>
                <a:r>
                  <a:rPr lang="en-US" dirty="0"/>
                  <a:t> </a:t>
                </a:r>
                <a:r>
                  <a:rPr lang="en-US" dirty="0" err="1"/>
                  <a:t>sáng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455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505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355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blipFill>
                <a:blip r:embed="rId4"/>
                <a:stretch>
                  <a:fillRect l="-1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60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r>
                  <a:rPr lang="en-US" sz="31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Tính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khoảng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về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thời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gian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tập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thể</a:t>
                </a:r>
                <a:r>
                  <a:rPr lang="en-US" sz="3100" dirty="0"/>
                  <a:t> </a:t>
                </a:r>
                <a:r>
                  <a:rPr lang="en-US" sz="3100" dirty="0" err="1"/>
                  <a:t>dục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buổi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sáng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mỗi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ngày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bác</a:t>
                </a:r>
                <a:r>
                  <a:rPr lang="en-US" sz="3100" dirty="0"/>
                  <a:t> An: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Gọi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gốc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về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thời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gian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tập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thể</a:t>
                </a:r>
                <a:r>
                  <a:rPr lang="en-US" sz="3100" dirty="0"/>
                  <a:t> </a:t>
                </a:r>
                <a:r>
                  <a:rPr lang="en-US" sz="3100" dirty="0" err="1"/>
                  <a:t>dục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buổi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sáng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mỗi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ngày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bác</a:t>
                </a:r>
                <a:r>
                  <a:rPr lang="en-US" sz="3100" dirty="0"/>
                  <a:t> An </a:t>
                </a:r>
                <a:r>
                  <a:rPr lang="en-US" sz="3100" dirty="0" err="1"/>
                  <a:t>được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xếp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theo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tự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không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giảm</a:t>
                </a:r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Ta </a:t>
                </a:r>
                <a:r>
                  <a:rPr lang="en-US" sz="3100" dirty="0" err="1"/>
                  <a:t>có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∈[20;25),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∈[25;30)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nhất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gốc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∈[20;25)</m:t>
                    </m:r>
                  </m:oMath>
                </a14:m>
                <a:r>
                  <a:rPr lang="en-US" sz="31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Do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, </a:t>
                </a:r>
                <a:r>
                  <a:rPr lang="en-US" sz="3100" dirty="0" err="1"/>
                  <a:t>tứ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thứ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nhất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mẫu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liệu</a:t>
                </a:r>
                <a:r>
                  <a:rPr lang="en-US" sz="3100" dirty="0"/>
                  <a:t> </a:t>
                </a:r>
                <a:r>
                  <a:rPr lang="en-US" sz="3100" dirty="0" err="1"/>
                  <a:t>ghép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nhóm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100">
                        <a:latin typeface="Cambria Math" panose="02040503050406030204" pitchFamily="18" charset="0"/>
                      </a:rPr>
                      <m:t>=20+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⋅(25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20)=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blipFill>
                <a:blip r:embed="rId4"/>
                <a:stretch>
                  <a:fillRect l="-5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94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r>
                  <a:rPr lang="en-US" sz="34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Tứ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phân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ba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mẫu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gốc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340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3400">
                        <a:latin typeface="Cambria Math" panose="02040503050406030204" pitchFamily="18" charset="0"/>
                      </a:rPr>
                      <m:t>∈[20;25)</m:t>
                    </m:r>
                  </m:oMath>
                </a14:m>
                <a:r>
                  <a:rPr lang="en-US" sz="3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/>
                  <a:t>Do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, </a:t>
                </a:r>
                <a:r>
                  <a:rPr lang="en-US" sz="3400" dirty="0" err="1"/>
                  <a:t>tứ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phân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mẫu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ghép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nhóm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3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400">
                        <a:latin typeface="Cambria Math" panose="02040503050406030204" pitchFamily="18" charset="0"/>
                      </a:rPr>
                      <m:t>=20+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>
                                <a:latin typeface="Cambria Math" panose="02040503050406030204" pitchFamily="18" charset="0"/>
                              </a:rPr>
                              <m:t>330</m:t>
                            </m:r>
                          </m:num>
                          <m:den>
                            <m:r>
                              <a:rPr lang="en-US" sz="34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400">
                        <a:latin typeface="Cambria Math" panose="02040503050406030204" pitchFamily="18" charset="0"/>
                      </a:rPr>
                      <m:t>⋅(25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400">
                        <a:latin typeface="Cambria Math" panose="02040503050406030204" pitchFamily="18" charset="0"/>
                      </a:rPr>
                      <m:t>20)=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phân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mẫu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ghép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nhóm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về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thời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tập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thể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dục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buổi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sáng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mỗi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ngày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bác</a:t>
                </a:r>
                <a:r>
                  <a:rPr lang="en-US" sz="3400" dirty="0"/>
                  <a:t> An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4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Vì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</a:rPr>
                          <m:t>355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3400">
                        <a:latin typeface="Cambria Math" panose="02040503050406030204" pitchFamily="18" charset="0"/>
                      </a:rPr>
                      <m:t>≈7,4&gt;</m:t>
                    </m:r>
                    <m:sSubSup>
                      <m:sSub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4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phân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mẫu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liệu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ghép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nhóm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về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thời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tập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thể</a:t>
                </a:r>
                <a:r>
                  <a:rPr lang="en-US" sz="3400" dirty="0"/>
                  <a:t> </a:t>
                </a:r>
                <a:r>
                  <a:rPr lang="en-US" sz="3400" dirty="0" err="1"/>
                  <a:t>dục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buổi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sáng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mỗi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ngày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bác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Bình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lớn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hơn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bác</a:t>
                </a:r>
                <a:r>
                  <a:rPr lang="en-US" sz="3400" dirty="0"/>
                  <a:t> An.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Vậy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nếu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căn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theo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tứ</a:t>
                </a:r>
                <a:r>
                  <a:rPr lang="en-US" sz="3400" dirty="0"/>
                  <a:t> </a:t>
                </a:r>
                <a:r>
                  <a:rPr lang="en-US" sz="3400" dirty="0" err="1"/>
                  <a:t>phân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vị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thì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bác</a:t>
                </a:r>
                <a:r>
                  <a:rPr lang="en-US" sz="3400" dirty="0"/>
                  <a:t> An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người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thời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gian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tập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đều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hơn</a:t>
                </a:r>
                <a:r>
                  <a:rPr lang="en-US" sz="3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468"/>
                <a:ext cx="11430000" cy="6382685"/>
              </a:xfrm>
              <a:prstGeom prst="rect">
                <a:avLst/>
              </a:prstGeom>
              <a:blipFill>
                <a:blip r:embed="rId4"/>
                <a:stretch>
                  <a:fillRect l="-426" r="-1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48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1551</Words>
  <Application>Microsoft Office PowerPoint</Application>
  <PresentationFormat>Widescreen</PresentationFormat>
  <Paragraphs>170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2024-11-18T01:47:31Z</dcterms:modified>
</cp:coreProperties>
</file>