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aleway"/>
      <p:regular r:id="rId25"/>
      <p:bold r:id="rId26"/>
      <p:italic r:id="rId27"/>
      <p:boldItalic r:id="rId28"/>
    </p:embeddedFont>
    <p:embeddedFont>
      <p:font typeface="Raleway ExtraBold"/>
      <p:bold r:id="rId29"/>
      <p:boldItalic r:id="rId30"/>
    </p:embeddedFont>
    <p:embeddedFont>
      <p:font typeface="Raleway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BA325F-75D6-4A1C-A97B-B1DB77A2C8AF}">
  <a:tblStyle styleId="{A6BA325F-75D6-4A1C-A97B-B1DB77A2C8AF}"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Extra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Light-regular.fntdata"/><Relationship Id="rId30" Type="http://schemas.openxmlformats.org/officeDocument/2006/relationships/font" Target="fonts/RalewayExtraBold-boldItalic.fntdata"/><Relationship Id="rId11" Type="http://schemas.openxmlformats.org/officeDocument/2006/relationships/slide" Target="slides/slide5.xml"/><Relationship Id="rId33" Type="http://schemas.openxmlformats.org/officeDocument/2006/relationships/font" Target="fonts/RalewayLight-italic.fntdata"/><Relationship Id="rId10" Type="http://schemas.openxmlformats.org/officeDocument/2006/relationships/slide" Target="slides/slide4.xml"/><Relationship Id="rId32" Type="http://schemas.openxmlformats.org/officeDocument/2006/relationships/font" Target="fonts/Raleway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Raleway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685800"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7" name="Shape 17"/>
        <p:cNvGrpSpPr/>
        <p:nvPr/>
      </p:nvGrpSpPr>
      <p:grpSpPr>
        <a:xfrm>
          <a:off x="0" y="0"/>
          <a:ext cx="0" cy="0"/>
          <a:chOff x="0" y="0"/>
          <a:chExt cx="0" cy="0"/>
        </a:xfrm>
      </p:grpSpPr>
      <p:sp>
        <p:nvSpPr>
          <p:cNvPr id="18" name="Google Shape;18;p4"/>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0" name="Google Shape;20;p4"/>
          <p:cNvSpPr txBox="1"/>
          <p:nvPr>
            <p:ph idx="1" type="body"/>
          </p:nvPr>
        </p:nvSpPr>
        <p:spPr>
          <a:xfrm>
            <a:off x="922000" y="1930500"/>
            <a:ext cx="2332200"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1" name="Google Shape;21;p4"/>
          <p:cNvSpPr txBox="1"/>
          <p:nvPr>
            <p:ph idx="2" type="body"/>
          </p:nvPr>
        </p:nvSpPr>
        <p:spPr>
          <a:xfrm>
            <a:off x="3373778" y="1930500"/>
            <a:ext cx="2332200"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2" name="Google Shape;22;p4"/>
          <p:cNvSpPr txBox="1"/>
          <p:nvPr>
            <p:ph idx="3" type="body"/>
          </p:nvPr>
        </p:nvSpPr>
        <p:spPr>
          <a:xfrm>
            <a:off x="5825557" y="1930500"/>
            <a:ext cx="2332200"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3" name="Google Shape;23;p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7" name="Google Shape;27;p5"/>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8" name="Google Shape;28;p5"/>
          <p:cNvSpPr txBox="1"/>
          <p:nvPr>
            <p:ph idx="2" type="body"/>
          </p:nvPr>
        </p:nvSpPr>
        <p:spPr>
          <a:xfrm>
            <a:off x="4678687"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9" name="Google Shape;29;p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30" name="Shape 30"/>
        <p:cNvGrpSpPr/>
        <p:nvPr/>
      </p:nvGrpSpPr>
      <p:grpSpPr>
        <a:xfrm>
          <a:off x="0" y="0"/>
          <a:ext cx="0" cy="0"/>
          <a:chOff x="0" y="0"/>
          <a:chExt cx="0" cy="0"/>
        </a:xfrm>
      </p:grpSpPr>
      <p:sp>
        <p:nvSpPr>
          <p:cNvPr id="31" name="Google Shape;31;p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6"/>
          <p:cNvSpPr txBox="1"/>
          <p:nvPr>
            <p:ph type="ctrTitle"/>
          </p:nvPr>
        </p:nvSpPr>
        <p:spPr>
          <a:xfrm>
            <a:off x="685800"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3" name="Google Shape;33;p6"/>
          <p:cNvSpPr txBox="1"/>
          <p:nvPr>
            <p:ph idx="1" type="subTitle"/>
          </p:nvPr>
        </p:nvSpPr>
        <p:spPr>
          <a:xfrm>
            <a:off x="685800"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Compact">
  <p:cSld name="TITLE_ONLY_1">
    <p:spTree>
      <p:nvGrpSpPr>
        <p:cNvPr id="34" name="Shape 34"/>
        <p:cNvGrpSpPr/>
        <p:nvPr/>
      </p:nvGrpSpPr>
      <p:grpSpPr>
        <a:xfrm>
          <a:off x="0" y="0"/>
          <a:ext cx="0" cy="0"/>
          <a:chOff x="0" y="0"/>
          <a:chExt cx="0" cy="0"/>
        </a:xfrm>
      </p:grpSpPr>
      <p:sp>
        <p:nvSpPr>
          <p:cNvPr id="35" name="Google Shape;35;p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7"/>
          <p:cNvSpPr txBox="1"/>
          <p:nvPr>
            <p:ph type="title"/>
          </p:nvPr>
        </p:nvSpPr>
        <p:spPr>
          <a:xfrm>
            <a:off x="922000" y="815575"/>
            <a:ext cx="72870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7" name="Google Shape;37;p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ed">
  <p:cSld name="Blank colored">
    <p:bg>
      <p:bgPr>
        <a:solidFill>
          <a:schemeClr val="accent1"/>
        </a:solidFill>
      </p:bgPr>
    </p:bg>
    <p:spTree>
      <p:nvGrpSpPr>
        <p:cNvPr id="38" name="Shape 38"/>
        <p:cNvGrpSpPr/>
        <p:nvPr/>
      </p:nvGrpSpPr>
      <p:grpSpPr>
        <a:xfrm>
          <a:off x="0" y="0"/>
          <a:ext cx="0" cy="0"/>
          <a:chOff x="0" y="0"/>
          <a:chExt cx="0" cy="0"/>
        </a:xfrm>
      </p:grpSpPr>
      <p:sp>
        <p:nvSpPr>
          <p:cNvPr id="39" name="Google Shape;39;p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9"/>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9"/>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 name="Google Shape;44;p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1pPr>
            <a:lvl2pPr lvl="1"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2pPr>
            <a:lvl3pPr lvl="2"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3pPr>
            <a:lvl4pPr lvl="3"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4pPr>
            <a:lvl5pPr lvl="4"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5pPr>
            <a:lvl6pPr lvl="5"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6pPr>
            <a:lvl7pPr lvl="6"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7pPr>
            <a:lvl8pPr lvl="7"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8pPr>
            <a:lvl9pPr lvl="8" marR="0" rtl="0" algn="l">
              <a:lnSpc>
                <a:spcPct val="100000"/>
              </a:lnSpc>
              <a:spcBef>
                <a:spcPts val="0"/>
              </a:spcBef>
              <a:spcAft>
                <a:spcPts val="0"/>
              </a:spcAft>
              <a:buClr>
                <a:schemeClr val="dk1"/>
              </a:buClr>
              <a:buSzPts val="5800"/>
              <a:buFont typeface="Raleway ExtraBold"/>
              <a:buNone/>
              <a:defRPr b="0" i="0" sz="5800" u="none" cap="none" strike="noStrike">
                <a:solidFill>
                  <a:schemeClr val="dk1"/>
                </a:solidFill>
                <a:latin typeface="Raleway ExtraBold"/>
                <a:ea typeface="Raleway ExtraBold"/>
                <a:cs typeface="Raleway ExtraBold"/>
                <a:sym typeface="Raleway ExtraBold"/>
              </a:defRPr>
            </a:lvl9pPr>
          </a:lstStyle>
          <a:p/>
        </p:txBody>
      </p:sp>
      <p:sp>
        <p:nvSpPr>
          <p:cNvPr id="7" name="Google Shape;7;p1"/>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Light"/>
              <a:buChar char="●"/>
              <a:defRPr b="0" i="0" sz="1800" u="none" cap="none" strike="noStrike">
                <a:solidFill>
                  <a:schemeClr val="dk2"/>
                </a:solidFill>
                <a:latin typeface="Raleway Light"/>
                <a:ea typeface="Raleway Light"/>
                <a:cs typeface="Raleway Light"/>
                <a:sym typeface="Raleway Light"/>
              </a:defRPr>
            </a:lvl1pPr>
            <a:lvl2pPr indent="-342900" lvl="1" marL="914400" marR="0" rtl="0" algn="l">
              <a:lnSpc>
                <a:spcPct val="100000"/>
              </a:lnSpc>
              <a:spcBef>
                <a:spcPts val="0"/>
              </a:spcBef>
              <a:spcAft>
                <a:spcPts val="0"/>
              </a:spcAft>
              <a:buClr>
                <a:schemeClr val="accent1"/>
              </a:buClr>
              <a:buSzPts val="1800"/>
              <a:buFont typeface="Raleway Light"/>
              <a:buChar char="○"/>
              <a:defRPr b="0" i="0" sz="1800" u="none" cap="none" strike="noStrike">
                <a:solidFill>
                  <a:schemeClr val="dk2"/>
                </a:solidFill>
                <a:latin typeface="Raleway Light"/>
                <a:ea typeface="Raleway Light"/>
                <a:cs typeface="Raleway Light"/>
                <a:sym typeface="Raleway Light"/>
              </a:defRPr>
            </a:lvl2pPr>
            <a:lvl3pPr indent="-342900" lvl="2" marL="1371600" marR="0" rtl="0" algn="l">
              <a:lnSpc>
                <a:spcPct val="100000"/>
              </a:lnSpc>
              <a:spcBef>
                <a:spcPts val="0"/>
              </a:spcBef>
              <a:spcAft>
                <a:spcPts val="0"/>
              </a:spcAft>
              <a:buClr>
                <a:schemeClr val="accent1"/>
              </a:buClr>
              <a:buSzPts val="1800"/>
              <a:buFont typeface="Raleway Light"/>
              <a:buChar char="■"/>
              <a:defRPr b="0" i="0" sz="1800" u="none" cap="none" strike="noStrike">
                <a:solidFill>
                  <a:schemeClr val="dk2"/>
                </a:solidFill>
                <a:latin typeface="Raleway Light"/>
                <a:ea typeface="Raleway Light"/>
                <a:cs typeface="Raleway Light"/>
                <a:sym typeface="Raleway Light"/>
              </a:defRPr>
            </a:lvl3pPr>
            <a:lvl4pPr indent="-342900" lvl="3" marL="1828800" marR="0" rtl="0" algn="l">
              <a:lnSpc>
                <a:spcPct val="100000"/>
              </a:lnSpc>
              <a:spcBef>
                <a:spcPts val="0"/>
              </a:spcBef>
              <a:spcAft>
                <a:spcPts val="0"/>
              </a:spcAft>
              <a:buClr>
                <a:schemeClr val="dk2"/>
              </a:buClr>
              <a:buSzPts val="1800"/>
              <a:buFont typeface="Raleway Light"/>
              <a:buChar char="●"/>
              <a:defRPr b="0" i="0" sz="1800" u="none" cap="none" strike="noStrike">
                <a:solidFill>
                  <a:schemeClr val="dk2"/>
                </a:solidFill>
                <a:latin typeface="Raleway Light"/>
                <a:ea typeface="Raleway Light"/>
                <a:cs typeface="Raleway Light"/>
                <a:sym typeface="Raleway Light"/>
              </a:defRPr>
            </a:lvl4pPr>
            <a:lvl5pPr indent="-342900" lvl="4" marL="2286000" marR="0" rtl="0" algn="l">
              <a:lnSpc>
                <a:spcPct val="100000"/>
              </a:lnSpc>
              <a:spcBef>
                <a:spcPts val="0"/>
              </a:spcBef>
              <a:spcAft>
                <a:spcPts val="0"/>
              </a:spcAft>
              <a:buClr>
                <a:schemeClr val="dk2"/>
              </a:buClr>
              <a:buSzPts val="1800"/>
              <a:buFont typeface="Raleway Light"/>
              <a:buChar char="○"/>
              <a:defRPr b="0" i="0" sz="1800" u="none" cap="none" strike="noStrike">
                <a:solidFill>
                  <a:schemeClr val="dk2"/>
                </a:solidFill>
                <a:latin typeface="Raleway Light"/>
                <a:ea typeface="Raleway Light"/>
                <a:cs typeface="Raleway Light"/>
                <a:sym typeface="Raleway Light"/>
              </a:defRPr>
            </a:lvl5pPr>
            <a:lvl6pPr indent="-342900" lvl="5" marL="2743200" marR="0" rtl="0" algn="l">
              <a:lnSpc>
                <a:spcPct val="100000"/>
              </a:lnSpc>
              <a:spcBef>
                <a:spcPts val="0"/>
              </a:spcBef>
              <a:spcAft>
                <a:spcPts val="0"/>
              </a:spcAft>
              <a:buClr>
                <a:schemeClr val="dk2"/>
              </a:buClr>
              <a:buSzPts val="1800"/>
              <a:buFont typeface="Raleway Light"/>
              <a:buChar char="■"/>
              <a:defRPr b="0" i="0" sz="1800" u="none" cap="none" strike="noStrike">
                <a:solidFill>
                  <a:schemeClr val="dk2"/>
                </a:solidFill>
                <a:latin typeface="Raleway Light"/>
                <a:ea typeface="Raleway Light"/>
                <a:cs typeface="Raleway Light"/>
                <a:sym typeface="Raleway Light"/>
              </a:defRPr>
            </a:lvl6pPr>
            <a:lvl7pPr indent="-342900" lvl="6" marL="3200400" marR="0" rtl="0" algn="l">
              <a:lnSpc>
                <a:spcPct val="100000"/>
              </a:lnSpc>
              <a:spcBef>
                <a:spcPts val="0"/>
              </a:spcBef>
              <a:spcAft>
                <a:spcPts val="0"/>
              </a:spcAft>
              <a:buClr>
                <a:schemeClr val="dk2"/>
              </a:buClr>
              <a:buSzPts val="1800"/>
              <a:buFont typeface="Raleway Light"/>
              <a:buChar char="●"/>
              <a:defRPr b="0" i="0" sz="1800" u="none" cap="none" strike="noStrike">
                <a:solidFill>
                  <a:schemeClr val="dk2"/>
                </a:solidFill>
                <a:latin typeface="Raleway Light"/>
                <a:ea typeface="Raleway Light"/>
                <a:cs typeface="Raleway Light"/>
                <a:sym typeface="Raleway Light"/>
              </a:defRPr>
            </a:lvl7pPr>
            <a:lvl8pPr indent="-342900" lvl="7" marL="3657600" marR="0" rtl="0" algn="l">
              <a:lnSpc>
                <a:spcPct val="100000"/>
              </a:lnSpc>
              <a:spcBef>
                <a:spcPts val="0"/>
              </a:spcBef>
              <a:spcAft>
                <a:spcPts val="0"/>
              </a:spcAft>
              <a:buClr>
                <a:schemeClr val="dk2"/>
              </a:buClr>
              <a:buSzPts val="1800"/>
              <a:buFont typeface="Raleway Light"/>
              <a:buChar char="○"/>
              <a:defRPr b="0" i="0" sz="1800" u="none" cap="none" strike="noStrike">
                <a:solidFill>
                  <a:schemeClr val="dk2"/>
                </a:solidFill>
                <a:latin typeface="Raleway Light"/>
                <a:ea typeface="Raleway Light"/>
                <a:cs typeface="Raleway Light"/>
                <a:sym typeface="Raleway Light"/>
              </a:defRPr>
            </a:lvl8pPr>
            <a:lvl9pPr indent="-342900" lvl="8" marL="4114800" marR="0" rtl="0" algn="l">
              <a:lnSpc>
                <a:spcPct val="100000"/>
              </a:lnSpc>
              <a:spcBef>
                <a:spcPts val="0"/>
              </a:spcBef>
              <a:spcAft>
                <a:spcPts val="0"/>
              </a:spcAft>
              <a:buClr>
                <a:schemeClr val="dk2"/>
              </a:buClr>
              <a:buSzPts val="1800"/>
              <a:buFont typeface="Raleway Light"/>
              <a:buChar char="■"/>
              <a:defRPr b="0" i="0" sz="1800" u="none" cap="none" strike="noStrike">
                <a:solidFill>
                  <a:schemeClr val="dk2"/>
                </a:solidFill>
                <a:latin typeface="Raleway Light"/>
                <a:ea typeface="Raleway Light"/>
                <a:cs typeface="Raleway Light"/>
                <a:sym typeface="Raleway Light"/>
              </a:defRPr>
            </a:lvl9pPr>
          </a:lstStyle>
          <a:p/>
        </p:txBody>
      </p:sp>
      <p:sp>
        <p:nvSpPr>
          <p:cNvPr id="8" name="Google Shape;8;p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16.jpg"/><Relationship Id="rId5" Type="http://schemas.openxmlformats.org/officeDocument/2006/relationships/image" Target="../media/image12.jpg"/><Relationship Id="rId6"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0.jpg"/><Relationship Id="rId5" Type="http://schemas.openxmlformats.org/officeDocument/2006/relationships/image" Target="../media/image31.jpg"/><Relationship Id="rId6"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33.jpg"/><Relationship Id="rId5"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25.jpg"/><Relationship Id="rId5"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32.jpg"/><Relationship Id="rId5"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jp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10.jpg"/><Relationship Id="rId5" Type="http://schemas.openxmlformats.org/officeDocument/2006/relationships/image" Target="../media/image13.jpg"/><Relationship Id="rId6"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0"/>
          <p:cNvSpPr txBox="1"/>
          <p:nvPr>
            <p:ph type="ctrTitle"/>
          </p:nvPr>
        </p:nvSpPr>
        <p:spPr>
          <a:xfrm>
            <a:off x="685800" y="3287213"/>
            <a:ext cx="7772400" cy="1159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000"/>
              <a:buNone/>
            </a:pPr>
            <a:r>
              <a:rPr lang="en-US"/>
              <a:t>Bài 11- SÓNG ĐIỆN TỪ</a:t>
            </a:r>
            <a:endParaRPr/>
          </a:p>
        </p:txBody>
      </p:sp>
      <p:grpSp>
        <p:nvGrpSpPr>
          <p:cNvPr id="50" name="Google Shape;50;p10"/>
          <p:cNvGrpSpPr/>
          <p:nvPr/>
        </p:nvGrpSpPr>
        <p:grpSpPr>
          <a:xfrm>
            <a:off x="7864658" y="371176"/>
            <a:ext cx="896264" cy="896314"/>
            <a:chOff x="570875" y="4322250"/>
            <a:chExt cx="443300" cy="443325"/>
          </a:xfrm>
        </p:grpSpPr>
        <p:sp>
          <p:nvSpPr>
            <p:cNvPr id="51" name="Google Shape;51;p10"/>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0"/>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0"/>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0"/>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idx="1" type="body"/>
          </p:nvPr>
        </p:nvSpPr>
        <p:spPr>
          <a:xfrm>
            <a:off x="762000" y="2038350"/>
            <a:ext cx="35433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Là sóng điện từ không nhìn thấy có bước sóng nằm trong khoảng 10nm đến 400nm</a:t>
            </a:r>
            <a:endParaRPr sz="1600"/>
          </a:p>
          <a:p>
            <a:pPr indent="-342900" lvl="0" marL="457200" rtl="0" algn="l">
              <a:lnSpc>
                <a:spcPct val="100000"/>
              </a:lnSpc>
              <a:spcBef>
                <a:spcPts val="600"/>
              </a:spcBef>
              <a:spcAft>
                <a:spcPts val="0"/>
              </a:spcAft>
              <a:buSzPts val="1800"/>
              <a:buChar char="●"/>
            </a:pPr>
            <a:r>
              <a:rPr lang="en-US" sz="1600"/>
              <a:t>Nguồn phát tia tử ngoại: Vật có nhiệt độ trên 2000</a:t>
            </a:r>
            <a:r>
              <a:rPr baseline="30000" lang="en-US" sz="1600"/>
              <a:t>o</a:t>
            </a:r>
            <a:r>
              <a:rPr lang="en-US" sz="1600"/>
              <a:t>C thì phát ra tia tử ngoại, nhiệt độ của vật càng cao thì bước sóng tử ngoại càng nhỏ. VD: hồ quang điện, đèn hơi thủy ngân, mặt trời…</a:t>
            </a:r>
            <a:endParaRPr sz="1600"/>
          </a:p>
          <a:p>
            <a:pPr indent="0" lvl="0" marL="114300" rtl="0" algn="l">
              <a:lnSpc>
                <a:spcPct val="100000"/>
              </a:lnSpc>
              <a:spcBef>
                <a:spcPts val="600"/>
              </a:spcBef>
              <a:spcAft>
                <a:spcPts val="0"/>
              </a:spcAft>
              <a:buSzPts val="1800"/>
              <a:buNone/>
            </a:pPr>
            <a:r>
              <a:t/>
            </a:r>
            <a:endParaRPr sz="1600"/>
          </a:p>
        </p:txBody>
      </p:sp>
      <p:sp>
        <p:nvSpPr>
          <p:cNvPr id="165" name="Google Shape;165;p19"/>
          <p:cNvSpPr txBox="1"/>
          <p:nvPr>
            <p:ph type="title"/>
          </p:nvPr>
        </p:nvSpPr>
        <p:spPr>
          <a:xfrm>
            <a:off x="533400" y="891775"/>
            <a:ext cx="769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3. Tia tử ngoại (UV)</a:t>
            </a:r>
            <a:endParaRPr/>
          </a:p>
        </p:txBody>
      </p:sp>
      <p:sp>
        <p:nvSpPr>
          <p:cNvPr id="166" name="Google Shape;166;p1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167" name="Google Shape;167;p19"/>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 name="Google Shape;168;p19"/>
          <p:cNvPicPr preferRelativeResize="0"/>
          <p:nvPr/>
        </p:nvPicPr>
        <p:blipFill rotWithShape="1">
          <a:blip r:embed="rId3">
            <a:alphaModFix/>
          </a:blip>
          <a:srcRect b="0" l="0" r="0" t="0"/>
          <a:stretch/>
        </p:blipFill>
        <p:spPr>
          <a:xfrm>
            <a:off x="4343400" y="3090126"/>
            <a:ext cx="1676400" cy="1676400"/>
          </a:xfrm>
          <a:prstGeom prst="rect">
            <a:avLst/>
          </a:prstGeom>
          <a:noFill/>
          <a:ln>
            <a:noFill/>
          </a:ln>
        </p:spPr>
      </p:pic>
      <p:pic>
        <p:nvPicPr>
          <p:cNvPr id="169" name="Google Shape;169;p19"/>
          <p:cNvPicPr preferRelativeResize="0"/>
          <p:nvPr/>
        </p:nvPicPr>
        <p:blipFill rotWithShape="1">
          <a:blip r:embed="rId4">
            <a:alphaModFix/>
          </a:blip>
          <a:srcRect b="0" l="0" r="0" t="0"/>
          <a:stretch/>
        </p:blipFill>
        <p:spPr>
          <a:xfrm>
            <a:off x="4343400" y="1809750"/>
            <a:ext cx="1676400" cy="1223836"/>
          </a:xfrm>
          <a:prstGeom prst="rect">
            <a:avLst/>
          </a:prstGeom>
          <a:noFill/>
          <a:ln>
            <a:noFill/>
          </a:ln>
        </p:spPr>
      </p:pic>
      <p:pic>
        <p:nvPicPr>
          <p:cNvPr id="170" name="Google Shape;170;p19"/>
          <p:cNvPicPr preferRelativeResize="0"/>
          <p:nvPr/>
        </p:nvPicPr>
        <p:blipFill rotWithShape="1">
          <a:blip r:embed="rId5">
            <a:alphaModFix/>
          </a:blip>
          <a:srcRect b="0" l="0" r="0" t="0"/>
          <a:stretch/>
        </p:blipFill>
        <p:spPr>
          <a:xfrm>
            <a:off x="6400800" y="1809750"/>
            <a:ext cx="2140294" cy="1202574"/>
          </a:xfrm>
          <a:prstGeom prst="rect">
            <a:avLst/>
          </a:prstGeom>
          <a:noFill/>
          <a:ln>
            <a:noFill/>
          </a:ln>
        </p:spPr>
      </p:pic>
      <p:pic>
        <p:nvPicPr>
          <p:cNvPr id="171" name="Google Shape;171;p19"/>
          <p:cNvPicPr preferRelativeResize="0"/>
          <p:nvPr/>
        </p:nvPicPr>
        <p:blipFill rotWithShape="1">
          <a:blip r:embed="rId6">
            <a:alphaModFix/>
          </a:blip>
          <a:srcRect b="0" l="0" r="0" t="0"/>
          <a:stretch/>
        </p:blipFill>
        <p:spPr>
          <a:xfrm>
            <a:off x="6493179" y="3059525"/>
            <a:ext cx="1494667" cy="1707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533400" y="891775"/>
            <a:ext cx="769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3. Tia tử ngoại (UV)</a:t>
            </a:r>
            <a:endParaRPr/>
          </a:p>
        </p:txBody>
      </p:sp>
      <p:sp>
        <p:nvSpPr>
          <p:cNvPr id="177" name="Google Shape;177;p20"/>
          <p:cNvSpPr txBox="1"/>
          <p:nvPr>
            <p:ph idx="2" type="body"/>
          </p:nvPr>
        </p:nvSpPr>
        <p:spPr>
          <a:xfrm>
            <a:off x="381000" y="1962150"/>
            <a:ext cx="35433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Tia tử ngoại có tính chất tác dụng lên phim ảnh, kích thích sự phát quang của nhiều chất, làm ion hóa không khí, có tác dụng sinh học…</a:t>
            </a:r>
            <a:endParaRPr sz="1600"/>
          </a:p>
          <a:p>
            <a:pPr indent="-342900" lvl="0" marL="457200" rtl="0" algn="l">
              <a:lnSpc>
                <a:spcPct val="100000"/>
              </a:lnSpc>
              <a:spcBef>
                <a:spcPts val="600"/>
              </a:spcBef>
              <a:spcAft>
                <a:spcPts val="0"/>
              </a:spcAft>
              <a:buSzPts val="1800"/>
              <a:buChar char="●"/>
            </a:pPr>
            <a:r>
              <a:rPr lang="en-US" sz="1600"/>
              <a:t>- Ứng dụng: công nghệ diệt khuẩn, tiệt trùng thực phẩm trước khi đóng gói, khử trùng dụng cụ y tế,…</a:t>
            </a:r>
            <a:endParaRPr sz="1600"/>
          </a:p>
        </p:txBody>
      </p:sp>
      <p:sp>
        <p:nvSpPr>
          <p:cNvPr id="178" name="Google Shape;178;p2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179" name="Google Shape;179;p20"/>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3">
            <a:alphaModFix/>
          </a:blip>
          <a:srcRect b="0" l="0" r="0" t="0"/>
          <a:stretch/>
        </p:blipFill>
        <p:spPr>
          <a:xfrm>
            <a:off x="4196016" y="3449026"/>
            <a:ext cx="1371600" cy="1088571"/>
          </a:xfrm>
          <a:prstGeom prst="rect">
            <a:avLst/>
          </a:prstGeom>
          <a:noFill/>
          <a:ln>
            <a:noFill/>
          </a:ln>
        </p:spPr>
      </p:pic>
      <p:pic>
        <p:nvPicPr>
          <p:cNvPr id="181" name="Google Shape;181;p20"/>
          <p:cNvPicPr preferRelativeResize="0"/>
          <p:nvPr/>
        </p:nvPicPr>
        <p:blipFill rotWithShape="1">
          <a:blip r:embed="rId4">
            <a:alphaModFix/>
          </a:blip>
          <a:srcRect b="0" l="0" r="0" t="0"/>
          <a:stretch/>
        </p:blipFill>
        <p:spPr>
          <a:xfrm>
            <a:off x="6172200" y="3469844"/>
            <a:ext cx="1507671" cy="990600"/>
          </a:xfrm>
          <a:prstGeom prst="rect">
            <a:avLst/>
          </a:prstGeom>
          <a:noFill/>
          <a:ln>
            <a:noFill/>
          </a:ln>
        </p:spPr>
      </p:pic>
      <p:pic>
        <p:nvPicPr>
          <p:cNvPr id="182" name="Google Shape;182;p20"/>
          <p:cNvPicPr preferRelativeResize="0"/>
          <p:nvPr/>
        </p:nvPicPr>
        <p:blipFill rotWithShape="1">
          <a:blip r:embed="rId5">
            <a:alphaModFix/>
          </a:blip>
          <a:srcRect b="0" l="0" r="0" t="0"/>
          <a:stretch/>
        </p:blipFill>
        <p:spPr>
          <a:xfrm>
            <a:off x="6172200" y="1992086"/>
            <a:ext cx="1360714" cy="1094014"/>
          </a:xfrm>
          <a:prstGeom prst="rect">
            <a:avLst/>
          </a:prstGeom>
          <a:noFill/>
          <a:ln>
            <a:noFill/>
          </a:ln>
        </p:spPr>
      </p:pic>
      <p:pic>
        <p:nvPicPr>
          <p:cNvPr id="183" name="Google Shape;183;p20"/>
          <p:cNvPicPr preferRelativeResize="0"/>
          <p:nvPr/>
        </p:nvPicPr>
        <p:blipFill rotWithShape="1">
          <a:blip r:embed="rId6">
            <a:alphaModFix/>
          </a:blip>
          <a:srcRect b="0" l="0" r="0" t="0"/>
          <a:stretch/>
        </p:blipFill>
        <p:spPr>
          <a:xfrm>
            <a:off x="4157916" y="2038350"/>
            <a:ext cx="1409700" cy="10559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idx="1" type="body"/>
          </p:nvPr>
        </p:nvSpPr>
        <p:spPr>
          <a:xfrm>
            <a:off x="762000" y="1657350"/>
            <a:ext cx="38100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Sóng vô tuyến có bước sóng nằm trong khoảng từ 1mm đến 100km</a:t>
            </a:r>
            <a:endParaRPr sz="1600"/>
          </a:p>
          <a:p>
            <a:pPr indent="-342900" lvl="0" marL="457200" rtl="0" algn="l">
              <a:lnSpc>
                <a:spcPct val="100000"/>
              </a:lnSpc>
              <a:spcBef>
                <a:spcPts val="600"/>
              </a:spcBef>
              <a:spcAft>
                <a:spcPts val="0"/>
              </a:spcAft>
              <a:buSzPts val="1800"/>
              <a:buChar char="●"/>
            </a:pPr>
            <a:r>
              <a:rPr lang="en-US" sz="1600"/>
              <a:t>Sóng vô tuyến được phát ra từ anten và được sử dụng để “mang” các thông tin như âm thanh, hình ảnh đi rất xa.</a:t>
            </a:r>
            <a:endParaRPr sz="1600"/>
          </a:p>
          <a:p>
            <a:pPr indent="-342900" lvl="0" marL="457200" rtl="0" algn="l">
              <a:lnSpc>
                <a:spcPct val="100000"/>
              </a:lnSpc>
              <a:spcBef>
                <a:spcPts val="600"/>
              </a:spcBef>
              <a:spcAft>
                <a:spcPts val="0"/>
              </a:spcAft>
              <a:buSzPts val="1800"/>
              <a:buChar char="●"/>
            </a:pPr>
            <a:r>
              <a:rPr lang="en-US" sz="1600"/>
              <a:t>Sóng VHF (bước sóng rất ngắn) từ 1m đến 10m, sóng UHF (bước sóng cực ngắn) từ 10cm đến 1m có thể truyền thẳng đến máy thu, không bị phản xạ bởi tầng điện li.</a:t>
            </a:r>
            <a:endParaRPr sz="1600"/>
          </a:p>
          <a:p>
            <a:pPr indent="0" lvl="0" marL="114300" rtl="0" algn="l">
              <a:lnSpc>
                <a:spcPct val="100000"/>
              </a:lnSpc>
              <a:spcBef>
                <a:spcPts val="600"/>
              </a:spcBef>
              <a:spcAft>
                <a:spcPts val="0"/>
              </a:spcAft>
              <a:buSzPts val="1800"/>
              <a:buNone/>
            </a:pPr>
            <a:r>
              <a:t/>
            </a:r>
            <a:endParaRPr sz="1600"/>
          </a:p>
        </p:txBody>
      </p:sp>
      <p:sp>
        <p:nvSpPr>
          <p:cNvPr id="189" name="Google Shape;189;p21"/>
          <p:cNvSpPr txBox="1"/>
          <p:nvPr>
            <p:ph type="title"/>
          </p:nvPr>
        </p:nvSpPr>
        <p:spPr>
          <a:xfrm>
            <a:off x="533400" y="514350"/>
            <a:ext cx="769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4. Sóng vô tuyến</a:t>
            </a:r>
            <a:endParaRPr/>
          </a:p>
        </p:txBody>
      </p:sp>
      <p:sp>
        <p:nvSpPr>
          <p:cNvPr id="190" name="Google Shape;190;p2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191" name="Google Shape;191;p21"/>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21"/>
          <p:cNvPicPr preferRelativeResize="0"/>
          <p:nvPr/>
        </p:nvPicPr>
        <p:blipFill rotWithShape="1">
          <a:blip r:embed="rId3">
            <a:alphaModFix/>
          </a:blip>
          <a:srcRect b="0" l="0" r="0" t="0"/>
          <a:stretch/>
        </p:blipFill>
        <p:spPr>
          <a:xfrm>
            <a:off x="5257800" y="3639622"/>
            <a:ext cx="1409700" cy="1055914"/>
          </a:xfrm>
          <a:prstGeom prst="rect">
            <a:avLst/>
          </a:prstGeom>
          <a:noFill/>
          <a:ln>
            <a:noFill/>
          </a:ln>
        </p:spPr>
      </p:pic>
      <p:pic>
        <p:nvPicPr>
          <p:cNvPr id="193" name="Google Shape;193;p21"/>
          <p:cNvPicPr preferRelativeResize="0"/>
          <p:nvPr/>
        </p:nvPicPr>
        <p:blipFill rotWithShape="1">
          <a:blip r:embed="rId4">
            <a:alphaModFix/>
          </a:blip>
          <a:srcRect b="0" l="0" r="0" t="0"/>
          <a:stretch/>
        </p:blipFill>
        <p:spPr>
          <a:xfrm>
            <a:off x="6726196" y="3714750"/>
            <a:ext cx="2036804" cy="944336"/>
          </a:xfrm>
          <a:prstGeom prst="rect">
            <a:avLst/>
          </a:prstGeom>
          <a:noFill/>
          <a:ln>
            <a:noFill/>
          </a:ln>
        </p:spPr>
      </p:pic>
      <p:pic>
        <p:nvPicPr>
          <p:cNvPr id="194" name="Google Shape;194;p21"/>
          <p:cNvPicPr preferRelativeResize="0"/>
          <p:nvPr/>
        </p:nvPicPr>
        <p:blipFill rotWithShape="1">
          <a:blip r:embed="rId5">
            <a:alphaModFix/>
          </a:blip>
          <a:srcRect b="0" l="0" r="0" t="0"/>
          <a:stretch/>
        </p:blipFill>
        <p:spPr>
          <a:xfrm>
            <a:off x="5257800" y="1806061"/>
            <a:ext cx="3276600" cy="17373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533400" y="514350"/>
            <a:ext cx="769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4. Sóng vô tuyến</a:t>
            </a:r>
            <a:endParaRPr/>
          </a:p>
        </p:txBody>
      </p:sp>
      <p:sp>
        <p:nvSpPr>
          <p:cNvPr id="200" name="Google Shape;200;p22"/>
          <p:cNvSpPr txBox="1"/>
          <p:nvPr>
            <p:ph idx="2" type="body"/>
          </p:nvPr>
        </p:nvSpPr>
        <p:spPr>
          <a:xfrm>
            <a:off x="685800" y="1504950"/>
            <a:ext cx="35433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Ứng dụng: Sử dụng cho các đài phát thanh và truyền hình địa phương </a:t>
            </a:r>
            <a:endParaRPr sz="1600"/>
          </a:p>
          <a:p>
            <a:pPr indent="-342900" lvl="0" marL="457200" rtl="0" algn="l">
              <a:lnSpc>
                <a:spcPct val="100000"/>
              </a:lnSpc>
              <a:spcBef>
                <a:spcPts val="600"/>
              </a:spcBef>
              <a:spcAft>
                <a:spcPts val="0"/>
              </a:spcAft>
              <a:buSzPts val="1800"/>
              <a:buChar char="●"/>
            </a:pPr>
            <a:r>
              <a:rPr lang="en-US" sz="1600"/>
              <a:t>Sóng viba (bước sóng khoảng vài cm) được sử dụng cho viễn thông quốc tế và chuyển tiếp truyền hình qua vê tinh thông tin và cho mạng điện thoại di động qua tháp vi ba.</a:t>
            </a:r>
            <a:endParaRPr sz="1600"/>
          </a:p>
        </p:txBody>
      </p:sp>
      <p:sp>
        <p:nvSpPr>
          <p:cNvPr id="201" name="Google Shape;201;p2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202" name="Google Shape;202;p22"/>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22"/>
          <p:cNvPicPr preferRelativeResize="0"/>
          <p:nvPr/>
        </p:nvPicPr>
        <p:blipFill rotWithShape="1">
          <a:blip r:embed="rId3">
            <a:alphaModFix/>
          </a:blip>
          <a:srcRect b="0" l="0" r="0" t="0"/>
          <a:stretch/>
        </p:blipFill>
        <p:spPr>
          <a:xfrm>
            <a:off x="4565440" y="1581150"/>
            <a:ext cx="2208507" cy="1371600"/>
          </a:xfrm>
          <a:prstGeom prst="rect">
            <a:avLst/>
          </a:prstGeom>
          <a:noFill/>
          <a:ln>
            <a:noFill/>
          </a:ln>
        </p:spPr>
      </p:pic>
      <p:pic>
        <p:nvPicPr>
          <p:cNvPr id="204" name="Google Shape;204;p22"/>
          <p:cNvPicPr preferRelativeResize="0"/>
          <p:nvPr/>
        </p:nvPicPr>
        <p:blipFill rotWithShape="1">
          <a:blip r:embed="rId4">
            <a:alphaModFix/>
          </a:blip>
          <a:srcRect b="0" l="0" r="0" t="0"/>
          <a:stretch/>
        </p:blipFill>
        <p:spPr>
          <a:xfrm>
            <a:off x="4572000" y="3028949"/>
            <a:ext cx="2231497" cy="16736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idx="1" type="body"/>
          </p:nvPr>
        </p:nvSpPr>
        <p:spPr>
          <a:xfrm>
            <a:off x="457200" y="1504950"/>
            <a:ext cx="40386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 Tia X có bước sóng nhỏ hơn tia tử ngoại (khoảng từ 30pm đến 3nm)</a:t>
            </a:r>
            <a:endParaRPr/>
          </a:p>
          <a:p>
            <a:pPr indent="-342900" lvl="0" marL="457200" rtl="0" algn="l">
              <a:lnSpc>
                <a:spcPct val="100000"/>
              </a:lnSpc>
              <a:spcBef>
                <a:spcPts val="600"/>
              </a:spcBef>
              <a:spcAft>
                <a:spcPts val="0"/>
              </a:spcAft>
              <a:buSzPts val="1800"/>
              <a:buChar char="●"/>
            </a:pPr>
            <a:r>
              <a:rPr lang="en-US" sz="1600"/>
              <a:t>- Nguồn phát tia X: Các electron chuyển động với tốc độ cao tới đập vào tấm kim loại có nguyên tử lượng lớn trong ống tia X.</a:t>
            </a:r>
            <a:endParaRPr/>
          </a:p>
          <a:p>
            <a:pPr indent="0" lvl="0" marL="114300" rtl="0" algn="l">
              <a:lnSpc>
                <a:spcPct val="100000"/>
              </a:lnSpc>
              <a:spcBef>
                <a:spcPts val="600"/>
              </a:spcBef>
              <a:spcAft>
                <a:spcPts val="0"/>
              </a:spcAft>
              <a:buSzPts val="1800"/>
              <a:buNone/>
            </a:pPr>
            <a:r>
              <a:t/>
            </a:r>
            <a:endParaRPr sz="1600"/>
          </a:p>
        </p:txBody>
      </p:sp>
      <p:sp>
        <p:nvSpPr>
          <p:cNvPr id="210" name="Google Shape;210;p23"/>
          <p:cNvSpPr txBox="1"/>
          <p:nvPr>
            <p:ph type="title"/>
          </p:nvPr>
        </p:nvSpPr>
        <p:spPr>
          <a:xfrm>
            <a:off x="533400" y="438150"/>
            <a:ext cx="78486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5. Tia Rơn ghen (tia X)</a:t>
            </a:r>
            <a:endParaRPr/>
          </a:p>
        </p:txBody>
      </p:sp>
      <p:sp>
        <p:nvSpPr>
          <p:cNvPr id="211" name="Google Shape;211;p23"/>
          <p:cNvSpPr txBox="1"/>
          <p:nvPr>
            <p:ph idx="2" type="body"/>
          </p:nvPr>
        </p:nvSpPr>
        <p:spPr>
          <a:xfrm>
            <a:off x="457200" y="3181350"/>
            <a:ext cx="42672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Ứng dụng: Chuẩn đoán và chữa trị một số bệnh trong y học, tìm khuyết tật trong các vật đúc bằng kim loại, kiểm tra hành lí hành khách.</a:t>
            </a:r>
            <a:endParaRPr/>
          </a:p>
        </p:txBody>
      </p:sp>
      <p:sp>
        <p:nvSpPr>
          <p:cNvPr id="212" name="Google Shape;212;p2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213" name="Google Shape;213;p23"/>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20902049_images1944378_tiaX_04.jpg" id="214" name="Google Shape;214;p23"/>
          <p:cNvPicPr preferRelativeResize="0"/>
          <p:nvPr/>
        </p:nvPicPr>
        <p:blipFill rotWithShape="1">
          <a:blip r:embed="rId3">
            <a:alphaModFix/>
          </a:blip>
          <a:srcRect b="0" l="0" r="0" t="0"/>
          <a:stretch/>
        </p:blipFill>
        <p:spPr>
          <a:xfrm>
            <a:off x="5181601" y="3333750"/>
            <a:ext cx="1069848" cy="1371600"/>
          </a:xfrm>
          <a:prstGeom prst="rect">
            <a:avLst/>
          </a:prstGeom>
          <a:noFill/>
          <a:ln>
            <a:noFill/>
          </a:ln>
        </p:spPr>
      </p:pic>
      <p:pic>
        <p:nvPicPr>
          <p:cNvPr descr="hop-qua.jpg" id="215" name="Google Shape;215;p23"/>
          <p:cNvPicPr preferRelativeResize="0"/>
          <p:nvPr/>
        </p:nvPicPr>
        <p:blipFill rotWithShape="1">
          <a:blip r:embed="rId4">
            <a:alphaModFix/>
          </a:blip>
          <a:srcRect b="0" l="0" r="0" t="0"/>
          <a:stretch/>
        </p:blipFill>
        <p:spPr>
          <a:xfrm>
            <a:off x="6296388" y="3333750"/>
            <a:ext cx="1933212" cy="1365967"/>
          </a:xfrm>
          <a:prstGeom prst="rect">
            <a:avLst/>
          </a:prstGeom>
          <a:noFill/>
          <a:ln>
            <a:noFill/>
          </a:ln>
        </p:spPr>
      </p:pic>
      <p:pic>
        <p:nvPicPr>
          <p:cNvPr id="216" name="Google Shape;216;p23"/>
          <p:cNvPicPr preferRelativeResize="0"/>
          <p:nvPr/>
        </p:nvPicPr>
        <p:blipFill rotWithShape="1">
          <a:blip r:embed="rId5">
            <a:alphaModFix/>
          </a:blip>
          <a:srcRect b="0" l="0" r="0" t="0"/>
          <a:stretch/>
        </p:blipFill>
        <p:spPr>
          <a:xfrm>
            <a:off x="5181601" y="1652698"/>
            <a:ext cx="3047999" cy="161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idx="1" type="body"/>
          </p:nvPr>
        </p:nvSpPr>
        <p:spPr>
          <a:xfrm>
            <a:off x="381000" y="1504950"/>
            <a:ext cx="32766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Có bước sóng nhỏ nhất trong thang sóng điện từ, khoảng từ 10</a:t>
            </a:r>
            <a:r>
              <a:rPr baseline="30000" lang="en-US" sz="1600"/>
              <a:t>-5</a:t>
            </a:r>
            <a:r>
              <a:rPr lang="en-US" sz="1600"/>
              <a:t>nm đến 0,1nm</a:t>
            </a:r>
            <a:endParaRPr/>
          </a:p>
          <a:p>
            <a:pPr indent="-342900" lvl="0" marL="457200" rtl="0" algn="l">
              <a:lnSpc>
                <a:spcPct val="100000"/>
              </a:lnSpc>
              <a:spcBef>
                <a:spcPts val="600"/>
              </a:spcBef>
              <a:spcAft>
                <a:spcPts val="0"/>
              </a:spcAft>
              <a:buSzPts val="1800"/>
              <a:buChar char="●"/>
            </a:pPr>
            <a:r>
              <a:rPr lang="en-US" sz="1600"/>
              <a:t>Ứng dụng: dùng trong phẫu thuật, điều trị các căn bệnh liên quan đến khối u, dị dạng mạch máu; ứng dụng trong lĩnh vực công nghiệp, phát hiện các khuyết tật bằng hình ảnh rõ rang với độ chính xác cao.</a:t>
            </a:r>
            <a:endParaRPr/>
          </a:p>
        </p:txBody>
      </p:sp>
      <p:sp>
        <p:nvSpPr>
          <p:cNvPr id="222" name="Google Shape;222;p24"/>
          <p:cNvSpPr txBox="1"/>
          <p:nvPr>
            <p:ph type="title"/>
          </p:nvPr>
        </p:nvSpPr>
        <p:spPr>
          <a:xfrm>
            <a:off x="457200" y="438150"/>
            <a:ext cx="78486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6. Tia Gamma (γ)</a:t>
            </a:r>
            <a:endParaRPr/>
          </a:p>
        </p:txBody>
      </p:sp>
      <p:sp>
        <p:nvSpPr>
          <p:cNvPr id="223" name="Google Shape;223;p2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224" name="Google Shape;224;p24"/>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5" name="Google Shape;225;p24"/>
          <p:cNvPicPr preferRelativeResize="0"/>
          <p:nvPr/>
        </p:nvPicPr>
        <p:blipFill rotWithShape="1">
          <a:blip r:embed="rId3">
            <a:alphaModFix/>
          </a:blip>
          <a:srcRect b="0" l="0" r="0" t="0"/>
          <a:stretch/>
        </p:blipFill>
        <p:spPr>
          <a:xfrm>
            <a:off x="3962400" y="2952750"/>
            <a:ext cx="2819400" cy="1578864"/>
          </a:xfrm>
          <a:prstGeom prst="rect">
            <a:avLst/>
          </a:prstGeom>
          <a:noFill/>
          <a:ln>
            <a:noFill/>
          </a:ln>
        </p:spPr>
      </p:pic>
      <p:pic>
        <p:nvPicPr>
          <p:cNvPr id="226" name="Google Shape;226;p24"/>
          <p:cNvPicPr preferRelativeResize="0"/>
          <p:nvPr/>
        </p:nvPicPr>
        <p:blipFill rotWithShape="1">
          <a:blip r:embed="rId4">
            <a:alphaModFix/>
          </a:blip>
          <a:srcRect b="0" l="0" r="0" t="0"/>
          <a:stretch/>
        </p:blipFill>
        <p:spPr>
          <a:xfrm>
            <a:off x="5943600" y="1581150"/>
            <a:ext cx="2337200" cy="1354784"/>
          </a:xfrm>
          <a:prstGeom prst="rect">
            <a:avLst/>
          </a:prstGeom>
          <a:noFill/>
          <a:ln>
            <a:noFill/>
          </a:ln>
        </p:spPr>
      </p:pic>
      <p:pic>
        <p:nvPicPr>
          <p:cNvPr id="227" name="Google Shape;227;p24"/>
          <p:cNvPicPr preferRelativeResize="0"/>
          <p:nvPr/>
        </p:nvPicPr>
        <p:blipFill rotWithShape="1">
          <a:blip r:embed="rId5">
            <a:alphaModFix/>
          </a:blip>
          <a:srcRect b="0" l="0" r="0" t="0"/>
          <a:stretch/>
        </p:blipFill>
        <p:spPr>
          <a:xfrm>
            <a:off x="3962400" y="1684077"/>
            <a:ext cx="1752600" cy="1251857"/>
          </a:xfrm>
          <a:prstGeom prst="rect">
            <a:avLst/>
          </a:prstGeom>
          <a:noFill/>
          <a:ln>
            <a:noFill/>
          </a:ln>
        </p:spPr>
      </p:pic>
      <p:sp>
        <p:nvSpPr>
          <p:cNvPr id="228" name="Google Shape;228;p24"/>
          <p:cNvSpPr txBox="1"/>
          <p:nvPr/>
        </p:nvSpPr>
        <p:spPr>
          <a:xfrm>
            <a:off x="6858000" y="3409950"/>
            <a:ext cx="177165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Raleway"/>
                <a:ea typeface="Raleway"/>
                <a:cs typeface="Raleway"/>
                <a:sym typeface="Raleway"/>
              </a:rPr>
              <a:t>Sử dụng phương pháp chiếu xạ nâng cao chất lượng thực phẩm</a:t>
            </a:r>
            <a:endParaRPr b="0" i="0" sz="1400" u="none" cap="none" strike="noStrike">
              <a:solidFill>
                <a:srgbClr val="000000"/>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ph idx="4294967295" type="ctrTitle"/>
          </p:nvPr>
        </p:nvSpPr>
        <p:spPr>
          <a:xfrm>
            <a:off x="972175" y="648000"/>
            <a:ext cx="7199700" cy="89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5800"/>
              <a:buFont typeface="Raleway ExtraBold"/>
              <a:buNone/>
            </a:pPr>
            <a:r>
              <a:rPr b="0" i="0" lang="en-US" sz="4800" u="none" cap="none" strike="noStrike">
                <a:solidFill>
                  <a:srgbClr val="FFFFFF"/>
                </a:solidFill>
                <a:latin typeface="Raleway ExtraBold"/>
                <a:ea typeface="Raleway ExtraBold"/>
                <a:cs typeface="Raleway ExtraBold"/>
                <a:sym typeface="Raleway ExtraBold"/>
              </a:rPr>
              <a:t>Củng cố kiến thức</a:t>
            </a:r>
            <a:endParaRPr b="0" i="0" sz="4800" u="none" cap="none" strike="noStrike">
              <a:solidFill>
                <a:srgbClr val="FFFFFF"/>
              </a:solidFill>
              <a:latin typeface="Raleway ExtraBold"/>
              <a:ea typeface="Raleway ExtraBold"/>
              <a:cs typeface="Raleway ExtraBold"/>
              <a:sym typeface="Raleway ExtraBold"/>
            </a:endParaRPr>
          </a:p>
        </p:txBody>
      </p:sp>
      <p:sp>
        <p:nvSpPr>
          <p:cNvPr id="234" name="Google Shape;234;p2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235" name="Google Shape;235;p25"/>
          <p:cNvGrpSpPr/>
          <p:nvPr/>
        </p:nvGrpSpPr>
        <p:grpSpPr>
          <a:xfrm>
            <a:off x="8056529" y="173652"/>
            <a:ext cx="793438" cy="1034192"/>
            <a:chOff x="2624850" y="4296000"/>
            <a:chExt cx="380400" cy="495825"/>
          </a:xfrm>
        </p:grpSpPr>
        <p:sp>
          <p:nvSpPr>
            <p:cNvPr id="236" name="Google Shape;236;p25"/>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5"/>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5"/>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922000" y="514350"/>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000"/>
              <a:t>Hãy xác định phạm vi tần số tương ứng với các dải bước sóng</a:t>
            </a:r>
            <a:endParaRPr sz="3000"/>
          </a:p>
        </p:txBody>
      </p:sp>
      <p:graphicFrame>
        <p:nvGraphicFramePr>
          <p:cNvPr id="244" name="Google Shape;244;p26"/>
          <p:cNvGraphicFramePr/>
          <p:nvPr/>
        </p:nvGraphicFramePr>
        <p:xfrm>
          <a:off x="837550" y="1581150"/>
          <a:ext cx="3000000" cy="3000000"/>
        </p:xfrm>
        <a:graphic>
          <a:graphicData uri="http://schemas.openxmlformats.org/drawingml/2006/table">
            <a:tbl>
              <a:tblPr>
                <a:noFill/>
                <a:tableStyleId>{A6BA325F-75D6-4A1C-A97B-B1DB77A2C8AF}</a:tableStyleId>
              </a:tblPr>
              <a:tblGrid>
                <a:gridCol w="2018150"/>
                <a:gridCol w="2743200"/>
                <a:gridCol w="2743200"/>
              </a:tblGrid>
              <a:tr h="325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Loại bức xạ</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B600">
                          <a:alpha val="0"/>
                        </a:srgbClr>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Phạm vi bước sóng</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B600">
                          <a:alpha val="0"/>
                        </a:srgbClr>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Phạm vi tần số (Hz)</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B600">
                          <a:alpha val="0"/>
                        </a:srgbClr>
                      </a:solidFill>
                      <a:prstDash val="solid"/>
                      <a:round/>
                      <a:headEnd len="sm" w="sm" type="none"/>
                      <a:tailEnd len="sm" w="sm" type="none"/>
                    </a:lnB>
                    <a:solidFill>
                      <a:srgbClr val="FFF2CC"/>
                    </a:solidFill>
                  </a:tcPr>
                </a:tc>
              </a:tr>
              <a:tr h="335300">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Sóng vô tuyến</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B6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Raleway ExtraBold"/>
                          <a:ea typeface="Raleway ExtraBold"/>
                          <a:cs typeface="Raleway ExtraBold"/>
                          <a:sym typeface="Raleway ExtraBold"/>
                        </a:rPr>
                        <a:t>Từ 1mm đến 100km</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B6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B6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r>
              <a:tr h="381025">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Sóng vi ba</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Raleway ExtraBold"/>
                          <a:ea typeface="Raleway ExtraBold"/>
                          <a:cs typeface="Raleway ExtraBold"/>
                          <a:sym typeface="Raleway ExtraBold"/>
                        </a:rPr>
                        <a:t>Từ 1mm đến 1m</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74350">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Tia hồng ngoại</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Raleway ExtraBold"/>
                          <a:ea typeface="Raleway ExtraBold"/>
                          <a:cs typeface="Raleway ExtraBold"/>
                          <a:sym typeface="Raleway ExtraBold"/>
                        </a:rPr>
                        <a:t>Từ 0,76µm đến 1mm</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25775">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Ánh sáng nhìn thấy</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Raleway ExtraBold"/>
                          <a:ea typeface="Raleway ExtraBold"/>
                          <a:cs typeface="Raleway ExtraBold"/>
                          <a:sym typeface="Raleway ExtraBold"/>
                        </a:rPr>
                        <a:t>Từ 0,38µm đến 0,76µm</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19100">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Tia tử ngoại</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Raleway ExtraBold"/>
                          <a:ea typeface="Raleway ExtraBold"/>
                          <a:cs typeface="Raleway ExtraBold"/>
                          <a:sym typeface="Raleway ExtraBold"/>
                        </a:rPr>
                        <a:t>Từ 10nm đến 400nm</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19100">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Raleway Light"/>
                          <a:ea typeface="Raleway Light"/>
                          <a:cs typeface="Raleway Light"/>
                          <a:sym typeface="Raleway Light"/>
                        </a:rPr>
                        <a:t>Tia X</a:t>
                      </a:r>
                      <a:endParaRPr sz="1400" u="none" cap="none" strike="noStrike">
                        <a:solidFill>
                          <a:schemeClr val="dk1"/>
                        </a:solidFill>
                        <a:latin typeface="Raleway Light"/>
                        <a:ea typeface="Raleway Light"/>
                        <a:cs typeface="Raleway Light"/>
                        <a:sym typeface="Raleway Light"/>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FFB6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Raleway ExtraBold"/>
                          <a:ea typeface="Raleway ExtraBold"/>
                          <a:cs typeface="Raleway ExtraBold"/>
                          <a:sym typeface="Raleway ExtraBold"/>
                        </a:rPr>
                        <a:t>Từ 30pm đến 3nm</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FFB6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Raleway ExtraBold"/>
                        <a:ea typeface="Raleway ExtraBold"/>
                        <a:cs typeface="Raleway ExtraBold"/>
                        <a:sym typeface="Raleway ExtraBold"/>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FFB600"/>
                      </a:solidFill>
                      <a:prstDash val="solid"/>
                      <a:round/>
                      <a:headEnd len="sm" w="sm" type="none"/>
                      <a:tailEnd len="sm" w="sm" type="none"/>
                    </a:lnB>
                  </a:tcPr>
                </a:tc>
              </a:tr>
            </a:tbl>
          </a:graphicData>
        </a:graphic>
      </p:graphicFrame>
      <p:sp>
        <p:nvSpPr>
          <p:cNvPr id="245" name="Google Shape;245;p2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246" name="Google Shape;246;p26"/>
          <p:cNvGrpSpPr/>
          <p:nvPr/>
        </p:nvGrpSpPr>
        <p:grpSpPr>
          <a:xfrm>
            <a:off x="8089119" y="319162"/>
            <a:ext cx="728350" cy="743348"/>
            <a:chOff x="3955900" y="2984500"/>
            <a:chExt cx="414000" cy="422525"/>
          </a:xfrm>
        </p:grpSpPr>
        <p:sp>
          <p:nvSpPr>
            <p:cNvPr id="247" name="Google Shape;247;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255" name="Google Shape;255;p27"/>
          <p:cNvSpPr txBox="1"/>
          <p:nvPr/>
        </p:nvSpPr>
        <p:spPr>
          <a:xfrm>
            <a:off x="685800" y="1352550"/>
            <a:ext cx="4114800" cy="77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FFB566"/>
                </a:solidFill>
                <a:latin typeface="Raleway Light"/>
                <a:ea typeface="Raleway Light"/>
                <a:cs typeface="Raleway Light"/>
                <a:sym typeface="Raleway Light"/>
              </a:rPr>
              <a:t>Câu 1: </a:t>
            </a:r>
            <a:r>
              <a:rPr b="1" i="0" lang="en-US" sz="1400" u="none" cap="none" strike="noStrike">
                <a:solidFill>
                  <a:schemeClr val="dk1"/>
                </a:solidFill>
                <a:latin typeface="Raleway Light"/>
                <a:ea typeface="Raleway Light"/>
                <a:cs typeface="Raleway Light"/>
                <a:sym typeface="Raleway Light"/>
              </a:rPr>
              <a:t>Giải thích tại sao mỗi khi cho phóng hồ quang người thợ hàn cần mặt nạ che mặt?</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Raleway Light"/>
              <a:ea typeface="Raleway Light"/>
              <a:cs typeface="Raleway Light"/>
              <a:sym typeface="Raleway Light"/>
            </a:endParaRPr>
          </a:p>
        </p:txBody>
      </p:sp>
      <p:pic>
        <p:nvPicPr>
          <p:cNvPr id="256" name="Google Shape;256;p27"/>
          <p:cNvPicPr preferRelativeResize="0"/>
          <p:nvPr/>
        </p:nvPicPr>
        <p:blipFill rotWithShape="1">
          <a:blip r:embed="rId3">
            <a:alphaModFix/>
          </a:blip>
          <a:srcRect b="0" l="0" r="0" t="0"/>
          <a:stretch/>
        </p:blipFill>
        <p:spPr>
          <a:xfrm>
            <a:off x="1219200" y="2038350"/>
            <a:ext cx="2133600" cy="1280159"/>
          </a:xfrm>
          <a:prstGeom prst="rect">
            <a:avLst/>
          </a:prstGeom>
          <a:noFill/>
          <a:ln>
            <a:noFill/>
          </a:ln>
        </p:spPr>
      </p:pic>
      <p:sp>
        <p:nvSpPr>
          <p:cNvPr id="257" name="Google Shape;257;p27"/>
          <p:cNvSpPr/>
          <p:nvPr/>
        </p:nvSpPr>
        <p:spPr>
          <a:xfrm>
            <a:off x="7334564" y="2384367"/>
            <a:ext cx="299775" cy="28623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8" name="Google Shape;258;p27"/>
          <p:cNvGrpSpPr/>
          <p:nvPr/>
        </p:nvGrpSpPr>
        <p:grpSpPr>
          <a:xfrm>
            <a:off x="6962708" y="777025"/>
            <a:ext cx="1284369" cy="1284693"/>
            <a:chOff x="6654650" y="3665275"/>
            <a:chExt cx="409100" cy="409125"/>
          </a:xfrm>
        </p:grpSpPr>
        <p:sp>
          <p:nvSpPr>
            <p:cNvPr id="259" name="Google Shape;259;p27"/>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7"/>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 name="Google Shape;261;p27"/>
          <p:cNvGrpSpPr/>
          <p:nvPr/>
        </p:nvGrpSpPr>
        <p:grpSpPr>
          <a:xfrm rot="290934">
            <a:off x="5826714" y="2216476"/>
            <a:ext cx="848543" cy="848624"/>
            <a:chOff x="570875" y="4322250"/>
            <a:chExt cx="443300" cy="443325"/>
          </a:xfrm>
        </p:grpSpPr>
        <p:sp>
          <p:nvSpPr>
            <p:cNvPr id="262" name="Google Shape;262;p27"/>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7"/>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7"/>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7"/>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6" name="Google Shape;266;p27"/>
          <p:cNvSpPr/>
          <p:nvPr/>
        </p:nvSpPr>
        <p:spPr>
          <a:xfrm rot="2466717">
            <a:off x="5819909" y="1025895"/>
            <a:ext cx="416526" cy="39771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7"/>
          <p:cNvSpPr/>
          <p:nvPr/>
        </p:nvSpPr>
        <p:spPr>
          <a:xfrm rot="-1609245">
            <a:off x="6429073" y="1276138"/>
            <a:ext cx="299725" cy="28620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7"/>
          <p:cNvSpPr/>
          <p:nvPr/>
        </p:nvSpPr>
        <p:spPr>
          <a:xfrm rot="2926063">
            <a:off x="8246537" y="1502870"/>
            <a:ext cx="224479" cy="21434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7"/>
          <p:cNvSpPr/>
          <p:nvPr/>
        </p:nvSpPr>
        <p:spPr>
          <a:xfrm rot="-1609158">
            <a:off x="8202241" y="284727"/>
            <a:ext cx="202232" cy="19309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7"/>
          <p:cNvSpPr txBox="1"/>
          <p:nvPr/>
        </p:nvSpPr>
        <p:spPr>
          <a:xfrm>
            <a:off x="762000" y="3638550"/>
            <a:ext cx="746694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B566"/>
                </a:solidFill>
                <a:latin typeface="Raleway Light"/>
                <a:ea typeface="Raleway Light"/>
                <a:cs typeface="Raleway Light"/>
                <a:sym typeface="Raleway Light"/>
              </a:rPr>
              <a:t>Câu 2: </a:t>
            </a:r>
            <a:r>
              <a:rPr b="1" i="0" lang="en-US" sz="1400" u="none" cap="none" strike="noStrike">
                <a:solidFill>
                  <a:schemeClr val="dk1"/>
                </a:solidFill>
                <a:latin typeface="Raleway Light"/>
                <a:ea typeface="Raleway Light"/>
                <a:cs typeface="Raleway Light"/>
                <a:sym typeface="Raleway Light"/>
              </a:rPr>
              <a:t>Giải thích tại sao Mặt trời là một nguồn năng lượng khổng lồ phát ra tia tử ngoại mà con người và các sinh vật trên Trái Đất vẫn có thể sinh sống dưới ánh nắng mặt trời</a:t>
            </a:r>
            <a:endParaRPr b="0" i="0" sz="14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SzPts val="1800"/>
              <a:buNone/>
            </a:pPr>
            <a:r>
              <a:rPr lang="en-US"/>
              <a:t>Chỉ với một chiếc điện thoại thông minh hay chiếc máy tính được kết nối internet, ta có thể trao đổi thông tin với nhau trên khắp toàn cầu. Vậy tại sao thông tin lại có thể lan truyền được trong không gian?</a:t>
            </a:r>
            <a:endParaRPr/>
          </a:p>
          <a:p>
            <a:pPr indent="0" lvl="0" marL="114300" rtl="0" algn="l">
              <a:lnSpc>
                <a:spcPct val="100000"/>
              </a:lnSpc>
              <a:spcBef>
                <a:spcPts val="600"/>
              </a:spcBef>
              <a:spcAft>
                <a:spcPts val="0"/>
              </a:spcAft>
              <a:buSzPts val="1800"/>
              <a:buNone/>
            </a:pPr>
            <a:r>
              <a:t/>
            </a:r>
            <a:endParaRPr/>
          </a:p>
        </p:txBody>
      </p:sp>
      <p:sp>
        <p:nvSpPr>
          <p:cNvPr id="60" name="Google Shape;60;p1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61" name="Google Shape;61;p11"/>
          <p:cNvGrpSpPr/>
          <p:nvPr/>
        </p:nvGrpSpPr>
        <p:grpSpPr>
          <a:xfrm>
            <a:off x="8119638" y="225980"/>
            <a:ext cx="539546" cy="879605"/>
            <a:chOff x="6730350" y="2315900"/>
            <a:chExt cx="257700" cy="420100"/>
          </a:xfrm>
        </p:grpSpPr>
        <p:sp>
          <p:nvSpPr>
            <p:cNvPr id="62" name="Google Shape;62;p1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1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4800"/>
              <a:t>Câu hỏi thảo luận</a:t>
            </a:r>
            <a:endParaRPr sz="4800">
              <a:solidFill>
                <a:schemeClr val="accent1"/>
              </a:solidFill>
            </a:endParaRPr>
          </a:p>
        </p:txBody>
      </p:sp>
      <p:pic>
        <p:nvPicPr>
          <p:cNvPr id="68" name="Google Shape;68;p11"/>
          <p:cNvPicPr preferRelativeResize="0"/>
          <p:nvPr/>
        </p:nvPicPr>
        <p:blipFill rotWithShape="1">
          <a:blip r:embed="rId3">
            <a:alphaModFix/>
          </a:blip>
          <a:srcRect b="0" l="0" r="0" t="0"/>
          <a:stretch/>
        </p:blipFill>
        <p:spPr>
          <a:xfrm>
            <a:off x="163285" y="3181350"/>
            <a:ext cx="3233057" cy="1676400"/>
          </a:xfrm>
          <a:prstGeom prst="rect">
            <a:avLst/>
          </a:prstGeom>
          <a:noFill/>
          <a:ln>
            <a:noFill/>
          </a:ln>
        </p:spPr>
      </p:pic>
      <p:pic>
        <p:nvPicPr>
          <p:cNvPr id="69" name="Google Shape;69;p11"/>
          <p:cNvPicPr preferRelativeResize="0"/>
          <p:nvPr/>
        </p:nvPicPr>
        <p:blipFill rotWithShape="1">
          <a:blip r:embed="rId4">
            <a:alphaModFix/>
          </a:blip>
          <a:srcRect b="0" l="0" r="0" t="0"/>
          <a:stretch/>
        </p:blipFill>
        <p:spPr>
          <a:xfrm>
            <a:off x="3048000" y="2977099"/>
            <a:ext cx="2819400" cy="1762125"/>
          </a:xfrm>
          <a:prstGeom prst="rect">
            <a:avLst/>
          </a:prstGeom>
          <a:noFill/>
          <a:ln>
            <a:noFill/>
          </a:ln>
        </p:spPr>
      </p:pic>
      <p:pic>
        <p:nvPicPr>
          <p:cNvPr id="70" name="Google Shape;70;p11"/>
          <p:cNvPicPr preferRelativeResize="0"/>
          <p:nvPr/>
        </p:nvPicPr>
        <p:blipFill rotWithShape="1">
          <a:blip r:embed="rId5">
            <a:alphaModFix/>
          </a:blip>
          <a:srcRect b="0" l="0" r="0" t="0"/>
          <a:stretch/>
        </p:blipFill>
        <p:spPr>
          <a:xfrm>
            <a:off x="6019800" y="2977099"/>
            <a:ext cx="2469376" cy="17884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p:tgtEl>
                                          <p:spTgt spid="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p:tgtEl>
                                          <p:spTgt spid="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title"/>
          </p:nvPr>
        </p:nvSpPr>
        <p:spPr>
          <a:xfrm>
            <a:off x="914400" y="566408"/>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1800"/>
              <a:t>Các thiết bị như tivi, điện thoại di động, lò vi sóng đều sử dụng sóng điện từ. Vậy ai nghiên cứu, xây dựng lí thuyết điện từ? Và sóng điện từ là gì?</a:t>
            </a:r>
            <a:endParaRPr sz="1800"/>
          </a:p>
        </p:txBody>
      </p:sp>
      <p:sp>
        <p:nvSpPr>
          <p:cNvPr id="76" name="Google Shape;76;p1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77" name="Google Shape;77;p12"/>
          <p:cNvSpPr txBox="1"/>
          <p:nvPr>
            <p:ph idx="1" type="body"/>
          </p:nvPr>
        </p:nvSpPr>
        <p:spPr>
          <a:xfrm>
            <a:off x="1143000" y="4144864"/>
            <a:ext cx="1676400" cy="76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1400"/>
              <a:buNone/>
            </a:pPr>
            <a:r>
              <a:rPr b="1" lang="en-US"/>
              <a:t>Michael Faraday</a:t>
            </a:r>
            <a:endParaRPr/>
          </a:p>
          <a:p>
            <a:pPr indent="0" lvl="0" marL="0" rtl="0" algn="ctr">
              <a:lnSpc>
                <a:spcPct val="100000"/>
              </a:lnSpc>
              <a:spcBef>
                <a:spcPts val="600"/>
              </a:spcBef>
              <a:spcAft>
                <a:spcPts val="0"/>
              </a:spcAft>
              <a:buSzPts val="1400"/>
              <a:buNone/>
            </a:pPr>
            <a:r>
              <a:rPr b="1" lang="en-US" sz="1200"/>
              <a:t>(1791- 1867)</a:t>
            </a:r>
            <a:endParaRPr b="1" sz="1200"/>
          </a:p>
        </p:txBody>
      </p:sp>
      <p:grpSp>
        <p:nvGrpSpPr>
          <p:cNvPr id="78" name="Google Shape;78;p12"/>
          <p:cNvGrpSpPr/>
          <p:nvPr/>
        </p:nvGrpSpPr>
        <p:grpSpPr>
          <a:xfrm>
            <a:off x="8054838" y="308799"/>
            <a:ext cx="796168" cy="763718"/>
            <a:chOff x="5241175" y="4959100"/>
            <a:chExt cx="539775" cy="517775"/>
          </a:xfrm>
        </p:grpSpPr>
        <p:sp>
          <p:nvSpPr>
            <p:cNvPr id="79" name="Google Shape;79;p12"/>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2"/>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2"/>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2"/>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2"/>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2"/>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5" name="Google Shape;85;p12"/>
          <p:cNvPicPr preferRelativeResize="0"/>
          <p:nvPr/>
        </p:nvPicPr>
        <p:blipFill rotWithShape="1">
          <a:blip r:embed="rId3">
            <a:alphaModFix/>
          </a:blip>
          <a:srcRect b="0" l="0" r="0" t="0"/>
          <a:stretch/>
        </p:blipFill>
        <p:spPr>
          <a:xfrm>
            <a:off x="990600" y="1570034"/>
            <a:ext cx="2006194" cy="2585301"/>
          </a:xfrm>
          <a:prstGeom prst="rect">
            <a:avLst/>
          </a:prstGeom>
          <a:noFill/>
          <a:ln>
            <a:noFill/>
          </a:ln>
        </p:spPr>
      </p:pic>
      <p:pic>
        <p:nvPicPr>
          <p:cNvPr id="86" name="Google Shape;86;p12"/>
          <p:cNvPicPr preferRelativeResize="0"/>
          <p:nvPr/>
        </p:nvPicPr>
        <p:blipFill rotWithShape="1">
          <a:blip r:embed="rId4">
            <a:alphaModFix/>
          </a:blip>
          <a:srcRect b="0" l="0" r="0" t="0"/>
          <a:stretch/>
        </p:blipFill>
        <p:spPr>
          <a:xfrm>
            <a:off x="4800600" y="1504950"/>
            <a:ext cx="2797629" cy="2650385"/>
          </a:xfrm>
          <a:prstGeom prst="rect">
            <a:avLst/>
          </a:prstGeom>
          <a:noFill/>
          <a:ln>
            <a:noFill/>
          </a:ln>
        </p:spPr>
      </p:pic>
      <p:sp>
        <p:nvSpPr>
          <p:cNvPr id="87" name="Google Shape;87;p12"/>
          <p:cNvSpPr txBox="1"/>
          <p:nvPr>
            <p:ph idx="1" type="body"/>
          </p:nvPr>
        </p:nvSpPr>
        <p:spPr>
          <a:xfrm>
            <a:off x="5181600" y="4155335"/>
            <a:ext cx="2057400" cy="76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1400"/>
              <a:buNone/>
            </a:pPr>
            <a:r>
              <a:rPr b="1" lang="en-US"/>
              <a:t>James Clerk Maxwell (1831-1879)</a:t>
            </a:r>
            <a:endParaRPr b="1"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p:tgtEl>
                                          <p:spTgt spid="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anim calcmode="lin" valueType="num">
                                      <p:cBhvr additive="base">
                                        <p:cTn dur="500"/>
                                        <p:tgtEl>
                                          <p:spTgt spid="7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anim calcmode="lin" valueType="num">
                                      <p:cBhvr additive="base">
                                        <p:cTn dur="500"/>
                                        <p:tgtEl>
                                          <p:spTgt spid="7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 calcmode="lin" valueType="num">
                                      <p:cBhvr additive="base">
                                        <p:cTn dur="500"/>
                                        <p:tgtEl>
                                          <p:spTgt spid="8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b="1" lang="en-US" sz="4800"/>
              <a:t>I. Sóng điện từ</a:t>
            </a:r>
            <a:endParaRPr sz="4800"/>
          </a:p>
        </p:txBody>
      </p:sp>
      <p:sp>
        <p:nvSpPr>
          <p:cNvPr id="93" name="Google Shape;93;p13"/>
          <p:cNvSpPr txBox="1"/>
          <p:nvPr>
            <p:ph idx="1" type="body"/>
          </p:nvPr>
        </p:nvSpPr>
        <p:spPr>
          <a:xfrm>
            <a:off x="922000" y="1734976"/>
            <a:ext cx="6621800" cy="21537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a:t>Sóng điện từ là điện từ trường lan truyền trong không gian.</a:t>
            </a:r>
            <a:endParaRPr/>
          </a:p>
          <a:p>
            <a:pPr indent="-342900" lvl="0" marL="457200" rtl="0" algn="l">
              <a:lnSpc>
                <a:spcPct val="100000"/>
              </a:lnSpc>
              <a:spcBef>
                <a:spcPts val="600"/>
              </a:spcBef>
              <a:spcAft>
                <a:spcPts val="0"/>
              </a:spcAft>
              <a:buSzPts val="1800"/>
              <a:buChar char="●"/>
            </a:pPr>
            <a:r>
              <a:rPr lang="en-US"/>
              <a:t>Sóng điện từ là sóng ngang, khi truyền trong chân không sóng điện từ có tốc độ 3.10</a:t>
            </a:r>
            <a:r>
              <a:rPr baseline="30000" lang="en-US"/>
              <a:t>8</a:t>
            </a:r>
            <a:r>
              <a:rPr lang="en-US"/>
              <a:t>m/s</a:t>
            </a:r>
            <a:endParaRPr/>
          </a:p>
          <a:p>
            <a:pPr indent="-342900" lvl="0" marL="457200" rtl="0" algn="l">
              <a:lnSpc>
                <a:spcPct val="100000"/>
              </a:lnSpc>
              <a:spcBef>
                <a:spcPts val="600"/>
              </a:spcBef>
              <a:spcAft>
                <a:spcPts val="0"/>
              </a:spcAft>
              <a:buSzPts val="1800"/>
              <a:buChar char="●"/>
            </a:pPr>
            <a:r>
              <a:rPr lang="en-US"/>
              <a:t>Ánh sáng là sóng điện từ.</a:t>
            </a:r>
            <a:endParaRPr/>
          </a:p>
          <a:p>
            <a:pPr indent="-342900" lvl="0" marL="457200" rtl="0" algn="l">
              <a:lnSpc>
                <a:spcPct val="100000"/>
              </a:lnSpc>
              <a:spcBef>
                <a:spcPts val="600"/>
              </a:spcBef>
              <a:spcAft>
                <a:spcPts val="0"/>
              </a:spcAft>
              <a:buSzPts val="1800"/>
              <a:buChar char="●"/>
            </a:pPr>
            <a:r>
              <a:rPr lang="en-US"/>
              <a:t>Sóng điện từ bao gồm một dải rộng tần số (hoặc bước sóng) gọi là thang sóng điện từ.</a:t>
            </a:r>
            <a:endParaRPr/>
          </a:p>
          <a:p>
            <a:pPr indent="0" lvl="0" marL="0" rtl="0" algn="l">
              <a:lnSpc>
                <a:spcPct val="100000"/>
              </a:lnSpc>
              <a:spcBef>
                <a:spcPts val="600"/>
              </a:spcBef>
              <a:spcAft>
                <a:spcPts val="0"/>
              </a:spcAft>
              <a:buClr>
                <a:schemeClr val="dk1"/>
              </a:buClr>
              <a:buSzPts val="1100"/>
              <a:buFont typeface="Arial"/>
              <a:buNone/>
            </a:pPr>
            <a:r>
              <a:t/>
            </a:r>
            <a:endParaRPr/>
          </a:p>
        </p:txBody>
      </p:sp>
      <p:sp>
        <p:nvSpPr>
          <p:cNvPr id="94" name="Google Shape;94;p1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95" name="Google Shape;95;p13"/>
          <p:cNvGrpSpPr/>
          <p:nvPr/>
        </p:nvGrpSpPr>
        <p:grpSpPr>
          <a:xfrm>
            <a:off x="8087089" y="356400"/>
            <a:ext cx="618316" cy="748360"/>
            <a:chOff x="584925" y="922575"/>
            <a:chExt cx="415200" cy="502525"/>
          </a:xfrm>
        </p:grpSpPr>
        <p:sp>
          <p:nvSpPr>
            <p:cNvPr id="96" name="Google Shape;96;p13"/>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nvSpPr>
        <p:spPr>
          <a:xfrm>
            <a:off x="685800" y="185976"/>
            <a:ext cx="6752169"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5000" u="none" cap="none" strike="noStrike">
                <a:solidFill>
                  <a:schemeClr val="dk1"/>
                </a:solidFill>
                <a:latin typeface="Raleway ExtraBold"/>
                <a:ea typeface="Raleway ExtraBold"/>
                <a:cs typeface="Raleway ExtraBold"/>
                <a:sym typeface="Raleway ExtraBold"/>
              </a:rPr>
              <a:t>II. Thang sóng điện từ</a:t>
            </a:r>
            <a:endParaRPr b="0" i="0" sz="5000" u="none" cap="none" strike="noStrike">
              <a:solidFill>
                <a:schemeClr val="dk1"/>
              </a:solidFill>
              <a:latin typeface="Raleway ExtraBold"/>
              <a:ea typeface="Raleway ExtraBold"/>
              <a:cs typeface="Raleway ExtraBold"/>
              <a:sym typeface="Raleway ExtraBold"/>
            </a:endParaRPr>
          </a:p>
        </p:txBody>
      </p:sp>
      <p:sp>
        <p:nvSpPr>
          <p:cNvPr id="104" name="Google Shape;104;p14"/>
          <p:cNvSpPr txBox="1"/>
          <p:nvPr>
            <p:ph idx="1" type="subTitle"/>
          </p:nvPr>
        </p:nvSpPr>
        <p:spPr>
          <a:xfrm>
            <a:off x="609600" y="1024950"/>
            <a:ext cx="7772400" cy="7848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None/>
            </a:pPr>
            <a:r>
              <a:rPr lang="en-US"/>
              <a:t>Sự khác nhau về bước sóng (hay tần số) của các loại sóng điện từ đã dẫn đến sự khác nhau về tính chất và công dụng của chúng.</a:t>
            </a:r>
            <a:endParaRPr/>
          </a:p>
        </p:txBody>
      </p:sp>
      <p:pic>
        <p:nvPicPr>
          <p:cNvPr id="105" name="Google Shape;105;p14"/>
          <p:cNvPicPr preferRelativeResize="0"/>
          <p:nvPr/>
        </p:nvPicPr>
        <p:blipFill rotWithShape="1">
          <a:blip r:embed="rId3">
            <a:alphaModFix/>
          </a:blip>
          <a:srcRect b="0" l="0" r="0" t="0"/>
          <a:stretch/>
        </p:blipFill>
        <p:spPr>
          <a:xfrm>
            <a:off x="533400" y="2038350"/>
            <a:ext cx="8265506" cy="25795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922000" y="815575"/>
            <a:ext cx="72870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US"/>
              <a:t>Nhiệm vụ</a:t>
            </a:r>
            <a:endParaRPr/>
          </a:p>
        </p:txBody>
      </p:sp>
      <p:sp>
        <p:nvSpPr>
          <p:cNvPr id="111" name="Google Shape;111;p1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112" name="Google Shape;112;p15"/>
          <p:cNvSpPr/>
          <p:nvPr/>
        </p:nvSpPr>
        <p:spPr>
          <a:xfrm>
            <a:off x="991950" y="1637950"/>
            <a:ext cx="3515400" cy="1324500"/>
          </a:xfrm>
          <a:prstGeom prst="rect">
            <a:avLst/>
          </a:prstGeom>
          <a:solidFill>
            <a:schemeClr val="lt2"/>
          </a:solidFill>
          <a:ln>
            <a:noFill/>
          </a:ln>
        </p:spPr>
        <p:txBody>
          <a:bodyPr anchorCtr="0" anchor="t" bIns="91425" lIns="91425" spcFirstLastPara="1" rIns="1371600"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Raleway"/>
                <a:ea typeface="Raleway"/>
                <a:cs typeface="Raleway"/>
                <a:sym typeface="Raleway"/>
              </a:rPr>
              <a:t>NHÓM 1</a:t>
            </a:r>
            <a:endParaRPr b="1" i="0" sz="1400" u="none" cap="none" strike="noStrike">
              <a:solidFill>
                <a:schemeClr val="dk1"/>
              </a:solidFill>
              <a:latin typeface="Raleway"/>
              <a:ea typeface="Raleway"/>
              <a:cs typeface="Raleway"/>
              <a:sym typeface="Raleway"/>
            </a:endParaRPr>
          </a:p>
          <a:p>
            <a:pPr indent="0" lvl="0" marL="0" marR="0" rtl="0" algn="l">
              <a:lnSpc>
                <a:spcPct val="100000"/>
              </a:lnSpc>
              <a:spcBef>
                <a:spcPts val="600"/>
              </a:spcBef>
              <a:spcAft>
                <a:spcPts val="600"/>
              </a:spcAft>
              <a:buClr>
                <a:srgbClr val="000000"/>
              </a:buClr>
              <a:buSzPts val="1400"/>
              <a:buFont typeface="Arial"/>
              <a:buNone/>
            </a:pPr>
            <a:r>
              <a:rPr b="0" i="0" lang="en-US" sz="1400" u="none" cap="none" strike="noStrike">
                <a:solidFill>
                  <a:schemeClr val="dk1"/>
                </a:solidFill>
                <a:latin typeface="Raleway"/>
                <a:ea typeface="Raleway"/>
                <a:cs typeface="Raleway"/>
                <a:sym typeface="Raleway"/>
              </a:rPr>
              <a:t>Tìm hiểu về ánh sáng nhìn thấy</a:t>
            </a:r>
            <a:endParaRPr b="0" i="0" sz="1400" u="none" cap="none" strike="noStrike">
              <a:solidFill>
                <a:schemeClr val="dk1"/>
              </a:solidFill>
              <a:latin typeface="Raleway"/>
              <a:ea typeface="Raleway"/>
              <a:cs typeface="Raleway"/>
              <a:sym typeface="Raleway"/>
            </a:endParaRPr>
          </a:p>
        </p:txBody>
      </p:sp>
      <p:sp>
        <p:nvSpPr>
          <p:cNvPr id="113" name="Google Shape;113;p15"/>
          <p:cNvSpPr/>
          <p:nvPr/>
        </p:nvSpPr>
        <p:spPr>
          <a:xfrm>
            <a:off x="4652791" y="1637950"/>
            <a:ext cx="3515400" cy="1324500"/>
          </a:xfrm>
          <a:prstGeom prst="rect">
            <a:avLst/>
          </a:prstGeom>
          <a:solidFill>
            <a:schemeClr val="lt2"/>
          </a:solidFill>
          <a:ln>
            <a:noFill/>
          </a:ln>
        </p:spPr>
        <p:txBody>
          <a:bodyPr anchorCtr="0" anchor="t" bIns="91425" lIns="1371600"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Raleway"/>
                <a:ea typeface="Raleway"/>
                <a:cs typeface="Raleway"/>
                <a:sym typeface="Raleway"/>
              </a:rPr>
              <a:t>NHÓM 2</a:t>
            </a:r>
            <a:endParaRPr b="1" i="0" sz="1400" u="none" cap="none" strike="noStrike">
              <a:solidFill>
                <a:schemeClr val="dk1"/>
              </a:solidFill>
              <a:latin typeface="Raleway"/>
              <a:ea typeface="Raleway"/>
              <a:cs typeface="Raleway"/>
              <a:sym typeface="Raleway"/>
            </a:endParaRPr>
          </a:p>
          <a:p>
            <a:pPr indent="0" lvl="0" marL="0" marR="0" rtl="0" algn="r">
              <a:lnSpc>
                <a:spcPct val="100000"/>
              </a:lnSpc>
              <a:spcBef>
                <a:spcPts val="600"/>
              </a:spcBef>
              <a:spcAft>
                <a:spcPts val="600"/>
              </a:spcAft>
              <a:buClr>
                <a:srgbClr val="000000"/>
              </a:buClr>
              <a:buSzPts val="1400"/>
              <a:buFont typeface="Arial"/>
              <a:buNone/>
            </a:pPr>
            <a:r>
              <a:rPr b="0" i="0" lang="en-US" sz="1400" u="none" cap="none" strike="noStrike">
                <a:solidFill>
                  <a:schemeClr val="dk1"/>
                </a:solidFill>
                <a:latin typeface="Raleway"/>
                <a:ea typeface="Raleway"/>
                <a:cs typeface="Raleway"/>
                <a:sym typeface="Raleway"/>
              </a:rPr>
              <a:t>Tìm hiểu về tia hồng ngoại, tia tử ngoại.</a:t>
            </a:r>
            <a:endParaRPr b="0" i="0" sz="1400" u="none" cap="none" strike="noStrike">
              <a:solidFill>
                <a:schemeClr val="dk1"/>
              </a:solidFill>
              <a:latin typeface="Raleway"/>
              <a:ea typeface="Raleway"/>
              <a:cs typeface="Raleway"/>
              <a:sym typeface="Raleway"/>
            </a:endParaRPr>
          </a:p>
        </p:txBody>
      </p:sp>
      <p:sp>
        <p:nvSpPr>
          <p:cNvPr id="114" name="Google Shape;114;p15"/>
          <p:cNvSpPr/>
          <p:nvPr/>
        </p:nvSpPr>
        <p:spPr>
          <a:xfrm>
            <a:off x="991950" y="3107619"/>
            <a:ext cx="3515400" cy="1324500"/>
          </a:xfrm>
          <a:prstGeom prst="rect">
            <a:avLst/>
          </a:prstGeom>
          <a:solidFill>
            <a:schemeClr val="lt2"/>
          </a:solidFill>
          <a:ln>
            <a:noFill/>
          </a:ln>
        </p:spPr>
        <p:txBody>
          <a:bodyPr anchorCtr="0" anchor="b" bIns="91425" lIns="91425" spcFirstLastPara="1" rIns="1371600"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dk1"/>
              </a:solidFill>
              <a:latin typeface="Raleway"/>
              <a:ea typeface="Raleway"/>
              <a:cs typeface="Raleway"/>
              <a:sym typeface="Raleway"/>
            </a:endParaRPr>
          </a:p>
          <a:p>
            <a:pPr indent="0" lvl="0" marL="0" marR="0" rtl="0" algn="l">
              <a:lnSpc>
                <a:spcPct val="100000"/>
              </a:lnSpc>
              <a:spcBef>
                <a:spcPts val="600"/>
              </a:spcBef>
              <a:spcAft>
                <a:spcPts val="0"/>
              </a:spcAft>
              <a:buClr>
                <a:schemeClr val="dk1"/>
              </a:buClr>
              <a:buSzPts val="1100"/>
              <a:buFont typeface="Arial"/>
              <a:buNone/>
            </a:pPr>
            <a:r>
              <a:rPr b="0" i="0" lang="en-US" sz="1400" u="none" cap="none" strike="noStrike">
                <a:solidFill>
                  <a:schemeClr val="dk1"/>
                </a:solidFill>
                <a:latin typeface="Raleway"/>
                <a:ea typeface="Raleway"/>
                <a:cs typeface="Raleway"/>
                <a:sym typeface="Raleway"/>
              </a:rPr>
              <a:t>Tìm hiểu về sóng vô tuyến.</a:t>
            </a:r>
            <a:endParaRPr b="0" i="0" sz="1400" u="none" cap="none" strike="noStrike">
              <a:solidFill>
                <a:schemeClr val="dk1"/>
              </a:solidFill>
              <a:latin typeface="Raleway"/>
              <a:ea typeface="Raleway"/>
              <a:cs typeface="Raleway"/>
              <a:sym typeface="Raleway"/>
            </a:endParaRPr>
          </a:p>
          <a:p>
            <a:pPr indent="0" lvl="0" marL="0" marR="0" rtl="0" algn="l">
              <a:lnSpc>
                <a:spcPct val="100000"/>
              </a:lnSpc>
              <a:spcBef>
                <a:spcPts val="600"/>
              </a:spcBef>
              <a:spcAft>
                <a:spcPts val="600"/>
              </a:spcAft>
              <a:buClr>
                <a:schemeClr val="dk1"/>
              </a:buClr>
              <a:buSzPts val="1100"/>
              <a:buFont typeface="Arial"/>
              <a:buNone/>
            </a:pPr>
            <a:r>
              <a:rPr b="1" i="0" lang="en-US" sz="1400" u="none" cap="none" strike="noStrike">
                <a:solidFill>
                  <a:schemeClr val="dk1"/>
                </a:solidFill>
                <a:latin typeface="Raleway"/>
                <a:ea typeface="Raleway"/>
                <a:cs typeface="Raleway"/>
                <a:sym typeface="Raleway"/>
              </a:rPr>
              <a:t>NHÓM 3</a:t>
            </a:r>
            <a:endParaRPr b="0" i="0" sz="1400" u="none" cap="none" strike="noStrike">
              <a:solidFill>
                <a:schemeClr val="dk1"/>
              </a:solidFill>
              <a:latin typeface="Raleway"/>
              <a:ea typeface="Raleway"/>
              <a:cs typeface="Raleway"/>
              <a:sym typeface="Raleway"/>
            </a:endParaRPr>
          </a:p>
        </p:txBody>
      </p:sp>
      <p:sp>
        <p:nvSpPr>
          <p:cNvPr id="115" name="Google Shape;115;p15"/>
          <p:cNvSpPr/>
          <p:nvPr/>
        </p:nvSpPr>
        <p:spPr>
          <a:xfrm>
            <a:off x="4652791" y="3107619"/>
            <a:ext cx="3515400" cy="1324500"/>
          </a:xfrm>
          <a:prstGeom prst="rect">
            <a:avLst/>
          </a:prstGeom>
          <a:solidFill>
            <a:schemeClr val="lt2"/>
          </a:solidFill>
          <a:ln>
            <a:noFill/>
          </a:ln>
        </p:spPr>
        <p:txBody>
          <a:bodyPr anchorCtr="0" anchor="b" bIns="91425" lIns="1371600"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Raleway"/>
                <a:ea typeface="Raleway"/>
                <a:cs typeface="Raleway"/>
                <a:sym typeface="Raleway"/>
              </a:rPr>
              <a:t>Tìm hiểu về  tia Ronghen-tia gamma.</a:t>
            </a:r>
            <a:endParaRPr b="0" i="0" sz="1400" u="none" cap="none" strike="noStrike">
              <a:solidFill>
                <a:schemeClr val="dk1"/>
              </a:solidFill>
              <a:latin typeface="Raleway"/>
              <a:ea typeface="Raleway"/>
              <a:cs typeface="Raleway"/>
              <a:sym typeface="Raleway"/>
            </a:endParaRPr>
          </a:p>
          <a:p>
            <a:pPr indent="0" lvl="0" marL="0" marR="0" rtl="0" algn="r">
              <a:lnSpc>
                <a:spcPct val="100000"/>
              </a:lnSpc>
              <a:spcBef>
                <a:spcPts val="600"/>
              </a:spcBef>
              <a:spcAft>
                <a:spcPts val="600"/>
              </a:spcAft>
              <a:buClr>
                <a:srgbClr val="000000"/>
              </a:buClr>
              <a:buSzPts val="1400"/>
              <a:buFont typeface="Arial"/>
              <a:buNone/>
            </a:pPr>
            <a:r>
              <a:rPr b="1" i="0" lang="en-US" sz="1400" u="none" cap="none" strike="noStrike">
                <a:solidFill>
                  <a:schemeClr val="dk1"/>
                </a:solidFill>
                <a:latin typeface="Raleway"/>
                <a:ea typeface="Raleway"/>
                <a:cs typeface="Raleway"/>
                <a:sym typeface="Raleway"/>
              </a:rPr>
              <a:t>NHÓM 4</a:t>
            </a:r>
            <a:endParaRPr b="0" i="0" sz="1400" u="none" cap="none" strike="noStrike">
              <a:solidFill>
                <a:schemeClr val="dk1"/>
              </a:solidFill>
              <a:latin typeface="Raleway"/>
              <a:ea typeface="Raleway"/>
              <a:cs typeface="Raleway"/>
              <a:sym typeface="Raleway"/>
            </a:endParaRPr>
          </a:p>
        </p:txBody>
      </p:sp>
      <p:sp>
        <p:nvSpPr>
          <p:cNvPr id="116" name="Google Shape;116;p15"/>
          <p:cNvSpPr/>
          <p:nvPr/>
        </p:nvSpPr>
        <p:spPr>
          <a:xfrm>
            <a:off x="3498242" y="1951348"/>
            <a:ext cx="2020200" cy="2020200"/>
          </a:xfrm>
          <a:prstGeom prst="pie">
            <a:avLst>
              <a:gd fmla="val 10788866"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5"/>
          <p:cNvSpPr/>
          <p:nvPr/>
        </p:nvSpPr>
        <p:spPr>
          <a:xfrm rot="5400000">
            <a:off x="3643769" y="1951348"/>
            <a:ext cx="2020200" cy="20202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5"/>
          <p:cNvSpPr/>
          <p:nvPr/>
        </p:nvSpPr>
        <p:spPr>
          <a:xfrm rot="10800000">
            <a:off x="3643769" y="2098015"/>
            <a:ext cx="2020200" cy="2020200"/>
          </a:xfrm>
          <a:prstGeom prst="pie">
            <a:avLst>
              <a:gd fmla="val 10788866"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5"/>
          <p:cNvSpPr/>
          <p:nvPr/>
        </p:nvSpPr>
        <p:spPr>
          <a:xfrm rot="-5400000">
            <a:off x="3498242" y="2098015"/>
            <a:ext cx="2020200" cy="20202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5"/>
          <p:cNvSpPr/>
          <p:nvPr/>
        </p:nvSpPr>
        <p:spPr>
          <a:xfrm>
            <a:off x="3963317" y="2372724"/>
            <a:ext cx="289571" cy="373185"/>
          </a:xfrm>
          <a:prstGeom prst="rect">
            <a:avLst/>
          </a:prstGeom>
        </p:spPr>
        <p:txBody>
          <a:bodyPr>
            <a:prstTxWarp prst="textPlain"/>
          </a:bodyPr>
          <a:lstStyle/>
          <a:p>
            <a:pPr lvl="0" algn="ctr"/>
            <a:r>
              <a:rPr b="1" i="0">
                <a:ln>
                  <a:noFill/>
                </a:ln>
                <a:solidFill>
                  <a:schemeClr val="lt1"/>
                </a:solidFill>
                <a:latin typeface="Raleway"/>
              </a:rPr>
              <a:t>1</a:t>
            </a:r>
          </a:p>
        </p:txBody>
      </p:sp>
      <p:sp>
        <p:nvSpPr>
          <p:cNvPr id="121" name="Google Shape;121;p15"/>
          <p:cNvSpPr/>
          <p:nvPr/>
        </p:nvSpPr>
        <p:spPr>
          <a:xfrm>
            <a:off x="4812123" y="2379175"/>
            <a:ext cx="544043" cy="366475"/>
          </a:xfrm>
          <a:prstGeom prst="rect">
            <a:avLst/>
          </a:prstGeom>
        </p:spPr>
        <p:txBody>
          <a:bodyPr>
            <a:prstTxWarp prst="textPlain"/>
          </a:bodyPr>
          <a:lstStyle/>
          <a:p>
            <a:pPr lvl="0" algn="ctr"/>
            <a:r>
              <a:rPr b="1" i="0">
                <a:ln>
                  <a:noFill/>
                </a:ln>
                <a:solidFill>
                  <a:schemeClr val="lt1"/>
                </a:solidFill>
                <a:latin typeface="Raleway"/>
              </a:rPr>
              <a:t>2</a:t>
            </a:r>
          </a:p>
        </p:txBody>
      </p:sp>
      <p:sp>
        <p:nvSpPr>
          <p:cNvPr id="122" name="Google Shape;122;p15"/>
          <p:cNvSpPr/>
          <p:nvPr/>
        </p:nvSpPr>
        <p:spPr>
          <a:xfrm>
            <a:off x="3934411" y="3297379"/>
            <a:ext cx="357706" cy="371637"/>
          </a:xfrm>
          <a:prstGeom prst="rect">
            <a:avLst/>
          </a:prstGeom>
        </p:spPr>
        <p:txBody>
          <a:bodyPr>
            <a:prstTxWarp prst="textPlain"/>
          </a:bodyPr>
          <a:lstStyle/>
          <a:p>
            <a:pPr lvl="0" algn="ctr"/>
            <a:r>
              <a:rPr b="1" i="0">
                <a:ln>
                  <a:noFill/>
                </a:ln>
                <a:solidFill>
                  <a:schemeClr val="lt1"/>
                </a:solidFill>
                <a:latin typeface="Raleway"/>
              </a:rPr>
              <a:t>3</a:t>
            </a:r>
          </a:p>
        </p:txBody>
      </p:sp>
      <p:sp>
        <p:nvSpPr>
          <p:cNvPr id="123" name="Google Shape;123;p15"/>
          <p:cNvSpPr/>
          <p:nvPr/>
        </p:nvSpPr>
        <p:spPr>
          <a:xfrm>
            <a:off x="4907614" y="3303830"/>
            <a:ext cx="305056" cy="366475"/>
          </a:xfrm>
          <a:prstGeom prst="rect">
            <a:avLst/>
          </a:prstGeom>
        </p:spPr>
        <p:txBody>
          <a:bodyPr>
            <a:prstTxWarp prst="textPlain"/>
          </a:bodyPr>
          <a:lstStyle/>
          <a:p>
            <a:pPr lvl="0" algn="ctr"/>
            <a:r>
              <a:rPr b="1" i="0">
                <a:ln>
                  <a:noFill/>
                </a:ln>
                <a:solidFill>
                  <a:schemeClr val="lt1"/>
                </a:solidFill>
                <a:latin typeface="Raleway"/>
              </a:rPr>
              <a:t>4</a:t>
            </a:r>
          </a:p>
        </p:txBody>
      </p:sp>
      <p:sp>
        <p:nvSpPr>
          <p:cNvPr id="124" name="Google Shape;124;p15"/>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ph idx="1" type="body"/>
          </p:nvPr>
        </p:nvSpPr>
        <p:spPr>
          <a:xfrm>
            <a:off x="762000" y="2038350"/>
            <a:ext cx="35433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Quang phổ của ánh sáng nhìn thấy là một dải màu liên tục từ tím đến đỏ.</a:t>
            </a:r>
            <a:endParaRPr sz="1600"/>
          </a:p>
          <a:p>
            <a:pPr indent="-228600" lvl="0" marL="457200" rtl="0" algn="l">
              <a:lnSpc>
                <a:spcPct val="100000"/>
              </a:lnSpc>
              <a:spcBef>
                <a:spcPts val="600"/>
              </a:spcBef>
              <a:spcAft>
                <a:spcPts val="0"/>
              </a:spcAft>
              <a:buSzPts val="1800"/>
              <a:buNone/>
            </a:pPr>
            <a:r>
              <a:t/>
            </a:r>
            <a:endParaRPr sz="1600"/>
          </a:p>
          <a:p>
            <a:pPr indent="-228600" lvl="0" marL="457200" rtl="0" algn="l">
              <a:lnSpc>
                <a:spcPct val="100000"/>
              </a:lnSpc>
              <a:spcBef>
                <a:spcPts val="600"/>
              </a:spcBef>
              <a:spcAft>
                <a:spcPts val="0"/>
              </a:spcAft>
              <a:buSzPts val="1800"/>
              <a:buNone/>
            </a:pPr>
            <a:r>
              <a:t/>
            </a:r>
            <a:endParaRPr sz="1600"/>
          </a:p>
          <a:p>
            <a:pPr indent="-228600" lvl="0" marL="457200" rtl="0" algn="l">
              <a:lnSpc>
                <a:spcPct val="100000"/>
              </a:lnSpc>
              <a:spcBef>
                <a:spcPts val="600"/>
              </a:spcBef>
              <a:spcAft>
                <a:spcPts val="0"/>
              </a:spcAft>
              <a:buSzPts val="1800"/>
              <a:buNone/>
            </a:pPr>
            <a:r>
              <a:t/>
            </a:r>
            <a:endParaRPr sz="1600"/>
          </a:p>
          <a:p>
            <a:pPr indent="-342900" lvl="0" marL="457200" rtl="0" algn="l">
              <a:lnSpc>
                <a:spcPct val="100000"/>
              </a:lnSpc>
              <a:spcBef>
                <a:spcPts val="600"/>
              </a:spcBef>
              <a:spcAft>
                <a:spcPts val="0"/>
              </a:spcAft>
              <a:buSzPts val="1800"/>
              <a:buChar char="●"/>
            </a:pPr>
            <a:r>
              <a:rPr lang="en-US" sz="1600"/>
              <a:t>Bước sóng ánh sáng nhìn thấy nằm trong khoảng từ 0,38μm đến 0,76μm</a:t>
            </a:r>
            <a:endParaRPr sz="1600"/>
          </a:p>
        </p:txBody>
      </p:sp>
      <p:sp>
        <p:nvSpPr>
          <p:cNvPr id="130" name="Google Shape;130;p16"/>
          <p:cNvSpPr txBox="1"/>
          <p:nvPr>
            <p:ph type="title"/>
          </p:nvPr>
        </p:nvSpPr>
        <p:spPr>
          <a:xfrm>
            <a:off x="533400" y="891775"/>
            <a:ext cx="769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1. Ánh sáng nhìn thấy</a:t>
            </a:r>
            <a:endParaRPr/>
          </a:p>
        </p:txBody>
      </p:sp>
      <p:sp>
        <p:nvSpPr>
          <p:cNvPr id="131" name="Google Shape;131;p16"/>
          <p:cNvSpPr txBox="1"/>
          <p:nvPr>
            <p:ph idx="2" type="body"/>
          </p:nvPr>
        </p:nvSpPr>
        <p:spPr>
          <a:xfrm>
            <a:off x="4572000" y="2038350"/>
            <a:ext cx="35433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Ánh sáng đỏ có bước sóng dài nhất 0,76μm, ánh sáng tím có bước sóng ngắn nhất 0,38μm.</a:t>
            </a:r>
            <a:endParaRPr sz="1600"/>
          </a:p>
          <a:p>
            <a:pPr indent="-342900" lvl="0" marL="457200" rtl="0" algn="l">
              <a:lnSpc>
                <a:spcPct val="100000"/>
              </a:lnSpc>
              <a:spcBef>
                <a:spcPts val="600"/>
              </a:spcBef>
              <a:spcAft>
                <a:spcPts val="0"/>
              </a:spcAft>
              <a:buSzPts val="1800"/>
              <a:buChar char="●"/>
            </a:pPr>
            <a:r>
              <a:rPr lang="en-US" sz="1600"/>
              <a:t>Nguồn phát ra ánh sáng nhìn thấy như: Mặt trời, tia chớp, ngọn lửa,…</a:t>
            </a:r>
            <a:endParaRPr sz="1600"/>
          </a:p>
          <a:p>
            <a:pPr indent="0" lvl="0" marL="114300" rtl="0" algn="l">
              <a:lnSpc>
                <a:spcPct val="100000"/>
              </a:lnSpc>
              <a:spcBef>
                <a:spcPts val="600"/>
              </a:spcBef>
              <a:spcAft>
                <a:spcPts val="0"/>
              </a:spcAft>
              <a:buSzPts val="1800"/>
              <a:buNone/>
            </a:pPr>
            <a:r>
              <a:t/>
            </a:r>
            <a:endParaRPr sz="1600"/>
          </a:p>
        </p:txBody>
      </p:sp>
      <p:sp>
        <p:nvSpPr>
          <p:cNvPr id="132" name="Google Shape;132;p1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133" name="Google Shape;133;p16"/>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p16"/>
          <p:cNvPicPr preferRelativeResize="0"/>
          <p:nvPr/>
        </p:nvPicPr>
        <p:blipFill rotWithShape="1">
          <a:blip r:embed="rId3">
            <a:alphaModFix/>
          </a:blip>
          <a:srcRect b="0" l="0" r="0" t="0"/>
          <a:stretch/>
        </p:blipFill>
        <p:spPr>
          <a:xfrm>
            <a:off x="1158063" y="2972931"/>
            <a:ext cx="2895171" cy="970419"/>
          </a:xfrm>
          <a:prstGeom prst="rect">
            <a:avLst/>
          </a:prstGeom>
          <a:noFill/>
          <a:ln>
            <a:noFill/>
          </a:ln>
        </p:spPr>
      </p:pic>
      <p:pic>
        <p:nvPicPr>
          <p:cNvPr id="135" name="Google Shape;135;p16"/>
          <p:cNvPicPr preferRelativeResize="0"/>
          <p:nvPr/>
        </p:nvPicPr>
        <p:blipFill rotWithShape="1">
          <a:blip r:embed="rId4">
            <a:alphaModFix/>
          </a:blip>
          <a:srcRect b="0" l="0" r="0" t="0"/>
          <a:stretch/>
        </p:blipFill>
        <p:spPr>
          <a:xfrm>
            <a:off x="5105400" y="3790950"/>
            <a:ext cx="1627414" cy="914400"/>
          </a:xfrm>
          <a:prstGeom prst="rect">
            <a:avLst/>
          </a:prstGeom>
          <a:noFill/>
          <a:ln>
            <a:noFill/>
          </a:ln>
        </p:spPr>
      </p:pic>
      <p:pic>
        <p:nvPicPr>
          <p:cNvPr id="136" name="Google Shape;136;p16"/>
          <p:cNvPicPr preferRelativeResize="0"/>
          <p:nvPr/>
        </p:nvPicPr>
        <p:blipFill rotWithShape="1">
          <a:blip r:embed="rId5">
            <a:alphaModFix/>
          </a:blip>
          <a:srcRect b="0" l="0" r="0" t="0"/>
          <a:stretch/>
        </p:blipFill>
        <p:spPr>
          <a:xfrm>
            <a:off x="6885214" y="3760015"/>
            <a:ext cx="1420586" cy="9453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7"/>
          <p:cNvSpPr txBox="1"/>
          <p:nvPr>
            <p:ph idx="1" type="body"/>
          </p:nvPr>
        </p:nvSpPr>
        <p:spPr>
          <a:xfrm>
            <a:off x="533400" y="1428750"/>
            <a:ext cx="35433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Tia hồng ngoại là sóng điện từ không nhìn thấy có bước sóng nằm trong khoảng từ 0,76μm đến 1mm.</a:t>
            </a:r>
            <a:endParaRPr sz="1600"/>
          </a:p>
          <a:p>
            <a:pPr indent="-342900" lvl="0" marL="457200" rtl="0" algn="l">
              <a:lnSpc>
                <a:spcPct val="100000"/>
              </a:lnSpc>
              <a:spcBef>
                <a:spcPts val="600"/>
              </a:spcBef>
              <a:spcAft>
                <a:spcPts val="0"/>
              </a:spcAft>
              <a:buSzPts val="1800"/>
              <a:buChar char="●"/>
            </a:pPr>
            <a:r>
              <a:rPr lang="en-US" sz="1600"/>
              <a:t>Nguồn phát tia hồng ngoại: Vật có nhiệt độ cao hơn môi trường xung quanh thì phát được tia hồng ngoại. VD: bóng đèn dây tóc, bếp gas, bếp than,…</a:t>
            </a:r>
            <a:endParaRPr sz="1600"/>
          </a:p>
          <a:p>
            <a:pPr indent="0" lvl="0" marL="114300" rtl="0" algn="l">
              <a:lnSpc>
                <a:spcPct val="100000"/>
              </a:lnSpc>
              <a:spcBef>
                <a:spcPts val="600"/>
              </a:spcBef>
              <a:spcAft>
                <a:spcPts val="0"/>
              </a:spcAft>
              <a:buSzPts val="1800"/>
              <a:buNone/>
            </a:pPr>
            <a:r>
              <a:t/>
            </a:r>
            <a:endParaRPr sz="1600"/>
          </a:p>
        </p:txBody>
      </p:sp>
      <p:sp>
        <p:nvSpPr>
          <p:cNvPr id="142" name="Google Shape;142;p17"/>
          <p:cNvSpPr txBox="1"/>
          <p:nvPr>
            <p:ph type="title"/>
          </p:nvPr>
        </p:nvSpPr>
        <p:spPr>
          <a:xfrm>
            <a:off x="381000" y="292676"/>
            <a:ext cx="769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2. Tia hồng ngoại (IR)</a:t>
            </a:r>
            <a:endParaRPr/>
          </a:p>
        </p:txBody>
      </p:sp>
      <p:sp>
        <p:nvSpPr>
          <p:cNvPr id="143" name="Google Shape;143;p1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144" name="Google Shape;144;p17"/>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17"/>
          <p:cNvPicPr preferRelativeResize="0"/>
          <p:nvPr/>
        </p:nvPicPr>
        <p:blipFill rotWithShape="1">
          <a:blip r:embed="rId3">
            <a:alphaModFix/>
          </a:blip>
          <a:srcRect b="0" l="0" r="0" t="0"/>
          <a:stretch/>
        </p:blipFill>
        <p:spPr>
          <a:xfrm>
            <a:off x="4495800" y="1504951"/>
            <a:ext cx="1630838" cy="1143000"/>
          </a:xfrm>
          <a:prstGeom prst="rect">
            <a:avLst/>
          </a:prstGeom>
          <a:noFill/>
          <a:ln>
            <a:noFill/>
          </a:ln>
        </p:spPr>
      </p:pic>
      <p:pic>
        <p:nvPicPr>
          <p:cNvPr id="146" name="Google Shape;146;p17"/>
          <p:cNvPicPr preferRelativeResize="0"/>
          <p:nvPr/>
        </p:nvPicPr>
        <p:blipFill rotWithShape="1">
          <a:blip r:embed="rId4">
            <a:alphaModFix/>
          </a:blip>
          <a:srcRect b="0" l="0" r="0" t="0"/>
          <a:stretch/>
        </p:blipFill>
        <p:spPr>
          <a:xfrm>
            <a:off x="4495800" y="3714750"/>
            <a:ext cx="1643743" cy="908957"/>
          </a:xfrm>
          <a:prstGeom prst="rect">
            <a:avLst/>
          </a:prstGeom>
          <a:noFill/>
          <a:ln>
            <a:noFill/>
          </a:ln>
        </p:spPr>
      </p:pic>
      <p:pic>
        <p:nvPicPr>
          <p:cNvPr id="147" name="Google Shape;147;p17"/>
          <p:cNvPicPr preferRelativeResize="0"/>
          <p:nvPr/>
        </p:nvPicPr>
        <p:blipFill rotWithShape="1">
          <a:blip r:embed="rId5">
            <a:alphaModFix/>
          </a:blip>
          <a:srcRect b="0" l="0" r="0" t="0"/>
          <a:stretch/>
        </p:blipFill>
        <p:spPr>
          <a:xfrm>
            <a:off x="4493781" y="2803393"/>
            <a:ext cx="1632857"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idx="1" type="body"/>
          </p:nvPr>
        </p:nvSpPr>
        <p:spPr>
          <a:xfrm>
            <a:off x="533400" y="1428750"/>
            <a:ext cx="3543300" cy="158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sz="1600"/>
              <a:t>Tia hồng ngoại có tính chất tuân theo định luật truyền thẳng, phản xạ, khúc xạ và gây được hiện tượng nhiễu xạ, giao thoa như ánh sáng thông thường.</a:t>
            </a:r>
            <a:endParaRPr sz="1600"/>
          </a:p>
          <a:p>
            <a:pPr indent="-342900" lvl="0" marL="457200" rtl="0" algn="l">
              <a:lnSpc>
                <a:spcPct val="100000"/>
              </a:lnSpc>
              <a:spcBef>
                <a:spcPts val="600"/>
              </a:spcBef>
              <a:spcAft>
                <a:spcPts val="0"/>
              </a:spcAft>
              <a:buSzPts val="1800"/>
              <a:buChar char="●"/>
            </a:pPr>
            <a:r>
              <a:rPr lang="en-US" sz="1600"/>
              <a:t>Đặc trưng nổi bật của tia hồng ngoại là tác dụng nhiệt.</a:t>
            </a:r>
            <a:endParaRPr sz="1600"/>
          </a:p>
          <a:p>
            <a:pPr indent="-342900" lvl="0" marL="457200" rtl="0" algn="l">
              <a:lnSpc>
                <a:spcPct val="100000"/>
              </a:lnSpc>
              <a:spcBef>
                <a:spcPts val="600"/>
              </a:spcBef>
              <a:spcAft>
                <a:spcPts val="0"/>
              </a:spcAft>
              <a:buSzPts val="1800"/>
              <a:buChar char="●"/>
            </a:pPr>
            <a:r>
              <a:rPr lang="en-US" sz="1600"/>
              <a:t>Ứng dụng: bếp điện, lò nướng, điều khiển từ xa,..</a:t>
            </a:r>
            <a:endParaRPr sz="1600"/>
          </a:p>
          <a:p>
            <a:pPr indent="0" lvl="0" marL="114300" rtl="0" algn="l">
              <a:lnSpc>
                <a:spcPct val="100000"/>
              </a:lnSpc>
              <a:spcBef>
                <a:spcPts val="600"/>
              </a:spcBef>
              <a:spcAft>
                <a:spcPts val="0"/>
              </a:spcAft>
              <a:buSzPts val="1800"/>
              <a:buNone/>
            </a:pPr>
            <a:r>
              <a:t/>
            </a:r>
            <a:endParaRPr sz="1600"/>
          </a:p>
        </p:txBody>
      </p:sp>
      <p:sp>
        <p:nvSpPr>
          <p:cNvPr id="153" name="Google Shape;153;p18"/>
          <p:cNvSpPr txBox="1"/>
          <p:nvPr>
            <p:ph type="title"/>
          </p:nvPr>
        </p:nvSpPr>
        <p:spPr>
          <a:xfrm>
            <a:off x="381000" y="292676"/>
            <a:ext cx="769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a:t>2. Tia hồng ngoại (IR)</a:t>
            </a:r>
            <a:endParaRPr/>
          </a:p>
        </p:txBody>
      </p:sp>
      <p:sp>
        <p:nvSpPr>
          <p:cNvPr id="154" name="Google Shape;154;p1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
        <p:nvSpPr>
          <p:cNvPr id="155" name="Google Shape;155;p18"/>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 name="Google Shape;156;p18"/>
          <p:cNvPicPr preferRelativeResize="0"/>
          <p:nvPr/>
        </p:nvPicPr>
        <p:blipFill rotWithShape="1">
          <a:blip r:embed="rId3">
            <a:alphaModFix/>
          </a:blip>
          <a:srcRect b="0" l="0" r="0" t="0"/>
          <a:stretch/>
        </p:blipFill>
        <p:spPr>
          <a:xfrm>
            <a:off x="6632422" y="1352551"/>
            <a:ext cx="1820838" cy="1600200"/>
          </a:xfrm>
          <a:prstGeom prst="rect">
            <a:avLst/>
          </a:prstGeom>
          <a:noFill/>
          <a:ln>
            <a:noFill/>
          </a:ln>
        </p:spPr>
      </p:pic>
      <p:pic>
        <p:nvPicPr>
          <p:cNvPr id="157" name="Google Shape;157;p18"/>
          <p:cNvPicPr preferRelativeResize="0"/>
          <p:nvPr/>
        </p:nvPicPr>
        <p:blipFill rotWithShape="1">
          <a:blip r:embed="rId4">
            <a:alphaModFix/>
          </a:blip>
          <a:srcRect b="0" l="0" r="0" t="0"/>
          <a:stretch/>
        </p:blipFill>
        <p:spPr>
          <a:xfrm>
            <a:off x="6570353" y="3297186"/>
            <a:ext cx="2051680" cy="1408164"/>
          </a:xfrm>
          <a:prstGeom prst="rect">
            <a:avLst/>
          </a:prstGeom>
          <a:noFill/>
          <a:ln>
            <a:noFill/>
          </a:ln>
        </p:spPr>
      </p:pic>
      <p:pic>
        <p:nvPicPr>
          <p:cNvPr id="158" name="Google Shape;158;p18"/>
          <p:cNvPicPr preferRelativeResize="0"/>
          <p:nvPr/>
        </p:nvPicPr>
        <p:blipFill rotWithShape="1">
          <a:blip r:embed="rId5">
            <a:alphaModFix/>
          </a:blip>
          <a:srcRect b="0" l="0" r="0" t="0"/>
          <a:stretch/>
        </p:blipFill>
        <p:spPr>
          <a:xfrm>
            <a:off x="4458788" y="1468211"/>
            <a:ext cx="1872887" cy="1560739"/>
          </a:xfrm>
          <a:prstGeom prst="rect">
            <a:avLst/>
          </a:prstGeom>
          <a:noFill/>
          <a:ln>
            <a:noFill/>
          </a:ln>
        </p:spPr>
      </p:pic>
      <p:pic>
        <p:nvPicPr>
          <p:cNvPr id="159" name="Google Shape;159;p18"/>
          <p:cNvPicPr preferRelativeResize="0"/>
          <p:nvPr/>
        </p:nvPicPr>
        <p:blipFill rotWithShape="1">
          <a:blip r:embed="rId6">
            <a:alphaModFix/>
          </a:blip>
          <a:srcRect b="0" l="0" r="0" t="0"/>
          <a:stretch/>
        </p:blipFill>
        <p:spPr>
          <a:xfrm>
            <a:off x="4683789" y="3181350"/>
            <a:ext cx="1524000" cy="152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