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8"/>
  </p:notesMasterIdLst>
  <p:sldIdLst>
    <p:sldId id="271" r:id="rId2"/>
    <p:sldId id="323" r:id="rId3"/>
    <p:sldId id="324" r:id="rId4"/>
    <p:sldId id="316" r:id="rId5"/>
    <p:sldId id="361" r:id="rId6"/>
    <p:sldId id="332" r:id="rId7"/>
    <p:sldId id="357" r:id="rId8"/>
    <p:sldId id="358" r:id="rId9"/>
    <p:sldId id="359" r:id="rId10"/>
    <p:sldId id="360" r:id="rId11"/>
    <p:sldId id="311" r:id="rId12"/>
    <p:sldId id="355" r:id="rId13"/>
    <p:sldId id="322" r:id="rId14"/>
    <p:sldId id="325" r:id="rId15"/>
    <p:sldId id="317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1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64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3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37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34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9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75DC1-38BD-17E1-1BB4-F5AB3D131DC5}"/>
              </a:ext>
            </a:extLst>
          </p:cNvPr>
          <p:cNvSpPr txBox="1"/>
          <p:nvPr/>
        </p:nvSpPr>
        <p:spPr>
          <a:xfrm>
            <a:off x="1410819" y="1074976"/>
            <a:ext cx="10247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cs typeface="Arial" panose="020B0604020202020204" pitchFamily="34" charset="0"/>
              </a:rPr>
              <a:t>Match the words and phrase with their meanings.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584269"/>
              </p:ext>
            </p:extLst>
          </p:nvPr>
        </p:nvGraphicFramePr>
        <p:xfrm>
          <a:off x="494438" y="1985757"/>
          <a:ext cx="4158226" cy="4415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58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376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interact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376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privacy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376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sense</a:t>
                      </a:r>
                      <a:r>
                        <a:rPr lang="en-US" sz="3600" baseline="0" dirty="0" smtClean="0"/>
                        <a:t> of community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3761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neighbourhood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836226"/>
              </p:ext>
            </p:extLst>
          </p:nvPr>
        </p:nvGraphicFramePr>
        <p:xfrm>
          <a:off x="5732585" y="1962310"/>
          <a:ext cx="6049107" cy="4415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376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 area of a town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376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 feeling of belonging to a group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376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 talk or do things with other people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376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 state of being alone and not watched </a:t>
                      </a:r>
                      <a:r>
                        <a:rPr lang="en-US" sz="2800" smtClean="0"/>
                        <a:t>or interrupted</a:t>
                      </a:r>
                      <a:r>
                        <a:rPr lang="en-US" sz="2800" baseline="0" smtClean="0"/>
                        <a:t> </a:t>
                      </a:r>
                      <a:r>
                        <a:rPr lang="en-US" sz="2800" smtClean="0"/>
                        <a:t>by </a:t>
                      </a:r>
                      <a:r>
                        <a:rPr lang="en-US" sz="2800" dirty="0" smtClean="0"/>
                        <a:t>other people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4677508" y="2409092"/>
            <a:ext cx="1037492" cy="21980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77508" y="3686908"/>
            <a:ext cx="1037492" cy="21980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677508" y="3508130"/>
            <a:ext cx="1037492" cy="12778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677508" y="2620108"/>
            <a:ext cx="1037492" cy="30861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21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3934" y="992986"/>
            <a:ext cx="101717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Listen to an interview and choose the correct answers A, B, or C.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9F2F2D-36DB-0A59-D788-E5CD1A0EA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343" y="2069819"/>
            <a:ext cx="10838801" cy="435217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516784" y="2741052"/>
            <a:ext cx="576943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BA6D6C7-75DE-8640-E7CC-DB00FB352938}"/>
              </a:ext>
            </a:extLst>
          </p:cNvPr>
          <p:cNvSpPr/>
          <p:nvPr/>
        </p:nvSpPr>
        <p:spPr>
          <a:xfrm>
            <a:off x="1516784" y="3845952"/>
            <a:ext cx="576943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1541072-E948-021C-349E-8ADA39DF5683}"/>
              </a:ext>
            </a:extLst>
          </p:cNvPr>
          <p:cNvSpPr/>
          <p:nvPr/>
        </p:nvSpPr>
        <p:spPr>
          <a:xfrm>
            <a:off x="1497734" y="5274702"/>
            <a:ext cx="576943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rack 19.mp3" descr="Track 19.mp3">
            <a:hlinkClick r:id="" action="ppaction://media"/>
            <a:extLst>
              <a:ext uri="{FF2B5EF4-FFF2-40B4-BE49-F238E27FC236}">
                <a16:creationId xmlns:a16="http://schemas.microsoft.com/office/drawing/2014/main" id="{66FA707F-16E0-0143-895A-1B3EC9BB28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31563" y="71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387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74976"/>
            <a:ext cx="10247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to the interview again and complete the table. 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9CE5AA5-4EF5-D2E2-9788-A4000E1FE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072554"/>
              </p:ext>
            </p:extLst>
          </p:nvPr>
        </p:nvGraphicFramePr>
        <p:xfrm>
          <a:off x="346300" y="1769528"/>
          <a:ext cx="11480685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270">
                  <a:extLst>
                    <a:ext uri="{9D8B030D-6E8A-4147-A177-3AD203B41FA5}">
                      <a16:colId xmlns:a16="http://schemas.microsoft.com/office/drawing/2014/main" val="3962534748"/>
                    </a:ext>
                  </a:extLst>
                </a:gridCol>
                <a:gridCol w="5697415">
                  <a:extLst>
                    <a:ext uri="{9D8B030D-6E8A-4147-A177-3AD203B41FA5}">
                      <a16:colId xmlns:a16="http://schemas.microsoft.com/office/drawing/2014/main" val="906931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Situations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Problems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832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There are cameras and sensors everywhere.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City dwellers may lose their (1) </a:t>
                      </a:r>
                      <a:r>
                        <a:rPr lang="en-US" sz="3200" dirty="0" smtClean="0"/>
                        <a:t>______________ </a:t>
                      </a:r>
                      <a:r>
                        <a:rPr lang="en-US" sz="3200" dirty="0"/>
                        <a:t>in public areas.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589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People use (2) ________________ to help them with household chores.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I</a:t>
                      </a:r>
                      <a:r>
                        <a:rPr lang="en-US" sz="3200" dirty="0" smtClean="0"/>
                        <a:t>t </a:t>
                      </a:r>
                      <a:r>
                        <a:rPr lang="en-US" sz="3200" dirty="0"/>
                        <a:t>is not easy for some people to get familiar with and use the smart devices.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852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Some city dwellers (3) </a:t>
                      </a:r>
                      <a:r>
                        <a:rPr lang="en-US" sz="3200" dirty="0" smtClean="0"/>
                        <a:t>_________ </a:t>
                      </a:r>
                      <a:r>
                        <a:rPr lang="en-US" sz="3200" dirty="0"/>
                        <a:t>with each other face to face less.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There is no (4) </a:t>
                      </a:r>
                      <a:endParaRPr lang="en-US" sz="3200" dirty="0" smtClean="0"/>
                    </a:p>
                    <a:p>
                      <a:r>
                        <a:rPr lang="en-US" sz="3200" dirty="0" smtClean="0"/>
                        <a:t>___________________ </a:t>
                      </a:r>
                      <a:r>
                        <a:rPr lang="en-US" sz="3200" dirty="0"/>
                        <a:t>in the </a:t>
                      </a:r>
                      <a:r>
                        <a:rPr lang="en-US" sz="3200" dirty="0" err="1"/>
                        <a:t>neighbourhood</a:t>
                      </a:r>
                      <a:r>
                        <a:rPr lang="en-US" sz="3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23823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8255833-F10D-A013-BA03-2244AC27F946}"/>
              </a:ext>
            </a:extLst>
          </p:cNvPr>
          <p:cNvSpPr txBox="1"/>
          <p:nvPr/>
        </p:nvSpPr>
        <p:spPr>
          <a:xfrm>
            <a:off x="6306110" y="2837813"/>
            <a:ext cx="3224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right to privacy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FBF2F4-CF8F-C0DE-9E95-E0ED1D484348}"/>
              </a:ext>
            </a:extLst>
          </p:cNvPr>
          <p:cNvSpPr txBox="1"/>
          <p:nvPr/>
        </p:nvSpPr>
        <p:spPr>
          <a:xfrm>
            <a:off x="388928" y="3907977"/>
            <a:ext cx="35907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ea typeface="Times New Roman" panose="02020603050405020304" pitchFamily="18" charset="0"/>
              </a:rPr>
              <a:t>smart technologies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132263-B2E1-2753-08F3-6FC79F8B3D23}"/>
              </a:ext>
            </a:extLst>
          </p:cNvPr>
          <p:cNvSpPr txBox="1"/>
          <p:nvPr/>
        </p:nvSpPr>
        <p:spPr>
          <a:xfrm>
            <a:off x="4335057" y="4965841"/>
            <a:ext cx="3224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ea typeface="Times New Roman" panose="02020603050405020304" pitchFamily="18" charset="0"/>
              </a:rPr>
              <a:t>interact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2188E1-3CA0-6BD2-EEC9-F698921A7021}"/>
              </a:ext>
            </a:extLst>
          </p:cNvPr>
          <p:cNvSpPr txBox="1"/>
          <p:nvPr/>
        </p:nvSpPr>
        <p:spPr>
          <a:xfrm>
            <a:off x="6429199" y="5452086"/>
            <a:ext cx="37476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ea typeface="Times New Roman" panose="02020603050405020304" pitchFamily="18" charset="0"/>
              </a:rPr>
              <a:t>sense of community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" name="Track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61785" y="141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909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Work in groups. Discuss the following questions</a:t>
            </a:r>
            <a:r>
              <a:rPr lang="en-US" sz="2800" b="1" dirty="0" smtClean="0">
                <a:cs typeface="Arial" panose="020B0604020202020204" pitchFamily="34" charset="0"/>
              </a:rPr>
              <a:t>.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pps vs. mobile websites: Which option offers users more privacy? |  TechRepublic">
            <a:extLst>
              <a:ext uri="{FF2B5EF4-FFF2-40B4-BE49-F238E27FC236}">
                <a16:creationId xmlns:a16="http://schemas.microsoft.com/office/drawing/2014/main" id="{F1539734-D032-959A-A664-872CEA73A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8" y="3556704"/>
            <a:ext cx="3636527" cy="272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,622 People Interact Stock Photos - Free &amp; Royalty-Free Stock Photos from  Dreamstime">
            <a:extLst>
              <a:ext uri="{FF2B5EF4-FFF2-40B4-BE49-F238E27FC236}">
                <a16:creationId xmlns:a16="http://schemas.microsoft.com/office/drawing/2014/main" id="{2801505E-5687-C5E2-FF4A-62A2CE7B1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12" y="3250946"/>
            <a:ext cx="2801824" cy="23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3,276 Appliance Installation Stock Photos, Pictures &amp; Royalty-Free Images  - iStock">
            <a:extLst>
              <a:ext uri="{FF2B5EF4-FFF2-40B4-BE49-F238E27FC236}">
                <a16:creationId xmlns:a16="http://schemas.microsoft.com/office/drawing/2014/main" id="{F90BCE81-03CC-4D3E-B6B8-2A162E8CF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158" y="4046615"/>
            <a:ext cx="3700412" cy="24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8213" y="1718107"/>
            <a:ext cx="104858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Do you agree with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Ms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Stevens? Which of the disadvantages she mentions do you think is the most serious? Why?</a:t>
            </a: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Words and phrases related to 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iving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a smart city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Unit 3.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UTM Facebook K&amp;T" panose="02040603050506020204" pitchFamily="18" charset="0"/>
              </a:rPr>
              <a:t>LISTENING</a:t>
            </a:r>
            <a:endParaRPr lang="en-US" sz="40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7589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Living in a smart city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sz="28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CITIES OF THE FUTURE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84821"/>
            <a:ext cx="1267591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UNIT</a:t>
            </a:r>
            <a:endParaRPr lang="en-US" sz="32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80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89061" y="3423459"/>
            <a:ext cx="2242609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Kim’s game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Task 1. Match the words and phrase with their meanings.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4879385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2. Listen and choose the correct answer.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Task 3. Listen and complete the table. 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10366" y="2559985"/>
            <a:ext cx="855934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72835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25280" y="4664863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Task 4. Discuss the questions.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LISTENING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026" name="Picture 2" descr="Smart city - VIOT | Hệ thống MES và IIoT">
            <a:extLst>
              <a:ext uri="{FF2B5EF4-FFF2-40B4-BE49-F238E27FC236}">
                <a16:creationId xmlns:a16="http://schemas.microsoft.com/office/drawing/2014/main" id="{2EC11553-6F23-5CB8-4DA7-C2F83C83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11" y="971550"/>
            <a:ext cx="9504218" cy="570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75DC1-38BD-17E1-1BB4-F5AB3D131DC5}"/>
              </a:ext>
            </a:extLst>
          </p:cNvPr>
          <p:cNvSpPr txBox="1"/>
          <p:nvPr/>
        </p:nvSpPr>
        <p:spPr>
          <a:xfrm>
            <a:off x="1410819" y="1074976"/>
            <a:ext cx="10247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cs typeface="Arial" panose="020B0604020202020204" pitchFamily="34" charset="0"/>
              </a:rPr>
              <a:t>Match the words and phrase with their meanings.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494438" y="1985757"/>
          <a:ext cx="4158226" cy="4415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58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376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interact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376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privacy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376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sense</a:t>
                      </a:r>
                      <a:r>
                        <a:rPr lang="en-US" sz="3600" baseline="0" dirty="0" smtClean="0"/>
                        <a:t> of community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3761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neighbourhood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5732585" y="1962310"/>
          <a:ext cx="6049107" cy="4415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376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 area of a town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376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 feeling of belonging to a group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376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 talk or do things with other people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376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 state of being alone and not watched </a:t>
                      </a:r>
                      <a:r>
                        <a:rPr lang="en-US" sz="2800" smtClean="0"/>
                        <a:t>or interrupted</a:t>
                      </a:r>
                      <a:r>
                        <a:rPr lang="en-US" sz="2800" baseline="0" smtClean="0"/>
                        <a:t> </a:t>
                      </a:r>
                      <a:r>
                        <a:rPr lang="en-US" sz="2800" smtClean="0"/>
                        <a:t>by </a:t>
                      </a:r>
                      <a:r>
                        <a:rPr lang="en-US" sz="2800" dirty="0" smtClean="0"/>
                        <a:t>other people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3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84021" y="2355618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interact</a:t>
            </a:r>
          </a:p>
        </p:txBody>
      </p:sp>
      <p:sp>
        <p:nvSpPr>
          <p:cNvPr id="2" name="Rectangle 1"/>
          <p:cNvSpPr/>
          <p:nvPr/>
        </p:nvSpPr>
        <p:spPr>
          <a:xfrm>
            <a:off x="2018797" y="3379420"/>
            <a:ext cx="2099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/ˌ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ɪn.təˈrækt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2" descr="Interact Interaction Interactive Interacting Group Concept Stock Photo,  Picture And Royalty Free Image. Image 55975122.">
            <a:extLst>
              <a:ext uri="{FF2B5EF4-FFF2-40B4-BE49-F238E27FC236}">
                <a16:creationId xmlns:a16="http://schemas.microsoft.com/office/drawing/2014/main" id="{CAFF8E77-9EB7-2E8E-5457-C93EB1E9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349" y="1899814"/>
            <a:ext cx="4688339" cy="308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nteract__gb_1.mp3" descr="interact__gb_1.mp3">
            <a:hlinkClick r:id="" action="ppaction://media"/>
            <a:extLst>
              <a:ext uri="{FF2B5EF4-FFF2-40B4-BE49-F238E27FC236}">
                <a16:creationId xmlns:a16="http://schemas.microsoft.com/office/drawing/2014/main" id="{661D21DA-3442-9B48-A75B-3424FA92E0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62139" y="39844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785391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privacy (n) </a:t>
            </a:r>
          </a:p>
        </p:txBody>
      </p:sp>
      <p:sp>
        <p:nvSpPr>
          <p:cNvPr id="2" name="Rectangle 1"/>
          <p:cNvSpPr/>
          <p:nvPr/>
        </p:nvSpPr>
        <p:spPr>
          <a:xfrm>
            <a:off x="4017959" y="2771761"/>
            <a:ext cx="2613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prɪvəsi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, 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praɪ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-/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rivacy__gb_1.mp3" descr="privacy__gb_1.mp3">
            <a:hlinkClick r:id="" action="ppaction://media"/>
            <a:extLst>
              <a:ext uri="{FF2B5EF4-FFF2-40B4-BE49-F238E27FC236}">
                <a16:creationId xmlns:a16="http://schemas.microsoft.com/office/drawing/2014/main" id="{EC40A33B-DADD-494B-81FA-35ECF842ED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94555" y="3268623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38804" y="4277434"/>
            <a:ext cx="88528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Eg</a:t>
            </a:r>
            <a:r>
              <a:rPr lang="en-US" sz="4000" dirty="0">
                <a:solidFill>
                  <a:srgbClr val="FF0000"/>
                </a:solidFill>
              </a:rPr>
              <a:t>: With seven people squashed in one house, you don't get much </a:t>
            </a:r>
            <a:r>
              <a:rPr lang="en-US" sz="4000" b="1" u="sng" dirty="0">
                <a:solidFill>
                  <a:srgbClr val="FF0000"/>
                </a:solidFill>
              </a:rPr>
              <a:t>privacy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399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33350" y="1723229"/>
            <a:ext cx="6411284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sense of community </a:t>
            </a:r>
            <a:r>
              <a:rPr lang="en-US" sz="4800" b="1" dirty="0" smtClean="0">
                <a:solidFill>
                  <a:schemeClr val="accent2"/>
                </a:solidFill>
              </a:rPr>
              <a:t>(</a:t>
            </a:r>
            <a:r>
              <a:rPr lang="en-US" sz="4800" b="1" dirty="0">
                <a:solidFill>
                  <a:schemeClr val="accent2"/>
                </a:solidFill>
              </a:rPr>
              <a:t>n)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6617" y="2764261"/>
            <a:ext cx="3559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sens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əv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kəˈmju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ː.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nə.ti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scalent | Ensuring a Sense of Community Within Insight Communities">
            <a:extLst>
              <a:ext uri="{FF2B5EF4-FFF2-40B4-BE49-F238E27FC236}">
                <a16:creationId xmlns:a16="http://schemas.microsoft.com/office/drawing/2014/main" id="{E9D35514-D6EA-52E2-654F-E791B834F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016" y="2005962"/>
            <a:ext cx="5205412" cy="274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ense of community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07148" y="3626872"/>
            <a:ext cx="973544" cy="97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2210340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err="1">
                <a:solidFill>
                  <a:schemeClr val="accent2"/>
                </a:solidFill>
              </a:rPr>
              <a:t>neighbourhood</a:t>
            </a:r>
            <a:r>
              <a:rPr lang="en-US" sz="4800" b="1" dirty="0">
                <a:solidFill>
                  <a:schemeClr val="accent2"/>
                </a:solidFill>
              </a:rPr>
              <a:t>  (n)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1143" y="3258872"/>
            <a:ext cx="2037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neɪbəhud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Neighborhood Images | Free Vectors, Stock Photos &amp; PSD">
            <a:extLst>
              <a:ext uri="{FF2B5EF4-FFF2-40B4-BE49-F238E27FC236}">
                <a16:creationId xmlns:a16="http://schemas.microsoft.com/office/drawing/2014/main" id="{BF82DEF0-FC85-6E31-C4CB-32296739B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682" y="1552217"/>
            <a:ext cx="4397093" cy="411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eighbourhood__gb_1.mp3" descr="neighbourhood__gb_1.mp3">
            <a:hlinkClick r:id="" action="ppaction://media"/>
            <a:extLst>
              <a:ext uri="{FF2B5EF4-FFF2-40B4-BE49-F238E27FC236}">
                <a16:creationId xmlns:a16="http://schemas.microsoft.com/office/drawing/2014/main" id="{B3F63C6A-4476-A649-A884-782D1BE538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37985" y="39482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7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3202</TotalTime>
  <Words>434</Words>
  <PresentationFormat>Widescreen</PresentationFormat>
  <Paragraphs>101</Paragraphs>
  <Slides>16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Adobe Gothic Std B</vt:lpstr>
      <vt:lpstr>Montserrat Medium</vt:lpstr>
      <vt:lpstr>Arial</vt:lpstr>
      <vt:lpstr>Bookman Old Style</vt:lpstr>
      <vt:lpstr>Calibri</vt:lpstr>
      <vt:lpstr>Calibri Light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2023-05-17T09:46:43Z</dcterms:modified>
</cp:coreProperties>
</file>