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1"/>
  </p:sldMasterIdLst>
  <p:notesMasterIdLst>
    <p:notesMasterId r:id="rId14"/>
  </p:notesMasterIdLst>
  <p:sldIdLst>
    <p:sldId id="1309" r:id="rId2"/>
    <p:sldId id="938" r:id="rId3"/>
    <p:sldId id="910" r:id="rId4"/>
    <p:sldId id="909" r:id="rId5"/>
    <p:sldId id="357" r:id="rId6"/>
    <p:sldId id="404" r:id="rId7"/>
    <p:sldId id="391" r:id="rId8"/>
    <p:sldId id="394" r:id="rId9"/>
    <p:sldId id="395" r:id="rId10"/>
    <p:sldId id="1310" r:id="rId11"/>
    <p:sldId id="403" r:id="rId12"/>
    <p:sldId id="397" r:id="rId13"/>
  </p:sldIdLst>
  <p:sldSz cx="12192000" cy="6858000"/>
  <p:notesSz cx="9144000" cy="6858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#9Slide02 Tieu de rat dai 01" panose="020B0604020202020204" charset="0"/>
      <p:bold r:id="rId19"/>
    </p:embeddedFont>
    <p:embeddedFont>
      <p:font typeface="#9Slide02 Noi dung dai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26"/>
    <a:srgbClr val="00434C"/>
    <a:srgbClr val="A3FFFD"/>
    <a:srgbClr val="C85100"/>
    <a:srgbClr val="FF6600"/>
    <a:srgbClr val="FFFF66"/>
    <a:srgbClr val="0000CC"/>
    <a:srgbClr val="00FFFF"/>
    <a:srgbClr val="00EBE6"/>
    <a:srgbClr val="A7E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24" autoAdjust="0"/>
  </p:normalViewPr>
  <p:slideViewPr>
    <p:cSldViewPr snapToGrid="0">
      <p:cViewPr varScale="1">
        <p:scale>
          <a:sx n="68" d="100"/>
          <a:sy n="68" d="100"/>
        </p:scale>
        <p:origin x="73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07918-77F7-4B22-AB31-93CFB8004869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BCB4A-C594-4CB1-9E5E-A377DD219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37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BCB4A-C594-4CB1-9E5E-A377DD219D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97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88A0-4A6A-4A63-BB20-B02BF57CF0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7FC3-16F9-4CF9-855C-3A0BD05F0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6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88A0-4A6A-4A63-BB20-B02BF57CF0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7FC3-16F9-4CF9-855C-3A0BD05F0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1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88A0-4A6A-4A63-BB20-B02BF57CF0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7FC3-16F9-4CF9-855C-3A0BD05F0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3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88A0-4A6A-4A63-BB20-B02BF57CF0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7FC3-16F9-4CF9-855C-3A0BD05F0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3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88A0-4A6A-4A63-BB20-B02BF57CF0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7FC3-16F9-4CF9-855C-3A0BD05F0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07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0C3827-3E1B-40DB-A658-11B7BFEB99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5" r="11940" b="16912"/>
          <a:stretch/>
        </p:blipFill>
        <p:spPr>
          <a:xfrm>
            <a:off x="274917" y="2705308"/>
            <a:ext cx="1950720" cy="144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7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767784C8-8A68-4356-B1EB-DEB8B996F114}"/>
              </a:ext>
            </a:extLst>
          </p:cNvPr>
          <p:cNvSpPr txBox="1"/>
          <p:nvPr userDrawn="1"/>
        </p:nvSpPr>
        <p:spPr>
          <a:xfrm>
            <a:off x="0" y="-7122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888A0-4A6A-4A63-BB20-B02BF57CF0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97FC3-16F9-4CF9-855C-3A0BD05F06F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>
            <p:custDataLst>
              <p:tags r:id="rId9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025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>
            <p:custDataLst>
              <p:tags r:id="rId10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>
            <p:custDataLst>
              <p:tags r:id="rId11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9Slide.vn - 2019">
            <a:extLst>
              <a:ext uri="{FF2B5EF4-FFF2-40B4-BE49-F238E27FC236}">
                <a16:creationId xmlns:a16="http://schemas.microsoft.com/office/drawing/2014/main" id="{B7B0CA1D-EC02-459C-82C9-206E4DC5C177}"/>
              </a:ext>
            </a:extLst>
          </p:cNvPr>
          <p:cNvSpPr txBox="1"/>
          <p:nvPr userDrawn="1"/>
        </p:nvSpPr>
        <p:spPr>
          <a:xfrm>
            <a:off x="0" y="-712232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27146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72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90A3F31-5FA4-4FF6-B8CF-890221211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4218" y="2446316"/>
            <a:ext cx="7245906" cy="181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0272" indent="-270272">
              <a:lnSpc>
                <a:spcPct val="130000"/>
              </a:lnSpc>
              <a:buClr>
                <a:schemeClr val="tx2"/>
              </a:buClr>
              <a:buSzPct val="70000"/>
            </a:pPr>
            <a:r>
              <a:rPr lang="en-US" sz="4000" b="1" smtClean="0">
                <a:solidFill>
                  <a:schemeClr val="bg1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VẬT LÍ 11</a:t>
            </a:r>
          </a:p>
          <a:p>
            <a:pPr marL="270272" indent="-270272">
              <a:lnSpc>
                <a:spcPct val="130000"/>
              </a:lnSpc>
              <a:buClr>
                <a:schemeClr val="tx2"/>
              </a:buClr>
              <a:buSzPct val="70000"/>
            </a:pPr>
            <a:r>
              <a:rPr lang="en-US" sz="4000" b="1" smtClean="0">
                <a:solidFill>
                  <a:schemeClr val="bg1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PHẦN 1. ĐIỆN HỌC. ĐIỆN TỪ HỌC</a:t>
            </a:r>
            <a:endParaRPr lang="en-US" sz="4000" b="1" dirty="0">
              <a:solidFill>
                <a:schemeClr val="bg1"/>
              </a:solidFill>
              <a:latin typeface="#9Slide02 Tieu de rat dai 01" panose="02000000000000000000" pitchFamily="2" charset="0"/>
              <a:ea typeface="#9Slide02 Tieu de rat dai 01" panose="02000000000000000000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29B093E-EA42-4F72-AD58-C0750E155860}"/>
              </a:ext>
            </a:extLst>
          </p:cNvPr>
          <p:cNvCxnSpPr>
            <a:cxnSpLocks/>
          </p:cNvCxnSpPr>
          <p:nvPr/>
        </p:nvCxnSpPr>
        <p:spPr>
          <a:xfrm>
            <a:off x="4860823" y="4082142"/>
            <a:ext cx="4937760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www.tntech.edu/cas/images/physics/physics_i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8" y="1651733"/>
            <a:ext cx="3602034" cy="3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19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700"/>
          <p:cNvSpPr txBox="1">
            <a:spLocks noChangeAspect="1" noChangeArrowheads="1"/>
          </p:cNvSpPr>
          <p:nvPr/>
        </p:nvSpPr>
        <p:spPr bwMode="auto">
          <a:xfrm>
            <a:off x="755730" y="820037"/>
            <a:ext cx="5236391" cy="69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800" b="1" u="sng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 luật Coulomb tổng quát</a:t>
            </a:r>
            <a:endParaRPr lang="en-US" sz="2400" b="1" i="1" u="sng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4226" y="129209"/>
            <a:ext cx="4798423" cy="68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0272" indent="-270272">
              <a:buClr>
                <a:schemeClr val="tx2"/>
              </a:buClr>
              <a:buSzPct val="70000"/>
            </a:pPr>
            <a:r>
              <a:rPr lang="en-US" sz="3200" b="1" u="sng">
                <a:solidFill>
                  <a:srgbClr val="FFFF00"/>
                </a:solidFill>
              </a:rPr>
              <a:t>ĐỊNH LUẬT COULOMB</a:t>
            </a:r>
            <a:endParaRPr lang="en-US" sz="3200" b="1" u="sng" dirty="0">
              <a:solidFill>
                <a:srgbClr val="FFFF00"/>
              </a:solidFill>
            </a:endParaRPr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625391"/>
              </p:ext>
            </p:extLst>
          </p:nvPr>
        </p:nvGraphicFramePr>
        <p:xfrm>
          <a:off x="3215784" y="2076558"/>
          <a:ext cx="1768475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3" imgW="583920" imgH="368280" progId="Equation.DSMT4">
                  <p:embed/>
                </p:oleObj>
              </mc:Choice>
              <mc:Fallback>
                <p:oleObj name="Equation" r:id="rId3" imgW="583920" imgH="368280" progId="Equation.DSMT4">
                  <p:embed/>
                  <p:pic>
                    <p:nvPicPr>
                      <p:cNvPr id="72" name="Object 7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15784" y="2076558"/>
                        <a:ext cx="1768475" cy="1112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068740"/>
              </p:ext>
            </p:extLst>
          </p:nvPr>
        </p:nvGraphicFramePr>
        <p:xfrm>
          <a:off x="767011" y="2747963"/>
          <a:ext cx="1573212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5" imgW="520560" imgH="203040" progId="Equation.DSMT4">
                  <p:embed/>
                </p:oleObj>
              </mc:Choice>
              <mc:Fallback>
                <p:oleObj name="Equation" r:id="rId5" imgW="520560" imgH="203040" progId="Equation.DSMT4">
                  <p:embed/>
                  <p:pic>
                    <p:nvPicPr>
                      <p:cNvPr id="62" name="Object 6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7011" y="2747963"/>
                        <a:ext cx="1573212" cy="614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297171"/>
              </p:ext>
            </p:extLst>
          </p:nvPr>
        </p:nvGraphicFramePr>
        <p:xfrm>
          <a:off x="757948" y="1985903"/>
          <a:ext cx="187801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7" imgW="622080" imgH="215640" progId="Equation.DSMT4">
                  <p:embed/>
                </p:oleObj>
              </mc:Choice>
              <mc:Fallback>
                <p:oleObj name="Equation" r:id="rId7" imgW="622080" imgH="215640" progId="Equation.DSMT4">
                  <p:embed/>
                  <p:pic>
                    <p:nvPicPr>
                      <p:cNvPr id="75" name="Object 7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7948" y="1985903"/>
                        <a:ext cx="1878012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Right Brace 76"/>
          <p:cNvSpPr/>
          <p:nvPr/>
        </p:nvSpPr>
        <p:spPr>
          <a:xfrm>
            <a:off x="2707550" y="2034803"/>
            <a:ext cx="254364" cy="1280160"/>
          </a:xfrm>
          <a:prstGeom prst="rightBrace">
            <a:avLst>
              <a:gd name="adj1" fmla="val 40802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 Box 86"/>
          <p:cNvSpPr txBox="1">
            <a:spLocks noChangeAspect="1" noChangeArrowheads="1"/>
          </p:cNvSpPr>
          <p:nvPr/>
        </p:nvSpPr>
        <p:spPr bwMode="auto">
          <a:xfrm>
            <a:off x="767011" y="3996860"/>
            <a:ext cx="3347370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400" b="1" u="sng" dirty="0" err="1">
                <a:solidFill>
                  <a:schemeClr val="bg1"/>
                </a:solidFill>
                <a:cs typeface="Times New Roman" pitchFamily="18" charset="0"/>
              </a:rPr>
              <a:t>Chân</a:t>
            </a:r>
            <a:r>
              <a:rPr lang="fr-FR" sz="2400" b="1" u="sng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fr-FR" sz="2400" b="1" u="sng" dirty="0" err="1">
                <a:solidFill>
                  <a:schemeClr val="bg1"/>
                </a:solidFill>
                <a:cs typeface="Times New Roman" pitchFamily="18" charset="0"/>
              </a:rPr>
              <a:t>không</a:t>
            </a:r>
            <a:r>
              <a:rPr lang="fr-FR" sz="2400" b="1" u="sng" dirty="0">
                <a:solidFill>
                  <a:schemeClr val="bg1"/>
                </a:solidFill>
                <a:cs typeface="Times New Roman" pitchFamily="18" charset="0"/>
              </a:rPr>
              <a:t>:</a:t>
            </a:r>
            <a:r>
              <a:rPr lang="fr-FR" sz="24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fr-FR" sz="2400" b="1" dirty="0">
                <a:solidFill>
                  <a:schemeClr val="bg1"/>
                </a:solidFill>
                <a:cs typeface="Times New Roman" pitchFamily="18" charset="0"/>
              </a:rPr>
              <a:t>c = k = 9.10</a:t>
            </a:r>
            <a:r>
              <a:rPr lang="fr-FR" sz="2400" b="1" baseline="30000" dirty="0">
                <a:solidFill>
                  <a:schemeClr val="bg1"/>
                </a:solidFill>
                <a:cs typeface="Times New Roman" pitchFamily="18" charset="0"/>
              </a:rPr>
              <a:t>9</a:t>
            </a:r>
            <a:r>
              <a:rPr lang="fr-FR" sz="2400" b="1" dirty="0">
                <a:solidFill>
                  <a:schemeClr val="bg1"/>
                </a:solidFill>
                <a:cs typeface="Times New Roman" pitchFamily="18" charset="0"/>
              </a:rPr>
              <a:t> Nm</a:t>
            </a:r>
            <a:r>
              <a:rPr lang="fr-FR" sz="2400" b="1" baseline="30000" dirty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fr-FR" sz="2400" b="1" dirty="0">
                <a:solidFill>
                  <a:schemeClr val="bg1"/>
                </a:solidFill>
                <a:cs typeface="Times New Roman" pitchFamily="18" charset="0"/>
              </a:rPr>
              <a:t>/C</a:t>
            </a:r>
            <a:r>
              <a:rPr lang="fr-FR" sz="2400" b="1" baseline="30000" dirty="0">
                <a:solidFill>
                  <a:schemeClr val="bg1"/>
                </a:solidFill>
                <a:cs typeface="Times New Roman" pitchFamily="18" charset="0"/>
              </a:rPr>
              <a:t>2</a:t>
            </a:r>
          </a:p>
          <a:p>
            <a:pPr>
              <a:spcAft>
                <a:spcPts val="600"/>
              </a:spcAft>
            </a:pPr>
            <a:r>
              <a:rPr lang="fr-FR" sz="2400" b="1" dirty="0">
                <a:solidFill>
                  <a:schemeClr val="bg1"/>
                </a:solidFill>
                <a:cs typeface="Times New Roman" pitchFamily="18" charset="0"/>
              </a:rPr>
              <a:t>k </a:t>
            </a:r>
            <a:r>
              <a:rPr lang="fr-FR" sz="2400" b="1" dirty="0" err="1">
                <a:solidFill>
                  <a:schemeClr val="bg1"/>
                </a:solidFill>
                <a:cs typeface="Times New Roman" pitchFamily="18" charset="0"/>
              </a:rPr>
              <a:t>gọi</a:t>
            </a:r>
            <a:r>
              <a:rPr lang="fr-FR" sz="2400" b="1" dirty="0">
                <a:solidFill>
                  <a:schemeClr val="bg1"/>
                </a:solidFill>
                <a:cs typeface="Times New Roman" pitchFamily="18" charset="0"/>
              </a:rPr>
              <a:t> là </a:t>
            </a:r>
            <a:r>
              <a:rPr lang="fr-FR" sz="2400" b="1" dirty="0" err="1">
                <a:solidFill>
                  <a:srgbClr val="FFFF00"/>
                </a:solidFill>
                <a:cs typeface="Times New Roman" pitchFamily="18" charset="0"/>
              </a:rPr>
              <a:t>Hằng</a:t>
            </a:r>
            <a:r>
              <a:rPr lang="fr-FR" sz="24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FFFF00"/>
                </a:solidFill>
                <a:cs typeface="Times New Roman" pitchFamily="18" charset="0"/>
              </a:rPr>
              <a:t>số</a:t>
            </a:r>
            <a:r>
              <a:rPr lang="fr-FR" sz="24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FFFF00"/>
                </a:solidFill>
                <a:cs typeface="Times New Roman" pitchFamily="18" charset="0"/>
              </a:rPr>
              <a:t>điện</a:t>
            </a:r>
            <a:endParaRPr lang="el-GR" sz="2400" b="1" i="1" baseline="30000" dirty="0">
              <a:solidFill>
                <a:srgbClr val="FFFF00"/>
              </a:solidFill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endParaRPr lang="el-GR" sz="2400" b="1" i="1" baseline="30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0" name="Text Box 86"/>
          <p:cNvSpPr txBox="1">
            <a:spLocks noChangeAspect="1" noChangeArrowheads="1"/>
          </p:cNvSpPr>
          <p:nvPr/>
        </p:nvSpPr>
        <p:spPr bwMode="auto">
          <a:xfrm>
            <a:off x="5887519" y="3996860"/>
            <a:ext cx="4048706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400" b="1" u="sng">
                <a:solidFill>
                  <a:schemeClr val="bg1"/>
                </a:solidFill>
                <a:cs typeface="Times New Roman" pitchFamily="18" charset="0"/>
              </a:rPr>
              <a:t>Môi trường khác: </a:t>
            </a:r>
          </a:p>
          <a:p>
            <a:pPr>
              <a:spcAft>
                <a:spcPts val="600"/>
              </a:spcAft>
            </a:pPr>
            <a:r>
              <a:rPr lang="fr-FR" sz="2400" b="1">
                <a:solidFill>
                  <a:schemeClr val="bg1"/>
                </a:solidFill>
                <a:cs typeface="Times New Roman" pitchFamily="18" charset="0"/>
              </a:rPr>
              <a:t>c = k/</a:t>
            </a:r>
            <a:r>
              <a:rPr lang="el-GR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l-GR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 </a:t>
            </a: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1 </a:t>
            </a:r>
            <a:r>
              <a:rPr lang="fr-FR" sz="2400" b="1">
                <a:solidFill>
                  <a:schemeClr val="bg1"/>
                </a:solidFill>
                <a:cs typeface="Times New Roman" pitchFamily="18" charset="0"/>
              </a:rPr>
              <a:t>là </a:t>
            </a:r>
            <a:r>
              <a:rPr lang="fr-FR" sz="2400" b="1">
                <a:solidFill>
                  <a:srgbClr val="FFFF00"/>
                </a:solidFill>
                <a:cs typeface="Times New Roman" pitchFamily="18" charset="0"/>
              </a:rPr>
              <a:t>Hằng số điện môi</a:t>
            </a:r>
            <a:endParaRPr lang="el-GR" sz="2400" b="1" i="1" baseline="30000">
              <a:solidFill>
                <a:srgbClr val="FFFF00"/>
              </a:solidFill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endParaRPr lang="el-GR" sz="2400" b="1" i="1" baseline="30000">
              <a:solidFill>
                <a:schemeClr val="bg1"/>
              </a:solidFill>
              <a:cs typeface="Times New Roman" pitchFamily="18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6215052" y="2120900"/>
            <a:ext cx="2113375" cy="1112838"/>
            <a:chOff x="6098957" y="5020465"/>
            <a:chExt cx="2113375" cy="1112838"/>
          </a:xfrm>
        </p:grpSpPr>
        <p:graphicFrame>
          <p:nvGraphicFramePr>
            <p:cNvPr id="82" name="Object 81"/>
            <p:cNvGraphicFramePr>
              <a:graphicFrameLocks noChangeAspect="1"/>
            </p:cNvGraphicFramePr>
            <p:nvPr>
              <p:extLst/>
            </p:nvPr>
          </p:nvGraphicFramePr>
          <p:xfrm>
            <a:off x="6226217" y="5020465"/>
            <a:ext cx="1806575" cy="1112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5" name="Equation" r:id="rId9" imgW="596880" imgH="368280" progId="Equation.DSMT4">
                    <p:embed/>
                  </p:oleObj>
                </mc:Choice>
                <mc:Fallback>
                  <p:oleObj name="Equation" r:id="rId9" imgW="596880" imgH="368280" progId="Equation.DSMT4">
                    <p:embed/>
                    <p:pic>
                      <p:nvPicPr>
                        <p:cNvPr id="82" name="Object 81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226217" y="5020465"/>
                          <a:ext cx="1806575" cy="11128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" name="Rounded Rectangle 82"/>
            <p:cNvSpPr/>
            <p:nvPr/>
          </p:nvSpPr>
          <p:spPr>
            <a:xfrm>
              <a:off x="6098957" y="5058833"/>
              <a:ext cx="2113375" cy="1036869"/>
            </a:xfrm>
            <a:prstGeom prst="roundRect">
              <a:avLst>
                <a:gd name="adj" fmla="val 6958"/>
              </a:avLst>
            </a:prstGeom>
            <a:noFill/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 Box 86"/>
          <p:cNvSpPr txBox="1">
            <a:spLocks noChangeAspect="1" noChangeArrowheads="1"/>
          </p:cNvSpPr>
          <p:nvPr/>
        </p:nvSpPr>
        <p:spPr bwMode="auto">
          <a:xfrm>
            <a:off x="767011" y="5609060"/>
            <a:ext cx="7979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smtClean="0">
                <a:solidFill>
                  <a:schemeClr val="bg1"/>
                </a:solidFill>
                <a:cs typeface="Times New Roman" pitchFamily="18" charset="0"/>
              </a:rPr>
              <a:t>Phạm vi: điện tích điểm, vật nhiễm điện hình cầu.</a:t>
            </a:r>
            <a:endParaRPr lang="el-GR" sz="2400" b="1" i="1" baseline="3000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80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/>
      <p:bldP spid="8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54928" y="294336"/>
            <a:ext cx="8808383" cy="1670988"/>
            <a:chOff x="330926" y="294336"/>
            <a:chExt cx="7975510" cy="1321740"/>
          </a:xfrm>
        </p:grpSpPr>
        <p:sp>
          <p:nvSpPr>
            <p:cNvPr id="44" name="TextBox 43"/>
            <p:cNvSpPr txBox="1"/>
            <p:nvPr/>
          </p:nvSpPr>
          <p:spPr>
            <a:xfrm>
              <a:off x="395682" y="311754"/>
              <a:ext cx="7783380" cy="9494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en-US" sz="2400" b="1" u="sng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VÍ DỤ</a:t>
              </a:r>
              <a:r>
                <a:rPr lang="vi-VN" sz="2400" b="1" u="sng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r>
                <a:rPr lang="vi-VN" sz="24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 lực tương tác giữa electron và hạt nhân nguyên tử Hydro (</a:t>
              </a:r>
              <a:r>
                <a:rPr lang="en-US" sz="2400" b="1" baseline="300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24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</a:t>
              </a:r>
              <a:r>
                <a:rPr lang="en-US" sz="2400" b="1" baseline="-250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24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 biết electron chuyển động tròn đều trên quỹ đạo r</a:t>
              </a:r>
              <a:r>
                <a:rPr lang="en-US" sz="2400" b="1" baseline="-250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sz="24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0,53.10</a:t>
              </a:r>
              <a:r>
                <a:rPr lang="en-US" sz="2400" b="1" baseline="300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-10</a:t>
              </a:r>
              <a:r>
                <a:rPr lang="en-US" sz="24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m. Ch</a:t>
              </a:r>
              <a:r>
                <a:rPr lang="vi-VN" sz="24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 hằng số</a:t>
              </a:r>
              <a:r>
                <a:rPr lang="en-US" sz="24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e = 1,6.10</a:t>
              </a:r>
              <a:r>
                <a:rPr lang="en-US" sz="2400" b="1" baseline="300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-19</a:t>
              </a:r>
              <a:r>
                <a:rPr lang="en-US" sz="24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 và k = </a:t>
              </a:r>
              <a:r>
                <a:rPr lang="fr-FR" sz="24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9.10</a:t>
              </a:r>
              <a:r>
                <a:rPr lang="fr-FR" sz="2400" b="1" baseline="300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  <a:r>
                <a:rPr lang="fr-FR" sz="24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Nm</a:t>
              </a:r>
              <a:r>
                <a:rPr lang="fr-FR" sz="2400" b="1" baseline="300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fr-FR" sz="24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/C</a:t>
              </a:r>
              <a:r>
                <a:rPr lang="fr-FR" sz="2400" b="1" baseline="300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330926" y="294336"/>
              <a:ext cx="7975510" cy="1321740"/>
            </a:xfrm>
            <a:prstGeom prst="roundRect">
              <a:avLst>
                <a:gd name="adj" fmla="val 5084"/>
              </a:avLst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54927" y="2649691"/>
            <a:ext cx="3026039" cy="2879725"/>
            <a:chOff x="330926" y="3253535"/>
            <a:chExt cx="3026039" cy="2879725"/>
          </a:xfrm>
        </p:grpSpPr>
        <p:sp>
          <p:nvSpPr>
            <p:cNvPr id="68" name="Oval 89"/>
            <p:cNvSpPr>
              <a:spLocks noChangeAspect="1" noChangeArrowheads="1"/>
            </p:cNvSpPr>
            <p:nvPr/>
          </p:nvSpPr>
          <p:spPr bwMode="auto">
            <a:xfrm flipH="1">
              <a:off x="1647763" y="4576288"/>
              <a:ext cx="274320" cy="27432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C85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3" name="Oval 84"/>
            <p:cNvSpPr>
              <a:spLocks noChangeArrowheads="1"/>
            </p:cNvSpPr>
            <p:nvPr/>
          </p:nvSpPr>
          <p:spPr bwMode="auto">
            <a:xfrm>
              <a:off x="330926" y="3253535"/>
              <a:ext cx="2879725" cy="2879725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3082645" y="4570728"/>
              <a:ext cx="274320" cy="274320"/>
            </a:xfrm>
            <a:prstGeom prst="ellipse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</a:srgbClr>
                </a:gs>
                <a:gs pos="5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817170"/>
              </p:ext>
            </p:extLst>
          </p:nvPr>
        </p:nvGraphicFramePr>
        <p:xfrm>
          <a:off x="5636635" y="2446021"/>
          <a:ext cx="2503873" cy="1051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3" imgW="965160" imgH="406080" progId="Equation.DSMT4">
                  <p:embed/>
                </p:oleObj>
              </mc:Choice>
              <mc:Fallback>
                <p:oleObj name="Equation" r:id="rId3" imgW="9651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6635" y="2446021"/>
                        <a:ext cx="2503873" cy="1051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919536"/>
              </p:ext>
            </p:extLst>
          </p:nvPr>
        </p:nvGraphicFramePr>
        <p:xfrm>
          <a:off x="5636634" y="3633049"/>
          <a:ext cx="314325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5" imgW="1244520" imgH="380880" progId="Equation.DSMT4">
                  <p:embed/>
                </p:oleObj>
              </mc:Choice>
              <mc:Fallback>
                <p:oleObj name="Equation" r:id="rId5" imgW="124452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36634" y="3633049"/>
                        <a:ext cx="3143250" cy="960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315149" y="3526849"/>
            <a:ext cx="1421822" cy="589599"/>
            <a:chOff x="1791149" y="4130693"/>
            <a:chExt cx="1421822" cy="589599"/>
          </a:xfrm>
        </p:grpSpPr>
        <p:sp>
          <p:nvSpPr>
            <p:cNvPr id="71" name="Line 87"/>
            <p:cNvSpPr>
              <a:spLocks noChangeShapeType="1"/>
            </p:cNvSpPr>
            <p:nvPr/>
          </p:nvSpPr>
          <p:spPr bwMode="auto">
            <a:xfrm flipH="1">
              <a:off x="2664331" y="4717114"/>
              <a:ext cx="548640" cy="317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oval"/>
              <a:tailEnd type="stealth" w="lg" len="lg"/>
            </a:ln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2628729" y="4130693"/>
              <a:ext cx="396093" cy="461665"/>
              <a:chOff x="5564111" y="3937623"/>
              <a:chExt cx="396093" cy="461665"/>
            </a:xfrm>
          </p:grpSpPr>
          <p:sp>
            <p:nvSpPr>
              <p:cNvPr id="81" name="Text Box 94"/>
              <p:cNvSpPr txBox="1">
                <a:spLocks noChangeAspect="1" noChangeArrowheads="1"/>
              </p:cNvSpPr>
              <p:nvPr/>
            </p:nvSpPr>
            <p:spPr bwMode="auto">
              <a:xfrm>
                <a:off x="5601429" y="3937623"/>
                <a:ext cx="35877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2400" b="1">
                    <a:solidFill>
                      <a:schemeClr val="bg1"/>
                    </a:solidFill>
                    <a:cs typeface="Times New Roman" pitchFamily="18" charset="0"/>
                  </a:rPr>
                  <a:t>F</a:t>
                </a:r>
                <a:r>
                  <a:rPr lang="fr-FR" sz="2400" b="1" baseline="-25000">
                    <a:solidFill>
                      <a:schemeClr val="bg1"/>
                    </a:solidFill>
                    <a:cs typeface="Times New Roman" pitchFamily="18" charset="0"/>
                  </a:rPr>
                  <a:t>0</a:t>
                </a:r>
                <a:endParaRPr lang="el-GR" sz="2400" b="1" i="1" baseline="-250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82" name="Line 95"/>
              <p:cNvSpPr>
                <a:spLocks noChangeAspect="1" noChangeShapeType="1"/>
              </p:cNvSpPr>
              <p:nvPr/>
            </p:nvSpPr>
            <p:spPr bwMode="auto">
              <a:xfrm>
                <a:off x="5564111" y="3997948"/>
                <a:ext cx="274320" cy="140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7" name="Line 87"/>
            <p:cNvSpPr>
              <a:spLocks noChangeShapeType="1"/>
            </p:cNvSpPr>
            <p:nvPr/>
          </p:nvSpPr>
          <p:spPr bwMode="auto">
            <a:xfrm>
              <a:off x="1791149" y="4708268"/>
              <a:ext cx="548640" cy="317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oval"/>
              <a:tailEnd type="stealth" w="lg" len="lg"/>
            </a:ln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78134"/>
              </p:ext>
            </p:extLst>
          </p:nvPr>
        </p:nvGraphicFramePr>
        <p:xfrm>
          <a:off x="5618920" y="4950819"/>
          <a:ext cx="22447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7" imgW="888840" imgH="203040" progId="Equation.DSMT4">
                  <p:embed/>
                </p:oleObj>
              </mc:Choice>
              <mc:Fallback>
                <p:oleObj name="Equation" r:id="rId7" imgW="8888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18920" y="4950819"/>
                        <a:ext cx="2244725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786171" y="3858719"/>
            <a:ext cx="2493248" cy="733260"/>
            <a:chOff x="1262171" y="4462564"/>
            <a:chExt cx="2493248" cy="733260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1786184" y="4717114"/>
              <a:ext cx="1448076" cy="0"/>
            </a:xfrm>
            <a:prstGeom prst="line">
              <a:avLst/>
            </a:prstGeom>
            <a:ln w="190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 Box 86"/>
            <p:cNvSpPr txBox="1">
              <a:spLocks noChangeAspect="1" noChangeArrowheads="1"/>
            </p:cNvSpPr>
            <p:nvPr/>
          </p:nvSpPr>
          <p:spPr bwMode="auto">
            <a:xfrm>
              <a:off x="1262171" y="4462564"/>
              <a:ext cx="41770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400" b="1">
                  <a:solidFill>
                    <a:schemeClr val="bg1"/>
                  </a:solidFill>
                  <a:cs typeface="Times New Roman" pitchFamily="18" charset="0"/>
                </a:rPr>
                <a:t>+e</a:t>
              </a:r>
              <a:endParaRPr lang="el-GR" sz="2400" b="1" i="1" baseline="-2500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76" name="Text Box 86"/>
            <p:cNvSpPr txBox="1">
              <a:spLocks noChangeAspect="1" noChangeArrowheads="1"/>
            </p:cNvSpPr>
            <p:nvPr/>
          </p:nvSpPr>
          <p:spPr bwMode="auto">
            <a:xfrm>
              <a:off x="3396644" y="4486281"/>
              <a:ext cx="3587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400" b="1">
                  <a:solidFill>
                    <a:schemeClr val="bg1"/>
                  </a:solidFill>
                  <a:cs typeface="Times New Roman" pitchFamily="18" charset="0"/>
                </a:rPr>
                <a:t>-e</a:t>
              </a:r>
              <a:endParaRPr lang="el-GR" sz="2400" b="1" i="1" baseline="-2500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21" name="Text Box 86"/>
            <p:cNvSpPr txBox="1">
              <a:spLocks noChangeAspect="1" noChangeArrowheads="1"/>
            </p:cNvSpPr>
            <p:nvPr/>
          </p:nvSpPr>
          <p:spPr bwMode="auto">
            <a:xfrm>
              <a:off x="2352442" y="4734159"/>
              <a:ext cx="3587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400" b="1">
                  <a:solidFill>
                    <a:schemeClr val="bg1"/>
                  </a:solidFill>
                  <a:cs typeface="Times New Roman" pitchFamily="18" charset="0"/>
                </a:rPr>
                <a:t>r</a:t>
              </a:r>
              <a:r>
                <a:rPr lang="fr-FR" sz="2400" b="1" baseline="-25000">
                  <a:solidFill>
                    <a:schemeClr val="bg1"/>
                  </a:solidFill>
                  <a:cs typeface="Times New Roman" pitchFamily="18" charset="0"/>
                </a:rPr>
                <a:t>0</a:t>
              </a:r>
              <a:endParaRPr lang="el-GR" sz="2400" b="1" i="1" baseline="-2500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7977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700"/>
          <p:cNvSpPr txBox="1">
            <a:spLocks noChangeAspect="1" noChangeArrowheads="1"/>
          </p:cNvSpPr>
          <p:nvPr/>
        </p:nvSpPr>
        <p:spPr bwMode="auto">
          <a:xfrm>
            <a:off x="1877276" y="216190"/>
            <a:ext cx="6263186" cy="69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3200" b="1" u="sng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SÁNH VỚI ĐỊNH LUẬT HẤP DẪN</a:t>
            </a:r>
            <a:endParaRPr lang="en-US" sz="2800" b="1" i="1" u="sng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 Box 86"/>
          <p:cNvSpPr txBox="1">
            <a:spLocks noChangeAspect="1" noChangeArrowheads="1"/>
          </p:cNvSpPr>
          <p:nvPr/>
        </p:nvSpPr>
        <p:spPr bwMode="auto">
          <a:xfrm>
            <a:off x="1541101" y="3151012"/>
            <a:ext cx="2805832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r">
              <a:spcAft>
                <a:spcPts val="1800"/>
              </a:spcAft>
            </a:pPr>
            <a:r>
              <a:rPr lang="fr-FR" sz="2400" b="1" u="sng">
                <a:solidFill>
                  <a:schemeClr val="bg1"/>
                </a:solidFill>
                <a:cs typeface="Times New Roman" pitchFamily="18" charset="0"/>
              </a:rPr>
              <a:t>Chân không:</a:t>
            </a:r>
            <a:r>
              <a:rPr lang="fr-FR" sz="2400" b="1"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  <a:p>
            <a:pPr algn="r">
              <a:spcAft>
                <a:spcPts val="1200"/>
              </a:spcAft>
            </a:pPr>
            <a:r>
              <a:rPr lang="fr-FR" sz="2400" b="1">
                <a:solidFill>
                  <a:schemeClr val="bg1"/>
                </a:solidFill>
                <a:cs typeface="Times New Roman" pitchFamily="18" charset="0"/>
              </a:rPr>
              <a:t>k = 9.10</a:t>
            </a:r>
            <a:r>
              <a:rPr lang="fr-FR" sz="2400" b="1" baseline="30000">
                <a:solidFill>
                  <a:schemeClr val="bg1"/>
                </a:solidFill>
                <a:cs typeface="Times New Roman" pitchFamily="18" charset="0"/>
              </a:rPr>
              <a:t>9</a:t>
            </a:r>
            <a:r>
              <a:rPr lang="fr-FR" sz="2400" b="1">
                <a:solidFill>
                  <a:schemeClr val="bg1"/>
                </a:solidFill>
                <a:cs typeface="Times New Roman" pitchFamily="18" charset="0"/>
              </a:rPr>
              <a:t> Nm</a:t>
            </a:r>
            <a:r>
              <a:rPr lang="fr-FR" sz="2400" b="1" baseline="3000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fr-FR" sz="2400" b="1">
                <a:solidFill>
                  <a:schemeClr val="bg1"/>
                </a:solidFill>
                <a:cs typeface="Times New Roman" pitchFamily="18" charset="0"/>
              </a:rPr>
              <a:t>/C</a:t>
            </a:r>
            <a:r>
              <a:rPr lang="fr-FR" sz="2400" b="1" baseline="30000">
                <a:solidFill>
                  <a:schemeClr val="bg1"/>
                </a:solidFill>
                <a:cs typeface="Times New Roman" pitchFamily="18" charset="0"/>
              </a:rPr>
              <a:t>2</a:t>
            </a:r>
          </a:p>
          <a:p>
            <a:pPr algn="r">
              <a:spcAft>
                <a:spcPts val="1200"/>
              </a:spcAft>
            </a:pPr>
            <a:r>
              <a:rPr lang="fr-FR" sz="2400" b="1">
                <a:solidFill>
                  <a:schemeClr val="bg1"/>
                </a:solidFill>
                <a:cs typeface="Times New Roman" pitchFamily="18" charset="0"/>
              </a:rPr>
              <a:t>gọi là </a:t>
            </a:r>
            <a:r>
              <a:rPr lang="fr-FR" sz="2400" b="1">
                <a:solidFill>
                  <a:srgbClr val="FFFF00"/>
                </a:solidFill>
                <a:cs typeface="Times New Roman" pitchFamily="18" charset="0"/>
              </a:rPr>
              <a:t>Hằng số điện</a:t>
            </a:r>
            <a:endParaRPr lang="el-GR" sz="2400" b="1" i="1" baseline="30000">
              <a:solidFill>
                <a:schemeClr val="bg1"/>
              </a:solidFill>
              <a:cs typeface="Times New Roman" pitchFamily="18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2233559" y="1484151"/>
            <a:ext cx="2113375" cy="1112838"/>
            <a:chOff x="6098957" y="5020465"/>
            <a:chExt cx="2113375" cy="1112838"/>
          </a:xfrm>
        </p:grpSpPr>
        <p:graphicFrame>
          <p:nvGraphicFramePr>
            <p:cNvPr id="82" name="Object 8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5343696"/>
                </p:ext>
              </p:extLst>
            </p:nvPr>
          </p:nvGraphicFramePr>
          <p:xfrm>
            <a:off x="6226217" y="5020465"/>
            <a:ext cx="1806575" cy="1112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8" name="Equation" r:id="rId3" imgW="596880" imgH="368280" progId="Equation.DSMT4">
                    <p:embed/>
                  </p:oleObj>
                </mc:Choice>
                <mc:Fallback>
                  <p:oleObj name="Equation" r:id="rId3" imgW="59688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226217" y="5020465"/>
                          <a:ext cx="1806575" cy="11128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" name="Rounded Rectangle 82"/>
            <p:cNvSpPr/>
            <p:nvPr/>
          </p:nvSpPr>
          <p:spPr>
            <a:xfrm>
              <a:off x="6098957" y="5058833"/>
              <a:ext cx="2113375" cy="1036869"/>
            </a:xfrm>
            <a:prstGeom prst="roundRect">
              <a:avLst>
                <a:gd name="adj" fmla="val 6958"/>
              </a:avLst>
            </a:prstGeom>
            <a:noFill/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96562" y="1521953"/>
            <a:ext cx="2113375" cy="1037235"/>
            <a:chOff x="6098957" y="5058467"/>
            <a:chExt cx="2113375" cy="1037235"/>
          </a:xfrm>
        </p:grpSpPr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0791964"/>
                </p:ext>
              </p:extLst>
            </p:nvPr>
          </p:nvGraphicFramePr>
          <p:xfrm>
            <a:off x="6187440" y="5058467"/>
            <a:ext cx="1882775" cy="1035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9" name="Equation" r:id="rId5" imgW="622080" imgH="342720" progId="Equation.DSMT4">
                    <p:embed/>
                  </p:oleObj>
                </mc:Choice>
                <mc:Fallback>
                  <p:oleObj name="Equation" r:id="rId5" imgW="622080" imgH="342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187440" y="5058467"/>
                          <a:ext cx="1882775" cy="10350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ounded Rectangle 15"/>
            <p:cNvSpPr/>
            <p:nvPr/>
          </p:nvSpPr>
          <p:spPr>
            <a:xfrm>
              <a:off x="6098957" y="5058833"/>
              <a:ext cx="2113375" cy="1036869"/>
            </a:xfrm>
            <a:prstGeom prst="roundRect">
              <a:avLst>
                <a:gd name="adj" fmla="val 6958"/>
              </a:avLst>
            </a:prstGeom>
            <a:noFill/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 Box 86"/>
          <p:cNvSpPr txBox="1">
            <a:spLocks noChangeAspect="1" noChangeArrowheads="1"/>
          </p:cNvSpPr>
          <p:nvPr/>
        </p:nvSpPr>
        <p:spPr bwMode="auto">
          <a:xfrm>
            <a:off x="5196561" y="3151012"/>
            <a:ext cx="334737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spcAft>
                <a:spcPts val="1800"/>
              </a:spcAft>
            </a:pPr>
            <a:r>
              <a:rPr lang="fr-FR" sz="2400" b="1" u="sng">
                <a:solidFill>
                  <a:schemeClr val="bg1"/>
                </a:solidFill>
                <a:cs typeface="Times New Roman" pitchFamily="18" charset="0"/>
              </a:rPr>
              <a:t>Chân không:</a:t>
            </a:r>
            <a:r>
              <a:rPr lang="fr-FR" sz="2400" b="1"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fr-FR" sz="2400" b="1">
                <a:solidFill>
                  <a:schemeClr val="bg1"/>
                </a:solidFill>
                <a:cs typeface="Times New Roman" pitchFamily="18" charset="0"/>
              </a:rPr>
              <a:t>G = 6,67.10</a:t>
            </a:r>
            <a:r>
              <a:rPr lang="fr-FR" sz="2400" b="1" baseline="30000">
                <a:solidFill>
                  <a:schemeClr val="bg1"/>
                </a:solidFill>
                <a:cs typeface="Times New Roman" pitchFamily="18" charset="0"/>
              </a:rPr>
              <a:t>-11</a:t>
            </a:r>
            <a:r>
              <a:rPr lang="fr-FR" sz="2400" b="1">
                <a:solidFill>
                  <a:schemeClr val="bg1"/>
                </a:solidFill>
                <a:cs typeface="Times New Roman" pitchFamily="18" charset="0"/>
              </a:rPr>
              <a:t> Nm</a:t>
            </a:r>
            <a:r>
              <a:rPr lang="fr-FR" sz="2400" b="1" baseline="3000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fr-FR" sz="2400" b="1">
                <a:solidFill>
                  <a:schemeClr val="bg1"/>
                </a:solidFill>
                <a:cs typeface="Times New Roman" pitchFamily="18" charset="0"/>
              </a:rPr>
              <a:t>/kg</a:t>
            </a:r>
            <a:r>
              <a:rPr lang="fr-FR" sz="2400" b="1" baseline="30000">
                <a:solidFill>
                  <a:schemeClr val="bg1"/>
                </a:solidFill>
                <a:cs typeface="Times New Roman" pitchFamily="18" charset="0"/>
              </a:rPr>
              <a:t>2</a:t>
            </a:r>
          </a:p>
          <a:p>
            <a:pPr>
              <a:spcAft>
                <a:spcPts val="1200"/>
              </a:spcAft>
            </a:pPr>
            <a:r>
              <a:rPr lang="fr-FR" sz="2400" b="1">
                <a:solidFill>
                  <a:schemeClr val="bg1"/>
                </a:solidFill>
                <a:cs typeface="Times New Roman" pitchFamily="18" charset="0"/>
              </a:rPr>
              <a:t>gọi là </a:t>
            </a:r>
            <a:r>
              <a:rPr lang="fr-FR" sz="2400" b="1">
                <a:solidFill>
                  <a:srgbClr val="FFFF00"/>
                </a:solidFill>
                <a:cs typeface="Times New Roman" pitchFamily="18" charset="0"/>
              </a:rPr>
              <a:t>Hằng số hấp dẫn</a:t>
            </a:r>
            <a:endParaRPr lang="el-GR" sz="2400" b="1" i="1" baseline="3000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203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90A3F31-5FA4-4FF6-B8CF-890221211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6094" y="2372340"/>
            <a:ext cx="6846103" cy="86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0272" indent="-270272">
              <a:lnSpc>
                <a:spcPct val="130000"/>
              </a:lnSpc>
              <a:buClr>
                <a:schemeClr val="tx2"/>
              </a:buClr>
              <a:buSzPct val="70000"/>
            </a:pPr>
            <a:r>
              <a:rPr lang="en-US" sz="3200" b="1" smtClean="0">
                <a:solidFill>
                  <a:schemeClr val="bg1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CHƯƠNG 1. ĐIỆN TÍCH. ĐIỆN TRƯỜNG</a:t>
            </a:r>
            <a:endParaRPr lang="en-US" sz="3200" b="1" dirty="0">
              <a:solidFill>
                <a:schemeClr val="bg1"/>
              </a:solidFill>
              <a:latin typeface="#9Slide02 Tieu de rat dai 01" panose="02000000000000000000" pitchFamily="2" charset="0"/>
              <a:ea typeface="#9Slide02 Tieu de rat dai 01" panose="02000000000000000000" pitchFamily="2" charset="0"/>
            </a:endParaRPr>
          </a:p>
        </p:txBody>
      </p:sp>
      <p:pic>
        <p:nvPicPr>
          <p:cNvPr id="1026" name="Picture 2" descr="https://www.tntech.edu/cas/images/physics/physics_i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8" y="1651733"/>
            <a:ext cx="3602034" cy="3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90A3F31-5FA4-4FF6-B8CF-890221211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6093" y="3461656"/>
            <a:ext cx="6846103" cy="86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0272" indent="-270272" algn="ctr">
              <a:lnSpc>
                <a:spcPct val="130000"/>
              </a:lnSpc>
              <a:buClr>
                <a:schemeClr val="tx2"/>
              </a:buClr>
              <a:buSzPct val="70000"/>
            </a:pPr>
            <a:r>
              <a:rPr lang="en-US" sz="3200" b="1" smtClean="0">
                <a:solidFill>
                  <a:schemeClr val="bg1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BÀI 1. ĐỊNH LUẬT COULOMB</a:t>
            </a:r>
            <a:endParaRPr lang="en-US" sz="3200" b="1" dirty="0">
              <a:solidFill>
                <a:schemeClr val="bg1"/>
              </a:solidFill>
              <a:latin typeface="#9Slide02 Tieu de rat dai 01" panose="02000000000000000000" pitchFamily="2" charset="0"/>
              <a:ea typeface="#9Slide02 Tieu de rat dai 0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20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E43E47-13F7-4FF6-BBFF-981AB0E44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90" y="174291"/>
            <a:ext cx="10509620" cy="6509419"/>
          </a:xfrm>
          <a:prstGeom prst="roundRect">
            <a:avLst>
              <a:gd name="adj" fmla="val 2959"/>
            </a:avLst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800912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) 17″ Ionizer Elite UV Ionic Breeze Air Purifiers | Zen Living Air  Purifiers">
            <a:extLst>
              <a:ext uri="{FF2B5EF4-FFF2-40B4-BE49-F238E27FC236}">
                <a16:creationId xmlns:a16="http://schemas.microsoft.com/office/drawing/2014/main" id="{63567BB3-A978-4F94-829B-F84364D8B1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98" b="96369" l="10000" r="90000">
                        <a14:foregroundMark x1="37969" y1="5598" x2="25469" y2="19667"/>
                        <a14:foregroundMark x1="27031" y1="91831" x2="29063" y2="62481"/>
                        <a14:foregroundMark x1="29063" y1="62481" x2="29063" y2="62481"/>
                        <a14:foregroundMark x1="15625" y1="91679" x2="23125" y2="95461"/>
                        <a14:foregroundMark x1="23125" y1="95461" x2="34531" y2="96369"/>
                        <a14:foregroundMark x1="34531" y1="96369" x2="44219" y2="91528"/>
                        <a14:foregroundMark x1="44219" y1="91528" x2="45938" y2="894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1970"/>
          <a:stretch/>
        </p:blipFill>
        <p:spPr bwMode="auto">
          <a:xfrm>
            <a:off x="4544105" y="666966"/>
            <a:ext cx="3103790" cy="552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141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370830" y="3071018"/>
            <a:ext cx="2622733" cy="777868"/>
            <a:chOff x="4846829" y="3071018"/>
            <a:chExt cx="2622733" cy="777868"/>
          </a:xfrm>
        </p:grpSpPr>
        <p:sp>
          <p:nvSpPr>
            <p:cNvPr id="77" name="Oval 76"/>
            <p:cNvSpPr/>
            <p:nvPr/>
          </p:nvSpPr>
          <p:spPr>
            <a:xfrm>
              <a:off x="6972187" y="3088977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</a:srgbClr>
                </a:gs>
                <a:gs pos="5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6" name="Oval 75"/>
            <p:cNvSpPr/>
            <p:nvPr/>
          </p:nvSpPr>
          <p:spPr>
            <a:xfrm>
              <a:off x="4901660" y="3071018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</a:srgbClr>
                </a:gs>
                <a:gs pos="5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5262143" y="3253045"/>
              <a:ext cx="1701998" cy="19869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 Box 86"/>
            <p:cNvSpPr txBox="1">
              <a:spLocks noChangeAspect="1" noChangeArrowheads="1"/>
            </p:cNvSpPr>
            <p:nvPr/>
          </p:nvSpPr>
          <p:spPr bwMode="auto">
            <a:xfrm>
              <a:off x="4846829" y="3325666"/>
              <a:ext cx="56548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800" b="1">
                  <a:solidFill>
                    <a:schemeClr val="bg1"/>
                  </a:solidFill>
                  <a:cs typeface="Times New Roman" pitchFamily="18" charset="0"/>
                </a:rPr>
                <a:t>q</a:t>
              </a:r>
              <a:r>
                <a:rPr lang="fr-FR" sz="2800" b="1" baseline="-25000">
                  <a:solidFill>
                    <a:schemeClr val="bg1"/>
                  </a:solidFill>
                  <a:cs typeface="Times New Roman" pitchFamily="18" charset="0"/>
                </a:rPr>
                <a:t>1</a:t>
              </a:r>
              <a:endParaRPr lang="el-GR" sz="2800" b="1" i="1" baseline="-2500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55" name="Text Box 86"/>
            <p:cNvSpPr txBox="1">
              <a:spLocks noChangeAspect="1" noChangeArrowheads="1"/>
            </p:cNvSpPr>
            <p:nvPr/>
          </p:nvSpPr>
          <p:spPr bwMode="auto">
            <a:xfrm>
              <a:off x="6904075" y="3325620"/>
              <a:ext cx="56548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800" b="1">
                  <a:solidFill>
                    <a:schemeClr val="bg1"/>
                  </a:solidFill>
                  <a:cs typeface="Times New Roman" pitchFamily="18" charset="0"/>
                </a:rPr>
                <a:t>q</a:t>
              </a:r>
              <a:r>
                <a:rPr lang="fr-FR" sz="2800" b="1" baseline="-25000">
                  <a:solidFill>
                    <a:schemeClr val="bg1"/>
                  </a:solidFill>
                  <a:cs typeface="Times New Roman" pitchFamily="18" charset="0"/>
                </a:rPr>
                <a:t>2</a:t>
              </a:r>
              <a:endParaRPr lang="el-GR" sz="2800" b="1" i="1" baseline="-2500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73629" y="129209"/>
            <a:ext cx="6348272" cy="68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0272" indent="-270272">
              <a:buClr>
                <a:schemeClr val="tx2"/>
              </a:buClr>
              <a:buSzPct val="70000"/>
            </a:pPr>
            <a:r>
              <a:rPr lang="en-US" sz="3200" b="1" u="sng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Charles-Augustin </a:t>
            </a:r>
            <a:r>
              <a:rPr lang="vi-VN" sz="3200" b="1" u="sng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3200" b="1" u="sng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Coulomb</a:t>
            </a:r>
            <a:endParaRPr lang="en-US" sz="3200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791766" y="1570761"/>
            <a:ext cx="2860659" cy="4909940"/>
            <a:chOff x="267765" y="1570761"/>
            <a:chExt cx="2860659" cy="4909940"/>
          </a:xfrm>
        </p:grpSpPr>
        <p:pic>
          <p:nvPicPr>
            <p:cNvPr id="97286" name="Picture 6" descr="File:Coulom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765" y="1570761"/>
              <a:ext cx="2860659" cy="3366042"/>
            </a:xfrm>
            <a:prstGeom prst="roundRect">
              <a:avLst>
                <a:gd name="adj" fmla="val 4906"/>
              </a:avLst>
            </a:prstGeom>
            <a:noFill/>
            <a:effectLst>
              <a:softEdge rad="254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" name="Text Box 2700"/>
            <p:cNvSpPr txBox="1">
              <a:spLocks noChangeAspect="1" noChangeArrowheads="1"/>
            </p:cNvSpPr>
            <p:nvPr/>
          </p:nvSpPr>
          <p:spPr bwMode="auto">
            <a:xfrm>
              <a:off x="267765" y="5202483"/>
              <a:ext cx="2732887" cy="1278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100000"/>
                      <a:lumOff val="0"/>
                    </a:schemeClr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8275" indent="-168275">
                <a:spcAft>
                  <a:spcPts val="600"/>
                </a:spcAft>
              </a:pPr>
              <a:r>
                <a:rPr lang="en-US" sz="2400" b="1">
                  <a:solidFill>
                    <a:srgbClr val="FFFF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1784</a:t>
              </a:r>
              <a:r>
                <a:rPr lang="en-US" sz="2400" b="1">
                  <a:solidFill>
                    <a:schemeClr val="bg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Coulomb</a:t>
              </a:r>
            </a:p>
            <a:p>
              <a:pPr marL="168275" indent="-168275">
                <a:spcAft>
                  <a:spcPts val="600"/>
                </a:spcAft>
              </a:pPr>
              <a:r>
                <a:rPr lang="en-US" sz="2400" b="1" i="1">
                  <a:solidFill>
                    <a:schemeClr val="bg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CH Pháp</a:t>
              </a:r>
            </a:p>
            <a:p>
              <a:pPr marL="168275" indent="-168275">
                <a:spcAft>
                  <a:spcPts val="600"/>
                </a:spcAft>
              </a:pPr>
              <a:r>
                <a:rPr lang="en-US" sz="2400" b="1" i="1">
                  <a:solidFill>
                    <a:schemeClr val="bg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Lực Coulomb</a:t>
              </a:r>
            </a:p>
          </p:txBody>
        </p:sp>
        <p:sp>
          <p:nvSpPr>
            <p:cNvPr id="161" name="Text Box 2700"/>
            <p:cNvSpPr txBox="1">
              <a:spLocks noChangeAspect="1" noChangeArrowheads="1"/>
            </p:cNvSpPr>
            <p:nvPr/>
          </p:nvSpPr>
          <p:spPr bwMode="auto">
            <a:xfrm>
              <a:off x="924835" y="4501673"/>
              <a:ext cx="1505079" cy="334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100000"/>
                      <a:lumOff val="0"/>
                    </a:schemeClr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>
                  <a:solidFill>
                    <a:schemeClr val="bg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1736 - 1806</a:t>
              </a:r>
              <a:endParaRPr lang="en-US" sz="2400" i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358461" y="1500105"/>
            <a:ext cx="2622733" cy="828873"/>
            <a:chOff x="4834460" y="1500104"/>
            <a:chExt cx="2622733" cy="828873"/>
          </a:xfrm>
        </p:grpSpPr>
        <p:sp>
          <p:nvSpPr>
            <p:cNvPr id="75" name="Oval 89"/>
            <p:cNvSpPr>
              <a:spLocks noChangeAspect="1" noChangeArrowheads="1"/>
            </p:cNvSpPr>
            <p:nvPr/>
          </p:nvSpPr>
          <p:spPr bwMode="auto">
            <a:xfrm flipH="1">
              <a:off x="6957082" y="1507962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C85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63" name="Oval 89"/>
            <p:cNvSpPr>
              <a:spLocks noChangeAspect="1" noChangeArrowheads="1"/>
            </p:cNvSpPr>
            <p:nvPr/>
          </p:nvSpPr>
          <p:spPr bwMode="auto">
            <a:xfrm flipH="1">
              <a:off x="4888785" y="1500104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C85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cxnSp>
          <p:nvCxnSpPr>
            <p:cNvPr id="3" name="Straight Connector 2"/>
            <p:cNvCxnSpPr>
              <a:stCxn id="18" idx="0"/>
              <a:endCxn id="24" idx="6"/>
            </p:cNvCxnSpPr>
            <p:nvPr/>
          </p:nvCxnSpPr>
          <p:spPr>
            <a:xfrm>
              <a:off x="5252276" y="1676150"/>
              <a:ext cx="1701998" cy="19869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 Box 86"/>
            <p:cNvSpPr txBox="1">
              <a:spLocks noChangeAspect="1" noChangeArrowheads="1"/>
            </p:cNvSpPr>
            <p:nvPr/>
          </p:nvSpPr>
          <p:spPr bwMode="auto">
            <a:xfrm>
              <a:off x="4834460" y="1805757"/>
              <a:ext cx="56548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800" b="1">
                  <a:solidFill>
                    <a:schemeClr val="bg1"/>
                  </a:solidFill>
                  <a:cs typeface="Times New Roman" pitchFamily="18" charset="0"/>
                </a:rPr>
                <a:t>q</a:t>
              </a:r>
              <a:r>
                <a:rPr lang="fr-FR" sz="2800" b="1" baseline="-25000">
                  <a:solidFill>
                    <a:schemeClr val="bg1"/>
                  </a:solidFill>
                  <a:cs typeface="Times New Roman" pitchFamily="18" charset="0"/>
                </a:rPr>
                <a:t>1</a:t>
              </a:r>
              <a:endParaRPr lang="el-GR" sz="2800" b="1" i="1" baseline="-2500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51" name="Text Box 86"/>
            <p:cNvSpPr txBox="1">
              <a:spLocks noChangeAspect="1" noChangeArrowheads="1"/>
            </p:cNvSpPr>
            <p:nvPr/>
          </p:nvSpPr>
          <p:spPr bwMode="auto">
            <a:xfrm>
              <a:off x="6891706" y="1805711"/>
              <a:ext cx="56548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800" b="1">
                  <a:solidFill>
                    <a:schemeClr val="bg1"/>
                  </a:solidFill>
                  <a:cs typeface="Times New Roman" pitchFamily="18" charset="0"/>
                </a:rPr>
                <a:t>q</a:t>
              </a:r>
              <a:r>
                <a:rPr lang="fr-FR" sz="2800" b="1" baseline="-25000">
                  <a:solidFill>
                    <a:schemeClr val="bg1"/>
                  </a:solidFill>
                  <a:cs typeface="Times New Roman" pitchFamily="18" charset="0"/>
                </a:rPr>
                <a:t>2</a:t>
              </a:r>
              <a:endParaRPr lang="el-GR" sz="2800" b="1" i="1" baseline="-2500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361145" y="4664565"/>
            <a:ext cx="2622733" cy="785907"/>
            <a:chOff x="4837144" y="4664564"/>
            <a:chExt cx="2622733" cy="785907"/>
          </a:xfrm>
        </p:grpSpPr>
        <p:sp>
          <p:nvSpPr>
            <p:cNvPr id="65" name="Oval 89"/>
            <p:cNvSpPr>
              <a:spLocks noChangeAspect="1" noChangeArrowheads="1"/>
            </p:cNvSpPr>
            <p:nvPr/>
          </p:nvSpPr>
          <p:spPr bwMode="auto">
            <a:xfrm flipH="1">
              <a:off x="4897269" y="4664564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C85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6962319" y="4664564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</a:srgbClr>
                </a:gs>
                <a:gs pos="5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5270189" y="4829688"/>
              <a:ext cx="1701998" cy="19869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 Box 86"/>
            <p:cNvSpPr txBox="1">
              <a:spLocks noChangeAspect="1" noChangeArrowheads="1"/>
            </p:cNvSpPr>
            <p:nvPr/>
          </p:nvSpPr>
          <p:spPr bwMode="auto">
            <a:xfrm>
              <a:off x="4837144" y="4927251"/>
              <a:ext cx="56548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800" b="1">
                  <a:solidFill>
                    <a:schemeClr val="bg1"/>
                  </a:solidFill>
                  <a:cs typeface="Times New Roman" pitchFamily="18" charset="0"/>
                </a:rPr>
                <a:t>q</a:t>
              </a:r>
              <a:r>
                <a:rPr lang="fr-FR" sz="2800" b="1" baseline="-25000">
                  <a:solidFill>
                    <a:schemeClr val="bg1"/>
                  </a:solidFill>
                  <a:cs typeface="Times New Roman" pitchFamily="18" charset="0"/>
                </a:rPr>
                <a:t>1</a:t>
              </a:r>
              <a:endParaRPr lang="el-GR" sz="2800" b="1" i="1" baseline="-2500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53" name="Text Box 86"/>
            <p:cNvSpPr txBox="1">
              <a:spLocks noChangeAspect="1" noChangeArrowheads="1"/>
            </p:cNvSpPr>
            <p:nvPr/>
          </p:nvSpPr>
          <p:spPr bwMode="auto">
            <a:xfrm>
              <a:off x="6894390" y="4927205"/>
              <a:ext cx="56548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800" b="1">
                  <a:solidFill>
                    <a:schemeClr val="bg1"/>
                  </a:solidFill>
                  <a:cs typeface="Times New Roman" pitchFamily="18" charset="0"/>
                </a:rPr>
                <a:t>q</a:t>
              </a:r>
              <a:r>
                <a:rPr lang="fr-FR" sz="2800" b="1" baseline="-25000">
                  <a:solidFill>
                    <a:schemeClr val="bg1"/>
                  </a:solidFill>
                  <a:cs typeface="Times New Roman" pitchFamily="18" charset="0"/>
                </a:rPr>
                <a:t>2</a:t>
              </a:r>
              <a:endParaRPr lang="el-GR" sz="2800" b="1" i="1" baseline="-2500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426319" y="1416522"/>
            <a:ext cx="4462264" cy="540976"/>
            <a:chOff x="3902319" y="1416522"/>
            <a:chExt cx="4462264" cy="540976"/>
          </a:xfrm>
        </p:grpSpPr>
        <p:grpSp>
          <p:nvGrpSpPr>
            <p:cNvPr id="4" name="Group 3"/>
            <p:cNvGrpSpPr/>
            <p:nvPr/>
          </p:nvGrpSpPr>
          <p:grpSpPr>
            <a:xfrm>
              <a:off x="3902319" y="1416522"/>
              <a:ext cx="548640" cy="523220"/>
              <a:chOff x="3344225" y="1883450"/>
              <a:chExt cx="548640" cy="523220"/>
            </a:xfrm>
          </p:grpSpPr>
          <p:sp>
            <p:nvSpPr>
              <p:cNvPr id="41" name="Text Box 94"/>
              <p:cNvSpPr txBox="1">
                <a:spLocks noChangeArrowheads="1"/>
              </p:cNvSpPr>
              <p:nvPr/>
            </p:nvSpPr>
            <p:spPr bwMode="auto">
              <a:xfrm>
                <a:off x="3344225" y="1883450"/>
                <a:ext cx="54864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sz="2800" b="1">
                    <a:solidFill>
                      <a:schemeClr val="bg1"/>
                    </a:solidFill>
                    <a:cs typeface="Times New Roman" pitchFamily="18" charset="0"/>
                  </a:rPr>
                  <a:t>F</a:t>
                </a:r>
                <a:r>
                  <a:rPr lang="fr-FR" sz="2800" b="1" baseline="-25000">
                    <a:solidFill>
                      <a:schemeClr val="bg1"/>
                    </a:solidFill>
                    <a:cs typeface="Times New Roman" pitchFamily="18" charset="0"/>
                  </a:rPr>
                  <a:t>21</a:t>
                </a:r>
                <a:endParaRPr lang="el-GR" sz="2800" b="1" i="1" baseline="-250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2" name="Line 95"/>
              <p:cNvSpPr>
                <a:spLocks noChangeShapeType="1"/>
              </p:cNvSpPr>
              <p:nvPr/>
            </p:nvSpPr>
            <p:spPr bwMode="auto">
              <a:xfrm>
                <a:off x="3404563" y="1943775"/>
                <a:ext cx="274320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 sz="28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4" name="Line 87"/>
            <p:cNvSpPr>
              <a:spLocks noChangeShapeType="1"/>
            </p:cNvSpPr>
            <p:nvPr/>
          </p:nvSpPr>
          <p:spPr bwMode="auto">
            <a:xfrm flipH="1">
              <a:off x="4429986" y="1685028"/>
              <a:ext cx="640080" cy="0"/>
            </a:xfrm>
            <a:prstGeom prst="line">
              <a:avLst/>
            </a:prstGeom>
            <a:noFill/>
            <a:ln w="44450">
              <a:solidFill>
                <a:srgbClr val="FFFF00"/>
              </a:solidFill>
              <a:round/>
              <a:headEnd type="oval"/>
              <a:tailEnd type="stealth" w="lg" len="lg"/>
            </a:ln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45" name="Line 87"/>
            <p:cNvSpPr>
              <a:spLocks noChangeShapeType="1"/>
            </p:cNvSpPr>
            <p:nvPr/>
          </p:nvSpPr>
          <p:spPr bwMode="auto">
            <a:xfrm>
              <a:off x="7137153" y="1693294"/>
              <a:ext cx="640080" cy="0"/>
            </a:xfrm>
            <a:prstGeom prst="line">
              <a:avLst/>
            </a:prstGeom>
            <a:noFill/>
            <a:ln w="44450">
              <a:solidFill>
                <a:srgbClr val="FFFF00"/>
              </a:solidFill>
              <a:round/>
              <a:headEnd type="oval"/>
              <a:tailEnd type="stealth" w="lg" len="lg"/>
            </a:ln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815943" y="1434278"/>
              <a:ext cx="548640" cy="523220"/>
              <a:chOff x="3344225" y="1883450"/>
              <a:chExt cx="548640" cy="523220"/>
            </a:xfrm>
          </p:grpSpPr>
          <p:sp>
            <p:nvSpPr>
              <p:cNvPr id="58" name="Text Box 94"/>
              <p:cNvSpPr txBox="1">
                <a:spLocks noChangeArrowheads="1"/>
              </p:cNvSpPr>
              <p:nvPr/>
            </p:nvSpPr>
            <p:spPr bwMode="auto">
              <a:xfrm>
                <a:off x="3344225" y="1883450"/>
                <a:ext cx="54864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sz="2800" b="1">
                    <a:solidFill>
                      <a:schemeClr val="bg1"/>
                    </a:solidFill>
                    <a:cs typeface="Times New Roman" pitchFamily="18" charset="0"/>
                  </a:rPr>
                  <a:t>F</a:t>
                </a:r>
                <a:r>
                  <a:rPr lang="fr-FR" sz="2800" b="1" baseline="-25000">
                    <a:solidFill>
                      <a:schemeClr val="bg1"/>
                    </a:solidFill>
                    <a:cs typeface="Times New Roman" pitchFamily="18" charset="0"/>
                  </a:rPr>
                  <a:t>12</a:t>
                </a:r>
                <a:endParaRPr lang="el-GR" sz="2800" b="1" i="1" baseline="-250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9" name="Line 95"/>
              <p:cNvSpPr>
                <a:spLocks noChangeShapeType="1"/>
              </p:cNvSpPr>
              <p:nvPr/>
            </p:nvSpPr>
            <p:spPr bwMode="auto">
              <a:xfrm>
                <a:off x="3404563" y="1943775"/>
                <a:ext cx="274320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 sz="28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5429810" y="2989702"/>
            <a:ext cx="4462264" cy="540976"/>
            <a:chOff x="3905810" y="2989702"/>
            <a:chExt cx="4462264" cy="540976"/>
          </a:xfrm>
        </p:grpSpPr>
        <p:sp>
          <p:nvSpPr>
            <p:cNvPr id="43" name="Line 87"/>
            <p:cNvSpPr>
              <a:spLocks noChangeShapeType="1"/>
            </p:cNvSpPr>
            <p:nvPr/>
          </p:nvSpPr>
          <p:spPr bwMode="auto">
            <a:xfrm>
              <a:off x="7154396" y="3271654"/>
              <a:ext cx="640080" cy="0"/>
            </a:xfrm>
            <a:prstGeom prst="line">
              <a:avLst/>
            </a:prstGeom>
            <a:noFill/>
            <a:ln w="44450">
              <a:solidFill>
                <a:srgbClr val="FFFF00"/>
              </a:solidFill>
              <a:round/>
              <a:headEnd type="oval"/>
              <a:tailEnd type="stealth" w="lg" len="lg"/>
            </a:ln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47" name="Line 87"/>
            <p:cNvSpPr>
              <a:spLocks noChangeShapeType="1"/>
            </p:cNvSpPr>
            <p:nvPr/>
          </p:nvSpPr>
          <p:spPr bwMode="auto">
            <a:xfrm flipH="1">
              <a:off x="4446982" y="3257358"/>
              <a:ext cx="640080" cy="0"/>
            </a:xfrm>
            <a:prstGeom prst="line">
              <a:avLst/>
            </a:prstGeom>
            <a:noFill/>
            <a:ln w="44450">
              <a:solidFill>
                <a:srgbClr val="FFFF00"/>
              </a:solidFill>
              <a:round/>
              <a:headEnd type="oval"/>
              <a:tailEnd type="stealth" w="lg" len="lg"/>
            </a:ln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3905810" y="2989702"/>
              <a:ext cx="548640" cy="523220"/>
              <a:chOff x="3344225" y="1883450"/>
              <a:chExt cx="548640" cy="523220"/>
            </a:xfrm>
          </p:grpSpPr>
          <p:sp>
            <p:nvSpPr>
              <p:cNvPr id="67" name="Text Box 94"/>
              <p:cNvSpPr txBox="1">
                <a:spLocks noChangeArrowheads="1"/>
              </p:cNvSpPr>
              <p:nvPr/>
            </p:nvSpPr>
            <p:spPr bwMode="auto">
              <a:xfrm>
                <a:off x="3344225" y="1883450"/>
                <a:ext cx="54864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sz="2800" b="1">
                    <a:solidFill>
                      <a:schemeClr val="bg1"/>
                    </a:solidFill>
                    <a:cs typeface="Times New Roman" pitchFamily="18" charset="0"/>
                  </a:rPr>
                  <a:t>F</a:t>
                </a:r>
                <a:r>
                  <a:rPr lang="fr-FR" sz="2800" b="1" baseline="-25000">
                    <a:solidFill>
                      <a:schemeClr val="bg1"/>
                    </a:solidFill>
                    <a:cs typeface="Times New Roman" pitchFamily="18" charset="0"/>
                  </a:rPr>
                  <a:t>21</a:t>
                </a:r>
                <a:endParaRPr lang="el-GR" sz="2800" b="1" i="1" baseline="-250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68" name="Line 95"/>
              <p:cNvSpPr>
                <a:spLocks noChangeShapeType="1"/>
              </p:cNvSpPr>
              <p:nvPr/>
            </p:nvSpPr>
            <p:spPr bwMode="auto">
              <a:xfrm>
                <a:off x="3404563" y="1943775"/>
                <a:ext cx="274320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 sz="2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7819434" y="3007458"/>
              <a:ext cx="548640" cy="523220"/>
              <a:chOff x="3344225" y="1883450"/>
              <a:chExt cx="548640" cy="523220"/>
            </a:xfrm>
          </p:grpSpPr>
          <p:sp>
            <p:nvSpPr>
              <p:cNvPr id="70" name="Text Box 94"/>
              <p:cNvSpPr txBox="1">
                <a:spLocks noChangeArrowheads="1"/>
              </p:cNvSpPr>
              <p:nvPr/>
            </p:nvSpPr>
            <p:spPr bwMode="auto">
              <a:xfrm>
                <a:off x="3344225" y="1883450"/>
                <a:ext cx="54864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sz="2800" b="1">
                    <a:solidFill>
                      <a:schemeClr val="bg1"/>
                    </a:solidFill>
                    <a:cs typeface="Times New Roman" pitchFamily="18" charset="0"/>
                  </a:rPr>
                  <a:t>F</a:t>
                </a:r>
                <a:r>
                  <a:rPr lang="fr-FR" sz="2800" b="1" baseline="-25000">
                    <a:solidFill>
                      <a:schemeClr val="bg1"/>
                    </a:solidFill>
                    <a:cs typeface="Times New Roman" pitchFamily="18" charset="0"/>
                  </a:rPr>
                  <a:t>12</a:t>
                </a:r>
                <a:endParaRPr lang="el-GR" sz="2800" b="1" i="1" baseline="-250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71" name="Line 95"/>
              <p:cNvSpPr>
                <a:spLocks noChangeShapeType="1"/>
              </p:cNvSpPr>
              <p:nvPr/>
            </p:nvSpPr>
            <p:spPr bwMode="auto">
              <a:xfrm>
                <a:off x="3404563" y="1943775"/>
                <a:ext cx="274320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 sz="28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5429002" y="4573528"/>
            <a:ext cx="4461565" cy="535527"/>
            <a:chOff x="3905001" y="4573527"/>
            <a:chExt cx="4461565" cy="535527"/>
          </a:xfrm>
        </p:grpSpPr>
        <p:sp>
          <p:nvSpPr>
            <p:cNvPr id="40" name="Line 87"/>
            <p:cNvSpPr>
              <a:spLocks noChangeShapeType="1"/>
            </p:cNvSpPr>
            <p:nvPr/>
          </p:nvSpPr>
          <p:spPr bwMode="auto">
            <a:xfrm>
              <a:off x="5087061" y="4837955"/>
              <a:ext cx="640080" cy="0"/>
            </a:xfrm>
            <a:prstGeom prst="line">
              <a:avLst/>
            </a:prstGeom>
            <a:noFill/>
            <a:ln w="44450">
              <a:solidFill>
                <a:srgbClr val="FFFF00"/>
              </a:solidFill>
              <a:round/>
              <a:headEnd type="oval"/>
              <a:tailEnd type="stealth" w="lg" len="lg"/>
            </a:ln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46" name="Line 87"/>
            <p:cNvSpPr>
              <a:spLocks noChangeShapeType="1"/>
            </p:cNvSpPr>
            <p:nvPr/>
          </p:nvSpPr>
          <p:spPr bwMode="auto">
            <a:xfrm flipH="1">
              <a:off x="6497901" y="4851297"/>
              <a:ext cx="640080" cy="0"/>
            </a:xfrm>
            <a:prstGeom prst="line">
              <a:avLst/>
            </a:prstGeom>
            <a:noFill/>
            <a:ln w="44450">
              <a:solidFill>
                <a:srgbClr val="FFFF00"/>
              </a:solidFill>
              <a:round/>
              <a:headEnd type="oval"/>
              <a:tailEnd type="stealth" w="lg" len="lg"/>
            </a:ln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3905001" y="4573527"/>
              <a:ext cx="548640" cy="523220"/>
              <a:chOff x="3344225" y="1883450"/>
              <a:chExt cx="548640" cy="523220"/>
            </a:xfrm>
          </p:grpSpPr>
          <p:sp>
            <p:nvSpPr>
              <p:cNvPr id="61" name="Text Box 94"/>
              <p:cNvSpPr txBox="1">
                <a:spLocks noChangeArrowheads="1"/>
              </p:cNvSpPr>
              <p:nvPr/>
            </p:nvSpPr>
            <p:spPr bwMode="auto">
              <a:xfrm>
                <a:off x="3344225" y="1883450"/>
                <a:ext cx="54864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sz="2800" b="1">
                    <a:solidFill>
                      <a:schemeClr val="bg1"/>
                    </a:solidFill>
                    <a:cs typeface="Times New Roman" pitchFamily="18" charset="0"/>
                  </a:rPr>
                  <a:t>F</a:t>
                </a:r>
                <a:r>
                  <a:rPr lang="fr-FR" sz="2800" b="1" baseline="-25000">
                    <a:solidFill>
                      <a:schemeClr val="bg1"/>
                    </a:solidFill>
                    <a:cs typeface="Times New Roman" pitchFamily="18" charset="0"/>
                  </a:rPr>
                  <a:t>21</a:t>
                </a:r>
                <a:endParaRPr lang="el-GR" sz="2800" b="1" i="1" baseline="-250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62" name="Line 95"/>
              <p:cNvSpPr>
                <a:spLocks noChangeShapeType="1"/>
              </p:cNvSpPr>
              <p:nvPr/>
            </p:nvSpPr>
            <p:spPr bwMode="auto">
              <a:xfrm>
                <a:off x="3404563" y="1943775"/>
                <a:ext cx="274320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 sz="2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7817926" y="4585834"/>
              <a:ext cx="548640" cy="523220"/>
              <a:chOff x="3344225" y="1883450"/>
              <a:chExt cx="548640" cy="523220"/>
            </a:xfrm>
          </p:grpSpPr>
          <p:sp>
            <p:nvSpPr>
              <p:cNvPr id="73" name="Text Box 94"/>
              <p:cNvSpPr txBox="1">
                <a:spLocks noChangeArrowheads="1"/>
              </p:cNvSpPr>
              <p:nvPr/>
            </p:nvSpPr>
            <p:spPr bwMode="auto">
              <a:xfrm>
                <a:off x="3344225" y="1883450"/>
                <a:ext cx="54864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sz="2800" b="1">
                    <a:solidFill>
                      <a:schemeClr val="bg1"/>
                    </a:solidFill>
                    <a:cs typeface="Times New Roman" pitchFamily="18" charset="0"/>
                  </a:rPr>
                  <a:t>F</a:t>
                </a:r>
                <a:r>
                  <a:rPr lang="fr-FR" sz="2800" b="1" baseline="-25000">
                    <a:solidFill>
                      <a:schemeClr val="bg1"/>
                    </a:solidFill>
                    <a:cs typeface="Times New Roman" pitchFamily="18" charset="0"/>
                  </a:rPr>
                  <a:t>12</a:t>
                </a:r>
                <a:endParaRPr lang="el-GR" sz="2800" b="1" i="1" baseline="-250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74" name="Line 95"/>
              <p:cNvSpPr>
                <a:spLocks noChangeShapeType="1"/>
              </p:cNvSpPr>
              <p:nvPr/>
            </p:nvSpPr>
            <p:spPr bwMode="auto">
              <a:xfrm>
                <a:off x="3404563" y="1943775"/>
                <a:ext cx="274320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 sz="280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4092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65133" y="2395372"/>
            <a:ext cx="2622733" cy="854818"/>
            <a:chOff x="241132" y="2306595"/>
            <a:chExt cx="2622733" cy="854818"/>
          </a:xfrm>
        </p:grpSpPr>
        <p:sp>
          <p:nvSpPr>
            <p:cNvPr id="26" name="Oval 25"/>
            <p:cNvSpPr/>
            <p:nvPr/>
          </p:nvSpPr>
          <p:spPr>
            <a:xfrm>
              <a:off x="2350211" y="2315906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</a:srgbClr>
                </a:gs>
                <a:gs pos="5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Oval 89"/>
            <p:cNvSpPr>
              <a:spLocks noChangeAspect="1" noChangeArrowheads="1"/>
            </p:cNvSpPr>
            <p:nvPr/>
          </p:nvSpPr>
          <p:spPr bwMode="auto">
            <a:xfrm flipH="1">
              <a:off x="311341" y="2306595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C85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674177" y="2487362"/>
              <a:ext cx="1701998" cy="19869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 Box 86"/>
            <p:cNvSpPr txBox="1">
              <a:spLocks noChangeAspect="1" noChangeArrowheads="1"/>
            </p:cNvSpPr>
            <p:nvPr/>
          </p:nvSpPr>
          <p:spPr bwMode="auto">
            <a:xfrm>
              <a:off x="241132" y="2638193"/>
              <a:ext cx="56548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800" b="1">
                  <a:solidFill>
                    <a:schemeClr val="bg1"/>
                  </a:solidFill>
                  <a:cs typeface="Times New Roman" pitchFamily="18" charset="0"/>
                </a:rPr>
                <a:t>q</a:t>
              </a:r>
              <a:r>
                <a:rPr lang="fr-FR" sz="2800" b="1" baseline="-25000">
                  <a:solidFill>
                    <a:schemeClr val="bg1"/>
                  </a:solidFill>
                  <a:cs typeface="Times New Roman" pitchFamily="18" charset="0"/>
                </a:rPr>
                <a:t>1</a:t>
              </a:r>
              <a:endParaRPr lang="el-GR" sz="2800" b="1" i="1" baseline="-2500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53" name="Text Box 86"/>
            <p:cNvSpPr txBox="1">
              <a:spLocks noChangeAspect="1" noChangeArrowheads="1"/>
            </p:cNvSpPr>
            <p:nvPr/>
          </p:nvSpPr>
          <p:spPr bwMode="auto">
            <a:xfrm>
              <a:off x="2298378" y="2638147"/>
              <a:ext cx="56548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800" b="1">
                  <a:solidFill>
                    <a:schemeClr val="bg1"/>
                  </a:solidFill>
                  <a:cs typeface="Times New Roman" pitchFamily="18" charset="0"/>
                </a:rPr>
                <a:t>q</a:t>
              </a:r>
              <a:r>
                <a:rPr lang="fr-FR" sz="2800" b="1" baseline="-25000">
                  <a:solidFill>
                    <a:schemeClr val="bg1"/>
                  </a:solidFill>
                  <a:cs typeface="Times New Roman" pitchFamily="18" charset="0"/>
                </a:rPr>
                <a:t>2</a:t>
              </a:r>
              <a:endParaRPr lang="el-GR" sz="2800" b="1" i="1" baseline="-2500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73629" y="129209"/>
            <a:ext cx="7596893" cy="68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0272" indent="-270272">
              <a:buClr>
                <a:schemeClr val="tx2"/>
              </a:buClr>
              <a:buSzPct val="70000"/>
            </a:pPr>
            <a:r>
              <a:rPr lang="vi-VN" sz="3200" b="1" u="sng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NGHIÊN CỨU VỀ TƯƠNG TÁC COULOMB</a:t>
            </a:r>
            <a:r>
              <a:rPr lang="vi-VN" sz="3200" b="1" u="sng">
                <a:solidFill>
                  <a:srgbClr val="FFFF00"/>
                </a:solidFill>
              </a:rPr>
              <a:t> </a:t>
            </a:r>
            <a:endParaRPr lang="en-US" sz="3200" b="1" u="sng" dirty="0">
              <a:solidFill>
                <a:srgbClr val="FFFF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15049" y="1920476"/>
            <a:ext cx="2050920" cy="668394"/>
            <a:chOff x="491049" y="1831699"/>
            <a:chExt cx="2050920" cy="668394"/>
          </a:xfrm>
        </p:grpSpPr>
        <p:sp>
          <p:nvSpPr>
            <p:cNvPr id="40" name="Line 87"/>
            <p:cNvSpPr>
              <a:spLocks noChangeShapeType="1"/>
            </p:cNvSpPr>
            <p:nvPr/>
          </p:nvSpPr>
          <p:spPr bwMode="auto">
            <a:xfrm>
              <a:off x="491049" y="2495629"/>
              <a:ext cx="640080" cy="0"/>
            </a:xfrm>
            <a:prstGeom prst="line">
              <a:avLst/>
            </a:prstGeom>
            <a:noFill/>
            <a:ln w="44450">
              <a:solidFill>
                <a:srgbClr val="FFFF00"/>
              </a:solidFill>
              <a:round/>
              <a:headEnd type="oval"/>
              <a:tailEnd type="stealth" w="lg" len="lg"/>
            </a:ln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46" name="Line 87"/>
            <p:cNvSpPr>
              <a:spLocks noChangeShapeType="1"/>
            </p:cNvSpPr>
            <p:nvPr/>
          </p:nvSpPr>
          <p:spPr bwMode="auto">
            <a:xfrm flipH="1">
              <a:off x="1901889" y="2500093"/>
              <a:ext cx="640080" cy="0"/>
            </a:xfrm>
            <a:prstGeom prst="line">
              <a:avLst/>
            </a:prstGeom>
            <a:noFill/>
            <a:ln w="44450">
              <a:solidFill>
                <a:srgbClr val="FFFF00"/>
              </a:solidFill>
              <a:round/>
              <a:headEnd type="oval"/>
              <a:tailEnd type="stealth" w="lg" len="lg"/>
            </a:ln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843022" y="1831699"/>
              <a:ext cx="585960" cy="523220"/>
              <a:chOff x="3404563" y="1883450"/>
              <a:chExt cx="585960" cy="523220"/>
            </a:xfrm>
          </p:grpSpPr>
          <p:sp>
            <p:nvSpPr>
              <p:cNvPr id="61" name="Text Box 94"/>
              <p:cNvSpPr txBox="1">
                <a:spLocks noChangeArrowheads="1"/>
              </p:cNvSpPr>
              <p:nvPr/>
            </p:nvSpPr>
            <p:spPr bwMode="auto">
              <a:xfrm>
                <a:off x="3441883" y="1883450"/>
                <a:ext cx="54864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2800" b="1">
                    <a:solidFill>
                      <a:schemeClr val="bg1"/>
                    </a:solidFill>
                    <a:cs typeface="Times New Roman" pitchFamily="18" charset="0"/>
                  </a:rPr>
                  <a:t>F</a:t>
                </a:r>
                <a:r>
                  <a:rPr lang="fr-FR" sz="2800" b="1" baseline="-25000">
                    <a:solidFill>
                      <a:schemeClr val="bg1"/>
                    </a:solidFill>
                    <a:cs typeface="Times New Roman" pitchFamily="18" charset="0"/>
                  </a:rPr>
                  <a:t>21</a:t>
                </a:r>
                <a:endParaRPr lang="el-GR" sz="2800" b="1" i="1" baseline="-250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62" name="Line 95"/>
              <p:cNvSpPr>
                <a:spLocks noChangeShapeType="1"/>
              </p:cNvSpPr>
              <p:nvPr/>
            </p:nvSpPr>
            <p:spPr bwMode="auto">
              <a:xfrm>
                <a:off x="3404563" y="1943775"/>
                <a:ext cx="274320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 sz="2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1914507" y="1842713"/>
              <a:ext cx="577082" cy="523220"/>
              <a:chOff x="3404563" y="1883450"/>
              <a:chExt cx="577082" cy="523220"/>
            </a:xfrm>
          </p:grpSpPr>
          <p:sp>
            <p:nvSpPr>
              <p:cNvPr id="73" name="Text Box 94"/>
              <p:cNvSpPr txBox="1">
                <a:spLocks noChangeArrowheads="1"/>
              </p:cNvSpPr>
              <p:nvPr/>
            </p:nvSpPr>
            <p:spPr bwMode="auto">
              <a:xfrm>
                <a:off x="3433005" y="1883450"/>
                <a:ext cx="54864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2800" b="1">
                    <a:solidFill>
                      <a:schemeClr val="bg1"/>
                    </a:solidFill>
                    <a:cs typeface="Times New Roman" pitchFamily="18" charset="0"/>
                  </a:rPr>
                  <a:t>F</a:t>
                </a:r>
                <a:r>
                  <a:rPr lang="fr-FR" sz="2800" b="1" baseline="-25000">
                    <a:solidFill>
                      <a:schemeClr val="bg1"/>
                    </a:solidFill>
                    <a:cs typeface="Times New Roman" pitchFamily="18" charset="0"/>
                  </a:rPr>
                  <a:t>12</a:t>
                </a:r>
                <a:endParaRPr lang="el-GR" sz="2800" b="1" i="1" baseline="-250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74" name="Line 95"/>
              <p:cNvSpPr>
                <a:spLocks noChangeShapeType="1"/>
              </p:cNvSpPr>
              <p:nvPr/>
            </p:nvSpPr>
            <p:spPr bwMode="auto">
              <a:xfrm>
                <a:off x="3404563" y="1943775"/>
                <a:ext cx="274320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 sz="28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3" name="Text Box 86"/>
          <p:cNvSpPr txBox="1">
            <a:spLocks noChangeAspect="1" noChangeArrowheads="1"/>
          </p:cNvSpPr>
          <p:nvPr/>
        </p:nvSpPr>
        <p:spPr bwMode="auto">
          <a:xfrm>
            <a:off x="1908617" y="3695173"/>
            <a:ext cx="30968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Thay đổi q → F(q)</a:t>
            </a:r>
            <a:endParaRPr lang="el-GR" sz="2400" b="1" i="1" baseline="-25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Text Box 86"/>
          <p:cNvSpPr txBox="1">
            <a:spLocks noChangeAspect="1" noChangeArrowheads="1"/>
          </p:cNvSpPr>
          <p:nvPr/>
        </p:nvSpPr>
        <p:spPr bwMode="auto">
          <a:xfrm>
            <a:off x="1889421" y="4415394"/>
            <a:ext cx="30968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Thay đổi r → F(r)</a:t>
            </a:r>
            <a:endParaRPr lang="el-GR" sz="2400" b="1" i="1" baseline="-25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Text Box 86"/>
          <p:cNvSpPr txBox="1">
            <a:spLocks noChangeAspect="1" noChangeArrowheads="1"/>
          </p:cNvSpPr>
          <p:nvPr/>
        </p:nvSpPr>
        <p:spPr bwMode="auto">
          <a:xfrm>
            <a:off x="1889421" y="5153354"/>
            <a:ext cx="39047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Thay đổi môi trường → F(</a:t>
            </a:r>
            <a:r>
              <a:rPr lang="el-GR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fr-FR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 sz="2400" b="1" i="1" baseline="-25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881898"/>
              </p:ext>
            </p:extLst>
          </p:nvPr>
        </p:nvGraphicFramePr>
        <p:xfrm>
          <a:off x="4986294" y="2210379"/>
          <a:ext cx="2028541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3" imgW="736560" imgH="266400" progId="Equation.DSMT4">
                  <p:embed/>
                </p:oleObj>
              </mc:Choice>
              <mc:Fallback>
                <p:oleObj name="Equation" r:id="rId3" imgW="7365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6294" y="2210379"/>
                        <a:ext cx="2028541" cy="731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8871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515999" y="3789876"/>
            <a:ext cx="1750218" cy="1732922"/>
            <a:chOff x="5991999" y="3789876"/>
            <a:chExt cx="1750218" cy="1732922"/>
          </a:xfrm>
        </p:grpSpPr>
        <p:sp>
          <p:nvSpPr>
            <p:cNvPr id="33" name="Oval 89"/>
            <p:cNvSpPr>
              <a:spLocks noChangeAspect="1" noChangeArrowheads="1"/>
            </p:cNvSpPr>
            <p:nvPr/>
          </p:nvSpPr>
          <p:spPr bwMode="auto">
            <a:xfrm flipH="1">
              <a:off x="5991999" y="5157038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C85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7376457" y="3789876"/>
              <a:ext cx="365760" cy="3657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>
              <a:stCxn id="21" idx="3"/>
            </p:cNvCxnSpPr>
            <p:nvPr/>
          </p:nvCxnSpPr>
          <p:spPr>
            <a:xfrm flipH="1">
              <a:off x="6289832" y="4102072"/>
              <a:ext cx="1140189" cy="1140190"/>
            </a:xfrm>
            <a:prstGeom prst="line">
              <a:avLst/>
            </a:prstGeom>
            <a:ln w="22225">
              <a:solidFill>
                <a:srgbClr val="FFFF00"/>
              </a:solidFill>
              <a:headEnd type="none" w="med" len="med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7049030" y="4773249"/>
            <a:ext cx="644093" cy="575577"/>
            <a:chOff x="5232064" y="4319521"/>
            <a:chExt cx="644093" cy="523250"/>
          </a:xfrm>
        </p:grpSpPr>
        <p:grpSp>
          <p:nvGrpSpPr>
            <p:cNvPr id="10" name="Group 9"/>
            <p:cNvGrpSpPr/>
            <p:nvPr/>
          </p:nvGrpSpPr>
          <p:grpSpPr>
            <a:xfrm>
              <a:off x="5232064" y="4319521"/>
              <a:ext cx="577082" cy="475653"/>
              <a:chOff x="3315783" y="1173236"/>
              <a:chExt cx="577082" cy="475653"/>
            </a:xfrm>
          </p:grpSpPr>
          <p:sp>
            <p:nvSpPr>
              <p:cNvPr id="11" name="Text Box 94"/>
              <p:cNvSpPr txBox="1">
                <a:spLocks noChangeArrowheads="1"/>
              </p:cNvSpPr>
              <p:nvPr/>
            </p:nvSpPr>
            <p:spPr bwMode="auto">
              <a:xfrm>
                <a:off x="3344225" y="1173236"/>
                <a:ext cx="548640" cy="4756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2800" b="1">
                    <a:solidFill>
                      <a:schemeClr val="bg1"/>
                    </a:solidFill>
                    <a:cs typeface="Times New Roman" pitchFamily="18" charset="0"/>
                  </a:rPr>
                  <a:t>F</a:t>
                </a:r>
                <a:endParaRPr lang="el-GR" sz="2800" b="1" i="1" baseline="-250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2" name="Line 95"/>
              <p:cNvSpPr>
                <a:spLocks noChangeShapeType="1"/>
              </p:cNvSpPr>
              <p:nvPr/>
            </p:nvSpPr>
            <p:spPr bwMode="auto">
              <a:xfrm>
                <a:off x="3315783" y="1233559"/>
                <a:ext cx="274320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 sz="28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Line 87"/>
            <p:cNvSpPr>
              <a:spLocks noChangeShapeType="1"/>
            </p:cNvSpPr>
            <p:nvPr/>
          </p:nvSpPr>
          <p:spPr bwMode="auto">
            <a:xfrm flipH="1">
              <a:off x="5236077" y="4842771"/>
              <a:ext cx="640080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oval"/>
              <a:tailEnd type="stealth" w="lg" len="lg"/>
            </a:ln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156129" y="2248511"/>
            <a:ext cx="478377" cy="692952"/>
            <a:chOff x="1922455" y="1905960"/>
            <a:chExt cx="478377" cy="692952"/>
          </a:xfrm>
        </p:grpSpPr>
        <p:sp>
          <p:nvSpPr>
            <p:cNvPr id="16" name="Freeform 15"/>
            <p:cNvSpPr/>
            <p:nvPr/>
          </p:nvSpPr>
          <p:spPr>
            <a:xfrm flipH="1">
              <a:off x="1922455" y="2323970"/>
              <a:ext cx="478377" cy="274942"/>
            </a:xfrm>
            <a:custGeom>
              <a:avLst/>
              <a:gdLst>
                <a:gd name="connsiteX0" fmla="*/ 0 w 1628684"/>
                <a:gd name="connsiteY0" fmla="*/ 400050 h 645126"/>
                <a:gd name="connsiteX1" fmla="*/ 1588770 w 1628684"/>
                <a:gd name="connsiteY1" fmla="*/ 628650 h 645126"/>
                <a:gd name="connsiteX2" fmla="*/ 994410 w 1628684"/>
                <a:gd name="connsiteY2" fmla="*/ 0 h 64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8684" h="645126">
                  <a:moveTo>
                    <a:pt x="0" y="400050"/>
                  </a:moveTo>
                  <a:cubicBezTo>
                    <a:pt x="711517" y="547687"/>
                    <a:pt x="1423035" y="695325"/>
                    <a:pt x="1588770" y="628650"/>
                  </a:cubicBezTo>
                  <a:cubicBezTo>
                    <a:pt x="1754505" y="561975"/>
                    <a:pt x="1374457" y="280987"/>
                    <a:pt x="994410" y="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016906" y="1905960"/>
              <a:ext cx="378900" cy="341311"/>
              <a:chOff x="1290813" y="4309115"/>
              <a:chExt cx="378900" cy="341311"/>
            </a:xfrm>
          </p:grpSpPr>
          <p:sp>
            <p:nvSpPr>
              <p:cNvPr id="18" name="Text Box 2700"/>
              <p:cNvSpPr txBox="1">
                <a:spLocks noChangeAspect="1" noChangeArrowheads="1"/>
              </p:cNvSpPr>
              <p:nvPr/>
            </p:nvSpPr>
            <p:spPr bwMode="auto">
              <a:xfrm>
                <a:off x="1303953" y="4309115"/>
                <a:ext cx="365760" cy="34131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100000"/>
                        <a:lumOff val="0"/>
                      </a:schemeClr>
                    </a:solidFill>
                  </a14:hiddenFill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r>
                  <a:rPr lang="en-US" sz="2400" b="1"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2400" b="1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>
                <a:off x="1290813" y="4384195"/>
                <a:ext cx="274320" cy="0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Rectangle 31"/>
          <p:cNvSpPr/>
          <p:nvPr/>
        </p:nvSpPr>
        <p:spPr>
          <a:xfrm>
            <a:off x="5865144" y="1740022"/>
            <a:ext cx="3746414" cy="4579533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5865178" y="5163192"/>
            <a:ext cx="1835906" cy="882826"/>
            <a:chOff x="4341178" y="5163192"/>
            <a:chExt cx="1835906" cy="882826"/>
          </a:xfrm>
        </p:grpSpPr>
        <p:sp>
          <p:nvSpPr>
            <p:cNvPr id="27" name="Oval 26"/>
            <p:cNvSpPr/>
            <p:nvPr/>
          </p:nvSpPr>
          <p:spPr>
            <a:xfrm>
              <a:off x="4783839" y="5163192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</a:srgbClr>
                </a:gs>
                <a:gs pos="5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341178" y="5348796"/>
              <a:ext cx="457200" cy="0"/>
            </a:xfrm>
            <a:prstGeom prst="line">
              <a:avLst/>
            </a:prstGeom>
            <a:ln w="50800">
              <a:solidFill>
                <a:srgbClr val="FFFF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171244" y="5348796"/>
              <a:ext cx="1005840" cy="0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 Box 94"/>
            <p:cNvSpPr txBox="1">
              <a:spLocks noChangeArrowheads="1"/>
            </p:cNvSpPr>
            <p:nvPr/>
          </p:nvSpPr>
          <p:spPr bwMode="auto">
            <a:xfrm>
              <a:off x="4863753" y="5522798"/>
              <a:ext cx="54864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800" b="1">
                  <a:solidFill>
                    <a:schemeClr val="bg1"/>
                  </a:solidFill>
                  <a:cs typeface="Times New Roman" pitchFamily="18" charset="0"/>
                </a:rPr>
                <a:t>q</a:t>
              </a:r>
              <a:r>
                <a:rPr lang="fr-FR" sz="2800" b="1" baseline="-25000">
                  <a:solidFill>
                    <a:schemeClr val="bg1"/>
                  </a:solidFill>
                  <a:cs typeface="Times New Roman" pitchFamily="18" charset="0"/>
                </a:rPr>
                <a:t>2</a:t>
              </a:r>
              <a:endParaRPr lang="el-GR" sz="2800" b="1" i="1" baseline="-2500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  <p:sp>
        <p:nvSpPr>
          <p:cNvPr id="36" name="Text Box 2700"/>
          <p:cNvSpPr txBox="1">
            <a:spLocks noChangeAspect="1" noChangeArrowheads="1"/>
          </p:cNvSpPr>
          <p:nvPr/>
        </p:nvSpPr>
        <p:spPr bwMode="auto">
          <a:xfrm>
            <a:off x="1765132" y="820037"/>
            <a:ext cx="3188532" cy="69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800" b="1" u="sng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 TRÍ THÍ NGHIỆM</a:t>
            </a:r>
            <a:endParaRPr lang="en-US" sz="2400" b="1" i="1" u="sng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766" y="1687967"/>
            <a:ext cx="3557059" cy="463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7601658" y="2627790"/>
            <a:ext cx="1307698" cy="3419115"/>
            <a:chOff x="6077658" y="2627789"/>
            <a:chExt cx="1307698" cy="3419115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880196" y="2627789"/>
              <a:ext cx="0" cy="2032988"/>
            </a:xfrm>
            <a:prstGeom prst="line">
              <a:avLst/>
            </a:prstGeom>
            <a:ln w="19050"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7019596" y="3556064"/>
              <a:ext cx="365760" cy="36576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 Box 94"/>
            <p:cNvSpPr txBox="1">
              <a:spLocks noChangeArrowheads="1"/>
            </p:cNvSpPr>
            <p:nvPr/>
          </p:nvSpPr>
          <p:spPr bwMode="auto">
            <a:xfrm>
              <a:off x="6077658" y="5523684"/>
              <a:ext cx="54864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800" b="1">
                  <a:solidFill>
                    <a:schemeClr val="bg1"/>
                  </a:solidFill>
                  <a:cs typeface="Times New Roman" pitchFamily="18" charset="0"/>
                </a:rPr>
                <a:t>q</a:t>
              </a:r>
              <a:r>
                <a:rPr lang="fr-FR" sz="2800" b="1" baseline="-25000">
                  <a:solidFill>
                    <a:schemeClr val="bg1"/>
                  </a:solidFill>
                  <a:cs typeface="Times New Roman" pitchFamily="18" charset="0"/>
                </a:rPr>
                <a:t>1</a:t>
              </a:r>
              <a:endParaRPr lang="el-GR" sz="2800" b="1" i="1" baseline="-2500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38" name="Oval 89"/>
            <p:cNvSpPr>
              <a:spLocks noChangeAspect="1" noChangeArrowheads="1"/>
            </p:cNvSpPr>
            <p:nvPr/>
          </p:nvSpPr>
          <p:spPr bwMode="auto">
            <a:xfrm flipH="1">
              <a:off x="6356843" y="5360076"/>
              <a:ext cx="365760" cy="365760"/>
            </a:xfrm>
            <a:prstGeom prst="ellipse">
              <a:avLst/>
            </a:prstGeom>
            <a:noFill/>
            <a:ln w="28575">
              <a:solidFill>
                <a:srgbClr val="C85100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 flipH="1">
              <a:off x="6606893" y="3906081"/>
              <a:ext cx="546668" cy="1480925"/>
            </a:xfrm>
            <a:prstGeom prst="line">
              <a:avLst/>
            </a:prstGeom>
            <a:ln w="22225">
              <a:solidFill>
                <a:schemeClr val="bg1"/>
              </a:solidFill>
              <a:prstDash val="sysDash"/>
              <a:headEnd type="none" w="med" len="med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CC22F48D-24CE-4246-90AC-A9FD1A09F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629" y="129209"/>
            <a:ext cx="7596893" cy="68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0272" indent="-270272">
              <a:buClr>
                <a:schemeClr val="tx2"/>
              </a:buClr>
              <a:buSzPct val="70000"/>
            </a:pPr>
            <a:r>
              <a:rPr lang="vi-VN" sz="3200" b="1" u="sng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NGHIÊN CỨU VỀ TƯƠNG TÁC COULOMB</a:t>
            </a:r>
            <a:r>
              <a:rPr lang="vi-VN" sz="3200" b="1" u="sng">
                <a:solidFill>
                  <a:srgbClr val="FFFF00"/>
                </a:solidFill>
              </a:rPr>
              <a:t> </a:t>
            </a:r>
            <a:endParaRPr lang="en-US" sz="32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6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700"/>
          <p:cNvSpPr txBox="1">
            <a:spLocks noChangeAspect="1" noChangeArrowheads="1"/>
          </p:cNvSpPr>
          <p:nvPr/>
        </p:nvSpPr>
        <p:spPr bwMode="auto">
          <a:xfrm>
            <a:off x="1765132" y="820037"/>
            <a:ext cx="3188532" cy="69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3200" b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 = F(|q|)</a:t>
            </a:r>
            <a:endParaRPr lang="en-US" sz="2800" b="1" i="1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45781" y="3103153"/>
            <a:ext cx="4214970" cy="3600471"/>
            <a:chOff x="1898685" y="1514048"/>
            <a:chExt cx="4214970" cy="3600471"/>
          </a:xfrm>
        </p:grpSpPr>
        <p:sp>
          <p:nvSpPr>
            <p:cNvPr id="27" name="Rectangle 36"/>
            <p:cNvSpPr>
              <a:spLocks noChangeArrowheads="1"/>
            </p:cNvSpPr>
            <p:nvPr/>
          </p:nvSpPr>
          <p:spPr bwMode="auto">
            <a:xfrm>
              <a:off x="2037843" y="4006117"/>
              <a:ext cx="457200" cy="3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 i="1">
                  <a:solidFill>
                    <a:schemeClr val="bg1"/>
                  </a:solidFill>
                  <a:cs typeface="Arial" panose="020B0604020202020204" pitchFamily="34" charset="0"/>
                </a:rPr>
                <a:t>F</a:t>
              </a:r>
              <a:r>
                <a:rPr lang="en-US" altLang="en-US" sz="2000" b="1" i="1" baseline="-25000">
                  <a:solidFill>
                    <a:schemeClr val="bg1"/>
                  </a:solidFill>
                  <a:cs typeface="Arial" panose="020B0604020202020204" pitchFamily="34" charset="0"/>
                </a:rPr>
                <a:t>1</a:t>
              </a:r>
              <a:endParaRPr lang="el-GR" altLang="en-US" sz="2000" b="1" i="1" baseline="-250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417713" y="4213796"/>
              <a:ext cx="275674" cy="302198"/>
              <a:chOff x="3420863" y="3088807"/>
              <a:chExt cx="821891" cy="839745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4242754" y="3105592"/>
                <a:ext cx="0" cy="82296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sysDot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V="1">
                <a:off x="3786623" y="2723047"/>
                <a:ext cx="0" cy="731519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sysDot"/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581215" y="4510008"/>
              <a:ext cx="348586" cy="3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44450" rIns="0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 i="1">
                  <a:solidFill>
                    <a:schemeClr val="bg1"/>
                  </a:solidFill>
                  <a:cs typeface="Arial" panose="020B0604020202020204" pitchFamily="34" charset="0"/>
                </a:rPr>
                <a:t>q</a:t>
              </a:r>
              <a:r>
                <a:rPr lang="en-US" altLang="en-US" sz="2000" b="1" i="1" baseline="-25000">
                  <a:solidFill>
                    <a:schemeClr val="bg1"/>
                  </a:solidFill>
                  <a:cs typeface="Arial" panose="020B0604020202020204" pitchFamily="34" charset="0"/>
                </a:rPr>
                <a:t>21</a:t>
              </a:r>
              <a:endParaRPr lang="el-GR" altLang="en-US" sz="2000" b="1" i="1" baseline="-250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413961" y="1691226"/>
              <a:ext cx="3381526" cy="2834640"/>
              <a:chOff x="3570155" y="1071908"/>
              <a:chExt cx="4327260" cy="4724402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3570155" y="5779859"/>
                <a:ext cx="4327260" cy="0"/>
              </a:xfrm>
              <a:prstGeom prst="line">
                <a:avLst/>
              </a:prstGeom>
              <a:ln w="31750">
                <a:solidFill>
                  <a:schemeClr val="bg1"/>
                </a:solidFill>
                <a:headEnd type="oval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3572339" y="1071908"/>
                <a:ext cx="0" cy="4724402"/>
              </a:xfrm>
              <a:prstGeom prst="line">
                <a:avLst/>
              </a:prstGeom>
              <a:ln w="31750">
                <a:solidFill>
                  <a:schemeClr val="bg1"/>
                </a:solidFill>
                <a:headEnd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5349433" y="4490094"/>
              <a:ext cx="764222" cy="45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FF00"/>
                  </a:solidFill>
                  <a:cs typeface="Arial" panose="020B0604020202020204" pitchFamily="34" charset="0"/>
                </a:rPr>
                <a:t>|q</a:t>
              </a:r>
              <a:r>
                <a:rPr lang="en-US" altLang="en-US" sz="2400" b="1" baseline="-25000">
                  <a:solidFill>
                    <a:srgbClr val="FFFF00"/>
                  </a:solidFill>
                  <a:cs typeface="Arial" panose="020B0604020202020204" pitchFamily="34" charset="0"/>
                </a:rPr>
                <a:t>2</a:t>
              </a:r>
              <a:r>
                <a:rPr lang="en-US" altLang="en-US" sz="2400" b="1">
                  <a:solidFill>
                    <a:srgbClr val="FFFF00"/>
                  </a:solidFill>
                  <a:cs typeface="Arial" panose="020B0604020202020204" pitchFamily="34" charset="0"/>
                </a:rPr>
                <a:t>|</a:t>
              </a:r>
              <a:endParaRPr lang="el-GR" altLang="en-US" sz="2400" b="1">
                <a:solidFill>
                  <a:srgbClr val="FFFF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1898685" y="1514048"/>
              <a:ext cx="384341" cy="52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FF00"/>
                  </a:solidFill>
                  <a:cs typeface="Times New Roman" panose="02020603050405020304" pitchFamily="18" charset="0"/>
                </a:rPr>
                <a:t>F</a:t>
              </a:r>
              <a:endParaRPr lang="el-GR" altLang="en-US" sz="2800" b="1">
                <a:solidFill>
                  <a:srgbClr val="FFFF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117737" y="4485907"/>
              <a:ext cx="267567" cy="45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44450" rIns="0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chemeClr val="bg1"/>
                  </a:solidFill>
                  <a:cs typeface="Arial" panose="020B0604020202020204" pitchFamily="34" charset="0"/>
                </a:rPr>
                <a:t>0</a:t>
              </a:r>
              <a:endParaRPr lang="el-GR" altLang="en-US" sz="2400" b="1" baseline="-250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2413727" y="3145325"/>
              <a:ext cx="1425130" cy="1378030"/>
              <a:chOff x="3509478" y="3105592"/>
              <a:chExt cx="733276" cy="82296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4242754" y="3105592"/>
                <a:ext cx="0" cy="82296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sysDot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V="1">
                <a:off x="3875238" y="2740802"/>
                <a:ext cx="0" cy="73152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sysDot"/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2413961" y="2677018"/>
              <a:ext cx="1802932" cy="1840489"/>
              <a:chOff x="3509478" y="3105592"/>
              <a:chExt cx="733276" cy="822960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4242754" y="3105592"/>
                <a:ext cx="0" cy="82296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sysDot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V="1">
                <a:off x="3875238" y="2764622"/>
                <a:ext cx="0" cy="73152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sysDot"/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/>
            <p:cNvGrpSpPr/>
            <p:nvPr/>
          </p:nvGrpSpPr>
          <p:grpSpPr>
            <a:xfrm>
              <a:off x="2419236" y="2217969"/>
              <a:ext cx="2427972" cy="2298027"/>
              <a:chOff x="3509478" y="3093662"/>
              <a:chExt cx="733276" cy="83489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4242754" y="3105592"/>
                <a:ext cx="0" cy="82296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sysDot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V="1">
                <a:off x="3875238" y="2727902"/>
                <a:ext cx="0" cy="73152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sysDot"/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>
              <a:off x="2418194" y="3687368"/>
              <a:ext cx="799328" cy="828481"/>
              <a:chOff x="3438398" y="3105592"/>
              <a:chExt cx="804356" cy="822960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4242754" y="3105592"/>
                <a:ext cx="0" cy="82296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sysDot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V="1">
                <a:off x="3804158" y="2793597"/>
                <a:ext cx="0" cy="73152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sysDot"/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Rectangle 36"/>
            <p:cNvSpPr>
              <a:spLocks noChangeArrowheads="1"/>
            </p:cNvSpPr>
            <p:nvPr/>
          </p:nvSpPr>
          <p:spPr bwMode="auto">
            <a:xfrm>
              <a:off x="3122584" y="4510008"/>
              <a:ext cx="348586" cy="3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44450" rIns="0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 i="1">
                  <a:solidFill>
                    <a:schemeClr val="bg1"/>
                  </a:solidFill>
                  <a:cs typeface="Arial" panose="020B0604020202020204" pitchFamily="34" charset="0"/>
                </a:rPr>
                <a:t>q</a:t>
              </a:r>
              <a:r>
                <a:rPr lang="en-US" altLang="en-US" sz="2000" b="1" i="1" baseline="-25000">
                  <a:solidFill>
                    <a:schemeClr val="bg1"/>
                  </a:solidFill>
                  <a:cs typeface="Arial" panose="020B0604020202020204" pitchFamily="34" charset="0"/>
                </a:rPr>
                <a:t>22</a:t>
              </a:r>
              <a:endParaRPr lang="el-GR" altLang="en-US" sz="2000" b="1" i="1" baseline="-250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4749126" y="4511790"/>
              <a:ext cx="348586" cy="602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44450" rIns="0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 i="1">
                  <a:solidFill>
                    <a:schemeClr val="bg1"/>
                  </a:solidFill>
                  <a:cs typeface="Arial" panose="020B0604020202020204" pitchFamily="34" charset="0"/>
                </a:rPr>
                <a:t>q</a:t>
              </a:r>
              <a:r>
                <a:rPr lang="en-US" altLang="en-US" sz="2000" b="1" i="1" baseline="-25000">
                  <a:solidFill>
                    <a:schemeClr val="bg1"/>
                  </a:solidFill>
                  <a:cs typeface="Arial" panose="020B0604020202020204" pitchFamily="34" charset="0"/>
                </a:rPr>
                <a:t>2n</a:t>
              </a:r>
              <a:endParaRPr lang="el-GR" altLang="en-US" sz="2000" b="1" i="1" baseline="-250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2037843" y="2025396"/>
              <a:ext cx="457200" cy="3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 i="1">
                  <a:solidFill>
                    <a:schemeClr val="bg1"/>
                  </a:solidFill>
                  <a:cs typeface="Arial" panose="020B0604020202020204" pitchFamily="34" charset="0"/>
                </a:rPr>
                <a:t>F</a:t>
              </a:r>
              <a:r>
                <a:rPr lang="en-US" altLang="en-US" sz="2000" b="1" i="1" baseline="-25000">
                  <a:solidFill>
                    <a:schemeClr val="bg1"/>
                  </a:solidFill>
                  <a:cs typeface="Arial" panose="020B0604020202020204" pitchFamily="34" charset="0"/>
                </a:rPr>
                <a:t>n</a:t>
              </a:r>
              <a:endParaRPr lang="el-GR" altLang="en-US" sz="2000" b="1" i="1" baseline="-250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8" name="Rectangle 36"/>
            <p:cNvSpPr>
              <a:spLocks noChangeArrowheads="1"/>
            </p:cNvSpPr>
            <p:nvPr/>
          </p:nvSpPr>
          <p:spPr bwMode="auto">
            <a:xfrm>
              <a:off x="2046557" y="3534453"/>
              <a:ext cx="457200" cy="3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 i="1">
                  <a:solidFill>
                    <a:schemeClr val="bg1"/>
                  </a:solidFill>
                  <a:cs typeface="Arial" panose="020B0604020202020204" pitchFamily="34" charset="0"/>
                </a:rPr>
                <a:t>F</a:t>
              </a:r>
              <a:r>
                <a:rPr lang="en-US" altLang="en-US" sz="2000" b="1" i="1" baseline="-25000">
                  <a:solidFill>
                    <a:schemeClr val="bg1"/>
                  </a:solidFill>
                  <a:cs typeface="Arial" panose="020B0604020202020204" pitchFamily="34" charset="0"/>
                </a:rPr>
                <a:t>2</a:t>
              </a:r>
              <a:endParaRPr lang="el-GR" altLang="en-US" sz="2000" b="1" i="1" baseline="-250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775760" y="2139829"/>
              <a:ext cx="137160" cy="13716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610850" y="4149305"/>
              <a:ext cx="137160" cy="13716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134858" y="3676686"/>
              <a:ext cx="137160" cy="13716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756295" y="3081787"/>
              <a:ext cx="137160" cy="13716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143940" y="2659216"/>
              <a:ext cx="137160" cy="13716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650503"/>
              </p:ext>
            </p:extLst>
          </p:nvPr>
        </p:nvGraphicFramePr>
        <p:xfrm>
          <a:off x="1807584" y="1791583"/>
          <a:ext cx="3706935" cy="103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13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3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5702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FFFF00"/>
                          </a:solidFill>
                        </a:rPr>
                        <a:t>|q</a:t>
                      </a:r>
                      <a:r>
                        <a:rPr lang="en-US" sz="2400" b="1" i="0" baseline="-25000">
                          <a:solidFill>
                            <a:srgbClr val="FFFF00"/>
                          </a:solidFill>
                        </a:rPr>
                        <a:t>2</a:t>
                      </a:r>
                      <a:r>
                        <a:rPr lang="en-US" sz="2400" b="1" i="0" baseline="0">
                          <a:solidFill>
                            <a:srgbClr val="FFFF00"/>
                          </a:solidFill>
                        </a:rPr>
                        <a:t>|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>
                          <a:solidFill>
                            <a:schemeClr val="bg1"/>
                          </a:solidFill>
                        </a:rPr>
                        <a:t>q</a:t>
                      </a:r>
                      <a:r>
                        <a:rPr lang="en-US" sz="2400" b="1" i="1" baseline="-2500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>
                          <a:solidFill>
                            <a:schemeClr val="bg1"/>
                          </a:solidFill>
                        </a:rPr>
                        <a:t>q</a:t>
                      </a:r>
                      <a:r>
                        <a:rPr lang="en-US" sz="2400" b="1" i="1" baseline="-2500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US" sz="2400" b="1" i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>
                          <a:solidFill>
                            <a:schemeClr val="bg1"/>
                          </a:solidFill>
                        </a:rPr>
                        <a:t>q</a:t>
                      </a:r>
                      <a:r>
                        <a:rPr lang="en-US" sz="2400" b="1" i="1" baseline="-25000">
                          <a:solidFill>
                            <a:schemeClr val="bg1"/>
                          </a:solidFill>
                        </a:rPr>
                        <a:t>2n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702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FFFF00"/>
                          </a:solidFill>
                        </a:rPr>
                        <a:t>F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>
                          <a:solidFill>
                            <a:schemeClr val="bg1"/>
                          </a:solidFill>
                        </a:rPr>
                        <a:t>F</a:t>
                      </a:r>
                      <a:r>
                        <a:rPr lang="en-US" sz="2400" b="1" i="1" baseline="-2500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>
                          <a:solidFill>
                            <a:schemeClr val="bg1"/>
                          </a:solidFill>
                        </a:rPr>
                        <a:t>F</a:t>
                      </a:r>
                      <a:r>
                        <a:rPr lang="en-US" sz="2400" b="1" i="1" baseline="-2500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>
                          <a:solidFill>
                            <a:schemeClr val="bg1"/>
                          </a:solidFill>
                        </a:rPr>
                        <a:t>F</a:t>
                      </a:r>
                      <a:r>
                        <a:rPr lang="en-US" sz="2400" b="1" i="1" baseline="-2500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2173688" y="3641134"/>
            <a:ext cx="2555155" cy="2457978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768102"/>
              </p:ext>
            </p:extLst>
          </p:nvPr>
        </p:nvGraphicFramePr>
        <p:xfrm>
          <a:off x="6018214" y="3460751"/>
          <a:ext cx="118903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3" imgW="393480" imgH="215640" progId="Equation.DSMT4">
                  <p:embed/>
                </p:oleObj>
              </mc:Choice>
              <mc:Fallback>
                <p:oleObj name="Equation" r:id="rId3" imgW="3934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18214" y="3460751"/>
                        <a:ext cx="1189037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417498"/>
              </p:ext>
            </p:extLst>
          </p:nvPr>
        </p:nvGraphicFramePr>
        <p:xfrm>
          <a:off x="6018860" y="4062059"/>
          <a:ext cx="118745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5" imgW="393480" imgH="215640" progId="Equation.DSMT4">
                  <p:embed/>
                </p:oleObj>
              </mc:Choice>
              <mc:Fallback>
                <p:oleObj name="Equation" r:id="rId5" imgW="3934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18860" y="4062059"/>
                        <a:ext cx="1187450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Brace 16"/>
          <p:cNvSpPr/>
          <p:nvPr/>
        </p:nvSpPr>
        <p:spPr>
          <a:xfrm>
            <a:off x="7284060" y="3571270"/>
            <a:ext cx="254364" cy="1005840"/>
          </a:xfrm>
          <a:prstGeom prst="rightBrace">
            <a:avLst>
              <a:gd name="adj1" fmla="val 40802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904756"/>
              </p:ext>
            </p:extLst>
          </p:nvPr>
        </p:nvGraphicFramePr>
        <p:xfrm>
          <a:off x="7869239" y="3748088"/>
          <a:ext cx="145732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7" imgW="482400" imgH="215640" progId="Equation.DSMT4">
                  <p:embed/>
                </p:oleObj>
              </mc:Choice>
              <mc:Fallback>
                <p:oleObj name="Equation" r:id="rId7" imgW="4824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69239" y="3748088"/>
                        <a:ext cx="1457325" cy="652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6088575" y="5060272"/>
            <a:ext cx="2191329" cy="932494"/>
            <a:chOff x="5992421" y="5093312"/>
            <a:chExt cx="2191329" cy="932494"/>
          </a:xfrm>
        </p:grpSpPr>
        <p:graphicFrame>
          <p:nvGraphicFramePr>
            <p:cNvPr id="77" name="Object 7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9796692"/>
                </p:ext>
              </p:extLst>
            </p:nvPr>
          </p:nvGraphicFramePr>
          <p:xfrm>
            <a:off x="6171297" y="5251153"/>
            <a:ext cx="1878013" cy="654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1" name="Equation" r:id="rId9" imgW="622080" imgH="215640" progId="Equation.DSMT4">
                    <p:embed/>
                  </p:oleObj>
                </mc:Choice>
                <mc:Fallback>
                  <p:oleObj name="Equation" r:id="rId9" imgW="622080" imgH="215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171297" y="5251153"/>
                          <a:ext cx="1878013" cy="6540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ounded Rectangle 17"/>
            <p:cNvSpPr/>
            <p:nvPr/>
          </p:nvSpPr>
          <p:spPr>
            <a:xfrm>
              <a:off x="5992421" y="5093312"/>
              <a:ext cx="2191329" cy="932494"/>
            </a:xfrm>
            <a:prstGeom prst="roundRect">
              <a:avLst>
                <a:gd name="adj" fmla="val 6958"/>
              </a:avLst>
            </a:prstGeom>
            <a:noFill/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7CC7E1A0-E055-441E-8244-6A27C8A90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629" y="129209"/>
            <a:ext cx="7596893" cy="68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0272" indent="-270272">
              <a:buClr>
                <a:schemeClr val="tx2"/>
              </a:buClr>
              <a:buSzPct val="70000"/>
            </a:pPr>
            <a:r>
              <a:rPr lang="vi-VN" sz="3200" b="1" u="sng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NGHIÊN CỨU VỀ TƯƠNG TÁC COULOMB</a:t>
            </a:r>
            <a:r>
              <a:rPr lang="vi-VN" sz="3200" b="1" u="sng">
                <a:solidFill>
                  <a:srgbClr val="FFFF00"/>
                </a:solidFill>
              </a:rPr>
              <a:t> </a:t>
            </a:r>
            <a:endParaRPr lang="en-US" sz="32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2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700"/>
          <p:cNvSpPr txBox="1">
            <a:spLocks noChangeAspect="1" noChangeArrowheads="1"/>
          </p:cNvSpPr>
          <p:nvPr/>
        </p:nvSpPr>
        <p:spPr bwMode="auto">
          <a:xfrm>
            <a:off x="1765132" y="820037"/>
            <a:ext cx="4095619" cy="69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3200" b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= F(r)</a:t>
            </a:r>
            <a:endParaRPr lang="en-US" sz="2800" b="1" i="1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909801"/>
              </p:ext>
            </p:extLst>
          </p:nvPr>
        </p:nvGraphicFramePr>
        <p:xfrm>
          <a:off x="1807584" y="1791583"/>
          <a:ext cx="3706935" cy="103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13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3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5702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FFFF00"/>
                          </a:solidFill>
                        </a:rPr>
                        <a:t>r</a:t>
                      </a:r>
                      <a:endParaRPr lang="en-US" sz="2400" b="1" i="0" baseline="-2500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en-US" sz="2400" b="1" i="1" baseline="-2500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en-US" sz="2400" b="1" i="1" baseline="-2500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b="1" i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en-US" sz="2400" b="1" i="1" baseline="-2500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702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FFFF00"/>
                          </a:solidFill>
                        </a:rPr>
                        <a:t>F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>
                          <a:solidFill>
                            <a:schemeClr val="bg1"/>
                          </a:solidFill>
                        </a:rPr>
                        <a:t>F</a:t>
                      </a:r>
                      <a:r>
                        <a:rPr lang="en-US" sz="2400" b="1" i="1" baseline="-2500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>
                          <a:solidFill>
                            <a:schemeClr val="bg1"/>
                          </a:solidFill>
                        </a:rPr>
                        <a:t>F</a:t>
                      </a:r>
                      <a:r>
                        <a:rPr lang="en-US" sz="2400" b="1" i="1" baseline="-2500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>
                          <a:solidFill>
                            <a:schemeClr val="bg1"/>
                          </a:solidFill>
                        </a:rPr>
                        <a:t>F</a:t>
                      </a:r>
                      <a:r>
                        <a:rPr lang="en-US" sz="2400" b="1" i="1" baseline="-2500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1699050" y="3103153"/>
            <a:ext cx="4015855" cy="3430959"/>
            <a:chOff x="175049" y="3103152"/>
            <a:chExt cx="4015855" cy="3430959"/>
          </a:xfrm>
        </p:grpSpPr>
        <p:sp>
          <p:nvSpPr>
            <p:cNvPr id="27" name="Rectangle 36"/>
            <p:cNvSpPr>
              <a:spLocks noChangeArrowheads="1"/>
            </p:cNvSpPr>
            <p:nvPr/>
          </p:nvSpPr>
          <p:spPr bwMode="auto">
            <a:xfrm>
              <a:off x="260939" y="5710633"/>
              <a:ext cx="457200" cy="3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 i="1">
                  <a:solidFill>
                    <a:schemeClr val="bg1"/>
                  </a:solidFill>
                  <a:cs typeface="Arial" panose="020B0604020202020204" pitchFamily="34" charset="0"/>
                </a:rPr>
                <a:t>F</a:t>
              </a:r>
              <a:r>
                <a:rPr lang="en-US" altLang="en-US" sz="2000" b="1" i="1" baseline="-25000">
                  <a:solidFill>
                    <a:schemeClr val="bg1"/>
                  </a:solidFill>
                  <a:cs typeface="Arial" panose="020B0604020202020204" pitchFamily="34" charset="0"/>
                </a:rPr>
                <a:t>n</a:t>
              </a:r>
              <a:endParaRPr lang="el-GR" altLang="en-US" sz="2000" b="1" i="1" baseline="-250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804311" y="6099112"/>
              <a:ext cx="348586" cy="3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44450" rIns="0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 i="1">
                  <a:solidFill>
                    <a:schemeClr val="bg1"/>
                  </a:solidFill>
                  <a:cs typeface="Arial" panose="020B0604020202020204" pitchFamily="34" charset="0"/>
                </a:rPr>
                <a:t>r</a:t>
              </a:r>
              <a:r>
                <a:rPr lang="en-US" altLang="en-US" sz="2000" b="1" i="1" baseline="-25000">
                  <a:solidFill>
                    <a:schemeClr val="bg1"/>
                  </a:solidFill>
                  <a:cs typeface="Arial" panose="020B0604020202020204" pitchFamily="34" charset="0"/>
                </a:rPr>
                <a:t>1</a:t>
              </a:r>
              <a:endParaRPr lang="el-GR" altLang="en-US" sz="2000" b="1" i="1" baseline="-250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37057" y="3280330"/>
              <a:ext cx="3381526" cy="2834640"/>
              <a:chOff x="3570155" y="1071908"/>
              <a:chExt cx="4327260" cy="4724402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3570155" y="5779859"/>
                <a:ext cx="4327260" cy="0"/>
              </a:xfrm>
              <a:prstGeom prst="line">
                <a:avLst/>
              </a:prstGeom>
              <a:ln w="31750">
                <a:solidFill>
                  <a:schemeClr val="bg1"/>
                </a:solidFill>
                <a:headEnd type="oval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3572339" y="1071908"/>
                <a:ext cx="0" cy="4724402"/>
              </a:xfrm>
              <a:prstGeom prst="line">
                <a:avLst/>
              </a:prstGeom>
              <a:ln w="31750">
                <a:solidFill>
                  <a:schemeClr val="bg1"/>
                </a:solidFill>
                <a:headEnd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3783593" y="6070320"/>
              <a:ext cx="407311" cy="45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FF00"/>
                  </a:solidFill>
                  <a:cs typeface="Arial" panose="020B0604020202020204" pitchFamily="34" charset="0"/>
                </a:rPr>
                <a:t>r</a:t>
              </a:r>
              <a:endParaRPr lang="el-GR" altLang="en-US" sz="2400" b="1" baseline="-25000">
                <a:solidFill>
                  <a:srgbClr val="FFFF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175049" y="3103152"/>
              <a:ext cx="384341" cy="52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FF00"/>
                  </a:solidFill>
                  <a:cs typeface="Times New Roman" panose="02020603050405020304" pitchFamily="18" charset="0"/>
                </a:rPr>
                <a:t>F</a:t>
              </a:r>
              <a:endParaRPr lang="el-GR" altLang="en-US" sz="2800" b="1">
                <a:solidFill>
                  <a:srgbClr val="FFFF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340833" y="6075011"/>
              <a:ext cx="267567" cy="45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44450" rIns="0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chemeClr val="bg1"/>
                  </a:solidFill>
                  <a:cs typeface="Arial" panose="020B0604020202020204" pitchFamily="34" charset="0"/>
                </a:rPr>
                <a:t>0</a:t>
              </a:r>
              <a:endParaRPr lang="el-GR" altLang="en-US" sz="2400" b="1" baseline="-250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636824" y="4734429"/>
              <a:ext cx="479239" cy="1378030"/>
              <a:chOff x="3509478" y="3105592"/>
              <a:chExt cx="733276" cy="82296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4242754" y="3105592"/>
                <a:ext cx="0" cy="82296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sysDot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V="1">
                <a:off x="3875238" y="2740802"/>
                <a:ext cx="0" cy="73152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sysDot"/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637057" y="5787941"/>
              <a:ext cx="2023646" cy="318669"/>
              <a:chOff x="3509478" y="3130382"/>
              <a:chExt cx="733276" cy="798170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4242754" y="3130382"/>
                <a:ext cx="0" cy="79817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sysDot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V="1">
                <a:off x="3875238" y="2764622"/>
                <a:ext cx="0" cy="73152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sysDot"/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/>
            <p:cNvGrpSpPr/>
            <p:nvPr/>
          </p:nvGrpSpPr>
          <p:grpSpPr>
            <a:xfrm>
              <a:off x="642332" y="3807073"/>
              <a:ext cx="250067" cy="2298027"/>
              <a:chOff x="3509478" y="3093662"/>
              <a:chExt cx="733276" cy="83489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4242754" y="3105592"/>
                <a:ext cx="0" cy="82296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sysDot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V="1">
                <a:off x="3875238" y="2727902"/>
                <a:ext cx="0" cy="73152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sysDot"/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>
              <a:off x="634378" y="5335480"/>
              <a:ext cx="794927" cy="769473"/>
              <a:chOff x="3433934" y="3105592"/>
              <a:chExt cx="827837" cy="822960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4259977" y="3105592"/>
                <a:ext cx="0" cy="82296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sysDot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V="1">
                <a:off x="3847853" y="2701341"/>
                <a:ext cx="0" cy="827837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sysDot"/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Rectangle 36"/>
            <p:cNvSpPr>
              <a:spLocks noChangeArrowheads="1"/>
            </p:cNvSpPr>
            <p:nvPr/>
          </p:nvSpPr>
          <p:spPr bwMode="auto">
            <a:xfrm>
              <a:off x="1079351" y="6099112"/>
              <a:ext cx="348586" cy="3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44450" rIns="0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 i="1">
                  <a:solidFill>
                    <a:schemeClr val="bg1"/>
                  </a:solidFill>
                  <a:cs typeface="Arial" panose="020B0604020202020204" pitchFamily="34" charset="0"/>
                </a:rPr>
                <a:t>r</a:t>
              </a:r>
              <a:r>
                <a:rPr lang="en-US" altLang="en-US" sz="2000" b="1" i="1" baseline="-25000">
                  <a:solidFill>
                    <a:schemeClr val="bg1"/>
                  </a:solidFill>
                  <a:cs typeface="Arial" panose="020B0604020202020204" pitchFamily="34" charset="0"/>
                </a:rPr>
                <a:t>2</a:t>
              </a:r>
              <a:endParaRPr lang="el-GR" altLang="en-US" sz="2000" b="1" i="1" baseline="-250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3371721" y="6100894"/>
              <a:ext cx="348586" cy="3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44450" rIns="0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 i="1">
                  <a:solidFill>
                    <a:schemeClr val="bg1"/>
                  </a:solidFill>
                  <a:cs typeface="Arial" panose="020B0604020202020204" pitchFamily="34" charset="0"/>
                </a:rPr>
                <a:t>r</a:t>
              </a:r>
              <a:r>
                <a:rPr lang="en-US" altLang="en-US" sz="2000" b="1" i="1" baseline="-25000">
                  <a:solidFill>
                    <a:schemeClr val="bg1"/>
                  </a:solidFill>
                  <a:cs typeface="Arial" panose="020B0604020202020204" pitchFamily="34" charset="0"/>
                </a:rPr>
                <a:t>n</a:t>
              </a:r>
              <a:endParaRPr lang="el-GR" altLang="en-US" sz="2000" b="1" i="1" baseline="-250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260939" y="3614500"/>
              <a:ext cx="457200" cy="3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 i="1">
                  <a:solidFill>
                    <a:schemeClr val="bg1"/>
                  </a:solidFill>
                  <a:cs typeface="Arial" panose="020B0604020202020204" pitchFamily="34" charset="0"/>
                </a:rPr>
                <a:t>F</a:t>
              </a:r>
              <a:r>
                <a:rPr lang="en-US" altLang="en-US" sz="2000" b="1" i="1" baseline="-25000">
                  <a:solidFill>
                    <a:schemeClr val="bg1"/>
                  </a:solidFill>
                  <a:cs typeface="Arial" panose="020B0604020202020204" pitchFamily="34" charset="0"/>
                </a:rPr>
                <a:t>1</a:t>
              </a:r>
              <a:endParaRPr lang="el-GR" altLang="en-US" sz="2000" b="1" i="1" baseline="-250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8" name="Rectangle 36"/>
            <p:cNvSpPr>
              <a:spLocks noChangeArrowheads="1"/>
            </p:cNvSpPr>
            <p:nvPr/>
          </p:nvSpPr>
          <p:spPr bwMode="auto">
            <a:xfrm>
              <a:off x="269653" y="4519874"/>
              <a:ext cx="457200" cy="3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 i="1">
                  <a:solidFill>
                    <a:schemeClr val="bg1"/>
                  </a:solidFill>
                  <a:cs typeface="Arial" panose="020B0604020202020204" pitchFamily="34" charset="0"/>
                </a:rPr>
                <a:t>F</a:t>
              </a:r>
              <a:r>
                <a:rPr lang="en-US" altLang="en-US" sz="2000" b="1" i="1" baseline="-25000">
                  <a:solidFill>
                    <a:schemeClr val="bg1"/>
                  </a:solidFill>
                  <a:cs typeface="Arial" panose="020B0604020202020204" pitchFamily="34" charset="0"/>
                </a:rPr>
                <a:t>2</a:t>
              </a:r>
              <a:endParaRPr lang="el-GR" altLang="en-US" sz="2000" b="1" i="1" baseline="-250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14342" y="3753400"/>
              <a:ext cx="137160" cy="13716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40810" y="5893328"/>
              <a:ext cx="2795751" cy="211772"/>
              <a:chOff x="3420863" y="3069612"/>
              <a:chExt cx="821891" cy="85894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4242754" y="3105592"/>
                <a:ext cx="0" cy="82296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sysDot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3420863" y="3069612"/>
                <a:ext cx="820411" cy="91215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sysDot"/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Rectangle 2"/>
            <p:cNvSpPr/>
            <p:nvPr/>
          </p:nvSpPr>
          <p:spPr>
            <a:xfrm>
              <a:off x="3371822" y="5809433"/>
              <a:ext cx="137164" cy="13716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357954" y="5265790"/>
              <a:ext cx="137160" cy="13716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037942" y="4668219"/>
              <a:ext cx="137160" cy="13716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581102" y="5711904"/>
              <a:ext cx="137160" cy="13716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635655" y="5623911"/>
              <a:ext cx="1287767" cy="490081"/>
              <a:chOff x="3433934" y="3105592"/>
              <a:chExt cx="827837" cy="822960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4259977" y="3105592"/>
                <a:ext cx="0" cy="82296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sysDot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V="1">
                <a:off x="3847853" y="2701341"/>
                <a:ext cx="0" cy="827837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sysDot"/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Rectangle 52"/>
            <p:cNvSpPr/>
            <p:nvPr/>
          </p:nvSpPr>
          <p:spPr>
            <a:xfrm>
              <a:off x="1842360" y="5566666"/>
              <a:ext cx="137160" cy="13716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Freeform 12"/>
          <p:cNvSpPr/>
          <p:nvPr/>
        </p:nvSpPr>
        <p:spPr>
          <a:xfrm>
            <a:off x="2414550" y="3612836"/>
            <a:ext cx="2618437" cy="2302981"/>
          </a:xfrm>
          <a:custGeom>
            <a:avLst/>
            <a:gdLst>
              <a:gd name="connsiteX0" fmla="*/ 0 w 2272683"/>
              <a:gd name="connsiteY0" fmla="*/ 0 h 2201662"/>
              <a:gd name="connsiteX1" fmla="*/ 506027 w 2272683"/>
              <a:gd name="connsiteY1" fmla="*/ 1633491 h 2201662"/>
              <a:gd name="connsiteX2" fmla="*/ 2272683 w 2272683"/>
              <a:gd name="connsiteY2" fmla="*/ 2201662 h 220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2683" h="2201662">
                <a:moveTo>
                  <a:pt x="0" y="0"/>
                </a:moveTo>
                <a:cubicBezTo>
                  <a:pt x="63623" y="633273"/>
                  <a:pt x="127247" y="1266547"/>
                  <a:pt x="506027" y="1633491"/>
                </a:cubicBezTo>
                <a:cubicBezTo>
                  <a:pt x="884808" y="2000435"/>
                  <a:pt x="1578745" y="2101048"/>
                  <a:pt x="2272683" y="2201662"/>
                </a:cubicBezTo>
              </a:path>
            </a:pathLst>
          </a:cu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082885"/>
              </p:ext>
            </p:extLst>
          </p:nvPr>
        </p:nvGraphicFramePr>
        <p:xfrm>
          <a:off x="6176554" y="3234288"/>
          <a:ext cx="103505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3" imgW="342720" imgH="342720" progId="Equation.DSMT4">
                  <p:embed/>
                </p:oleObj>
              </mc:Choice>
              <mc:Fallback>
                <p:oleObj name="Equation" r:id="rId3" imgW="3427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76554" y="3234288"/>
                        <a:ext cx="1035050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" name="Group 70"/>
          <p:cNvGrpSpPr/>
          <p:nvPr/>
        </p:nvGrpSpPr>
        <p:grpSpPr>
          <a:xfrm>
            <a:off x="6176555" y="4598608"/>
            <a:ext cx="1961965" cy="1036638"/>
            <a:chOff x="6098957" y="5059065"/>
            <a:chExt cx="1961965" cy="1036638"/>
          </a:xfrm>
        </p:grpSpPr>
        <p:graphicFrame>
          <p:nvGraphicFramePr>
            <p:cNvPr id="72" name="Object 7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7869491"/>
                </p:ext>
              </p:extLst>
            </p:nvPr>
          </p:nvGraphicFramePr>
          <p:xfrm>
            <a:off x="6417360" y="5059065"/>
            <a:ext cx="1420812" cy="1036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1" name="Equation" r:id="rId5" imgW="469800" imgH="342720" progId="Equation.DSMT4">
                    <p:embed/>
                  </p:oleObj>
                </mc:Choice>
                <mc:Fallback>
                  <p:oleObj name="Equation" r:id="rId5" imgW="469800" imgH="342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417360" y="5059065"/>
                          <a:ext cx="1420812" cy="10366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" name="Rounded Rectangle 72"/>
            <p:cNvSpPr/>
            <p:nvPr/>
          </p:nvSpPr>
          <p:spPr>
            <a:xfrm>
              <a:off x="6098957" y="5165366"/>
              <a:ext cx="1961965" cy="914400"/>
            </a:xfrm>
            <a:prstGeom prst="roundRect">
              <a:avLst>
                <a:gd name="adj" fmla="val 6958"/>
              </a:avLst>
            </a:prstGeom>
            <a:noFill/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49384006-EFEE-40DE-A57E-7ED62697A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629" y="129209"/>
            <a:ext cx="7596893" cy="68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0272" indent="-270272">
              <a:buClr>
                <a:schemeClr val="tx2"/>
              </a:buClr>
              <a:buSzPct val="70000"/>
            </a:pPr>
            <a:r>
              <a:rPr lang="vi-VN" sz="3200" b="1" u="sng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NGHIÊN CỨU VỀ TƯƠNG TÁC COULOMB</a:t>
            </a:r>
            <a:r>
              <a:rPr lang="vi-VN" sz="3200" b="1" u="sng">
                <a:solidFill>
                  <a:srgbClr val="FFFF00"/>
                </a:solidFill>
              </a:rPr>
              <a:t> </a:t>
            </a:r>
            <a:endParaRPr lang="en-US" sz="32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30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Blank">
  <a:themeElements>
    <a:clrScheme name="#Hocmai [by 9Slide]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014F83"/>
      </a:accent1>
      <a:accent2>
        <a:srgbClr val="01609F"/>
      </a:accent2>
      <a:accent3>
        <a:srgbClr val="0171BB"/>
      </a:accent3>
      <a:accent4>
        <a:srgbClr val="018EEB"/>
      </a:accent4>
      <a:accent5>
        <a:srgbClr val="1FA5FE"/>
      </a:accent5>
      <a:accent6>
        <a:srgbClr val="4FB8FE"/>
      </a:accent6>
      <a:hlink>
        <a:srgbClr val="5D9CEC"/>
      </a:hlink>
      <a:folHlink>
        <a:srgbClr val="AC92EC"/>
      </a:folHlink>
    </a:clrScheme>
    <a:fontScheme name="9Slide - No Adm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7517539D-6603-4F7B-B1F1-E1093FFCC0F8}" vid="{538782C9-125E-4746-8ED4-FC1DFF15BF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19318</TotalTime>
  <Words>299</Words>
  <Application>Microsoft Office PowerPoint</Application>
  <PresentationFormat>Widescreen</PresentationFormat>
  <Paragraphs>99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#9Slide02 Tieu de rat dai 01</vt:lpstr>
      <vt:lpstr>#9Slide02 Noi dung dai</vt:lpstr>
      <vt:lpstr>Times New Roman</vt:lpstr>
      <vt:lpstr>Arial</vt:lpstr>
      <vt:lpstr>Blank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NAMNT</dc:creator>
  <dc:description>9Slide.vn</dc:description>
  <cp:lastModifiedBy>Văn Đức Lê</cp:lastModifiedBy>
  <cp:revision>1020</cp:revision>
  <dcterms:created xsi:type="dcterms:W3CDTF">2016-02-28T00:23:09Z</dcterms:created>
  <dcterms:modified xsi:type="dcterms:W3CDTF">2021-09-12T13:16:48Z</dcterms:modified>
  <cp:category>9Slide.vn</cp:category>
</cp:coreProperties>
</file>