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3"/>
  </p:notesMasterIdLst>
  <p:sldIdLst>
    <p:sldId id="336" r:id="rId2"/>
    <p:sldId id="335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17" r:id="rId12"/>
    <p:sldId id="316" r:id="rId13"/>
    <p:sldId id="312" r:id="rId14"/>
    <p:sldId id="319" r:id="rId15"/>
    <p:sldId id="346" r:id="rId16"/>
    <p:sldId id="345" r:id="rId17"/>
    <p:sldId id="347" r:id="rId18"/>
    <p:sldId id="328" r:id="rId19"/>
    <p:sldId id="326" r:id="rId20"/>
    <p:sldId id="295" r:id="rId21"/>
    <p:sldId id="33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A063E"/>
    <a:srgbClr val="3333FF"/>
    <a:srgbClr val="FFFF99"/>
    <a:srgbClr val="00CC00"/>
    <a:srgbClr val="FF00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E983C-3681-4E71-B2AB-5B155C0E1FD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F2E15-8E13-42EB-9DB4-51ECC63F03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A62EA-1973-4E2F-819B-4CFFA3417F0D}" type="datetimeFigureOut">
              <a:rPr lang="en-US" smtClean="0"/>
              <a:pPr/>
              <a:t>7/30/2022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B5849-CBF8-42B5-9C80-134C036BD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7"/>
          <p:cNvSpPr>
            <a:spLocks noChangeArrowheads="1" noChangeShapeType="1" noTextEdit="1"/>
          </p:cNvSpPr>
          <p:nvPr/>
        </p:nvSpPr>
        <p:spPr bwMode="auto">
          <a:xfrm>
            <a:off x="395288" y="2239963"/>
            <a:ext cx="8280400" cy="241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TÍNH CHAÁT</a:t>
            </a:r>
          </a:p>
          <a:p>
            <a:pPr algn="ctr"/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BA ÑÖÔØNG </a:t>
            </a:r>
            <a:r>
              <a:rPr lang="vi-VN" sz="3600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PHAÂN GIAÙC</a:t>
            </a:r>
            <a:endParaRPr lang="en-US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0501">
                    <a:srgbClr val="0819FB"/>
                  </a:gs>
                  <a:gs pos="17500">
                    <a:srgbClr val="1A8D48"/>
                  </a:gs>
                  <a:gs pos="25999">
                    <a:srgbClr val="FFFF00"/>
                  </a:gs>
                  <a:gs pos="36501">
                    <a:srgbClr val="EE3F17"/>
                  </a:gs>
                  <a:gs pos="44000">
                    <a:srgbClr val="E81766"/>
                  </a:gs>
                  <a:gs pos="50000">
                    <a:srgbClr val="A603AB"/>
                  </a:gs>
                  <a:gs pos="56000">
                    <a:srgbClr val="E81766"/>
                  </a:gs>
                  <a:gs pos="63499">
                    <a:srgbClr val="EE3F17"/>
                  </a:gs>
                  <a:gs pos="74001">
                    <a:srgbClr val="FFFF00"/>
                  </a:gs>
                  <a:gs pos="82500">
                    <a:srgbClr val="1A8D48"/>
                  </a:gs>
                  <a:gs pos="89500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135003" dir="8328844" algn="ctr" rotWithShape="0">
                  <a:srgbClr val="993300">
                    <a:alpha val="50000"/>
                  </a:srgbClr>
                </a:outerShdw>
              </a:effectLst>
              <a:latin typeface="VNI-Cooper"/>
            </a:endParaRPr>
          </a:p>
          <a:p>
            <a:pPr algn="ctr"/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135003" dir="8328844" algn="ctr" rotWithShape="0">
                    <a:srgbClr val="993300">
                      <a:alpha val="50000"/>
                    </a:srgbClr>
                  </a:outerShdw>
                </a:effectLst>
                <a:latin typeface="VNI-Cooper"/>
              </a:rPr>
              <a:t>CUÛA TAM GIAÙC</a:t>
            </a:r>
          </a:p>
        </p:txBody>
      </p:sp>
      <p:sp>
        <p:nvSpPr>
          <p:cNvPr id="5125" name="WordArt 8"/>
          <p:cNvSpPr>
            <a:spLocks noChangeArrowheads="1" noChangeShapeType="1" noTextEdit="1"/>
          </p:cNvSpPr>
          <p:nvPr/>
        </p:nvSpPr>
        <p:spPr bwMode="auto">
          <a:xfrm>
            <a:off x="838200" y="1066800"/>
            <a:ext cx="15621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Baøi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 </a:t>
            </a:r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9</a:t>
            </a:r>
            <a:r>
              <a:rPr lang="vi-VN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0076"/>
                    </a:gs>
                  </a:gsLst>
                  <a:lin ang="5400000" scaled="1"/>
                </a:gradFill>
                <a:effectLst>
                  <a:outerShdw dist="45791" dir="8778596" algn="ctr" rotWithShape="0">
                    <a:srgbClr val="990000">
                      <a:alpha val="50000"/>
                    </a:srgbClr>
                  </a:outerShdw>
                </a:effectLst>
                <a:latin typeface="VNI-Jamai"/>
              </a:rPr>
              <a:t>: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100000">
                    <a:srgbClr val="000076"/>
                  </a:gs>
                </a:gsLst>
                <a:lin ang="5400000" scaled="1"/>
              </a:gradFill>
              <a:effectLst>
                <a:outerShdw dist="45791" dir="8778596" algn="ctr" rotWithShape="0">
                  <a:srgbClr val="990000">
                    <a:alpha val="50000"/>
                  </a:srgbClr>
                </a:outerShdw>
              </a:effectLst>
              <a:latin typeface="VNI-Jama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0" y="0"/>
            <a:ext cx="412106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Vận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dụng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1/SGK-Tr79 :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0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4892675" cy="3505200"/>
          </a:xfrm>
          <a:prstGeom prst="rect">
            <a:avLst/>
          </a:prstGeom>
          <a:noFill/>
        </p:spPr>
      </p:pic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4343400" y="1066800"/>
            <a:ext cx="5943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C/m: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MAH = 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b. C/m: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cách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đều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AB </a:t>
            </a:r>
            <a:r>
              <a:rPr lang="en-US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AC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2286000" y="0"/>
            <a:ext cx="5654675" cy="1828800"/>
          </a:xfrm>
          <a:prstGeom prst="cloudCallout">
            <a:avLst>
              <a:gd name="adj1" fmla="val -31306"/>
              <a:gd name="adj2" fmla="val 74241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9144000" cy="6857999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3109913" y="2120900"/>
            <a:ext cx="4495800" cy="3058230"/>
            <a:chOff x="5174303" y="866357"/>
            <a:chExt cx="2484518" cy="2098306"/>
          </a:xfrm>
          <a:noFill/>
        </p:grpSpPr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5295371" y="1086378"/>
              <a:ext cx="2041480" cy="1619658"/>
            </a:xfrm>
            <a:custGeom>
              <a:avLst/>
              <a:gdLst>
                <a:gd name="T0" fmla="*/ 967740032 w 1296"/>
                <a:gd name="T1" fmla="*/ 0 h 1008"/>
                <a:gd name="T2" fmla="*/ 0 w 1296"/>
                <a:gd name="T3" fmla="*/ 2147483647 h 1008"/>
                <a:gd name="T4" fmla="*/ 2147483647 w 1296"/>
                <a:gd name="T5" fmla="*/ 2147483647 h 1008"/>
                <a:gd name="T6" fmla="*/ 967740032 w 1296"/>
                <a:gd name="T7" fmla="*/ 0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96"/>
                <a:gd name="T13" fmla="*/ 0 h 1008"/>
                <a:gd name="T14" fmla="*/ 1296 w 1296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96" h="1008">
                  <a:moveTo>
                    <a:pt x="384" y="0"/>
                  </a:moveTo>
                  <a:lnTo>
                    <a:pt x="0" y="1008"/>
                  </a:lnTo>
                  <a:lnTo>
                    <a:pt x="1296" y="1008"/>
                  </a:lnTo>
                  <a:lnTo>
                    <a:pt x="384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25" name="Text Box 23"/>
            <p:cNvSpPr txBox="1">
              <a:spLocks noChangeArrowheads="1"/>
            </p:cNvSpPr>
            <p:nvPr/>
          </p:nvSpPr>
          <p:spPr bwMode="auto">
            <a:xfrm>
              <a:off x="7277821" y="2647906"/>
              <a:ext cx="381000" cy="3167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prstClr val="black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11326" name="Text Box 24"/>
            <p:cNvSpPr txBox="1">
              <a:spLocks noChangeArrowheads="1"/>
            </p:cNvSpPr>
            <p:nvPr/>
          </p:nvSpPr>
          <p:spPr bwMode="auto">
            <a:xfrm>
              <a:off x="5174303" y="2638491"/>
              <a:ext cx="381000" cy="3167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prstClr val="black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11327" name="Text Box 25"/>
            <p:cNvSpPr txBox="1">
              <a:spLocks noChangeArrowheads="1"/>
            </p:cNvSpPr>
            <p:nvPr/>
          </p:nvSpPr>
          <p:spPr bwMode="auto">
            <a:xfrm>
              <a:off x="5814526" y="866357"/>
              <a:ext cx="381000" cy="31675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prstClr val="black"/>
                  </a:solidFill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3567113" y="3429000"/>
            <a:ext cx="688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prstClr val="black"/>
                </a:solidFill>
                <a:latin typeface="Calibri" pitchFamily="34" charset="0"/>
              </a:rPr>
              <a:t>F</a:t>
            </a:r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037013" y="2454275"/>
            <a:ext cx="854075" cy="2336800"/>
            <a:chOff x="5684814" y="1137037"/>
            <a:chExt cx="485799" cy="1562100"/>
          </a:xfrm>
        </p:grpSpPr>
        <p:sp>
          <p:nvSpPr>
            <p:cNvPr id="11320" name="Freeform 10"/>
            <p:cNvSpPr>
              <a:spLocks/>
            </p:cNvSpPr>
            <p:nvPr/>
          </p:nvSpPr>
          <p:spPr bwMode="auto">
            <a:xfrm>
              <a:off x="5905500" y="1137037"/>
              <a:ext cx="265113" cy="1562100"/>
            </a:xfrm>
            <a:custGeom>
              <a:avLst/>
              <a:gdLst>
                <a:gd name="T0" fmla="*/ 0 w 141"/>
                <a:gd name="T1" fmla="*/ 0 h 1024"/>
                <a:gd name="T2" fmla="*/ 2147483647 w 141"/>
                <a:gd name="T3" fmla="*/ 2147483647 h 1024"/>
                <a:gd name="T4" fmla="*/ 0 60000 65536"/>
                <a:gd name="T5" fmla="*/ 0 60000 65536"/>
                <a:gd name="T6" fmla="*/ 0 w 141"/>
                <a:gd name="T7" fmla="*/ 0 h 1024"/>
                <a:gd name="T8" fmla="*/ 141 w 141"/>
                <a:gd name="T9" fmla="*/ 1024 h 10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1" h="1024">
                  <a:moveTo>
                    <a:pt x="0" y="0"/>
                  </a:moveTo>
                  <a:lnTo>
                    <a:pt x="141" y="1024"/>
                  </a:lnTo>
                </a:path>
              </a:pathLst>
            </a:custGeom>
            <a:solidFill>
              <a:srgbClr val="FFFFFF"/>
            </a:solidFill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" name="Group 84"/>
            <p:cNvGrpSpPr>
              <a:grpSpLocks/>
            </p:cNvGrpSpPr>
            <p:nvPr/>
          </p:nvGrpSpPr>
          <p:grpSpPr bwMode="auto">
            <a:xfrm>
              <a:off x="5684814" y="1292449"/>
              <a:ext cx="361133" cy="178513"/>
              <a:chOff x="5703864" y="1311499"/>
              <a:chExt cx="361133" cy="178513"/>
            </a:xfrm>
          </p:grpSpPr>
          <p:sp>
            <p:nvSpPr>
              <p:cNvPr id="11322" name="Arc 16"/>
              <p:cNvSpPr>
                <a:spLocks/>
              </p:cNvSpPr>
              <p:nvPr/>
            </p:nvSpPr>
            <p:spPr bwMode="auto">
              <a:xfrm rot="-2742748" flipH="1" flipV="1">
                <a:off x="5787024" y="1244563"/>
                <a:ext cx="104405" cy="270726"/>
              </a:xfrm>
              <a:custGeom>
                <a:avLst/>
                <a:gdLst>
                  <a:gd name="T0" fmla="*/ 0 w 17998"/>
                  <a:gd name="T1" fmla="*/ 0 h 21600"/>
                  <a:gd name="T2" fmla="*/ 2147483647 w 17998"/>
                  <a:gd name="T3" fmla="*/ 2147483647 h 21600"/>
                  <a:gd name="T4" fmla="*/ 0 w 17998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17998"/>
                  <a:gd name="T10" fmla="*/ 0 h 21600"/>
                  <a:gd name="T11" fmla="*/ 17998 w 17998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7998" h="21600" fill="none" extrusionOk="0">
                    <a:moveTo>
                      <a:pt x="-1" y="0"/>
                    </a:moveTo>
                    <a:cubicBezTo>
                      <a:pt x="7238" y="0"/>
                      <a:pt x="13995" y="3625"/>
                      <a:pt x="17997" y="9657"/>
                    </a:cubicBezTo>
                  </a:path>
                  <a:path w="17998" h="21600" stroke="0" extrusionOk="0">
                    <a:moveTo>
                      <a:pt x="-1" y="0"/>
                    </a:moveTo>
                    <a:cubicBezTo>
                      <a:pt x="7238" y="0"/>
                      <a:pt x="13995" y="3625"/>
                      <a:pt x="17997" y="965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323" name="Arc 15"/>
              <p:cNvSpPr>
                <a:spLocks/>
              </p:cNvSpPr>
              <p:nvPr/>
            </p:nvSpPr>
            <p:spPr bwMode="auto">
              <a:xfrm rot="2189160" flipV="1">
                <a:off x="6007471" y="1311499"/>
                <a:ext cx="57526" cy="178513"/>
              </a:xfrm>
              <a:custGeom>
                <a:avLst/>
                <a:gdLst>
                  <a:gd name="T0" fmla="*/ 0 w 21600"/>
                  <a:gd name="T1" fmla="*/ 0 h 21600"/>
                  <a:gd name="T2" fmla="*/ 2147483647 w 21600"/>
                  <a:gd name="T3" fmla="*/ 2147483647 h 21600"/>
                  <a:gd name="T4" fmla="*/ 0 w 21600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3367088" y="3470275"/>
            <a:ext cx="2195512" cy="1363662"/>
            <a:chOff x="3329804" y="2375137"/>
            <a:chExt cx="1254721" cy="893015"/>
          </a:xfrm>
        </p:grpSpPr>
        <p:sp>
          <p:nvSpPr>
            <p:cNvPr id="11313" name="Freeform 11"/>
            <p:cNvSpPr>
              <a:spLocks/>
            </p:cNvSpPr>
            <p:nvPr/>
          </p:nvSpPr>
          <p:spPr bwMode="auto">
            <a:xfrm rot="120000">
              <a:off x="3329804" y="2375137"/>
              <a:ext cx="1254721" cy="893015"/>
            </a:xfrm>
            <a:custGeom>
              <a:avLst/>
              <a:gdLst>
                <a:gd name="T0" fmla="*/ 0 w 768"/>
                <a:gd name="T1" fmla="*/ 2147483647 h 585"/>
                <a:gd name="T2" fmla="*/ 2147483647 w 768"/>
                <a:gd name="T3" fmla="*/ 0 h 585"/>
                <a:gd name="T4" fmla="*/ 0 60000 65536"/>
                <a:gd name="T5" fmla="*/ 0 60000 65536"/>
                <a:gd name="T6" fmla="*/ 0 w 768"/>
                <a:gd name="T7" fmla="*/ 0 h 585"/>
                <a:gd name="T8" fmla="*/ 768 w 768"/>
                <a:gd name="T9" fmla="*/ 585 h 5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8" h="585">
                  <a:moveTo>
                    <a:pt x="0" y="585"/>
                  </a:moveTo>
                  <a:lnTo>
                    <a:pt x="768" y="0"/>
                  </a:lnTo>
                </a:path>
              </a:pathLst>
            </a:custGeom>
            <a:noFill/>
            <a:ln w="22225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6" name="Group 87"/>
            <p:cNvGrpSpPr>
              <a:grpSpLocks/>
            </p:cNvGrpSpPr>
            <p:nvPr/>
          </p:nvGrpSpPr>
          <p:grpSpPr bwMode="auto">
            <a:xfrm>
              <a:off x="3477852" y="2841576"/>
              <a:ext cx="170201" cy="195007"/>
              <a:chOff x="5440054" y="2331873"/>
              <a:chExt cx="178214" cy="138022"/>
            </a:xfrm>
          </p:grpSpPr>
          <p:sp>
            <p:nvSpPr>
              <p:cNvPr id="11318" name="Arc 21"/>
              <p:cNvSpPr>
                <a:spLocks/>
              </p:cNvSpPr>
              <p:nvPr/>
            </p:nvSpPr>
            <p:spPr bwMode="auto">
              <a:xfrm rot="-201702">
                <a:off x="5440054" y="2337264"/>
                <a:ext cx="166414" cy="132631"/>
              </a:xfrm>
              <a:custGeom>
                <a:avLst/>
                <a:gdLst>
                  <a:gd name="T0" fmla="*/ 0 w 21600"/>
                  <a:gd name="T1" fmla="*/ 0 h 21600"/>
                  <a:gd name="T2" fmla="*/ 2147483647 w 21600"/>
                  <a:gd name="T3" fmla="*/ 2147483647 h 21600"/>
                  <a:gd name="T4" fmla="*/ 0 w 21600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319" name="Freeform 22"/>
              <p:cNvSpPr>
                <a:spLocks/>
              </p:cNvSpPr>
              <p:nvPr/>
            </p:nvSpPr>
            <p:spPr bwMode="auto">
              <a:xfrm>
                <a:off x="5500803" y="2331873"/>
                <a:ext cx="117465" cy="100961"/>
              </a:xfrm>
              <a:custGeom>
                <a:avLst/>
                <a:gdLst>
                  <a:gd name="T0" fmla="*/ 0 w 64"/>
                  <a:gd name="T1" fmla="*/ 2147483647 h 77"/>
                  <a:gd name="T2" fmla="*/ 2147483647 w 64"/>
                  <a:gd name="T3" fmla="*/ 0 h 77"/>
                  <a:gd name="T4" fmla="*/ 0 60000 65536"/>
                  <a:gd name="T5" fmla="*/ 0 60000 65536"/>
                  <a:gd name="T6" fmla="*/ 0 w 64"/>
                  <a:gd name="T7" fmla="*/ 0 h 77"/>
                  <a:gd name="T8" fmla="*/ 64 w 64"/>
                  <a:gd name="T9" fmla="*/ 77 h 7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4" h="77">
                    <a:moveTo>
                      <a:pt x="0" y="77"/>
                    </a:moveTo>
                    <a:lnTo>
                      <a:pt x="64" y="0"/>
                    </a:lnTo>
                  </a:path>
                </a:pathLst>
              </a:custGeom>
              <a:noFill/>
              <a:ln w="2222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91"/>
            <p:cNvGrpSpPr>
              <a:grpSpLocks/>
            </p:cNvGrpSpPr>
            <p:nvPr/>
          </p:nvGrpSpPr>
          <p:grpSpPr bwMode="auto">
            <a:xfrm>
              <a:off x="3605552" y="3060629"/>
              <a:ext cx="159484" cy="165517"/>
              <a:chOff x="5611900" y="2489716"/>
              <a:chExt cx="170605" cy="142723"/>
            </a:xfrm>
          </p:grpSpPr>
          <p:sp>
            <p:nvSpPr>
              <p:cNvPr id="11316" name="Arc 18"/>
              <p:cNvSpPr>
                <a:spLocks/>
              </p:cNvSpPr>
              <p:nvPr/>
            </p:nvSpPr>
            <p:spPr bwMode="auto">
              <a:xfrm rot="1434123">
                <a:off x="5611900" y="2489716"/>
                <a:ext cx="136667" cy="142723"/>
              </a:xfrm>
              <a:custGeom>
                <a:avLst/>
                <a:gdLst>
                  <a:gd name="T0" fmla="*/ 0 w 21600"/>
                  <a:gd name="T1" fmla="*/ 0 h 21600"/>
                  <a:gd name="T2" fmla="*/ 2147483647 w 21600"/>
                  <a:gd name="T3" fmla="*/ 2147483647 h 21600"/>
                  <a:gd name="T4" fmla="*/ 0 w 21600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222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317" name="Freeform 19"/>
              <p:cNvSpPr>
                <a:spLocks/>
              </p:cNvSpPr>
              <p:nvPr/>
            </p:nvSpPr>
            <p:spPr bwMode="auto">
              <a:xfrm>
                <a:off x="5646897" y="2542132"/>
                <a:ext cx="135608" cy="25819"/>
              </a:xfrm>
              <a:custGeom>
                <a:avLst/>
                <a:gdLst>
                  <a:gd name="T0" fmla="*/ 0 w 89"/>
                  <a:gd name="T1" fmla="*/ 2147483647 h 38"/>
                  <a:gd name="T2" fmla="*/ 2147483647 w 89"/>
                  <a:gd name="T3" fmla="*/ 0 h 38"/>
                  <a:gd name="T4" fmla="*/ 0 60000 65536"/>
                  <a:gd name="T5" fmla="*/ 0 60000 65536"/>
                  <a:gd name="T6" fmla="*/ 0 w 89"/>
                  <a:gd name="T7" fmla="*/ 0 h 38"/>
                  <a:gd name="T8" fmla="*/ 89 w 89"/>
                  <a:gd name="T9" fmla="*/ 38 h 3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9" h="38">
                    <a:moveTo>
                      <a:pt x="0" y="38"/>
                    </a:moveTo>
                    <a:lnTo>
                      <a:pt x="89" y="0"/>
                    </a:lnTo>
                  </a:path>
                </a:pathLst>
              </a:custGeom>
              <a:noFill/>
              <a:ln w="2222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3871913" y="3671887"/>
            <a:ext cx="3138487" cy="1122363"/>
            <a:chOff x="5638496" y="2012686"/>
            <a:chExt cx="1714218" cy="695190"/>
          </a:xfrm>
        </p:grpSpPr>
        <p:sp>
          <p:nvSpPr>
            <p:cNvPr id="11310" name="Freeform 12"/>
            <p:cNvSpPr>
              <a:spLocks/>
            </p:cNvSpPr>
            <p:nvPr/>
          </p:nvSpPr>
          <p:spPr bwMode="auto">
            <a:xfrm>
              <a:off x="5638496" y="2012686"/>
              <a:ext cx="1714218" cy="695190"/>
            </a:xfrm>
            <a:custGeom>
              <a:avLst/>
              <a:gdLst>
                <a:gd name="T0" fmla="*/ 0 w 1104"/>
                <a:gd name="T1" fmla="*/ 0 h 479"/>
                <a:gd name="T2" fmla="*/ 2147483647 w 1104"/>
                <a:gd name="T3" fmla="*/ 2147483647 h 479"/>
                <a:gd name="T4" fmla="*/ 0 60000 65536"/>
                <a:gd name="T5" fmla="*/ 0 60000 65536"/>
                <a:gd name="T6" fmla="*/ 0 w 1104"/>
                <a:gd name="T7" fmla="*/ 0 h 479"/>
                <a:gd name="T8" fmla="*/ 1104 w 1104"/>
                <a:gd name="T9" fmla="*/ 479 h 47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04" h="479">
                  <a:moveTo>
                    <a:pt x="0" y="0"/>
                  </a:moveTo>
                  <a:lnTo>
                    <a:pt x="1104" y="479"/>
                  </a:lnTo>
                </a:path>
              </a:pathLst>
            </a:custGeom>
            <a:noFill/>
            <a:ln w="25400">
              <a:solidFill>
                <a:srgbClr val="3333FF">
                  <a:alpha val="68000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11" name="Arc 13"/>
            <p:cNvSpPr>
              <a:spLocks/>
            </p:cNvSpPr>
            <p:nvPr/>
          </p:nvSpPr>
          <p:spPr bwMode="auto">
            <a:xfrm flipH="1">
              <a:off x="6995161" y="2414060"/>
              <a:ext cx="76708" cy="152034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mpd="dbl">
              <a:solidFill>
                <a:srgbClr val="3333FF">
                  <a:alpha val="68000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12" name="Arc 14"/>
            <p:cNvSpPr>
              <a:spLocks/>
            </p:cNvSpPr>
            <p:nvPr/>
          </p:nvSpPr>
          <p:spPr bwMode="auto">
            <a:xfrm rot="19132227" flipH="1">
              <a:off x="6962477" y="2579432"/>
              <a:ext cx="94195" cy="10666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mpd="dbl">
              <a:solidFill>
                <a:srgbClr val="3333FF">
                  <a:alpha val="68000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2792412" y="228600"/>
            <a:ext cx="49037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bao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nhiêu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4778375" y="4733925"/>
            <a:ext cx="688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576888" y="3152775"/>
            <a:ext cx="688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388600" y="5529868"/>
            <a:ext cx="6705600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660066"/>
                </a:solidFill>
                <a:latin typeface=".VnTime" pitchFamily="34" charset="0"/>
              </a:rPr>
              <a:t>*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Mỗi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có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đường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phân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660066"/>
                </a:solidFill>
                <a:latin typeface="Times New Roman" pitchFamily="18" charset="0"/>
              </a:rPr>
              <a:t>giác</a:t>
            </a:r>
            <a:r>
              <a:rPr lang="en-US" sz="3200" b="1" dirty="0">
                <a:solidFill>
                  <a:srgbClr val="660066"/>
                </a:solidFill>
                <a:latin typeface="Times New Roman" pitchFamily="18" charset="0"/>
              </a:rPr>
              <a:t>.</a:t>
            </a:r>
          </a:p>
        </p:txBody>
      </p:sp>
      <p:pic>
        <p:nvPicPr>
          <p:cNvPr id="50" name="Picture 15" descr="j0232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9161" y="1647669"/>
            <a:ext cx="18208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Arc 14"/>
          <p:cNvSpPr>
            <a:spLocks/>
          </p:cNvSpPr>
          <p:nvPr/>
        </p:nvSpPr>
        <p:spPr bwMode="auto">
          <a:xfrm rot="19132227" flipH="1">
            <a:off x="6345388" y="4607472"/>
            <a:ext cx="172458" cy="172199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mpd="dbl">
            <a:solidFill>
              <a:srgbClr val="3333FF">
                <a:alpha val="68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Arc 13"/>
          <p:cNvSpPr>
            <a:spLocks/>
          </p:cNvSpPr>
          <p:nvPr/>
        </p:nvSpPr>
        <p:spPr bwMode="auto">
          <a:xfrm flipH="1">
            <a:off x="6400800" y="4343400"/>
            <a:ext cx="140441" cy="245454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mpd="dbl">
            <a:solidFill>
              <a:srgbClr val="3333FF">
                <a:alpha val="68000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784947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7" grpId="0"/>
      <p:bldP spid="45" grpId="0"/>
      <p:bldP spid="46" grpId="0"/>
      <p:bldP spid="47" grpId="0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1905000" y="152400"/>
            <a:ext cx="5470525" cy="1676400"/>
          </a:xfrm>
          <a:prstGeom prst="cloudCallout">
            <a:avLst>
              <a:gd name="adj1" fmla="val -31306"/>
              <a:gd name="adj2" fmla="val 7424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9144000" cy="6857999"/>
          </a:xfrm>
          <a:prstGeom prst="rect">
            <a:avLst/>
          </a:prstGeom>
          <a:noFill/>
          <a:ln w="76200" cmpd="tri">
            <a:solidFill>
              <a:srgbClr val="FF3399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2362994" y="304800"/>
            <a:ext cx="50561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3200" b="1" dirty="0" err="1" smtClean="0">
                <a:latin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đường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phân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giác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</a:rPr>
              <a:t> tam </a:t>
            </a:r>
            <a:r>
              <a:rPr lang="en-US" sz="3200" b="1" dirty="0" err="1" smtClean="0">
                <a:latin typeface="Times New Roman" pitchFamily="18" charset="0"/>
              </a:rPr>
              <a:t>giác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chất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gì</a:t>
            </a:r>
            <a:r>
              <a:rPr lang="en-US" sz="3200" b="1" dirty="0" smtClean="0">
                <a:latin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4778375" y="4733925"/>
            <a:ext cx="688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prstClr val="black"/>
                </a:solidFill>
                <a:latin typeface="Calibri" pitchFamily="34" charset="0"/>
              </a:rPr>
              <a:t>D</a:t>
            </a:r>
          </a:p>
        </p:txBody>
      </p:sp>
      <p:pic>
        <p:nvPicPr>
          <p:cNvPr id="50" name="Picture 15" descr="j0232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8445" y="1896542"/>
            <a:ext cx="18208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Group 35"/>
          <p:cNvGrpSpPr/>
          <p:nvPr/>
        </p:nvGrpSpPr>
        <p:grpSpPr>
          <a:xfrm>
            <a:off x="3109912" y="2351970"/>
            <a:ext cx="5043487" cy="3515430"/>
            <a:chOff x="3109913" y="2133600"/>
            <a:chExt cx="4495800" cy="3058230"/>
          </a:xfrm>
        </p:grpSpPr>
        <p:grpSp>
          <p:nvGrpSpPr>
            <p:cNvPr id="35" name="Group 34"/>
            <p:cNvGrpSpPr/>
            <p:nvPr/>
          </p:nvGrpSpPr>
          <p:grpSpPr>
            <a:xfrm>
              <a:off x="3109913" y="2133600"/>
              <a:ext cx="4495800" cy="3058230"/>
              <a:chOff x="3109913" y="2120900"/>
              <a:chExt cx="4495800" cy="3058230"/>
            </a:xfrm>
          </p:grpSpPr>
          <p:grpSp>
            <p:nvGrpSpPr>
              <p:cNvPr id="2" name="Group 83"/>
              <p:cNvGrpSpPr>
                <a:grpSpLocks/>
              </p:cNvGrpSpPr>
              <p:nvPr/>
            </p:nvGrpSpPr>
            <p:grpSpPr bwMode="auto">
              <a:xfrm>
                <a:off x="3109913" y="2120900"/>
                <a:ext cx="4495800" cy="3058230"/>
                <a:chOff x="5174303" y="866357"/>
                <a:chExt cx="2484518" cy="2098306"/>
              </a:xfrm>
              <a:noFill/>
            </p:grpSpPr>
            <p:sp>
              <p:nvSpPr>
                <p:cNvPr id="23" name="Freeform 9"/>
                <p:cNvSpPr>
                  <a:spLocks/>
                </p:cNvSpPr>
                <p:nvPr/>
              </p:nvSpPr>
              <p:spPr bwMode="auto">
                <a:xfrm>
                  <a:off x="5295371" y="1086378"/>
                  <a:ext cx="2041480" cy="1619658"/>
                </a:xfrm>
                <a:custGeom>
                  <a:avLst/>
                  <a:gdLst>
                    <a:gd name="T0" fmla="*/ 967740032 w 1296"/>
                    <a:gd name="T1" fmla="*/ 0 h 1008"/>
                    <a:gd name="T2" fmla="*/ 0 w 1296"/>
                    <a:gd name="T3" fmla="*/ 2147483647 h 1008"/>
                    <a:gd name="T4" fmla="*/ 2147483647 w 1296"/>
                    <a:gd name="T5" fmla="*/ 2147483647 h 1008"/>
                    <a:gd name="T6" fmla="*/ 967740032 w 1296"/>
                    <a:gd name="T7" fmla="*/ 0 h 100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296"/>
                    <a:gd name="T13" fmla="*/ 0 h 1008"/>
                    <a:gd name="T14" fmla="*/ 1296 w 1296"/>
                    <a:gd name="T15" fmla="*/ 1008 h 100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296" h="1008">
                      <a:moveTo>
                        <a:pt x="384" y="0"/>
                      </a:moveTo>
                      <a:lnTo>
                        <a:pt x="0" y="1008"/>
                      </a:lnTo>
                      <a:lnTo>
                        <a:pt x="1296" y="1008"/>
                      </a:lnTo>
                      <a:lnTo>
                        <a:pt x="384" y="0"/>
                      </a:lnTo>
                      <a:close/>
                    </a:path>
                  </a:pathLst>
                </a:custGeom>
                <a:grp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132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277821" y="2647906"/>
                  <a:ext cx="381000" cy="31675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solidFill>
                        <a:prstClr val="black"/>
                      </a:solidFill>
                      <a:latin typeface="Calibri" pitchFamily="34" charset="0"/>
                    </a:rPr>
                    <a:t>C</a:t>
                  </a:r>
                </a:p>
              </p:txBody>
            </p:sp>
            <p:sp>
              <p:nvSpPr>
                <p:cNvPr id="1132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174303" y="2638491"/>
                  <a:ext cx="381000" cy="31675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solidFill>
                        <a:prstClr val="black"/>
                      </a:solidFill>
                      <a:latin typeface="Calibri" pitchFamily="34" charset="0"/>
                    </a:rPr>
                    <a:t>B</a:t>
                  </a:r>
                </a:p>
              </p:txBody>
            </p:sp>
            <p:sp>
              <p:nvSpPr>
                <p:cNvPr id="1132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814526" y="866357"/>
                  <a:ext cx="381000" cy="31675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solidFill>
                        <a:prstClr val="black"/>
                      </a:solidFill>
                      <a:latin typeface="Calibri" pitchFamily="34" charset="0"/>
                    </a:rPr>
                    <a:t>A</a:t>
                  </a:r>
                </a:p>
              </p:txBody>
            </p:sp>
          </p:grpSp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3567113" y="3429000"/>
                <a:ext cx="68897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400" dirty="0">
                    <a:solidFill>
                      <a:prstClr val="black"/>
                    </a:solidFill>
                    <a:latin typeface="Calibri" pitchFamily="34" charset="0"/>
                  </a:rPr>
                  <a:t>F</a:t>
                </a:r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3367088" y="2438400"/>
                <a:ext cx="3643312" cy="2379662"/>
                <a:chOff x="3367088" y="2454275"/>
                <a:chExt cx="3643312" cy="2379662"/>
              </a:xfrm>
            </p:grpSpPr>
            <p:grpSp>
              <p:nvGrpSpPr>
                <p:cNvPr id="3" name="Group 86"/>
                <p:cNvGrpSpPr>
                  <a:grpSpLocks/>
                </p:cNvGrpSpPr>
                <p:nvPr/>
              </p:nvGrpSpPr>
              <p:grpSpPr bwMode="auto">
                <a:xfrm>
                  <a:off x="4037013" y="2454275"/>
                  <a:ext cx="854075" cy="2336800"/>
                  <a:chOff x="5684814" y="1137037"/>
                  <a:chExt cx="485799" cy="1562100"/>
                </a:xfrm>
              </p:grpSpPr>
              <p:sp>
                <p:nvSpPr>
                  <p:cNvPr id="11320" name="Freeform 10"/>
                  <p:cNvSpPr>
                    <a:spLocks/>
                  </p:cNvSpPr>
                  <p:nvPr/>
                </p:nvSpPr>
                <p:spPr bwMode="auto">
                  <a:xfrm>
                    <a:off x="5905500" y="1137037"/>
                    <a:ext cx="265113" cy="1562100"/>
                  </a:xfrm>
                  <a:custGeom>
                    <a:avLst/>
                    <a:gdLst>
                      <a:gd name="T0" fmla="*/ 0 w 141"/>
                      <a:gd name="T1" fmla="*/ 0 h 1024"/>
                      <a:gd name="T2" fmla="*/ 2147483647 w 141"/>
                      <a:gd name="T3" fmla="*/ 2147483647 h 1024"/>
                      <a:gd name="T4" fmla="*/ 0 60000 65536"/>
                      <a:gd name="T5" fmla="*/ 0 60000 65536"/>
                      <a:gd name="T6" fmla="*/ 0 w 141"/>
                      <a:gd name="T7" fmla="*/ 0 h 1024"/>
                      <a:gd name="T8" fmla="*/ 141 w 141"/>
                      <a:gd name="T9" fmla="*/ 1024 h 1024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41" h="1024">
                        <a:moveTo>
                          <a:pt x="0" y="0"/>
                        </a:moveTo>
                        <a:lnTo>
                          <a:pt x="141" y="1024"/>
                        </a:lnTo>
                      </a:path>
                    </a:pathLst>
                  </a:custGeom>
                  <a:solidFill>
                    <a:srgbClr val="FFFFFF"/>
                  </a:solidFill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4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5684814" y="1292449"/>
                    <a:ext cx="361133" cy="178513"/>
                    <a:chOff x="5703864" y="1311499"/>
                    <a:chExt cx="361133" cy="178513"/>
                  </a:xfrm>
                </p:grpSpPr>
                <p:sp>
                  <p:nvSpPr>
                    <p:cNvPr id="11322" name="Arc 16"/>
                    <p:cNvSpPr>
                      <a:spLocks/>
                    </p:cNvSpPr>
                    <p:nvPr/>
                  </p:nvSpPr>
                  <p:spPr bwMode="auto">
                    <a:xfrm rot="-2742748" flipH="1" flipV="1">
                      <a:off x="5787024" y="1244563"/>
                      <a:ext cx="104405" cy="270726"/>
                    </a:xfrm>
                    <a:custGeom>
                      <a:avLst/>
                      <a:gdLst>
                        <a:gd name="T0" fmla="*/ 0 w 17998"/>
                        <a:gd name="T1" fmla="*/ 0 h 21600"/>
                        <a:gd name="T2" fmla="*/ 2147483647 w 17998"/>
                        <a:gd name="T3" fmla="*/ 2147483647 h 21600"/>
                        <a:gd name="T4" fmla="*/ 0 w 17998"/>
                        <a:gd name="T5" fmla="*/ 2147483647 h 21600"/>
                        <a:gd name="T6" fmla="*/ 0 60000 65536"/>
                        <a:gd name="T7" fmla="*/ 0 60000 65536"/>
                        <a:gd name="T8" fmla="*/ 0 60000 65536"/>
                        <a:gd name="T9" fmla="*/ 0 w 17998"/>
                        <a:gd name="T10" fmla="*/ 0 h 21600"/>
                        <a:gd name="T11" fmla="*/ 17998 w 17998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7998" h="21600" fill="none" extrusionOk="0">
                          <a:moveTo>
                            <a:pt x="-1" y="0"/>
                          </a:moveTo>
                          <a:cubicBezTo>
                            <a:pt x="7238" y="0"/>
                            <a:pt x="13995" y="3625"/>
                            <a:pt x="17997" y="9657"/>
                          </a:cubicBezTo>
                        </a:path>
                        <a:path w="17998" h="21600" stroke="0" extrusionOk="0">
                          <a:moveTo>
                            <a:pt x="-1" y="0"/>
                          </a:moveTo>
                          <a:cubicBezTo>
                            <a:pt x="7238" y="0"/>
                            <a:pt x="13995" y="3625"/>
                            <a:pt x="17997" y="9657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323" name="Arc 15"/>
                    <p:cNvSpPr>
                      <a:spLocks/>
                    </p:cNvSpPr>
                    <p:nvPr/>
                  </p:nvSpPr>
                  <p:spPr bwMode="auto">
                    <a:xfrm rot="2189160" flipV="1">
                      <a:off x="6007471" y="1311499"/>
                      <a:ext cx="57526" cy="178513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2147483647 w 21600"/>
                        <a:gd name="T3" fmla="*/ 2147483647 h 21600"/>
                        <a:gd name="T4" fmla="*/ 0 w 21600"/>
                        <a:gd name="T5" fmla="*/ 2147483647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FF33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" name="Group 96"/>
                <p:cNvGrpSpPr>
                  <a:grpSpLocks/>
                </p:cNvGrpSpPr>
                <p:nvPr/>
              </p:nvGrpSpPr>
              <p:grpSpPr bwMode="auto">
                <a:xfrm>
                  <a:off x="3367088" y="3470275"/>
                  <a:ext cx="2195512" cy="1363662"/>
                  <a:chOff x="3329804" y="2375137"/>
                  <a:chExt cx="1254721" cy="893015"/>
                </a:xfrm>
              </p:grpSpPr>
              <p:sp>
                <p:nvSpPr>
                  <p:cNvPr id="11313" name="Freeform 11"/>
                  <p:cNvSpPr>
                    <a:spLocks/>
                  </p:cNvSpPr>
                  <p:nvPr/>
                </p:nvSpPr>
                <p:spPr bwMode="auto">
                  <a:xfrm rot="120000">
                    <a:off x="3329804" y="2375137"/>
                    <a:ext cx="1254721" cy="893015"/>
                  </a:xfrm>
                  <a:custGeom>
                    <a:avLst/>
                    <a:gdLst>
                      <a:gd name="T0" fmla="*/ 0 w 768"/>
                      <a:gd name="T1" fmla="*/ 2147483647 h 585"/>
                      <a:gd name="T2" fmla="*/ 2147483647 w 768"/>
                      <a:gd name="T3" fmla="*/ 0 h 585"/>
                      <a:gd name="T4" fmla="*/ 0 60000 65536"/>
                      <a:gd name="T5" fmla="*/ 0 60000 65536"/>
                      <a:gd name="T6" fmla="*/ 0 w 768"/>
                      <a:gd name="T7" fmla="*/ 0 h 585"/>
                      <a:gd name="T8" fmla="*/ 768 w 768"/>
                      <a:gd name="T9" fmla="*/ 585 h 585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68" h="585">
                        <a:moveTo>
                          <a:pt x="0" y="585"/>
                        </a:moveTo>
                        <a:lnTo>
                          <a:pt x="768" y="0"/>
                        </a:lnTo>
                      </a:path>
                    </a:pathLst>
                  </a:custGeom>
                  <a:noFill/>
                  <a:ln w="25400">
                    <a:solidFill>
                      <a:srgbClr val="00CC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grpSp>
                <p:nvGrpSpPr>
                  <p:cNvPr id="6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3477852" y="2841576"/>
                    <a:ext cx="170201" cy="195007"/>
                    <a:chOff x="5440054" y="2331873"/>
                    <a:chExt cx="178214" cy="138022"/>
                  </a:xfrm>
                </p:grpSpPr>
                <p:sp>
                  <p:nvSpPr>
                    <p:cNvPr id="11318" name="Arc 21"/>
                    <p:cNvSpPr>
                      <a:spLocks/>
                    </p:cNvSpPr>
                    <p:nvPr/>
                  </p:nvSpPr>
                  <p:spPr bwMode="auto">
                    <a:xfrm rot="-201702">
                      <a:off x="5440054" y="2337264"/>
                      <a:ext cx="166414" cy="132631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2147483647 w 21600"/>
                        <a:gd name="T3" fmla="*/ 2147483647 h 21600"/>
                        <a:gd name="T4" fmla="*/ 0 w 21600"/>
                        <a:gd name="T5" fmla="*/ 2147483647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CC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319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5500803" y="2331873"/>
                      <a:ext cx="117465" cy="100961"/>
                    </a:xfrm>
                    <a:custGeom>
                      <a:avLst/>
                      <a:gdLst>
                        <a:gd name="T0" fmla="*/ 0 w 64"/>
                        <a:gd name="T1" fmla="*/ 2147483647 h 77"/>
                        <a:gd name="T2" fmla="*/ 2147483647 w 64"/>
                        <a:gd name="T3" fmla="*/ 0 h 77"/>
                        <a:gd name="T4" fmla="*/ 0 60000 65536"/>
                        <a:gd name="T5" fmla="*/ 0 60000 65536"/>
                        <a:gd name="T6" fmla="*/ 0 w 64"/>
                        <a:gd name="T7" fmla="*/ 0 h 77"/>
                        <a:gd name="T8" fmla="*/ 64 w 64"/>
                        <a:gd name="T9" fmla="*/ 77 h 77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64" h="77">
                          <a:moveTo>
                            <a:pt x="0" y="77"/>
                          </a:moveTo>
                          <a:lnTo>
                            <a:pt x="64" y="0"/>
                          </a:lnTo>
                        </a:path>
                      </a:pathLst>
                    </a:custGeom>
                    <a:noFill/>
                    <a:ln w="25400">
                      <a:solidFill>
                        <a:srgbClr val="00CC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3605552" y="3060629"/>
                    <a:ext cx="159484" cy="165517"/>
                    <a:chOff x="5611900" y="2489716"/>
                    <a:chExt cx="170605" cy="142723"/>
                  </a:xfrm>
                </p:grpSpPr>
                <p:sp>
                  <p:nvSpPr>
                    <p:cNvPr id="11316" name="Arc 18"/>
                    <p:cNvSpPr>
                      <a:spLocks/>
                    </p:cNvSpPr>
                    <p:nvPr/>
                  </p:nvSpPr>
                  <p:spPr bwMode="auto">
                    <a:xfrm rot="1434123">
                      <a:off x="5611900" y="2489716"/>
                      <a:ext cx="136667" cy="142723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2147483647 w 21600"/>
                        <a:gd name="T3" fmla="*/ 2147483647 h 21600"/>
                        <a:gd name="T4" fmla="*/ 0 w 21600"/>
                        <a:gd name="T5" fmla="*/ 2147483647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5400">
                      <a:solidFill>
                        <a:srgbClr val="00CC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317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5646897" y="2542132"/>
                      <a:ext cx="135608" cy="25819"/>
                    </a:xfrm>
                    <a:custGeom>
                      <a:avLst/>
                      <a:gdLst>
                        <a:gd name="T0" fmla="*/ 0 w 89"/>
                        <a:gd name="T1" fmla="*/ 2147483647 h 38"/>
                        <a:gd name="T2" fmla="*/ 2147483647 w 89"/>
                        <a:gd name="T3" fmla="*/ 0 h 38"/>
                        <a:gd name="T4" fmla="*/ 0 60000 65536"/>
                        <a:gd name="T5" fmla="*/ 0 60000 65536"/>
                        <a:gd name="T6" fmla="*/ 0 w 89"/>
                        <a:gd name="T7" fmla="*/ 0 h 38"/>
                        <a:gd name="T8" fmla="*/ 89 w 89"/>
                        <a:gd name="T9" fmla="*/ 38 h 38"/>
                      </a:gdLst>
                      <a:ahLst/>
                      <a:cxnLst>
                        <a:cxn ang="T4">
                          <a:pos x="T0" y="T1"/>
                        </a:cxn>
                        <a:cxn ang="T5">
                          <a:pos x="T2" y="T3"/>
                        </a:cxn>
                      </a:cxnLst>
                      <a:rect l="T6" t="T7" r="T8" b="T9"/>
                      <a:pathLst>
                        <a:path w="89" h="38">
                          <a:moveTo>
                            <a:pt x="0" y="38"/>
                          </a:moveTo>
                          <a:lnTo>
                            <a:pt x="89" y="0"/>
                          </a:lnTo>
                        </a:path>
                      </a:pathLst>
                    </a:custGeom>
                    <a:noFill/>
                    <a:ln w="25400">
                      <a:solidFill>
                        <a:srgbClr val="00CC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8" name="Group 97"/>
                <p:cNvGrpSpPr>
                  <a:grpSpLocks/>
                </p:cNvGrpSpPr>
                <p:nvPr/>
              </p:nvGrpSpPr>
              <p:grpSpPr bwMode="auto">
                <a:xfrm>
                  <a:off x="3871913" y="3671887"/>
                  <a:ext cx="3138487" cy="1122363"/>
                  <a:chOff x="5638496" y="2012686"/>
                  <a:chExt cx="1714218" cy="695190"/>
                </a:xfrm>
              </p:grpSpPr>
              <p:sp>
                <p:nvSpPr>
                  <p:cNvPr id="11310" name="Freeform 12"/>
                  <p:cNvSpPr>
                    <a:spLocks/>
                  </p:cNvSpPr>
                  <p:nvPr/>
                </p:nvSpPr>
                <p:spPr bwMode="auto">
                  <a:xfrm>
                    <a:off x="5638496" y="2012686"/>
                    <a:ext cx="1714218" cy="695190"/>
                  </a:xfrm>
                  <a:custGeom>
                    <a:avLst/>
                    <a:gdLst>
                      <a:gd name="T0" fmla="*/ 0 w 1104"/>
                      <a:gd name="T1" fmla="*/ 0 h 479"/>
                      <a:gd name="T2" fmla="*/ 2147483647 w 1104"/>
                      <a:gd name="T3" fmla="*/ 2147483647 h 479"/>
                      <a:gd name="T4" fmla="*/ 0 60000 65536"/>
                      <a:gd name="T5" fmla="*/ 0 60000 65536"/>
                      <a:gd name="T6" fmla="*/ 0 w 1104"/>
                      <a:gd name="T7" fmla="*/ 0 h 479"/>
                      <a:gd name="T8" fmla="*/ 1104 w 1104"/>
                      <a:gd name="T9" fmla="*/ 479 h 479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104" h="479">
                        <a:moveTo>
                          <a:pt x="0" y="0"/>
                        </a:moveTo>
                        <a:lnTo>
                          <a:pt x="1104" y="479"/>
                        </a:lnTo>
                      </a:path>
                    </a:pathLst>
                  </a:custGeom>
                  <a:noFill/>
                  <a:ln w="25400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311" name="Arc 13"/>
                  <p:cNvSpPr>
                    <a:spLocks/>
                  </p:cNvSpPr>
                  <p:nvPr/>
                </p:nvSpPr>
                <p:spPr bwMode="auto">
                  <a:xfrm flipH="1">
                    <a:off x="6978135" y="2414060"/>
                    <a:ext cx="76708" cy="15203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47483647 w 21600"/>
                      <a:gd name="T3" fmla="*/ 2147483647 h 21600"/>
                      <a:gd name="T4" fmla="*/ 0 w 21600"/>
                      <a:gd name="T5" fmla="*/ 2147483647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mpd="dbl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312" name="Arc 14"/>
                  <p:cNvSpPr>
                    <a:spLocks/>
                  </p:cNvSpPr>
                  <p:nvPr/>
                </p:nvSpPr>
                <p:spPr bwMode="auto">
                  <a:xfrm rot="19132227" flipH="1">
                    <a:off x="6962477" y="2579432"/>
                    <a:ext cx="94195" cy="10666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47483647 w 21600"/>
                      <a:gd name="T3" fmla="*/ 2147483647 h 21600"/>
                      <a:gd name="T4" fmla="*/ 0 w 21600"/>
                      <a:gd name="T5" fmla="*/ 2147483647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mpd="dbl">
                    <a:solidFill>
                      <a:srgbClr val="3333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5576888" y="3152775"/>
              <a:ext cx="6889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prstClr val="black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31" name="Arc 13"/>
            <p:cNvSpPr>
              <a:spLocks/>
            </p:cNvSpPr>
            <p:nvPr/>
          </p:nvSpPr>
          <p:spPr bwMode="auto">
            <a:xfrm flipH="1">
              <a:off x="6400800" y="4343400"/>
              <a:ext cx="140441" cy="245454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mpd="dbl">
              <a:solidFill>
                <a:srgbClr val="3333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Arc 14"/>
            <p:cNvSpPr>
              <a:spLocks/>
            </p:cNvSpPr>
            <p:nvPr/>
          </p:nvSpPr>
          <p:spPr bwMode="auto">
            <a:xfrm rot="19132227" flipH="1">
              <a:off x="6207554" y="4607472"/>
              <a:ext cx="172458" cy="172199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mpd="dbl">
              <a:solidFill>
                <a:srgbClr val="3333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21199051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819400" y="762000"/>
            <a:ext cx="4572000" cy="3434974"/>
            <a:chOff x="3227" y="1151"/>
            <a:chExt cx="2497" cy="1725"/>
          </a:xfrm>
        </p:grpSpPr>
        <p:sp>
          <p:nvSpPr>
            <p:cNvPr id="69637" name="Text Box 5"/>
            <p:cNvSpPr txBox="1">
              <a:spLocks noChangeArrowheads="1"/>
            </p:cNvSpPr>
            <p:nvPr/>
          </p:nvSpPr>
          <p:spPr bwMode="auto">
            <a:xfrm>
              <a:off x="3730" y="1151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69638" name="Text Box 6"/>
            <p:cNvSpPr txBox="1">
              <a:spLocks noChangeArrowheads="1"/>
            </p:cNvSpPr>
            <p:nvPr/>
          </p:nvSpPr>
          <p:spPr bwMode="auto">
            <a:xfrm>
              <a:off x="3227" y="2582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5481" y="2568"/>
              <a:ext cx="243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C</a:t>
              </a: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3383" y="1449"/>
              <a:ext cx="2202" cy="1110"/>
              <a:chOff x="3191" y="1769"/>
              <a:chExt cx="2202" cy="1110"/>
            </a:xfrm>
          </p:grpSpPr>
          <p:sp>
            <p:nvSpPr>
              <p:cNvPr id="69641" name="AutoShape 9"/>
              <p:cNvSpPr>
                <a:spLocks noChangeArrowheads="1"/>
              </p:cNvSpPr>
              <p:nvPr/>
            </p:nvSpPr>
            <p:spPr bwMode="auto">
              <a:xfrm>
                <a:off x="3191" y="1769"/>
                <a:ext cx="2202" cy="1110"/>
              </a:xfrm>
              <a:prstGeom prst="triangle">
                <a:avLst>
                  <a:gd name="adj" fmla="val 23088"/>
                </a:avLst>
              </a:prstGeom>
              <a:noFill/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2" name="Line 10"/>
              <p:cNvSpPr>
                <a:spLocks noChangeShapeType="1"/>
              </p:cNvSpPr>
              <p:nvPr/>
            </p:nvSpPr>
            <p:spPr bwMode="auto">
              <a:xfrm>
                <a:off x="3698" y="1778"/>
                <a:ext cx="203" cy="65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3" name="Line 11"/>
              <p:cNvSpPr>
                <a:spLocks noChangeShapeType="1"/>
              </p:cNvSpPr>
              <p:nvPr/>
            </p:nvSpPr>
            <p:spPr bwMode="auto">
              <a:xfrm flipV="1">
                <a:off x="3197" y="2160"/>
                <a:ext cx="1109" cy="71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4" name="Line 12"/>
              <p:cNvSpPr>
                <a:spLocks noChangeShapeType="1"/>
              </p:cNvSpPr>
              <p:nvPr/>
            </p:nvSpPr>
            <p:spPr bwMode="auto">
              <a:xfrm flipH="1" flipV="1">
                <a:off x="3460" y="2300"/>
                <a:ext cx="1921" cy="57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5" name="Line 13"/>
              <p:cNvSpPr>
                <a:spLocks noChangeShapeType="1"/>
              </p:cNvSpPr>
              <p:nvPr/>
            </p:nvSpPr>
            <p:spPr bwMode="auto">
              <a:xfrm flipV="1">
                <a:off x="3902" y="2073"/>
                <a:ext cx="265" cy="35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6" name="Line 14"/>
              <p:cNvSpPr>
                <a:spLocks noChangeShapeType="1"/>
              </p:cNvSpPr>
              <p:nvPr/>
            </p:nvSpPr>
            <p:spPr bwMode="auto">
              <a:xfrm flipH="1" flipV="1">
                <a:off x="3903" y="2424"/>
                <a:ext cx="13" cy="44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7" name="Line 15"/>
              <p:cNvSpPr>
                <a:spLocks noChangeShapeType="1"/>
              </p:cNvSpPr>
              <p:nvPr/>
            </p:nvSpPr>
            <p:spPr bwMode="auto">
              <a:xfrm>
                <a:off x="3479" y="2247"/>
                <a:ext cx="419" cy="18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8" name="Rectangle 16"/>
              <p:cNvSpPr>
                <a:spLocks noChangeArrowheads="1"/>
              </p:cNvSpPr>
              <p:nvPr/>
            </p:nvSpPr>
            <p:spPr bwMode="auto">
              <a:xfrm>
                <a:off x="3916" y="2799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9" name="Rectangle 17"/>
              <p:cNvSpPr>
                <a:spLocks noChangeArrowheads="1"/>
              </p:cNvSpPr>
              <p:nvPr/>
            </p:nvSpPr>
            <p:spPr bwMode="auto">
              <a:xfrm rot="2145078">
                <a:off x="4136" y="2088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0" name="Rectangle 18"/>
              <p:cNvSpPr>
                <a:spLocks noChangeArrowheads="1"/>
              </p:cNvSpPr>
              <p:nvPr/>
            </p:nvSpPr>
            <p:spPr bwMode="auto">
              <a:xfrm rot="1323063">
                <a:off x="3495" y="2188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4291" y="1502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K</a:t>
              </a:r>
            </a:p>
          </p:txBody>
        </p:sp>
        <p:sp>
          <p:nvSpPr>
            <p:cNvPr id="69662" name="Text Box 30"/>
            <p:cNvSpPr txBox="1">
              <a:spLocks noChangeArrowheads="1"/>
            </p:cNvSpPr>
            <p:nvPr/>
          </p:nvSpPr>
          <p:spPr bwMode="auto">
            <a:xfrm>
              <a:off x="3373" y="1845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F</a:t>
              </a:r>
            </a:p>
          </p:txBody>
        </p:sp>
        <p:sp>
          <p:nvSpPr>
            <p:cNvPr id="69663" name="Text Box 31"/>
            <p:cNvSpPr txBox="1">
              <a:spLocks noChangeArrowheads="1"/>
            </p:cNvSpPr>
            <p:nvPr/>
          </p:nvSpPr>
          <p:spPr bwMode="auto">
            <a:xfrm>
              <a:off x="3981" y="2582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H</a:t>
              </a:r>
            </a:p>
          </p:txBody>
        </p:sp>
        <p:sp>
          <p:nvSpPr>
            <p:cNvPr id="69664" name="Text Box 32"/>
            <p:cNvSpPr txBox="1">
              <a:spLocks noChangeArrowheads="1"/>
            </p:cNvSpPr>
            <p:nvPr/>
          </p:nvSpPr>
          <p:spPr bwMode="auto">
            <a:xfrm>
              <a:off x="4092" y="2105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9665" name="Text Box 33"/>
            <p:cNvSpPr txBox="1">
              <a:spLocks noChangeArrowheads="1"/>
            </p:cNvSpPr>
            <p:nvPr/>
          </p:nvSpPr>
          <p:spPr bwMode="auto">
            <a:xfrm>
              <a:off x="4520" y="1646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E</a:t>
              </a:r>
            </a:p>
          </p:txBody>
        </p:sp>
        <p:sp>
          <p:nvSpPr>
            <p:cNvPr id="69666" name="Text Box 34"/>
            <p:cNvSpPr txBox="1">
              <a:spLocks noChangeArrowheads="1"/>
            </p:cNvSpPr>
            <p:nvPr/>
          </p:nvSpPr>
          <p:spPr bwMode="auto">
            <a:xfrm>
              <a:off x="3393" y="1648"/>
              <a:ext cx="284" cy="2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>
                  <a:solidFill>
                    <a:srgbClr val="0000FF"/>
                  </a:solidFill>
                </a:rPr>
                <a:t>L</a:t>
              </a:r>
            </a:p>
          </p:txBody>
        </p:sp>
      </p:grp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304800" y="228600"/>
            <a:ext cx="84582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u="sng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chất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u="sng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sz="3200" u="sng" dirty="0" err="1" smtClean="0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vi-VN" sz="3200" u="sng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9672" name="AutoShape 40"/>
          <p:cNvSpPr>
            <a:spLocks noChangeArrowheads="1"/>
          </p:cNvSpPr>
          <p:nvPr/>
        </p:nvSpPr>
        <p:spPr bwMode="auto">
          <a:xfrm rot="10800000">
            <a:off x="-381000" y="4343399"/>
            <a:ext cx="6248400" cy="2514600"/>
          </a:xfrm>
          <a:prstGeom prst="cloudCallout">
            <a:avLst>
              <a:gd name="adj1" fmla="val -66000"/>
              <a:gd name="adj2" fmla="val 70074"/>
            </a:avLst>
          </a:prstGeom>
          <a:solidFill>
            <a:schemeClr val="bg2">
              <a:lumMod val="90000"/>
            </a:schemeClr>
          </a:solidFill>
          <a:ln w="38100">
            <a:solidFill>
              <a:srgbClr val="6699FF"/>
            </a:solidFill>
            <a:round/>
            <a:headEnd/>
            <a:tailEnd/>
          </a:ln>
          <a:effectLst/>
        </p:spPr>
        <p:txBody>
          <a:bodyPr rot="10800000"/>
          <a:lstStyle/>
          <a:p>
            <a:endParaRPr lang="en-US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4800600"/>
            <a:ext cx="510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xét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khoảng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I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cạnh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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ABC?</a:t>
            </a:r>
          </a:p>
          <a:p>
            <a:endParaRPr lang="en-US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93674" y="1066800"/>
            <a:ext cx="8645525" cy="1569660"/>
          </a:xfrm>
          <a:prstGeom prst="rect">
            <a:avLst/>
          </a:prstGeom>
          <a:noFill/>
          <a:ln w="38100" algn="ctr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*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</a:rPr>
              <a:t>lý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đi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qua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này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đều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cạnh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itchFamily="18" charset="0"/>
              </a:rPr>
              <a:t>đó</a:t>
            </a:r>
            <a:r>
              <a:rPr lang="en-US" sz="32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828800" y="2971800"/>
            <a:ext cx="5029200" cy="3581400"/>
            <a:chOff x="3227" y="1151"/>
            <a:chExt cx="2497" cy="1681"/>
          </a:xfrm>
        </p:grpSpPr>
        <p:sp>
          <p:nvSpPr>
            <p:cNvPr id="69637" name="Text Box 5"/>
            <p:cNvSpPr txBox="1">
              <a:spLocks noChangeArrowheads="1"/>
            </p:cNvSpPr>
            <p:nvPr/>
          </p:nvSpPr>
          <p:spPr bwMode="auto">
            <a:xfrm>
              <a:off x="3730" y="1151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69638" name="Text Box 6"/>
            <p:cNvSpPr txBox="1">
              <a:spLocks noChangeArrowheads="1"/>
            </p:cNvSpPr>
            <p:nvPr/>
          </p:nvSpPr>
          <p:spPr bwMode="auto">
            <a:xfrm>
              <a:off x="3227" y="2582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69639" name="Text Box 7"/>
            <p:cNvSpPr txBox="1">
              <a:spLocks noChangeArrowheads="1"/>
            </p:cNvSpPr>
            <p:nvPr/>
          </p:nvSpPr>
          <p:spPr bwMode="auto">
            <a:xfrm>
              <a:off x="5481" y="2568"/>
              <a:ext cx="243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C</a:t>
              </a:r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3383" y="1449"/>
              <a:ext cx="2202" cy="1110"/>
              <a:chOff x="3191" y="1769"/>
              <a:chExt cx="2202" cy="1110"/>
            </a:xfrm>
          </p:grpSpPr>
          <p:sp>
            <p:nvSpPr>
              <p:cNvPr id="69641" name="AutoShape 9"/>
              <p:cNvSpPr>
                <a:spLocks noChangeArrowheads="1"/>
              </p:cNvSpPr>
              <p:nvPr/>
            </p:nvSpPr>
            <p:spPr bwMode="auto">
              <a:xfrm>
                <a:off x="3191" y="1769"/>
                <a:ext cx="2202" cy="1110"/>
              </a:xfrm>
              <a:prstGeom prst="triangle">
                <a:avLst>
                  <a:gd name="adj" fmla="val 23088"/>
                </a:avLst>
              </a:prstGeom>
              <a:noFill/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2" name="Line 10"/>
              <p:cNvSpPr>
                <a:spLocks noChangeShapeType="1"/>
              </p:cNvSpPr>
              <p:nvPr/>
            </p:nvSpPr>
            <p:spPr bwMode="auto">
              <a:xfrm>
                <a:off x="3698" y="1778"/>
                <a:ext cx="203" cy="65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3" name="Line 11"/>
              <p:cNvSpPr>
                <a:spLocks noChangeShapeType="1"/>
              </p:cNvSpPr>
              <p:nvPr/>
            </p:nvSpPr>
            <p:spPr bwMode="auto">
              <a:xfrm flipV="1">
                <a:off x="3197" y="2160"/>
                <a:ext cx="1109" cy="71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4" name="Line 12"/>
              <p:cNvSpPr>
                <a:spLocks noChangeShapeType="1"/>
              </p:cNvSpPr>
              <p:nvPr/>
            </p:nvSpPr>
            <p:spPr bwMode="auto">
              <a:xfrm flipH="1" flipV="1">
                <a:off x="3460" y="2300"/>
                <a:ext cx="1921" cy="57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5" name="Line 13"/>
              <p:cNvSpPr>
                <a:spLocks noChangeShapeType="1"/>
              </p:cNvSpPr>
              <p:nvPr/>
            </p:nvSpPr>
            <p:spPr bwMode="auto">
              <a:xfrm flipV="1">
                <a:off x="3902" y="2073"/>
                <a:ext cx="265" cy="35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6" name="Line 14"/>
              <p:cNvSpPr>
                <a:spLocks noChangeShapeType="1"/>
              </p:cNvSpPr>
              <p:nvPr/>
            </p:nvSpPr>
            <p:spPr bwMode="auto">
              <a:xfrm flipH="1" flipV="1">
                <a:off x="3903" y="2424"/>
                <a:ext cx="13" cy="44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7" name="Line 15"/>
              <p:cNvSpPr>
                <a:spLocks noChangeShapeType="1"/>
              </p:cNvSpPr>
              <p:nvPr/>
            </p:nvSpPr>
            <p:spPr bwMode="auto">
              <a:xfrm>
                <a:off x="3479" y="2247"/>
                <a:ext cx="419" cy="18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8" name="Rectangle 16"/>
              <p:cNvSpPr>
                <a:spLocks noChangeArrowheads="1"/>
              </p:cNvSpPr>
              <p:nvPr/>
            </p:nvSpPr>
            <p:spPr bwMode="auto">
              <a:xfrm>
                <a:off x="3916" y="2799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49" name="Rectangle 17"/>
              <p:cNvSpPr>
                <a:spLocks noChangeArrowheads="1"/>
              </p:cNvSpPr>
              <p:nvPr/>
            </p:nvSpPr>
            <p:spPr bwMode="auto">
              <a:xfrm rot="2145078">
                <a:off x="4136" y="2088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0" name="Rectangle 18"/>
              <p:cNvSpPr>
                <a:spLocks noChangeArrowheads="1"/>
              </p:cNvSpPr>
              <p:nvPr/>
            </p:nvSpPr>
            <p:spPr bwMode="auto">
              <a:xfrm rot="1323063">
                <a:off x="3495" y="2188"/>
                <a:ext cx="76" cy="76"/>
              </a:xfrm>
              <a:prstGeom prst="rect">
                <a:avLst/>
              </a:prstGeom>
              <a:noFill/>
              <a:ln w="38100" algn="ctr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9661" name="Text Box 29"/>
            <p:cNvSpPr txBox="1">
              <a:spLocks noChangeArrowheads="1"/>
            </p:cNvSpPr>
            <p:nvPr/>
          </p:nvSpPr>
          <p:spPr bwMode="auto">
            <a:xfrm>
              <a:off x="4291" y="1502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K</a:t>
              </a:r>
            </a:p>
          </p:txBody>
        </p:sp>
        <p:sp>
          <p:nvSpPr>
            <p:cNvPr id="69662" name="Text Box 30"/>
            <p:cNvSpPr txBox="1">
              <a:spLocks noChangeArrowheads="1"/>
            </p:cNvSpPr>
            <p:nvPr/>
          </p:nvSpPr>
          <p:spPr bwMode="auto">
            <a:xfrm>
              <a:off x="3472" y="1845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F</a:t>
              </a:r>
            </a:p>
          </p:txBody>
        </p:sp>
        <p:sp>
          <p:nvSpPr>
            <p:cNvPr id="69663" name="Text Box 31"/>
            <p:cNvSpPr txBox="1">
              <a:spLocks noChangeArrowheads="1"/>
            </p:cNvSpPr>
            <p:nvPr/>
          </p:nvSpPr>
          <p:spPr bwMode="auto">
            <a:xfrm>
              <a:off x="3981" y="2582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H</a:t>
              </a:r>
            </a:p>
          </p:txBody>
        </p:sp>
        <p:sp>
          <p:nvSpPr>
            <p:cNvPr id="69664" name="Text Box 32"/>
            <p:cNvSpPr txBox="1">
              <a:spLocks noChangeArrowheads="1"/>
            </p:cNvSpPr>
            <p:nvPr/>
          </p:nvSpPr>
          <p:spPr bwMode="auto">
            <a:xfrm>
              <a:off x="4096" y="2131"/>
              <a:ext cx="284" cy="2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BA063E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9665" name="Text Box 33"/>
            <p:cNvSpPr txBox="1">
              <a:spLocks noChangeArrowheads="1"/>
            </p:cNvSpPr>
            <p:nvPr/>
          </p:nvSpPr>
          <p:spPr bwMode="auto">
            <a:xfrm>
              <a:off x="4520" y="1646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E</a:t>
              </a:r>
            </a:p>
          </p:txBody>
        </p:sp>
        <p:sp>
          <p:nvSpPr>
            <p:cNvPr id="69666" name="Text Box 34"/>
            <p:cNvSpPr txBox="1">
              <a:spLocks noChangeArrowheads="1"/>
            </p:cNvSpPr>
            <p:nvPr/>
          </p:nvSpPr>
          <p:spPr bwMode="auto">
            <a:xfrm>
              <a:off x="3520" y="1660"/>
              <a:ext cx="28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>
                  <a:solidFill>
                    <a:srgbClr val="0000FF"/>
                  </a:solidFill>
                </a:rPr>
                <a:t>L</a:t>
              </a:r>
            </a:p>
          </p:txBody>
        </p:sp>
      </p:grp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381000" y="228600"/>
            <a:ext cx="82296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chất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ba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2"/>
          <p:cNvSpPr txBox="1">
            <a:spLocks noChangeArrowheads="1"/>
          </p:cNvSpPr>
          <p:nvPr/>
        </p:nvSpPr>
        <p:spPr bwMode="auto">
          <a:xfrm>
            <a:off x="0" y="1676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a)</a:t>
            </a:r>
            <a:r>
              <a:rPr lang="en-US" sz="2800" b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0" y="0"/>
            <a:ext cx="17589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u="sng" dirty="0" err="1" smtClean="0">
                <a:solidFill>
                  <a:srgbClr val="FF0000"/>
                </a:solidFill>
                <a:cs typeface="Arial" pitchFamily="34" charset="0"/>
              </a:rPr>
              <a:t>Bài</a:t>
            </a:r>
            <a:r>
              <a:rPr lang="en-US" sz="4000" u="sng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cs typeface="Arial" pitchFamily="34" charset="0"/>
              </a:rPr>
              <a:t>tập</a:t>
            </a:r>
            <a:r>
              <a:rPr lang="en-US" sz="4000" u="sng" dirty="0" smtClean="0">
                <a:solidFill>
                  <a:srgbClr val="FF0000"/>
                </a:solidFill>
                <a:cs typeface="Arial" pitchFamily="34" charset="0"/>
              </a:rPr>
              <a:t>:</a:t>
            </a:r>
            <a:endParaRPr lang="en-US" sz="4000" u="sng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7412" name="Text Box 71"/>
          <p:cNvSpPr txBox="1">
            <a:spLocks noChangeArrowheads="1"/>
          </p:cNvSpPr>
          <p:nvPr/>
        </p:nvSpPr>
        <p:spPr bwMode="auto">
          <a:xfrm>
            <a:off x="152400" y="76200"/>
            <a:ext cx="8839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 dirty="0" smtClean="0">
                <a:cs typeface="Arial" pitchFamily="34" charset="0"/>
              </a:rPr>
              <a:t>              </a:t>
            </a:r>
            <a:r>
              <a:rPr lang="vi-VN" sz="2800" b="1" u="none" dirty="0" smtClean="0">
                <a:cs typeface="Arial" pitchFamily="34" charset="0"/>
              </a:rPr>
              <a:t>    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b="1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95"/>
          <p:cNvSpPr txBox="1">
            <a:spLocks noChangeArrowheads="1"/>
          </p:cNvSpPr>
          <p:nvPr/>
        </p:nvSpPr>
        <p:spPr bwMode="auto">
          <a:xfrm>
            <a:off x="5334000" y="13716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b)</a:t>
            </a:r>
            <a:r>
              <a:rPr lang="en-US" sz="2800" b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4" name="Text Box 30"/>
          <p:cNvSpPr txBox="1">
            <a:spLocks noChangeArrowheads="1"/>
          </p:cNvSpPr>
          <p:nvPr/>
        </p:nvSpPr>
        <p:spPr bwMode="auto">
          <a:xfrm>
            <a:off x="76200" y="43576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c)</a:t>
            </a:r>
            <a:r>
              <a:rPr lang="en-US" sz="2800" b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28600" y="4797425"/>
            <a:ext cx="3009900" cy="2136775"/>
            <a:chOff x="2040" y="1296"/>
            <a:chExt cx="1896" cy="1346"/>
          </a:xfrm>
        </p:grpSpPr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2040" y="1296"/>
              <a:ext cx="1896" cy="1346"/>
              <a:chOff x="2040" y="1296"/>
              <a:chExt cx="1896" cy="1346"/>
            </a:xfrm>
          </p:grpSpPr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2040" y="1296"/>
                <a:ext cx="1896" cy="1346"/>
                <a:chOff x="2040" y="1296"/>
                <a:chExt cx="1896" cy="1346"/>
              </a:xfrm>
            </p:grpSpPr>
            <p:sp>
              <p:nvSpPr>
                <p:cNvPr id="17492" name="Freeform 34"/>
                <p:cNvSpPr>
                  <a:spLocks/>
                </p:cNvSpPr>
                <p:nvPr/>
              </p:nvSpPr>
              <p:spPr bwMode="auto">
                <a:xfrm rot="-2564474">
                  <a:off x="2356" y="1676"/>
                  <a:ext cx="96" cy="48"/>
                </a:xfrm>
                <a:custGeom>
                  <a:avLst/>
                  <a:gdLst>
                    <a:gd name="T0" fmla="*/ 0 w 96"/>
                    <a:gd name="T1" fmla="*/ 0 h 48"/>
                    <a:gd name="T2" fmla="*/ 48 w 96"/>
                    <a:gd name="T3" fmla="*/ 48 h 48"/>
                    <a:gd name="T4" fmla="*/ 96 w 96"/>
                    <a:gd name="T5" fmla="*/ 0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0" y="0"/>
                      </a:moveTo>
                      <a:cubicBezTo>
                        <a:pt x="16" y="24"/>
                        <a:pt x="32" y="48"/>
                        <a:pt x="48" y="48"/>
                      </a:cubicBezTo>
                      <a:cubicBezTo>
                        <a:pt x="64" y="48"/>
                        <a:pt x="88" y="8"/>
                        <a:pt x="96" y="0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93" name="Freeform 33"/>
                <p:cNvSpPr>
                  <a:spLocks/>
                </p:cNvSpPr>
                <p:nvPr/>
              </p:nvSpPr>
              <p:spPr bwMode="auto">
                <a:xfrm rot="-1282237">
                  <a:off x="2264" y="1728"/>
                  <a:ext cx="96" cy="48"/>
                </a:xfrm>
                <a:custGeom>
                  <a:avLst/>
                  <a:gdLst>
                    <a:gd name="T0" fmla="*/ 0 w 96"/>
                    <a:gd name="T1" fmla="*/ 0 h 48"/>
                    <a:gd name="T2" fmla="*/ 48 w 96"/>
                    <a:gd name="T3" fmla="*/ 48 h 48"/>
                    <a:gd name="T4" fmla="*/ 96 w 96"/>
                    <a:gd name="T5" fmla="*/ 0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0" y="0"/>
                      </a:moveTo>
                      <a:cubicBezTo>
                        <a:pt x="16" y="24"/>
                        <a:pt x="32" y="48"/>
                        <a:pt x="48" y="48"/>
                      </a:cubicBezTo>
                      <a:cubicBezTo>
                        <a:pt x="64" y="48"/>
                        <a:pt x="88" y="8"/>
                        <a:pt x="96" y="0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5" name="Group 29"/>
                <p:cNvGrpSpPr>
                  <a:grpSpLocks/>
                </p:cNvGrpSpPr>
                <p:nvPr/>
              </p:nvGrpSpPr>
              <p:grpSpPr bwMode="auto">
                <a:xfrm>
                  <a:off x="2040" y="1296"/>
                  <a:ext cx="1896" cy="1346"/>
                  <a:chOff x="744" y="1294"/>
                  <a:chExt cx="1896" cy="1346"/>
                </a:xfrm>
              </p:grpSpPr>
              <p:sp>
                <p:nvSpPr>
                  <p:cNvPr id="17497" name="Rectangle 1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1291" y="2395"/>
                    <a:ext cx="48" cy="4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rot="10800000" vert="eaVert" wrap="none" anchor="ctr"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98" name="Rectangle 14"/>
                  <p:cNvSpPr>
                    <a:spLocks noChangeArrowheads="1"/>
                  </p:cNvSpPr>
                  <p:nvPr/>
                </p:nvSpPr>
                <p:spPr bwMode="auto">
                  <a:xfrm rot="2434271">
                    <a:off x="1458" y="1870"/>
                    <a:ext cx="48" cy="4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6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902" y="1473"/>
                    <a:ext cx="1498" cy="975"/>
                    <a:chOff x="902" y="1473"/>
                    <a:chExt cx="1498" cy="975"/>
                  </a:xfrm>
                </p:grpSpPr>
                <p:sp>
                  <p:nvSpPr>
                    <p:cNvPr id="17505" name="Line 6"/>
                    <p:cNvSpPr>
                      <a:spLocks noChangeShapeType="1"/>
                    </p:cNvSpPr>
                    <p:nvPr/>
                  </p:nvSpPr>
                  <p:spPr bwMode="auto">
                    <a:xfrm rot="-1108492">
                      <a:off x="1048" y="1473"/>
                      <a:ext cx="137" cy="709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506" name="AutoShap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0" y="1536"/>
                      <a:ext cx="1440" cy="912"/>
                    </a:xfrm>
                    <a:prstGeom prst="rtTriangle">
                      <a:avLst/>
                    </a:prstGeom>
                    <a:noFill/>
                    <a:ln w="28575">
                      <a:solidFill>
                        <a:srgbClr val="CC66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endParaRPr lang="en-US" sz="3200" u="none">
                        <a:solidFill>
                          <a:srgbClr val="0000FF"/>
                        </a:solidFill>
                        <a:latin typeface=".VnTime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7507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02" y="1498"/>
                      <a:ext cx="48" cy="4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endParaRPr lang="en-US" sz="3200" u="none">
                        <a:solidFill>
                          <a:srgbClr val="0000FF"/>
                        </a:solidFill>
                        <a:latin typeface=".VnTime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500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1294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u="none">
                        <a:solidFill>
                          <a:srgbClr val="CC0000"/>
                        </a:solidFill>
                        <a:latin typeface=".VnTimeH" pitchFamily="34" charset="0"/>
                        <a:cs typeface="Arial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7501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2352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u="none">
                        <a:solidFill>
                          <a:srgbClr val="CC0000"/>
                        </a:solidFill>
                        <a:latin typeface="Times New Roman" pitchFamily="18" charset="0"/>
                        <a:cs typeface="Arial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7502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4" y="2352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 u="none">
                        <a:solidFill>
                          <a:srgbClr val="CC0000"/>
                        </a:solidFill>
                        <a:latin typeface="Times New Roman" pitchFamily="18" charset="0"/>
                        <a:cs typeface="Arial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1750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291" y="2135"/>
                    <a:ext cx="0" cy="308"/>
                  </a:xfrm>
                  <a:prstGeom prst="line">
                    <a:avLst/>
                  </a:prstGeom>
                  <a:noFill/>
                  <a:ln w="19050">
                    <a:solidFill>
                      <a:srgbClr val="6666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04" name="Line 19"/>
                  <p:cNvSpPr>
                    <a:spLocks noChangeShapeType="1"/>
                  </p:cNvSpPr>
                  <p:nvPr/>
                </p:nvSpPr>
                <p:spPr bwMode="auto">
                  <a:xfrm rot="-8198503">
                    <a:off x="1355" y="1839"/>
                    <a:ext cx="55" cy="323"/>
                  </a:xfrm>
                  <a:prstGeom prst="line">
                    <a:avLst/>
                  </a:prstGeom>
                  <a:noFill/>
                  <a:ln w="19050">
                    <a:solidFill>
                      <a:srgbClr val="6666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95" name="Line 31"/>
                <p:cNvSpPr>
                  <a:spLocks noChangeShapeType="1"/>
                </p:cNvSpPr>
                <p:nvPr/>
              </p:nvSpPr>
              <p:spPr bwMode="auto">
                <a:xfrm>
                  <a:off x="2544" y="228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96" name="Line 32"/>
                <p:cNvSpPr>
                  <a:spLocks noChangeShapeType="1"/>
                </p:cNvSpPr>
                <p:nvPr/>
              </p:nvSpPr>
              <p:spPr bwMode="auto">
                <a:xfrm rot="2126437">
                  <a:off x="2628" y="200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91" name="Text Box 36"/>
              <p:cNvSpPr txBox="1">
                <a:spLocks noChangeArrowheads="1"/>
              </p:cNvSpPr>
              <p:nvPr/>
            </p:nvSpPr>
            <p:spPr bwMode="auto">
              <a:xfrm>
                <a:off x="2376" y="2061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u="none">
                    <a:solidFill>
                      <a:srgbClr val="CC0000"/>
                    </a:solidFill>
                    <a:latin typeface="Times New Roman" pitchFamily="18" charset="0"/>
                    <a:cs typeface="Arial" pitchFamily="34" charset="0"/>
                  </a:rPr>
                  <a:t>I</a:t>
                </a:r>
              </a:p>
            </p:txBody>
          </p:sp>
        </p:grpSp>
        <p:sp>
          <p:nvSpPr>
            <p:cNvPr id="17489" name="Text Box 48"/>
            <p:cNvSpPr txBox="1">
              <a:spLocks noChangeArrowheads="1"/>
            </p:cNvSpPr>
            <p:nvPr/>
          </p:nvSpPr>
          <p:spPr bwMode="auto">
            <a:xfrm>
              <a:off x="2472" y="2088"/>
              <a:ext cx="24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20000"/>
                </a:lnSpc>
                <a:spcBef>
                  <a:spcPct val="10000"/>
                </a:spcBef>
              </a:pPr>
              <a:r>
                <a:rPr lang="en-US" sz="2800" b="1" u="none">
                  <a:solidFill>
                    <a:srgbClr val="0000FF"/>
                  </a:solidFill>
                  <a:latin typeface=".VnTime" pitchFamily="34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7416" name="Text Box 23"/>
          <p:cNvSpPr txBox="1">
            <a:spLocks noChangeArrowheads="1"/>
          </p:cNvSpPr>
          <p:nvPr/>
        </p:nvSpPr>
        <p:spPr bwMode="auto">
          <a:xfrm>
            <a:off x="5410200" y="3810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d)</a:t>
            </a:r>
            <a:r>
              <a:rPr lang="en-US" sz="2800" b="1" u="none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018213" y="6477000"/>
            <a:ext cx="917575" cy="152400"/>
            <a:chOff x="3791" y="4022"/>
            <a:chExt cx="578" cy="96"/>
          </a:xfrm>
        </p:grpSpPr>
        <p:sp>
          <p:nvSpPr>
            <p:cNvPr id="17486" name="Line 49"/>
            <p:cNvSpPr>
              <a:spLocks noChangeShapeType="1"/>
            </p:cNvSpPr>
            <p:nvPr/>
          </p:nvSpPr>
          <p:spPr bwMode="auto">
            <a:xfrm rot="1095680">
              <a:off x="3791" y="4022"/>
              <a:ext cx="0" cy="96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Line 50"/>
            <p:cNvSpPr>
              <a:spLocks noChangeShapeType="1"/>
            </p:cNvSpPr>
            <p:nvPr/>
          </p:nvSpPr>
          <p:spPr bwMode="auto">
            <a:xfrm rot="1095680">
              <a:off x="4369" y="4022"/>
              <a:ext cx="0" cy="96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5143500" y="4187825"/>
            <a:ext cx="2628900" cy="2682875"/>
            <a:chOff x="3264" y="2582"/>
            <a:chExt cx="1656" cy="1690"/>
          </a:xfrm>
        </p:grpSpPr>
        <p:sp>
          <p:nvSpPr>
            <p:cNvPr id="17459" name="AutoShape 40"/>
            <p:cNvSpPr>
              <a:spLocks noChangeArrowheads="1"/>
            </p:cNvSpPr>
            <p:nvPr/>
          </p:nvSpPr>
          <p:spPr bwMode="auto">
            <a:xfrm>
              <a:off x="3480" y="2822"/>
              <a:ext cx="1200" cy="1248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3200" b="1" u="none">
                <a:solidFill>
                  <a:srgbClr val="CC3300"/>
                </a:solidFill>
                <a:latin typeface=".VnTime" pitchFamily="34" charset="0"/>
                <a:cs typeface="Arial" pitchFamily="34" charset="0"/>
              </a:endParaRPr>
            </a:p>
          </p:txBody>
        </p:sp>
        <p:grpSp>
          <p:nvGrpSpPr>
            <p:cNvPr id="9" name="Group 38"/>
            <p:cNvGrpSpPr>
              <a:grpSpLocks/>
            </p:cNvGrpSpPr>
            <p:nvPr/>
          </p:nvGrpSpPr>
          <p:grpSpPr bwMode="auto">
            <a:xfrm>
              <a:off x="3264" y="2582"/>
              <a:ext cx="1656" cy="1690"/>
              <a:chOff x="3264" y="2582"/>
              <a:chExt cx="1656" cy="1690"/>
            </a:xfrm>
          </p:grpSpPr>
          <p:grpSp>
            <p:nvGrpSpPr>
              <p:cNvPr id="10" name="Group 67"/>
              <p:cNvGrpSpPr>
                <a:grpSpLocks/>
              </p:cNvGrpSpPr>
              <p:nvPr/>
            </p:nvGrpSpPr>
            <p:grpSpPr bwMode="auto">
              <a:xfrm rot="-283249">
                <a:off x="3583" y="3854"/>
                <a:ext cx="192" cy="192"/>
                <a:chOff x="4022" y="3478"/>
                <a:chExt cx="230" cy="248"/>
              </a:xfrm>
            </p:grpSpPr>
            <p:sp>
              <p:nvSpPr>
                <p:cNvPr id="17484" name="Freeform 64"/>
                <p:cNvSpPr>
                  <a:spLocks/>
                </p:cNvSpPr>
                <p:nvPr/>
              </p:nvSpPr>
              <p:spPr bwMode="auto">
                <a:xfrm rot="-9181218" flipH="1" flipV="1">
                  <a:off x="4108" y="3614"/>
                  <a:ext cx="144" cy="112"/>
                </a:xfrm>
                <a:custGeom>
                  <a:avLst/>
                  <a:gdLst>
                    <a:gd name="T0" fmla="*/ 0 w 144"/>
                    <a:gd name="T1" fmla="*/ 16 h 112"/>
                    <a:gd name="T2" fmla="*/ 96 w 144"/>
                    <a:gd name="T3" fmla="*/ 16 h 112"/>
                    <a:gd name="T4" fmla="*/ 144 w 144"/>
                    <a:gd name="T5" fmla="*/ 112 h 11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12"/>
                    <a:gd name="T11" fmla="*/ 144 w 144"/>
                    <a:gd name="T12" fmla="*/ 112 h 1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12">
                      <a:moveTo>
                        <a:pt x="0" y="16"/>
                      </a:moveTo>
                      <a:cubicBezTo>
                        <a:pt x="36" y="8"/>
                        <a:pt x="72" y="0"/>
                        <a:pt x="96" y="16"/>
                      </a:cubicBezTo>
                      <a:cubicBezTo>
                        <a:pt x="120" y="32"/>
                        <a:pt x="132" y="72"/>
                        <a:pt x="144" y="112"/>
                      </a:cubicBezTo>
                    </a:path>
                  </a:pathLst>
                </a:custGeom>
                <a:noFill/>
                <a:ln w="1905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85" name="Freeform 65"/>
                <p:cNvSpPr>
                  <a:spLocks/>
                </p:cNvSpPr>
                <p:nvPr/>
              </p:nvSpPr>
              <p:spPr bwMode="auto">
                <a:xfrm rot="1240465">
                  <a:off x="4022" y="3478"/>
                  <a:ext cx="144" cy="112"/>
                </a:xfrm>
                <a:custGeom>
                  <a:avLst/>
                  <a:gdLst>
                    <a:gd name="T0" fmla="*/ 0 w 144"/>
                    <a:gd name="T1" fmla="*/ 16 h 112"/>
                    <a:gd name="T2" fmla="*/ 96 w 144"/>
                    <a:gd name="T3" fmla="*/ 16 h 112"/>
                    <a:gd name="T4" fmla="*/ 144 w 144"/>
                    <a:gd name="T5" fmla="*/ 112 h 11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12"/>
                    <a:gd name="T11" fmla="*/ 144 w 144"/>
                    <a:gd name="T12" fmla="*/ 112 h 1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12">
                      <a:moveTo>
                        <a:pt x="0" y="16"/>
                      </a:moveTo>
                      <a:cubicBezTo>
                        <a:pt x="36" y="8"/>
                        <a:pt x="72" y="0"/>
                        <a:pt x="96" y="16"/>
                      </a:cubicBezTo>
                      <a:cubicBezTo>
                        <a:pt x="120" y="32"/>
                        <a:pt x="132" y="72"/>
                        <a:pt x="144" y="112"/>
                      </a:cubicBezTo>
                    </a:path>
                  </a:pathLst>
                </a:custGeom>
                <a:noFill/>
                <a:ln w="1905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471" name="Text Box 28"/>
              <p:cNvSpPr txBox="1">
                <a:spLocks noChangeArrowheads="1"/>
              </p:cNvSpPr>
              <p:nvPr/>
            </p:nvSpPr>
            <p:spPr bwMode="auto">
              <a:xfrm>
                <a:off x="3948" y="2582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A50021"/>
                    </a:solidFill>
                    <a:latin typeface=".VnTimeH" pitchFamily="34" charset="0"/>
                    <a:cs typeface="Arial" pitchFamily="34" charset="0"/>
                  </a:rPr>
                  <a:t>A</a:t>
                </a:r>
              </a:p>
            </p:txBody>
          </p:sp>
          <p:sp>
            <p:nvSpPr>
              <p:cNvPr id="17472" name="Text Box 29"/>
              <p:cNvSpPr txBox="1">
                <a:spLocks noChangeArrowheads="1"/>
              </p:cNvSpPr>
              <p:nvPr/>
            </p:nvSpPr>
            <p:spPr bwMode="auto">
              <a:xfrm>
                <a:off x="4632" y="3926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A50021"/>
                    </a:solidFill>
                    <a:latin typeface="Times New Roman" pitchFamily="18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17473" name="Text Box 30"/>
              <p:cNvSpPr txBox="1">
                <a:spLocks noChangeArrowheads="1"/>
              </p:cNvSpPr>
              <p:nvPr/>
            </p:nvSpPr>
            <p:spPr bwMode="auto">
              <a:xfrm>
                <a:off x="3264" y="3926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A50021"/>
                    </a:solidFill>
                    <a:latin typeface="Times New Roman" pitchFamily="18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17474" name="Line 39"/>
              <p:cNvSpPr>
                <a:spLocks noChangeShapeType="1"/>
              </p:cNvSpPr>
              <p:nvPr/>
            </p:nvSpPr>
            <p:spPr bwMode="auto">
              <a:xfrm>
                <a:off x="4080" y="2819"/>
                <a:ext cx="0" cy="124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3752" y="3398"/>
                <a:ext cx="64" cy="72"/>
                <a:chOff x="3776" y="2160"/>
                <a:chExt cx="64" cy="72"/>
              </a:xfrm>
            </p:grpSpPr>
            <p:sp>
              <p:nvSpPr>
                <p:cNvPr id="17482" name="Line 42"/>
                <p:cNvSpPr>
                  <a:spLocks noChangeShapeType="1"/>
                </p:cNvSpPr>
                <p:nvPr/>
              </p:nvSpPr>
              <p:spPr bwMode="auto">
                <a:xfrm>
                  <a:off x="3792" y="2160"/>
                  <a:ext cx="48" cy="48"/>
                </a:xfrm>
                <a:prstGeom prst="line">
                  <a:avLst/>
                </a:prstGeom>
                <a:noFill/>
                <a:ln w="1905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83" name="Line 43"/>
                <p:cNvSpPr>
                  <a:spLocks noChangeShapeType="1"/>
                </p:cNvSpPr>
                <p:nvPr/>
              </p:nvSpPr>
              <p:spPr bwMode="auto">
                <a:xfrm>
                  <a:off x="3776" y="2184"/>
                  <a:ext cx="48" cy="48"/>
                </a:xfrm>
                <a:prstGeom prst="line">
                  <a:avLst/>
                </a:prstGeom>
                <a:noFill/>
                <a:ln w="1905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44"/>
              <p:cNvGrpSpPr>
                <a:grpSpLocks/>
              </p:cNvGrpSpPr>
              <p:nvPr/>
            </p:nvGrpSpPr>
            <p:grpSpPr bwMode="auto">
              <a:xfrm flipH="1">
                <a:off x="4344" y="3406"/>
                <a:ext cx="64" cy="72"/>
                <a:chOff x="3776" y="2160"/>
                <a:chExt cx="64" cy="72"/>
              </a:xfrm>
            </p:grpSpPr>
            <p:sp>
              <p:nvSpPr>
                <p:cNvPr id="17480" name="Line 45"/>
                <p:cNvSpPr>
                  <a:spLocks noChangeShapeType="1"/>
                </p:cNvSpPr>
                <p:nvPr/>
              </p:nvSpPr>
              <p:spPr bwMode="auto">
                <a:xfrm>
                  <a:off x="3792" y="2160"/>
                  <a:ext cx="48" cy="48"/>
                </a:xfrm>
                <a:prstGeom prst="line">
                  <a:avLst/>
                </a:prstGeom>
                <a:noFill/>
                <a:ln w="1905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81" name="Line 46"/>
                <p:cNvSpPr>
                  <a:spLocks noChangeShapeType="1"/>
                </p:cNvSpPr>
                <p:nvPr/>
              </p:nvSpPr>
              <p:spPr bwMode="auto">
                <a:xfrm>
                  <a:off x="3776" y="2184"/>
                  <a:ext cx="48" cy="48"/>
                </a:xfrm>
                <a:prstGeom prst="line">
                  <a:avLst/>
                </a:prstGeom>
                <a:noFill/>
                <a:ln w="19050">
                  <a:solidFill>
                    <a:srgbClr val="0066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477" name="Text Box 47"/>
              <p:cNvSpPr txBox="1">
                <a:spLocks noChangeArrowheads="1"/>
              </p:cNvSpPr>
              <p:nvPr/>
            </p:nvSpPr>
            <p:spPr bwMode="auto">
              <a:xfrm>
                <a:off x="3936" y="4022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u="none">
                    <a:solidFill>
                      <a:srgbClr val="A50021"/>
                    </a:solidFill>
                    <a:latin typeface="Times New Roman" pitchFamily="18" charset="0"/>
                    <a:cs typeface="Arial" pitchFamily="34" charset="0"/>
                  </a:rPr>
                  <a:t>M</a:t>
                </a:r>
              </a:p>
            </p:txBody>
          </p:sp>
          <p:sp>
            <p:nvSpPr>
              <p:cNvPr id="17478" name="Line 62"/>
              <p:cNvSpPr>
                <a:spLocks noChangeShapeType="1"/>
              </p:cNvSpPr>
              <p:nvPr/>
            </p:nvSpPr>
            <p:spPr bwMode="auto">
              <a:xfrm rot="21300000" flipV="1">
                <a:off x="3467" y="3748"/>
                <a:ext cx="634" cy="292"/>
              </a:xfrm>
              <a:prstGeom prst="line">
                <a:avLst/>
              </a:prstGeom>
              <a:noFill/>
              <a:ln w="1905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9" name="Text Box 68"/>
              <p:cNvSpPr txBox="1">
                <a:spLocks noChangeArrowheads="1"/>
              </p:cNvSpPr>
              <p:nvPr/>
            </p:nvSpPr>
            <p:spPr bwMode="auto">
              <a:xfrm>
                <a:off x="3992" y="3593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000" b="1" u="none">
                    <a:solidFill>
                      <a:srgbClr val="A50021"/>
                    </a:solidFill>
                    <a:latin typeface="Times New Roman" pitchFamily="18" charset="0"/>
                    <a:cs typeface="Arial" pitchFamily="34" charset="0"/>
                  </a:rPr>
                  <a:t>I</a:t>
                </a:r>
              </a:p>
            </p:txBody>
          </p:sp>
        </p:grpSp>
        <p:grpSp>
          <p:nvGrpSpPr>
            <p:cNvPr id="13" name="Group 55"/>
            <p:cNvGrpSpPr>
              <a:grpSpLocks/>
            </p:cNvGrpSpPr>
            <p:nvPr/>
          </p:nvGrpSpPr>
          <p:grpSpPr bwMode="auto">
            <a:xfrm>
              <a:off x="3944" y="3052"/>
              <a:ext cx="265" cy="779"/>
              <a:chOff x="3944" y="3052"/>
              <a:chExt cx="265" cy="779"/>
            </a:xfrm>
          </p:grpSpPr>
          <p:grpSp>
            <p:nvGrpSpPr>
              <p:cNvPr id="14" name="Group 105"/>
              <p:cNvGrpSpPr>
                <a:grpSpLocks/>
              </p:cNvGrpSpPr>
              <p:nvPr/>
            </p:nvGrpSpPr>
            <p:grpSpPr bwMode="auto">
              <a:xfrm>
                <a:off x="3944" y="3052"/>
                <a:ext cx="265" cy="96"/>
                <a:chOff x="3346" y="1387"/>
                <a:chExt cx="217" cy="81"/>
              </a:xfrm>
            </p:grpSpPr>
            <p:grpSp>
              <p:nvGrpSpPr>
                <p:cNvPr id="15" name="Group 99"/>
                <p:cNvGrpSpPr>
                  <a:grpSpLocks/>
                </p:cNvGrpSpPr>
                <p:nvPr/>
              </p:nvGrpSpPr>
              <p:grpSpPr bwMode="auto">
                <a:xfrm>
                  <a:off x="3346" y="1387"/>
                  <a:ext cx="107" cy="76"/>
                  <a:chOff x="3037" y="1584"/>
                  <a:chExt cx="107" cy="76"/>
                </a:xfrm>
              </p:grpSpPr>
              <p:sp>
                <p:nvSpPr>
                  <p:cNvPr id="17468" name="Freeform 100"/>
                  <p:cNvSpPr>
                    <a:spLocks/>
                  </p:cNvSpPr>
                  <p:nvPr/>
                </p:nvSpPr>
                <p:spPr bwMode="auto">
                  <a:xfrm rot="6643533">
                    <a:off x="3072" y="1560"/>
                    <a:ext cx="48" cy="96"/>
                  </a:xfrm>
                  <a:custGeom>
                    <a:avLst/>
                    <a:gdLst>
                      <a:gd name="T0" fmla="*/ 0 w 48"/>
                      <a:gd name="T1" fmla="*/ 0 h 96"/>
                      <a:gd name="T2" fmla="*/ 48 w 48"/>
                      <a:gd name="T3" fmla="*/ 48 h 96"/>
                      <a:gd name="T4" fmla="*/ 0 w 48"/>
                      <a:gd name="T5" fmla="*/ 96 h 96"/>
                      <a:gd name="T6" fmla="*/ 0 60000 65536"/>
                      <a:gd name="T7" fmla="*/ 0 60000 65536"/>
                      <a:gd name="T8" fmla="*/ 0 60000 65536"/>
                      <a:gd name="T9" fmla="*/ 0 w 48"/>
                      <a:gd name="T10" fmla="*/ 0 h 96"/>
                      <a:gd name="T11" fmla="*/ 48 w 48"/>
                      <a:gd name="T12" fmla="*/ 96 h 9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" h="96">
                        <a:moveTo>
                          <a:pt x="0" y="0"/>
                        </a:moveTo>
                        <a:cubicBezTo>
                          <a:pt x="24" y="16"/>
                          <a:pt x="48" y="32"/>
                          <a:pt x="48" y="48"/>
                        </a:cubicBezTo>
                        <a:cubicBezTo>
                          <a:pt x="48" y="64"/>
                          <a:pt x="8" y="88"/>
                          <a:pt x="0" y="96"/>
                        </a:cubicBezTo>
                      </a:path>
                    </a:pathLst>
                  </a:custGeom>
                  <a:noFill/>
                  <a:ln w="19050">
                    <a:solidFill>
                      <a:srgbClr val="A50021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69" name="Freeform 101"/>
                  <p:cNvSpPr>
                    <a:spLocks/>
                  </p:cNvSpPr>
                  <p:nvPr/>
                </p:nvSpPr>
                <p:spPr bwMode="auto">
                  <a:xfrm rot="1529048">
                    <a:off x="3037" y="1612"/>
                    <a:ext cx="96" cy="48"/>
                  </a:xfrm>
                  <a:custGeom>
                    <a:avLst/>
                    <a:gdLst>
                      <a:gd name="T0" fmla="*/ 0 w 384"/>
                      <a:gd name="T1" fmla="*/ 0 h 144"/>
                      <a:gd name="T2" fmla="*/ 0 w 384"/>
                      <a:gd name="T3" fmla="*/ 0 h 144"/>
                      <a:gd name="T4" fmla="*/ 0 w 384"/>
                      <a:gd name="T5" fmla="*/ 0 h 144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144"/>
                      <a:gd name="T11" fmla="*/ 384 w 384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144">
                        <a:moveTo>
                          <a:pt x="0" y="0"/>
                        </a:moveTo>
                        <a:cubicBezTo>
                          <a:pt x="64" y="72"/>
                          <a:pt x="128" y="144"/>
                          <a:pt x="192" y="144"/>
                        </a:cubicBezTo>
                        <a:cubicBezTo>
                          <a:pt x="256" y="144"/>
                          <a:pt x="320" y="72"/>
                          <a:pt x="384" y="0"/>
                        </a:cubicBezTo>
                      </a:path>
                    </a:pathLst>
                  </a:custGeom>
                  <a:noFill/>
                  <a:ln w="19050">
                    <a:solidFill>
                      <a:srgbClr val="A5002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02"/>
                <p:cNvGrpSpPr>
                  <a:grpSpLocks/>
                </p:cNvGrpSpPr>
                <p:nvPr/>
              </p:nvGrpSpPr>
              <p:grpSpPr bwMode="auto">
                <a:xfrm flipH="1">
                  <a:off x="3456" y="1392"/>
                  <a:ext cx="107" cy="76"/>
                  <a:chOff x="3037" y="1584"/>
                  <a:chExt cx="107" cy="76"/>
                </a:xfrm>
              </p:grpSpPr>
              <p:sp>
                <p:nvSpPr>
                  <p:cNvPr id="17466" name="Freeform 103"/>
                  <p:cNvSpPr>
                    <a:spLocks/>
                  </p:cNvSpPr>
                  <p:nvPr/>
                </p:nvSpPr>
                <p:spPr bwMode="auto">
                  <a:xfrm rot="6643533">
                    <a:off x="3072" y="1560"/>
                    <a:ext cx="48" cy="96"/>
                  </a:xfrm>
                  <a:custGeom>
                    <a:avLst/>
                    <a:gdLst>
                      <a:gd name="T0" fmla="*/ 0 w 48"/>
                      <a:gd name="T1" fmla="*/ 0 h 96"/>
                      <a:gd name="T2" fmla="*/ 48 w 48"/>
                      <a:gd name="T3" fmla="*/ 48 h 96"/>
                      <a:gd name="T4" fmla="*/ 0 w 48"/>
                      <a:gd name="T5" fmla="*/ 96 h 96"/>
                      <a:gd name="T6" fmla="*/ 0 60000 65536"/>
                      <a:gd name="T7" fmla="*/ 0 60000 65536"/>
                      <a:gd name="T8" fmla="*/ 0 60000 65536"/>
                      <a:gd name="T9" fmla="*/ 0 w 48"/>
                      <a:gd name="T10" fmla="*/ 0 h 96"/>
                      <a:gd name="T11" fmla="*/ 48 w 48"/>
                      <a:gd name="T12" fmla="*/ 96 h 9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48" h="96">
                        <a:moveTo>
                          <a:pt x="0" y="0"/>
                        </a:moveTo>
                        <a:cubicBezTo>
                          <a:pt x="24" y="16"/>
                          <a:pt x="48" y="32"/>
                          <a:pt x="48" y="48"/>
                        </a:cubicBezTo>
                        <a:cubicBezTo>
                          <a:pt x="48" y="64"/>
                          <a:pt x="8" y="88"/>
                          <a:pt x="0" y="96"/>
                        </a:cubicBezTo>
                      </a:path>
                    </a:pathLst>
                  </a:custGeom>
                  <a:noFill/>
                  <a:ln w="19050">
                    <a:solidFill>
                      <a:srgbClr val="A50021"/>
                    </a:solidFill>
                    <a:round/>
                    <a:headEnd/>
                    <a:tailEnd/>
                  </a:ln>
                </p:spPr>
                <p:txBody>
                  <a:bodyPr vert="eaVert"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67" name="Freeform 104"/>
                  <p:cNvSpPr>
                    <a:spLocks/>
                  </p:cNvSpPr>
                  <p:nvPr/>
                </p:nvSpPr>
                <p:spPr bwMode="auto">
                  <a:xfrm rot="1529048">
                    <a:off x="3037" y="1612"/>
                    <a:ext cx="96" cy="48"/>
                  </a:xfrm>
                  <a:custGeom>
                    <a:avLst/>
                    <a:gdLst>
                      <a:gd name="T0" fmla="*/ 0 w 384"/>
                      <a:gd name="T1" fmla="*/ 0 h 144"/>
                      <a:gd name="T2" fmla="*/ 0 w 384"/>
                      <a:gd name="T3" fmla="*/ 0 h 144"/>
                      <a:gd name="T4" fmla="*/ 0 w 384"/>
                      <a:gd name="T5" fmla="*/ 0 h 144"/>
                      <a:gd name="T6" fmla="*/ 0 60000 65536"/>
                      <a:gd name="T7" fmla="*/ 0 60000 65536"/>
                      <a:gd name="T8" fmla="*/ 0 60000 65536"/>
                      <a:gd name="T9" fmla="*/ 0 w 384"/>
                      <a:gd name="T10" fmla="*/ 0 h 144"/>
                      <a:gd name="T11" fmla="*/ 384 w 384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84" h="144">
                        <a:moveTo>
                          <a:pt x="0" y="0"/>
                        </a:moveTo>
                        <a:cubicBezTo>
                          <a:pt x="64" y="72"/>
                          <a:pt x="128" y="144"/>
                          <a:pt x="192" y="144"/>
                        </a:cubicBezTo>
                        <a:cubicBezTo>
                          <a:pt x="256" y="144"/>
                          <a:pt x="320" y="72"/>
                          <a:pt x="384" y="0"/>
                        </a:cubicBezTo>
                      </a:path>
                    </a:pathLst>
                  </a:custGeom>
                  <a:noFill/>
                  <a:ln w="19050">
                    <a:solidFill>
                      <a:srgbClr val="A5002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17463" name="Text Box 63"/>
              <p:cNvSpPr txBox="1">
                <a:spLocks noChangeArrowheads="1"/>
              </p:cNvSpPr>
              <p:nvPr/>
            </p:nvSpPr>
            <p:spPr bwMode="auto">
              <a:xfrm>
                <a:off x="3984" y="3466"/>
                <a:ext cx="192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3200" b="1" u="none">
                    <a:solidFill>
                      <a:srgbClr val="0000FF"/>
                    </a:solidFill>
                    <a:cs typeface="Arial" pitchFamily="34" charset="0"/>
                  </a:rPr>
                  <a:t>.</a:t>
                </a:r>
              </a:p>
            </p:txBody>
          </p:sp>
        </p:grpSp>
      </p:grpSp>
      <p:grpSp>
        <p:nvGrpSpPr>
          <p:cNvPr id="17" name="Group 64"/>
          <p:cNvGrpSpPr>
            <a:grpSpLocks/>
          </p:cNvGrpSpPr>
          <p:nvPr/>
        </p:nvGrpSpPr>
        <p:grpSpPr bwMode="auto">
          <a:xfrm>
            <a:off x="5105400" y="1752600"/>
            <a:ext cx="2895600" cy="1868488"/>
            <a:chOff x="3216" y="1104"/>
            <a:chExt cx="1824" cy="1177"/>
          </a:xfrm>
        </p:grpSpPr>
        <p:grpSp>
          <p:nvGrpSpPr>
            <p:cNvPr id="18" name="Group 89"/>
            <p:cNvGrpSpPr>
              <a:grpSpLocks/>
            </p:cNvGrpSpPr>
            <p:nvPr/>
          </p:nvGrpSpPr>
          <p:grpSpPr bwMode="auto">
            <a:xfrm>
              <a:off x="3216" y="1104"/>
              <a:ext cx="1824" cy="1177"/>
              <a:chOff x="1632" y="1248"/>
              <a:chExt cx="2079" cy="1360"/>
            </a:xfrm>
          </p:grpSpPr>
          <p:sp>
            <p:nvSpPr>
              <p:cNvPr id="17446" name="Text Box 73"/>
              <p:cNvSpPr txBox="1">
                <a:spLocks noChangeArrowheads="1"/>
              </p:cNvSpPr>
              <p:nvPr/>
            </p:nvSpPr>
            <p:spPr bwMode="auto">
              <a:xfrm>
                <a:off x="2319" y="1248"/>
                <a:ext cx="288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cs typeface="Arial" pitchFamily="34" charset="0"/>
                  </a:rPr>
                  <a:t>M</a:t>
                </a:r>
              </a:p>
            </p:txBody>
          </p:sp>
          <p:sp>
            <p:nvSpPr>
              <p:cNvPr id="17447" name="Text Box 74"/>
              <p:cNvSpPr txBox="1">
                <a:spLocks noChangeArrowheads="1"/>
              </p:cNvSpPr>
              <p:nvPr/>
            </p:nvSpPr>
            <p:spPr bwMode="auto">
              <a:xfrm>
                <a:off x="3423" y="2275"/>
                <a:ext cx="288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cs typeface="Arial" pitchFamily="34" charset="0"/>
                  </a:rPr>
                  <a:t>P</a:t>
                </a:r>
              </a:p>
            </p:txBody>
          </p:sp>
          <p:sp>
            <p:nvSpPr>
              <p:cNvPr id="17448" name="Text Box 75"/>
              <p:cNvSpPr txBox="1">
                <a:spLocks noChangeArrowheads="1"/>
              </p:cNvSpPr>
              <p:nvPr/>
            </p:nvSpPr>
            <p:spPr bwMode="auto">
              <a:xfrm>
                <a:off x="1632" y="2260"/>
                <a:ext cx="288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cs typeface="Arial" pitchFamily="34" charset="0"/>
                  </a:rPr>
                  <a:t>N</a:t>
                </a:r>
              </a:p>
            </p:txBody>
          </p:sp>
          <p:grpSp>
            <p:nvGrpSpPr>
              <p:cNvPr id="19" name="Group 76"/>
              <p:cNvGrpSpPr>
                <a:grpSpLocks/>
              </p:cNvGrpSpPr>
              <p:nvPr/>
            </p:nvGrpSpPr>
            <p:grpSpPr bwMode="auto">
              <a:xfrm>
                <a:off x="1883" y="1507"/>
                <a:ext cx="1588" cy="960"/>
                <a:chOff x="3500" y="1680"/>
                <a:chExt cx="1588" cy="960"/>
              </a:xfrm>
            </p:grpSpPr>
            <p:sp>
              <p:nvSpPr>
                <p:cNvPr id="17451" name="Rectangle 77"/>
                <p:cNvSpPr>
                  <a:spLocks noChangeArrowheads="1"/>
                </p:cNvSpPr>
                <p:nvPr/>
              </p:nvSpPr>
              <p:spPr bwMode="auto">
                <a:xfrm rot="2465759">
                  <a:off x="4389" y="2016"/>
                  <a:ext cx="48" cy="4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52" name="Rectangle 78"/>
                <p:cNvSpPr>
                  <a:spLocks noChangeArrowheads="1"/>
                </p:cNvSpPr>
                <p:nvPr/>
              </p:nvSpPr>
              <p:spPr bwMode="auto">
                <a:xfrm rot="5400000">
                  <a:off x="4146" y="2586"/>
                  <a:ext cx="48" cy="4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53" name="Rectangle 79"/>
                <p:cNvSpPr>
                  <a:spLocks noChangeArrowheads="1"/>
                </p:cNvSpPr>
                <p:nvPr/>
              </p:nvSpPr>
              <p:spPr bwMode="auto">
                <a:xfrm rot="1757482">
                  <a:off x="3822" y="2094"/>
                  <a:ext cx="48" cy="4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0" name="Group 80"/>
                <p:cNvGrpSpPr>
                  <a:grpSpLocks/>
                </p:cNvGrpSpPr>
                <p:nvPr/>
              </p:nvGrpSpPr>
              <p:grpSpPr bwMode="auto">
                <a:xfrm>
                  <a:off x="3799" y="1957"/>
                  <a:ext cx="478" cy="683"/>
                  <a:chOff x="3799" y="1957"/>
                  <a:chExt cx="478" cy="683"/>
                </a:xfrm>
              </p:grpSpPr>
              <p:sp>
                <p:nvSpPr>
                  <p:cNvPr id="17456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147" y="2284"/>
                    <a:ext cx="0" cy="356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7" name="Line 82"/>
                  <p:cNvSpPr>
                    <a:spLocks noChangeShapeType="1"/>
                  </p:cNvSpPr>
                  <p:nvPr/>
                </p:nvSpPr>
                <p:spPr bwMode="auto">
                  <a:xfrm rot="-8198503">
                    <a:off x="4276" y="1957"/>
                    <a:ext cx="1" cy="38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58" name="Line 83"/>
                  <p:cNvSpPr>
                    <a:spLocks noChangeShapeType="1"/>
                  </p:cNvSpPr>
                  <p:nvPr/>
                </p:nvSpPr>
                <p:spPr bwMode="auto">
                  <a:xfrm rot="-3401334">
                    <a:off x="3990" y="1992"/>
                    <a:ext cx="1" cy="38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55" name="AutoShape 84"/>
                <p:cNvSpPr>
                  <a:spLocks noChangeArrowheads="1"/>
                </p:cNvSpPr>
                <p:nvPr/>
              </p:nvSpPr>
              <p:spPr bwMode="auto">
                <a:xfrm>
                  <a:off x="3500" y="1680"/>
                  <a:ext cx="1588" cy="960"/>
                </a:xfrm>
                <a:prstGeom prst="triangle">
                  <a:avLst>
                    <a:gd name="adj" fmla="val 36019"/>
                  </a:avLst>
                </a:prstGeom>
                <a:noFill/>
                <a:ln w="28575">
                  <a:solidFill>
                    <a:srgbClr val="CC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450" name="Text Box 88"/>
              <p:cNvSpPr txBox="1">
                <a:spLocks noChangeArrowheads="1"/>
              </p:cNvSpPr>
              <p:nvPr/>
            </p:nvSpPr>
            <p:spPr bwMode="auto">
              <a:xfrm>
                <a:off x="2498" y="1968"/>
                <a:ext cx="287" cy="2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u="none">
                    <a:solidFill>
                      <a:srgbClr val="CC0000"/>
                    </a:solidFill>
                    <a:latin typeface="Times New Roman" pitchFamily="18" charset="0"/>
                    <a:cs typeface="Arial" pitchFamily="34" charset="0"/>
                  </a:rPr>
                  <a:t>I</a:t>
                </a:r>
              </a:p>
            </p:txBody>
          </p:sp>
        </p:grpSp>
        <p:sp>
          <p:nvSpPr>
            <p:cNvPr id="17445" name="Text Box 97"/>
            <p:cNvSpPr txBox="1">
              <a:spLocks noChangeArrowheads="1"/>
            </p:cNvSpPr>
            <p:nvPr/>
          </p:nvSpPr>
          <p:spPr bwMode="auto">
            <a:xfrm>
              <a:off x="3888" y="1784"/>
              <a:ext cx="240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20000"/>
                </a:lnSpc>
                <a:spcBef>
                  <a:spcPct val="10000"/>
                </a:spcBef>
              </a:pPr>
              <a:r>
                <a:rPr lang="en-US" sz="2800" b="1" u="none">
                  <a:solidFill>
                    <a:srgbClr val="0000FF"/>
                  </a:solidFill>
                  <a:latin typeface=".VnTime" pitchFamily="34" charset="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76200" y="2057400"/>
            <a:ext cx="3352800" cy="1952625"/>
            <a:chOff x="16" y="1296"/>
            <a:chExt cx="2112" cy="1230"/>
          </a:xfrm>
        </p:grpSpPr>
        <p:grpSp>
          <p:nvGrpSpPr>
            <p:cNvPr id="22" name="Group 81"/>
            <p:cNvGrpSpPr>
              <a:grpSpLocks/>
            </p:cNvGrpSpPr>
            <p:nvPr/>
          </p:nvGrpSpPr>
          <p:grpSpPr bwMode="auto">
            <a:xfrm>
              <a:off x="16" y="1296"/>
              <a:ext cx="2112" cy="1230"/>
              <a:chOff x="0" y="1344"/>
              <a:chExt cx="2064" cy="1000"/>
            </a:xfrm>
          </p:grpSpPr>
          <p:sp>
            <p:nvSpPr>
              <p:cNvPr id="17423" name="Text Box 9"/>
              <p:cNvSpPr txBox="1">
                <a:spLocks noChangeArrowheads="1"/>
              </p:cNvSpPr>
              <p:nvPr/>
            </p:nvSpPr>
            <p:spPr bwMode="auto">
              <a:xfrm>
                <a:off x="0" y="1344"/>
                <a:ext cx="256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latin typeface=".VnTimeH" pitchFamily="34" charset="0"/>
                    <a:cs typeface="Arial" pitchFamily="34" charset="0"/>
                  </a:rPr>
                  <a:t>D</a:t>
                </a:r>
              </a:p>
            </p:txBody>
          </p:sp>
          <p:grpSp>
            <p:nvGrpSpPr>
              <p:cNvPr id="23" name="Group 63"/>
              <p:cNvGrpSpPr>
                <a:grpSpLocks/>
              </p:cNvGrpSpPr>
              <p:nvPr/>
            </p:nvGrpSpPr>
            <p:grpSpPr bwMode="auto">
              <a:xfrm>
                <a:off x="658" y="2001"/>
                <a:ext cx="142" cy="99"/>
                <a:chOff x="2370" y="2126"/>
                <a:chExt cx="160" cy="118"/>
              </a:xfrm>
            </p:grpSpPr>
            <p:sp>
              <p:nvSpPr>
                <p:cNvPr id="17438" name="Freeform 61"/>
                <p:cNvSpPr>
                  <a:spLocks/>
                </p:cNvSpPr>
                <p:nvPr/>
              </p:nvSpPr>
              <p:spPr bwMode="auto">
                <a:xfrm>
                  <a:off x="2372" y="2152"/>
                  <a:ext cx="96" cy="48"/>
                </a:xfrm>
                <a:custGeom>
                  <a:avLst/>
                  <a:gdLst>
                    <a:gd name="T0" fmla="*/ 0 w 96"/>
                    <a:gd name="T1" fmla="*/ 48 h 48"/>
                    <a:gd name="T2" fmla="*/ 48 w 96"/>
                    <a:gd name="T3" fmla="*/ 0 h 48"/>
                    <a:gd name="T4" fmla="*/ 96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8" y="40"/>
                        <a:pt x="96" y="48"/>
                      </a:cubicBezTo>
                    </a:path>
                  </a:pathLst>
                </a:cu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39" name="Rectangle 62"/>
                <p:cNvSpPr>
                  <a:spLocks noChangeArrowheads="1"/>
                </p:cNvSpPr>
                <p:nvPr/>
              </p:nvSpPr>
              <p:spPr bwMode="auto">
                <a:xfrm>
                  <a:off x="2456" y="2190"/>
                  <a:ext cx="48" cy="4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40" name="Freeform 59"/>
                <p:cNvSpPr>
                  <a:spLocks/>
                </p:cNvSpPr>
                <p:nvPr/>
              </p:nvSpPr>
              <p:spPr bwMode="auto">
                <a:xfrm rot="3235261">
                  <a:off x="2458" y="2189"/>
                  <a:ext cx="68" cy="29"/>
                </a:xfrm>
                <a:custGeom>
                  <a:avLst/>
                  <a:gdLst>
                    <a:gd name="T0" fmla="*/ 0 w 96"/>
                    <a:gd name="T1" fmla="*/ 1 h 48"/>
                    <a:gd name="T2" fmla="*/ 1 w 96"/>
                    <a:gd name="T3" fmla="*/ 0 h 48"/>
                    <a:gd name="T4" fmla="*/ 1 w 96"/>
                    <a:gd name="T5" fmla="*/ 1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0" y="48"/>
                      </a:moveTo>
                      <a:cubicBezTo>
                        <a:pt x="16" y="24"/>
                        <a:pt x="32" y="0"/>
                        <a:pt x="48" y="0"/>
                      </a:cubicBezTo>
                      <a:cubicBezTo>
                        <a:pt x="64" y="0"/>
                        <a:pt x="88" y="40"/>
                        <a:pt x="96" y="48"/>
                      </a:cubicBezTo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pPr algn="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4" name="Group 56"/>
                <p:cNvGrpSpPr>
                  <a:grpSpLocks/>
                </p:cNvGrpSpPr>
                <p:nvPr/>
              </p:nvGrpSpPr>
              <p:grpSpPr bwMode="auto">
                <a:xfrm>
                  <a:off x="2370" y="2126"/>
                  <a:ext cx="160" cy="118"/>
                  <a:chOff x="2368" y="2124"/>
                  <a:chExt cx="160" cy="118"/>
                </a:xfrm>
              </p:grpSpPr>
              <p:sp>
                <p:nvSpPr>
                  <p:cNvPr id="17442" name="Freeform 54"/>
                  <p:cNvSpPr>
                    <a:spLocks/>
                  </p:cNvSpPr>
                  <p:nvPr/>
                </p:nvSpPr>
                <p:spPr bwMode="auto">
                  <a:xfrm rot="-133438">
                    <a:off x="2368" y="2124"/>
                    <a:ext cx="96" cy="48"/>
                  </a:xfrm>
                  <a:custGeom>
                    <a:avLst/>
                    <a:gdLst>
                      <a:gd name="T0" fmla="*/ 0 w 96"/>
                      <a:gd name="T1" fmla="*/ 48 h 48"/>
                      <a:gd name="T2" fmla="*/ 48 w 96"/>
                      <a:gd name="T3" fmla="*/ 0 h 48"/>
                      <a:gd name="T4" fmla="*/ 96 w 96"/>
                      <a:gd name="T5" fmla="*/ 48 h 48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48"/>
                      <a:gd name="T11" fmla="*/ 96 w 96"/>
                      <a:gd name="T12" fmla="*/ 48 h 4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48">
                        <a:moveTo>
                          <a:pt x="0" y="48"/>
                        </a:moveTo>
                        <a:cubicBezTo>
                          <a:pt x="16" y="24"/>
                          <a:pt x="32" y="0"/>
                          <a:pt x="48" y="0"/>
                        </a:cubicBezTo>
                        <a:cubicBezTo>
                          <a:pt x="64" y="0"/>
                          <a:pt x="88" y="40"/>
                          <a:pt x="96" y="4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43" name="Freeform 55"/>
                  <p:cNvSpPr>
                    <a:spLocks/>
                  </p:cNvSpPr>
                  <p:nvPr/>
                </p:nvSpPr>
                <p:spPr bwMode="auto">
                  <a:xfrm rot="3235261">
                    <a:off x="2456" y="2170"/>
                    <a:ext cx="96" cy="48"/>
                  </a:xfrm>
                  <a:custGeom>
                    <a:avLst/>
                    <a:gdLst>
                      <a:gd name="T0" fmla="*/ 0 w 96"/>
                      <a:gd name="T1" fmla="*/ 48 h 48"/>
                      <a:gd name="T2" fmla="*/ 48 w 96"/>
                      <a:gd name="T3" fmla="*/ 0 h 48"/>
                      <a:gd name="T4" fmla="*/ 96 w 96"/>
                      <a:gd name="T5" fmla="*/ 48 h 48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48"/>
                      <a:gd name="T11" fmla="*/ 96 w 96"/>
                      <a:gd name="T12" fmla="*/ 48 h 4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48">
                        <a:moveTo>
                          <a:pt x="0" y="48"/>
                        </a:moveTo>
                        <a:cubicBezTo>
                          <a:pt x="16" y="24"/>
                          <a:pt x="32" y="0"/>
                          <a:pt x="48" y="0"/>
                        </a:cubicBezTo>
                        <a:cubicBezTo>
                          <a:pt x="64" y="0"/>
                          <a:pt x="88" y="40"/>
                          <a:pt x="96" y="4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rot="10800000" vert="eaVert"/>
                  <a:lstStyle/>
                  <a:p>
                    <a:pPr algn="r">
                      <a:spcBef>
                        <a:spcPct val="50000"/>
                      </a:spcBef>
                    </a:pPr>
                    <a:endParaRPr lang="en-US" sz="3200" u="none">
                      <a:solidFill>
                        <a:srgbClr val="0000FF"/>
                      </a:solidFill>
                      <a:latin typeface=".VnTime" pitchFamily="34" charset="0"/>
                      <a:cs typeface="Arial" pitchFamily="34" charset="0"/>
                    </a:endParaRPr>
                  </a:p>
                </p:txBody>
              </p:sp>
            </p:grpSp>
          </p:grpSp>
          <p:grpSp>
            <p:nvGrpSpPr>
              <p:cNvPr id="25" name="Group 41"/>
              <p:cNvGrpSpPr>
                <a:grpSpLocks/>
              </p:cNvGrpSpPr>
              <p:nvPr/>
            </p:nvGrpSpPr>
            <p:grpSpPr bwMode="auto">
              <a:xfrm rot="3513320">
                <a:off x="364" y="1598"/>
                <a:ext cx="60" cy="96"/>
                <a:chOff x="1953" y="2354"/>
                <a:chExt cx="71" cy="108"/>
              </a:xfrm>
            </p:grpSpPr>
            <p:sp>
              <p:nvSpPr>
                <p:cNvPr id="17436" name="Freeform 23"/>
                <p:cNvSpPr>
                  <a:spLocks/>
                </p:cNvSpPr>
                <p:nvPr/>
              </p:nvSpPr>
              <p:spPr bwMode="auto">
                <a:xfrm>
                  <a:off x="1953" y="2354"/>
                  <a:ext cx="48" cy="48"/>
                </a:xfrm>
                <a:custGeom>
                  <a:avLst/>
                  <a:gdLst>
                    <a:gd name="T0" fmla="*/ 0 w 56"/>
                    <a:gd name="T1" fmla="*/ 3 h 56"/>
                    <a:gd name="T2" fmla="*/ 3 w 56"/>
                    <a:gd name="T3" fmla="*/ 3 h 56"/>
                    <a:gd name="T4" fmla="*/ 3 w 56"/>
                    <a:gd name="T5" fmla="*/ 3 h 56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56"/>
                    <a:gd name="T11" fmla="*/ 56 w 56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56">
                      <a:moveTo>
                        <a:pt x="0" y="8"/>
                      </a:moveTo>
                      <a:cubicBezTo>
                        <a:pt x="20" y="4"/>
                        <a:pt x="40" y="0"/>
                        <a:pt x="48" y="8"/>
                      </a:cubicBezTo>
                      <a:cubicBezTo>
                        <a:pt x="56" y="16"/>
                        <a:pt x="52" y="36"/>
                        <a:pt x="48" y="56"/>
                      </a:cubicBezTo>
                    </a:path>
                  </a:pathLst>
                </a:custGeom>
                <a:noFill/>
                <a:ln w="1270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pPr algn="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37" name="Freeform 24"/>
                <p:cNvSpPr>
                  <a:spLocks/>
                </p:cNvSpPr>
                <p:nvPr/>
              </p:nvSpPr>
              <p:spPr bwMode="auto">
                <a:xfrm rot="2614442">
                  <a:off x="1976" y="2414"/>
                  <a:ext cx="48" cy="48"/>
                </a:xfrm>
                <a:custGeom>
                  <a:avLst/>
                  <a:gdLst>
                    <a:gd name="T0" fmla="*/ 0 w 56"/>
                    <a:gd name="T1" fmla="*/ 3 h 56"/>
                    <a:gd name="T2" fmla="*/ 3 w 56"/>
                    <a:gd name="T3" fmla="*/ 3 h 56"/>
                    <a:gd name="T4" fmla="*/ 3 w 56"/>
                    <a:gd name="T5" fmla="*/ 3 h 56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56"/>
                    <a:gd name="T11" fmla="*/ 56 w 56"/>
                    <a:gd name="T12" fmla="*/ 56 h 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56">
                      <a:moveTo>
                        <a:pt x="0" y="8"/>
                      </a:moveTo>
                      <a:cubicBezTo>
                        <a:pt x="20" y="4"/>
                        <a:pt x="40" y="0"/>
                        <a:pt x="48" y="8"/>
                      </a:cubicBezTo>
                      <a:cubicBezTo>
                        <a:pt x="56" y="16"/>
                        <a:pt x="52" y="36"/>
                        <a:pt x="48" y="56"/>
                      </a:cubicBezTo>
                    </a:path>
                  </a:pathLst>
                </a:custGeom>
                <a:noFill/>
                <a:ln w="12700">
                  <a:solidFill>
                    <a:srgbClr val="FF33CC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/>
                <a:p>
                  <a:pPr algn="r">
                    <a:spcBef>
                      <a:spcPct val="50000"/>
                    </a:spcBef>
                  </a:pPr>
                  <a:endParaRPr lang="en-US" sz="3200" u="none">
                    <a:solidFill>
                      <a:srgbClr val="0000FF"/>
                    </a:solidFill>
                    <a:latin typeface=".VnTime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426" name="Text Box 10"/>
              <p:cNvSpPr txBox="1">
                <a:spLocks noChangeArrowheads="1"/>
              </p:cNvSpPr>
              <p:nvPr/>
            </p:nvSpPr>
            <p:spPr bwMode="auto">
              <a:xfrm>
                <a:off x="1808" y="2017"/>
                <a:ext cx="256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latin typeface="Times New Roman" pitchFamily="18" charset="0"/>
                    <a:cs typeface="Arial" pitchFamily="34" charset="0"/>
                  </a:rPr>
                  <a:t>F</a:t>
                </a:r>
              </a:p>
            </p:txBody>
          </p:sp>
          <p:sp>
            <p:nvSpPr>
              <p:cNvPr id="17427" name="Text Box 11"/>
              <p:cNvSpPr txBox="1">
                <a:spLocks noChangeArrowheads="1"/>
              </p:cNvSpPr>
              <p:nvPr/>
            </p:nvSpPr>
            <p:spPr bwMode="auto">
              <a:xfrm>
                <a:off x="384" y="2110"/>
                <a:ext cx="256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400" b="1" u="none">
                    <a:solidFill>
                      <a:srgbClr val="CC0000"/>
                    </a:solidFill>
                    <a:latin typeface="Times New Roman" pitchFamily="18" charset="0"/>
                    <a:cs typeface="Arial" pitchFamily="34" charset="0"/>
                  </a:rPr>
                  <a:t>E</a:t>
                </a:r>
              </a:p>
            </p:txBody>
          </p:sp>
          <p:grpSp>
            <p:nvGrpSpPr>
              <p:cNvPr id="26" name="Group 65"/>
              <p:cNvGrpSpPr>
                <a:grpSpLocks/>
              </p:cNvGrpSpPr>
              <p:nvPr/>
            </p:nvGrpSpPr>
            <p:grpSpPr bwMode="auto">
              <a:xfrm>
                <a:off x="184" y="1535"/>
                <a:ext cx="1667" cy="565"/>
                <a:chOff x="1839" y="1572"/>
                <a:chExt cx="1875" cy="672"/>
              </a:xfrm>
            </p:grpSpPr>
            <p:grpSp>
              <p:nvGrpSpPr>
                <p:cNvPr id="27" name="Group 42"/>
                <p:cNvGrpSpPr>
                  <a:grpSpLocks/>
                </p:cNvGrpSpPr>
                <p:nvPr/>
              </p:nvGrpSpPr>
              <p:grpSpPr bwMode="auto">
                <a:xfrm>
                  <a:off x="1839" y="1572"/>
                  <a:ext cx="1875" cy="672"/>
                  <a:chOff x="3165" y="1296"/>
                  <a:chExt cx="1875" cy="672"/>
                </a:xfrm>
              </p:grpSpPr>
              <p:sp>
                <p:nvSpPr>
                  <p:cNvPr id="17431" name="Line 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44" y="1584"/>
                    <a:ext cx="240" cy="384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2" name="Line 4"/>
                  <p:cNvSpPr>
                    <a:spLocks noChangeShapeType="1"/>
                  </p:cNvSpPr>
                  <p:nvPr/>
                </p:nvSpPr>
                <p:spPr bwMode="auto">
                  <a:xfrm rot="939125">
                    <a:off x="3165" y="1445"/>
                    <a:ext cx="1060" cy="379"/>
                  </a:xfrm>
                  <a:prstGeom prst="line">
                    <a:avLst/>
                  </a:prstGeom>
                  <a:noFill/>
                  <a:ln w="1905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3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3739" y="1968"/>
                    <a:ext cx="1296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4" name="Line 3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216" y="1296"/>
                    <a:ext cx="528" cy="672"/>
                  </a:xfrm>
                  <a:prstGeom prst="line">
                    <a:avLst/>
                  </a:prstGeom>
                  <a:noFill/>
                  <a:ln w="2857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1296"/>
                    <a:ext cx="1824" cy="672"/>
                  </a:xfrm>
                  <a:prstGeom prst="line">
                    <a:avLst/>
                  </a:prstGeom>
                  <a:noFill/>
                  <a:ln w="28575">
                    <a:solidFill>
                      <a:srgbClr val="CC66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43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05" y="1902"/>
                  <a:ext cx="288" cy="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b="1" u="none" dirty="0">
                      <a:solidFill>
                        <a:srgbClr val="CC0000"/>
                      </a:solidFill>
                      <a:latin typeface="Times New Roman" pitchFamily="18" charset="0"/>
                      <a:cs typeface="Arial" pitchFamily="34" charset="0"/>
                    </a:rPr>
                    <a:t>I</a:t>
                  </a:r>
                </a:p>
              </p:txBody>
            </p:sp>
          </p:grpSp>
        </p:grpSp>
        <p:sp>
          <p:nvSpPr>
            <p:cNvPr id="17422" name="Text Box 103"/>
            <p:cNvSpPr txBox="1">
              <a:spLocks noChangeArrowheads="1"/>
            </p:cNvSpPr>
            <p:nvPr/>
          </p:nvSpPr>
          <p:spPr bwMode="auto">
            <a:xfrm>
              <a:off x="704" y="1784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0000FF"/>
                  </a:solidFill>
                  <a:cs typeface="Arial" pitchFamily="34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0" y="0"/>
            <a:ext cx="861274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 tam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LMN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 giác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LP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MQ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cắt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LNS =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góc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MNS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62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5573486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533400"/>
            <a:ext cx="4343400" cy="64940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chemeClr val="accent2"/>
                </a:solidFill>
              </a:rPr>
              <a:t>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3964"/>
            <a:ext cx="4724400" cy="643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57900" y="2069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2221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21000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28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3733800" cy="67403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chemeClr val="accent2"/>
                </a:solidFill>
              </a:rPr>
              <a:t> 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ABC.</a:t>
            </a:r>
            <a:endParaRPr lang="en-US" sz="2600" b="1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57900" y="2069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2221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38600" y="193964"/>
            <a:ext cx="5105400" cy="6435436"/>
            <a:chOff x="4038600" y="193964"/>
            <a:chExt cx="5105400" cy="6435436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193964"/>
              <a:ext cx="5105400" cy="64354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5562600" y="3276600"/>
              <a:ext cx="1905000" cy="533400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1000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600200" y="228600"/>
            <a:ext cx="12420600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eform 3"/>
          <p:cNvSpPr>
            <a:spLocks/>
          </p:cNvSpPr>
          <p:nvPr/>
        </p:nvSpPr>
        <p:spPr bwMode="auto">
          <a:xfrm>
            <a:off x="2133600" y="3137786"/>
            <a:ext cx="2605790" cy="943677"/>
          </a:xfrm>
          <a:custGeom>
            <a:avLst/>
            <a:gdLst>
              <a:gd name="T0" fmla="*/ 0 w 787"/>
              <a:gd name="T1" fmla="*/ 2147483647 h 410"/>
              <a:gd name="T2" fmla="*/ 2147483647 w 787"/>
              <a:gd name="T3" fmla="*/ 0 h 410"/>
              <a:gd name="T4" fmla="*/ 0 60000 65536"/>
              <a:gd name="T5" fmla="*/ 0 60000 65536"/>
              <a:gd name="T6" fmla="*/ 0 w 787"/>
              <a:gd name="T7" fmla="*/ 0 h 410"/>
              <a:gd name="T8" fmla="*/ 787 w 787"/>
              <a:gd name="T9" fmla="*/ 410 h 4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7" h="410">
                <a:moveTo>
                  <a:pt x="0" y="410"/>
                </a:moveTo>
                <a:lnTo>
                  <a:pt x="787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705353" y="3124200"/>
            <a:ext cx="2000248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Arc 5"/>
          <p:cNvSpPr>
            <a:spLocks/>
          </p:cNvSpPr>
          <p:nvPr/>
        </p:nvSpPr>
        <p:spPr bwMode="auto">
          <a:xfrm>
            <a:off x="2619375" y="36576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rc 6"/>
          <p:cNvSpPr>
            <a:spLocks/>
          </p:cNvSpPr>
          <p:nvPr/>
        </p:nvSpPr>
        <p:spPr bwMode="auto">
          <a:xfrm>
            <a:off x="2743200" y="3886200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rc 7"/>
          <p:cNvSpPr>
            <a:spLocks/>
          </p:cNvSpPr>
          <p:nvPr/>
        </p:nvSpPr>
        <p:spPr bwMode="auto">
          <a:xfrm flipH="1">
            <a:off x="6172200" y="3200400"/>
            <a:ext cx="228600" cy="228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mpd="dbl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rc 8"/>
          <p:cNvSpPr>
            <a:spLocks/>
          </p:cNvSpPr>
          <p:nvPr/>
        </p:nvSpPr>
        <p:spPr bwMode="auto">
          <a:xfrm flipH="1">
            <a:off x="6096000" y="3429000"/>
            <a:ext cx="76200" cy="228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 cmpd="dbl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6705600" y="9906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rgbClr val="0000CC"/>
                </a:solidFill>
                <a:latin typeface=".VnTimeH" pitchFamily="34" charset="0"/>
              </a:rPr>
              <a:t>X</a:t>
            </a:r>
            <a:endParaRPr lang="en-US" sz="2400" b="1" dirty="0">
              <a:solidFill>
                <a:srgbClr val="0000CC"/>
              </a:solidFill>
              <a:latin typeface=".VnTimeH" pitchFamily="34" charset="0"/>
            </a:endParaRPr>
          </a:p>
        </p:txBody>
      </p:sp>
      <p:sp>
        <p:nvSpPr>
          <p:cNvPr id="10" name="Line 25"/>
          <p:cNvSpPr>
            <a:spLocks noChangeShapeType="1"/>
          </p:cNvSpPr>
          <p:nvPr/>
        </p:nvSpPr>
        <p:spPr bwMode="auto">
          <a:xfrm flipH="1">
            <a:off x="4953000" y="1371600"/>
            <a:ext cx="1905000" cy="1524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7"/>
          <p:cNvSpPr>
            <a:spLocks/>
          </p:cNvSpPr>
          <p:nvPr/>
        </p:nvSpPr>
        <p:spPr bwMode="auto">
          <a:xfrm>
            <a:off x="4724400" y="2667000"/>
            <a:ext cx="1295400" cy="457200"/>
          </a:xfrm>
          <a:custGeom>
            <a:avLst/>
            <a:gdLst>
              <a:gd name="T0" fmla="*/ 0 w 363"/>
              <a:gd name="T1" fmla="*/ 2147483647 h 177"/>
              <a:gd name="T2" fmla="*/ 2147483647 w 363"/>
              <a:gd name="T3" fmla="*/ 0 h 177"/>
              <a:gd name="T4" fmla="*/ 0 60000 65536"/>
              <a:gd name="T5" fmla="*/ 0 60000 65536"/>
              <a:gd name="T6" fmla="*/ 0 w 363"/>
              <a:gd name="T7" fmla="*/ 0 h 177"/>
              <a:gd name="T8" fmla="*/ 363 w 363"/>
              <a:gd name="T9" fmla="*/ 177 h 1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3" h="177">
                <a:moveTo>
                  <a:pt x="0" y="177"/>
                </a:moveTo>
                <a:lnTo>
                  <a:pt x="363" y="0"/>
                </a:ln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8"/>
          <p:cNvSpPr>
            <a:spLocks/>
          </p:cNvSpPr>
          <p:nvPr/>
        </p:nvSpPr>
        <p:spPr bwMode="auto">
          <a:xfrm>
            <a:off x="3657600" y="2743200"/>
            <a:ext cx="1066800" cy="381000"/>
          </a:xfrm>
          <a:custGeom>
            <a:avLst/>
            <a:gdLst>
              <a:gd name="T0" fmla="*/ 2147483647 w 309"/>
              <a:gd name="T1" fmla="*/ 2147483647 h 129"/>
              <a:gd name="T2" fmla="*/ 0 w 309"/>
              <a:gd name="T3" fmla="*/ 0 h 129"/>
              <a:gd name="T4" fmla="*/ 0 60000 65536"/>
              <a:gd name="T5" fmla="*/ 0 60000 65536"/>
              <a:gd name="T6" fmla="*/ 0 w 309"/>
              <a:gd name="T7" fmla="*/ 0 h 129"/>
              <a:gd name="T8" fmla="*/ 309 w 309"/>
              <a:gd name="T9" fmla="*/ 129 h 1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" h="129">
                <a:moveTo>
                  <a:pt x="309" y="129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9"/>
          <p:cNvSpPr>
            <a:spLocks/>
          </p:cNvSpPr>
          <p:nvPr/>
        </p:nvSpPr>
        <p:spPr bwMode="auto">
          <a:xfrm>
            <a:off x="4724400" y="3124200"/>
            <a:ext cx="152400" cy="685800"/>
          </a:xfrm>
          <a:custGeom>
            <a:avLst/>
            <a:gdLst>
              <a:gd name="T0" fmla="*/ 0 w 50"/>
              <a:gd name="T1" fmla="*/ 0 h 276"/>
              <a:gd name="T2" fmla="*/ 2147483647 w 50"/>
              <a:gd name="T3" fmla="*/ 2147483647 h 276"/>
              <a:gd name="T4" fmla="*/ 0 60000 65536"/>
              <a:gd name="T5" fmla="*/ 0 60000 65536"/>
              <a:gd name="T6" fmla="*/ 0 w 50"/>
              <a:gd name="T7" fmla="*/ 0 h 276"/>
              <a:gd name="T8" fmla="*/ 50 w 50"/>
              <a:gd name="T9" fmla="*/ 276 h 27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" h="276">
                <a:moveTo>
                  <a:pt x="0" y="0"/>
                </a:moveTo>
                <a:lnTo>
                  <a:pt x="50" y="276"/>
                </a:lnTo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30"/>
          <p:cNvSpPr>
            <a:spLocks noChangeShapeType="1"/>
          </p:cNvSpPr>
          <p:nvPr/>
        </p:nvSpPr>
        <p:spPr bwMode="auto">
          <a:xfrm>
            <a:off x="4724400" y="3429000"/>
            <a:ext cx="152400" cy="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31"/>
          <p:cNvSpPr>
            <a:spLocks/>
          </p:cNvSpPr>
          <p:nvPr/>
        </p:nvSpPr>
        <p:spPr bwMode="auto">
          <a:xfrm>
            <a:off x="4114800" y="2827338"/>
            <a:ext cx="39688" cy="158750"/>
          </a:xfrm>
          <a:custGeom>
            <a:avLst/>
            <a:gdLst>
              <a:gd name="T0" fmla="*/ 0 w 25"/>
              <a:gd name="T1" fmla="*/ 2147483647 h 100"/>
              <a:gd name="T2" fmla="*/ 2147483647 w 25"/>
              <a:gd name="T3" fmla="*/ 0 h 100"/>
              <a:gd name="T4" fmla="*/ 0 60000 65536"/>
              <a:gd name="T5" fmla="*/ 0 60000 65536"/>
              <a:gd name="T6" fmla="*/ 0 w 25"/>
              <a:gd name="T7" fmla="*/ 0 h 100"/>
              <a:gd name="T8" fmla="*/ 25 w 25"/>
              <a:gd name="T9" fmla="*/ 100 h 1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100">
                <a:moveTo>
                  <a:pt x="0" y="100"/>
                </a:moveTo>
                <a:lnTo>
                  <a:pt x="25" y="0"/>
                </a:lnTo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32"/>
          <p:cNvSpPr>
            <a:spLocks/>
          </p:cNvSpPr>
          <p:nvPr/>
        </p:nvSpPr>
        <p:spPr bwMode="auto">
          <a:xfrm>
            <a:off x="5330825" y="2798763"/>
            <a:ext cx="79375" cy="158750"/>
          </a:xfrm>
          <a:custGeom>
            <a:avLst/>
            <a:gdLst>
              <a:gd name="T0" fmla="*/ 2147483647 w 50"/>
              <a:gd name="T1" fmla="*/ 2147483647 h 100"/>
              <a:gd name="T2" fmla="*/ 0 w 50"/>
              <a:gd name="T3" fmla="*/ 0 h 100"/>
              <a:gd name="T4" fmla="*/ 0 60000 65536"/>
              <a:gd name="T5" fmla="*/ 0 60000 65536"/>
              <a:gd name="T6" fmla="*/ 0 w 50"/>
              <a:gd name="T7" fmla="*/ 0 h 100"/>
              <a:gd name="T8" fmla="*/ 50 w 50"/>
              <a:gd name="T9" fmla="*/ 100 h 1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" h="100">
                <a:moveTo>
                  <a:pt x="50" y="10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5"/>
          <p:cNvSpPr>
            <a:spLocks noChangeShapeType="1"/>
          </p:cNvSpPr>
          <p:nvPr/>
        </p:nvSpPr>
        <p:spPr bwMode="auto">
          <a:xfrm flipH="1">
            <a:off x="2133600" y="1452562"/>
            <a:ext cx="2953544" cy="2662237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 flipV="1">
            <a:off x="2057400" y="3581400"/>
            <a:ext cx="4648200" cy="567622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Line 27"/>
          <p:cNvSpPr>
            <a:spLocks noChangeShapeType="1"/>
          </p:cNvSpPr>
          <p:nvPr/>
        </p:nvSpPr>
        <p:spPr bwMode="auto">
          <a:xfrm>
            <a:off x="5087144" y="1452562"/>
            <a:ext cx="1618456" cy="2128837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cxnSp>
        <p:nvCxnSpPr>
          <p:cNvPr id="20" name="Straight Connector 19"/>
          <p:cNvCxnSpPr>
            <a:stCxn id="26" idx="2"/>
          </p:cNvCxnSpPr>
          <p:nvPr/>
        </p:nvCxnSpPr>
        <p:spPr>
          <a:xfrm rot="5400000">
            <a:off x="4085765" y="2137810"/>
            <a:ext cx="1640015" cy="36274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4557120" y="2541608"/>
            <a:ext cx="374650" cy="823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rgbClr val="FF3300"/>
                </a:solidFill>
              </a:rPr>
              <a:t>.</a:t>
            </a:r>
          </a:p>
        </p:txBody>
      </p:sp>
      <p:sp>
        <p:nvSpPr>
          <p:cNvPr id="22" name="Arc 16"/>
          <p:cNvSpPr>
            <a:spLocks/>
          </p:cNvSpPr>
          <p:nvPr/>
        </p:nvSpPr>
        <p:spPr bwMode="auto">
          <a:xfrm rot="18857252" flipH="1" flipV="1">
            <a:off x="4721343" y="1525288"/>
            <a:ext cx="159310" cy="369405"/>
          </a:xfrm>
          <a:custGeom>
            <a:avLst/>
            <a:gdLst>
              <a:gd name="T0" fmla="*/ 0 w 17998"/>
              <a:gd name="T1" fmla="*/ 0 h 21600"/>
              <a:gd name="T2" fmla="*/ 2147483647 w 17998"/>
              <a:gd name="T3" fmla="*/ 2147483647 h 21600"/>
              <a:gd name="T4" fmla="*/ 0 w 17998"/>
              <a:gd name="T5" fmla="*/ 2147483647 h 21600"/>
              <a:gd name="T6" fmla="*/ 0 60000 65536"/>
              <a:gd name="T7" fmla="*/ 0 60000 65536"/>
              <a:gd name="T8" fmla="*/ 0 60000 65536"/>
              <a:gd name="T9" fmla="*/ 0 w 17998"/>
              <a:gd name="T10" fmla="*/ 0 h 21600"/>
              <a:gd name="T11" fmla="*/ 17998 w 1799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998" h="21600" fill="none" extrusionOk="0">
                <a:moveTo>
                  <a:pt x="-1" y="0"/>
                </a:moveTo>
                <a:cubicBezTo>
                  <a:pt x="7238" y="0"/>
                  <a:pt x="13995" y="3625"/>
                  <a:pt x="17997" y="9657"/>
                </a:cubicBezTo>
              </a:path>
              <a:path w="17998" h="21600" stroke="0" extrusionOk="0">
                <a:moveTo>
                  <a:pt x="-1" y="0"/>
                </a:moveTo>
                <a:cubicBezTo>
                  <a:pt x="7238" y="0"/>
                  <a:pt x="13995" y="3625"/>
                  <a:pt x="17997" y="9657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Arc 15"/>
          <p:cNvSpPr>
            <a:spLocks/>
          </p:cNvSpPr>
          <p:nvPr/>
        </p:nvSpPr>
        <p:spPr bwMode="auto">
          <a:xfrm rot="2189160" flipV="1">
            <a:off x="5124293" y="1616938"/>
            <a:ext cx="142732" cy="2723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16200000" flipH="1">
            <a:off x="5158490" y="1724161"/>
            <a:ext cx="152400" cy="762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770164" y="1752600"/>
            <a:ext cx="227806" cy="7699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40288" y="914400"/>
            <a:ext cx="493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31078" y="3743653"/>
            <a:ext cx="493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29400" y="3048000"/>
            <a:ext cx="493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19800" y="223987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81400" y="2221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533400"/>
            <a:ext cx="4343400" cy="64940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solidFill>
                  <a:schemeClr val="accent2"/>
                </a:solidFill>
              </a:rPr>
              <a:t>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3964"/>
            <a:ext cx="4724400" cy="643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57900" y="2069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2221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21000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715000" y="4572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i="1" u="none">
              <a:cs typeface="Arial" charset="0"/>
            </a:endParaRPr>
          </a:p>
        </p:txBody>
      </p:sp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0" y="0"/>
            <a:ext cx="89979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dụng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2/SGK-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81: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đặt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trạm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2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6871252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6"/>
          <p:cNvSpPr txBox="1">
            <a:spLocks noChangeArrowheads="1"/>
          </p:cNvSpPr>
          <p:nvPr/>
        </p:nvSpPr>
        <p:spPr bwMode="auto">
          <a:xfrm>
            <a:off x="2286000" y="1295400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Höôùng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daãn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veà</a:t>
            </a:r>
            <a:r>
              <a:rPr lang="en-US" sz="3600" b="1" dirty="0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 </a:t>
            </a:r>
            <a:r>
              <a:rPr lang="en-US" sz="3600" b="1" dirty="0" err="1">
                <a:ln>
                  <a:solidFill>
                    <a:srgbClr val="FFFF00"/>
                  </a:solidFill>
                </a:ln>
                <a:solidFill>
                  <a:srgbClr val="333300"/>
                </a:solidFill>
                <a:latin typeface="VNI-Truck" pitchFamily="2" charset="0"/>
              </a:rPr>
              <a:t>nhaø</a:t>
            </a:r>
            <a:endParaRPr lang="en-US" sz="3600" b="1" dirty="0">
              <a:ln>
                <a:solidFill>
                  <a:srgbClr val="FFFF00"/>
                </a:solidFill>
              </a:ln>
              <a:solidFill>
                <a:srgbClr val="333300"/>
              </a:solidFill>
              <a:latin typeface="VNI-Truck" pitchFamily="2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371600" y="3657600"/>
            <a:ext cx="632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    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-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Lµm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BTVN</a:t>
            </a:r>
            <a:endParaRPr lang="en-US" sz="2800" b="1" dirty="0">
              <a:ln>
                <a:solidFill>
                  <a:srgbClr val="CC0099"/>
                </a:solidFill>
              </a:ln>
              <a:latin typeface=".VnArial Narrow" pitchFamily="34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5791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6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- </a:t>
            </a:r>
            <a:r>
              <a:rPr lang="en-US" sz="3200" b="1" dirty="0" err="1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ChuÈn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bÞ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néi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dung </a:t>
            </a:r>
            <a:r>
              <a:rPr lang="en-US" sz="3200" b="1" dirty="0" err="1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LuyÖn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tËp</a:t>
            </a:r>
            <a:endParaRPr lang="en-US" sz="2800" b="1" dirty="0" smtClean="0">
              <a:ln>
                <a:solidFill>
                  <a:srgbClr val="CC0099"/>
                </a:solidFill>
              </a:ln>
              <a:latin typeface=".VnArial Narrow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US" sz="3200" b="1" dirty="0">
              <a:ln>
                <a:solidFill>
                  <a:srgbClr val="CC0099"/>
                </a:solidFill>
              </a:ln>
              <a:latin typeface=".VnArial Narrow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1371600" y="2057400"/>
            <a:ext cx="60198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ln>
                  <a:solidFill>
                    <a:srgbClr val="CC0099"/>
                  </a:solidFill>
                </a:ln>
                <a:latin typeface=".VnArial Narrow" pitchFamily="34" charset="0"/>
              </a:rPr>
              <a:t>     </a:t>
            </a:r>
            <a:r>
              <a:rPr lang="en-US" sz="3200" b="1" dirty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ọc thuộc định lý, tính chất ba đường phân giác của tam giác và tính chất tam giác cân</a:t>
            </a:r>
            <a:r>
              <a:rPr lang="en-US" sz="3200" b="1" dirty="0" smtClean="0">
                <a:ln>
                  <a:solidFill>
                    <a:srgbClr val="CC0099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n>
                <a:solidFill>
                  <a:srgbClr val="CC0099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334001" y="2438400"/>
            <a:ext cx="3810000" cy="3048000"/>
            <a:chOff x="3265" y="1887"/>
            <a:chExt cx="2286" cy="1800"/>
          </a:xfrm>
        </p:grpSpPr>
        <p:sp>
          <p:nvSpPr>
            <p:cNvPr id="50181" name="AutoShape 5"/>
            <p:cNvSpPr>
              <a:spLocks noChangeArrowheads="1"/>
            </p:cNvSpPr>
            <p:nvPr/>
          </p:nvSpPr>
          <p:spPr bwMode="auto">
            <a:xfrm>
              <a:off x="3424" y="2216"/>
              <a:ext cx="1936" cy="1152"/>
            </a:xfrm>
            <a:prstGeom prst="triangle">
              <a:avLst>
                <a:gd name="adj" fmla="val 32588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2" name="Text Box 6"/>
            <p:cNvSpPr txBox="1">
              <a:spLocks noChangeArrowheads="1"/>
            </p:cNvSpPr>
            <p:nvPr/>
          </p:nvSpPr>
          <p:spPr bwMode="auto">
            <a:xfrm>
              <a:off x="3928" y="1887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3265" y="3399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5267" y="3375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838200" y="2590800"/>
            <a:ext cx="428148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- </a:t>
            </a:r>
            <a:r>
              <a:rPr lang="en-US" sz="3600" b="1" dirty="0" err="1">
                <a:latin typeface="Times New Roman" pitchFamily="18" charset="0"/>
              </a:rPr>
              <a:t>Vẽ</a:t>
            </a:r>
            <a:r>
              <a:rPr lang="en-US" sz="3600" b="1" dirty="0">
                <a:latin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sym typeface="Symbol" pitchFamily="18" charset="2"/>
              </a:rPr>
              <a:t>ABC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838200" y="3352800"/>
            <a:ext cx="45720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tia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phân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giác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của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góc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A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cắt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cạnh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BC </a:t>
            </a:r>
            <a:r>
              <a:rPr lang="en-US" sz="3200" b="1" dirty="0" err="1">
                <a:latin typeface="Times New Roman" pitchFamily="18" charset="0"/>
                <a:sym typeface="Symbol" pitchFamily="18" charset="2"/>
              </a:rPr>
              <a:t>tại</a:t>
            </a:r>
            <a:r>
              <a:rPr lang="en-US" sz="3200" b="1" dirty="0">
                <a:latin typeface="Times New Roman" pitchFamily="18" charset="0"/>
                <a:sym typeface="Symbol" pitchFamily="18" charset="2"/>
              </a:rPr>
              <a:t> M</a:t>
            </a: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" y="1752600"/>
            <a:ext cx="6172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Đường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phân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giác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itchFamily="18" charset="0"/>
              </a:rPr>
              <a:t>của</a:t>
            </a:r>
            <a:r>
              <a:rPr lang="en-US" sz="3200" b="1" u="sng" dirty="0">
                <a:solidFill>
                  <a:srgbClr val="3333FF"/>
                </a:solidFill>
                <a:latin typeface="Times New Roman" pitchFamily="18" charset="0"/>
              </a:rPr>
              <a:t> tam </a:t>
            </a:r>
            <a:r>
              <a:rPr lang="en-US" sz="3200" b="1" u="sng" dirty="0" err="1" smtClean="0">
                <a:solidFill>
                  <a:srgbClr val="3333FF"/>
                </a:solidFill>
                <a:latin typeface="Times New Roman" pitchFamily="18" charset="0"/>
              </a:rPr>
              <a:t>giác</a:t>
            </a:r>
            <a:r>
              <a:rPr lang="en-US" sz="3200" b="1" u="sng" dirty="0" smtClean="0">
                <a:solidFill>
                  <a:srgbClr val="3333FF"/>
                </a:solidFill>
                <a:latin typeface="Times New Roman" pitchFamily="18" charset="0"/>
              </a:rPr>
              <a:t>:</a:t>
            </a:r>
            <a:endParaRPr lang="en-US" sz="3200" b="1" u="sng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533400"/>
            <a:ext cx="8915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§9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BA ĐƯỜNG PHÂN GIÁC CỦA TAM GIÁC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0" y="14288"/>
            <a:ext cx="2133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sng" dirty="0" err="1">
                <a:solidFill>
                  <a:srgbClr val="0000FF"/>
                </a:solidFill>
                <a:latin typeface="Times New Roman" pitchFamily="18" charset="0"/>
              </a:rPr>
              <a:t>Tiết</a:t>
            </a:r>
            <a:r>
              <a:rPr lang="en-US" sz="320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sz="3200" u="sng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sz="3200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2" grpId="0"/>
      <p:bldP spid="50193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7" descr="h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948622">
            <a:off x="5549900" y="1822450"/>
            <a:ext cx="1790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9" name="Straight Connector 138"/>
          <p:cNvCxnSpPr>
            <a:stCxn id="60" idx="0"/>
          </p:cNvCxnSpPr>
          <p:nvPr/>
        </p:nvCxnSpPr>
        <p:spPr>
          <a:xfrm rot="16200000" flipH="1">
            <a:off x="4772025" y="2181225"/>
            <a:ext cx="438150" cy="4191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65"/>
          <p:cNvGrpSpPr>
            <a:grpSpLocks/>
          </p:cNvGrpSpPr>
          <p:nvPr/>
        </p:nvGrpSpPr>
        <p:grpSpPr bwMode="auto">
          <a:xfrm rot="6327519">
            <a:off x="1207294" y="2909094"/>
            <a:ext cx="6091238" cy="3187700"/>
            <a:chOff x="1200" y="761"/>
            <a:chExt cx="3840" cy="1999"/>
          </a:xfrm>
        </p:grpSpPr>
        <p:sp>
          <p:nvSpPr>
            <p:cNvPr id="17427" name="AutoShape 166"/>
            <p:cNvSpPr>
              <a:spLocks noChangeAspect="1" noChangeArrowheads="1" noTextEdit="1"/>
            </p:cNvSpPr>
            <p:nvPr/>
          </p:nvSpPr>
          <p:spPr bwMode="auto">
            <a:xfrm>
              <a:off x="1200" y="761"/>
              <a:ext cx="3840" cy="1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Arc 167"/>
            <p:cNvSpPr>
              <a:spLocks/>
            </p:cNvSpPr>
            <p:nvPr/>
          </p:nvSpPr>
          <p:spPr bwMode="auto">
            <a:xfrm>
              <a:off x="1296" y="856"/>
              <a:ext cx="3555" cy="1801"/>
            </a:xfrm>
            <a:custGeom>
              <a:avLst/>
              <a:gdLst>
                <a:gd name="T0" fmla="*/ 0 w 43199"/>
                <a:gd name="T1" fmla="*/ 12 h 21892"/>
                <a:gd name="T2" fmla="*/ 24 w 43199"/>
                <a:gd name="T3" fmla="*/ 12 h 21892"/>
                <a:gd name="T4" fmla="*/ 12 w 43199"/>
                <a:gd name="T5" fmla="*/ 12 h 21892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892"/>
                <a:gd name="T11" fmla="*/ 43199 w 43199"/>
                <a:gd name="T12" fmla="*/ 21892 h 218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892" fill="none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</a:path>
                <a:path w="43199" h="21892" stroke="0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168"/>
            <p:cNvSpPr>
              <a:spLocks noChangeShapeType="1"/>
            </p:cNvSpPr>
            <p:nvPr/>
          </p:nvSpPr>
          <p:spPr bwMode="auto">
            <a:xfrm>
              <a:off x="1295" y="2617"/>
              <a:ext cx="3555" cy="4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169"/>
            <p:cNvSpPr>
              <a:spLocks noChangeArrowheads="1"/>
            </p:cNvSpPr>
            <p:nvPr/>
          </p:nvSpPr>
          <p:spPr bwMode="auto">
            <a:xfrm>
              <a:off x="4945" y="2491"/>
              <a:ext cx="1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lIns="0" tIns="0" rIns="0" bIns="0">
              <a:spAutoFit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431" name="Line 170"/>
            <p:cNvSpPr>
              <a:spLocks noChangeShapeType="1"/>
            </p:cNvSpPr>
            <p:nvPr/>
          </p:nvSpPr>
          <p:spPr bwMode="auto">
            <a:xfrm>
              <a:off x="1295" y="2617"/>
              <a:ext cx="222" cy="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171"/>
            <p:cNvSpPr>
              <a:spLocks noChangeShapeType="1"/>
            </p:cNvSpPr>
            <p:nvPr/>
          </p:nvSpPr>
          <p:spPr bwMode="auto">
            <a:xfrm>
              <a:off x="1327" y="2308"/>
              <a:ext cx="214" cy="4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172"/>
            <p:cNvSpPr>
              <a:spLocks noChangeShapeType="1"/>
            </p:cNvSpPr>
            <p:nvPr/>
          </p:nvSpPr>
          <p:spPr bwMode="auto">
            <a:xfrm>
              <a:off x="1406" y="2006"/>
              <a:ext cx="207" cy="8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173"/>
            <p:cNvSpPr>
              <a:spLocks noChangeShapeType="1"/>
            </p:cNvSpPr>
            <p:nvPr/>
          </p:nvSpPr>
          <p:spPr bwMode="auto">
            <a:xfrm>
              <a:off x="1541" y="1729"/>
              <a:ext cx="191" cy="11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174"/>
            <p:cNvSpPr>
              <a:spLocks noChangeShapeType="1"/>
            </p:cNvSpPr>
            <p:nvPr/>
          </p:nvSpPr>
          <p:spPr bwMode="auto">
            <a:xfrm>
              <a:off x="1724" y="1475"/>
              <a:ext cx="166" cy="15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175"/>
            <p:cNvSpPr>
              <a:spLocks noChangeShapeType="1"/>
            </p:cNvSpPr>
            <p:nvPr/>
          </p:nvSpPr>
          <p:spPr bwMode="auto">
            <a:xfrm>
              <a:off x="1938" y="1261"/>
              <a:ext cx="143" cy="17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176"/>
            <p:cNvSpPr>
              <a:spLocks noChangeShapeType="1"/>
            </p:cNvSpPr>
            <p:nvPr/>
          </p:nvSpPr>
          <p:spPr bwMode="auto">
            <a:xfrm>
              <a:off x="2200" y="1086"/>
              <a:ext cx="103" cy="19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177"/>
            <p:cNvSpPr>
              <a:spLocks noChangeShapeType="1"/>
            </p:cNvSpPr>
            <p:nvPr/>
          </p:nvSpPr>
          <p:spPr bwMode="auto">
            <a:xfrm>
              <a:off x="2477" y="959"/>
              <a:ext cx="80" cy="20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178"/>
            <p:cNvSpPr>
              <a:spLocks noChangeShapeType="1"/>
            </p:cNvSpPr>
            <p:nvPr/>
          </p:nvSpPr>
          <p:spPr bwMode="auto">
            <a:xfrm>
              <a:off x="2779" y="880"/>
              <a:ext cx="40" cy="22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179"/>
            <p:cNvSpPr>
              <a:spLocks noChangeShapeType="1"/>
            </p:cNvSpPr>
            <p:nvPr/>
          </p:nvSpPr>
          <p:spPr bwMode="auto">
            <a:xfrm>
              <a:off x="3088" y="856"/>
              <a:ext cx="1" cy="22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180"/>
            <p:cNvSpPr>
              <a:spLocks noChangeShapeType="1"/>
            </p:cNvSpPr>
            <p:nvPr/>
          </p:nvSpPr>
          <p:spPr bwMode="auto">
            <a:xfrm flipH="1">
              <a:off x="3358" y="888"/>
              <a:ext cx="40" cy="2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181"/>
            <p:cNvSpPr>
              <a:spLocks noChangeShapeType="1"/>
            </p:cNvSpPr>
            <p:nvPr/>
          </p:nvSpPr>
          <p:spPr bwMode="auto">
            <a:xfrm flipH="1">
              <a:off x="3620" y="967"/>
              <a:ext cx="79" cy="2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182"/>
            <p:cNvSpPr>
              <a:spLocks noChangeShapeType="1"/>
            </p:cNvSpPr>
            <p:nvPr/>
          </p:nvSpPr>
          <p:spPr bwMode="auto">
            <a:xfrm flipH="1">
              <a:off x="3858" y="1102"/>
              <a:ext cx="119" cy="19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Rectangle 183"/>
            <p:cNvSpPr>
              <a:spLocks noChangeArrowheads="1"/>
            </p:cNvSpPr>
            <p:nvPr/>
          </p:nvSpPr>
          <p:spPr bwMode="auto">
            <a:xfrm>
              <a:off x="4041" y="942"/>
              <a:ext cx="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lIns="0" tIns="0" rIns="0" bIns="0">
              <a:spAutoFit/>
            </a:bodyPr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445" name="Line 184"/>
            <p:cNvSpPr>
              <a:spLocks noChangeShapeType="1"/>
            </p:cNvSpPr>
            <p:nvPr/>
          </p:nvSpPr>
          <p:spPr bwMode="auto">
            <a:xfrm flipH="1">
              <a:off x="4080" y="1285"/>
              <a:ext cx="151" cy="16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185"/>
            <p:cNvSpPr>
              <a:spLocks noChangeShapeType="1"/>
            </p:cNvSpPr>
            <p:nvPr/>
          </p:nvSpPr>
          <p:spPr bwMode="auto">
            <a:xfrm flipH="1">
              <a:off x="4270" y="1499"/>
              <a:ext cx="175" cy="14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186"/>
            <p:cNvSpPr>
              <a:spLocks noChangeShapeType="1"/>
            </p:cNvSpPr>
            <p:nvPr/>
          </p:nvSpPr>
          <p:spPr bwMode="auto">
            <a:xfrm flipH="1">
              <a:off x="4429" y="1761"/>
              <a:ext cx="191" cy="10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187"/>
            <p:cNvSpPr>
              <a:spLocks noChangeShapeType="1"/>
            </p:cNvSpPr>
            <p:nvPr/>
          </p:nvSpPr>
          <p:spPr bwMode="auto">
            <a:xfrm flipH="1">
              <a:off x="4540" y="2038"/>
              <a:ext cx="206" cy="7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Line 188"/>
            <p:cNvSpPr>
              <a:spLocks noChangeShapeType="1"/>
            </p:cNvSpPr>
            <p:nvPr/>
          </p:nvSpPr>
          <p:spPr bwMode="auto">
            <a:xfrm flipH="1">
              <a:off x="4604" y="2340"/>
              <a:ext cx="222" cy="3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189"/>
            <p:cNvSpPr>
              <a:spLocks noChangeShapeType="1"/>
            </p:cNvSpPr>
            <p:nvPr/>
          </p:nvSpPr>
          <p:spPr bwMode="auto">
            <a:xfrm>
              <a:off x="1295" y="2617"/>
              <a:ext cx="22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Line 190"/>
            <p:cNvSpPr>
              <a:spLocks noChangeShapeType="1"/>
            </p:cNvSpPr>
            <p:nvPr/>
          </p:nvSpPr>
          <p:spPr bwMode="auto">
            <a:xfrm>
              <a:off x="4493" y="2649"/>
              <a:ext cx="357" cy="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191"/>
            <p:cNvSpPr>
              <a:spLocks noChangeShapeType="1"/>
            </p:cNvSpPr>
            <p:nvPr/>
          </p:nvSpPr>
          <p:spPr bwMode="auto">
            <a:xfrm>
              <a:off x="1295" y="2617"/>
              <a:ext cx="103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192"/>
            <p:cNvSpPr>
              <a:spLocks noChangeShapeType="1"/>
            </p:cNvSpPr>
            <p:nvPr/>
          </p:nvSpPr>
          <p:spPr bwMode="auto">
            <a:xfrm>
              <a:off x="1406" y="2006"/>
              <a:ext cx="95" cy="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Line 193"/>
            <p:cNvSpPr>
              <a:spLocks noChangeShapeType="1"/>
            </p:cNvSpPr>
            <p:nvPr/>
          </p:nvSpPr>
          <p:spPr bwMode="auto">
            <a:xfrm>
              <a:off x="1724" y="1475"/>
              <a:ext cx="79" cy="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194"/>
            <p:cNvSpPr>
              <a:spLocks noChangeShapeType="1"/>
            </p:cNvSpPr>
            <p:nvPr/>
          </p:nvSpPr>
          <p:spPr bwMode="auto">
            <a:xfrm>
              <a:off x="1946" y="1261"/>
              <a:ext cx="63" cy="7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Rectangle 195"/>
            <p:cNvSpPr>
              <a:spLocks noChangeArrowheads="1"/>
            </p:cNvSpPr>
            <p:nvPr/>
          </p:nvSpPr>
          <p:spPr bwMode="auto">
            <a:xfrm>
              <a:off x="4326" y="2538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57" name="Rectangle 196"/>
            <p:cNvSpPr>
              <a:spLocks noChangeArrowheads="1"/>
            </p:cNvSpPr>
            <p:nvPr/>
          </p:nvSpPr>
          <p:spPr bwMode="auto">
            <a:xfrm>
              <a:off x="4302" y="234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58" name="Rectangle 197"/>
            <p:cNvSpPr>
              <a:spLocks noChangeArrowheads="1"/>
            </p:cNvSpPr>
            <p:nvPr/>
          </p:nvSpPr>
          <p:spPr bwMode="auto">
            <a:xfrm>
              <a:off x="4257" y="2101"/>
              <a:ext cx="106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20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59" name="Rectangle 198"/>
            <p:cNvSpPr>
              <a:spLocks noChangeArrowheads="1"/>
            </p:cNvSpPr>
            <p:nvPr/>
          </p:nvSpPr>
          <p:spPr bwMode="auto">
            <a:xfrm>
              <a:off x="4128" y="1895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30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0" name="Rectangle 199"/>
            <p:cNvSpPr>
              <a:spLocks noChangeArrowheads="1"/>
            </p:cNvSpPr>
            <p:nvPr/>
          </p:nvSpPr>
          <p:spPr bwMode="auto">
            <a:xfrm>
              <a:off x="4040" y="1673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40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1" name="Rectangle 200"/>
            <p:cNvSpPr>
              <a:spLocks noChangeArrowheads="1"/>
            </p:cNvSpPr>
            <p:nvPr/>
          </p:nvSpPr>
          <p:spPr bwMode="auto">
            <a:xfrm>
              <a:off x="3893" y="1522"/>
              <a:ext cx="106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50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2" name="Rectangle 201"/>
            <p:cNvSpPr>
              <a:spLocks noChangeArrowheads="1"/>
            </p:cNvSpPr>
            <p:nvPr/>
          </p:nvSpPr>
          <p:spPr bwMode="auto">
            <a:xfrm>
              <a:off x="3711" y="1363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60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3" name="Rectangle 202"/>
            <p:cNvSpPr>
              <a:spLocks noChangeArrowheads="1"/>
            </p:cNvSpPr>
            <p:nvPr/>
          </p:nvSpPr>
          <p:spPr bwMode="auto">
            <a:xfrm>
              <a:off x="3493" y="1269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70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4" name="Rectangle 203"/>
            <p:cNvSpPr>
              <a:spLocks noChangeArrowheads="1"/>
            </p:cNvSpPr>
            <p:nvPr/>
          </p:nvSpPr>
          <p:spPr bwMode="auto">
            <a:xfrm>
              <a:off x="3258" y="1172"/>
              <a:ext cx="107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80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5" name="Rectangle 204"/>
            <p:cNvSpPr>
              <a:spLocks noChangeArrowheads="1"/>
            </p:cNvSpPr>
            <p:nvPr/>
          </p:nvSpPr>
          <p:spPr bwMode="auto">
            <a:xfrm>
              <a:off x="3017" y="1158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90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6" name="Rectangle 205"/>
            <p:cNvSpPr>
              <a:spLocks noChangeArrowheads="1"/>
            </p:cNvSpPr>
            <p:nvPr/>
          </p:nvSpPr>
          <p:spPr bwMode="auto">
            <a:xfrm>
              <a:off x="2764" y="1172"/>
              <a:ext cx="1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100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7" name="Rectangle 206"/>
            <p:cNvSpPr>
              <a:spLocks noChangeArrowheads="1"/>
            </p:cNvSpPr>
            <p:nvPr/>
          </p:nvSpPr>
          <p:spPr bwMode="auto">
            <a:xfrm>
              <a:off x="2557" y="1235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8" name="Rectangle 207"/>
            <p:cNvSpPr>
              <a:spLocks noChangeArrowheads="1"/>
            </p:cNvSpPr>
            <p:nvPr/>
          </p:nvSpPr>
          <p:spPr bwMode="auto">
            <a:xfrm>
              <a:off x="2328" y="1347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120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69" name="Rectangle 208"/>
            <p:cNvSpPr>
              <a:spLocks noChangeArrowheads="1"/>
            </p:cNvSpPr>
            <p:nvPr/>
          </p:nvSpPr>
          <p:spPr bwMode="auto">
            <a:xfrm>
              <a:off x="2137" y="1489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130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0" name="Rectangle 209"/>
            <p:cNvSpPr>
              <a:spLocks noChangeArrowheads="1"/>
            </p:cNvSpPr>
            <p:nvPr/>
          </p:nvSpPr>
          <p:spPr bwMode="auto">
            <a:xfrm>
              <a:off x="1945" y="1663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140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1" name="Rectangle 210"/>
            <p:cNvSpPr>
              <a:spLocks noChangeArrowheads="1"/>
            </p:cNvSpPr>
            <p:nvPr/>
          </p:nvSpPr>
          <p:spPr bwMode="auto">
            <a:xfrm>
              <a:off x="1819" y="1871"/>
              <a:ext cx="1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150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2" name="Rectangle 211"/>
            <p:cNvSpPr>
              <a:spLocks noChangeArrowheads="1"/>
            </p:cNvSpPr>
            <p:nvPr/>
          </p:nvSpPr>
          <p:spPr bwMode="auto">
            <a:xfrm>
              <a:off x="1692" y="2085"/>
              <a:ext cx="1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160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3" name="Rectangle 212"/>
            <p:cNvSpPr>
              <a:spLocks noChangeArrowheads="1"/>
            </p:cNvSpPr>
            <p:nvPr/>
          </p:nvSpPr>
          <p:spPr bwMode="auto">
            <a:xfrm>
              <a:off x="1660" y="2323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170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4" name="Rectangle 213"/>
            <p:cNvSpPr>
              <a:spLocks noChangeArrowheads="1"/>
            </p:cNvSpPr>
            <p:nvPr/>
          </p:nvSpPr>
          <p:spPr bwMode="auto">
            <a:xfrm>
              <a:off x="1628" y="2514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FF0000"/>
                  </a:solidFill>
                  <a:latin typeface="Calibri" pitchFamily="34" charset="0"/>
                </a:rPr>
                <a:t>180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5" name="Rectangle 214"/>
            <p:cNvSpPr>
              <a:spLocks noChangeArrowheads="1"/>
            </p:cNvSpPr>
            <p:nvPr/>
          </p:nvSpPr>
          <p:spPr bwMode="auto">
            <a:xfrm>
              <a:off x="1525" y="2514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6" name="Rectangle 215"/>
            <p:cNvSpPr>
              <a:spLocks noChangeArrowheads="1"/>
            </p:cNvSpPr>
            <p:nvPr/>
          </p:nvSpPr>
          <p:spPr bwMode="auto">
            <a:xfrm>
              <a:off x="4438" y="2544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180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7" name="Rectangle 216"/>
            <p:cNvSpPr>
              <a:spLocks noChangeArrowheads="1"/>
            </p:cNvSpPr>
            <p:nvPr/>
          </p:nvSpPr>
          <p:spPr bwMode="auto">
            <a:xfrm>
              <a:off x="4430" y="2306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170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8" name="Rectangle 217"/>
            <p:cNvSpPr>
              <a:spLocks noChangeArrowheads="1"/>
            </p:cNvSpPr>
            <p:nvPr/>
          </p:nvSpPr>
          <p:spPr bwMode="auto">
            <a:xfrm>
              <a:off x="4366" y="2062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160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79" name="Rectangle 218"/>
            <p:cNvSpPr>
              <a:spLocks noChangeArrowheads="1"/>
            </p:cNvSpPr>
            <p:nvPr/>
          </p:nvSpPr>
          <p:spPr bwMode="auto">
            <a:xfrm>
              <a:off x="4240" y="1831"/>
              <a:ext cx="161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150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0" name="Rectangle 219"/>
            <p:cNvSpPr>
              <a:spLocks noChangeArrowheads="1"/>
            </p:cNvSpPr>
            <p:nvPr/>
          </p:nvSpPr>
          <p:spPr bwMode="auto">
            <a:xfrm>
              <a:off x="4129" y="1608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140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1" name="Rectangle 220"/>
            <p:cNvSpPr>
              <a:spLocks noChangeArrowheads="1"/>
            </p:cNvSpPr>
            <p:nvPr/>
          </p:nvSpPr>
          <p:spPr bwMode="auto">
            <a:xfrm>
              <a:off x="3969" y="1449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130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2" name="Rectangle 221"/>
            <p:cNvSpPr>
              <a:spLocks noChangeArrowheads="1"/>
            </p:cNvSpPr>
            <p:nvPr/>
          </p:nvSpPr>
          <p:spPr bwMode="auto">
            <a:xfrm>
              <a:off x="3731" y="1261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120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3" name="Rectangle 222"/>
            <p:cNvSpPr>
              <a:spLocks noChangeArrowheads="1"/>
            </p:cNvSpPr>
            <p:nvPr/>
          </p:nvSpPr>
          <p:spPr bwMode="auto">
            <a:xfrm>
              <a:off x="3494" y="1149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4" name="Rectangle 223"/>
            <p:cNvSpPr>
              <a:spLocks noChangeArrowheads="1"/>
            </p:cNvSpPr>
            <p:nvPr/>
          </p:nvSpPr>
          <p:spPr bwMode="auto">
            <a:xfrm>
              <a:off x="3247" y="1068"/>
              <a:ext cx="15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100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5" name="Rectangle 224"/>
            <p:cNvSpPr>
              <a:spLocks noChangeArrowheads="1"/>
            </p:cNvSpPr>
            <p:nvPr/>
          </p:nvSpPr>
          <p:spPr bwMode="auto">
            <a:xfrm>
              <a:off x="3017" y="1039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90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6" name="Rectangle 225"/>
            <p:cNvSpPr>
              <a:spLocks noChangeArrowheads="1"/>
            </p:cNvSpPr>
            <p:nvPr/>
          </p:nvSpPr>
          <p:spPr bwMode="auto">
            <a:xfrm>
              <a:off x="2771" y="1062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80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7" name="Rectangle 226"/>
            <p:cNvSpPr>
              <a:spLocks noChangeArrowheads="1"/>
            </p:cNvSpPr>
            <p:nvPr/>
          </p:nvSpPr>
          <p:spPr bwMode="auto">
            <a:xfrm>
              <a:off x="2501" y="115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70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8" name="Rectangle 227"/>
            <p:cNvSpPr>
              <a:spLocks noChangeArrowheads="1"/>
            </p:cNvSpPr>
            <p:nvPr/>
          </p:nvSpPr>
          <p:spPr bwMode="auto">
            <a:xfrm>
              <a:off x="2263" y="126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60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89" name="Rectangle 228"/>
            <p:cNvSpPr>
              <a:spLocks noChangeArrowheads="1"/>
            </p:cNvSpPr>
            <p:nvPr/>
          </p:nvSpPr>
          <p:spPr bwMode="auto">
            <a:xfrm>
              <a:off x="2025" y="1411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50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90" name="Rectangle 229"/>
            <p:cNvSpPr>
              <a:spLocks noChangeArrowheads="1"/>
            </p:cNvSpPr>
            <p:nvPr/>
          </p:nvSpPr>
          <p:spPr bwMode="auto">
            <a:xfrm>
              <a:off x="1851" y="1610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40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91" name="Rectangle 230"/>
            <p:cNvSpPr>
              <a:spLocks noChangeArrowheads="1"/>
            </p:cNvSpPr>
            <p:nvPr/>
          </p:nvSpPr>
          <p:spPr bwMode="auto">
            <a:xfrm>
              <a:off x="1708" y="181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30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92" name="Rectangle 231"/>
            <p:cNvSpPr>
              <a:spLocks noChangeArrowheads="1"/>
            </p:cNvSpPr>
            <p:nvPr/>
          </p:nvSpPr>
          <p:spPr bwMode="auto">
            <a:xfrm>
              <a:off x="1573" y="2054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20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93" name="Rectangle 232"/>
            <p:cNvSpPr>
              <a:spLocks noChangeArrowheads="1"/>
            </p:cNvSpPr>
            <p:nvPr/>
          </p:nvSpPr>
          <p:spPr bwMode="auto">
            <a:xfrm>
              <a:off x="1541" y="2316"/>
              <a:ext cx="106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alibri" pitchFamily="34" charset="0"/>
                </a:rPr>
                <a:t>10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17494" name="Oval 233"/>
            <p:cNvSpPr>
              <a:spLocks noChangeArrowheads="1"/>
            </p:cNvSpPr>
            <p:nvPr/>
          </p:nvSpPr>
          <p:spPr bwMode="auto">
            <a:xfrm>
              <a:off x="3057" y="2617"/>
              <a:ext cx="39" cy="4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7495" name="Rectangle 234"/>
            <p:cNvSpPr>
              <a:spLocks noChangeArrowheads="1"/>
            </p:cNvSpPr>
            <p:nvPr/>
          </p:nvSpPr>
          <p:spPr bwMode="auto">
            <a:xfrm>
              <a:off x="3049" y="2474"/>
              <a:ext cx="75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808080"/>
                  </a:solidFill>
                  <a:latin typeface="Calibri" pitchFamily="34" charset="0"/>
                </a:rPr>
                <a:t>O</a:t>
              </a:r>
              <a:endParaRPr lang="en-US">
                <a:latin typeface="Calibri" pitchFamily="34" charset="0"/>
              </a:endParaRPr>
            </a:p>
          </p:txBody>
        </p:sp>
      </p:grpSp>
      <p:sp>
        <p:nvSpPr>
          <p:cNvPr id="60" name="Line 28"/>
          <p:cNvSpPr>
            <a:spLocks noChangeShapeType="1"/>
          </p:cNvSpPr>
          <p:nvPr/>
        </p:nvSpPr>
        <p:spPr bwMode="auto">
          <a:xfrm flipV="1">
            <a:off x="2895600" y="1524000"/>
            <a:ext cx="3810000" cy="2533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Oval 116"/>
          <p:cNvSpPr>
            <a:spLocks noChangeArrowheads="1"/>
          </p:cNvSpPr>
          <p:nvPr/>
        </p:nvSpPr>
        <p:spPr bwMode="auto">
          <a:xfrm flipH="1">
            <a:off x="5264150" y="2427288"/>
            <a:ext cx="95250" cy="730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" name="Text Box 129"/>
          <p:cNvSpPr txBox="1">
            <a:spLocks noChangeArrowheads="1"/>
          </p:cNvSpPr>
          <p:nvPr/>
        </p:nvSpPr>
        <p:spPr bwMode="auto">
          <a:xfrm>
            <a:off x="3276600" y="3698875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2" name="Text Box 130"/>
          <p:cNvSpPr txBox="1">
            <a:spLocks noChangeArrowheads="1"/>
          </p:cNvSpPr>
          <p:nvPr/>
        </p:nvSpPr>
        <p:spPr bwMode="auto">
          <a:xfrm>
            <a:off x="3048000" y="3455988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63" name="Arc 62"/>
          <p:cNvSpPr/>
          <p:nvPr/>
        </p:nvSpPr>
        <p:spPr>
          <a:xfrm rot="10800000" flipH="1" flipV="1">
            <a:off x="2854325" y="3840163"/>
            <a:ext cx="431800" cy="320675"/>
          </a:xfrm>
          <a:prstGeom prst="arc">
            <a:avLst>
              <a:gd name="adj1" fmla="val 18553698"/>
              <a:gd name="adj2" fmla="val 1898105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Arc 63"/>
          <p:cNvSpPr/>
          <p:nvPr/>
        </p:nvSpPr>
        <p:spPr>
          <a:xfrm rot="7024864" flipH="1">
            <a:off x="2813050" y="3760788"/>
            <a:ext cx="431800" cy="336550"/>
          </a:xfrm>
          <a:prstGeom prst="arc">
            <a:avLst>
              <a:gd name="adj1" fmla="val 18553698"/>
              <a:gd name="adj2" fmla="val 1898105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0" y="1524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  <a:latin typeface="Calibri" pitchFamily="34" charset="0"/>
              </a:rPr>
              <a:t>* 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VÏ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tia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ph©n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gi¸c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b»ng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 </a:t>
            </a:r>
            <a:r>
              <a:rPr lang="en-US" sz="3200" b="1" dirty="0" err="1" smtClean="0">
                <a:solidFill>
                  <a:srgbClr val="FF3300"/>
                </a:solidFill>
                <a:latin typeface=".VnTimeH" pitchFamily="34" charset="0"/>
              </a:rPr>
              <a:t>TH­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r>
              <a:rPr lang="en-US" sz="3200" b="1" dirty="0" err="1" smtClean="0">
                <a:solidFill>
                  <a:srgbClr val="FF3300"/>
                </a:solidFill>
                <a:latin typeface=".VnTimeH" pitchFamily="34" charset="0"/>
              </a:rPr>
              <a:t>c</a:t>
            </a:r>
            <a:r>
              <a:rPr lang="en-US" sz="3200" b="1" dirty="0" smtClean="0">
                <a:solidFill>
                  <a:srgbClr val="FF3300"/>
                </a:solidFill>
                <a:latin typeface=".VnTimeH" pitchFamily="34" charset="0"/>
              </a:rPr>
              <a:t>  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®o ®é:</a:t>
            </a:r>
          </a:p>
        </p:txBody>
      </p:sp>
      <p:cxnSp>
        <p:nvCxnSpPr>
          <p:cNvPr id="137" name="Straight Connector 136"/>
          <p:cNvCxnSpPr>
            <a:stCxn id="17494" idx="3"/>
          </p:cNvCxnSpPr>
          <p:nvPr/>
        </p:nvCxnSpPr>
        <p:spPr>
          <a:xfrm rot="10800000" flipH="1">
            <a:off x="2908300" y="685800"/>
            <a:ext cx="977900" cy="33512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0" name="TextBox 139"/>
          <p:cNvSpPr txBox="1">
            <a:spLocks noChangeArrowheads="1"/>
          </p:cNvSpPr>
          <p:nvPr/>
        </p:nvSpPr>
        <p:spPr bwMode="auto">
          <a:xfrm>
            <a:off x="6858000" y="4460875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C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17421" name="TextBox 140"/>
          <p:cNvSpPr txBox="1">
            <a:spLocks noChangeArrowheads="1"/>
          </p:cNvSpPr>
          <p:nvPr/>
        </p:nvSpPr>
        <p:spPr bwMode="auto">
          <a:xfrm>
            <a:off x="3352800" y="533400"/>
            <a:ext cx="45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B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7422" name="TextBox 141"/>
          <p:cNvSpPr txBox="1">
            <a:spLocks noChangeArrowheads="1"/>
          </p:cNvSpPr>
          <p:nvPr/>
        </p:nvSpPr>
        <p:spPr bwMode="auto">
          <a:xfrm>
            <a:off x="2514600" y="3803650"/>
            <a:ext cx="30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A</a:t>
            </a:r>
            <a:endParaRPr lang="en-US" sz="3200" dirty="0">
              <a:latin typeface="Calibri" pitchFamily="34" charset="0"/>
            </a:endParaRPr>
          </a:p>
        </p:txBody>
      </p:sp>
      <p:cxnSp>
        <p:nvCxnSpPr>
          <p:cNvPr id="91" name="Straight Connector 90"/>
          <p:cNvCxnSpPr>
            <a:endCxn id="17420" idx="0"/>
          </p:cNvCxnSpPr>
          <p:nvPr/>
        </p:nvCxnSpPr>
        <p:spPr>
          <a:xfrm rot="16200000" flipH="1">
            <a:off x="3560762" y="1011237"/>
            <a:ext cx="3775076" cy="3124200"/>
          </a:xfrm>
          <a:prstGeom prst="line">
            <a:avLst/>
          </a:prstGeom>
          <a:ln w="25400" cmpd="sng">
            <a:head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398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59" grpId="0" animBg="1"/>
      <p:bldP spid="61" grpId="0"/>
      <p:bldP spid="62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7" descr="h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948622">
            <a:off x="4816475" y="2479675"/>
            <a:ext cx="17907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11" descr="ha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65687">
            <a:off x="3367088" y="2752725"/>
            <a:ext cx="17145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514600" y="1752600"/>
            <a:ext cx="4478338" cy="4090985"/>
            <a:chOff x="2472" y="1035"/>
            <a:chExt cx="2821" cy="2577"/>
          </a:xfrm>
        </p:grpSpPr>
        <p:sp>
          <p:nvSpPr>
            <p:cNvPr id="16445" name="Line 36"/>
            <p:cNvSpPr>
              <a:spLocks noChangeShapeType="1"/>
            </p:cNvSpPr>
            <p:nvPr/>
          </p:nvSpPr>
          <p:spPr bwMode="auto">
            <a:xfrm>
              <a:off x="2699" y="3338"/>
              <a:ext cx="2313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" name="Text Box 37"/>
            <p:cNvSpPr txBox="1">
              <a:spLocks noChangeArrowheads="1"/>
            </p:cNvSpPr>
            <p:nvPr/>
          </p:nvSpPr>
          <p:spPr bwMode="auto">
            <a:xfrm>
              <a:off x="5112" y="3243"/>
              <a:ext cx="18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/>
                <a:t>C</a:t>
              </a:r>
              <a:endParaRPr lang="en-US" sz="3200" dirty="0"/>
            </a:p>
          </p:txBody>
        </p:sp>
        <p:sp>
          <p:nvSpPr>
            <p:cNvPr id="16447" name="Text Box 38"/>
            <p:cNvSpPr txBox="1">
              <a:spLocks noChangeArrowheads="1"/>
            </p:cNvSpPr>
            <p:nvPr/>
          </p:nvSpPr>
          <p:spPr bwMode="auto">
            <a:xfrm>
              <a:off x="2472" y="3244"/>
              <a:ext cx="22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16448" name="Line 39"/>
            <p:cNvSpPr>
              <a:spLocks noChangeShapeType="1"/>
            </p:cNvSpPr>
            <p:nvPr/>
          </p:nvSpPr>
          <p:spPr bwMode="auto">
            <a:xfrm flipV="1">
              <a:off x="2699" y="1253"/>
              <a:ext cx="589" cy="208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9" name="Text Box 40"/>
            <p:cNvSpPr txBox="1">
              <a:spLocks noChangeArrowheads="1"/>
            </p:cNvSpPr>
            <p:nvPr/>
          </p:nvSpPr>
          <p:spPr bwMode="auto">
            <a:xfrm>
              <a:off x="3000" y="1035"/>
              <a:ext cx="363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1828800" y="4419600"/>
            <a:ext cx="5811838" cy="1004888"/>
            <a:chOff x="1440" y="3168"/>
            <a:chExt cx="3661" cy="297"/>
          </a:xfrm>
        </p:grpSpPr>
        <p:sp>
          <p:nvSpPr>
            <p:cNvPr id="16424" name="Line 42"/>
            <p:cNvSpPr>
              <a:spLocks noChangeShapeType="1"/>
            </p:cNvSpPr>
            <p:nvPr/>
          </p:nvSpPr>
          <p:spPr bwMode="auto">
            <a:xfrm>
              <a:off x="2112" y="34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25" name="Line 43"/>
            <p:cNvSpPr>
              <a:spLocks noChangeShapeType="1"/>
            </p:cNvSpPr>
            <p:nvPr/>
          </p:nvSpPr>
          <p:spPr bwMode="auto">
            <a:xfrm>
              <a:off x="2160" y="345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1440" y="3168"/>
              <a:ext cx="3648" cy="297"/>
              <a:chOff x="960" y="986"/>
              <a:chExt cx="3648" cy="297"/>
            </a:xfrm>
          </p:grpSpPr>
          <p:sp>
            <p:nvSpPr>
              <p:cNvPr id="16433" name="Rectangle 45"/>
              <p:cNvSpPr>
                <a:spLocks noChangeArrowheads="1"/>
              </p:cNvSpPr>
              <p:nvPr/>
            </p:nvSpPr>
            <p:spPr bwMode="auto">
              <a:xfrm>
                <a:off x="960" y="995"/>
                <a:ext cx="364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6434" name="Line 46"/>
              <p:cNvSpPr>
                <a:spLocks noChangeShapeType="1"/>
              </p:cNvSpPr>
              <p:nvPr/>
            </p:nvSpPr>
            <p:spPr bwMode="auto">
              <a:xfrm>
                <a:off x="4320" y="10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Line 47"/>
              <p:cNvSpPr>
                <a:spLocks noChangeShapeType="1"/>
              </p:cNvSpPr>
              <p:nvPr/>
            </p:nvSpPr>
            <p:spPr bwMode="auto">
              <a:xfrm>
                <a:off x="1261" y="10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Line 48"/>
              <p:cNvSpPr>
                <a:spLocks noChangeShapeType="1"/>
              </p:cNvSpPr>
              <p:nvPr/>
            </p:nvSpPr>
            <p:spPr bwMode="auto">
              <a:xfrm>
                <a:off x="1571" y="100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Line 49"/>
              <p:cNvSpPr>
                <a:spLocks noChangeShapeType="1"/>
              </p:cNvSpPr>
              <p:nvPr/>
            </p:nvSpPr>
            <p:spPr bwMode="auto">
              <a:xfrm>
                <a:off x="1876" y="98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8" name="Line 50"/>
              <p:cNvSpPr>
                <a:spLocks noChangeShapeType="1"/>
              </p:cNvSpPr>
              <p:nvPr/>
            </p:nvSpPr>
            <p:spPr bwMode="auto">
              <a:xfrm>
                <a:off x="2186" y="98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9" name="Line 51"/>
              <p:cNvSpPr>
                <a:spLocks noChangeShapeType="1"/>
              </p:cNvSpPr>
              <p:nvPr/>
            </p:nvSpPr>
            <p:spPr bwMode="auto">
              <a:xfrm>
                <a:off x="2487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Line 52"/>
              <p:cNvSpPr>
                <a:spLocks noChangeShapeType="1"/>
              </p:cNvSpPr>
              <p:nvPr/>
            </p:nvSpPr>
            <p:spPr bwMode="auto">
              <a:xfrm>
                <a:off x="2797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1" name="Line 53"/>
              <p:cNvSpPr>
                <a:spLocks noChangeShapeType="1"/>
              </p:cNvSpPr>
              <p:nvPr/>
            </p:nvSpPr>
            <p:spPr bwMode="auto">
              <a:xfrm>
                <a:off x="3098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2" name="Line 54"/>
              <p:cNvSpPr>
                <a:spLocks noChangeShapeType="1"/>
              </p:cNvSpPr>
              <p:nvPr/>
            </p:nvSpPr>
            <p:spPr bwMode="auto">
              <a:xfrm>
                <a:off x="3408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3" name="Line 55"/>
              <p:cNvSpPr>
                <a:spLocks noChangeShapeType="1"/>
              </p:cNvSpPr>
              <p:nvPr/>
            </p:nvSpPr>
            <p:spPr bwMode="auto">
              <a:xfrm>
                <a:off x="3722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4" name="Line 56"/>
              <p:cNvSpPr>
                <a:spLocks noChangeShapeType="1"/>
              </p:cNvSpPr>
              <p:nvPr/>
            </p:nvSpPr>
            <p:spPr bwMode="auto">
              <a:xfrm>
                <a:off x="4032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7" name="Text Box 57"/>
            <p:cNvSpPr txBox="1">
              <a:spLocks noChangeArrowheads="1"/>
            </p:cNvSpPr>
            <p:nvPr/>
          </p:nvSpPr>
          <p:spPr bwMode="auto">
            <a:xfrm>
              <a:off x="4909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16428" name="Text Box 58"/>
            <p:cNvSpPr txBox="1">
              <a:spLocks noChangeArrowheads="1"/>
            </p:cNvSpPr>
            <p:nvPr/>
          </p:nvSpPr>
          <p:spPr bwMode="auto">
            <a:xfrm>
              <a:off x="4342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6429" name="Text Box 59"/>
            <p:cNvSpPr txBox="1">
              <a:spLocks noChangeArrowheads="1"/>
            </p:cNvSpPr>
            <p:nvPr/>
          </p:nvSpPr>
          <p:spPr bwMode="auto">
            <a:xfrm>
              <a:off x="3718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16430" name="Text Box 60"/>
            <p:cNvSpPr txBox="1">
              <a:spLocks noChangeArrowheads="1"/>
            </p:cNvSpPr>
            <p:nvPr/>
          </p:nvSpPr>
          <p:spPr bwMode="auto">
            <a:xfrm>
              <a:off x="3098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6431" name="Text Box 61"/>
            <p:cNvSpPr txBox="1">
              <a:spLocks noChangeArrowheads="1"/>
            </p:cNvSpPr>
            <p:nvPr/>
          </p:nvSpPr>
          <p:spPr bwMode="auto">
            <a:xfrm>
              <a:off x="2496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6432" name="Text Box 62"/>
            <p:cNvSpPr txBox="1">
              <a:spLocks noChangeArrowheads="1"/>
            </p:cNvSpPr>
            <p:nvPr/>
          </p:nvSpPr>
          <p:spPr bwMode="auto">
            <a:xfrm>
              <a:off x="1894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5" name="Group 93"/>
          <p:cNvGrpSpPr>
            <a:grpSpLocks/>
          </p:cNvGrpSpPr>
          <p:nvPr/>
        </p:nvGrpSpPr>
        <p:grpSpPr bwMode="auto">
          <a:xfrm rot="-4444442">
            <a:off x="1699419" y="3302794"/>
            <a:ext cx="4267200" cy="1004888"/>
            <a:chOff x="1440" y="3168"/>
            <a:chExt cx="3661" cy="297"/>
          </a:xfrm>
        </p:grpSpPr>
        <p:sp>
          <p:nvSpPr>
            <p:cNvPr id="16403" name="Line 94"/>
            <p:cNvSpPr>
              <a:spLocks noChangeShapeType="1"/>
            </p:cNvSpPr>
            <p:nvPr/>
          </p:nvSpPr>
          <p:spPr bwMode="auto">
            <a:xfrm>
              <a:off x="2112" y="3408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95"/>
            <p:cNvSpPr>
              <a:spLocks noChangeShapeType="1"/>
            </p:cNvSpPr>
            <p:nvPr/>
          </p:nvSpPr>
          <p:spPr bwMode="auto">
            <a:xfrm>
              <a:off x="2160" y="345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96"/>
            <p:cNvGrpSpPr>
              <a:grpSpLocks/>
            </p:cNvGrpSpPr>
            <p:nvPr/>
          </p:nvGrpSpPr>
          <p:grpSpPr bwMode="auto">
            <a:xfrm>
              <a:off x="1440" y="3168"/>
              <a:ext cx="3648" cy="297"/>
              <a:chOff x="960" y="986"/>
              <a:chExt cx="3648" cy="297"/>
            </a:xfrm>
          </p:grpSpPr>
          <p:sp>
            <p:nvSpPr>
              <p:cNvPr id="16412" name="Rectangle 97"/>
              <p:cNvSpPr>
                <a:spLocks noChangeArrowheads="1"/>
              </p:cNvSpPr>
              <p:nvPr/>
            </p:nvSpPr>
            <p:spPr bwMode="auto">
              <a:xfrm>
                <a:off x="960" y="995"/>
                <a:ext cx="364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6413" name="Line 98"/>
              <p:cNvSpPr>
                <a:spLocks noChangeShapeType="1"/>
              </p:cNvSpPr>
              <p:nvPr/>
            </p:nvSpPr>
            <p:spPr bwMode="auto">
              <a:xfrm>
                <a:off x="4320" y="10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99"/>
              <p:cNvSpPr>
                <a:spLocks noChangeShapeType="1"/>
              </p:cNvSpPr>
              <p:nvPr/>
            </p:nvSpPr>
            <p:spPr bwMode="auto">
              <a:xfrm>
                <a:off x="1261" y="100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100"/>
              <p:cNvSpPr>
                <a:spLocks noChangeShapeType="1"/>
              </p:cNvSpPr>
              <p:nvPr/>
            </p:nvSpPr>
            <p:spPr bwMode="auto">
              <a:xfrm>
                <a:off x="1571" y="100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101"/>
              <p:cNvSpPr>
                <a:spLocks noChangeShapeType="1"/>
              </p:cNvSpPr>
              <p:nvPr/>
            </p:nvSpPr>
            <p:spPr bwMode="auto">
              <a:xfrm>
                <a:off x="1876" y="98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102"/>
              <p:cNvSpPr>
                <a:spLocks noChangeShapeType="1"/>
              </p:cNvSpPr>
              <p:nvPr/>
            </p:nvSpPr>
            <p:spPr bwMode="auto">
              <a:xfrm>
                <a:off x="2186" y="98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103"/>
              <p:cNvSpPr>
                <a:spLocks noChangeShapeType="1"/>
              </p:cNvSpPr>
              <p:nvPr/>
            </p:nvSpPr>
            <p:spPr bwMode="auto">
              <a:xfrm>
                <a:off x="2487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104"/>
              <p:cNvSpPr>
                <a:spLocks noChangeShapeType="1"/>
              </p:cNvSpPr>
              <p:nvPr/>
            </p:nvSpPr>
            <p:spPr bwMode="auto">
              <a:xfrm>
                <a:off x="2797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105"/>
              <p:cNvSpPr>
                <a:spLocks noChangeShapeType="1"/>
              </p:cNvSpPr>
              <p:nvPr/>
            </p:nvSpPr>
            <p:spPr bwMode="auto">
              <a:xfrm>
                <a:off x="3098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106"/>
              <p:cNvSpPr>
                <a:spLocks noChangeShapeType="1"/>
              </p:cNvSpPr>
              <p:nvPr/>
            </p:nvSpPr>
            <p:spPr bwMode="auto">
              <a:xfrm>
                <a:off x="3408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107"/>
              <p:cNvSpPr>
                <a:spLocks noChangeShapeType="1"/>
              </p:cNvSpPr>
              <p:nvPr/>
            </p:nvSpPr>
            <p:spPr bwMode="auto">
              <a:xfrm>
                <a:off x="3722" y="995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Line 108"/>
              <p:cNvSpPr>
                <a:spLocks noChangeShapeType="1"/>
              </p:cNvSpPr>
              <p:nvPr/>
            </p:nvSpPr>
            <p:spPr bwMode="auto">
              <a:xfrm>
                <a:off x="4032" y="995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6" name="Text Box 109"/>
            <p:cNvSpPr txBox="1">
              <a:spLocks noChangeArrowheads="1"/>
            </p:cNvSpPr>
            <p:nvPr/>
          </p:nvSpPr>
          <p:spPr bwMode="auto">
            <a:xfrm>
              <a:off x="4909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16407" name="Text Box 110"/>
            <p:cNvSpPr txBox="1">
              <a:spLocks noChangeArrowheads="1"/>
            </p:cNvSpPr>
            <p:nvPr/>
          </p:nvSpPr>
          <p:spPr bwMode="auto">
            <a:xfrm>
              <a:off x="4342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6408" name="Text Box 111"/>
            <p:cNvSpPr txBox="1">
              <a:spLocks noChangeArrowheads="1"/>
            </p:cNvSpPr>
            <p:nvPr/>
          </p:nvSpPr>
          <p:spPr bwMode="auto">
            <a:xfrm>
              <a:off x="3718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16409" name="Text Box 112"/>
            <p:cNvSpPr txBox="1">
              <a:spLocks noChangeArrowheads="1"/>
            </p:cNvSpPr>
            <p:nvPr/>
          </p:nvSpPr>
          <p:spPr bwMode="auto">
            <a:xfrm>
              <a:off x="3098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6410" name="Text Box 113"/>
            <p:cNvSpPr txBox="1">
              <a:spLocks noChangeArrowheads="1"/>
            </p:cNvSpPr>
            <p:nvPr/>
          </p:nvSpPr>
          <p:spPr bwMode="auto">
            <a:xfrm>
              <a:off x="2496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6411" name="Text Box 114"/>
            <p:cNvSpPr txBox="1">
              <a:spLocks noChangeArrowheads="1"/>
            </p:cNvSpPr>
            <p:nvPr/>
          </p:nvSpPr>
          <p:spPr bwMode="auto">
            <a:xfrm>
              <a:off x="1894" y="3229"/>
              <a:ext cx="192" cy="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sp>
        <p:nvSpPr>
          <p:cNvPr id="58" name="Line 115"/>
          <p:cNvSpPr>
            <a:spLocks noChangeShapeType="1"/>
          </p:cNvSpPr>
          <p:nvPr/>
        </p:nvSpPr>
        <p:spPr bwMode="auto">
          <a:xfrm flipH="1">
            <a:off x="4132263" y="35433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Oval 116"/>
          <p:cNvSpPr>
            <a:spLocks noChangeArrowheads="1"/>
          </p:cNvSpPr>
          <p:nvPr/>
        </p:nvSpPr>
        <p:spPr bwMode="auto">
          <a:xfrm>
            <a:off x="4140200" y="43815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0" name="Line 28"/>
          <p:cNvSpPr>
            <a:spLocks noChangeShapeType="1"/>
          </p:cNvSpPr>
          <p:nvPr/>
        </p:nvSpPr>
        <p:spPr bwMode="auto">
          <a:xfrm flipV="1">
            <a:off x="2884488" y="2665413"/>
            <a:ext cx="3644900" cy="272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 Box 129"/>
          <p:cNvSpPr txBox="1">
            <a:spLocks noChangeArrowheads="1"/>
          </p:cNvSpPr>
          <p:nvPr/>
        </p:nvSpPr>
        <p:spPr bwMode="auto">
          <a:xfrm>
            <a:off x="3276600" y="502920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62" name="Text Box 130"/>
          <p:cNvSpPr txBox="1">
            <a:spLocks noChangeArrowheads="1"/>
          </p:cNvSpPr>
          <p:nvPr/>
        </p:nvSpPr>
        <p:spPr bwMode="auto">
          <a:xfrm>
            <a:off x="3048000" y="464820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63" name="Arc 62"/>
          <p:cNvSpPr/>
          <p:nvPr/>
        </p:nvSpPr>
        <p:spPr>
          <a:xfrm rot="10800000" flipH="1" flipV="1">
            <a:off x="2854325" y="5141913"/>
            <a:ext cx="431800" cy="320675"/>
          </a:xfrm>
          <a:prstGeom prst="arc">
            <a:avLst>
              <a:gd name="adj1" fmla="val 18553698"/>
              <a:gd name="adj2" fmla="val 1898105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Arc 63"/>
          <p:cNvSpPr/>
          <p:nvPr/>
        </p:nvSpPr>
        <p:spPr>
          <a:xfrm rot="7024864" flipH="1">
            <a:off x="2813050" y="5021263"/>
            <a:ext cx="431800" cy="336550"/>
          </a:xfrm>
          <a:prstGeom prst="arc">
            <a:avLst>
              <a:gd name="adj1" fmla="val 18553698"/>
              <a:gd name="adj2" fmla="val 1898105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0" y="381000"/>
            <a:ext cx="883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  <a:latin typeface="Calibri" pitchFamily="34" charset="0"/>
              </a:rPr>
              <a:t>* 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VÏ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tia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ph©n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gi¸c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b»ng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.VnTimeH" pitchFamily="34" charset="0"/>
              </a:rPr>
              <a:t>TH­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r>
              <a:rPr lang="en-US" sz="3200" b="1" dirty="0" err="1" smtClean="0">
                <a:solidFill>
                  <a:srgbClr val="FF3300"/>
                </a:solidFill>
                <a:latin typeface=".VnTimeH" pitchFamily="34" charset="0"/>
              </a:rPr>
              <a:t>c</a:t>
            </a:r>
            <a:r>
              <a:rPr lang="en-US" sz="3200" b="1" dirty="0" smtClean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hai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.VnTimeH" pitchFamily="34" charset="0"/>
              </a:rPr>
              <a:t>lÒ</a:t>
            </a:r>
            <a:r>
              <a:rPr lang="en-US" sz="3200" b="1" dirty="0">
                <a:solidFill>
                  <a:srgbClr val="FF3300"/>
                </a:solidFill>
                <a:latin typeface=".VnTimeH" pitchFamily="34" charset="0"/>
              </a:rPr>
              <a:t>: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81400" y="44196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H="1">
            <a:off x="3543300" y="2400300"/>
            <a:ext cx="3276600" cy="2743200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20231E-7 L 0.22969 0.00139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1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56069E-6 L -0.04965 0.21318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0" grpId="0" animBg="1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82" name="Arc 90"/>
          <p:cNvSpPr>
            <a:spLocks/>
          </p:cNvSpPr>
          <p:nvPr/>
        </p:nvSpPr>
        <p:spPr bwMode="auto">
          <a:xfrm rot="8476317" flipH="1">
            <a:off x="2222742" y="2423484"/>
            <a:ext cx="1381125" cy="1946275"/>
          </a:xfrm>
          <a:custGeom>
            <a:avLst/>
            <a:gdLst>
              <a:gd name="T0" fmla="*/ 2147483647 w 16217"/>
              <a:gd name="T1" fmla="*/ 0 h 21577"/>
              <a:gd name="T2" fmla="*/ 2147483647 w 16217"/>
              <a:gd name="T3" fmla="*/ 2147483647 h 21577"/>
              <a:gd name="T4" fmla="*/ 0 w 16217"/>
              <a:gd name="T5" fmla="*/ 2147483647 h 21577"/>
              <a:gd name="T6" fmla="*/ 0 60000 65536"/>
              <a:gd name="T7" fmla="*/ 0 60000 65536"/>
              <a:gd name="T8" fmla="*/ 0 60000 65536"/>
              <a:gd name="T9" fmla="*/ 0 w 16217"/>
              <a:gd name="T10" fmla="*/ 0 h 21577"/>
              <a:gd name="T11" fmla="*/ 16217 w 16217"/>
              <a:gd name="T12" fmla="*/ 21577 h 215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217" h="21577" fill="none" extrusionOk="0">
                <a:moveTo>
                  <a:pt x="1005" y="0"/>
                </a:moveTo>
                <a:cubicBezTo>
                  <a:pt x="6857" y="273"/>
                  <a:pt x="12347" y="2911"/>
                  <a:pt x="16216" y="7309"/>
                </a:cubicBezTo>
              </a:path>
              <a:path w="16217" h="21577" stroke="0" extrusionOk="0">
                <a:moveTo>
                  <a:pt x="1005" y="0"/>
                </a:moveTo>
                <a:cubicBezTo>
                  <a:pt x="6857" y="273"/>
                  <a:pt x="12347" y="2911"/>
                  <a:pt x="16216" y="7309"/>
                </a:cubicBezTo>
                <a:lnTo>
                  <a:pt x="0" y="21577"/>
                </a:lnTo>
                <a:close/>
              </a:path>
            </a:pathLst>
          </a:cu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 rot="2910789">
            <a:off x="-196815" y="1173240"/>
            <a:ext cx="3810000" cy="3810001"/>
            <a:chOff x="336" y="1056"/>
            <a:chExt cx="2400" cy="2400"/>
          </a:xfrm>
        </p:grpSpPr>
        <p:grpSp>
          <p:nvGrpSpPr>
            <p:cNvPr id="3" name="Group 79"/>
            <p:cNvGrpSpPr>
              <a:grpSpLocks/>
            </p:cNvGrpSpPr>
            <p:nvPr/>
          </p:nvGrpSpPr>
          <p:grpSpPr bwMode="auto">
            <a:xfrm>
              <a:off x="336" y="1056"/>
              <a:ext cx="2400" cy="2400"/>
              <a:chOff x="1056" y="1104"/>
              <a:chExt cx="2400" cy="2400"/>
            </a:xfrm>
          </p:grpSpPr>
          <p:sp>
            <p:nvSpPr>
              <p:cNvPr id="18461" name="Oval 80"/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2400" cy="2400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8462" name="Line 81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24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82"/>
              <p:cNvSpPr>
                <a:spLocks noChangeShapeType="1"/>
              </p:cNvSpPr>
              <p:nvPr/>
            </p:nvSpPr>
            <p:spPr bwMode="auto">
              <a:xfrm>
                <a:off x="2256" y="1104"/>
                <a:ext cx="0" cy="24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4" name="Oval 83"/>
              <p:cNvSpPr>
                <a:spLocks noChangeArrowheads="1"/>
              </p:cNvSpPr>
              <p:nvPr/>
            </p:nvSpPr>
            <p:spPr bwMode="auto">
              <a:xfrm>
                <a:off x="2243" y="2291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grpSp>
          <p:nvGrpSpPr>
            <p:cNvPr id="4" name="Group 84"/>
            <p:cNvGrpSpPr>
              <a:grpSpLocks/>
            </p:cNvGrpSpPr>
            <p:nvPr/>
          </p:nvGrpSpPr>
          <p:grpSpPr bwMode="auto">
            <a:xfrm rot="5383564" flipV="1">
              <a:off x="1405" y="1248"/>
              <a:ext cx="1008" cy="1008"/>
              <a:chOff x="2535" y="2125"/>
              <a:chExt cx="1008" cy="1008"/>
            </a:xfrm>
          </p:grpSpPr>
          <p:grpSp>
            <p:nvGrpSpPr>
              <p:cNvPr id="5" name="Group 85"/>
              <p:cNvGrpSpPr>
                <a:grpSpLocks/>
              </p:cNvGrpSpPr>
              <p:nvPr/>
            </p:nvGrpSpPr>
            <p:grpSpPr bwMode="auto">
              <a:xfrm>
                <a:off x="2535" y="2125"/>
                <a:ext cx="1008" cy="1008"/>
                <a:chOff x="2544" y="2064"/>
                <a:chExt cx="1008" cy="1008"/>
              </a:xfrm>
            </p:grpSpPr>
            <p:sp>
              <p:nvSpPr>
                <p:cNvPr id="18459" name="AutoShape 86"/>
                <p:cNvSpPr>
                  <a:spLocks noChangeArrowheads="1"/>
                </p:cNvSpPr>
                <p:nvPr/>
              </p:nvSpPr>
              <p:spPr bwMode="auto">
                <a:xfrm rot="21198384" flipV="1">
                  <a:off x="2640" y="2064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8460" name="AutoShape 87"/>
                <p:cNvSpPr>
                  <a:spLocks noChangeArrowheads="1"/>
                </p:cNvSpPr>
                <p:nvPr/>
              </p:nvSpPr>
              <p:spPr bwMode="auto">
                <a:xfrm rot="16386949" flipV="1">
                  <a:off x="3000" y="1656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</p:grpSp>
          <p:sp>
            <p:nvSpPr>
              <p:cNvPr id="18458" name="Oval 88"/>
              <p:cNvSpPr>
                <a:spLocks noChangeArrowheads="1"/>
              </p:cNvSpPr>
              <p:nvPr/>
            </p:nvSpPr>
            <p:spPr bwMode="auto">
              <a:xfrm rot="263178" flipV="1">
                <a:off x="2592" y="2173"/>
                <a:ext cx="48" cy="48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18456" name="Oval 89"/>
            <p:cNvSpPr>
              <a:spLocks noChangeArrowheads="1"/>
            </p:cNvSpPr>
            <p:nvPr/>
          </p:nvSpPr>
          <p:spPr bwMode="auto">
            <a:xfrm>
              <a:off x="1453" y="1305"/>
              <a:ext cx="48" cy="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36283" name="Oval 91"/>
          <p:cNvSpPr>
            <a:spLocks noChangeArrowheads="1"/>
          </p:cNvSpPr>
          <p:nvPr/>
        </p:nvSpPr>
        <p:spPr bwMode="auto">
          <a:xfrm>
            <a:off x="3594100" y="33655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6" name="Group 100"/>
          <p:cNvGrpSpPr>
            <a:grpSpLocks/>
          </p:cNvGrpSpPr>
          <p:nvPr/>
        </p:nvGrpSpPr>
        <p:grpSpPr bwMode="auto">
          <a:xfrm rot="2550101">
            <a:off x="1265238" y="2525179"/>
            <a:ext cx="3810000" cy="3810000"/>
            <a:chOff x="336" y="1056"/>
            <a:chExt cx="2400" cy="2400"/>
          </a:xfrm>
        </p:grpSpPr>
        <p:grpSp>
          <p:nvGrpSpPr>
            <p:cNvPr id="7" name="Group 101"/>
            <p:cNvGrpSpPr>
              <a:grpSpLocks/>
            </p:cNvGrpSpPr>
            <p:nvPr/>
          </p:nvGrpSpPr>
          <p:grpSpPr bwMode="auto">
            <a:xfrm>
              <a:off x="336" y="1056"/>
              <a:ext cx="2400" cy="2400"/>
              <a:chOff x="1056" y="1104"/>
              <a:chExt cx="2400" cy="2400"/>
            </a:xfrm>
          </p:grpSpPr>
          <p:sp>
            <p:nvSpPr>
              <p:cNvPr id="18489" name="Oval 102"/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2400" cy="2400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8490" name="Line 103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24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1" name="Line 104"/>
              <p:cNvSpPr>
                <a:spLocks noChangeShapeType="1"/>
              </p:cNvSpPr>
              <p:nvPr/>
            </p:nvSpPr>
            <p:spPr bwMode="auto">
              <a:xfrm>
                <a:off x="2256" y="1104"/>
                <a:ext cx="0" cy="24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2" name="Oval 105"/>
              <p:cNvSpPr>
                <a:spLocks noChangeArrowheads="1"/>
              </p:cNvSpPr>
              <p:nvPr/>
            </p:nvSpPr>
            <p:spPr bwMode="auto">
              <a:xfrm>
                <a:off x="2243" y="2291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grpSp>
          <p:nvGrpSpPr>
            <p:cNvPr id="8" name="Group 106"/>
            <p:cNvGrpSpPr>
              <a:grpSpLocks/>
            </p:cNvGrpSpPr>
            <p:nvPr/>
          </p:nvGrpSpPr>
          <p:grpSpPr bwMode="auto">
            <a:xfrm rot="5383564" flipV="1">
              <a:off x="1405" y="1248"/>
              <a:ext cx="1008" cy="1008"/>
              <a:chOff x="2535" y="2125"/>
              <a:chExt cx="1008" cy="1008"/>
            </a:xfrm>
          </p:grpSpPr>
          <p:grpSp>
            <p:nvGrpSpPr>
              <p:cNvPr id="9" name="Group 107"/>
              <p:cNvGrpSpPr>
                <a:grpSpLocks/>
              </p:cNvGrpSpPr>
              <p:nvPr/>
            </p:nvGrpSpPr>
            <p:grpSpPr bwMode="auto">
              <a:xfrm>
                <a:off x="2535" y="2125"/>
                <a:ext cx="1008" cy="1008"/>
                <a:chOff x="2544" y="2064"/>
                <a:chExt cx="1008" cy="1008"/>
              </a:xfrm>
            </p:grpSpPr>
            <p:sp>
              <p:nvSpPr>
                <p:cNvPr id="18487" name="AutoShape 108"/>
                <p:cNvSpPr>
                  <a:spLocks noChangeArrowheads="1"/>
                </p:cNvSpPr>
                <p:nvPr/>
              </p:nvSpPr>
              <p:spPr bwMode="auto">
                <a:xfrm rot="21198384" flipV="1">
                  <a:off x="2640" y="2064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8488" name="AutoShape 109"/>
                <p:cNvSpPr>
                  <a:spLocks noChangeArrowheads="1"/>
                </p:cNvSpPr>
                <p:nvPr/>
              </p:nvSpPr>
              <p:spPr bwMode="auto">
                <a:xfrm rot="16386949" flipV="1">
                  <a:off x="3000" y="1656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</p:grpSp>
          <p:sp>
            <p:nvSpPr>
              <p:cNvPr id="18486" name="Oval 110"/>
              <p:cNvSpPr>
                <a:spLocks noChangeArrowheads="1"/>
              </p:cNvSpPr>
              <p:nvPr/>
            </p:nvSpPr>
            <p:spPr bwMode="auto">
              <a:xfrm rot="263178" flipV="1">
                <a:off x="2592" y="2173"/>
                <a:ext cx="48" cy="48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18484" name="Oval 111"/>
            <p:cNvSpPr>
              <a:spLocks noChangeArrowheads="1"/>
            </p:cNvSpPr>
            <p:nvPr/>
          </p:nvSpPr>
          <p:spPr bwMode="auto">
            <a:xfrm>
              <a:off x="1453" y="1305"/>
              <a:ext cx="48" cy="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10" name="Group 93"/>
          <p:cNvGrpSpPr>
            <a:grpSpLocks/>
          </p:cNvGrpSpPr>
          <p:nvPr/>
        </p:nvGrpSpPr>
        <p:grpSpPr bwMode="auto">
          <a:xfrm>
            <a:off x="1214437" y="2807820"/>
            <a:ext cx="6613525" cy="4051300"/>
            <a:chOff x="708" y="1213"/>
            <a:chExt cx="4166" cy="2552"/>
          </a:xfrm>
        </p:grpSpPr>
        <p:grpSp>
          <p:nvGrpSpPr>
            <p:cNvPr id="11" name="Group 94"/>
            <p:cNvGrpSpPr>
              <a:grpSpLocks/>
            </p:cNvGrpSpPr>
            <p:nvPr/>
          </p:nvGrpSpPr>
          <p:grpSpPr bwMode="auto">
            <a:xfrm>
              <a:off x="1026" y="1386"/>
              <a:ext cx="3764" cy="2229"/>
              <a:chOff x="924" y="1292"/>
              <a:chExt cx="3764" cy="2229"/>
            </a:xfrm>
          </p:grpSpPr>
          <p:sp>
            <p:nvSpPr>
              <p:cNvPr id="18480" name="Line 95"/>
              <p:cNvSpPr>
                <a:spLocks noChangeShapeType="1"/>
              </p:cNvSpPr>
              <p:nvPr/>
            </p:nvSpPr>
            <p:spPr bwMode="auto">
              <a:xfrm>
                <a:off x="924" y="1292"/>
                <a:ext cx="3764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81" name="Line 96"/>
              <p:cNvSpPr>
                <a:spLocks noChangeShapeType="1"/>
              </p:cNvSpPr>
              <p:nvPr/>
            </p:nvSpPr>
            <p:spPr bwMode="auto">
              <a:xfrm>
                <a:off x="930" y="1298"/>
                <a:ext cx="2358" cy="2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77" name="Text Box 97"/>
            <p:cNvSpPr txBox="1">
              <a:spLocks noChangeArrowheads="1"/>
            </p:cNvSpPr>
            <p:nvPr/>
          </p:nvSpPr>
          <p:spPr bwMode="auto">
            <a:xfrm>
              <a:off x="708" y="1213"/>
              <a:ext cx="2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A</a:t>
              </a:r>
              <a:endParaRPr lang="en-US" sz="2800" dirty="0"/>
            </a:p>
          </p:txBody>
        </p:sp>
        <p:sp>
          <p:nvSpPr>
            <p:cNvPr id="18478" name="Text Box 98"/>
            <p:cNvSpPr txBox="1">
              <a:spLocks noChangeArrowheads="1"/>
            </p:cNvSpPr>
            <p:nvPr/>
          </p:nvSpPr>
          <p:spPr bwMode="auto">
            <a:xfrm>
              <a:off x="3508" y="3435"/>
              <a:ext cx="22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C</a:t>
              </a:r>
              <a:endParaRPr lang="en-US" sz="2800" dirty="0"/>
            </a:p>
          </p:txBody>
        </p:sp>
        <p:sp>
          <p:nvSpPr>
            <p:cNvPr id="18479" name="Text Box 99"/>
            <p:cNvSpPr txBox="1">
              <a:spLocks noChangeArrowheads="1"/>
            </p:cNvSpPr>
            <p:nvPr/>
          </p:nvSpPr>
          <p:spPr bwMode="auto">
            <a:xfrm>
              <a:off x="4647" y="1611"/>
              <a:ext cx="22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dirty="0" smtClean="0"/>
                <a:t>B</a:t>
              </a:r>
              <a:endParaRPr lang="en-US" sz="2800" dirty="0"/>
            </a:p>
          </p:txBody>
        </p:sp>
      </p:grpSp>
      <p:grpSp>
        <p:nvGrpSpPr>
          <p:cNvPr id="12" name="Group 113"/>
          <p:cNvGrpSpPr>
            <a:grpSpLocks/>
          </p:cNvGrpSpPr>
          <p:nvPr/>
        </p:nvGrpSpPr>
        <p:grpSpPr bwMode="auto">
          <a:xfrm rot="2550101">
            <a:off x="1727199" y="1506474"/>
            <a:ext cx="3810000" cy="3810000"/>
            <a:chOff x="336" y="1056"/>
            <a:chExt cx="2400" cy="2400"/>
          </a:xfrm>
        </p:grpSpPr>
        <p:grpSp>
          <p:nvGrpSpPr>
            <p:cNvPr id="13" name="Group 114"/>
            <p:cNvGrpSpPr>
              <a:grpSpLocks/>
            </p:cNvGrpSpPr>
            <p:nvPr/>
          </p:nvGrpSpPr>
          <p:grpSpPr bwMode="auto">
            <a:xfrm>
              <a:off x="336" y="1056"/>
              <a:ext cx="2400" cy="2400"/>
              <a:chOff x="1056" y="1104"/>
              <a:chExt cx="2400" cy="2400"/>
            </a:xfrm>
          </p:grpSpPr>
          <p:sp>
            <p:nvSpPr>
              <p:cNvPr id="18472" name="Oval 115"/>
              <p:cNvSpPr>
                <a:spLocks noChangeArrowheads="1"/>
              </p:cNvSpPr>
              <p:nvPr/>
            </p:nvSpPr>
            <p:spPr bwMode="auto">
              <a:xfrm>
                <a:off x="1056" y="1104"/>
                <a:ext cx="2400" cy="2400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8473" name="Line 116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2400" cy="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4" name="Line 117"/>
              <p:cNvSpPr>
                <a:spLocks noChangeShapeType="1"/>
              </p:cNvSpPr>
              <p:nvPr/>
            </p:nvSpPr>
            <p:spPr bwMode="auto">
              <a:xfrm>
                <a:off x="2256" y="1104"/>
                <a:ext cx="0" cy="2400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5" name="Oval 118"/>
              <p:cNvSpPr>
                <a:spLocks noChangeArrowheads="1"/>
              </p:cNvSpPr>
              <p:nvPr/>
            </p:nvSpPr>
            <p:spPr bwMode="auto">
              <a:xfrm>
                <a:off x="2243" y="2291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4" name="Group 119"/>
            <p:cNvGrpSpPr>
              <a:grpSpLocks/>
            </p:cNvGrpSpPr>
            <p:nvPr/>
          </p:nvGrpSpPr>
          <p:grpSpPr bwMode="auto">
            <a:xfrm rot="5383564" flipV="1">
              <a:off x="1405" y="1248"/>
              <a:ext cx="1008" cy="1008"/>
              <a:chOff x="2535" y="2125"/>
              <a:chExt cx="1008" cy="1008"/>
            </a:xfrm>
          </p:grpSpPr>
          <p:grpSp>
            <p:nvGrpSpPr>
              <p:cNvPr id="15" name="Group 120"/>
              <p:cNvGrpSpPr>
                <a:grpSpLocks/>
              </p:cNvGrpSpPr>
              <p:nvPr/>
            </p:nvGrpSpPr>
            <p:grpSpPr bwMode="auto">
              <a:xfrm>
                <a:off x="2535" y="2125"/>
                <a:ext cx="1008" cy="1008"/>
                <a:chOff x="2544" y="2064"/>
                <a:chExt cx="1008" cy="1008"/>
              </a:xfrm>
            </p:grpSpPr>
            <p:sp>
              <p:nvSpPr>
                <p:cNvPr id="18470" name="AutoShape 121"/>
                <p:cNvSpPr>
                  <a:spLocks noChangeArrowheads="1"/>
                </p:cNvSpPr>
                <p:nvPr/>
              </p:nvSpPr>
              <p:spPr bwMode="auto">
                <a:xfrm rot="21198384" flipV="1">
                  <a:off x="2640" y="2064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  <p:sp>
              <p:nvSpPr>
                <p:cNvPr id="18471" name="AutoShape 122"/>
                <p:cNvSpPr>
                  <a:spLocks noChangeArrowheads="1"/>
                </p:cNvSpPr>
                <p:nvPr/>
              </p:nvSpPr>
              <p:spPr bwMode="auto">
                <a:xfrm rot="16386949" flipV="1">
                  <a:off x="3000" y="1656"/>
                  <a:ext cx="96" cy="10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Calibri" pitchFamily="34" charset="0"/>
                  </a:endParaRPr>
                </a:p>
              </p:txBody>
            </p:sp>
          </p:grpSp>
          <p:sp>
            <p:nvSpPr>
              <p:cNvPr id="18469" name="Oval 123"/>
              <p:cNvSpPr>
                <a:spLocks noChangeArrowheads="1"/>
              </p:cNvSpPr>
              <p:nvPr/>
            </p:nvSpPr>
            <p:spPr bwMode="auto">
              <a:xfrm rot="263178" flipV="1">
                <a:off x="2592" y="2173"/>
                <a:ext cx="48" cy="48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18467" name="Oval 124"/>
            <p:cNvSpPr>
              <a:spLocks noChangeArrowheads="1"/>
            </p:cNvSpPr>
            <p:nvPr/>
          </p:nvSpPr>
          <p:spPr bwMode="auto">
            <a:xfrm>
              <a:off x="1453" y="1305"/>
              <a:ext cx="48" cy="48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36284" name="Oval 92"/>
          <p:cNvSpPr>
            <a:spLocks noChangeArrowheads="1"/>
          </p:cNvSpPr>
          <p:nvPr/>
        </p:nvSpPr>
        <p:spPr bwMode="auto">
          <a:xfrm>
            <a:off x="3132138" y="4394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6304" name="Arc 112"/>
          <p:cNvSpPr>
            <a:spLocks/>
          </p:cNvSpPr>
          <p:nvPr/>
        </p:nvSpPr>
        <p:spPr bwMode="auto">
          <a:xfrm rot="8476317" flipH="1">
            <a:off x="3228975" y="3740150"/>
            <a:ext cx="1782763" cy="1947863"/>
          </a:xfrm>
          <a:custGeom>
            <a:avLst/>
            <a:gdLst>
              <a:gd name="T0" fmla="*/ 0 w 20924"/>
              <a:gd name="T1" fmla="*/ 2147483647 h 21600"/>
              <a:gd name="T2" fmla="*/ 2147483647 w 20924"/>
              <a:gd name="T3" fmla="*/ 2147483647 h 21600"/>
              <a:gd name="T4" fmla="*/ 2147483647 w 20924"/>
              <a:gd name="T5" fmla="*/ 2147483647 h 21600"/>
              <a:gd name="T6" fmla="*/ 0 60000 65536"/>
              <a:gd name="T7" fmla="*/ 0 60000 65536"/>
              <a:gd name="T8" fmla="*/ 0 60000 65536"/>
              <a:gd name="T9" fmla="*/ 0 w 20924"/>
              <a:gd name="T10" fmla="*/ 0 h 21600"/>
              <a:gd name="T11" fmla="*/ 20924 w 2092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24" h="21600" fill="none" extrusionOk="0">
                <a:moveTo>
                  <a:pt x="0" y="519"/>
                </a:moveTo>
                <a:cubicBezTo>
                  <a:pt x="1545" y="174"/>
                  <a:pt x="3123" y="-1"/>
                  <a:pt x="4707" y="0"/>
                </a:cubicBezTo>
                <a:cubicBezTo>
                  <a:pt x="10915" y="0"/>
                  <a:pt x="16823" y="2671"/>
                  <a:pt x="20923" y="7332"/>
                </a:cubicBezTo>
              </a:path>
              <a:path w="20924" h="21600" stroke="0" extrusionOk="0">
                <a:moveTo>
                  <a:pt x="0" y="519"/>
                </a:moveTo>
                <a:cubicBezTo>
                  <a:pt x="1545" y="174"/>
                  <a:pt x="3123" y="-1"/>
                  <a:pt x="4707" y="0"/>
                </a:cubicBezTo>
                <a:cubicBezTo>
                  <a:pt x="10915" y="0"/>
                  <a:pt x="16823" y="2671"/>
                  <a:pt x="20923" y="7332"/>
                </a:cubicBezTo>
                <a:lnTo>
                  <a:pt x="4707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317" name="Arc 125"/>
          <p:cNvSpPr>
            <a:spLocks/>
          </p:cNvSpPr>
          <p:nvPr/>
        </p:nvSpPr>
        <p:spPr bwMode="auto">
          <a:xfrm rot="7959265" flipH="1">
            <a:off x="3868738" y="2479675"/>
            <a:ext cx="1716087" cy="1947863"/>
          </a:xfrm>
          <a:custGeom>
            <a:avLst/>
            <a:gdLst>
              <a:gd name="T0" fmla="*/ 0 w 20138"/>
              <a:gd name="T1" fmla="*/ 2147483647 h 21600"/>
              <a:gd name="T2" fmla="*/ 2147483647 w 20138"/>
              <a:gd name="T3" fmla="*/ 2147483647 h 21600"/>
              <a:gd name="T4" fmla="*/ 2147483647 w 20138"/>
              <a:gd name="T5" fmla="*/ 2147483647 h 21600"/>
              <a:gd name="T6" fmla="*/ 0 60000 65536"/>
              <a:gd name="T7" fmla="*/ 0 60000 65536"/>
              <a:gd name="T8" fmla="*/ 0 60000 65536"/>
              <a:gd name="T9" fmla="*/ 0 w 20138"/>
              <a:gd name="T10" fmla="*/ 0 h 21600"/>
              <a:gd name="T11" fmla="*/ 20138 w 201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38" h="21600" fill="none" extrusionOk="0">
                <a:moveTo>
                  <a:pt x="0" y="519"/>
                </a:moveTo>
                <a:cubicBezTo>
                  <a:pt x="1545" y="174"/>
                  <a:pt x="3123" y="-1"/>
                  <a:pt x="4707" y="0"/>
                </a:cubicBezTo>
                <a:cubicBezTo>
                  <a:pt x="10513" y="0"/>
                  <a:pt x="16075" y="2337"/>
                  <a:pt x="20138" y="6485"/>
                </a:cubicBezTo>
              </a:path>
              <a:path w="20138" h="21600" stroke="0" extrusionOk="0">
                <a:moveTo>
                  <a:pt x="0" y="519"/>
                </a:moveTo>
                <a:cubicBezTo>
                  <a:pt x="1545" y="174"/>
                  <a:pt x="3123" y="-1"/>
                  <a:pt x="4707" y="0"/>
                </a:cubicBezTo>
                <a:cubicBezTo>
                  <a:pt x="10513" y="0"/>
                  <a:pt x="16075" y="2337"/>
                  <a:pt x="20138" y="6485"/>
                </a:cubicBezTo>
                <a:lnTo>
                  <a:pt x="4707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318" name="Oval 126"/>
          <p:cNvSpPr>
            <a:spLocks noChangeArrowheads="1"/>
          </p:cNvSpPr>
          <p:nvPr/>
        </p:nvSpPr>
        <p:spPr bwMode="auto">
          <a:xfrm>
            <a:off x="4945063" y="4546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6319" name="Line 127"/>
          <p:cNvSpPr>
            <a:spLocks noChangeShapeType="1"/>
          </p:cNvSpPr>
          <p:nvPr/>
        </p:nvSpPr>
        <p:spPr bwMode="auto">
          <a:xfrm>
            <a:off x="1719262" y="3071572"/>
            <a:ext cx="5752970" cy="26456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6320" name="Text Box 128"/>
          <p:cNvSpPr txBox="1">
            <a:spLocks noChangeArrowheads="1"/>
          </p:cNvSpPr>
          <p:nvPr/>
        </p:nvSpPr>
        <p:spPr bwMode="auto">
          <a:xfrm>
            <a:off x="7162800" y="5149850"/>
            <a:ext cx="3603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 smtClean="0"/>
              <a:t>t</a:t>
            </a:r>
            <a:endParaRPr lang="en-US" sz="2600" dirty="0"/>
          </a:p>
        </p:txBody>
      </p:sp>
      <p:sp>
        <p:nvSpPr>
          <p:cNvPr id="136321" name="Text Box 129"/>
          <p:cNvSpPr txBox="1">
            <a:spLocks noChangeArrowheads="1"/>
          </p:cNvSpPr>
          <p:nvPr/>
        </p:nvSpPr>
        <p:spPr bwMode="auto">
          <a:xfrm>
            <a:off x="2470150" y="35369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36322" name="Text Box 130"/>
          <p:cNvSpPr txBox="1">
            <a:spLocks noChangeArrowheads="1"/>
          </p:cNvSpPr>
          <p:nvPr/>
        </p:nvSpPr>
        <p:spPr bwMode="auto">
          <a:xfrm>
            <a:off x="2622550" y="3232150"/>
            <a:ext cx="36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36326" name="Text Box 134"/>
          <p:cNvSpPr txBox="1">
            <a:spLocks noChangeArrowheads="1"/>
          </p:cNvSpPr>
          <p:nvPr/>
        </p:nvSpPr>
        <p:spPr bwMode="auto">
          <a:xfrm>
            <a:off x="762000" y="9906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FF3300"/>
                </a:solidFill>
                <a:latin typeface="Tahoma" pitchFamily="34" charset="0"/>
              </a:rPr>
              <a:t>* 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VÏ </a:t>
            </a:r>
            <a:r>
              <a:rPr lang="en-US" sz="2400" b="1" dirty="0" err="1">
                <a:solidFill>
                  <a:srgbClr val="FF3300"/>
                </a:solidFill>
                <a:latin typeface=".VnTimeH" pitchFamily="34" charset="0"/>
              </a:rPr>
              <a:t>tia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.VnTimeH" pitchFamily="34" charset="0"/>
              </a:rPr>
              <a:t>ph©n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.VnTimeH" pitchFamily="34" charset="0"/>
              </a:rPr>
              <a:t>gi¸c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.VnTimeH" pitchFamily="34" charset="0"/>
              </a:rPr>
              <a:t>cña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.VnTimeH" pitchFamily="34" charset="0"/>
              </a:rPr>
              <a:t>gãc</a:t>
            </a:r>
            <a:r>
              <a:rPr lang="en-US" sz="2400" b="1" dirty="0">
                <a:solidFill>
                  <a:srgbClr val="FF3300"/>
                </a:solidFill>
                <a:latin typeface=".VnTimeH" pitchFamily="34" charset="0"/>
              </a:rPr>
              <a:t>  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BẰNG COMPA</a:t>
            </a:r>
            <a:r>
              <a:rPr lang="en-US" sz="2400" dirty="0">
                <a:solidFill>
                  <a:srgbClr val="FF3300"/>
                </a:solidFill>
                <a:latin typeface="Tahoma" pitchFamily="34" charset="0"/>
              </a:rPr>
              <a:t>:</a:t>
            </a:r>
          </a:p>
        </p:txBody>
      </p:sp>
      <p:sp>
        <p:nvSpPr>
          <p:cNvPr id="56" name="Arc 55"/>
          <p:cNvSpPr/>
          <p:nvPr/>
        </p:nvSpPr>
        <p:spPr>
          <a:xfrm rot="12528276" flipH="1">
            <a:off x="2022562" y="3288480"/>
            <a:ext cx="431800" cy="282575"/>
          </a:xfrm>
          <a:prstGeom prst="arc">
            <a:avLst>
              <a:gd name="adj1" fmla="val 18553698"/>
              <a:gd name="adj2" fmla="val 189810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7" name="Arc 56"/>
          <p:cNvSpPr/>
          <p:nvPr/>
        </p:nvSpPr>
        <p:spPr>
          <a:xfrm rot="10621377" flipH="1">
            <a:off x="2152819" y="3168718"/>
            <a:ext cx="431800" cy="249237"/>
          </a:xfrm>
          <a:prstGeom prst="arc">
            <a:avLst>
              <a:gd name="adj1" fmla="val 18553698"/>
              <a:gd name="adj2" fmla="val 189810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" name="Straight Connector 64"/>
          <p:cNvCxnSpPr>
            <a:stCxn id="18480" idx="1"/>
            <a:endCxn id="18481" idx="1"/>
          </p:cNvCxnSpPr>
          <p:nvPr/>
        </p:nvCxnSpPr>
        <p:spPr>
          <a:xfrm rot="16200000" flipH="1" flipV="1">
            <a:off x="5282405" y="4208789"/>
            <a:ext cx="2601913" cy="22225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9128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3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136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3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3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36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7" dur="500"/>
                                        <p:tgtEl>
                                          <p:spTgt spid="136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0" dur="500"/>
                                        <p:tgtEl>
                                          <p:spTgt spid="136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500"/>
                                        <p:tgtEl>
                                          <p:spTgt spid="13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13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13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500"/>
                                        <p:tgtEl>
                                          <p:spTgt spid="136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82" grpId="0" animBg="1"/>
      <p:bldP spid="136282" grpId="1" animBg="1"/>
      <p:bldP spid="136283" grpId="0" animBg="1"/>
      <p:bldP spid="136284" grpId="0" animBg="1"/>
      <p:bldP spid="136304" grpId="0" animBg="1"/>
      <p:bldP spid="136304" grpId="1" animBg="1"/>
      <p:bldP spid="136317" grpId="0" animBg="1"/>
      <p:bldP spid="136317" grpId="1" animBg="1"/>
      <p:bldP spid="136318" grpId="0" animBg="1"/>
      <p:bldP spid="136319" grpId="0" animBg="1"/>
      <p:bldP spid="136320" grpId="0"/>
      <p:bldP spid="136321" grpId="0"/>
      <p:bldP spid="1363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183188" y="2995613"/>
            <a:ext cx="3629025" cy="2857500"/>
            <a:chOff x="3265" y="1887"/>
            <a:chExt cx="2286" cy="1800"/>
          </a:xfrm>
        </p:grpSpPr>
        <p:sp>
          <p:nvSpPr>
            <p:cNvPr id="50181" name="AutoShape 5"/>
            <p:cNvSpPr>
              <a:spLocks noChangeArrowheads="1"/>
            </p:cNvSpPr>
            <p:nvPr/>
          </p:nvSpPr>
          <p:spPr bwMode="auto">
            <a:xfrm>
              <a:off x="3424" y="2216"/>
              <a:ext cx="1936" cy="1152"/>
            </a:xfrm>
            <a:prstGeom prst="triangle">
              <a:avLst>
                <a:gd name="adj" fmla="val 32588"/>
              </a:avLst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2" name="Text Box 6"/>
            <p:cNvSpPr txBox="1">
              <a:spLocks noChangeArrowheads="1"/>
            </p:cNvSpPr>
            <p:nvPr/>
          </p:nvSpPr>
          <p:spPr bwMode="auto">
            <a:xfrm>
              <a:off x="3928" y="1887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0183" name="Text Box 7"/>
            <p:cNvSpPr txBox="1">
              <a:spLocks noChangeArrowheads="1"/>
            </p:cNvSpPr>
            <p:nvPr/>
          </p:nvSpPr>
          <p:spPr bwMode="auto">
            <a:xfrm>
              <a:off x="3265" y="3399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B</a:t>
              </a:r>
            </a:p>
          </p:txBody>
        </p:sp>
        <p:sp>
          <p:nvSpPr>
            <p:cNvPr id="50184" name="Text Box 8"/>
            <p:cNvSpPr txBox="1">
              <a:spLocks noChangeArrowheads="1"/>
            </p:cNvSpPr>
            <p:nvPr/>
          </p:nvSpPr>
          <p:spPr bwMode="auto">
            <a:xfrm>
              <a:off x="5267" y="3375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C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108700" y="3530600"/>
            <a:ext cx="901700" cy="2335213"/>
            <a:chOff x="3848" y="2224"/>
            <a:chExt cx="568" cy="1471"/>
          </a:xfrm>
        </p:grpSpPr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4056" y="2224"/>
              <a:ext cx="208" cy="11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6" name="Freeform 10"/>
            <p:cNvSpPr>
              <a:spLocks/>
            </p:cNvSpPr>
            <p:nvPr/>
          </p:nvSpPr>
          <p:spPr bwMode="auto">
            <a:xfrm>
              <a:off x="3952" y="2408"/>
              <a:ext cx="128" cy="5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48"/>
                </a:cxn>
                <a:cxn ang="0">
                  <a:pos x="128" y="16"/>
                </a:cxn>
              </a:cxnLst>
              <a:rect l="0" t="0" r="r" b="b"/>
              <a:pathLst>
                <a:path w="128" h="51">
                  <a:moveTo>
                    <a:pt x="0" y="0"/>
                  </a:moveTo>
                  <a:cubicBezTo>
                    <a:pt x="17" y="22"/>
                    <a:pt x="35" y="45"/>
                    <a:pt x="56" y="48"/>
                  </a:cubicBezTo>
                  <a:cubicBezTo>
                    <a:pt x="77" y="51"/>
                    <a:pt x="116" y="21"/>
                    <a:pt x="128" y="16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auto">
            <a:xfrm rot="-1331300">
              <a:off x="4103" y="2393"/>
              <a:ext cx="144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48"/>
                </a:cxn>
                <a:cxn ang="0">
                  <a:pos x="128" y="16"/>
                </a:cxn>
              </a:cxnLst>
              <a:rect l="0" t="0" r="r" b="b"/>
              <a:pathLst>
                <a:path w="128" h="51">
                  <a:moveTo>
                    <a:pt x="0" y="0"/>
                  </a:moveTo>
                  <a:cubicBezTo>
                    <a:pt x="17" y="22"/>
                    <a:pt x="35" y="45"/>
                    <a:pt x="56" y="48"/>
                  </a:cubicBezTo>
                  <a:cubicBezTo>
                    <a:pt x="77" y="51"/>
                    <a:pt x="116" y="21"/>
                    <a:pt x="128" y="16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8" name="Text Box 12"/>
            <p:cNvSpPr txBox="1">
              <a:spLocks noChangeArrowheads="1"/>
            </p:cNvSpPr>
            <p:nvPr/>
          </p:nvSpPr>
          <p:spPr bwMode="auto">
            <a:xfrm>
              <a:off x="4132" y="3407"/>
              <a:ext cx="28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0000FF"/>
                  </a:solidFill>
                </a:rPr>
                <a:t>M</a:t>
              </a:r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3848" y="2447"/>
              <a:ext cx="28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4121" y="2443"/>
              <a:ext cx="28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</a:rPr>
                <a:t>2</a:t>
              </a:r>
            </a:p>
          </p:txBody>
        </p:sp>
      </p:grp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838200" y="2590800"/>
            <a:ext cx="4281487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ABC.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838200" y="3352800"/>
            <a:ext cx="44958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tia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phân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giác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góc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A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cắt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cạnh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BC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tại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M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81000" y="4572000"/>
            <a:ext cx="4648200" cy="1754326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Khi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đó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: </a:t>
            </a:r>
            <a:r>
              <a:rPr lang="en-US" sz="3600" dirty="0" smtClean="0">
                <a:latin typeface="Times New Roman" pitchFamily="18" charset="0"/>
                <a:sym typeface="Symbol" pitchFamily="18" charset="2"/>
              </a:rPr>
              <a:t>AM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là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đường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phân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sym typeface="Symbol" pitchFamily="18" charset="2"/>
              </a:rPr>
              <a:t>giác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(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xuất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phát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từ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đỉnh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A) </a:t>
            </a:r>
            <a:r>
              <a:rPr lang="en-US" sz="3600" dirty="0" err="1" smtClean="0">
                <a:latin typeface="Times New Roman" pitchFamily="18" charset="0"/>
                <a:sym typeface="Symbol" pitchFamily="18" charset="2"/>
              </a:rPr>
              <a:t>của</a:t>
            </a:r>
            <a:r>
              <a:rPr lang="en-US" sz="36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</a:t>
            </a:r>
            <a:r>
              <a:rPr lang="en-US" sz="3600" dirty="0" smtClean="0">
                <a:latin typeface="Times New Roman" pitchFamily="18" charset="0"/>
                <a:sym typeface="Symbol" pitchFamily="18" charset="2"/>
              </a:rPr>
              <a:t>ABC</a:t>
            </a:r>
            <a:r>
              <a:rPr lang="vi-VN" sz="3600" dirty="0" smtClean="0">
                <a:latin typeface="Times New Roman" pitchFamily="18" charset="0"/>
                <a:sym typeface="Symbol" pitchFamily="18" charset="2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" y="1752600"/>
            <a:ext cx="74676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  <a:t> tam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giác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2286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§6 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BA ĐƯỜNG PHÂN GIÁC CỦA TAM GIÁC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en-US" sz="36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54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5344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</a:pPr>
            <a:r>
              <a:rPr lang="en-US" sz="3200" b="1" dirty="0" err="1" smtClean="0"/>
              <a:t>Bài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tập</a:t>
            </a:r>
            <a:r>
              <a:rPr lang="en-US" sz="3200" b="1" dirty="0" smtClean="0"/>
              <a:t>: </a:t>
            </a:r>
            <a:r>
              <a:rPr lang="en-US" sz="3200" dirty="0" smtClean="0"/>
              <a:t>Ở </a:t>
            </a:r>
            <a:r>
              <a:rPr lang="en-US" sz="3200" dirty="0" err="1" smtClean="0"/>
              <a:t>mỗi</a:t>
            </a:r>
            <a:r>
              <a:rPr lang="en-US" sz="3200" dirty="0" smtClean="0"/>
              <a:t> </a:t>
            </a:r>
            <a:r>
              <a:rPr lang="en-US" sz="3200" dirty="0" err="1" smtClean="0"/>
              <a:t>hình</a:t>
            </a:r>
            <a:r>
              <a:rPr lang="en-US" sz="3200" dirty="0" smtClean="0"/>
              <a:t> 1a, 1b, 1c, </a:t>
            </a:r>
            <a:r>
              <a:rPr lang="en-US" sz="3200" dirty="0" err="1" smtClean="0"/>
              <a:t>đoạn</a:t>
            </a:r>
            <a:r>
              <a:rPr lang="en-US" sz="3200" dirty="0" smtClean="0"/>
              <a:t> </a:t>
            </a:r>
            <a:r>
              <a:rPr lang="en-US" sz="3200" dirty="0" err="1" smtClean="0"/>
              <a:t>thẳng</a:t>
            </a:r>
            <a:r>
              <a:rPr lang="en-US" sz="3200" dirty="0" smtClean="0"/>
              <a:t> AM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đường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phân</a:t>
            </a:r>
            <a:r>
              <a:rPr lang="en-US" sz="3200" dirty="0" smtClean="0"/>
              <a:t> </a:t>
            </a:r>
            <a:r>
              <a:rPr lang="en-US" sz="3200" dirty="0" err="1" smtClean="0"/>
              <a:t>giác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tam </a:t>
            </a:r>
            <a:r>
              <a:rPr lang="en-US" sz="3200" dirty="0" err="1" smtClean="0"/>
              <a:t>giác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? </a:t>
            </a:r>
            <a:r>
              <a:rPr lang="en-US" sz="3200" dirty="0" err="1" smtClean="0"/>
              <a:t>Vì</a:t>
            </a:r>
            <a:r>
              <a:rPr lang="en-US" sz="3200" dirty="0" smtClean="0"/>
              <a:t> </a:t>
            </a:r>
            <a:r>
              <a:rPr lang="en-US" sz="3200" dirty="0" err="1" smtClean="0"/>
              <a:t>sao</a:t>
            </a:r>
            <a:r>
              <a:rPr lang="en-US" sz="3200" dirty="0" smtClean="0"/>
              <a:t>?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05200" y="2743200"/>
            <a:ext cx="3124200" cy="2895600"/>
            <a:chOff x="3504" y="1188"/>
            <a:chExt cx="2112" cy="2268"/>
          </a:xfrm>
          <a:noFill/>
        </p:grpSpPr>
        <p:sp>
          <p:nvSpPr>
            <p:cNvPr id="1388553" name="AutoShape 9"/>
            <p:cNvSpPr>
              <a:spLocks noChangeArrowheads="1"/>
            </p:cNvSpPr>
            <p:nvPr/>
          </p:nvSpPr>
          <p:spPr bwMode="auto">
            <a:xfrm>
              <a:off x="3744" y="1440"/>
              <a:ext cx="1536" cy="1776"/>
            </a:xfrm>
            <a:prstGeom prst="triangle">
              <a:avLst>
                <a:gd name="adj" fmla="val 50000"/>
              </a:avLst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8554" name="Text Box 10"/>
            <p:cNvSpPr txBox="1">
              <a:spLocks noChangeArrowheads="1"/>
            </p:cNvSpPr>
            <p:nvPr/>
          </p:nvSpPr>
          <p:spPr bwMode="auto">
            <a:xfrm>
              <a:off x="4398" y="1188"/>
              <a:ext cx="336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  <p:sp>
          <p:nvSpPr>
            <p:cNvPr id="1388555" name="Text Box 11"/>
            <p:cNvSpPr txBox="1">
              <a:spLocks noChangeArrowheads="1"/>
            </p:cNvSpPr>
            <p:nvPr/>
          </p:nvSpPr>
          <p:spPr bwMode="auto">
            <a:xfrm>
              <a:off x="5280" y="3120"/>
              <a:ext cx="336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  <p:sp>
          <p:nvSpPr>
            <p:cNvPr id="1388556" name="Text Box 12"/>
            <p:cNvSpPr txBox="1">
              <a:spLocks noChangeArrowheads="1"/>
            </p:cNvSpPr>
            <p:nvPr/>
          </p:nvSpPr>
          <p:spPr bwMode="auto">
            <a:xfrm>
              <a:off x="3504" y="3120"/>
              <a:ext cx="336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/>
                <a:t>B</a:t>
              </a:r>
            </a:p>
          </p:txBody>
        </p:sp>
        <p:sp>
          <p:nvSpPr>
            <p:cNvPr id="1388557" name="Line 13"/>
            <p:cNvSpPr>
              <a:spLocks noChangeShapeType="1"/>
            </p:cNvSpPr>
            <p:nvPr/>
          </p:nvSpPr>
          <p:spPr bwMode="auto">
            <a:xfrm>
              <a:off x="4512" y="1440"/>
              <a:ext cx="0" cy="177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8558" name="Text Box 14"/>
            <p:cNvSpPr txBox="1">
              <a:spLocks noChangeArrowheads="1"/>
            </p:cNvSpPr>
            <p:nvPr/>
          </p:nvSpPr>
          <p:spPr bwMode="auto">
            <a:xfrm>
              <a:off x="4416" y="3168"/>
              <a:ext cx="336" cy="288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M</a:t>
              </a:r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4032" y="2361"/>
              <a:ext cx="117" cy="78"/>
              <a:chOff x="4032" y="2073"/>
              <a:chExt cx="117" cy="78"/>
            </a:xfrm>
            <a:grpFill/>
          </p:grpSpPr>
          <p:sp>
            <p:nvSpPr>
              <p:cNvPr id="1388560" name="Line 16"/>
              <p:cNvSpPr>
                <a:spLocks noChangeShapeType="1"/>
              </p:cNvSpPr>
              <p:nvPr/>
            </p:nvSpPr>
            <p:spPr bwMode="auto">
              <a:xfrm>
                <a:off x="4032" y="2103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88561" name="Line 17"/>
              <p:cNvSpPr>
                <a:spLocks noChangeShapeType="1"/>
              </p:cNvSpPr>
              <p:nvPr/>
            </p:nvSpPr>
            <p:spPr bwMode="auto">
              <a:xfrm>
                <a:off x="4053" y="2073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 flipH="1">
              <a:off x="4887" y="2352"/>
              <a:ext cx="96" cy="96"/>
              <a:chOff x="4032" y="2073"/>
              <a:chExt cx="117" cy="78"/>
            </a:xfrm>
            <a:grpFill/>
          </p:grpSpPr>
          <p:sp>
            <p:nvSpPr>
              <p:cNvPr id="1388563" name="Line 19"/>
              <p:cNvSpPr>
                <a:spLocks noChangeShapeType="1"/>
              </p:cNvSpPr>
              <p:nvPr/>
            </p:nvSpPr>
            <p:spPr bwMode="auto">
              <a:xfrm>
                <a:off x="4032" y="2103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88564" name="Line 20"/>
              <p:cNvSpPr>
                <a:spLocks noChangeShapeType="1"/>
              </p:cNvSpPr>
              <p:nvPr/>
            </p:nvSpPr>
            <p:spPr bwMode="auto">
              <a:xfrm>
                <a:off x="4053" y="2073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395" y="1719"/>
              <a:ext cx="228" cy="117"/>
              <a:chOff x="2715" y="1274"/>
              <a:chExt cx="228" cy="117"/>
            </a:xfrm>
            <a:grpFill/>
          </p:grpSpPr>
          <p:sp>
            <p:nvSpPr>
              <p:cNvPr id="1388566" name="Arc 22"/>
              <p:cNvSpPr>
                <a:spLocks/>
              </p:cNvSpPr>
              <p:nvPr/>
            </p:nvSpPr>
            <p:spPr bwMode="auto">
              <a:xfrm rot="9000000">
                <a:off x="2715" y="1280"/>
                <a:ext cx="113" cy="111"/>
              </a:xfrm>
              <a:custGeom>
                <a:avLst/>
                <a:gdLst>
                  <a:gd name="G0" fmla="+- 0 0 0"/>
                  <a:gd name="G1" fmla="+- 21073 0 0"/>
                  <a:gd name="G2" fmla="+- 21600 0 0"/>
                  <a:gd name="T0" fmla="*/ 4744 w 21600"/>
                  <a:gd name="T1" fmla="*/ 0 h 21073"/>
                  <a:gd name="T2" fmla="*/ 21600 w 21600"/>
                  <a:gd name="T3" fmla="*/ 21073 h 21073"/>
                  <a:gd name="T4" fmla="*/ 0 w 21600"/>
                  <a:gd name="T5" fmla="*/ 21073 h 2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073" fill="none" extrusionOk="0">
                    <a:moveTo>
                      <a:pt x="4743" y="0"/>
                    </a:moveTo>
                    <a:cubicBezTo>
                      <a:pt x="14598" y="2218"/>
                      <a:pt x="21600" y="10971"/>
                      <a:pt x="21600" y="21073"/>
                    </a:cubicBezTo>
                  </a:path>
                  <a:path w="21600" h="21073" stroke="0" extrusionOk="0">
                    <a:moveTo>
                      <a:pt x="4743" y="0"/>
                    </a:moveTo>
                    <a:cubicBezTo>
                      <a:pt x="14598" y="2218"/>
                      <a:pt x="21600" y="10971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8567" name="Arc 23"/>
              <p:cNvSpPr>
                <a:spLocks/>
              </p:cNvSpPr>
              <p:nvPr/>
            </p:nvSpPr>
            <p:spPr bwMode="auto">
              <a:xfrm rot="7200000">
                <a:off x="2833" y="1271"/>
                <a:ext cx="108" cy="11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0647"/>
                  <a:gd name="T1" fmla="*/ 0 h 21600"/>
                  <a:gd name="T2" fmla="*/ 20647 w 20647"/>
                  <a:gd name="T3" fmla="*/ 15253 h 21600"/>
                  <a:gd name="T4" fmla="*/ 0 w 2064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647" h="21600" fill="none" extrusionOk="0">
                    <a:moveTo>
                      <a:pt x="-1" y="0"/>
                    </a:moveTo>
                    <a:cubicBezTo>
                      <a:pt x="9484" y="0"/>
                      <a:pt x="17859" y="6187"/>
                      <a:pt x="20646" y="15253"/>
                    </a:cubicBezTo>
                  </a:path>
                  <a:path w="20647" h="21600" stroke="0" extrusionOk="0">
                    <a:moveTo>
                      <a:pt x="-1" y="0"/>
                    </a:moveTo>
                    <a:cubicBezTo>
                      <a:pt x="9484" y="0"/>
                      <a:pt x="17859" y="6187"/>
                      <a:pt x="20646" y="15253"/>
                    </a:cubicBezTo>
                    <a:lnTo>
                      <a:pt x="0" y="21600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205287" y="2940050"/>
            <a:ext cx="671513" cy="336550"/>
            <a:chOff x="4302" y="1779"/>
            <a:chExt cx="423" cy="212"/>
          </a:xfrm>
        </p:grpSpPr>
        <p:sp>
          <p:nvSpPr>
            <p:cNvPr id="1388569" name="Text Box 25"/>
            <p:cNvSpPr txBox="1">
              <a:spLocks noChangeArrowheads="1"/>
            </p:cNvSpPr>
            <p:nvPr/>
          </p:nvSpPr>
          <p:spPr bwMode="auto">
            <a:xfrm>
              <a:off x="4302" y="1779"/>
              <a:ext cx="240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</a:p>
          </p:txBody>
        </p:sp>
        <p:sp>
          <p:nvSpPr>
            <p:cNvPr id="1388570" name="Text Box 26"/>
            <p:cNvSpPr txBox="1">
              <a:spLocks noChangeArrowheads="1"/>
            </p:cNvSpPr>
            <p:nvPr/>
          </p:nvSpPr>
          <p:spPr bwMode="auto">
            <a:xfrm>
              <a:off x="4485" y="1779"/>
              <a:ext cx="240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</a:p>
          </p:txBody>
        </p:sp>
      </p:grpSp>
      <p:pic>
        <p:nvPicPr>
          <p:cNvPr id="1388573" name="Picture 29" descr="gu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5649913"/>
            <a:ext cx="838200" cy="779462"/>
          </a:xfrm>
          <a:prstGeom prst="rect">
            <a:avLst/>
          </a:prstGeom>
          <a:noFill/>
        </p:spPr>
      </p:pic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0" y="1905000"/>
            <a:ext cx="3581400" cy="3200400"/>
            <a:chOff x="1448" y="6211"/>
            <a:chExt cx="2280" cy="1454"/>
          </a:xfrm>
        </p:grpSpPr>
        <p:sp>
          <p:nvSpPr>
            <p:cNvPr id="138244" name="Text Box 4"/>
            <p:cNvSpPr txBox="1">
              <a:spLocks noChangeArrowheads="1"/>
            </p:cNvSpPr>
            <p:nvPr/>
          </p:nvSpPr>
          <p:spPr bwMode="auto">
            <a:xfrm>
              <a:off x="2497" y="7395"/>
              <a:ext cx="220" cy="27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1448" y="6211"/>
              <a:ext cx="2280" cy="1300"/>
              <a:chOff x="1448" y="6211"/>
              <a:chExt cx="2280" cy="1300"/>
            </a:xfrm>
          </p:grpSpPr>
          <p:sp>
            <p:nvSpPr>
              <p:cNvPr id="138246" name="Text Box 6"/>
              <p:cNvSpPr txBox="1">
                <a:spLocks noChangeArrowheads="1"/>
              </p:cNvSpPr>
              <p:nvPr/>
            </p:nvSpPr>
            <p:spPr bwMode="auto">
              <a:xfrm>
                <a:off x="1448" y="7273"/>
                <a:ext cx="179" cy="2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B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1686" y="6211"/>
                <a:ext cx="2042" cy="1290"/>
                <a:chOff x="1686" y="6211"/>
                <a:chExt cx="2042" cy="1290"/>
              </a:xfrm>
            </p:grpSpPr>
            <p:sp>
              <p:nvSpPr>
                <p:cNvPr id="13824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572" y="7255"/>
                  <a:ext cx="156" cy="24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0" name="Group 9"/>
                <p:cNvGrpSpPr>
                  <a:grpSpLocks/>
                </p:cNvGrpSpPr>
                <p:nvPr/>
              </p:nvGrpSpPr>
              <p:grpSpPr bwMode="auto">
                <a:xfrm>
                  <a:off x="1686" y="6211"/>
                  <a:ext cx="1800" cy="1244"/>
                  <a:chOff x="1686" y="6211"/>
                  <a:chExt cx="1800" cy="1244"/>
                </a:xfrm>
              </p:grpSpPr>
              <p:grpSp>
                <p:nvGrpSpPr>
                  <p:cNvPr id="11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686" y="6487"/>
                    <a:ext cx="1800" cy="968"/>
                    <a:chOff x="1686" y="6487"/>
                    <a:chExt cx="1800" cy="968"/>
                  </a:xfrm>
                </p:grpSpPr>
                <p:grpSp>
                  <p:nvGrpSpPr>
                    <p:cNvPr id="12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86" y="6487"/>
                      <a:ext cx="1800" cy="968"/>
                      <a:chOff x="1686" y="6487"/>
                      <a:chExt cx="1800" cy="968"/>
                    </a:xfrm>
                  </p:grpSpPr>
                  <p:sp>
                    <p:nvSpPr>
                      <p:cNvPr id="138252" name="AutoShap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686" y="6487"/>
                        <a:ext cx="1800" cy="900"/>
                      </a:xfrm>
                      <a:prstGeom prst="triangle">
                        <a:avLst>
                          <a:gd name="adj" fmla="val 73333"/>
                        </a:avLst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253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628" y="6507"/>
                        <a:ext cx="379" cy="85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254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173" y="7283"/>
                        <a:ext cx="114" cy="1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25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76" y="7282"/>
                        <a:ext cx="114" cy="1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38256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3" y="7347"/>
                      <a:ext cx="57" cy="5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38257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88" y="6211"/>
                    <a:ext cx="220" cy="27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</p:grpSp>
      </p:grpSp>
      <p:grpSp>
        <p:nvGrpSpPr>
          <p:cNvPr id="13" name="Group 18"/>
          <p:cNvGrpSpPr>
            <a:grpSpLocks/>
          </p:cNvGrpSpPr>
          <p:nvPr/>
        </p:nvGrpSpPr>
        <p:grpSpPr bwMode="auto">
          <a:xfrm>
            <a:off x="5791200" y="2209800"/>
            <a:ext cx="3482975" cy="2368550"/>
            <a:chOff x="3324" y="5268"/>
            <a:chExt cx="2285" cy="1457"/>
          </a:xfrm>
        </p:grpSpPr>
        <p:sp>
          <p:nvSpPr>
            <p:cNvPr id="138259" name="Text Box 19"/>
            <p:cNvSpPr txBox="1">
              <a:spLocks noChangeArrowheads="1"/>
            </p:cNvSpPr>
            <p:nvPr/>
          </p:nvSpPr>
          <p:spPr bwMode="auto">
            <a:xfrm>
              <a:off x="3324" y="6224"/>
              <a:ext cx="176" cy="2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3510" y="5268"/>
              <a:ext cx="2099" cy="1457"/>
              <a:chOff x="3510" y="5268"/>
              <a:chExt cx="2099" cy="1457"/>
            </a:xfrm>
          </p:grpSpPr>
          <p:sp>
            <p:nvSpPr>
              <p:cNvPr id="138261" name="Text Box 21"/>
              <p:cNvSpPr txBox="1">
                <a:spLocks noChangeArrowheads="1"/>
              </p:cNvSpPr>
              <p:nvPr/>
            </p:nvSpPr>
            <p:spPr bwMode="auto">
              <a:xfrm>
                <a:off x="4135" y="6511"/>
                <a:ext cx="163" cy="21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" name="Group 22"/>
              <p:cNvGrpSpPr>
                <a:grpSpLocks/>
              </p:cNvGrpSpPr>
              <p:nvPr/>
            </p:nvGrpSpPr>
            <p:grpSpPr bwMode="auto">
              <a:xfrm>
                <a:off x="3510" y="5268"/>
                <a:ext cx="2099" cy="1234"/>
                <a:chOff x="3510" y="5268"/>
                <a:chExt cx="2099" cy="1234"/>
              </a:xfrm>
            </p:grpSpPr>
            <p:sp>
              <p:nvSpPr>
                <p:cNvPr id="13826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389" y="6288"/>
                  <a:ext cx="220" cy="2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6" name="Group 24"/>
                <p:cNvGrpSpPr>
                  <a:grpSpLocks/>
                </p:cNvGrpSpPr>
                <p:nvPr/>
              </p:nvGrpSpPr>
              <p:grpSpPr bwMode="auto">
                <a:xfrm>
                  <a:off x="3510" y="5268"/>
                  <a:ext cx="1800" cy="1126"/>
                  <a:chOff x="3510" y="5268"/>
                  <a:chExt cx="1800" cy="1126"/>
                </a:xfrm>
              </p:grpSpPr>
              <p:sp>
                <p:nvSpPr>
                  <p:cNvPr id="138265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54" y="5268"/>
                    <a:ext cx="228" cy="171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17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3510" y="5465"/>
                    <a:ext cx="1800" cy="929"/>
                    <a:chOff x="3510" y="5465"/>
                    <a:chExt cx="1800" cy="929"/>
                  </a:xfrm>
                </p:grpSpPr>
                <p:sp>
                  <p:nvSpPr>
                    <p:cNvPr id="138267" name="AutoShap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10" y="5467"/>
                      <a:ext cx="1800" cy="900"/>
                    </a:xfrm>
                    <a:prstGeom prst="triangle">
                      <a:avLst>
                        <a:gd name="adj" fmla="val 73333"/>
                      </a:avLst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8268" name="Line 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194" y="5465"/>
                      <a:ext cx="635" cy="9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8269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77" y="6337"/>
                      <a:ext cx="57" cy="57"/>
                    </a:xfrm>
                    <a:prstGeom prst="ellipse">
                      <a:avLst/>
                    </a:prstGeom>
                    <a:solidFill>
                      <a:srgbClr val="00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8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85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0" y="0"/>
            <a:ext cx="774070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Thực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hành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SGK-Tr79: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 giác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GM, EN, FP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EFG.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8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00077"/>
            <a:ext cx="3886200" cy="5902349"/>
          </a:xfrm>
          <a:prstGeom prst="rect">
            <a:avLst/>
          </a:prstGeom>
          <a:noFill/>
        </p:spPr>
      </p:pic>
      <p:pic>
        <p:nvPicPr>
          <p:cNvPr id="138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295400"/>
            <a:ext cx="3766184" cy="5234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8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3015</TotalTime>
  <Words>771</Words>
  <PresentationFormat>On-screen Show (4:3)</PresentationFormat>
  <Paragraphs>210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2013-03-28T03:33:43Z</dcterms:created>
  <dcterms:modified xsi:type="dcterms:W3CDTF">2022-07-29T18:22:09Z</dcterms:modified>
</cp:coreProperties>
</file>