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Book Antiqua"/>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SFYattkL17Z+HDwmeL5k/1AWk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BookAntiqua-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BookAntiqua-italic.fntdata"/><Relationship Id="rId12" Type="http://schemas.openxmlformats.org/officeDocument/2006/relationships/slide" Target="slides/slide8.xml"/><Relationship Id="rId34" Type="http://schemas.openxmlformats.org/officeDocument/2006/relationships/font" Target="fonts/BookAntiqua-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BookAntiqua-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1pPr>
            <a:lvl2pPr indent="-228600" lvl="1" marL="9144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2pPr>
            <a:lvl3pPr indent="-228600" lvl="2" marL="13716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3pPr>
            <a:lvl4pPr indent="-228600" lvl="3" marL="18288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4pPr>
            <a:lvl5pPr indent="-228600" lvl="4" marL="22860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5pPr>
            <a:lvl6pPr indent="-228600" lvl="5" marL="27432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6pPr>
            <a:lvl7pPr indent="-228600" lvl="6" marL="32004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7pPr>
            <a:lvl8pPr indent="-228600" lvl="7" marL="36576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8pPr>
            <a:lvl9pPr indent="-228600" lvl="8" marL="411480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Book Antiqua"/>
                <a:ea typeface="Book Antiqua"/>
                <a:cs typeface="Book Antiqua"/>
                <a:sym typeface="Book Antiqua"/>
              </a:defRPr>
            </a:lvl1pPr>
            <a:lvl2pPr lvl="1"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2pPr>
            <a:lvl3pPr lvl="2"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3pPr>
            <a:lvl4pPr lvl="3"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4pPr>
            <a:lvl5pPr lvl="4"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5pPr>
            <a:lvl6pPr lvl="5"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6pPr>
            <a:lvl7pPr lvl="6"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7pPr>
            <a:lvl8pPr lvl="7"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8pPr>
            <a:lvl9pPr lvl="8" marR="0" rtl="0" algn="l">
              <a:spcBef>
                <a:spcPts val="0"/>
              </a:spcBef>
              <a:spcAft>
                <a:spcPts val="0"/>
              </a:spcAft>
              <a:buSzPts val="1400"/>
              <a:buNone/>
              <a:defRPr b="0" i="0" sz="1800" u="none" cap="none" strike="noStrike">
                <a:solidFill>
                  <a:schemeClr val="dk1"/>
                </a:solidFill>
                <a:latin typeface="Book Antiqua"/>
                <a:ea typeface="Book Antiqua"/>
                <a:cs typeface="Book Antiqua"/>
                <a:sym typeface="Book Antiqu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Book Antiqua"/>
                <a:ea typeface="Book Antiqua"/>
                <a:cs typeface="Book Antiqua"/>
                <a:sym typeface="Book Antiqua"/>
              </a:rPr>
              <a:t>‹#›</a:t>
            </a:fld>
            <a:endParaRPr b="0" i="0" sz="1200" u="none" cap="none" strike="noStrike">
              <a:solidFill>
                <a:schemeClr val="dk1"/>
              </a:solidFill>
              <a:latin typeface="Book Antiqua"/>
              <a:ea typeface="Book Antiqua"/>
              <a:cs typeface="Book Antiqua"/>
              <a:sym typeface="Book Antiqu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200">
                <a:latin typeface="Arial"/>
                <a:ea typeface="Arial"/>
                <a:cs typeface="Arial"/>
                <a:sym typeface="Arial"/>
              </a:rPr>
              <a:t>To change the  image on this slide, select the picture and delete it. Then click the Pictures icon in the placeholder to insert your own image.</a:t>
            </a:r>
            <a:endParaRPr/>
          </a:p>
          <a:p>
            <a:pPr indent="0" lvl="0" marL="0" rtl="0" algn="l">
              <a:spcBef>
                <a:spcPts val="0"/>
              </a:spcBef>
              <a:spcAft>
                <a:spcPts val="0"/>
              </a:spcAft>
              <a:buNone/>
            </a:pPr>
            <a:r>
              <a:t/>
            </a:r>
            <a:endParaRPr/>
          </a:p>
        </p:txBody>
      </p:sp>
      <p:sp>
        <p:nvSpPr>
          <p:cNvPr id="94" name="Google Shape;9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18" name="Shape 18"/>
        <p:cNvGrpSpPr/>
        <p:nvPr/>
      </p:nvGrpSpPr>
      <p:grpSpPr>
        <a:xfrm>
          <a:off x="0" y="0"/>
          <a:ext cx="0" cy="0"/>
          <a:chOff x="0" y="0"/>
          <a:chExt cx="0" cy="0"/>
        </a:xfrm>
      </p:grpSpPr>
      <p:sp>
        <p:nvSpPr>
          <p:cNvPr id="19" name="Google Shape;19;p30"/>
          <p:cNvSpPr txBox="1"/>
          <p:nvPr>
            <p:ph type="ctrTitle"/>
          </p:nvPr>
        </p:nvSpPr>
        <p:spPr>
          <a:xfrm>
            <a:off x="1295401" y="1873584"/>
            <a:ext cx="5120640" cy="25603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20" name="Google Shape;20;p30"/>
          <p:cNvSpPr/>
          <p:nvPr>
            <p:ph idx="2" type="pic"/>
          </p:nvPr>
        </p:nvSpPr>
        <p:spPr>
          <a:xfrm>
            <a:off x="6743703" y="0"/>
            <a:ext cx="5448297" cy="6858000"/>
          </a:xfrm>
          <a:prstGeom prst="rect">
            <a:avLst/>
          </a:prstGeom>
          <a:noFill/>
          <a:ln>
            <a:noFill/>
          </a:ln>
        </p:spPr>
      </p:sp>
      <p:sp>
        <p:nvSpPr>
          <p:cNvPr id="21" name="Google Shape;21;p30"/>
          <p:cNvSpPr txBox="1"/>
          <p:nvPr>
            <p:ph idx="1" type="subTitle"/>
          </p:nvPr>
        </p:nvSpPr>
        <p:spPr>
          <a:xfrm>
            <a:off x="1295401" y="4572000"/>
            <a:ext cx="5120640" cy="1600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9"/>
          <p:cNvSpPr/>
          <p:nvPr>
            <p:ph idx="2" type="pic"/>
          </p:nvPr>
        </p:nvSpPr>
        <p:spPr>
          <a:xfrm>
            <a:off x="5183188" y="987425"/>
            <a:ext cx="6172200" cy="4873625"/>
          </a:xfrm>
          <a:prstGeom prst="rect">
            <a:avLst/>
          </a:prstGeom>
          <a:noFill/>
          <a:ln>
            <a:noFill/>
          </a:ln>
        </p:spPr>
      </p:sp>
      <p:sp>
        <p:nvSpPr>
          <p:cNvPr id="75" name="Google Shape;75;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9"/>
          <p:cNvSpPr/>
          <p:nvPr/>
        </p:nvSpPr>
        <p:spPr>
          <a:xfrm>
            <a:off x="0" y="0"/>
            <a:ext cx="12192000" cy="1371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29"/>
          <p:cNvSpPr/>
          <p:nvPr/>
        </p:nvSpPr>
        <p:spPr>
          <a:xfrm>
            <a:off x="0" y="1371600"/>
            <a:ext cx="12192000" cy="8218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9"/>
          <p:cNvSpPr/>
          <p:nvPr/>
        </p:nvSpPr>
        <p:spPr>
          <a:xfrm>
            <a:off x="0" y="1443006"/>
            <a:ext cx="12192000" cy="821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9.png"/><Relationship Id="rId6"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415636" y="1108364"/>
            <a:ext cx="6000405" cy="3325540"/>
          </a:xfrm>
          <a:prstGeom prst="rect">
            <a:avLst/>
          </a:prstGeom>
          <a:noFill/>
          <a:ln>
            <a:noFill/>
          </a:ln>
        </p:spPr>
        <p:txBody>
          <a:bodyPr anchorCtr="0" anchor="b" bIns="45700" lIns="91425" spcFirstLastPara="1" rIns="91425" wrap="square" tIns="45700">
            <a:normAutofit fontScale="90000"/>
          </a:bodyPr>
          <a:lstStyle/>
          <a:p>
            <a:pPr indent="0" lvl="0" marL="0" marR="0" rtl="0" algn="ctr">
              <a:lnSpc>
                <a:spcPct val="115000"/>
              </a:lnSpc>
              <a:spcBef>
                <a:spcPts val="0"/>
              </a:spcBef>
              <a:spcAft>
                <a:spcPts val="0"/>
              </a:spcAft>
              <a:buClr>
                <a:srgbClr val="1CAFB7"/>
              </a:buClr>
              <a:buSzPct val="100000"/>
              <a:buFont typeface="Times New Roman"/>
              <a:buNone/>
            </a:pPr>
            <a:r>
              <a:rPr b="1" lang="en-US" sz="4800">
                <a:solidFill>
                  <a:srgbClr val="1CAFB7"/>
                </a:solidFill>
                <a:latin typeface="Times New Roman"/>
                <a:ea typeface="Times New Roman"/>
                <a:cs typeface="Times New Roman"/>
                <a:sym typeface="Times New Roman"/>
              </a:rPr>
              <a:t>BÀI 14</a:t>
            </a:r>
            <a:br>
              <a:rPr b="1" lang="en-US" sz="4800">
                <a:solidFill>
                  <a:srgbClr val="EF7920"/>
                </a:solidFill>
                <a:latin typeface="Times New Roman"/>
                <a:ea typeface="Times New Roman"/>
                <a:cs typeface="Times New Roman"/>
                <a:sym typeface="Times New Roman"/>
              </a:rPr>
            </a:br>
            <a:r>
              <a:rPr b="1" lang="en-US" sz="4800">
                <a:solidFill>
                  <a:srgbClr val="EF7920"/>
                </a:solidFill>
                <a:latin typeface="Times New Roman"/>
                <a:ea typeface="Times New Roman"/>
                <a:cs typeface="Times New Roman"/>
                <a:sym typeface="Times New Roman"/>
              </a:rPr>
              <a:t>LÀM VIỆC VỚI CÁC ĐỐI TƯỢNG ĐƯỜNG VÀ VĂN BẢN</a:t>
            </a:r>
            <a:endParaRPr b="1" sz="4800">
              <a:solidFill>
                <a:srgbClr val="EF7920"/>
              </a:solidFill>
              <a:latin typeface="Calibri"/>
              <a:ea typeface="Calibri"/>
              <a:cs typeface="Calibri"/>
              <a:sym typeface="Calibri"/>
            </a:endParaRPr>
          </a:p>
        </p:txBody>
      </p:sp>
      <p:pic>
        <p:nvPicPr>
          <p:cNvPr descr="City street with motion blur" id="97" name="Google Shape;97;p1"/>
          <p:cNvPicPr preferRelativeResize="0"/>
          <p:nvPr>
            <p:ph idx="2" type="pic"/>
          </p:nvPr>
        </p:nvPicPr>
        <p:blipFill rotWithShape="1">
          <a:blip r:embed="rId3">
            <a:alphaModFix/>
          </a:blip>
          <a:srcRect b="14" l="0" r="0" t="14"/>
          <a:stretch/>
        </p:blipFill>
        <p:spPr>
          <a:xfrm>
            <a:off x="6743703" y="0"/>
            <a:ext cx="5448297"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p:nvPr/>
        </p:nvSpPr>
        <p:spPr>
          <a:xfrm>
            <a:off x="579120" y="565696"/>
            <a:ext cx="10690860"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 Khi xác định điểm neo trên bản vẽ, các đoạn ở giữa sẽ được tự động tạo ra để nối các điểm neo đã có. Hình vẽ ban đầu có thể chưa đúng với ý tưởng hoàn chỉnh, điều này sẽ được chỉnh sửa bằng công cụ tinh chỉnh điểm </a:t>
            </a:r>
            <a:endParaRPr sz="2800">
              <a:solidFill>
                <a:schemeClr val="dk1"/>
              </a:solidFill>
              <a:latin typeface="Calibri"/>
              <a:ea typeface="Calibri"/>
              <a:cs typeface="Calibri"/>
              <a:sym typeface="Calibri"/>
            </a:endParaRPr>
          </a:p>
        </p:txBody>
      </p:sp>
      <p:pic>
        <p:nvPicPr>
          <p:cNvPr id="155" name="Google Shape;155;p10"/>
          <p:cNvPicPr preferRelativeResize="0"/>
          <p:nvPr/>
        </p:nvPicPr>
        <p:blipFill rotWithShape="1">
          <a:blip r:embed="rId3">
            <a:alphaModFix/>
          </a:blip>
          <a:srcRect b="47454" l="67271" r="30481" t="48832"/>
          <a:stretch/>
        </p:blipFill>
        <p:spPr>
          <a:xfrm>
            <a:off x="1531620" y="1841500"/>
            <a:ext cx="720725" cy="718820"/>
          </a:xfrm>
          <a:prstGeom prst="rect">
            <a:avLst/>
          </a:prstGeom>
          <a:noFill/>
          <a:ln>
            <a:noFill/>
          </a:ln>
        </p:spPr>
      </p:pic>
      <p:pic>
        <p:nvPicPr>
          <p:cNvPr id="156" name="Google Shape;156;p10"/>
          <p:cNvPicPr preferRelativeResize="0"/>
          <p:nvPr/>
        </p:nvPicPr>
        <p:blipFill rotWithShape="1">
          <a:blip r:embed="rId4">
            <a:alphaModFix/>
          </a:blip>
          <a:srcRect b="52594" l="78991" r="4791" t="25701"/>
          <a:stretch/>
        </p:blipFill>
        <p:spPr>
          <a:xfrm>
            <a:off x="3360420" y="2759392"/>
            <a:ext cx="4800599" cy="35271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p:nvPr/>
        </p:nvSpPr>
        <p:spPr>
          <a:xfrm>
            <a:off x="1440476" y="1231001"/>
            <a:ext cx="9132829" cy="341632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Độ cong tại mỗi điểm neo phụ thuộc vào </a:t>
            </a:r>
            <a:r>
              <a:rPr lang="en-US" sz="2800">
                <a:solidFill>
                  <a:srgbClr val="538135"/>
                </a:solidFill>
                <a:latin typeface="Times New Roman"/>
                <a:ea typeface="Times New Roman"/>
                <a:cs typeface="Times New Roman"/>
                <a:sym typeface="Times New Roman"/>
              </a:rPr>
              <a:t>điểm chỉ hướng</a:t>
            </a:r>
            <a:r>
              <a:rPr lang="en-US" sz="2800">
                <a:solidFill>
                  <a:schemeClr val="dk1"/>
                </a:solidFill>
                <a:latin typeface="Times New Roman"/>
                <a:ea typeface="Times New Roman"/>
                <a:cs typeface="Times New Roman"/>
                <a:sym typeface="Times New Roman"/>
              </a:rPr>
              <a:t> và </a:t>
            </a:r>
            <a:r>
              <a:rPr lang="en-US" sz="2800">
                <a:solidFill>
                  <a:srgbClr val="538135"/>
                </a:solidFill>
                <a:latin typeface="Times New Roman"/>
                <a:ea typeface="Times New Roman"/>
                <a:cs typeface="Times New Roman"/>
                <a:sym typeface="Times New Roman"/>
              </a:rPr>
              <a:t>đường chỉ hướng </a:t>
            </a:r>
            <a:r>
              <a:rPr lang="en-US" sz="2800">
                <a:solidFill>
                  <a:schemeClr val="dk1"/>
                </a:solidFill>
                <a:latin typeface="Times New Roman"/>
                <a:ea typeface="Times New Roman"/>
                <a:cs typeface="Times New Roman"/>
                <a:sym typeface="Times New Roman"/>
              </a:rPr>
              <a:t>tại điểm đó (Hình 14.5). Các giá trị này được thay đổi bằng cách kéo thả điểm chỉ hướng. Khi thay đổi phương, chiều, độ lớn của các giá trị này tại một điểm, đoạn cong liên quan tới điểm đó sẽ thay đổi theo. </a:t>
            </a:r>
            <a:endParaRPr sz="2800">
              <a:solidFill>
                <a:schemeClr val="dk1"/>
              </a:solidFill>
              <a:latin typeface="Times New Roman"/>
              <a:ea typeface="Times New Roman"/>
              <a:cs typeface="Times New Roman"/>
              <a:sym typeface="Times New Roman"/>
            </a:endParaRPr>
          </a:p>
          <a:p>
            <a:pPr indent="-457200" lvl="0" marL="457200" marR="0" rtl="0" algn="just">
              <a:spcBef>
                <a:spcPts val="240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Điểm neo trơn có hai đường chỉ hướng luôn cùng phương với nhau</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p:nvPr/>
        </p:nvSpPr>
        <p:spPr>
          <a:xfrm>
            <a:off x="1847517" y="868837"/>
            <a:ext cx="9072017" cy="47705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7030A0"/>
                </a:solidFill>
                <a:latin typeface="Calibri"/>
                <a:ea typeface="Calibri"/>
                <a:cs typeface="Calibri"/>
                <a:sym typeface="Calibri"/>
              </a:rPr>
              <a:t>- Các bước thực hiện việc chỉnh sửa điểm neo:</a:t>
            </a:r>
            <a:endParaRPr/>
          </a:p>
          <a:p>
            <a:pPr indent="0" lvl="0" marL="0" marR="0" rtl="0" algn="just">
              <a:spcBef>
                <a:spcPts val="2400"/>
              </a:spcBef>
              <a:spcAft>
                <a:spcPts val="0"/>
              </a:spcAft>
              <a:buNone/>
            </a:pPr>
            <a:r>
              <a:rPr lang="en-US" sz="2800">
                <a:solidFill>
                  <a:srgbClr val="0070C0"/>
                </a:solidFill>
                <a:latin typeface="Calibri"/>
                <a:ea typeface="Calibri"/>
                <a:cs typeface="Calibri"/>
                <a:sym typeface="Calibri"/>
              </a:rPr>
              <a:t>Bước 1. </a:t>
            </a:r>
            <a:r>
              <a:rPr lang="en-US" sz="2800">
                <a:solidFill>
                  <a:schemeClr val="dk1"/>
                </a:solidFill>
                <a:latin typeface="Calibri"/>
                <a:ea typeface="Calibri"/>
                <a:cs typeface="Calibri"/>
                <a:sym typeface="Calibri"/>
              </a:rPr>
              <a:t>Chọn công cụ           trên hộp công cụ</a:t>
            </a:r>
            <a:endParaRPr/>
          </a:p>
          <a:p>
            <a:pPr indent="0" lvl="0" marL="0" marR="0" rtl="0" algn="just">
              <a:spcBef>
                <a:spcPts val="2400"/>
              </a:spcBef>
              <a:spcAft>
                <a:spcPts val="0"/>
              </a:spcAft>
              <a:buNone/>
            </a:pPr>
            <a:r>
              <a:rPr lang="en-US" sz="2800">
                <a:solidFill>
                  <a:srgbClr val="0070C0"/>
                </a:solidFill>
                <a:latin typeface="Calibri"/>
                <a:ea typeface="Calibri"/>
                <a:cs typeface="Calibri"/>
                <a:sym typeface="Calibri"/>
              </a:rPr>
              <a:t>Bước 2. </a:t>
            </a:r>
            <a:r>
              <a:rPr lang="en-US" sz="2800">
                <a:solidFill>
                  <a:schemeClr val="dk1"/>
                </a:solidFill>
                <a:latin typeface="Calibri"/>
                <a:ea typeface="Calibri"/>
                <a:cs typeface="Calibri"/>
                <a:sym typeface="Calibri"/>
              </a:rPr>
              <a:t>Nháy chuột vào hình muốn chỉnh sửa</a:t>
            </a:r>
            <a:endParaRPr/>
          </a:p>
          <a:p>
            <a:pPr indent="0" lvl="0" marL="0" marR="0" rtl="0" algn="just">
              <a:spcBef>
                <a:spcPts val="2400"/>
              </a:spcBef>
              <a:spcAft>
                <a:spcPts val="0"/>
              </a:spcAft>
              <a:buNone/>
            </a:pPr>
            <a:r>
              <a:rPr lang="en-US" sz="2800">
                <a:solidFill>
                  <a:srgbClr val="0070C0"/>
                </a:solidFill>
                <a:latin typeface="Calibri"/>
                <a:ea typeface="Calibri"/>
                <a:cs typeface="Calibri"/>
                <a:sym typeface="Calibri"/>
              </a:rPr>
              <a:t>Bước 3. </a:t>
            </a:r>
            <a:r>
              <a:rPr lang="en-US" sz="2800">
                <a:solidFill>
                  <a:schemeClr val="dk1"/>
                </a:solidFill>
                <a:latin typeface="Calibri"/>
                <a:ea typeface="Calibri"/>
                <a:cs typeface="Calibri"/>
                <a:sym typeface="Calibri"/>
              </a:rPr>
              <a:t>Nháy vào điểm neo cần sửa, chọn điểm neo hoặc điểm chỉ hướng rồi kéo thả chuột sang vị trí mới</a:t>
            </a:r>
            <a:endParaRPr/>
          </a:p>
          <a:p>
            <a:pPr indent="0" lvl="0" marL="0" marR="0" rtl="0" algn="just">
              <a:spcBef>
                <a:spcPts val="2400"/>
              </a:spcBef>
              <a:spcAft>
                <a:spcPts val="0"/>
              </a:spcAft>
              <a:buNone/>
            </a:pPr>
            <a:r>
              <a:rPr lang="en-US" sz="2800">
                <a:solidFill>
                  <a:schemeClr val="dk1"/>
                </a:solidFill>
                <a:latin typeface="Calibri"/>
                <a:ea typeface="Calibri"/>
                <a:cs typeface="Calibri"/>
                <a:sym typeface="Calibri"/>
              </a:rPr>
              <a:t>   Nếu muốn loại bỏ, thêm mới hay chuyển đổi loại điểm neo, ... ta chọn vào biểu tượng tương ứng trên thanh điều khiển thuộc tính (Hình 14.6)</a:t>
            </a:r>
            <a:endParaRPr/>
          </a:p>
        </p:txBody>
      </p:sp>
      <p:pic>
        <p:nvPicPr>
          <p:cNvPr id="167" name="Google Shape;167;p12"/>
          <p:cNvPicPr preferRelativeResize="0"/>
          <p:nvPr/>
        </p:nvPicPr>
        <p:blipFill rotWithShape="1">
          <a:blip r:embed="rId3">
            <a:alphaModFix/>
          </a:blip>
          <a:srcRect b="47454" l="67271" r="30481" t="48832"/>
          <a:stretch/>
        </p:blipFill>
        <p:spPr>
          <a:xfrm>
            <a:off x="5266234" y="1544320"/>
            <a:ext cx="675005" cy="5816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b="34316" l="59724" r="4465" t="48833"/>
          <a:stretch/>
        </p:blipFill>
        <p:spPr>
          <a:xfrm>
            <a:off x="331470" y="764540"/>
            <a:ext cx="11498580" cy="3007360"/>
          </a:xfrm>
          <a:prstGeom prst="rect">
            <a:avLst/>
          </a:prstGeom>
          <a:noFill/>
          <a:ln>
            <a:noFill/>
          </a:ln>
        </p:spPr>
      </p:pic>
      <p:sp>
        <p:nvSpPr>
          <p:cNvPr id="173" name="Google Shape;173;p13"/>
          <p:cNvSpPr/>
          <p:nvPr/>
        </p:nvSpPr>
        <p:spPr>
          <a:xfrm>
            <a:off x="685800" y="4637455"/>
            <a:ext cx="1078992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C00000"/>
                </a:solidFill>
                <a:latin typeface="Times New Roman"/>
                <a:ea typeface="Times New Roman"/>
                <a:cs typeface="Times New Roman"/>
                <a:sym typeface="Times New Roman"/>
              </a:rPr>
              <a:t>=&gt; Ta có thể tinh chỉnh đối tượng đường dựa vào điểm neo và các điểm, đường chỉ hướng</a:t>
            </a:r>
            <a:endParaRPr sz="2800">
              <a:solidFill>
                <a:srgbClr val="C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p:nvPr/>
        </p:nvSpPr>
        <p:spPr>
          <a:xfrm>
            <a:off x="762000" y="568375"/>
            <a:ext cx="6096000" cy="2108299"/>
          </a:xfrm>
          <a:prstGeom prst="cloudCallout">
            <a:avLst>
              <a:gd fmla="val -20833" name="adj1"/>
              <a:gd fmla="val 62500" name="adj2"/>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Hình 14.7 có mấy đoạn cong? Xác định điểm neo trơn và neo góc của hình</a:t>
            </a:r>
            <a:endParaRPr sz="2800">
              <a:solidFill>
                <a:schemeClr val="dk1"/>
              </a:solidFill>
              <a:latin typeface="Calibri"/>
              <a:ea typeface="Calibri"/>
              <a:cs typeface="Calibri"/>
              <a:sym typeface="Calibri"/>
            </a:endParaRPr>
          </a:p>
        </p:txBody>
      </p:sp>
      <p:pic>
        <p:nvPicPr>
          <p:cNvPr id="179" name="Google Shape;179;p14"/>
          <p:cNvPicPr preferRelativeResize="0"/>
          <p:nvPr/>
        </p:nvPicPr>
        <p:blipFill rotWithShape="1">
          <a:blip r:embed="rId3">
            <a:alphaModFix/>
          </a:blip>
          <a:srcRect b="34599" l="85255" r="5268" t="54832"/>
          <a:stretch/>
        </p:blipFill>
        <p:spPr>
          <a:xfrm>
            <a:off x="6858000" y="3111014"/>
            <a:ext cx="4571365" cy="2794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p:nvPr/>
        </p:nvSpPr>
        <p:spPr>
          <a:xfrm>
            <a:off x="419100" y="292715"/>
            <a:ext cx="11170920" cy="2108299"/>
          </a:xfrm>
          <a:prstGeom prst="cloudCallout">
            <a:avLst>
              <a:gd fmla="val -20833" name="adj1"/>
              <a:gd fmla="val 62500" name="adj2"/>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Trong các cách trình bày văn bản sau, em thấy cách nào đẹp hơn? Các phần mềm em đã học có thể thiết kế văn bản như vậy không?</a:t>
            </a:r>
            <a:endParaRPr sz="2800">
              <a:solidFill>
                <a:schemeClr val="dk1"/>
              </a:solidFill>
              <a:latin typeface="Calibri"/>
              <a:ea typeface="Calibri"/>
              <a:cs typeface="Calibri"/>
              <a:sym typeface="Calibri"/>
            </a:endParaRPr>
          </a:p>
        </p:txBody>
      </p:sp>
      <p:pic>
        <p:nvPicPr>
          <p:cNvPr id="185" name="Google Shape;185;p15"/>
          <p:cNvPicPr preferRelativeResize="0"/>
          <p:nvPr/>
        </p:nvPicPr>
        <p:blipFill rotWithShape="1">
          <a:blip r:embed="rId3">
            <a:alphaModFix/>
          </a:blip>
          <a:srcRect b="42881" l="58921" r="5265" t="35982"/>
          <a:stretch/>
        </p:blipFill>
        <p:spPr>
          <a:xfrm>
            <a:off x="1078230" y="3017520"/>
            <a:ext cx="9852659" cy="33375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p:nvPr/>
        </p:nvSpPr>
        <p:spPr>
          <a:xfrm>
            <a:off x="394464" y="251759"/>
            <a:ext cx="6145272" cy="74347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000">
                <a:solidFill>
                  <a:schemeClr val="lt1"/>
                </a:solidFill>
                <a:latin typeface="Times New Roman"/>
                <a:ea typeface="Times New Roman"/>
                <a:cs typeface="Times New Roman"/>
                <a:sym typeface="Times New Roman"/>
              </a:rPr>
              <a:t>3. ĐỐI TƯỢNG VĂN BẢN</a:t>
            </a:r>
            <a:endParaRPr sz="4000">
              <a:solidFill>
                <a:schemeClr val="lt1"/>
              </a:solidFill>
              <a:latin typeface="Times New Roman"/>
              <a:ea typeface="Times New Roman"/>
              <a:cs typeface="Times New Roman"/>
              <a:sym typeface="Times New Roman"/>
            </a:endParaRPr>
          </a:p>
        </p:txBody>
      </p:sp>
      <p:sp>
        <p:nvSpPr>
          <p:cNvPr id="191" name="Google Shape;191;p16"/>
          <p:cNvSpPr/>
          <p:nvPr/>
        </p:nvSpPr>
        <p:spPr>
          <a:xfrm>
            <a:off x="394464" y="1859340"/>
            <a:ext cx="11264136" cy="4154984"/>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Để bổ sung đối tượng văn bản, ta chọn biểu tượng          trên hộp công cụ. </a:t>
            </a:r>
            <a:endParaRPr sz="2800">
              <a:solidFill>
                <a:schemeClr val="dk1"/>
              </a:solidFill>
              <a:latin typeface="Calibri"/>
              <a:ea typeface="Calibri"/>
              <a:cs typeface="Calibri"/>
              <a:sym typeface="Calibri"/>
            </a:endParaRPr>
          </a:p>
          <a:p>
            <a:pPr indent="-457200" lvl="0" marL="457200" marR="0" rtl="0" algn="just">
              <a:spcBef>
                <a:spcPts val="240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Ta có thể tùy chỉnh từng phần trong một đối tượng văn bản bằng cách chọn đối tượng văn bản và bôi đen phần văn bản muốn căn chỉnh, sau đó điều chỉnh tham số trên thanh điều khiển thuộc tính hoặc lệnh trong bảng chọn </a:t>
            </a:r>
            <a:r>
              <a:rPr b="1" lang="en-US" sz="2800">
                <a:solidFill>
                  <a:schemeClr val="dk1"/>
                </a:solidFill>
                <a:latin typeface="Calibri"/>
                <a:ea typeface="Calibri"/>
                <a:cs typeface="Calibri"/>
                <a:sym typeface="Calibri"/>
              </a:rPr>
              <a:t>Text</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457200" lvl="0" marL="457200" marR="0" rtl="0" algn="just">
              <a:spcBef>
                <a:spcPts val="240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Bốn ô đầu tiên trên thanh điều khiển thuộc tính cho phép ta thay đổi phông chữ, kiểu chữ (bình thường/in nghiêng/in đậm/ in đậm và nghiêng), cỡ chữ và khoảng cách giữa các dòng,... </a:t>
            </a:r>
            <a:endParaRPr/>
          </a:p>
        </p:txBody>
      </p:sp>
      <p:pic>
        <p:nvPicPr>
          <p:cNvPr id="192" name="Google Shape;192;p16"/>
          <p:cNvPicPr preferRelativeResize="0"/>
          <p:nvPr/>
        </p:nvPicPr>
        <p:blipFill rotWithShape="1">
          <a:blip r:embed="rId3">
            <a:alphaModFix/>
          </a:blip>
          <a:srcRect b="55164" l="81692" r="16018" t="42272"/>
          <a:stretch/>
        </p:blipFill>
        <p:spPr>
          <a:xfrm>
            <a:off x="8183881" y="1859340"/>
            <a:ext cx="623252" cy="5435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7"/>
          <p:cNvPicPr preferRelativeResize="0"/>
          <p:nvPr/>
        </p:nvPicPr>
        <p:blipFill rotWithShape="1">
          <a:blip r:embed="rId3">
            <a:alphaModFix/>
          </a:blip>
          <a:srcRect b="46027" l="60059" r="3342" t="46838"/>
          <a:stretch/>
        </p:blipFill>
        <p:spPr>
          <a:xfrm>
            <a:off x="845820" y="594995"/>
            <a:ext cx="10789919" cy="1370966"/>
          </a:xfrm>
          <a:prstGeom prst="rect">
            <a:avLst/>
          </a:prstGeom>
          <a:noFill/>
          <a:ln>
            <a:noFill/>
          </a:ln>
        </p:spPr>
      </p:pic>
      <p:sp>
        <p:nvSpPr>
          <p:cNvPr id="198" name="Google Shape;198;p17"/>
          <p:cNvSpPr/>
          <p:nvPr/>
        </p:nvSpPr>
        <p:spPr>
          <a:xfrm>
            <a:off x="438434" y="2354879"/>
            <a:ext cx="9166292" cy="5480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rgbClr val="C00000"/>
                </a:solidFill>
                <a:latin typeface="Times New Roman"/>
                <a:ea typeface="Times New Roman"/>
                <a:cs typeface="Times New Roman"/>
                <a:sym typeface="Times New Roman"/>
              </a:rPr>
              <a:t>- Năm ô phía sau điều chỉnh các thông tin như trên Hình 14.10</a:t>
            </a:r>
            <a:endParaRPr sz="3200">
              <a:solidFill>
                <a:srgbClr val="C00000"/>
              </a:solidFill>
              <a:latin typeface="Times New Roman"/>
              <a:ea typeface="Times New Roman"/>
              <a:cs typeface="Times New Roman"/>
              <a:sym typeface="Times New Roman"/>
            </a:endParaRPr>
          </a:p>
        </p:txBody>
      </p:sp>
      <p:pic>
        <p:nvPicPr>
          <p:cNvPr id="199" name="Google Shape;199;p17"/>
          <p:cNvPicPr preferRelativeResize="0"/>
          <p:nvPr/>
        </p:nvPicPr>
        <p:blipFill rotWithShape="1">
          <a:blip r:embed="rId3">
            <a:alphaModFix/>
          </a:blip>
          <a:srcRect b="21176" l="58171" r="5254" t="58827"/>
          <a:stretch/>
        </p:blipFill>
        <p:spPr>
          <a:xfrm>
            <a:off x="201645" y="3291896"/>
            <a:ext cx="11434094" cy="317748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8"/>
          <p:cNvSpPr/>
          <p:nvPr/>
        </p:nvSpPr>
        <p:spPr>
          <a:xfrm>
            <a:off x="510540" y="343655"/>
            <a:ext cx="10965180" cy="52014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00000"/>
                </a:solidFill>
                <a:latin typeface="Times New Roman"/>
                <a:ea typeface="Times New Roman"/>
                <a:cs typeface="Times New Roman"/>
                <a:sym typeface="Times New Roman"/>
              </a:rPr>
              <a:t>Chú ý:</a:t>
            </a:r>
            <a:endParaRPr b="1" sz="2800">
              <a:solidFill>
                <a:srgbClr val="C0000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Muốn bỏ các tùy chỉnh đã đặt, ta chọn đối tượng văn bản rồi chọn lệnh </a:t>
            </a:r>
            <a:r>
              <a:rPr b="1" lang="en-US" sz="2800">
                <a:solidFill>
                  <a:schemeClr val="dk1"/>
                </a:solidFill>
                <a:latin typeface="Times New Roman"/>
                <a:ea typeface="Times New Roman"/>
                <a:cs typeface="Times New Roman"/>
                <a:sym typeface="Times New Roman"/>
              </a:rPr>
              <a:t>Text/ Remove Manual Kerns.</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Muốn đặt văn bản theo đường đã có, ta chọn đối tượng văn bản và đối tượng đường, sau đó chọn lệnh </a:t>
            </a:r>
            <a:r>
              <a:rPr b="1" lang="en-US" sz="2800">
                <a:solidFill>
                  <a:schemeClr val="dk1"/>
                </a:solidFill>
                <a:latin typeface="Times New Roman"/>
                <a:ea typeface="Times New Roman"/>
                <a:cs typeface="Times New Roman"/>
                <a:sym typeface="Times New Roman"/>
              </a:rPr>
              <a:t>Text/ Put on Path.</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Muốn bỏ đặt văn bản theo đường, ta chọn đối tượng và chọn lệnh </a:t>
            </a:r>
            <a:r>
              <a:rPr b="1" lang="en-US" sz="2800">
                <a:solidFill>
                  <a:schemeClr val="dk1"/>
                </a:solidFill>
                <a:latin typeface="Times New Roman"/>
                <a:ea typeface="Times New Roman"/>
                <a:cs typeface="Times New Roman"/>
                <a:sym typeface="Times New Roman"/>
              </a:rPr>
              <a:t>Text/ Remove from Path</a:t>
            </a:r>
            <a:endParaRPr sz="2800">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lang="en-US" sz="2800">
                <a:solidFill>
                  <a:srgbClr val="806000"/>
                </a:solidFill>
                <a:latin typeface="Times New Roman"/>
                <a:ea typeface="Times New Roman"/>
                <a:cs typeface="Times New Roman"/>
                <a:sym typeface="Times New Roman"/>
              </a:rPr>
              <a:t>=&gt; Trong Inkscape, văn bản được bổ sung có thể tùy chỉnh theo từng kí tự và có thể đặt đoạn văn bản theo đường hoặc vào một khuôn dạng.</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p:nvPr/>
        </p:nvSpPr>
        <p:spPr>
          <a:xfrm>
            <a:off x="1491448" y="470922"/>
            <a:ext cx="9543496" cy="4964763"/>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Hãy cho biết phát biểu nào sau đây là sai khi làm việc với đoạn văn bản trong Inkscape.</a:t>
            </a:r>
            <a:endParaRPr sz="28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A. Trong một đoạn văn có nhiều chữ ta có thể tô mỗi chữ bằng một màu khác nhau.</a:t>
            </a:r>
            <a:endParaRPr sz="28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B. Nếu đặt đoạn văn uốn lượn theo một đường, ta không thể thay đổi định dạng đó.</a:t>
            </a:r>
            <a:endParaRPr sz="28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C. Trong một đoạn văn có nhiều chữ, ta có thể tuỳ chỉnh để mỗi chữ độ cao thấp khác nhau.</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Ta có thể đặt đoạn văn bản theo một khuôn dạng nhất định</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p:nvPr>
            <p:ph idx="1" type="subTitle"/>
          </p:nvPr>
        </p:nvSpPr>
        <p:spPr>
          <a:xfrm>
            <a:off x="3264878" y="1219200"/>
            <a:ext cx="6465276" cy="3118338"/>
          </a:xfrm>
          <a:prstGeom prst="cloudCallout">
            <a:avLst>
              <a:gd fmla="val -20833" name="adj1"/>
              <a:gd fmla="val 62500" name="adj2"/>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ctr">
              <a:lnSpc>
                <a:spcPct val="115000"/>
              </a:lnSpc>
              <a:spcBef>
                <a:spcPts val="0"/>
              </a:spcBef>
              <a:spcAft>
                <a:spcPts val="0"/>
              </a:spcAft>
              <a:buClr>
                <a:schemeClr val="dk1"/>
              </a:buClr>
              <a:buSzPts val="2800"/>
              <a:buNone/>
            </a:pPr>
            <a:r>
              <a:rPr lang="en-US" sz="2800">
                <a:solidFill>
                  <a:schemeClr val="dk1"/>
                </a:solidFill>
                <a:latin typeface="Times New Roman"/>
                <a:ea typeface="Times New Roman"/>
                <a:cs typeface="Times New Roman"/>
                <a:sym typeface="Times New Roman"/>
              </a:rPr>
              <a:t>Cần ít nhất bao nhiêu điểm để xác định một đường thẳng? Đường parabol? Đường elip?</a:t>
            </a:r>
            <a:endParaRPr sz="32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p:nvPr/>
        </p:nvSpPr>
        <p:spPr>
          <a:xfrm>
            <a:off x="4318845" y="343199"/>
            <a:ext cx="3371436" cy="74347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000">
                <a:solidFill>
                  <a:srgbClr val="7030A0"/>
                </a:solidFill>
                <a:latin typeface="Times New Roman"/>
                <a:ea typeface="Times New Roman"/>
                <a:cs typeface="Times New Roman"/>
                <a:sym typeface="Times New Roman"/>
              </a:rPr>
              <a:t>THỰC HÀNH</a:t>
            </a:r>
            <a:endParaRPr sz="4000">
              <a:solidFill>
                <a:srgbClr val="7030A0"/>
              </a:solidFill>
              <a:latin typeface="Times New Roman"/>
              <a:ea typeface="Times New Roman"/>
              <a:cs typeface="Times New Roman"/>
              <a:sym typeface="Times New Roman"/>
            </a:endParaRPr>
          </a:p>
        </p:txBody>
      </p:sp>
      <p:sp>
        <p:nvSpPr>
          <p:cNvPr id="215" name="Google Shape;215;p20"/>
          <p:cNvSpPr/>
          <p:nvPr/>
        </p:nvSpPr>
        <p:spPr>
          <a:xfrm>
            <a:off x="799620" y="1440479"/>
            <a:ext cx="8968609" cy="548099"/>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7030A0"/>
                </a:solidFill>
                <a:latin typeface="Times New Roman"/>
                <a:ea typeface="Times New Roman"/>
                <a:cs typeface="Times New Roman"/>
                <a:sym typeface="Times New Roman"/>
              </a:rPr>
              <a:t>Nhiệm vụ 1. </a:t>
            </a:r>
            <a:r>
              <a:rPr lang="en-US" sz="2800">
                <a:solidFill>
                  <a:schemeClr val="dk1"/>
                </a:solidFill>
                <a:latin typeface="Times New Roman"/>
                <a:ea typeface="Times New Roman"/>
                <a:cs typeface="Times New Roman"/>
                <a:sym typeface="Times New Roman"/>
              </a:rPr>
              <a:t>Vẽ chiếc lá và tô màu cho chiếc lá (Hình 14.11)</a:t>
            </a:r>
            <a:endParaRPr sz="2800">
              <a:solidFill>
                <a:schemeClr val="dk1"/>
              </a:solidFill>
              <a:latin typeface="Times New Roman"/>
              <a:ea typeface="Times New Roman"/>
              <a:cs typeface="Times New Roman"/>
              <a:sym typeface="Times New Roman"/>
            </a:endParaRPr>
          </a:p>
        </p:txBody>
      </p:sp>
      <p:pic>
        <p:nvPicPr>
          <p:cNvPr descr="Graphical user interface, application, Word&#10;&#10;Description automatically generated" id="216" name="Google Shape;216;p20"/>
          <p:cNvPicPr preferRelativeResize="0"/>
          <p:nvPr/>
        </p:nvPicPr>
        <p:blipFill rotWithShape="1">
          <a:blip r:embed="rId3">
            <a:alphaModFix/>
          </a:blip>
          <a:srcRect b="47450" l="85895" r="4951" t="31127"/>
          <a:stretch/>
        </p:blipFill>
        <p:spPr>
          <a:xfrm>
            <a:off x="4069080" y="2755264"/>
            <a:ext cx="3341687" cy="307403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1"/>
          <p:cNvSpPr/>
          <p:nvPr/>
        </p:nvSpPr>
        <p:spPr>
          <a:xfrm>
            <a:off x="762000" y="755729"/>
            <a:ext cx="10439400" cy="44627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55A11"/>
                </a:solidFill>
                <a:latin typeface="Times New Roman"/>
                <a:ea typeface="Times New Roman"/>
                <a:cs typeface="Times New Roman"/>
                <a:sym typeface="Times New Roman"/>
              </a:rPr>
              <a:t>Hướng dẫn.</a:t>
            </a:r>
            <a:endParaRPr b="1" sz="2800">
              <a:solidFill>
                <a:srgbClr val="C55A11"/>
              </a:solidFill>
              <a:latin typeface="Times New Roman"/>
              <a:ea typeface="Times New Roman"/>
              <a:cs typeface="Times New Roman"/>
              <a:sym typeface="Times New Roman"/>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1. </a:t>
            </a:r>
            <a:r>
              <a:rPr lang="en-US" sz="2800">
                <a:solidFill>
                  <a:schemeClr val="dk1"/>
                </a:solidFill>
                <a:latin typeface="Times New Roman"/>
                <a:ea typeface="Times New Roman"/>
                <a:cs typeface="Times New Roman"/>
                <a:sym typeface="Times New Roman"/>
              </a:rPr>
              <a:t>Vẽ hình chữ nhật ta được hình chữ nhật với các điểm neo như Hình 14.12a.</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2: </a:t>
            </a:r>
            <a:r>
              <a:rPr lang="en-US" sz="2800">
                <a:solidFill>
                  <a:schemeClr val="dk1"/>
                </a:solidFill>
                <a:latin typeface="Times New Roman"/>
                <a:ea typeface="Times New Roman"/>
                <a:cs typeface="Times New Roman"/>
                <a:sym typeface="Times New Roman"/>
              </a:rPr>
              <a:t>Chọn hình chữ nhật và chọn lệnh </a:t>
            </a:r>
            <a:r>
              <a:rPr b="1" lang="en-US" sz="2800">
                <a:solidFill>
                  <a:schemeClr val="dk1"/>
                </a:solidFill>
                <a:latin typeface="Times New Roman"/>
                <a:ea typeface="Times New Roman"/>
                <a:cs typeface="Times New Roman"/>
                <a:sym typeface="Times New Roman"/>
              </a:rPr>
              <a:t>Path/Object to Path </a:t>
            </a:r>
            <a:r>
              <a:rPr lang="en-US" sz="2800">
                <a:solidFill>
                  <a:schemeClr val="dk1"/>
                </a:solidFill>
                <a:latin typeface="Times New Roman"/>
                <a:ea typeface="Times New Roman"/>
                <a:cs typeface="Times New Roman"/>
                <a:sym typeface="Times New Roman"/>
              </a:rPr>
              <a:t>để đưa hình chữ nhật thành bốn cạnh với các điểm neo rời nhau (Hình 14.12b).</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3: </a:t>
            </a:r>
            <a:r>
              <a:rPr lang="en-US" sz="2800">
                <a:solidFill>
                  <a:schemeClr val="dk1"/>
                </a:solidFill>
                <a:latin typeface="Times New Roman"/>
                <a:ea typeface="Times New Roman"/>
                <a:cs typeface="Times New Roman"/>
                <a:sym typeface="Times New Roman"/>
              </a:rPr>
              <a:t>Chọn hai điểm neo cạnh trên của hình chữ nhật để nhập thành 1 điểm bằng cách chọn biểu tượng         trên thanh điều khiển thuộc tính. Ta được hình tam giác (Hình 14. 12c).</a:t>
            </a:r>
            <a:endParaRPr sz="2800">
              <a:solidFill>
                <a:schemeClr val="dk1"/>
              </a:solidFill>
              <a:latin typeface="Calibri"/>
              <a:ea typeface="Calibri"/>
              <a:cs typeface="Calibri"/>
              <a:sym typeface="Calibri"/>
            </a:endParaRPr>
          </a:p>
        </p:txBody>
      </p:sp>
      <p:pic>
        <p:nvPicPr>
          <p:cNvPr id="222" name="Google Shape;222;p21"/>
          <p:cNvPicPr preferRelativeResize="0"/>
          <p:nvPr/>
        </p:nvPicPr>
        <p:blipFill rotWithShape="1">
          <a:blip r:embed="rId3">
            <a:alphaModFix/>
          </a:blip>
          <a:srcRect b="0" l="0" r="0" t="0"/>
          <a:stretch/>
        </p:blipFill>
        <p:spPr>
          <a:xfrm rot="-10649918">
            <a:off x="5721849" y="4326386"/>
            <a:ext cx="519703" cy="34855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2"/>
          <p:cNvSpPr/>
          <p:nvPr/>
        </p:nvSpPr>
        <p:spPr>
          <a:xfrm>
            <a:off x="647700" y="655796"/>
            <a:ext cx="10828020"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800">
                <a:solidFill>
                  <a:srgbClr val="0070C0"/>
                </a:solidFill>
                <a:latin typeface="Calibri"/>
                <a:ea typeface="Calibri"/>
                <a:cs typeface="Calibri"/>
                <a:sym typeface="Calibri"/>
              </a:rPr>
              <a:t>Bước 4: </a:t>
            </a:r>
            <a:r>
              <a:rPr lang="en-US" sz="2800">
                <a:solidFill>
                  <a:schemeClr val="dk1"/>
                </a:solidFill>
                <a:latin typeface="Calibri"/>
                <a:ea typeface="Calibri"/>
                <a:cs typeface="Calibri"/>
                <a:sym typeface="Calibri"/>
              </a:rPr>
              <a:t>Chọn hai điểm neo ở cạnh dưới của hình tam giác để chuyển thành điểm neo trơn bằng chọn nút lệnh         (Hình 14.12d).</a:t>
            </a:r>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5: </a:t>
            </a:r>
            <a:r>
              <a:rPr lang="en-US" sz="2800">
                <a:solidFill>
                  <a:schemeClr val="dk1"/>
                </a:solidFill>
                <a:latin typeface="Calibri"/>
                <a:ea typeface="Calibri"/>
                <a:cs typeface="Calibri"/>
                <a:sym typeface="Calibri"/>
              </a:rPr>
              <a:t>Thêm cuống lá bằng công cụ Pen      trên thanh công cụ (Hình 14.12e).</a:t>
            </a:r>
            <a:endParaRPr/>
          </a:p>
        </p:txBody>
      </p:sp>
      <p:pic>
        <p:nvPicPr>
          <p:cNvPr id="228" name="Google Shape;228;p22"/>
          <p:cNvPicPr preferRelativeResize="0"/>
          <p:nvPr/>
        </p:nvPicPr>
        <p:blipFill rotWithShape="1">
          <a:blip r:embed="rId3">
            <a:alphaModFix/>
          </a:blip>
          <a:srcRect b="0" l="0" r="0" t="0"/>
          <a:stretch/>
        </p:blipFill>
        <p:spPr>
          <a:xfrm>
            <a:off x="6537960" y="1127124"/>
            <a:ext cx="508317" cy="381635"/>
          </a:xfrm>
          <a:prstGeom prst="rect">
            <a:avLst/>
          </a:prstGeom>
          <a:noFill/>
          <a:ln>
            <a:noFill/>
          </a:ln>
        </p:spPr>
      </p:pic>
      <p:pic>
        <p:nvPicPr>
          <p:cNvPr id="229" name="Google Shape;229;p22"/>
          <p:cNvPicPr preferRelativeResize="0"/>
          <p:nvPr/>
        </p:nvPicPr>
        <p:blipFill rotWithShape="1">
          <a:blip r:embed="rId4">
            <a:alphaModFix/>
          </a:blip>
          <a:srcRect b="0" l="0" r="0" t="0"/>
          <a:stretch/>
        </p:blipFill>
        <p:spPr>
          <a:xfrm>
            <a:off x="7091997" y="1902647"/>
            <a:ext cx="480377" cy="345758"/>
          </a:xfrm>
          <a:prstGeom prst="rect">
            <a:avLst/>
          </a:prstGeom>
          <a:noFill/>
          <a:ln>
            <a:noFill/>
          </a:ln>
        </p:spPr>
      </p:pic>
      <p:pic>
        <p:nvPicPr>
          <p:cNvPr descr="Graphical user interface, text, application, Word&#10;&#10;Description automatically generated" id="230" name="Google Shape;230;p22"/>
          <p:cNvPicPr preferRelativeResize="0"/>
          <p:nvPr/>
        </p:nvPicPr>
        <p:blipFill rotWithShape="1">
          <a:blip r:embed="rId5">
            <a:alphaModFix/>
          </a:blip>
          <a:srcRect b="35175" l="65346" r="8646" t="48548"/>
          <a:stretch/>
        </p:blipFill>
        <p:spPr>
          <a:xfrm>
            <a:off x="1935480" y="2953602"/>
            <a:ext cx="8252460" cy="2756428"/>
          </a:xfrm>
          <a:prstGeom prst="rect">
            <a:avLst/>
          </a:prstGeom>
          <a:noFill/>
          <a:ln>
            <a:noFill/>
          </a:ln>
        </p:spPr>
      </p:pic>
      <p:sp>
        <p:nvSpPr>
          <p:cNvPr id="231" name="Google Shape;231;p22"/>
          <p:cNvSpPr/>
          <p:nvPr/>
        </p:nvSpPr>
        <p:spPr>
          <a:xfrm>
            <a:off x="647700" y="5884178"/>
            <a:ext cx="5749779" cy="5878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1" lang="en-US" sz="2800">
                <a:solidFill>
                  <a:srgbClr val="0070C0"/>
                </a:solidFill>
                <a:latin typeface="Calibri"/>
                <a:ea typeface="Calibri"/>
                <a:cs typeface="Calibri"/>
                <a:sym typeface="Calibri"/>
              </a:rPr>
              <a:t>Bước 6: </a:t>
            </a:r>
            <a:r>
              <a:rPr lang="en-US" sz="2800">
                <a:solidFill>
                  <a:schemeClr val="dk1"/>
                </a:solidFill>
                <a:latin typeface="Times New Roman"/>
                <a:ea typeface="Times New Roman"/>
                <a:cs typeface="Times New Roman"/>
                <a:sym typeface="Times New Roman"/>
              </a:rPr>
              <a:t>Tô màu cho lá như Hình 14.11</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p:nvPr/>
        </p:nvSpPr>
        <p:spPr>
          <a:xfrm>
            <a:off x="689265" y="592574"/>
            <a:ext cx="91014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030A0"/>
                </a:solidFill>
                <a:latin typeface="Times New Roman"/>
                <a:ea typeface="Times New Roman"/>
                <a:cs typeface="Times New Roman"/>
                <a:sym typeface="Times New Roman"/>
              </a:rPr>
              <a:t>Nhiệm vụ 2. </a:t>
            </a:r>
            <a:r>
              <a:rPr lang="en-US" sz="2800">
                <a:solidFill>
                  <a:srgbClr val="000000"/>
                </a:solidFill>
                <a:latin typeface="Times New Roman"/>
                <a:ea typeface="Times New Roman"/>
                <a:cs typeface="Times New Roman"/>
                <a:sym typeface="Times New Roman"/>
              </a:rPr>
              <a:t>Viết chữ theo khuôn dạng của hình (Hình 14.13).</a:t>
            </a:r>
            <a:endParaRPr sz="2800">
              <a:solidFill>
                <a:schemeClr val="dk1"/>
              </a:solidFill>
              <a:latin typeface="Calibri"/>
              <a:ea typeface="Calibri"/>
              <a:cs typeface="Calibri"/>
              <a:sym typeface="Calibri"/>
            </a:endParaRPr>
          </a:p>
        </p:txBody>
      </p:sp>
      <p:pic>
        <p:nvPicPr>
          <p:cNvPr descr="Graphical user interface, application, Word&#10;&#10;Description automatically generated" id="237" name="Google Shape;237;p23"/>
          <p:cNvPicPr preferRelativeResize="0"/>
          <p:nvPr/>
        </p:nvPicPr>
        <p:blipFill rotWithShape="1">
          <a:blip r:embed="rId3">
            <a:alphaModFix/>
          </a:blip>
          <a:srcRect b="51162" l="69679" r="13296" t="33698"/>
          <a:stretch/>
        </p:blipFill>
        <p:spPr>
          <a:xfrm>
            <a:off x="2473879" y="2312034"/>
            <a:ext cx="7019608" cy="25114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p:nvPr/>
        </p:nvSpPr>
        <p:spPr>
          <a:xfrm>
            <a:off x="419100" y="716340"/>
            <a:ext cx="10919460" cy="489364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55A11"/>
                </a:solidFill>
                <a:latin typeface="Calibri"/>
                <a:ea typeface="Calibri"/>
                <a:cs typeface="Calibri"/>
                <a:sym typeface="Calibri"/>
              </a:rPr>
              <a:t>Hướng dẫn.</a:t>
            </a:r>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1: </a:t>
            </a:r>
            <a:r>
              <a:rPr lang="en-US" sz="2800">
                <a:solidFill>
                  <a:schemeClr val="dk1"/>
                </a:solidFill>
                <a:latin typeface="Calibri"/>
                <a:ea typeface="Calibri"/>
                <a:cs typeface="Calibri"/>
                <a:sym typeface="Calibri"/>
              </a:rPr>
              <a:t>Chọn công cụ Pen        , chọn kiểu vẽ        trên thanh thuộc tính điều khiển.</a:t>
            </a:r>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2: </a:t>
            </a:r>
            <a:r>
              <a:rPr lang="en-US" sz="2800">
                <a:solidFill>
                  <a:schemeClr val="dk1"/>
                </a:solidFill>
                <a:latin typeface="Calibri"/>
                <a:ea typeface="Calibri"/>
                <a:cs typeface="Calibri"/>
                <a:sym typeface="Calibri"/>
              </a:rPr>
              <a:t>Nháy đúp chuột vào các điểm để xác định điểm neo thứ nhất và thứ hai, cuối cùng nháy đúp chuột tại điểm neo thứ ba, ta nhận được hình tương tự Hình 14.14a.</a:t>
            </a:r>
            <a:endParaRPr/>
          </a:p>
          <a:p>
            <a:pPr indent="0" lvl="0" marL="0" marR="0" rtl="0" algn="just">
              <a:spcBef>
                <a:spcPts val="2400"/>
              </a:spcBef>
              <a:spcAft>
                <a:spcPts val="0"/>
              </a:spcAft>
              <a:buNone/>
            </a:pPr>
            <a:r>
              <a:rPr i="1" lang="en-US" sz="2800">
                <a:solidFill>
                  <a:srgbClr val="0070C0"/>
                </a:solidFill>
                <a:latin typeface="Calibri"/>
                <a:ea typeface="Calibri"/>
                <a:cs typeface="Calibri"/>
                <a:sym typeface="Calibri"/>
              </a:rPr>
              <a:t>Bước 3: </a:t>
            </a:r>
            <a:r>
              <a:rPr lang="en-US" sz="2800">
                <a:solidFill>
                  <a:schemeClr val="dk1"/>
                </a:solidFill>
                <a:latin typeface="Calibri"/>
                <a:ea typeface="Calibri"/>
                <a:cs typeface="Calibri"/>
                <a:sym typeface="Calibri"/>
              </a:rPr>
              <a:t>Chọn công cụ        trên hộp dụng cụ, ta xác định được các điểm neo (Hình 14.14b). Chọn điểm neo thứ hai, rồi chọn biểu tượng       để chuyển điểm neo góc thành neo trơn (Hình 14.14c ).</a:t>
            </a:r>
            <a:endParaRPr/>
          </a:p>
        </p:txBody>
      </p:sp>
      <p:pic>
        <p:nvPicPr>
          <p:cNvPr id="243" name="Google Shape;243;p24"/>
          <p:cNvPicPr preferRelativeResize="0"/>
          <p:nvPr/>
        </p:nvPicPr>
        <p:blipFill rotWithShape="1">
          <a:blip r:embed="rId3">
            <a:alphaModFix/>
          </a:blip>
          <a:srcRect b="0" l="0" r="0" t="0"/>
          <a:stretch/>
        </p:blipFill>
        <p:spPr>
          <a:xfrm>
            <a:off x="4594860" y="1392554"/>
            <a:ext cx="570865" cy="550545"/>
          </a:xfrm>
          <a:prstGeom prst="rect">
            <a:avLst/>
          </a:prstGeom>
          <a:noFill/>
          <a:ln>
            <a:noFill/>
          </a:ln>
        </p:spPr>
      </p:pic>
      <p:pic>
        <p:nvPicPr>
          <p:cNvPr id="244" name="Google Shape;244;p24"/>
          <p:cNvPicPr preferRelativeResize="0"/>
          <p:nvPr/>
        </p:nvPicPr>
        <p:blipFill rotWithShape="1">
          <a:blip r:embed="rId4">
            <a:alphaModFix/>
          </a:blip>
          <a:srcRect b="0" l="0" r="0" t="0"/>
          <a:stretch/>
        </p:blipFill>
        <p:spPr>
          <a:xfrm>
            <a:off x="7467282" y="1392554"/>
            <a:ext cx="568960" cy="589280"/>
          </a:xfrm>
          <a:prstGeom prst="rect">
            <a:avLst/>
          </a:prstGeom>
          <a:noFill/>
          <a:ln>
            <a:noFill/>
          </a:ln>
        </p:spPr>
      </p:pic>
      <p:pic>
        <p:nvPicPr>
          <p:cNvPr id="245" name="Google Shape;245;p24"/>
          <p:cNvPicPr preferRelativeResize="0"/>
          <p:nvPr/>
        </p:nvPicPr>
        <p:blipFill rotWithShape="1">
          <a:blip r:embed="rId5">
            <a:alphaModFix/>
          </a:blip>
          <a:srcRect b="0" l="0" r="0" t="0"/>
          <a:stretch/>
        </p:blipFill>
        <p:spPr>
          <a:xfrm>
            <a:off x="3985260" y="4144644"/>
            <a:ext cx="563880" cy="427355"/>
          </a:xfrm>
          <a:prstGeom prst="rect">
            <a:avLst/>
          </a:prstGeom>
          <a:noFill/>
          <a:ln>
            <a:noFill/>
          </a:ln>
        </p:spPr>
      </p:pic>
      <p:pic>
        <p:nvPicPr>
          <p:cNvPr descr="Graphical user interface, application, Word&#10;&#10;Description automatically generated" id="246" name="Google Shape;246;p24"/>
          <p:cNvPicPr preferRelativeResize="0"/>
          <p:nvPr/>
        </p:nvPicPr>
        <p:blipFill rotWithShape="1">
          <a:blip r:embed="rId6">
            <a:alphaModFix/>
          </a:blip>
          <a:srcRect b="33745" l="84129" r="13942" t="63968"/>
          <a:stretch/>
        </p:blipFill>
        <p:spPr>
          <a:xfrm>
            <a:off x="10218421" y="4740910"/>
            <a:ext cx="505142" cy="40259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p:nvPr/>
        </p:nvSpPr>
        <p:spPr>
          <a:xfrm>
            <a:off x="579120" y="1016199"/>
            <a:ext cx="10599420"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70C0"/>
                </a:solidFill>
                <a:latin typeface="Calibri"/>
                <a:ea typeface="Calibri"/>
                <a:cs typeface="Calibri"/>
                <a:sym typeface="Calibri"/>
              </a:rPr>
              <a:t>Bước 4:</a:t>
            </a:r>
            <a:r>
              <a:rPr lang="en-US" sz="2800">
                <a:solidFill>
                  <a:schemeClr val="dk1"/>
                </a:solidFill>
                <a:latin typeface="Calibri"/>
                <a:ea typeface="Calibri"/>
                <a:cs typeface="Calibri"/>
                <a:sym typeface="Calibri"/>
              </a:rPr>
              <a:t> Nháy vào biểu tượng       trên hộp công cụ và gõ dòng chữ “Chúc mừng năm mới!” (Hình 14.14d ).</a:t>
            </a:r>
            <a:endParaRPr/>
          </a:p>
          <a:p>
            <a:pPr indent="0" lvl="0" marL="0" marR="0" rtl="0" algn="just">
              <a:spcBef>
                <a:spcPts val="2400"/>
              </a:spcBef>
              <a:spcAft>
                <a:spcPts val="0"/>
              </a:spcAft>
              <a:buNone/>
            </a:pPr>
            <a:r>
              <a:rPr lang="en-US" sz="2800">
                <a:solidFill>
                  <a:srgbClr val="0070C0"/>
                </a:solidFill>
                <a:latin typeface="Calibri"/>
                <a:ea typeface="Calibri"/>
                <a:cs typeface="Calibri"/>
                <a:sym typeface="Calibri"/>
              </a:rPr>
              <a:t>Bước 5: </a:t>
            </a:r>
            <a:r>
              <a:rPr lang="en-US" sz="2800">
                <a:solidFill>
                  <a:schemeClr val="dk1"/>
                </a:solidFill>
                <a:latin typeface="Calibri"/>
                <a:ea typeface="Calibri"/>
                <a:cs typeface="Calibri"/>
                <a:sym typeface="Calibri"/>
              </a:rPr>
              <a:t>Chọn hai đối tượng đường cong và dòng chữ. Chọn lệnh Text/Put on Path để đặt dòng chữ uốn theo đường cong (Hình 14.14e ). Tô màu cho chữ và chọn nét đường cong không màu (Hình 14.14f ). </a:t>
            </a:r>
            <a:endParaRPr/>
          </a:p>
          <a:p>
            <a:pPr indent="0" lvl="0" marL="0" marR="0" rtl="0" algn="just">
              <a:spcBef>
                <a:spcPts val="2400"/>
              </a:spcBef>
              <a:spcAft>
                <a:spcPts val="0"/>
              </a:spcAft>
              <a:buNone/>
            </a:pPr>
            <a:r>
              <a:rPr lang="en-US" sz="2800">
                <a:solidFill>
                  <a:srgbClr val="0070C0"/>
                </a:solidFill>
                <a:latin typeface="Calibri"/>
                <a:ea typeface="Calibri"/>
                <a:cs typeface="Calibri"/>
                <a:sym typeface="Calibri"/>
              </a:rPr>
              <a:t>Bước 6:</a:t>
            </a:r>
            <a:r>
              <a:rPr lang="en-US" sz="2800">
                <a:solidFill>
                  <a:schemeClr val="dk1"/>
                </a:solidFill>
                <a:latin typeface="Calibri"/>
                <a:ea typeface="Calibri"/>
                <a:cs typeface="Calibri"/>
                <a:sym typeface="Calibri"/>
              </a:rPr>
              <a:t> Vẽ hình tam giác tương tự nhiệm vụ 1. Sao chép, xoay, tô màu và di chuyển đến vị trí phù hợp (Hình 14.13 ).</a:t>
            </a:r>
            <a:endParaRPr/>
          </a:p>
        </p:txBody>
      </p:sp>
      <p:pic>
        <p:nvPicPr>
          <p:cNvPr id="252" name="Google Shape;252;p25"/>
          <p:cNvPicPr preferRelativeResize="0"/>
          <p:nvPr/>
        </p:nvPicPr>
        <p:blipFill rotWithShape="1">
          <a:blip r:embed="rId3">
            <a:alphaModFix/>
          </a:blip>
          <a:srcRect b="0" l="0" r="0" t="0"/>
          <a:stretch/>
        </p:blipFill>
        <p:spPr>
          <a:xfrm>
            <a:off x="5457190" y="1016199"/>
            <a:ext cx="421640" cy="4016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Graphical user interface, application, Word&#10;&#10;Description automatically generated" id="257" name="Google Shape;257;p26"/>
          <p:cNvPicPr preferRelativeResize="0"/>
          <p:nvPr/>
        </p:nvPicPr>
        <p:blipFill rotWithShape="1">
          <a:blip r:embed="rId3">
            <a:alphaModFix/>
          </a:blip>
          <a:srcRect b="45735" l="58921" r="3180" t="21704"/>
          <a:stretch/>
        </p:blipFill>
        <p:spPr>
          <a:xfrm>
            <a:off x="571500" y="710882"/>
            <a:ext cx="10843259" cy="530129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p:nvPr/>
        </p:nvSpPr>
        <p:spPr>
          <a:xfrm>
            <a:off x="4539088" y="505576"/>
            <a:ext cx="293381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C00000"/>
                </a:solidFill>
                <a:latin typeface="Times New Roman"/>
                <a:ea typeface="Times New Roman"/>
                <a:cs typeface="Times New Roman"/>
                <a:sym typeface="Times New Roman"/>
              </a:rPr>
              <a:t>VẬN DỤNG</a:t>
            </a:r>
            <a:endParaRPr sz="4000">
              <a:solidFill>
                <a:srgbClr val="C00000"/>
              </a:solidFill>
              <a:latin typeface="Calibri"/>
              <a:ea typeface="Calibri"/>
              <a:cs typeface="Calibri"/>
              <a:sym typeface="Calibri"/>
            </a:endParaRPr>
          </a:p>
        </p:txBody>
      </p:sp>
      <p:sp>
        <p:nvSpPr>
          <p:cNvPr id="263" name="Google Shape;263;p27"/>
          <p:cNvSpPr/>
          <p:nvPr/>
        </p:nvSpPr>
        <p:spPr>
          <a:xfrm>
            <a:off x="752006" y="1702312"/>
            <a:ext cx="1050798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1. Hãy vẽ hình con chuột (Hình 14.15)</a:t>
            </a:r>
            <a:endParaRPr sz="2800">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lang="en-US" sz="2800">
                <a:solidFill>
                  <a:schemeClr val="dk1"/>
                </a:solidFill>
                <a:latin typeface="Times New Roman"/>
                <a:ea typeface="Times New Roman"/>
                <a:cs typeface="Times New Roman"/>
                <a:sym typeface="Times New Roman"/>
              </a:rPr>
              <a:t>2. Hãy vẽ chiếc lá và tô màu (Hình 14.16)</a:t>
            </a:r>
            <a:endParaRPr sz="2800">
              <a:solidFill>
                <a:schemeClr val="dk1"/>
              </a:solidFill>
              <a:latin typeface="Times New Roman"/>
              <a:ea typeface="Times New Roman"/>
              <a:cs typeface="Times New Roman"/>
              <a:sym typeface="Times New Roman"/>
            </a:endParaRPr>
          </a:p>
        </p:txBody>
      </p:sp>
      <p:pic>
        <p:nvPicPr>
          <p:cNvPr descr="Graphical user interface, application&#10;&#10;Description automatically generated" id="264" name="Google Shape;264;p27"/>
          <p:cNvPicPr preferRelativeResize="0"/>
          <p:nvPr/>
        </p:nvPicPr>
        <p:blipFill rotWithShape="1">
          <a:blip r:embed="rId3">
            <a:alphaModFix/>
          </a:blip>
          <a:srcRect b="52302" l="80114" r="3664" t="23417"/>
          <a:stretch/>
        </p:blipFill>
        <p:spPr>
          <a:xfrm>
            <a:off x="3313112" y="3274609"/>
            <a:ext cx="4847908" cy="34226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p:nvPr/>
        </p:nvSpPr>
        <p:spPr>
          <a:xfrm>
            <a:off x="624840" y="755425"/>
            <a:ext cx="10965180" cy="108337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3. Em hãy mở lại hình miếng dưa hấu ở bài trước và thêm chi tiết để được hình như Hình 14.17</a:t>
            </a:r>
            <a:endParaRPr sz="2800">
              <a:solidFill>
                <a:schemeClr val="dk1"/>
              </a:solidFill>
              <a:latin typeface="Times New Roman"/>
              <a:ea typeface="Times New Roman"/>
              <a:cs typeface="Times New Roman"/>
              <a:sym typeface="Times New Roman"/>
            </a:endParaRPr>
          </a:p>
        </p:txBody>
      </p:sp>
      <p:pic>
        <p:nvPicPr>
          <p:cNvPr descr="Graphical user interface, application&#10;&#10;Description automatically generated" id="270" name="Google Shape;270;p28"/>
          <p:cNvPicPr preferRelativeResize="0"/>
          <p:nvPr/>
        </p:nvPicPr>
        <p:blipFill rotWithShape="1">
          <a:blip r:embed="rId3">
            <a:alphaModFix/>
          </a:blip>
          <a:srcRect b="22891" l="71124" r="12976" t="57114"/>
          <a:stretch/>
        </p:blipFill>
        <p:spPr>
          <a:xfrm>
            <a:off x="3177540" y="2619057"/>
            <a:ext cx="5052060" cy="2935923"/>
          </a:xfrm>
          <a:prstGeom prst="rect">
            <a:avLst/>
          </a:prstGeom>
          <a:noFill/>
          <a:ln>
            <a:noFill/>
          </a:ln>
        </p:spPr>
      </p:pic>
      <p:sp>
        <p:nvSpPr>
          <p:cNvPr id="271" name="Google Shape;271;p28"/>
          <p:cNvSpPr/>
          <p:nvPr/>
        </p:nvSpPr>
        <p:spPr>
          <a:xfrm>
            <a:off x="624840" y="5965906"/>
            <a:ext cx="82349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4. Em hãy sưu tầm các mẫu logo đơn giản và vẽ lại mẫu</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ctrTitle"/>
          </p:nvPr>
        </p:nvSpPr>
        <p:spPr>
          <a:xfrm>
            <a:off x="1295401" y="1873584"/>
            <a:ext cx="5120640" cy="2560320"/>
          </a:xfrm>
          <a:prstGeom prst="rect">
            <a:avLst/>
          </a:prstGeom>
          <a:noFill/>
          <a:ln>
            <a:noFill/>
          </a:ln>
        </p:spPr>
        <p:txBody>
          <a:bodyPr anchorCtr="0" anchor="b" bIns="45700" lIns="91425" spcFirstLastPara="1" rIns="91425" wrap="square" tIns="45700">
            <a:noAutofit/>
          </a:bodyPr>
          <a:lstStyle/>
          <a:p>
            <a:pPr indent="0" lvl="0" marL="0" marR="0" rtl="0" algn="l">
              <a:lnSpc>
                <a:spcPct val="115000"/>
              </a:lnSpc>
              <a:spcBef>
                <a:spcPts val="0"/>
              </a:spcBef>
              <a:spcAft>
                <a:spcPts val="0"/>
              </a:spcAft>
              <a:buClr>
                <a:schemeClr val="lt1"/>
              </a:buClr>
              <a:buSzPts val="3600"/>
              <a:buFont typeface="Times New Roman"/>
              <a:buNone/>
            </a:pPr>
            <a:r>
              <a:rPr b="1" lang="en-US" sz="3600">
                <a:solidFill>
                  <a:schemeClr val="lt1"/>
                </a:solidFill>
                <a:latin typeface="Times New Roman"/>
                <a:ea typeface="Times New Roman"/>
                <a:cs typeface="Times New Roman"/>
                <a:sym typeface="Times New Roman"/>
              </a:rPr>
              <a:t>1. LÀM QUEN VỚI ĐỐI TƯỢNG DẠNG ĐƯỜNG</a:t>
            </a:r>
            <a:endParaRPr sz="3600">
              <a:solidFill>
                <a:schemeClr val="lt1"/>
              </a:solidFill>
              <a:latin typeface="Times New Roman"/>
              <a:ea typeface="Times New Roman"/>
              <a:cs typeface="Times New Roman"/>
              <a:sym typeface="Times New Roman"/>
            </a:endParaRPr>
          </a:p>
        </p:txBody>
      </p:sp>
      <p:sp>
        <p:nvSpPr>
          <p:cNvPr id="108" name="Google Shape;108;p3"/>
          <p:cNvSpPr/>
          <p:nvPr>
            <p:ph idx="1" type="subTitle"/>
          </p:nvPr>
        </p:nvSpPr>
        <p:spPr>
          <a:xfrm>
            <a:off x="2192212" y="689553"/>
            <a:ext cx="6383617" cy="2368061"/>
          </a:xfrm>
          <a:prstGeom prst="cloudCallout">
            <a:avLst>
              <a:gd fmla="val 1344" name="adj1"/>
              <a:gd fmla="val 71000" name="adj2"/>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i="1" lang="en-US" sz="2800">
                <a:solidFill>
                  <a:schemeClr val="dk1"/>
                </a:solidFill>
                <a:latin typeface="Calibri"/>
                <a:ea typeface="Calibri"/>
                <a:cs typeface="Calibri"/>
                <a:sym typeface="Calibri"/>
              </a:rPr>
              <a:t>Quan sát hai hình chữ nhật ở Hình 14.1 và tìm ra điểm khác nhau giữa hai hình?</a:t>
            </a:r>
            <a:endParaRPr sz="2800">
              <a:solidFill>
                <a:schemeClr val="dk1"/>
              </a:solidFill>
              <a:latin typeface="Calibri"/>
              <a:ea typeface="Calibri"/>
              <a:cs typeface="Calibri"/>
              <a:sym typeface="Calibri"/>
            </a:endParaRPr>
          </a:p>
        </p:txBody>
      </p:sp>
      <p:pic>
        <p:nvPicPr>
          <p:cNvPr id="109" name="Google Shape;109;p3"/>
          <p:cNvPicPr preferRelativeResize="0"/>
          <p:nvPr/>
        </p:nvPicPr>
        <p:blipFill rotWithShape="1">
          <a:blip r:embed="rId3">
            <a:alphaModFix/>
          </a:blip>
          <a:srcRect b="50304" l="79794" r="5910" t="35126"/>
          <a:stretch/>
        </p:blipFill>
        <p:spPr>
          <a:xfrm>
            <a:off x="3845168" y="3865439"/>
            <a:ext cx="3821723" cy="23712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537753" y="1573428"/>
            <a:ext cx="11138432" cy="2862322"/>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Đối tượng tự do dạng đường do người dùng tạo ra, là tổ hợp của một hay nhiều đoạn cong hoặc thẳng nối lại với nhau</a:t>
            </a:r>
            <a:endParaRPr/>
          </a:p>
          <a:p>
            <a:pPr indent="-457200" lvl="0" marL="457200" marR="0" rtl="0" algn="just">
              <a:spcBef>
                <a:spcPts val="240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Các đối tượng tự do dạng đường có thể điều chỉnh các đoạn độc lập với nhau để tạo ra hình dạng khác</a:t>
            </a:r>
            <a:endParaRPr/>
          </a:p>
          <a:p>
            <a:pPr indent="-457200" lvl="0" marL="457200" marR="0" rtl="0" algn="just">
              <a:spcBef>
                <a:spcPts val="240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Ví dụ:</a:t>
            </a:r>
            <a:endParaRPr b="0" i="0" sz="2800" u="none" cap="none" strike="noStrike">
              <a:solidFill>
                <a:schemeClr val="dk1"/>
              </a:solidFill>
              <a:latin typeface="Times New Roman"/>
              <a:ea typeface="Times New Roman"/>
              <a:cs typeface="Times New Roman"/>
              <a:sym typeface="Times New Roman"/>
            </a:endParaRPr>
          </a:p>
        </p:txBody>
      </p:sp>
      <p:pic>
        <p:nvPicPr>
          <p:cNvPr id="115" name="Google Shape;115;p4"/>
          <p:cNvPicPr preferRelativeResize="0"/>
          <p:nvPr/>
        </p:nvPicPr>
        <p:blipFill rotWithShape="1">
          <a:blip r:embed="rId3">
            <a:alphaModFix/>
          </a:blip>
          <a:srcRect b="44596" l="61331" r="7352" t="43407"/>
          <a:stretch/>
        </p:blipFill>
        <p:spPr>
          <a:xfrm>
            <a:off x="3494000" y="4227270"/>
            <a:ext cx="5463075" cy="2295037"/>
          </a:xfrm>
          <a:prstGeom prst="rect">
            <a:avLst/>
          </a:prstGeom>
          <a:noFill/>
          <a:ln>
            <a:noFill/>
          </a:ln>
        </p:spPr>
      </p:pic>
      <p:sp>
        <p:nvSpPr>
          <p:cNvPr id="116" name="Google Shape;116;p4"/>
          <p:cNvSpPr txBox="1"/>
          <p:nvPr/>
        </p:nvSpPr>
        <p:spPr>
          <a:xfrm>
            <a:off x="537753" y="234462"/>
            <a:ext cx="11375571" cy="75443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lt1"/>
              </a:buClr>
              <a:buSzPts val="3600"/>
              <a:buFont typeface="Times New Roman"/>
              <a:buNone/>
            </a:pPr>
            <a:r>
              <a:rPr b="1" i="0" lang="en-US" sz="3600" u="none" cap="none" strike="noStrike">
                <a:solidFill>
                  <a:schemeClr val="lt1"/>
                </a:solidFill>
                <a:latin typeface="Times New Roman"/>
                <a:ea typeface="Times New Roman"/>
                <a:cs typeface="Times New Roman"/>
                <a:sym typeface="Times New Roman"/>
              </a:rPr>
              <a:t>1. LÀM QUEN VỚI ĐỐI TƯỢNG DẠNG ĐƯỜNG</a:t>
            </a:r>
            <a:endParaRPr b="0" i="0" sz="3600" u="none" cap="none" strike="noStrike">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p:nvPr/>
        </p:nvSpPr>
        <p:spPr>
          <a:xfrm>
            <a:off x="726245" y="1393639"/>
            <a:ext cx="5369755" cy="451226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 Đối tượng đường thường được biểu diễn bởi một chuỗi các đoạn thẳng hoặc đoạn cong nối với nhau. Mỗi đoạn cong biểu diễn bởi 4 điểm, hai điểm đầu mút và hai điểm điều khiển. Mỗi điểm điều khiển kết hợp với một điểm đầu mút tạo ra tiếp tuyến của đường cong tại điểm mút tương ứng (Hình 14.3)</a:t>
            </a:r>
            <a:endParaRPr b="0" i="0" sz="2800" u="none" cap="none" strike="noStrike">
              <a:solidFill>
                <a:schemeClr val="dk1"/>
              </a:solidFill>
              <a:latin typeface="Times New Roman"/>
              <a:ea typeface="Times New Roman"/>
              <a:cs typeface="Times New Roman"/>
              <a:sym typeface="Times New Roman"/>
            </a:endParaRPr>
          </a:p>
        </p:txBody>
      </p:sp>
      <p:pic>
        <p:nvPicPr>
          <p:cNvPr id="122" name="Google Shape;122;p5"/>
          <p:cNvPicPr preferRelativeResize="0"/>
          <p:nvPr/>
        </p:nvPicPr>
        <p:blipFill rotWithShape="1">
          <a:blip r:embed="rId3">
            <a:alphaModFix/>
          </a:blip>
          <a:srcRect b="43762" l="83176" r="6614" t="40502"/>
          <a:stretch/>
        </p:blipFill>
        <p:spPr>
          <a:xfrm>
            <a:off x="7066625" y="1324469"/>
            <a:ext cx="4202097" cy="364514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p:nvPr/>
        </p:nvSpPr>
        <p:spPr>
          <a:xfrm>
            <a:off x="3124647" y="480359"/>
            <a:ext cx="5379999" cy="61324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3200" u="none" cap="none" strike="noStrike">
                <a:solidFill>
                  <a:schemeClr val="lt1"/>
                </a:solidFill>
                <a:latin typeface="Times New Roman"/>
                <a:ea typeface="Times New Roman"/>
                <a:cs typeface="Times New Roman"/>
                <a:sym typeface="Times New Roman"/>
              </a:rPr>
              <a:t>Các bước vẽ đối tượng đường</a:t>
            </a:r>
            <a:endParaRPr b="1" i="0" sz="3600" u="none" cap="none" strike="noStrike">
              <a:solidFill>
                <a:schemeClr val="lt1"/>
              </a:solidFill>
              <a:latin typeface="Times New Roman"/>
              <a:ea typeface="Times New Roman"/>
              <a:cs typeface="Times New Roman"/>
              <a:sym typeface="Times New Roman"/>
            </a:endParaRPr>
          </a:p>
        </p:txBody>
      </p:sp>
      <p:sp>
        <p:nvSpPr>
          <p:cNvPr id="128" name="Google Shape;128;p6"/>
          <p:cNvSpPr/>
          <p:nvPr/>
        </p:nvSpPr>
        <p:spPr>
          <a:xfrm>
            <a:off x="577049" y="2108538"/>
            <a:ext cx="11034943"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0070C0"/>
                </a:solidFill>
                <a:latin typeface="Calibri"/>
                <a:ea typeface="Calibri"/>
                <a:cs typeface="Calibri"/>
                <a:sym typeface="Calibri"/>
              </a:rPr>
              <a:t>Bước 1: </a:t>
            </a:r>
            <a:r>
              <a:rPr b="0" i="0" lang="en-US" sz="2800" u="none" cap="none" strike="noStrike">
                <a:solidFill>
                  <a:schemeClr val="dk1"/>
                </a:solidFill>
                <a:latin typeface="Calibri"/>
                <a:ea typeface="Calibri"/>
                <a:cs typeface="Calibri"/>
                <a:sym typeface="Calibri"/>
              </a:rPr>
              <a:t>Chọn công cụ Pen       trên hộp công cụ.</a:t>
            </a:r>
            <a:endParaRPr/>
          </a:p>
          <a:p>
            <a:pPr indent="0" lvl="0" marL="0" marR="0" rtl="0" algn="just">
              <a:spcBef>
                <a:spcPts val="2400"/>
              </a:spcBef>
              <a:spcAft>
                <a:spcPts val="0"/>
              </a:spcAft>
              <a:buNone/>
            </a:pPr>
            <a:r>
              <a:rPr b="0" i="0" lang="en-US" sz="2800" u="none" cap="none" strike="noStrike">
                <a:solidFill>
                  <a:srgbClr val="0070C0"/>
                </a:solidFill>
                <a:latin typeface="Calibri"/>
                <a:ea typeface="Calibri"/>
                <a:cs typeface="Calibri"/>
                <a:sym typeface="Calibri"/>
              </a:rPr>
              <a:t>Bước 2. </a:t>
            </a:r>
            <a:r>
              <a:rPr b="0" i="0" lang="en-US" sz="2800" u="none" cap="none" strike="noStrike">
                <a:solidFill>
                  <a:schemeClr val="dk1"/>
                </a:solidFill>
                <a:latin typeface="Calibri"/>
                <a:ea typeface="Calibri"/>
                <a:cs typeface="Calibri"/>
                <a:sym typeface="Calibri"/>
              </a:rPr>
              <a:t>Chọn kiểu      trên thanh điều khiển thuộc tính để tạo đường cong. </a:t>
            </a:r>
            <a:endParaRPr/>
          </a:p>
          <a:p>
            <a:pPr indent="0" lvl="0" marL="0" marR="0" rtl="0" algn="just">
              <a:spcBef>
                <a:spcPts val="2400"/>
              </a:spcBef>
              <a:spcAft>
                <a:spcPts val="0"/>
              </a:spcAft>
              <a:buNone/>
            </a:pPr>
            <a:r>
              <a:rPr b="0" i="0" lang="en-US" sz="2800" u="none" cap="none" strike="noStrike">
                <a:solidFill>
                  <a:srgbClr val="0070C0"/>
                </a:solidFill>
                <a:latin typeface="Calibri"/>
                <a:ea typeface="Calibri"/>
                <a:cs typeface="Calibri"/>
                <a:sym typeface="Calibri"/>
              </a:rPr>
              <a:t>Bước 3. </a:t>
            </a:r>
            <a:r>
              <a:rPr b="0" i="0" lang="en-US" sz="2800" u="none" cap="none" strike="noStrike">
                <a:solidFill>
                  <a:schemeClr val="dk1"/>
                </a:solidFill>
                <a:latin typeface="Calibri"/>
                <a:ea typeface="Calibri"/>
                <a:cs typeface="Calibri"/>
                <a:sym typeface="Calibri"/>
              </a:rPr>
              <a:t>Nhảy chuột đề đạt các điểm neo trên hình vẽ (có thể kết hợp nháy chuột và kéo thả).</a:t>
            </a:r>
            <a:endParaRPr/>
          </a:p>
          <a:p>
            <a:pPr indent="0" lvl="0" marL="0" marR="0" rtl="0" algn="just">
              <a:spcBef>
                <a:spcPts val="2400"/>
              </a:spcBef>
              <a:spcAft>
                <a:spcPts val="0"/>
              </a:spcAft>
              <a:buNone/>
            </a:pPr>
            <a:r>
              <a:rPr b="0" i="0" lang="en-US" sz="2800" u="none" cap="none" strike="noStrike">
                <a:solidFill>
                  <a:srgbClr val="0070C0"/>
                </a:solidFill>
                <a:latin typeface="Calibri"/>
                <a:ea typeface="Calibri"/>
                <a:cs typeface="Calibri"/>
                <a:sym typeface="Calibri"/>
              </a:rPr>
              <a:t>Bước 4. </a:t>
            </a:r>
            <a:r>
              <a:rPr b="0" i="0" lang="en-US" sz="2800" u="none" cap="none" strike="noStrike">
                <a:solidFill>
                  <a:schemeClr val="dk1"/>
                </a:solidFill>
                <a:latin typeface="Calibri"/>
                <a:ea typeface="Calibri"/>
                <a:cs typeface="Calibri"/>
                <a:sym typeface="Calibri"/>
              </a:rPr>
              <a:t>Kết thúc đường bằng cách nhấn phím </a:t>
            </a:r>
            <a:r>
              <a:rPr b="1" i="0" lang="en-US" sz="2800" u="none" cap="none" strike="noStrike">
                <a:solidFill>
                  <a:schemeClr val="dk1"/>
                </a:solidFill>
                <a:latin typeface="Calibri"/>
                <a:ea typeface="Calibri"/>
                <a:cs typeface="Calibri"/>
                <a:sym typeface="Calibri"/>
              </a:rPr>
              <a:t>Enter</a:t>
            </a:r>
            <a:r>
              <a:rPr b="0" i="0" lang="en-US" sz="2800" u="none" cap="none" strike="noStrike">
                <a:solidFill>
                  <a:schemeClr val="dk1"/>
                </a:solidFill>
                <a:latin typeface="Calibri"/>
                <a:ea typeface="Calibri"/>
                <a:cs typeface="Calibri"/>
                <a:sym typeface="Calibri"/>
              </a:rPr>
              <a:t> hoặc nháy đúp chuột tại vị trí neo cuối cùng</a:t>
            </a:r>
            <a:endParaRPr/>
          </a:p>
        </p:txBody>
      </p:sp>
      <p:pic>
        <p:nvPicPr>
          <p:cNvPr id="129" name="Google Shape;129;p6"/>
          <p:cNvPicPr preferRelativeResize="0"/>
          <p:nvPr/>
        </p:nvPicPr>
        <p:blipFill rotWithShape="1">
          <a:blip r:embed="rId3">
            <a:alphaModFix/>
          </a:blip>
          <a:srcRect b="50882" l="70812" r="26978" t="46268"/>
          <a:stretch/>
        </p:blipFill>
        <p:spPr>
          <a:xfrm>
            <a:off x="4483224" y="2108538"/>
            <a:ext cx="600686" cy="432876"/>
          </a:xfrm>
          <a:prstGeom prst="rect">
            <a:avLst/>
          </a:prstGeom>
          <a:noFill/>
          <a:ln>
            <a:noFill/>
          </a:ln>
        </p:spPr>
      </p:pic>
      <p:pic>
        <p:nvPicPr>
          <p:cNvPr id="130" name="Google Shape;130;p6"/>
          <p:cNvPicPr preferRelativeResize="0"/>
          <p:nvPr/>
        </p:nvPicPr>
        <p:blipFill rotWithShape="1">
          <a:blip r:embed="rId3">
            <a:alphaModFix/>
          </a:blip>
          <a:srcRect b="47454" l="67271" r="30481" t="48832"/>
          <a:stretch/>
        </p:blipFill>
        <p:spPr>
          <a:xfrm>
            <a:off x="3382393" y="2902998"/>
            <a:ext cx="497150" cy="4261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p:nvPr/>
        </p:nvSpPr>
        <p:spPr>
          <a:xfrm>
            <a:off x="2119260" y="901897"/>
            <a:ext cx="650095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2060"/>
                </a:solidFill>
                <a:latin typeface="Calibri"/>
                <a:ea typeface="Calibri"/>
                <a:cs typeface="Calibri"/>
                <a:sym typeface="Calibri"/>
              </a:rPr>
              <a:t>Đường cong thường được biểu diễn bởi một chuỗi các đoạn cong ghép với nhau</a:t>
            </a:r>
            <a:endParaRPr sz="2800">
              <a:solidFill>
                <a:srgbClr val="002060"/>
              </a:solidFill>
              <a:latin typeface="Calibri"/>
              <a:ea typeface="Calibri"/>
              <a:cs typeface="Calibri"/>
              <a:sym typeface="Calibri"/>
            </a:endParaRPr>
          </a:p>
        </p:txBody>
      </p:sp>
      <p:sp>
        <p:nvSpPr>
          <p:cNvPr id="136" name="Google Shape;136;p7"/>
          <p:cNvSpPr/>
          <p:nvPr/>
        </p:nvSpPr>
        <p:spPr>
          <a:xfrm>
            <a:off x="1650337" y="1075516"/>
            <a:ext cx="468923" cy="44547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7"/>
          <p:cNvSpPr/>
          <p:nvPr/>
        </p:nvSpPr>
        <p:spPr>
          <a:xfrm>
            <a:off x="2883877" y="2566574"/>
            <a:ext cx="5354601" cy="2764215"/>
          </a:xfrm>
          <a:prstGeom prst="cloudCallout">
            <a:avLst>
              <a:gd fmla="val -20833" name="adj1"/>
              <a:gd fmla="val 62500" name="adj2"/>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Đề vẽ một hình chữ nhật góc tròn em nên dùng công cụ nào? Giải thích tại sao?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p:nvPr/>
        </p:nvSpPr>
        <p:spPr>
          <a:xfrm>
            <a:off x="259080" y="430650"/>
            <a:ext cx="6363662" cy="2764215"/>
          </a:xfrm>
          <a:prstGeom prst="cloudCallout">
            <a:avLst>
              <a:gd fmla="val -20833" name="adj1"/>
              <a:gd fmla="val 62500" name="adj2"/>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Quan sát hình trái tim, xác định xem các điểm được đánh dấu nằm trên Hình 14.4 có những đặc điểm gì?</a:t>
            </a:r>
            <a:endParaRPr sz="2800">
              <a:solidFill>
                <a:schemeClr val="dk1"/>
              </a:solidFill>
              <a:latin typeface="Calibri"/>
              <a:ea typeface="Calibri"/>
              <a:cs typeface="Calibri"/>
              <a:sym typeface="Calibri"/>
            </a:endParaRPr>
          </a:p>
        </p:txBody>
      </p:sp>
      <p:pic>
        <p:nvPicPr>
          <p:cNvPr id="143" name="Google Shape;143;p8"/>
          <p:cNvPicPr preferRelativeResize="0"/>
          <p:nvPr/>
        </p:nvPicPr>
        <p:blipFill rotWithShape="1">
          <a:blip r:embed="rId3">
            <a:alphaModFix/>
          </a:blip>
          <a:srcRect b="52499" l="77642" r="10234" t="35209"/>
          <a:stretch/>
        </p:blipFill>
        <p:spPr>
          <a:xfrm>
            <a:off x="6355080" y="3295145"/>
            <a:ext cx="5414116" cy="3086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p:nvPr/>
        </p:nvSpPr>
        <p:spPr>
          <a:xfrm>
            <a:off x="324593" y="343199"/>
            <a:ext cx="10811293" cy="74347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4000">
                <a:solidFill>
                  <a:schemeClr val="lt1"/>
                </a:solidFill>
                <a:latin typeface="Times New Roman"/>
                <a:ea typeface="Times New Roman"/>
                <a:cs typeface="Times New Roman"/>
                <a:sym typeface="Times New Roman"/>
              </a:rPr>
              <a:t>2.SỬ DỤNG CÔNG CỤ TINH CHỈNH ĐƯỜNG</a:t>
            </a:r>
            <a:endParaRPr sz="4000">
              <a:solidFill>
                <a:schemeClr val="lt1"/>
              </a:solidFill>
              <a:latin typeface="Times New Roman"/>
              <a:ea typeface="Times New Roman"/>
              <a:cs typeface="Times New Roman"/>
              <a:sym typeface="Times New Roman"/>
            </a:endParaRPr>
          </a:p>
        </p:txBody>
      </p:sp>
      <p:sp>
        <p:nvSpPr>
          <p:cNvPr id="149" name="Google Shape;149;p9"/>
          <p:cNvSpPr/>
          <p:nvPr/>
        </p:nvSpPr>
        <p:spPr>
          <a:xfrm>
            <a:off x="324593" y="2197842"/>
            <a:ext cx="10927080" cy="256993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Khi nối các đoạn thẳng hoặc đoạn cong với nhau ta thu được đường cong phức tạp hơn. </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Các điểm nối giữa các đoạn có thể là điểm </a:t>
            </a:r>
            <a:r>
              <a:rPr lang="en-US" sz="2800">
                <a:solidFill>
                  <a:srgbClr val="538135"/>
                </a:solidFill>
                <a:latin typeface="Times New Roman"/>
                <a:ea typeface="Times New Roman"/>
                <a:cs typeface="Times New Roman"/>
                <a:sym typeface="Times New Roman"/>
              </a:rPr>
              <a:t>neo trơn </a:t>
            </a:r>
            <a:r>
              <a:rPr lang="en-US" sz="2800">
                <a:solidFill>
                  <a:schemeClr val="dk1"/>
                </a:solidFill>
                <a:latin typeface="Times New Roman"/>
                <a:ea typeface="Times New Roman"/>
                <a:cs typeface="Times New Roman"/>
                <a:sym typeface="Times New Roman"/>
              </a:rPr>
              <a:t>(smooth nodes - thể hiện bởi hình vuông hay hình tròn) hoặc điểm </a:t>
            </a:r>
            <a:r>
              <a:rPr lang="en-US" sz="2800">
                <a:solidFill>
                  <a:srgbClr val="538135"/>
                </a:solidFill>
                <a:latin typeface="Times New Roman"/>
                <a:ea typeface="Times New Roman"/>
                <a:cs typeface="Times New Roman"/>
                <a:sym typeface="Times New Roman"/>
              </a:rPr>
              <a:t>neo góc</a:t>
            </a:r>
            <a:r>
              <a:rPr lang="en-US" sz="2800">
                <a:solidFill>
                  <a:schemeClr val="dk1"/>
                </a:solidFill>
                <a:latin typeface="Times New Roman"/>
                <a:ea typeface="Times New Roman"/>
                <a:cs typeface="Times New Roman"/>
                <a:sym typeface="Times New Roman"/>
              </a:rPr>
              <a:t> (comer nodes - thể hiện bởi một hình thoi) (Hình 14.4)</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2022-02-17T15:32:27Z</dcterms:created>
  <dc:creator>HoangThanh Tam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