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6" r:id="rId3"/>
    <p:sldId id="268" r:id="rId4"/>
    <p:sldId id="297" r:id="rId5"/>
    <p:sldId id="298" r:id="rId6"/>
    <p:sldId id="257" r:id="rId7"/>
    <p:sldId id="269" r:id="rId8"/>
    <p:sldId id="272" r:id="rId9"/>
    <p:sldId id="299" r:id="rId10"/>
    <p:sldId id="275" r:id="rId11"/>
    <p:sldId id="300" r:id="rId12"/>
    <p:sldId id="302" r:id="rId13"/>
    <p:sldId id="301" r:id="rId14"/>
    <p:sldId id="303" r:id="rId15"/>
    <p:sldId id="304" r:id="rId16"/>
    <p:sldId id="306" r:id="rId17"/>
    <p:sldId id="307" r:id="rId18"/>
    <p:sldId id="260" r:id="rId19"/>
    <p:sldId id="308" r:id="rId20"/>
    <p:sldId id="261" r:id="rId21"/>
    <p:sldId id="309" r:id="rId22"/>
    <p:sldId id="262" r:id="rId23"/>
    <p:sldId id="310" r:id="rId24"/>
    <p:sldId id="258" r:id="rId25"/>
    <p:sldId id="311" r:id="rId26"/>
    <p:sldId id="293" r:id="rId27"/>
    <p:sldId id="312" r:id="rId28"/>
    <p:sldId id="313" r:id="rId29"/>
    <p:sldId id="265" r:id="rId30"/>
    <p:sldId id="296" r:id="rId31"/>
  </p:sldIdLst>
  <p:sldSz cx="18288000" cy="10287000"/>
  <p:notesSz cx="6858000" cy="9144000"/>
  <p:embeddedFontLst>
    <p:embeddedFont>
      <p:font typeface="Dotum" panose="020B0600000101010101" pitchFamily="34" charset="-127"/>
      <p:regular r:id="rId33"/>
    </p:embeddedFont>
    <p:embeddedFont>
      <p:font typeface="Cambria Math" panose="02040503050406030204" pitchFamily="18" charset="0"/>
      <p:regular r:id="rId34"/>
    </p:embeddedFont>
    <p:embeddedFont>
      <p:font typeface="Batang" panose="02030600000101010101" pitchFamily="18" charset="-127"/>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E2"/>
    <a:srgbClr val="EFFEC6"/>
    <a:srgbClr val="8E0000"/>
    <a:srgbClr val="152D23"/>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3883" autoAdjust="0"/>
  </p:normalViewPr>
  <p:slideViewPr>
    <p:cSldViewPr>
      <p:cViewPr>
        <p:scale>
          <a:sx n="40" d="100"/>
          <a:sy n="40" d="100"/>
        </p:scale>
        <p:origin x="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A708-5B06-4190-8F62-9E0F1545285D}"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4B3C0-3878-4E84-A008-B036FB12355D}" type="slidenum">
              <a:rPr lang="en-US" smtClean="0"/>
              <a:t>‹#›</a:t>
            </a:fld>
            <a:endParaRPr lang="en-US"/>
          </a:p>
        </p:txBody>
      </p:sp>
    </p:spTree>
    <p:extLst>
      <p:ext uri="{BB962C8B-B14F-4D97-AF65-F5344CB8AC3E}">
        <p14:creationId xmlns:p14="http://schemas.microsoft.com/office/powerpoint/2010/main" val="12442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13</a:t>
            </a:fld>
            <a:endParaRPr lang="en-US"/>
          </a:p>
        </p:txBody>
      </p:sp>
    </p:spTree>
    <p:extLst>
      <p:ext uri="{BB962C8B-B14F-4D97-AF65-F5344CB8AC3E}">
        <p14:creationId xmlns:p14="http://schemas.microsoft.com/office/powerpoint/2010/main" val="233863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14</a:t>
            </a:fld>
            <a:endParaRPr lang="en-US"/>
          </a:p>
        </p:txBody>
      </p:sp>
    </p:spTree>
    <p:extLst>
      <p:ext uri="{BB962C8B-B14F-4D97-AF65-F5344CB8AC3E}">
        <p14:creationId xmlns:p14="http://schemas.microsoft.com/office/powerpoint/2010/main" val="160227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53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9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29.png"/><Relationship Id="rId5" Type="http://schemas.openxmlformats.org/officeDocument/2006/relationships/notesSlide" Target="../notesSlides/notesSlide1.xml"/><Relationship Id="rId10" Type="http://schemas.openxmlformats.org/officeDocument/2006/relationships/image" Target="../media/image28.png"/><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30.png"/><Relationship Id="rId5" Type="http://schemas.openxmlformats.org/officeDocument/2006/relationships/notesSlide" Target="../notesSlides/notesSlide2.xml"/><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40.png"/><Relationship Id="rId5" Type="http://schemas.openxmlformats.org/officeDocument/2006/relationships/notesSlide" Target="../notesSlides/notesSlide3.xml"/><Relationship Id="rId10" Type="http://schemas.openxmlformats.org/officeDocument/2006/relationships/image" Target="../media/image39.png"/><Relationship Id="rId4" Type="http://schemas.openxmlformats.org/officeDocument/2006/relationships/slideLayout" Target="../slideLayouts/slideLayout7.xml"/><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41.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45.png"/><Relationship Id="rId5" Type="http://schemas.openxmlformats.org/officeDocument/2006/relationships/notesSlide" Target="../notesSlides/notesSlide4.xml"/><Relationship Id="rId10" Type="http://schemas.openxmlformats.org/officeDocument/2006/relationships/image" Target="../media/image44.png"/><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0.png"/><Relationship Id="rId3" Type="http://schemas.microsoft.com/office/2007/relationships/media" Target="../media/media2.mp3"/><Relationship Id="rId7" Type="http://schemas.openxmlformats.org/officeDocument/2006/relationships/image" Target="../media/image46.png"/><Relationship Id="rId12" Type="http://schemas.microsoft.com/office/2007/relationships/hdphoto" Target="../media/hdphoto3.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50.png"/><Relationship Id="rId5" Type="http://schemas.openxmlformats.org/officeDocument/2006/relationships/notesSlide" Target="../notesSlides/notesSlide5.xml"/><Relationship Id="rId10" Type="http://schemas.openxmlformats.org/officeDocument/2006/relationships/image" Target="../media/image49.png"/><Relationship Id="rId4" Type="http://schemas.openxmlformats.org/officeDocument/2006/relationships/slideLayout" Target="../slideLayouts/slideLayout7.xml"/><Relationship Id="rId9" Type="http://schemas.openxmlformats.org/officeDocument/2006/relationships/image" Target="../media/image48.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2.png"/><Relationship Id="rId10" Type="http://schemas.microsoft.com/office/2007/relationships/hdphoto" Target="../media/hdphoto4.wdp"/><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7.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microsoft.com/office/2007/relationships/hdphoto" Target="../media/hdphoto1.wdp"/><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microsoft.com/office/2007/relationships/hdphoto" Target="../media/hdphoto2.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8.png"/><Relationship Id="rId10" Type="http://schemas.openxmlformats.org/officeDocument/2006/relationships/image" Target="../media/image17.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375682"/>
            <a:ext cx="14830425" cy="7535636"/>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rot="1922115" flipV="1">
            <a:off x="14927065" y="7678029"/>
            <a:ext cx="2076624" cy="1768456"/>
          </a:xfrm>
          <a:custGeom>
            <a:avLst/>
            <a:gdLst/>
            <a:ahLst/>
            <a:cxnLst/>
            <a:rect l="l" t="t" r="r" b="b"/>
            <a:pathLst>
              <a:path w="3014182" h="2855938">
                <a:moveTo>
                  <a:pt x="0" y="2855937"/>
                </a:moveTo>
                <a:lnTo>
                  <a:pt x="3014182" y="2855937"/>
                </a:lnTo>
                <a:lnTo>
                  <a:pt x="3014182" y="0"/>
                </a:lnTo>
                <a:lnTo>
                  <a:pt x="0" y="0"/>
                </a:lnTo>
                <a:lnTo>
                  <a:pt x="0" y="2855937"/>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2438758">
            <a:off x="1010244" y="7134288"/>
            <a:ext cx="1968960" cy="2855938"/>
          </a:xfrm>
          <a:custGeom>
            <a:avLst/>
            <a:gdLst/>
            <a:ahLst/>
            <a:cxnLst/>
            <a:rect l="l" t="t" r="r" b="b"/>
            <a:pathLst>
              <a:path w="1968960" h="2855938">
                <a:moveTo>
                  <a:pt x="0" y="0"/>
                </a:moveTo>
                <a:lnTo>
                  <a:pt x="1968960" y="0"/>
                </a:lnTo>
                <a:lnTo>
                  <a:pt x="1968960" y="2855937"/>
                </a:lnTo>
                <a:lnTo>
                  <a:pt x="0" y="2855937"/>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TextBox 10"/>
          <p:cNvSpPr txBox="1"/>
          <p:nvPr/>
        </p:nvSpPr>
        <p:spPr>
          <a:xfrm>
            <a:off x="1828800" y="1650157"/>
            <a:ext cx="14493529" cy="4026743"/>
          </a:xfrm>
          <a:prstGeom prst="rect">
            <a:avLst/>
          </a:prstGeom>
        </p:spPr>
        <p:txBody>
          <a:bodyPr wrap="square" lIns="0" tIns="0" rIns="0" bIns="0" rtlCol="0" anchor="t">
            <a:spAutoFit/>
          </a:bodyPr>
          <a:lstStyle/>
          <a:p>
            <a:pPr algn="ctr">
              <a:lnSpc>
                <a:spcPts val="15662"/>
              </a:lnSpc>
            </a:pPr>
            <a:r>
              <a:rPr lang="en-US" sz="7500" b="1" dirty="0">
                <a:solidFill>
                  <a:srgbClr val="000000"/>
                </a:solidFill>
                <a:latin typeface="Arial" panose="020B0604020202020204" pitchFamily="34" charset="0"/>
                <a:cs typeface="Arial" panose="020B0604020202020204" pitchFamily="34" charset="0"/>
              </a:rPr>
              <a:t>CHÀO </a:t>
            </a:r>
            <a:r>
              <a:rPr lang="en-US" sz="7500" b="1" dirty="0" smtClean="0">
                <a:solidFill>
                  <a:srgbClr val="000000"/>
                </a:solidFill>
                <a:latin typeface="Arial" panose="020B0604020202020204" pitchFamily="34" charset="0"/>
                <a:cs typeface="Arial" panose="020B0604020202020204" pitchFamily="34" charset="0"/>
              </a:rPr>
              <a:t>MỪNG TẤT CẢ </a:t>
            </a:r>
            <a:r>
              <a:rPr lang="en-US" sz="7500" b="1" dirty="0">
                <a:solidFill>
                  <a:srgbClr val="000000"/>
                </a:solidFill>
                <a:latin typeface="Arial" panose="020B0604020202020204" pitchFamily="34" charset="0"/>
                <a:cs typeface="Arial" panose="020B0604020202020204" pitchFamily="34" charset="0"/>
              </a:rPr>
              <a:t>CÁC EM </a:t>
            </a:r>
            <a:br>
              <a:rPr lang="en-US" sz="7500" b="1" dirty="0">
                <a:solidFill>
                  <a:srgbClr val="000000"/>
                </a:solidFill>
                <a:latin typeface="Arial" panose="020B0604020202020204" pitchFamily="34" charset="0"/>
                <a:cs typeface="Arial" panose="020B0604020202020204" pitchFamily="34" charset="0"/>
              </a:rPr>
            </a:br>
            <a:r>
              <a:rPr lang="en-US" sz="7500" b="1" dirty="0">
                <a:solidFill>
                  <a:srgbClr val="000000"/>
                </a:solidFill>
                <a:latin typeface="Arial" panose="020B0604020202020204" pitchFamily="34" charset="0"/>
                <a:cs typeface="Arial" panose="020B0604020202020204" pitchFamily="34" charset="0"/>
              </a:rPr>
              <a:t>ĐẾN VỚI TIẾT HỌC HÔM NAY!</a:t>
            </a:r>
          </a:p>
        </p:txBody>
      </p:sp>
      <p:sp>
        <p:nvSpPr>
          <p:cNvPr id="12" name="Freeform 12"/>
          <p:cNvSpPr/>
          <p:nvPr/>
        </p:nvSpPr>
        <p:spPr>
          <a:xfrm>
            <a:off x="6419320" y="63893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990600" y="876300"/>
            <a:ext cx="16351132"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5623075" y="101732"/>
            <a:ext cx="2087290" cy="2585890"/>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1316968" y="1349780"/>
            <a:ext cx="2356282" cy="89812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a:t>
            </a:r>
            <a:r>
              <a:rPr lang="en-US" sz="3800" b="1" smtClean="0">
                <a:latin typeface="Arial" panose="020B0604020202020204" pitchFamily="34" charset="0"/>
                <a:cs typeface="Arial" panose="020B0604020202020204" pitchFamily="34" charset="0"/>
              </a:rPr>
              <a:t>dụ 2</a:t>
            </a:r>
            <a:endParaRPr lang="en-US" sz="38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1311453" y="2492210"/>
                <a:ext cx="15698400" cy="6431889"/>
              </a:xfrm>
              <a:prstGeom prst="rect">
                <a:avLst/>
              </a:prstGeom>
            </p:spPr>
            <p:txBody>
              <a:bodyPr wrap="square">
                <a:spAutoFit/>
              </a:bodyPr>
              <a:lstStyle/>
              <a:p>
                <a:pPr lvl="0"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Số tiền điện phải trả trong tháng khi lượng điện sử dụng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trong khoảng từ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51 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đến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100 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được cho bởi công thức sau:</a:t>
                </a:r>
              </a:p>
              <a:p>
                <a:pPr lvl="0" algn="ctr">
                  <a:lnSpc>
                    <a:spcPct val="150000"/>
                  </a:lnSpc>
                  <a:spcAft>
                    <a:spcPts val="800"/>
                  </a:spcAft>
                </a:pP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d>
                      <m:dPr>
                        <m:ctrlP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 −2 800 </m:t>
                    </m:r>
                  </m:oMath>
                </a14:m>
                <a:r>
                  <a:rPr lang="vi-VN" sz="3800">
                    <a:solidFill>
                      <a:srgbClr val="000000"/>
                    </a:solidFill>
                    <a:ea typeface="Calibri" panose="020F0502020204030204" pitchFamily="34" charset="0"/>
                    <a:cs typeface="Arial" panose="020B0604020202020204" pitchFamily="34" charset="0"/>
                  </a:rPr>
                  <a:t>(đồng).</a:t>
                </a:r>
              </a:p>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a) Tính số tiền điện phải trả khi lượng điện tiêu thụ trong tháng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vi-VN" sz="3800">
                    <a:solidFill>
                      <a:srgbClr val="000000"/>
                    </a:solidFill>
                    <a:ea typeface="Calibri" panose="020F0502020204030204" pitchFamily="34" charset="0"/>
                    <a:cs typeface="Arial" panose="020B0604020202020204" pitchFamily="34" charset="0"/>
                  </a:rPr>
                  <a:t>.</a:t>
                </a:r>
              </a:p>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b) Nếu số tiền điện phải trả trong tháng là 144 590 đồng thì gia đình đó đã sử dụng bao nhiêu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vi-VN" sz="3800">
                    <a:solidFill>
                      <a:srgbClr val="000000"/>
                    </a:solidFill>
                    <a:ea typeface="Calibri" panose="020F0502020204030204" pitchFamily="34" charset="0"/>
                    <a:cs typeface="Arial" panose="020B0604020202020204" pitchFamily="34" charset="0"/>
                  </a:rPr>
                  <a:t> điện?</a:t>
                </a:r>
              </a:p>
            </p:txBody>
          </p:sp>
        </mc:Choice>
        <mc:Fallback>
          <p:sp>
            <p:nvSpPr>
              <p:cNvPr id="16" name="Rectangle 15"/>
              <p:cNvSpPr>
                <a:spLocks noRot="1" noChangeAspect="1" noMove="1" noResize="1" noEditPoints="1" noAdjustHandles="1" noChangeArrowheads="1" noChangeShapeType="1" noTextEdit="1"/>
              </p:cNvSpPr>
              <p:nvPr/>
            </p:nvSpPr>
            <p:spPr>
              <a:xfrm>
                <a:off x="1311453" y="2492210"/>
                <a:ext cx="15698400" cy="6431889"/>
              </a:xfrm>
              <a:prstGeom prst="rect">
                <a:avLst/>
              </a:prstGeom>
              <a:blipFill>
                <a:blip r:embed="rId7"/>
                <a:stretch>
                  <a:fillRect l="-1282" r="-1282" b="-2844"/>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rot="13866164">
            <a:off x="15895343" y="8555757"/>
            <a:ext cx="1182727" cy="1365622"/>
          </a:xfrm>
          <a:prstGeom prst="rect">
            <a:avLst/>
          </a:prstGeom>
        </p:spPr>
      </p:pic>
    </p:spTree>
    <p:extLst>
      <p:ext uri="{BB962C8B-B14F-4D97-AF65-F5344CB8AC3E}">
        <p14:creationId xmlns:p14="http://schemas.microsoft.com/office/powerpoint/2010/main" val="99184802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990600" y="876300"/>
            <a:ext cx="16351132"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533177" y="156873"/>
            <a:ext cx="1354246" cy="1712778"/>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6" name="Rectangle 15"/>
              <p:cNvSpPr/>
              <p:nvPr/>
            </p:nvSpPr>
            <p:spPr>
              <a:xfrm>
                <a:off x="1328706" y="2104624"/>
                <a:ext cx="15698400" cy="7001276"/>
              </a:xfrm>
              <a:prstGeom prst="rect">
                <a:avLst/>
              </a:prstGeom>
            </p:spPr>
            <p:txBody>
              <a:bodyPr wrap="square">
                <a:spAutoFit/>
              </a:bodyPr>
              <a:lstStyle/>
              <a:p>
                <a:pPr lvl="0" algn="just">
                  <a:lnSpc>
                    <a:spcPct val="150000"/>
                  </a:lnSpc>
                </a:pPr>
                <a:r>
                  <a:rPr lang="vi-VN" sz="3800" smtClean="0">
                    <a:solidFill>
                      <a:srgbClr val="000000"/>
                    </a:solidFill>
                    <a:ea typeface="Calibri" panose="020F0502020204030204" pitchFamily="34" charset="0"/>
                    <a:cs typeface="Arial" panose="020B0604020202020204" pitchFamily="34" charset="0"/>
                  </a:rPr>
                  <a:t>a) Khi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ta có: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d>
                      <m:dPr>
                        <m:ctrlP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m:t>
                        </m:r>
                      </m:e>
                    </m:d>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1 734.90</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2 800</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153 260</m:t>
                    </m:r>
                  </m:oMath>
                </a14:m>
                <a:endParaRPr lang="vi-VN" sz="3800">
                  <a:solidFill>
                    <a:srgbClr val="000000"/>
                  </a:solidFill>
                  <a:ea typeface="Calibri" panose="020F0502020204030204" pitchFamily="34" charset="0"/>
                  <a:cs typeface="Arial" panose="020B0604020202020204" pitchFamily="34" charset="0"/>
                </a:endParaRPr>
              </a:p>
              <a:p>
                <a:pPr lvl="0" algn="just">
                  <a:lnSpc>
                    <a:spcPct val="150000"/>
                  </a:lnSpc>
                </a:pPr>
                <a:r>
                  <a:rPr lang="vi-VN" sz="3800">
                    <a:solidFill>
                      <a:srgbClr val="000000"/>
                    </a:solidFill>
                    <a:ea typeface="Calibri" panose="020F0502020204030204" pitchFamily="34" charset="0"/>
                    <a:cs typeface="Arial" panose="020B0604020202020204" pitchFamily="34" charset="0"/>
                  </a:rPr>
                  <a:t>Vậy khi lượng điện tiêu thụ trong tháng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thì số tiền điện phải trả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153 260 </m:t>
                    </m:r>
                  </m:oMath>
                </a14:m>
                <a:r>
                  <a:rPr lang="vi-VN" sz="3800">
                    <a:solidFill>
                      <a:srgbClr val="000000"/>
                    </a:solidFill>
                    <a:ea typeface="Calibri" panose="020F0502020204030204" pitchFamily="34" charset="0"/>
                    <a:cs typeface="Arial" panose="020B0604020202020204" pitchFamily="34" charset="0"/>
                  </a:rPr>
                  <a:t>đồng</a:t>
                </a:r>
                <a:r>
                  <a:rPr lang="vi-VN" sz="3800">
                    <a:solidFill>
                      <a:srgbClr val="000000"/>
                    </a:solidFill>
                    <a:ea typeface="Calibri" panose="020F0502020204030204" pitchFamily="34" charset="0"/>
                    <a:cs typeface="Arial" panose="020B0604020202020204" pitchFamily="34" charset="0"/>
                  </a:rPr>
                  <a:t>. </a:t>
                </a:r>
                <a:endParaRPr lang="en-US" sz="3800" smtClean="0">
                  <a:solidFill>
                    <a:srgbClr val="000000"/>
                  </a:solidFill>
                  <a:ea typeface="Calibri" panose="020F0502020204030204" pitchFamily="34" charset="0"/>
                  <a:cs typeface="Arial" panose="020B0604020202020204" pitchFamily="34" charset="0"/>
                </a:endParaRPr>
              </a:p>
              <a:p>
                <a:pPr lvl="0" algn="just">
                  <a:lnSpc>
                    <a:spcPct val="150000"/>
                  </a:lnSpc>
                </a:pPr>
                <a:r>
                  <a:rPr lang="vi-VN" sz="3800" smtClean="0">
                    <a:solidFill>
                      <a:srgbClr val="000000"/>
                    </a:solidFill>
                    <a:ea typeface="Calibri" panose="020F0502020204030204" pitchFamily="34" charset="0"/>
                    <a:cs typeface="Arial" panose="020B0604020202020204" pitchFamily="34" charset="0"/>
                  </a:rPr>
                  <a:t>b</a:t>
                </a:r>
                <a:r>
                  <a:rPr lang="vi-VN" sz="3800">
                    <a:solidFill>
                      <a:srgbClr val="000000"/>
                    </a:solidFill>
                    <a:ea typeface="Calibri" panose="020F0502020204030204" pitchFamily="34" charset="0"/>
                    <a:cs typeface="Arial" panose="020B0604020202020204" pitchFamily="34" charset="0"/>
                  </a:rPr>
                  <a:t>) Ta phải tìm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vi-VN" sz="3800">
                    <a:solidFill>
                      <a:srgbClr val="000000"/>
                    </a:solidFill>
                    <a:ea typeface="Calibri" panose="020F0502020204030204" pitchFamily="34" charset="0"/>
                    <a:cs typeface="Arial" panose="020B0604020202020204" pitchFamily="34" charset="0"/>
                  </a:rPr>
                  <a:t> sao </a:t>
                </a:r>
                <a:r>
                  <a:rPr lang="vi-VN" sz="3800">
                    <a:solidFill>
                      <a:srgbClr val="000000"/>
                    </a:solidFill>
                    <a:ea typeface="Calibri" panose="020F0502020204030204" pitchFamily="34" charset="0"/>
                    <a:cs typeface="Arial" panose="020B0604020202020204" pitchFamily="34" charset="0"/>
                  </a:rPr>
                  <a:t>cho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144 59</m:t>
                    </m:r>
                    <m:r>
                      <a:rPr lang="en-US" sz="38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vi-VN" sz="3800">
                    <a:solidFill>
                      <a:srgbClr val="000000"/>
                    </a:solidFill>
                    <a:ea typeface="Calibri" panose="020F0502020204030204" pitchFamily="34" charset="0"/>
                    <a:cs typeface="Arial" panose="020B0604020202020204" pitchFamily="34" charset="0"/>
                  </a:rPr>
                  <a:t>, tức là</a:t>
                </a:r>
              </a:p>
              <a:p>
                <a:pPr lvl="0"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2 800 = 144 590</m:t>
                      </m:r>
                    </m:oMath>
                  </m:oMathPara>
                </a14:m>
                <a:endParaRPr lang="vi-VN" sz="3800">
                  <a:solidFill>
                    <a:srgbClr val="000000"/>
                  </a:solidFill>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147 390</m:t>
                      </m:r>
                    </m:oMath>
                  </m:oMathPara>
                </a14:m>
                <a:endParaRPr lang="vi-VN" sz="3800">
                  <a:solidFill>
                    <a:srgbClr val="000000"/>
                  </a:solidFill>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85 </m:t>
                    </m:r>
                  </m:oMath>
                </a14:m>
                <a:r>
                  <a:rPr lang="vi-VN" sz="3800">
                    <a:solidFill>
                      <a:srgbClr val="000000"/>
                    </a:solidFill>
                    <a:ea typeface="Calibri" panose="020F0502020204030204" pitchFamily="34" charset="0"/>
                    <a:cs typeface="Arial" panose="020B0604020202020204" pitchFamily="34" charset="0"/>
                  </a:rPr>
                  <a:t>(thoả mãn).</a:t>
                </a:r>
              </a:p>
              <a:p>
                <a:pPr lvl="0" algn="just">
                  <a:lnSpc>
                    <a:spcPct val="150000"/>
                  </a:lnSpc>
                </a:pPr>
                <a:r>
                  <a:rPr lang="vi-VN" sz="3800">
                    <a:solidFill>
                      <a:srgbClr val="000000"/>
                    </a:solidFill>
                    <a:ea typeface="Calibri" panose="020F0502020204030204" pitchFamily="34" charset="0"/>
                    <a:cs typeface="Arial" panose="020B0604020202020204" pitchFamily="34" charset="0"/>
                  </a:rPr>
                  <a:t>Vậy gia đình này đã sử dụng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85 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trong tháng đó.</a:t>
                </a:r>
              </a:p>
            </p:txBody>
          </p:sp>
        </mc:Choice>
        <mc:Fallback>
          <p:sp>
            <p:nvSpPr>
              <p:cNvPr id="16" name="Rectangle 15"/>
              <p:cNvSpPr>
                <a:spLocks noRot="1" noChangeAspect="1" noMove="1" noResize="1" noEditPoints="1" noAdjustHandles="1" noChangeArrowheads="1" noChangeShapeType="1" noTextEdit="1"/>
              </p:cNvSpPr>
              <p:nvPr/>
            </p:nvSpPr>
            <p:spPr>
              <a:xfrm>
                <a:off x="1328706" y="2104624"/>
                <a:ext cx="15698400" cy="7001276"/>
              </a:xfrm>
              <a:prstGeom prst="rect">
                <a:avLst/>
              </a:prstGeom>
              <a:blipFill>
                <a:blip r:embed="rId7"/>
                <a:stretch>
                  <a:fillRect l="-1282" r="-1282" b="-2524"/>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rot="13866164">
            <a:off x="15895343" y="8555757"/>
            <a:ext cx="1182727" cy="1365622"/>
          </a:xfrm>
          <a:prstGeom prst="rect">
            <a:avLst/>
          </a:prstGeom>
        </p:spPr>
      </p:pic>
      <p:grpSp>
        <p:nvGrpSpPr>
          <p:cNvPr id="11" name="Group 10"/>
          <p:cNvGrpSpPr/>
          <p:nvPr/>
        </p:nvGrpSpPr>
        <p:grpSpPr>
          <a:xfrm>
            <a:off x="8244175" y="631500"/>
            <a:ext cx="1832955" cy="1052755"/>
            <a:chOff x="1219200" y="4746458"/>
            <a:chExt cx="1825661" cy="967947"/>
          </a:xfrm>
        </p:grpSpPr>
        <p:sp>
          <p:nvSpPr>
            <p:cNvPr id="12" name="Oval Callout 1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296729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barn(inVertical)">
                                      <p:cBhvr>
                                        <p:cTn id="27" dur="500"/>
                                        <p:tgtEl>
                                          <p:spTgt spid="16">
                                            <p:txEl>
                                              <p:pRg st="3" end="3"/>
                                            </p:txEl>
                                          </p:spTgt>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barn(inVertical)">
                                      <p:cBhvr>
                                        <p:cTn id="31" dur="500"/>
                                        <p:tgtEl>
                                          <p:spTgt spid="16">
                                            <p:txEl>
                                              <p:pRg st="4" end="4"/>
                                            </p:txEl>
                                          </p:spTgt>
                                        </p:tgtEl>
                                      </p:cBhvr>
                                    </p:animEffect>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barn(inVertical)">
                                      <p:cBhvr>
                                        <p:cTn id="35" dur="500"/>
                                        <p:tgtEl>
                                          <p:spTgt spid="1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xEl>
                                              <p:pRg st="6" end="6"/>
                                            </p:txEl>
                                          </p:spTgt>
                                        </p:tgtEl>
                                        <p:attrNameLst>
                                          <p:attrName>style.visibility</p:attrName>
                                        </p:attrNameLst>
                                      </p:cBhvr>
                                      <p:to>
                                        <p:strVal val="visible"/>
                                      </p:to>
                                    </p:set>
                                    <p:animEffect transition="in" filter="wipe(down)">
                                      <p:cBhvr>
                                        <p:cTn id="40"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270103" y="1638300"/>
            <a:ext cx="7594111" cy="2654573"/>
          </a:xfrm>
          <a:prstGeom prst="rect">
            <a:avLst/>
          </a:prstGeom>
        </p:spPr>
        <p:txBody>
          <a:bodyPr wrap="square" lIns="0" tIns="0" rIns="0" bIns="0" rtlCol="0" anchor="t">
            <a:spAutoFit/>
          </a:bodyPr>
          <a:lstStyle/>
          <a:p>
            <a:pPr marL="0" marR="0" lvl="0" indent="0" algn="ctr" defTabSz="914400" rtl="0" eaLnBrk="1" fontAlgn="auto" latinLnBrk="0" hangingPunct="1">
              <a:lnSpc>
                <a:spcPts val="20695"/>
              </a:lnSpc>
              <a:spcBef>
                <a:spcPts val="0"/>
              </a:spcBef>
              <a:spcAft>
                <a:spcPts val="0"/>
              </a:spcAft>
              <a:buClrTx/>
              <a:buSzTx/>
              <a:buFontTx/>
              <a:buNone/>
              <a:tabLst/>
              <a:defRPr/>
            </a:pPr>
            <a:r>
              <a:rPr kumimoji="0" lang="en-US" sz="9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TẬP</a:t>
            </a:r>
            <a:endParaRPr kumimoji="0" lang="en-US" sz="9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11223005" y="3557843"/>
            <a:ext cx="4713095" cy="5041585"/>
          </a:xfrm>
          <a:prstGeom prst="rect">
            <a:avLst/>
          </a:prstGeom>
        </p:spPr>
      </p:pic>
    </p:spTree>
    <p:extLst>
      <p:ext uri="{BB962C8B-B14F-4D97-AF65-F5344CB8AC3E}">
        <p14:creationId xmlns:p14="http://schemas.microsoft.com/office/powerpoint/2010/main" val="254355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27071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cs typeface="Arial" panose="020B0604020202020204" pitchFamily="34" charset="0"/>
              </a:rPr>
              <a:t>Câu</a:t>
            </a:r>
            <a:r>
              <a:rPr lang="en-US" sz="5000" b="1" noProof="0">
                <a:solidFill>
                  <a:srgbClr val="C00000"/>
                </a:solidFill>
                <a:latin typeface="Arial" panose="020B0604020202020204" pitchFamily="34" charset="0"/>
                <a:cs typeface="Arial" panose="020B0604020202020204" pitchFamily="34" charset="0"/>
              </a:rPr>
              <a:t> </a:t>
            </a:r>
            <a:r>
              <a:rPr lang="en-US" sz="5000" b="1" noProof="0" smtClean="0">
                <a:solidFill>
                  <a:srgbClr val="C00000"/>
                </a:solidFill>
                <a:latin typeface="Arial" panose="020B0604020202020204" pitchFamily="34" charset="0"/>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457200" y="1316002"/>
            <a:ext cx="17379639" cy="4016484"/>
          </a:xfrm>
          <a:prstGeom prst="rect">
            <a:avLst/>
          </a:prstGeom>
        </p:spPr>
        <p:txBody>
          <a:bodyPr wrap="square">
            <a:spAutoFit/>
          </a:bodyPr>
          <a:lstStyle/>
          <a:p>
            <a:pPr lvl="0" algn="just">
              <a:lnSpc>
                <a:spcPct val="150000"/>
              </a:lnSpc>
            </a:pPr>
            <a:r>
              <a:rPr lang="vi-VN" sz="3400">
                <a:ea typeface="Arial" panose="020B0604020202020204" pitchFamily="34" charset="0"/>
                <a:cs typeface="Arial" panose="020B0604020202020204" pitchFamily="34" charset="0"/>
              </a:rPr>
              <a:t>Một hãng máy bay có giá vé đi từ TP. Hồ Chí Minh ra Phú Yên là 1 200 000 đồng / 1 người. Trong đó quy định mỗi khách hàng chỉ được mang lên sân bay tối đa 7 kg hành lý. Nếu vượt quá 7 kg hành lý trở đi bắt đầu từ 7 kg trở đi cứ mỗi kg phải trả thêm 100 000 đồng cho tiền phạt hành lý.  Gọi y (đồng) là số tiền 1 người cần trả khi đặt vé đi máy bay từ TP. HCM ra Phú Yên, x (kg) là khối lượng hành lý người đó mang theo.</a:t>
            </a:r>
            <a:endParaRPr kumimoji="0" lang="en-US" sz="3400" i="0" u="none" strike="noStrike" kern="1200" cap="none" spc="0" normalizeH="0" baseline="0" noProof="0">
              <a:ln>
                <a:noFill/>
              </a:ln>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1161" y="5431967"/>
                <a:ext cx="6281143" cy="877163"/>
              </a:xfrm>
              <a:prstGeom prst="rect">
                <a:avLst/>
              </a:prstGeom>
            </p:spPr>
            <p:txBody>
              <a:bodyPr wrap="none">
                <a:spAutoFit/>
              </a:bodyPr>
              <a:lstStyle/>
              <a:p>
                <a:pPr marR="30480" algn="just">
                  <a:lnSpc>
                    <a:spcPct val="150000"/>
                  </a:lnSpc>
                  <a:spcBef>
                    <a:spcPts val="300"/>
                  </a:spcBef>
                  <a:spcAft>
                    <a:spcPts val="300"/>
                  </a:spcAft>
                </a:pPr>
                <a:r>
                  <a:rPr lang="fr-FR" sz="3400" b="1">
                    <a:latin typeface="Arial" panose="020B0604020202020204" pitchFamily="34" charset="0"/>
                    <a:ea typeface="Times New Roman" panose="02020603050405020304" pitchFamily="18" charset="0"/>
                    <a:cs typeface="Arial" panose="020B0604020202020204" pitchFamily="34" charset="0"/>
                  </a:rPr>
                  <a:t>Câu 1.</a:t>
                </a:r>
                <a:r>
                  <a:rPr lang="fr-FR" sz="3400">
                    <a:effectLst/>
                    <a:latin typeface="Arial" panose="020B0604020202020204" pitchFamily="34" charset="0"/>
                    <a:ea typeface="Times New Roman" panose="02020603050405020304" pitchFamily="18" charset="0"/>
                    <a:cs typeface="Arial" panose="020B0604020202020204" pitchFamily="34" charset="0"/>
                  </a:rPr>
                  <a:t> </a:t>
                </a:r>
                <a:r>
                  <a:rPr lang="en-US" sz="3400">
                    <a:effectLst/>
                    <a:latin typeface="Arial" panose="020B0604020202020204" pitchFamily="34" charset="0"/>
                    <a:ea typeface="Times New Roman" panose="02020603050405020304" pitchFamily="18" charset="0"/>
                    <a:cs typeface="Arial" panose="020B0604020202020204" pitchFamily="34" charset="0"/>
                  </a:rPr>
                  <a:t>Viết công thức </a:t>
                </a:r>
                <a14:m>
                  <m:oMath xmlns:m="http://schemas.openxmlformats.org/officeDocument/2006/math">
                    <m:r>
                      <a:rPr lang="en-US" sz="3400"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400">
                    <a:effectLst/>
                    <a:latin typeface="Arial" panose="020B0604020202020204" pitchFamily="34" charset="0"/>
                    <a:ea typeface="Times New Roman" panose="02020603050405020304" pitchFamily="18" charset="0"/>
                    <a:cs typeface="Arial" panose="020B0604020202020204" pitchFamily="34" charset="0"/>
                  </a:rPr>
                  <a:t> theo </a:t>
                </a:r>
                <a14:m>
                  <m:oMath xmlns:m="http://schemas.openxmlformats.org/officeDocument/2006/math">
                    <m:r>
                      <a:rPr lang="en-US" sz="3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400">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451161" y="5431967"/>
                <a:ext cx="6281143" cy="877163"/>
              </a:xfrm>
              <a:prstGeom prst="rect">
                <a:avLst/>
              </a:prstGeom>
              <a:blipFill>
                <a:blip r:embed="rId7"/>
                <a:stretch>
                  <a:fillRect l="-2718" r="-1359" b="-13194"/>
                </a:stretch>
              </a:blipFill>
            </p:spPr>
            <p:txBody>
              <a:bodyPr/>
              <a:lstStyle/>
              <a:p>
                <a:r>
                  <a:rPr lang="en-US">
                    <a:noFill/>
                  </a:rPr>
                  <a:t> </a:t>
                </a:r>
              </a:p>
            </p:txBody>
          </p:sp>
        </mc:Fallback>
      </mc:AlternateContent>
      <p:sp>
        <p:nvSpPr>
          <p:cNvPr id="10" name="Flowchart: Terminator 6"/>
          <p:cNvSpPr/>
          <p:nvPr/>
        </p:nvSpPr>
        <p:spPr>
          <a:xfrm>
            <a:off x="9859748" y="6782398"/>
            <a:ext cx="7613473" cy="119241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9859748" y="8456686"/>
            <a:ext cx="761347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743078" y="8457769"/>
            <a:ext cx="7662061"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792823" y="6780286"/>
            <a:ext cx="7612316"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066800" y="6921339"/>
                <a:ext cx="7058086"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A</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–7).100 000 </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066800" y="6921339"/>
                <a:ext cx="7058086" cy="91563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2306052" y="6865761"/>
                <a:ext cx="2720745"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C</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306052" y="6865761"/>
                <a:ext cx="2720745" cy="9156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066800" y="8605968"/>
                <a:ext cx="7033656"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B</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=100 000+</m:t>
                      </m:r>
                      <m:d>
                        <m:dPr>
                          <m:ctrlP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–7</m:t>
                          </m:r>
                        </m:e>
                      </m:d>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 </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66800" y="8605968"/>
                <a:ext cx="7033656" cy="9156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039458" y="8599606"/>
                <a:ext cx="5581015"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D</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100 000. </m:t>
                      </m:r>
                      <m:d>
                        <m:dPr>
                          <m:ctrlP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m:t>
                          </m:r>
                        </m:e>
                      </m:d>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1039458" y="8599606"/>
                <a:ext cx="5581015" cy="915635"/>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56159190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anim calcmode="lin" valueType="num">
                                      <p:cBhvr>
                                        <p:cTn id="51" dur="500" fill="hold"/>
                                        <p:tgtEl>
                                          <p:spTgt spid="15"/>
                                        </p:tgtEl>
                                        <p:attrNameLst>
                                          <p:attrName>ppt_x</p:attrName>
                                        </p:attrNameLst>
                                      </p:cBhvr>
                                      <p:tavLst>
                                        <p:tav tm="0">
                                          <p:val>
                                            <p:strVal val="#ppt_x"/>
                                          </p:val>
                                        </p:tav>
                                        <p:tav tm="100000">
                                          <p:val>
                                            <p:strVal val="#ppt_x"/>
                                          </p:val>
                                        </p:tav>
                                      </p:tavLst>
                                    </p:anim>
                                    <p:anim calcmode="lin" valueType="num">
                                      <p:cBhvr>
                                        <p:cTn id="52" dur="5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0"/>
                                        </p:tgtEl>
                                        <p:attrNameLst>
                                          <p:attrName>fillcolor</p:attrName>
                                        </p:attrNameLst>
                                      </p:cBhvr>
                                      <p:to>
                                        <a:srgbClr val="FF0000"/>
                                      </p:to>
                                    </p:animClr>
                                    <p:set>
                                      <p:cBhvr>
                                        <p:cTn id="69" dur="2000" fill="hold"/>
                                        <p:tgtEl>
                                          <p:spTgt spid="10"/>
                                        </p:tgtEl>
                                        <p:attrNameLst>
                                          <p:attrName>fill.type</p:attrName>
                                        </p:attrNameLst>
                                      </p:cBhvr>
                                      <p:to>
                                        <p:strVal val="solid"/>
                                      </p:to>
                                    </p:set>
                                    <p:set>
                                      <p:cBhvr>
                                        <p:cTn id="70" dur="2000" fill="hold"/>
                                        <p:tgtEl>
                                          <p:spTgt spid="1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21"/>
                                        </p:tgtEl>
                                      </p:cBhvr>
                                    </p:cmd>
                                  </p:child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1500" fill="hold"/>
                                        <p:tgtEl>
                                          <p:spTgt spid="11"/>
                                        </p:tgtEl>
                                        <p:attrNameLst>
                                          <p:attrName>fillcolor</p:attrName>
                                        </p:attrNameLst>
                                      </p:cBhvr>
                                      <p:to>
                                        <a:srgbClr val="FF0000"/>
                                      </p:to>
                                    </p:animClr>
                                    <p:set>
                                      <p:cBhvr>
                                        <p:cTn id="78" dur="1500" fill="hold"/>
                                        <p:tgtEl>
                                          <p:spTgt spid="11"/>
                                        </p:tgtEl>
                                        <p:attrNameLst>
                                          <p:attrName>fill.type</p:attrName>
                                        </p:attrNameLst>
                                      </p:cBhvr>
                                      <p:to>
                                        <p:strVal val="solid"/>
                                      </p:to>
                                    </p:set>
                                    <p:set>
                                      <p:cBhvr>
                                        <p:cTn id="79" dur="1500" fill="hold"/>
                                        <p:tgtEl>
                                          <p:spTgt spid="1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20"/>
                                        </p:tgtEl>
                                      </p:cBhvr>
                                    </p:cmd>
                                  </p:childTnLst>
                                </p:cTn>
                              </p:par>
                            </p:childTnLst>
                          </p:cTn>
                        </p:par>
                      </p:childTnLst>
                    </p:cTn>
                  </p:par>
                </p:childTnLst>
              </p:cTn>
              <p:nextCondLst>
                <p:cond evt="onClick" delay="0">
                  <p:tgtEl>
                    <p:spTgt spid="11"/>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12"/>
                                        </p:tgtEl>
                                        <p:attrNameLst>
                                          <p:attrName>fillcolor</p:attrName>
                                        </p:attrNameLst>
                                      </p:cBhvr>
                                      <p:to>
                                        <a:srgbClr val="FF0000"/>
                                      </p:to>
                                    </p:animClr>
                                    <p:set>
                                      <p:cBhvr>
                                        <p:cTn id="87" dur="2000" fill="hold"/>
                                        <p:tgtEl>
                                          <p:spTgt spid="12"/>
                                        </p:tgtEl>
                                        <p:attrNameLst>
                                          <p:attrName>fill.type</p:attrName>
                                        </p:attrNameLst>
                                      </p:cBhvr>
                                      <p:to>
                                        <p:strVal val="solid"/>
                                      </p:to>
                                    </p:set>
                                    <p:set>
                                      <p:cBhvr>
                                        <p:cTn id="88" dur="2000" fill="hold"/>
                                        <p:tgtEl>
                                          <p:spTgt spid="12"/>
                                        </p:tgtEl>
                                        <p:attrNameLst>
                                          <p:attrName>fill.on</p:attrName>
                                        </p:attrNameLst>
                                      </p:cBhvr>
                                      <p:to>
                                        <p:strVal val="true"/>
                                      </p:to>
                                    </p:set>
                                  </p:childTnLst>
                                </p:cTn>
                              </p:par>
                              <p:par>
                                <p:cTn id="89" presetID="1" presetClass="mediacall" presetSubtype="0" fill="hold" nodeType="withEffect">
                                  <p:stCondLst>
                                    <p:cond delay="0"/>
                                  </p:stCondLst>
                                  <p:childTnLst>
                                    <p:cmd type="call" cmd="playFrom(0.0)">
                                      <p:cBhvr>
                                        <p:cTn id="90" dur="2992" fill="hold"/>
                                        <p:tgtEl>
                                          <p:spTgt spid="19"/>
                                        </p:tgtEl>
                                      </p:cBhvr>
                                    </p:cmd>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3" presetClass="mediacall" presetSubtype="0" fill="hold" nodeType="withEffect">
                                  <p:stCondLst>
                                    <p:cond delay="0"/>
                                  </p:stCondLst>
                                  <p:childTnLst>
                                    <p:cmd type="call" cmd="stop">
                                      <p:cBhvr>
                                        <p:cTn id="95" dur="1" fill="hold"/>
                                        <p:tgtEl>
                                          <p:spTgt spid="18"/>
                                        </p:tgtEl>
                                      </p:cBhvr>
                                    </p:cmd>
                                  </p:childTnLst>
                                </p:cTn>
                              </p:par>
                              <p:par>
                                <p:cTn id="96" presetID="3" presetClass="mediacall" presetSubtype="0" fill="hold" nodeType="withEffect">
                                  <p:stCondLst>
                                    <p:cond delay="0"/>
                                  </p:stCondLst>
                                  <p:childTnLst>
                                    <p:cmd type="call" cmd="stop">
                                      <p:cBhvr>
                                        <p:cTn id="97" dur="1" fill="hold"/>
                                        <p:tgtEl>
                                          <p:spTgt spid="18"/>
                                        </p:tgtEl>
                                      </p:cBhvr>
                                    </p:cmd>
                                  </p:childTnLst>
                                </p:cTn>
                              </p:par>
                              <p:par>
                                <p:cTn id="98" presetID="3" presetClass="mediacall" presetSubtype="0" fill="hold" nodeType="withEffect">
                                  <p:stCondLst>
                                    <p:cond delay="0"/>
                                  </p:stCondLst>
                                  <p:childTnLst>
                                    <p:cmd type="call" cmd="stop">
                                      <p:cBhvr>
                                        <p:cTn id="99" dur="1" fill="hold"/>
                                        <p:tgtEl>
                                          <p:spTgt spid="18"/>
                                        </p:tgtEl>
                                      </p:cBhvr>
                                    </p:cmd>
                                  </p:childTnLst>
                                </p:cTn>
                              </p:par>
                              <p:par>
                                <p:cTn id="100" presetID="2" presetClass="mediacall" presetSubtype="0" fill="hold" nodeType="withEffect">
                                  <p:stCondLst>
                                    <p:cond delay="0"/>
                                  </p:stCondLst>
                                  <p:childTnLst>
                                    <p:cmd type="call" cmd="togglePause">
                                      <p:cBhvr>
                                        <p:cTn id="101" dur="1" fill="hold"/>
                                        <p:tgtEl>
                                          <p:spTgt spid="18"/>
                                        </p:tgtEl>
                                      </p:cBhvr>
                                    </p:cmd>
                                  </p:childTnLst>
                                </p:cTn>
                              </p:par>
                              <p:par>
                                <p:cTn id="102" presetID="1" presetClass="emph" presetSubtype="2" fill="hold" nodeType="withEffect">
                                  <p:stCondLst>
                                    <p:cond delay="0"/>
                                  </p:stCondLst>
                                  <p:childTnLst>
                                    <p:animClr clrSpc="rgb" dir="cw">
                                      <p:cBhvr>
                                        <p:cTn id="103" dur="2000" fill="hold"/>
                                        <p:tgtEl>
                                          <p:spTgt spid="13"/>
                                        </p:tgtEl>
                                        <p:attrNameLst>
                                          <p:attrName>fillcolor</p:attrName>
                                        </p:attrNameLst>
                                      </p:cBhvr>
                                      <p:to>
                                        <a:srgbClr val="A8D08D"/>
                                      </p:to>
                                    </p:animClr>
                                    <p:set>
                                      <p:cBhvr>
                                        <p:cTn id="104" dur="2000" fill="hold"/>
                                        <p:tgtEl>
                                          <p:spTgt spid="13"/>
                                        </p:tgtEl>
                                        <p:attrNameLst>
                                          <p:attrName>fill.type</p:attrName>
                                        </p:attrNameLst>
                                      </p:cBhvr>
                                      <p:to>
                                        <p:strVal val="solid"/>
                                      </p:to>
                                    </p:set>
                                    <p:set>
                                      <p:cBhvr>
                                        <p:cTn id="10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106" fill="hold" display="0">
                  <p:stCondLst>
                    <p:cond delay="indefinite"/>
                  </p:stCondLst>
                  <p:endCondLst>
                    <p:cond evt="onStopAudio" delay="0">
                      <p:tgtEl>
                        <p:sldTgt/>
                      </p:tgtEl>
                    </p:cond>
                  </p:endCondLst>
                </p:cTn>
                <p:tgtEl>
                  <p:spTgt spid="18"/>
                </p:tgtEl>
              </p:cMediaNode>
            </p:audio>
            <p:audio>
              <p:cMediaNode vol="80000">
                <p:cTn id="107" fill="hold" display="0">
                  <p:stCondLst>
                    <p:cond delay="indefinite"/>
                  </p:stCondLst>
                  <p:endCondLst>
                    <p:cond evt="onStopAudio" delay="0">
                      <p:tgtEl>
                        <p:sldTgt/>
                      </p:tgtEl>
                    </p:cond>
                  </p:endCondLst>
                </p:cTn>
                <p:tgtEl>
                  <p:spTgt spid="19"/>
                </p:tgtEl>
              </p:cMediaNode>
            </p:audio>
            <p:audio>
              <p:cMediaNode vol="80000">
                <p:cTn id="108" fill="hold" display="0">
                  <p:stCondLst>
                    <p:cond delay="indefinite"/>
                  </p:stCondLst>
                  <p:endCondLst>
                    <p:cond evt="onStopAudio" delay="0">
                      <p:tgtEl>
                        <p:sldTgt/>
                      </p:tgtEl>
                    </p:cond>
                  </p:endCondLst>
                </p:cTn>
                <p:tgtEl>
                  <p:spTgt spid="20"/>
                </p:tgtEl>
              </p:cMediaNode>
            </p:audio>
            <p:audio>
              <p:cMediaNode vol="80000">
                <p:cTn id="109" fill="hold" display="0">
                  <p:stCondLst>
                    <p:cond delay="indefinite"/>
                  </p:stCondLst>
                  <p:endCondLst>
                    <p:cond evt="onStopAudio" delay="0">
                      <p:tgtEl>
                        <p:sldTgt/>
                      </p:tgtEl>
                    </p:cond>
                  </p:endCondLst>
                </p:cTn>
                <p:tgtEl>
                  <p:spTgt spid="21"/>
                </p:tgtEl>
              </p:cMediaNode>
            </p:audio>
          </p:childTnLst>
        </p:cTn>
      </p:par>
    </p:tnLst>
    <p:bldLst>
      <p:bldP spid="7" grpId="0"/>
      <p:bldP spid="8" grpId="0"/>
      <p:bldP spid="9" grpId="0"/>
      <p:bldP spid="10" grpId="0" animBg="1"/>
      <p:bldP spid="11" grpId="0" animBg="1"/>
      <p:bldP spid="12" grpId="0" animBg="1"/>
      <p:bldP spid="13" grpId="0" animBg="1"/>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57200" y="1316002"/>
            <a:ext cx="17379639" cy="401648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Một hãng máy bay có giá vé đi từ TP. Hồ Chí Minh ra Phú Yên là 1 200 000 đồng / 1 người. Trong đó quy định mỗi khách hàng chỉ được mang lên sân bay tối đa 7 kg hành lý. Nếu vượt quá 7 kg hành lý trở đi bắt đầu từ 7 kg trở đi cứ mỗi kg phải trả thêm 100 000 đồng cho tiền phạt hành lý.  Gọi y (đồng) là số tiền 1 người cần trả khi đặt vé đi máy bay từ TP. HCM ra Phú Yên, x (kg) là khối lượng hành lý người đó mang theo.</a:t>
            </a:r>
            <a:endParaRPr kumimoji="0" lang="en-US" sz="3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432169" y="5234107"/>
            <a:ext cx="17398631" cy="1661993"/>
          </a:xfrm>
          <a:prstGeom prst="rect">
            <a:avLst/>
          </a:prstGeom>
        </p:spPr>
        <p:txBody>
          <a:bodyPr wrap="square">
            <a:spAutoFit/>
          </a:bodyPr>
          <a:lstStyle/>
          <a:p>
            <a:pPr marR="30480" algn="just">
              <a:lnSpc>
                <a:spcPct val="150000"/>
              </a:lnSpc>
              <a:spcBef>
                <a:spcPts val="300"/>
              </a:spcBef>
              <a:spcAft>
                <a:spcPts val="300"/>
              </a:spcAft>
            </a:pPr>
            <a:r>
              <a:rPr lang="fr-FR" sz="3400" b="1">
                <a:latin typeface="Arial" panose="020B0604020202020204" pitchFamily="34" charset="0"/>
                <a:ea typeface="Times New Roman" panose="02020603050405020304" pitchFamily="18" charset="0"/>
                <a:cs typeface="Arial" panose="020B0604020202020204" pitchFamily="34" charset="0"/>
              </a:rPr>
              <a:t>Câu 2</a:t>
            </a:r>
            <a:r>
              <a:rPr lang="fr-FR" sz="3400">
                <a:latin typeface="Arial" panose="020B0604020202020204" pitchFamily="34" charset="0"/>
                <a:ea typeface="Times New Roman" panose="02020603050405020304" pitchFamily="18" charset="0"/>
                <a:cs typeface="Arial" panose="020B0604020202020204" pitchFamily="34" charset="0"/>
              </a:rPr>
              <a:t>. Một người đặt vé đi máy bay từ TP. HCM ra Phú Yên và mang theo 9kg hành lý. Hỏi người đó phải trả tổng cộng bao nhiêu tiền?</a:t>
            </a:r>
            <a:endParaRPr lang="en-US" sz="34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Flowchart: Terminator 6"/>
          <p:cNvSpPr/>
          <p:nvPr/>
        </p:nvSpPr>
        <p:spPr>
          <a:xfrm>
            <a:off x="10873947" y="7117775"/>
            <a:ext cx="5280453" cy="119241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873947" y="8649668"/>
            <a:ext cx="528045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827868" y="7162369"/>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827868" y="8677704"/>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2455653" y="8790149"/>
                <a:ext cx="3847848" cy="95539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Times New Roman" panose="02020603050405020304" pitchFamily="18" charset="0"/>
                          <a:cs typeface="Arial" panose="020B0604020202020204" pitchFamily="34" charset="0"/>
                        </a:rPr>
                        <m:t>B</m:t>
                      </m:r>
                      <m:r>
                        <m:rPr>
                          <m:nor/>
                        </m:rPr>
                        <a:rPr lang="fr-FR" sz="3400">
                          <a:latin typeface="Arial" panose="020B0604020202020204" pitchFamily="34" charset="0"/>
                          <a:ea typeface="Times New Roman" panose="02020603050405020304" pitchFamily="18" charset="0"/>
                          <a:cs typeface="Arial" panose="020B0604020202020204" pitchFamily="34" charset="0"/>
                        </a:rPr>
                        <m:t>. </m:t>
                      </m:r>
                      <m:r>
                        <a:rPr lang="fr-FR" sz="3400" i="1">
                          <a:effectLst/>
                          <a:latin typeface="Cambria Math" panose="02040503050406030204" pitchFamily="18" charset="0"/>
                          <a:ea typeface="Times New Roman" panose="02020603050405020304" pitchFamily="18" charset="0"/>
                          <a:cs typeface="Times New Roman" panose="02020603050405020304" pitchFamily="18" charset="0"/>
                        </a:rPr>
                        <m:t>1 400 000</m:t>
                      </m:r>
                      <m:r>
                        <m:rPr>
                          <m:nor/>
                        </m:rPr>
                        <a:rPr lang="fr-FR" sz="3400">
                          <a:effectLst/>
                          <a:latin typeface="Arial" panose="020B0604020202020204" pitchFamily="34" charset="0"/>
                          <a:ea typeface="Times New Roman" panose="02020603050405020304" pitchFamily="18" charset="0"/>
                          <a:cs typeface="Arial" panose="020B0604020202020204" pitchFamily="34" charset="0"/>
                        </a:rPr>
                        <m:t> đồ</m:t>
                      </m:r>
                      <m:r>
                        <m:rPr>
                          <m:nor/>
                        </m:rPr>
                        <a:rPr lang="fr-FR" sz="3400">
                          <a:effectLst/>
                          <a:latin typeface="Arial" panose="020B0604020202020204" pitchFamily="34" charset="0"/>
                          <a:ea typeface="Times New Roman" panose="02020603050405020304" pitchFamily="18" charset="0"/>
                          <a:cs typeface="Arial" panose="020B0604020202020204" pitchFamily="34" charset="0"/>
                        </a:rPr>
                        <m:t>ng</m:t>
                      </m:r>
                    </m:oMath>
                  </m:oMathPara>
                </a14:m>
                <a:endParaRPr lang="en-US" sz="3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455653" y="8790149"/>
                <a:ext cx="3847848" cy="9553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1487001" y="7179667"/>
                <a:ext cx="4113947" cy="1011431"/>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C</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14 000 000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r>
                        <m:rPr>
                          <m:nor/>
                        </m:rPr>
                        <a:rPr lang="fr-FR" sz="34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487001" y="7179667"/>
                <a:ext cx="4113947" cy="10114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482256" y="7222300"/>
                <a:ext cx="4089901" cy="1011431"/>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A</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1 200 0000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r>
                        <m:rPr>
                          <m:nor/>
                        </m:rPr>
                        <a:rPr lang="fr-FR" sz="34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482256" y="7222300"/>
                <a:ext cx="4089901" cy="10114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516497" y="8744068"/>
                <a:ext cx="3871893" cy="955390"/>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D</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1 600 000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1516497" y="8744068"/>
                <a:ext cx="3871893" cy="955390"/>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474981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1"/>
                                        </p:tgtEl>
                                        <p:attrNameLst>
                                          <p:attrName>fillcolor</p:attrName>
                                        </p:attrNameLst>
                                      </p:cBhvr>
                                      <p:to>
                                        <a:srgbClr val="FF0000"/>
                                      </p:to>
                                    </p:animClr>
                                    <p:set>
                                      <p:cBhvr>
                                        <p:cTn id="66" dur="2000" fill="hold"/>
                                        <p:tgtEl>
                                          <p:spTgt spid="11"/>
                                        </p:tgtEl>
                                        <p:attrNameLst>
                                          <p:attrName>fill.type</p:attrName>
                                        </p:attrNameLst>
                                      </p:cBhvr>
                                      <p:to>
                                        <p:strVal val="solid"/>
                                      </p:to>
                                    </p:set>
                                    <p:set>
                                      <p:cBhvr>
                                        <p:cTn id="67" dur="20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9" grpId="0"/>
      <p:bldP spid="10" grpId="0" animBg="1"/>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1445881" y="1755625"/>
                <a:ext cx="15400789" cy="1828386"/>
              </a:xfrm>
              <a:prstGeom prst="rect">
                <a:avLst/>
              </a:prstGeom>
            </p:spPr>
            <p:txBody>
              <a:bodyPr wrap="square">
                <a:spAutoFit/>
              </a:bodyPr>
              <a:lstStyle/>
              <a:p>
                <a:pPr marR="30480" algn="just">
                  <a:lnSpc>
                    <a:spcPct val="150000"/>
                  </a:lnSpc>
                  <a:spcBef>
                    <a:spcPts val="300"/>
                  </a:spcBef>
                  <a:spcAft>
                    <a:spcPts val="300"/>
                  </a:spcAft>
                </a:pPr>
                <a:r>
                  <a:rPr lang="fr-FR" sz="4000" b="1">
                    <a:latin typeface="Arial" panose="020B0604020202020204" pitchFamily="34" charset="0"/>
                    <a:ea typeface="Times New Roman" panose="02020603050405020304" pitchFamily="18" charset="0"/>
                    <a:cs typeface="Arial" panose="020B0604020202020204" pitchFamily="34" charset="0"/>
                  </a:rPr>
                  <a:t>Câu 3.</a:t>
                </a:r>
                <a:r>
                  <a:rPr lang="fr-FR" sz="4000">
                    <a:effectLst/>
                    <a:latin typeface="Arial" panose="020B0604020202020204" pitchFamily="34" charset="0"/>
                    <a:ea typeface="Times New Roman" panose="02020603050405020304" pitchFamily="18" charset="0"/>
                    <a:cs typeface="Arial" panose="020B0604020202020204" pitchFamily="34" charset="0"/>
                  </a:rPr>
                  <a:t> Cho hàm số: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000">
                    <a:effectLst/>
                    <a:latin typeface="Arial" panose="020B0604020202020204" pitchFamily="34" charset="0"/>
                    <a:ea typeface="Times New Roman" panose="02020603050405020304" pitchFamily="18" charset="0"/>
                    <a:cs typeface="Arial" panose="020B0604020202020204" pitchFamily="34" charset="0"/>
                  </a:rPr>
                  <a:t> . Xác định </a:t>
                </a:r>
                <a14:m>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4000">
                    <a:effectLst/>
                    <a:latin typeface="Arial" panose="020B0604020202020204" pitchFamily="34" charset="0"/>
                    <a:ea typeface="Times New Roman" panose="02020603050405020304" pitchFamily="18" charset="0"/>
                    <a:cs typeface="Arial" panose="020B0604020202020204" pitchFamily="34" charset="0"/>
                  </a:rPr>
                  <a:t>, biết đồ thị hàm số song song với đường thẳng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445881" y="1755625"/>
                <a:ext cx="15400789" cy="1828386"/>
              </a:xfrm>
              <a:prstGeom prst="rect">
                <a:avLst/>
              </a:prstGeom>
              <a:blipFill>
                <a:blip r:embed="rId7"/>
                <a:stretch>
                  <a:fillRect l="-1385" r="-1187" b="-13333"/>
                </a:stretch>
              </a:blipFill>
            </p:spPr>
            <p:txBody>
              <a:bodyPr/>
              <a:lstStyle/>
              <a:p>
                <a:r>
                  <a:rPr lang="en-US">
                    <a:noFill/>
                  </a:rPr>
                  <a:t> </a:t>
                </a:r>
              </a:p>
            </p:txBody>
          </p:sp>
        </mc:Fallback>
      </mc:AlternateContent>
      <p:sp>
        <p:nvSpPr>
          <p:cNvPr id="10" name="Flowchart: Terminator 6"/>
          <p:cNvSpPr/>
          <p:nvPr/>
        </p:nvSpPr>
        <p:spPr>
          <a:xfrm>
            <a:off x="2379177" y="7028564"/>
            <a:ext cx="5314152" cy="1911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819927" y="7028564"/>
            <a:ext cx="5280453"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2379176" y="4329388"/>
            <a:ext cx="5314152"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819926" y="4329389"/>
            <a:ext cx="5280453"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2090577" y="4625653"/>
                <a:ext cx="2646494" cy="1166858"/>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Arial" panose="020B0604020202020204" pitchFamily="34" charset="0"/>
                          <a:cs typeface="Arial" panose="020B0604020202020204" pitchFamily="34" charset="0"/>
                        </a:rPr>
                        <m:t>C</m:t>
                      </m:r>
                      <m:r>
                        <m:rPr>
                          <m:nor/>
                        </m:rPr>
                        <a:rPr lang="fr-FR" sz="4000">
                          <a:latin typeface="Arial" panose="020B0604020202020204" pitchFamily="34" charset="0"/>
                          <a:ea typeface="Arial" panose="020B0604020202020204" pitchFamily="34" charset="0"/>
                          <a:cs typeface="Arial" panose="020B0604020202020204" pitchFamily="34" charset="0"/>
                        </a:rPr>
                        <m:t>. </m:t>
                      </m:r>
                      <m:r>
                        <a:rPr lang="fr-FR" sz="4000" i="1">
                          <a:effectLst/>
                          <a:latin typeface="Cambria Math" panose="02040503050406030204" pitchFamily="18" charset="0"/>
                          <a:ea typeface="Arial" panose="020B0604020202020204" pitchFamily="34" charset="0"/>
                          <a:cs typeface="Times New Roman" panose="02020603050405020304" pitchFamily="18" charset="0"/>
                        </a:rPr>
                        <m:t>𝑎</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2090577" y="4625653"/>
                <a:ext cx="2646494" cy="11668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3807873" y="7457297"/>
                <a:ext cx="2234522" cy="10541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Times New Roman" panose="02020603050405020304" pitchFamily="18" charset="0"/>
                          <a:cs typeface="Arial" panose="020B0604020202020204" pitchFamily="34" charset="0"/>
                        </a:rPr>
                        <m:t>B</m:t>
                      </m:r>
                      <m:r>
                        <m:rPr>
                          <m:nor/>
                        </m:rPr>
                        <a:rPr lang="fr-FR" sz="4000">
                          <a:latin typeface="Arial" panose="020B0604020202020204" pitchFamily="34" charset="0"/>
                          <a:ea typeface="Times New Roman" panose="02020603050405020304" pitchFamily="18" charset="0"/>
                          <a:cs typeface="Arial" panose="020B0604020202020204" pitchFamily="34"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807873" y="7457297"/>
                <a:ext cx="2234522" cy="10541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807873" y="4775165"/>
                <a:ext cx="2234522" cy="1054135"/>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Arial" panose="020B0604020202020204" pitchFamily="34" charset="0"/>
                          <a:cs typeface="Arial" panose="020B0604020202020204" pitchFamily="34" charset="0"/>
                        </a:rPr>
                        <m:t>A</m:t>
                      </m:r>
                      <m:r>
                        <m:rPr>
                          <m:nor/>
                        </m:rPr>
                        <a:rPr lang="fr-FR" sz="4000">
                          <a:latin typeface="Arial" panose="020B0604020202020204" pitchFamily="34" charset="0"/>
                          <a:ea typeface="Arial" panose="020B0604020202020204" pitchFamily="34" charset="0"/>
                          <a:cs typeface="Arial" panose="020B0604020202020204" pitchFamily="34" charset="0"/>
                        </a:rPr>
                        <m:t>. </m:t>
                      </m:r>
                      <m:r>
                        <a:rPr lang="fr-FR" sz="4000" i="1">
                          <a:effectLst/>
                          <a:latin typeface="Cambria Math" panose="02040503050406030204" pitchFamily="18" charset="0"/>
                          <a:ea typeface="Arial" panose="020B0604020202020204" pitchFamily="34" charset="0"/>
                          <a:cs typeface="Times New Roman" panose="02020603050405020304" pitchFamily="18" charset="0"/>
                        </a:rPr>
                        <m:t>𝑎</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3807873" y="4775165"/>
                <a:ext cx="2234522" cy="10541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136905" y="7457296"/>
                <a:ext cx="2646494" cy="10541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Times New Roman" panose="02020603050405020304" pitchFamily="18" charset="0"/>
                          <a:cs typeface="Arial" panose="020B0604020202020204" pitchFamily="34" charset="0"/>
                        </a:rPr>
                        <m:t>D</m:t>
                      </m:r>
                      <m:r>
                        <m:rPr>
                          <m:nor/>
                        </m:rPr>
                        <a:rPr lang="fr-FR" sz="4000">
                          <a:latin typeface="Arial" panose="020B0604020202020204" pitchFamily="34" charset="0"/>
                          <a:ea typeface="Times New Roman" panose="02020603050405020304" pitchFamily="18" charset="0"/>
                          <a:cs typeface="Arial" panose="020B0604020202020204" pitchFamily="34"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136905" y="7457296"/>
                <a:ext cx="2646494" cy="1054135"/>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900802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0"/>
                                        </p:tgtEl>
                                        <p:attrNameLst>
                                          <p:attrName>fillcolor</p:attrName>
                                        </p:attrNameLst>
                                      </p:cBhvr>
                                      <p:to>
                                        <a:srgbClr val="FF0000"/>
                                      </p:to>
                                    </p:animClr>
                                    <p:set>
                                      <p:cBhvr>
                                        <p:cTn id="54" dur="2000" fill="hold"/>
                                        <p:tgtEl>
                                          <p:spTgt spid="10"/>
                                        </p:tgtEl>
                                        <p:attrNameLst>
                                          <p:attrName>fill.type</p:attrName>
                                        </p:attrNameLst>
                                      </p:cBhvr>
                                      <p:to>
                                        <p:strVal val="solid"/>
                                      </p:to>
                                    </p:set>
                                    <p:set>
                                      <p:cBhvr>
                                        <p:cTn id="55" dur="2000" fill="hold"/>
                                        <p:tgtEl>
                                          <p:spTgt spid="10"/>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992" fill="hold"/>
                                        <p:tgtEl>
                                          <p:spTgt spid="19"/>
                                        </p:tgtEl>
                                      </p:cBhvr>
                                    </p:cmd>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rgbClr val="FF0000"/>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992" fill="hold"/>
                                        <p:tgtEl>
                                          <p:spTgt spid="20"/>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12"/>
                                        </p:tgtEl>
                                        <p:attrNameLst>
                                          <p:attrName>fillcolor</p:attrName>
                                        </p:attrNameLst>
                                      </p:cBhvr>
                                      <p:to>
                                        <a:srgbClr val="FF0000"/>
                                      </p:to>
                                    </p:animClr>
                                    <p:set>
                                      <p:cBhvr>
                                        <p:cTn id="72" dur="2000" fill="hold"/>
                                        <p:tgtEl>
                                          <p:spTgt spid="12"/>
                                        </p:tgtEl>
                                        <p:attrNameLst>
                                          <p:attrName>fill.type</p:attrName>
                                        </p:attrNameLst>
                                      </p:cBhvr>
                                      <p:to>
                                        <p:strVal val="solid"/>
                                      </p:to>
                                    </p:set>
                                    <p:set>
                                      <p:cBhvr>
                                        <p:cTn id="73" dur="20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992" fill="hold"/>
                                        <p:tgtEl>
                                          <p:spTgt spid="21"/>
                                        </p:tgtEl>
                                      </p:cBhvr>
                                    </p:cmd>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3" presetClass="mediacall" presetSubtype="0" fill="hold" nodeType="withEffect">
                                  <p:stCondLst>
                                    <p:cond delay="0"/>
                                  </p:stCondLst>
                                  <p:childTnLst>
                                    <p:cmd type="call" cmd="stop">
                                      <p:cBhvr>
                                        <p:cTn id="80" dur="1" fill="hold"/>
                                        <p:tgtEl>
                                          <p:spTgt spid="18"/>
                                        </p:tgtEl>
                                      </p:cBhvr>
                                    </p:cmd>
                                  </p:childTnLst>
                                </p:cTn>
                              </p:par>
                              <p:par>
                                <p:cTn id="81" presetID="3" presetClass="mediacall" presetSubtype="0" fill="hold" nodeType="withEffect">
                                  <p:stCondLst>
                                    <p:cond delay="0"/>
                                  </p:stCondLst>
                                  <p:childTnLst>
                                    <p:cmd type="call" cmd="stop">
                                      <p:cBhvr>
                                        <p:cTn id="82" dur="1" fill="hold"/>
                                        <p:tgtEl>
                                          <p:spTgt spid="18"/>
                                        </p:tgtEl>
                                      </p:cBhvr>
                                    </p:cmd>
                                  </p:childTnLst>
                                </p:cTn>
                              </p:par>
                              <p:par>
                                <p:cTn id="83" presetID="3" presetClass="mediacall" presetSubtype="0" fill="hold" nodeType="withEffect">
                                  <p:stCondLst>
                                    <p:cond delay="0"/>
                                  </p:stCondLst>
                                  <p:childTnLst>
                                    <p:cmd type="call" cmd="stop">
                                      <p:cBhvr>
                                        <p:cTn id="84" dur="1" fill="hold"/>
                                        <p:tgtEl>
                                          <p:spTgt spid="18"/>
                                        </p:tgtEl>
                                      </p:cBhvr>
                                    </p:cmd>
                                  </p:childTnLst>
                                </p:cTn>
                              </p:par>
                              <p:par>
                                <p:cTn id="85" presetID="2" presetClass="mediacall" presetSubtype="0" fill="hold" nodeType="withEffect">
                                  <p:stCondLst>
                                    <p:cond delay="0"/>
                                  </p:stCondLst>
                                  <p:childTnLst>
                                    <p:cmd type="call" cmd="togglePause">
                                      <p:cBhvr>
                                        <p:cTn id="86" dur="1" fill="hold"/>
                                        <p:tgtEl>
                                          <p:spTgt spid="18"/>
                                        </p:tgtEl>
                                      </p:cBhvr>
                                    </p:cmd>
                                  </p:childTnLst>
                                </p:cTn>
                              </p:par>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A8D08D"/>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1" fill="hold" display="0">
                  <p:stCondLst>
                    <p:cond delay="indefinite"/>
                  </p:stCondLst>
                  <p:endCondLst>
                    <p:cond evt="onStopAudio" delay="0">
                      <p:tgtEl>
                        <p:sldTgt/>
                      </p:tgtEl>
                    </p:cond>
                  </p:endCondLst>
                </p:cTn>
                <p:tgtEl>
                  <p:spTgt spid="18"/>
                </p:tgtEl>
              </p:cMediaNode>
            </p:audio>
            <p:audio>
              <p:cMediaNode vol="80000">
                <p:cTn id="92" fill="hold" display="0">
                  <p:stCondLst>
                    <p:cond delay="indefinite"/>
                  </p:stCondLst>
                  <p:endCondLst>
                    <p:cond evt="onStopAudio" delay="0">
                      <p:tgtEl>
                        <p:sldTgt/>
                      </p:tgtEl>
                    </p:cond>
                  </p:endCondLst>
                </p:cTn>
                <p:tgtEl>
                  <p:spTgt spid="19"/>
                </p:tgtEl>
              </p:cMediaNode>
            </p:audio>
            <p:audio>
              <p:cMediaNode vol="80000">
                <p:cTn id="93" fill="hold" display="0">
                  <p:stCondLst>
                    <p:cond delay="indefinite"/>
                  </p:stCondLst>
                  <p:endCondLst>
                    <p:cond evt="onStopAudio" delay="0">
                      <p:tgtEl>
                        <p:sldTgt/>
                      </p:tgtEl>
                    </p:cond>
                  </p:endCondLst>
                </p:cTn>
                <p:tgtEl>
                  <p:spTgt spid="20"/>
                </p:tgtEl>
              </p:cMediaNode>
            </p:audio>
            <p:audio>
              <p:cMediaNode vol="80000">
                <p:cTn id="94"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92876" y="1340824"/>
                <a:ext cx="16306800" cy="5463034"/>
              </a:xfrm>
              <a:prstGeom prst="rect">
                <a:avLst/>
              </a:prstGeom>
            </p:spPr>
            <p:txBody>
              <a:bodyPr wrap="square">
                <a:spAutoFit/>
              </a:bodyPr>
              <a:lstStyle/>
              <a:p>
                <a:pPr marR="30480">
                  <a:lnSpc>
                    <a:spcPct val="150000"/>
                  </a:lnSpc>
                  <a:spcBef>
                    <a:spcPts val="300"/>
                  </a:spcBef>
                  <a:spcAft>
                    <a:spcPts val="300"/>
                  </a:spcAft>
                </a:pPr>
                <a:r>
                  <a:rPr lang="fr-FR" sz="3600" b="1">
                    <a:latin typeface="Arial" panose="020B0604020202020204" pitchFamily="34" charset="0"/>
                    <a:ea typeface="Times New Roman" panose="02020603050405020304" pitchFamily="18" charset="0"/>
                    <a:cs typeface="Arial" panose="020B0604020202020204" pitchFamily="34" charset="0"/>
                  </a:rPr>
                  <a:t>Câu 4.</a:t>
                </a:r>
                <a:r>
                  <a:rPr lang="fr-FR" sz="3600">
                    <a:effectLst/>
                    <a:latin typeface="Arial" panose="020B0604020202020204" pitchFamily="34" charset="0"/>
                    <a:ea typeface="Times New Roman" panose="02020603050405020304" pitchFamily="18" charset="0"/>
                    <a:cs typeface="Arial" panose="020B0604020202020204" pitchFamily="34" charset="0"/>
                  </a:rPr>
                  <a:t> Cho </a:t>
                </a:r>
                <a:r>
                  <a:rPr lang="en-US" sz="3600">
                    <a:effectLst/>
                    <a:latin typeface="Arial" panose="020B0604020202020204" pitchFamily="34" charset="0"/>
                    <a:ea typeface="Times New Roman" panose="02020603050405020304" pitchFamily="18" charset="0"/>
                    <a:cs typeface="Arial" panose="020B0604020202020204" pitchFamily="34" charset="0"/>
                  </a:rPr>
                  <a:t>3</a:t>
                </a:r>
                <a:r>
                  <a:rPr lang="fr-FR" sz="3600">
                    <a:effectLst/>
                    <a:latin typeface="Arial" panose="020B0604020202020204" pitchFamily="34" charset="0"/>
                    <a:ea typeface="Times New Roman" panose="02020603050405020304" pitchFamily="18" charset="0"/>
                    <a:cs typeface="Arial" panose="020B0604020202020204" pitchFamily="34" charset="0"/>
                  </a:rPr>
                  <a:t> hàm số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600">
                    <a:effectLst/>
                    <a:latin typeface="Arial" panose="020B0604020202020204" pitchFamily="34" charset="0"/>
                    <a:ea typeface="Times New Roman" panose="02020603050405020304" pitchFamily="18" charset="0"/>
                    <a:cs typeface="Arial" panose="020B0604020202020204" pitchFamily="34" charset="0"/>
                  </a:rPr>
                  <a:t> và</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600">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Xét các khẳng định</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(1):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(2):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(3):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Trong các khẳng định trên, khẳng định đúng là</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92876" y="1340824"/>
                <a:ext cx="16306800" cy="5463034"/>
              </a:xfrm>
              <a:prstGeom prst="rect">
                <a:avLst/>
              </a:prstGeom>
              <a:blipFill>
                <a:blip r:embed="rId7"/>
                <a:stretch>
                  <a:fillRect l="-1159" r="-411" b="-1451"/>
                </a:stretch>
              </a:blipFill>
            </p:spPr>
            <p:txBody>
              <a:bodyPr/>
              <a:lstStyle/>
              <a:p>
                <a:r>
                  <a:rPr lang="en-US">
                    <a:noFill/>
                  </a:rPr>
                  <a:t> </a:t>
                </a:r>
              </a:p>
            </p:txBody>
          </p:sp>
        </mc:Fallback>
      </mc:AlternateContent>
      <p:sp>
        <p:nvSpPr>
          <p:cNvPr id="10" name="Flowchart: Terminator 6"/>
          <p:cNvSpPr/>
          <p:nvPr/>
        </p:nvSpPr>
        <p:spPr>
          <a:xfrm>
            <a:off x="10873947" y="7086168"/>
            <a:ext cx="5280453"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01989" y="8724900"/>
            <a:ext cx="528045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827868" y="7086169"/>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873946" y="8724900"/>
            <a:ext cx="5280454"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1578640" y="8829898"/>
                <a:ext cx="3626634"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D</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r>
                        <m:rPr>
                          <m:nor/>
                        </m:rPr>
                        <a:rPr lang="fr-FR" sz="3600">
                          <a:latin typeface="Arial" panose="020B0604020202020204" pitchFamily="34" charset="0"/>
                          <a:ea typeface="Arial" panose="020B0604020202020204" pitchFamily="34" charset="0"/>
                          <a:cs typeface="Arial" panose="020B0604020202020204" pitchFamily="34" charset="0"/>
                        </a:rPr>
                        <m:t>v</m:t>
                      </m:r>
                      <m:r>
                        <m:rPr>
                          <m:nor/>
                        </m:rPr>
                        <a:rPr lang="fr-FR" sz="3600">
                          <a:latin typeface="Arial" panose="020B0604020202020204" pitchFamily="34" charset="0"/>
                          <a:ea typeface="Arial" panose="020B0604020202020204" pitchFamily="34" charset="0"/>
                          <a:cs typeface="Arial" panose="020B0604020202020204" pitchFamily="34" charset="0"/>
                        </a:rPr>
                        <m:t>à (3)</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1578640" y="8829898"/>
                <a:ext cx="3626634" cy="9618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1578640" y="7200900"/>
                <a:ext cx="3754874"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C</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r>
                        <m:rPr>
                          <m:nor/>
                        </m:rPr>
                        <a:rPr lang="fr-FR" sz="3600">
                          <a:latin typeface="Arial" panose="020B0604020202020204" pitchFamily="34" charset="0"/>
                          <a:ea typeface="Arial" panose="020B0604020202020204" pitchFamily="34" charset="0"/>
                          <a:cs typeface="Arial" panose="020B0604020202020204" pitchFamily="34" charset="0"/>
                        </a:rPr>
                        <m:t>v</m:t>
                      </m:r>
                      <m:r>
                        <m:rPr>
                          <m:nor/>
                        </m:rPr>
                        <a:rPr lang="fr-FR" sz="3600">
                          <a:latin typeface="Arial" panose="020B0604020202020204" pitchFamily="34" charset="0"/>
                          <a:ea typeface="Arial" panose="020B0604020202020204" pitchFamily="34" charset="0"/>
                          <a:cs typeface="Arial" panose="020B0604020202020204" pitchFamily="34" charset="0"/>
                        </a:rPr>
                        <m:t>à (2)</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578640" y="7200900"/>
                <a:ext cx="3754874" cy="9618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380739" y="7130058"/>
                <a:ext cx="2292935" cy="106330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A</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3380739" y="7130058"/>
                <a:ext cx="2292935" cy="10633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380739" y="8738693"/>
                <a:ext cx="2292935" cy="106330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B</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(2)	</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380739" y="8738693"/>
                <a:ext cx="2292935" cy="1063304"/>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4090011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0"/>
                                        </p:tgtEl>
                                        <p:attrNameLst>
                                          <p:attrName>fillcolor</p:attrName>
                                        </p:attrNameLst>
                                      </p:cBhvr>
                                      <p:to>
                                        <a:srgbClr val="FF0000"/>
                                      </p:to>
                                    </p:animClr>
                                    <p:set>
                                      <p:cBhvr>
                                        <p:cTn id="54" dur="2000" fill="hold"/>
                                        <p:tgtEl>
                                          <p:spTgt spid="10"/>
                                        </p:tgtEl>
                                        <p:attrNameLst>
                                          <p:attrName>fill.type</p:attrName>
                                        </p:attrNameLst>
                                      </p:cBhvr>
                                      <p:to>
                                        <p:strVal val="solid"/>
                                      </p:to>
                                    </p:set>
                                    <p:set>
                                      <p:cBhvr>
                                        <p:cTn id="55" dur="2000" fill="hold"/>
                                        <p:tgtEl>
                                          <p:spTgt spid="10"/>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992" fill="hold"/>
                                        <p:tgtEl>
                                          <p:spTgt spid="21"/>
                                        </p:tgtEl>
                                      </p:cBhvr>
                                    </p:cmd>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rgbClr val="FF0000"/>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992" fill="hold"/>
                                        <p:tgtEl>
                                          <p:spTgt spid="20"/>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12"/>
                                        </p:tgtEl>
                                        <p:attrNameLst>
                                          <p:attrName>fillcolor</p:attrName>
                                        </p:attrNameLst>
                                      </p:cBhvr>
                                      <p:to>
                                        <a:srgbClr val="FF0000"/>
                                      </p:to>
                                    </p:animClr>
                                    <p:set>
                                      <p:cBhvr>
                                        <p:cTn id="72" dur="2000" fill="hold"/>
                                        <p:tgtEl>
                                          <p:spTgt spid="12"/>
                                        </p:tgtEl>
                                        <p:attrNameLst>
                                          <p:attrName>fill.type</p:attrName>
                                        </p:attrNameLst>
                                      </p:cBhvr>
                                      <p:to>
                                        <p:strVal val="solid"/>
                                      </p:to>
                                    </p:set>
                                    <p:set>
                                      <p:cBhvr>
                                        <p:cTn id="73" dur="20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992" fill="hold"/>
                                        <p:tgtEl>
                                          <p:spTgt spid="19"/>
                                        </p:tgtEl>
                                      </p:cBhvr>
                                    </p:cmd>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3" presetClass="mediacall" presetSubtype="0" fill="hold" nodeType="withEffect">
                                  <p:stCondLst>
                                    <p:cond delay="0"/>
                                  </p:stCondLst>
                                  <p:childTnLst>
                                    <p:cmd type="call" cmd="stop">
                                      <p:cBhvr>
                                        <p:cTn id="80" dur="1" fill="hold"/>
                                        <p:tgtEl>
                                          <p:spTgt spid="18"/>
                                        </p:tgtEl>
                                      </p:cBhvr>
                                    </p:cmd>
                                  </p:childTnLst>
                                </p:cTn>
                              </p:par>
                              <p:par>
                                <p:cTn id="81" presetID="3" presetClass="mediacall" presetSubtype="0" fill="hold" nodeType="withEffect">
                                  <p:stCondLst>
                                    <p:cond delay="0"/>
                                  </p:stCondLst>
                                  <p:childTnLst>
                                    <p:cmd type="call" cmd="stop">
                                      <p:cBhvr>
                                        <p:cTn id="82" dur="1" fill="hold"/>
                                        <p:tgtEl>
                                          <p:spTgt spid="18"/>
                                        </p:tgtEl>
                                      </p:cBhvr>
                                    </p:cmd>
                                  </p:childTnLst>
                                </p:cTn>
                              </p:par>
                              <p:par>
                                <p:cTn id="83" presetID="3" presetClass="mediacall" presetSubtype="0" fill="hold" nodeType="withEffect">
                                  <p:stCondLst>
                                    <p:cond delay="0"/>
                                  </p:stCondLst>
                                  <p:childTnLst>
                                    <p:cmd type="call" cmd="stop">
                                      <p:cBhvr>
                                        <p:cTn id="84" dur="1" fill="hold"/>
                                        <p:tgtEl>
                                          <p:spTgt spid="18"/>
                                        </p:tgtEl>
                                      </p:cBhvr>
                                    </p:cmd>
                                  </p:childTnLst>
                                </p:cTn>
                              </p:par>
                              <p:par>
                                <p:cTn id="85" presetID="2" presetClass="mediacall" presetSubtype="0" fill="hold" nodeType="withEffect">
                                  <p:stCondLst>
                                    <p:cond delay="0"/>
                                  </p:stCondLst>
                                  <p:childTnLst>
                                    <p:cmd type="call" cmd="togglePause">
                                      <p:cBhvr>
                                        <p:cTn id="86" dur="1" fill="hold"/>
                                        <p:tgtEl>
                                          <p:spTgt spid="18"/>
                                        </p:tgtEl>
                                      </p:cBhvr>
                                    </p:cmd>
                                  </p:childTnLst>
                                </p:cTn>
                              </p:par>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A8D08D"/>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1" fill="hold" display="0">
                  <p:stCondLst>
                    <p:cond delay="indefinite"/>
                  </p:stCondLst>
                  <p:endCondLst>
                    <p:cond evt="onStopAudio" delay="0">
                      <p:tgtEl>
                        <p:sldTgt/>
                      </p:tgtEl>
                    </p:cond>
                  </p:endCondLst>
                </p:cTn>
                <p:tgtEl>
                  <p:spTgt spid="18"/>
                </p:tgtEl>
              </p:cMediaNode>
            </p:audio>
            <p:audio>
              <p:cMediaNode vol="80000">
                <p:cTn id="92" fill="hold" display="0">
                  <p:stCondLst>
                    <p:cond delay="indefinite"/>
                  </p:stCondLst>
                  <p:endCondLst>
                    <p:cond evt="onStopAudio" delay="0">
                      <p:tgtEl>
                        <p:sldTgt/>
                      </p:tgtEl>
                    </p:cond>
                  </p:endCondLst>
                </p:cTn>
                <p:tgtEl>
                  <p:spTgt spid="19"/>
                </p:tgtEl>
              </p:cMediaNode>
            </p:audio>
            <p:audio>
              <p:cMediaNode vol="80000">
                <p:cTn id="93" fill="hold" display="0">
                  <p:stCondLst>
                    <p:cond delay="indefinite"/>
                  </p:stCondLst>
                  <p:endCondLst>
                    <p:cond evt="onStopAudio" delay="0">
                      <p:tgtEl>
                        <p:sldTgt/>
                      </p:tgtEl>
                    </p:cond>
                  </p:endCondLst>
                </p:cTn>
                <p:tgtEl>
                  <p:spTgt spid="20"/>
                </p:tgtEl>
              </p:cMediaNode>
            </p:audio>
            <p:audio>
              <p:cMediaNode vol="80000">
                <p:cTn id="94"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24003" y="1534214"/>
            <a:ext cx="9601199" cy="1015663"/>
          </a:xfrm>
          <a:prstGeom prst="rect">
            <a:avLst/>
          </a:prstGeom>
        </p:spPr>
        <p:txBody>
          <a:bodyPr wrap="square">
            <a:spAutoFit/>
          </a:bodyPr>
          <a:lstStyle/>
          <a:p>
            <a:pPr marR="30480" algn="just">
              <a:lnSpc>
                <a:spcPct val="150000"/>
              </a:lnSpc>
              <a:spcBef>
                <a:spcPts val="300"/>
              </a:spcBef>
              <a:spcAft>
                <a:spcPts val="300"/>
              </a:spcAft>
            </a:pPr>
            <a:r>
              <a:rPr lang="fr-FR" sz="4000" b="1">
                <a:latin typeface="Arial" panose="020B0604020202020204" pitchFamily="34" charset="0"/>
                <a:ea typeface="Times New Roman" panose="02020603050405020304" pitchFamily="18" charset="0"/>
                <a:cs typeface="Arial" panose="020B0604020202020204" pitchFamily="34" charset="0"/>
              </a:rPr>
              <a:t>Câu 5.</a:t>
            </a:r>
            <a:r>
              <a:rPr lang="fr-FR" sz="4000">
                <a:latin typeface="Arial" panose="020B0604020202020204" pitchFamily="34" charset="0"/>
                <a:ea typeface="Times New Roman" panose="02020603050405020304" pitchFamily="18" charset="0"/>
                <a:cs typeface="Arial" panose="020B0604020202020204" pitchFamily="34" charset="0"/>
              </a:rPr>
              <a:t> Đây là đồ thị của hàm số nào?</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Flowchart: Terminator 6"/>
          <p:cNvSpPr/>
          <p:nvPr/>
        </p:nvSpPr>
        <p:spPr>
          <a:xfrm>
            <a:off x="14379575" y="4971026"/>
            <a:ext cx="3203532" cy="18263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374402" y="7697156"/>
            <a:ext cx="3203532" cy="17894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Flowchart: Terminator 6"/>
          <p:cNvSpPr/>
          <p:nvPr/>
        </p:nvSpPr>
        <p:spPr>
          <a:xfrm>
            <a:off x="9917879" y="7639685"/>
            <a:ext cx="3223977" cy="18277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941455" y="4971026"/>
            <a:ext cx="3203045" cy="18277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0281594" y="5403983"/>
                <a:ext cx="2289153"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A</m:t>
                      </m:r>
                      <m:r>
                        <m:rPr>
                          <m:nor/>
                        </m:rPr>
                        <a:rPr lang="fr-FR" sz="3600">
                          <a:latin typeface="Arial" panose="020B0604020202020204" pitchFamily="34" charset="0"/>
                          <a:ea typeface="Arial" panose="020B0604020202020204" pitchFamily="34" charset="0"/>
                          <a:cs typeface="Arial" panose="020B0604020202020204" pitchFamily="34" charset="0"/>
                        </a:rPr>
                        <m:t>. </m:t>
                      </m:r>
                      <m:r>
                        <a:rPr lang="fr-FR" sz="3600" i="1">
                          <a:effectLst/>
                          <a:latin typeface="Cambria Math" panose="02040503050406030204" pitchFamily="18" charset="0"/>
                          <a:ea typeface="Arial" panose="020B0604020202020204" pitchFamily="34" charset="0"/>
                          <a:cs typeface="Times New Roman" panose="02020603050405020304" pitchFamily="18" charset="0"/>
                        </a:rPr>
                        <m:t>𝑦</m:t>
                      </m:r>
                      <m:r>
                        <a:rPr lang="fr-FR" sz="3600" i="1">
                          <a:effectLst/>
                          <a:latin typeface="Cambria Math" panose="02040503050406030204" pitchFamily="18" charset="0"/>
                          <a:ea typeface="Arial" panose="020B0604020202020204" pitchFamily="34" charset="0"/>
                          <a:cs typeface="Times New Roman" panose="02020603050405020304" pitchFamily="18" charset="0"/>
                        </a:rPr>
                        <m:t>=3</m:t>
                      </m:r>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0281594" y="5403983"/>
                <a:ext cx="2289153" cy="9618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4714427" y="4914900"/>
                <a:ext cx="2371034" cy="1691938"/>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C</m:t>
                      </m:r>
                      <m:r>
                        <m:rPr>
                          <m:nor/>
                        </m:rPr>
                        <a:rPr lang="fr-FR" sz="3600">
                          <a:latin typeface="Arial" panose="020B0604020202020204" pitchFamily="34" charset="0"/>
                          <a:ea typeface="Arial" panose="020B0604020202020204" pitchFamily="34" charset="0"/>
                          <a:cs typeface="Arial" panose="020B0604020202020204" pitchFamily="34" charset="0"/>
                        </a:rPr>
                        <m:t>. </m:t>
                      </m:r>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r>
                        <a:rPr lang="fr-FR"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fr-FR"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3600" i="1">
                              <a:effectLst/>
                              <a:latin typeface="Cambria Math" panose="02040503050406030204" pitchFamily="18" charset="0"/>
                              <a:ea typeface="Arial" panose="020B0604020202020204" pitchFamily="34" charset="0"/>
                              <a:cs typeface="Times New Roman" panose="02020603050405020304" pitchFamily="18" charset="0"/>
                            </a:rPr>
                            <m:t>3</m:t>
                          </m:r>
                        </m:den>
                      </m:f>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r>
                        <m:rPr>
                          <m:nor/>
                        </m:rPr>
                        <a:rPr lang="fr-FR" sz="36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4714427" y="4914900"/>
                <a:ext cx="2371034" cy="169193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0164398" y="8072641"/>
                <a:ext cx="2633798" cy="961802"/>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Times New Roman" panose="02020603050405020304" pitchFamily="18" charset="0"/>
                          <a:cs typeface="Arial" panose="020B0604020202020204" pitchFamily="34" charset="0"/>
                        </a:rPr>
                        <m:t>B</m:t>
                      </m:r>
                      <m:r>
                        <m:rPr>
                          <m:nor/>
                        </m:rPr>
                        <a:rPr lang="fr-FR" sz="3600">
                          <a:latin typeface="Arial" panose="020B0604020202020204" pitchFamily="34" charset="0"/>
                          <a:ea typeface="Times New Roman" panose="02020603050405020304" pitchFamily="18" charset="0"/>
                          <a:cs typeface="Arial" panose="020B0604020202020204" pitchFamily="34"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164398" y="8072641"/>
                <a:ext cx="2633798" cy="9618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4569501" y="7639685"/>
                <a:ext cx="2813334" cy="1691938"/>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Times New Roman" panose="02020603050405020304" pitchFamily="18" charset="0"/>
                          <a:cs typeface="Arial" panose="020B0604020202020204" pitchFamily="34" charset="0"/>
                        </a:rPr>
                        <m:t>D</m:t>
                      </m:r>
                      <m:r>
                        <m:rPr>
                          <m:nor/>
                        </m:rPr>
                        <a:rPr lang="fr-FR" sz="3600">
                          <a:latin typeface="Arial" panose="020B0604020202020204" pitchFamily="34" charset="0"/>
                          <a:ea typeface="Times New Roman" panose="02020603050405020304" pitchFamily="18" charset="0"/>
                          <a:cs typeface="Arial" panose="020B0604020202020204" pitchFamily="34"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4569501" y="7639685"/>
                <a:ext cx="2813334" cy="1691938"/>
              </a:xfrm>
              <a:prstGeom prst="rect">
                <a:avLst/>
              </a:prstGeom>
              <a:blipFill>
                <a:blip r:embed="rId10"/>
                <a:stretch>
                  <a:fillRect/>
                </a:stretch>
              </a:blipFill>
            </p:spPr>
            <p:txBody>
              <a:bodyPr/>
              <a:lstStyle/>
              <a:p>
                <a:r>
                  <a:rPr lang="en-US">
                    <a:noFill/>
                  </a:rPr>
                  <a:t> </a:t>
                </a:r>
              </a:p>
            </p:txBody>
          </p:sp>
        </mc:Fallback>
      </mc:AlternateContent>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559311" y="2902991"/>
            <a:ext cx="8542721" cy="6871033"/>
          </a:xfrm>
          <a:prstGeom prst="rect">
            <a:avLst/>
          </a:prstGeom>
        </p:spPr>
      </p:pic>
      <p:pic>
        <p:nvPicPr>
          <p:cNvPr id="19"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3"/>
          <a:stretch>
            <a:fillRect/>
          </a:stretch>
        </p:blipFill>
        <p:spPr>
          <a:xfrm>
            <a:off x="-1808112" y="851874"/>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828165" y="2319010"/>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808112" y="3786146"/>
            <a:ext cx="914400" cy="914400"/>
          </a:xfrm>
          <a:prstGeom prst="rect">
            <a:avLst/>
          </a:prstGeom>
        </p:spPr>
      </p:pic>
      <p:pic>
        <p:nvPicPr>
          <p:cNvPr id="2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97167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0"/>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1"/>
                                        </p:tgtEl>
                                        <p:attrNameLst>
                                          <p:attrName>fillcolor</p:attrName>
                                        </p:attrNameLst>
                                      </p:cBhvr>
                                      <p:to>
                                        <a:srgbClr val="FF0000"/>
                                      </p:to>
                                    </p:animClr>
                                    <p:set>
                                      <p:cBhvr>
                                        <p:cTn id="66" dur="2000" fill="hold"/>
                                        <p:tgtEl>
                                          <p:spTgt spid="11"/>
                                        </p:tgtEl>
                                        <p:attrNameLst>
                                          <p:attrName>fill.type</p:attrName>
                                        </p:attrNameLst>
                                      </p:cBhvr>
                                      <p:to>
                                        <p:strVal val="solid"/>
                                      </p:to>
                                    </p:set>
                                    <p:set>
                                      <p:cBhvr>
                                        <p:cTn id="67" dur="20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1"/>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22"/>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9"/>
                                        </p:tgtEl>
                                      </p:cBhvr>
                                    </p:cmd>
                                  </p:childTnLst>
                                </p:cTn>
                              </p:par>
                              <p:par>
                                <p:cTn id="84" presetID="3" presetClass="mediacall" presetSubtype="0" fill="hold" nodeType="withEffect">
                                  <p:stCondLst>
                                    <p:cond delay="0"/>
                                  </p:stCondLst>
                                  <p:childTnLst>
                                    <p:cmd type="call" cmd="stop">
                                      <p:cBhvr>
                                        <p:cTn id="85" dur="1" fill="hold"/>
                                        <p:tgtEl>
                                          <p:spTgt spid="19"/>
                                        </p:tgtEl>
                                      </p:cBhvr>
                                    </p:cmd>
                                  </p:childTnLst>
                                </p:cTn>
                              </p:par>
                              <p:par>
                                <p:cTn id="86" presetID="3" presetClass="mediacall" presetSubtype="0" fill="hold" nodeType="withEffect">
                                  <p:stCondLst>
                                    <p:cond delay="0"/>
                                  </p:stCondLst>
                                  <p:childTnLst>
                                    <p:cmd type="call" cmd="stop">
                                      <p:cBhvr>
                                        <p:cTn id="87" dur="1" fill="hold"/>
                                        <p:tgtEl>
                                          <p:spTgt spid="19"/>
                                        </p:tgtEl>
                                      </p:cBhvr>
                                    </p:cmd>
                                  </p:childTnLst>
                                </p:cTn>
                              </p:par>
                              <p:par>
                                <p:cTn id="88" presetID="2" presetClass="mediacall" presetSubtype="0" fill="hold" nodeType="withEffect">
                                  <p:stCondLst>
                                    <p:cond delay="0"/>
                                  </p:stCondLst>
                                  <p:childTnLst>
                                    <p:cmd type="call" cmd="togglePause">
                                      <p:cBhvr>
                                        <p:cTn id="89" dur="1" fill="hold"/>
                                        <p:tgtEl>
                                          <p:spTgt spid="19"/>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9"/>
                </p:tgtEl>
              </p:cMediaNode>
            </p:audio>
            <p:audio>
              <p:cMediaNode vol="80000">
                <p:cTn id="95" fill="hold" display="0">
                  <p:stCondLst>
                    <p:cond delay="indefinite"/>
                  </p:stCondLst>
                  <p:endCondLst>
                    <p:cond evt="onStopAudio" delay="0">
                      <p:tgtEl>
                        <p:sldTgt/>
                      </p:tgtEl>
                    </p:cond>
                  </p:endCondLst>
                </p:cTn>
                <p:tgtEl>
                  <p:spTgt spid="20"/>
                </p:tgtEl>
              </p:cMediaNode>
            </p:audio>
            <p:audio>
              <p:cMediaNode vol="80000">
                <p:cTn id="96" fill="hold" display="0">
                  <p:stCondLst>
                    <p:cond delay="indefinite"/>
                  </p:stCondLst>
                  <p:endCondLst>
                    <p:cond evt="onStopAudio" delay="0">
                      <p:tgtEl>
                        <p:sldTgt/>
                      </p:tgtEl>
                    </p:cond>
                  </p:endCondLst>
                </p:cTn>
                <p:tgtEl>
                  <p:spTgt spid="21"/>
                </p:tgtEl>
              </p:cMediaNode>
            </p:audio>
            <p:audio>
              <p:cMediaNode vol="80000">
                <p:cTn id="97" fill="hold" display="0">
                  <p:stCondLst>
                    <p:cond delay="indefinite"/>
                  </p:stCondLst>
                  <p:endCondLst>
                    <p:cond evt="onStopAudio" delay="0">
                      <p:tgtEl>
                        <p:sldTgt/>
                      </p:tgtEl>
                    </p:cond>
                  </p:endCondLst>
                </p:cTn>
                <p:tgtEl>
                  <p:spTgt spid="22"/>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52400" y="-107113"/>
            <a:ext cx="17983200" cy="101555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8898518" flipV="1">
            <a:off x="16889621" y="287728"/>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mc:AlternateContent xmlns:mc="http://schemas.openxmlformats.org/markup-compatibility/2006">
        <mc:Choice xmlns:a14="http://schemas.microsoft.com/office/drawing/2010/main" Requires="a14">
          <p:sp>
            <p:nvSpPr>
              <p:cNvPr id="19" name="Rectangle 18"/>
              <p:cNvSpPr/>
              <p:nvPr/>
            </p:nvSpPr>
            <p:spPr>
              <a:xfrm>
                <a:off x="429713" y="392952"/>
                <a:ext cx="15394664" cy="2769348"/>
              </a:xfrm>
              <a:prstGeom prst="rect">
                <a:avLst/>
              </a:prstGeom>
            </p:spPr>
            <p:txBody>
              <a:bodyPr wrap="none">
                <a:spAutoFit/>
              </a:bodyPr>
              <a:lstStyle/>
              <a:p>
                <a:pPr lvl="0" algn="just">
                  <a:lnSpc>
                    <a:spcPct val="150000"/>
                  </a:lnSpc>
                  <a:spcBef>
                    <a:spcPts val="300"/>
                  </a:spcBef>
                  <a:spcAft>
                    <a:spcPts val="300"/>
                  </a:spcAft>
                  <a:tabLst>
                    <a:tab pos="360045" algn="l"/>
                    <a:tab pos="720090" algn="l"/>
                  </a:tabLst>
                  <a:defRPr/>
                </a:pP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Bài tập 7.36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8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S" sz="3800" smtClean="0">
                    <a:solidFill>
                      <a:srgbClr val="000000"/>
                    </a:solidFill>
                    <a:latin typeface="Arial" panose="020B0604020202020204" pitchFamily="34" charset="0"/>
                    <a:cs typeface="Arial" panose="020B0604020202020204" pitchFamily="34" charset="0"/>
                  </a:rPr>
                  <a:t>Cho </a:t>
                </a:r>
                <a:r>
                  <a:rPr lang="es-ES" sz="3800">
                    <a:solidFill>
                      <a:srgbClr val="000000"/>
                    </a:solidFill>
                    <a:latin typeface="Arial" panose="020B0604020202020204" pitchFamily="34" charset="0"/>
                    <a:cs typeface="Arial" panose="020B0604020202020204" pitchFamily="34" charset="0"/>
                  </a:rPr>
                  <a:t>hai hàm số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=2</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 –1 </m:t>
                    </m:r>
                  </m:oMath>
                </a14:m>
                <a:r>
                  <a:rPr lang="es-ES" sz="38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 = –</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+2</m:t>
                    </m:r>
                  </m:oMath>
                </a14:m>
                <a:r>
                  <a:rPr lang="es-ES" sz="3800">
                    <a:solidFill>
                      <a:srgbClr val="000000"/>
                    </a:solidFill>
                    <a:latin typeface="Arial" panose="020B0604020202020204" pitchFamily="34" charset="0"/>
                    <a:cs typeface="Arial" panose="020B0604020202020204" pitchFamily="34" charset="0"/>
                  </a:rPr>
                  <a:t>.</a:t>
                </a:r>
              </a:p>
              <a:p>
                <a:pPr>
                  <a:lnSpc>
                    <a:spcPct val="150000"/>
                  </a:lnSpc>
                  <a:spcBef>
                    <a:spcPts val="300"/>
                  </a:spcBef>
                  <a:spcAft>
                    <a:spcPts val="300"/>
                  </a:spcAft>
                </a:pPr>
                <a:r>
                  <a:rPr lang="es-ES" sz="3800">
                    <a:solidFill>
                      <a:srgbClr val="000000"/>
                    </a:solidFill>
                    <a:latin typeface="Arial" panose="020B0604020202020204" pitchFamily="34" charset="0"/>
                    <a:cs typeface="Arial" panose="020B0604020202020204" pitchFamily="34" charset="0"/>
                  </a:rPr>
                  <a:t>a) Trong cùng mặt phẳng tọa độ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𝑂𝑥𝑦</m:t>
                    </m:r>
                  </m:oMath>
                </a14:m>
                <a:r>
                  <a:rPr lang="es-ES" sz="3800">
                    <a:solidFill>
                      <a:srgbClr val="000000"/>
                    </a:solidFill>
                    <a:latin typeface="Arial" panose="020B0604020202020204" pitchFamily="34" charset="0"/>
                    <a:cs typeface="Arial" panose="020B0604020202020204" pitchFamily="34" charset="0"/>
                  </a:rPr>
                  <a:t>, vẽ đồ thị của hai hàm số đã </a:t>
                </a:r>
                <a:r>
                  <a:rPr lang="es-ES" sz="3800">
                    <a:solidFill>
                      <a:srgbClr val="000000"/>
                    </a:solidFill>
                    <a:latin typeface="Arial" panose="020B0604020202020204" pitchFamily="34" charset="0"/>
                    <a:cs typeface="Arial" panose="020B0604020202020204" pitchFamily="34" charset="0"/>
                  </a:rPr>
                  <a:t>cho</a:t>
                </a:r>
                <a:r>
                  <a:rPr lang="es-ES" sz="3800" smtClean="0">
                    <a:solidFill>
                      <a:srgbClr val="000000"/>
                    </a:solidFill>
                    <a:latin typeface="Arial" panose="020B0604020202020204" pitchFamily="34" charset="0"/>
                    <a:cs typeface="Arial" panose="020B0604020202020204" pitchFamily="34" charset="0"/>
                  </a:rPr>
                  <a:t>.</a:t>
                </a:r>
                <a:endParaRPr lang="es-ES" sz="3800">
                  <a:solidFill>
                    <a:srgbClr val="000000"/>
                  </a:solidFill>
                  <a:latin typeface="Arial" panose="020B0604020202020204" pitchFamily="34" charset="0"/>
                  <a:cs typeface="Arial" panose="020B0604020202020204" pitchFamily="34" charset="0"/>
                </a:endParaRPr>
              </a:p>
              <a:p>
                <a:pPr>
                  <a:lnSpc>
                    <a:spcPct val="150000"/>
                  </a:lnSpc>
                  <a:spcBef>
                    <a:spcPts val="300"/>
                  </a:spcBef>
                  <a:spcAft>
                    <a:spcPts val="300"/>
                  </a:spcAft>
                </a:pPr>
                <a:r>
                  <a:rPr lang="es-ES" sz="3800">
                    <a:solidFill>
                      <a:srgbClr val="000000"/>
                    </a:solidFill>
                    <a:latin typeface="Arial" panose="020B0604020202020204" pitchFamily="34" charset="0"/>
                    <a:cs typeface="Arial" panose="020B0604020202020204" pitchFamily="34" charset="0"/>
                  </a:rPr>
                  <a:t>b) Tìm tọa độ giao điểm của hai đồ thị trên.</a:t>
                </a:r>
                <a:endParaRPr lang="es-ES" sz="3800">
                  <a:solidFill>
                    <a:srgbClr val="000000"/>
                  </a:solidFill>
                  <a:latin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429713" y="392952"/>
                <a:ext cx="15394664" cy="2769348"/>
              </a:xfrm>
              <a:prstGeom prst="rect">
                <a:avLst/>
              </a:prstGeom>
              <a:blipFill>
                <a:blip r:embed="rId7"/>
                <a:stretch>
                  <a:fillRect l="-1306" r="-317" b="-7912"/>
                </a:stretch>
              </a:blipFill>
            </p:spPr>
            <p:txBody>
              <a:bodyPr/>
              <a:lstStyle/>
              <a:p>
                <a:r>
                  <a:rPr lang="en-US">
                    <a:noFill/>
                  </a:rPr>
                  <a:t> </a:t>
                </a:r>
              </a:p>
            </p:txBody>
          </p:sp>
        </mc:Fallback>
      </mc:AlternateContent>
      <p:sp>
        <p:nvSpPr>
          <p:cNvPr id="8" name="Rectangle 7"/>
          <p:cNvSpPr/>
          <p:nvPr/>
        </p:nvSpPr>
        <p:spPr>
          <a:xfrm>
            <a:off x="4343400" y="3619500"/>
            <a:ext cx="1265090" cy="677108"/>
          </a:xfrm>
          <a:prstGeom prst="rect">
            <a:avLst/>
          </a:prstGeom>
        </p:spPr>
        <p:txBody>
          <a:bodyPr wrap="none">
            <a:spAutoFit/>
          </a:bodyPr>
          <a:lstStyle/>
          <a:p>
            <a:pPr lvl="0">
              <a:defRPr/>
            </a:pPr>
            <a:r>
              <a:rPr lang="en-US" sz="3800" b="1">
                <a:solidFill>
                  <a:schemeClr val="tx2"/>
                </a:solidFill>
                <a:latin typeface="Arial" panose="020B0604020202020204" pitchFamily="34" charset="0"/>
                <a:cs typeface="Arial" panose="020B0604020202020204" pitchFamily="34" charset="0"/>
              </a:rPr>
              <a:t>Giải:</a:t>
            </a:r>
            <a:endParaRPr lang="en-US" sz="38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0360" y="4610100"/>
                <a:ext cx="9456418" cy="4113562"/>
              </a:xfrm>
              <a:prstGeom prst="rect">
                <a:avLst/>
              </a:prstGeom>
            </p:spPr>
            <p:txBody>
              <a:bodyPr wrap="square">
                <a:spAutoFit/>
              </a:bodyPr>
              <a:lstStyle/>
              <a:p>
                <a:pPr algn="just">
                  <a:lnSpc>
                    <a:spcPct val="150000"/>
                  </a:lnSpc>
                  <a:spcBef>
                    <a:spcPts val="300"/>
                  </a:spcBef>
                  <a:spcAft>
                    <a:spcPts val="300"/>
                  </a:spcAft>
                </a:pPr>
                <a:r>
                  <a:rPr lang="fr-FR" sz="3800">
                    <a:latin typeface="Arial" panose="020B0604020202020204" pitchFamily="34" charset="0"/>
                    <a:ea typeface="Times New Roman" panose="02020603050405020304" pitchFamily="18" charset="0"/>
                    <a:cs typeface="Arial" panose="020B0604020202020204" pitchFamily="34" charset="0"/>
                  </a:rPr>
                  <a:t>a) Đồ thị hàm số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800">
                    <a:effectLst/>
                    <a:latin typeface="Arial" panose="020B0604020202020204" pitchFamily="34" charset="0"/>
                    <a:ea typeface="Times New Roman" panose="02020603050405020304" pitchFamily="18" charset="0"/>
                    <a:cs typeface="Arial" panose="020B0604020202020204" pitchFamily="34" charset="0"/>
                  </a:rPr>
                  <a:t> là một đường thẳng đi qua hai điểm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0;−1</m:t>
                        </m:r>
                      </m:e>
                    </m:d>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Times New Roman" panose="02020603050405020304" pitchFamily="18" charset="0"/>
                    <a:cs typeface="Arial" panose="020B0604020202020204" pitchFamily="34" charset="0"/>
                  </a:rPr>
                  <a:t>Đồ thị hàm số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3800">
                    <a:effectLst/>
                    <a:latin typeface="Arial" panose="020B0604020202020204" pitchFamily="34" charset="0"/>
                    <a:ea typeface="Times New Roman" panose="02020603050405020304" pitchFamily="18" charset="0"/>
                    <a:cs typeface="Arial" panose="020B0604020202020204" pitchFamily="34" charset="0"/>
                  </a:rPr>
                  <a:t> là một đường thẳng đi qua hai điểm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0;2</m:t>
                        </m:r>
                      </m:e>
                    </m:d>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2;0</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50360" y="4610100"/>
                <a:ext cx="9456418" cy="4113562"/>
              </a:xfrm>
              <a:prstGeom prst="rect">
                <a:avLst/>
              </a:prstGeom>
              <a:blipFill>
                <a:blip r:embed="rId8"/>
                <a:stretch>
                  <a:fillRect l="-2128" r="-2128" b="-2519"/>
                </a:stretch>
              </a:blipFill>
            </p:spPr>
            <p:txBody>
              <a:bodyPr/>
              <a:lstStyle/>
              <a:p>
                <a:r>
                  <a:rPr lang="en-US">
                    <a:noFill/>
                  </a:rPr>
                  <a:t> </a:t>
                </a:r>
              </a:p>
            </p:txBody>
          </p:sp>
        </mc:Fallback>
      </mc:AlternateContent>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967930" y="3249075"/>
            <a:ext cx="7006131" cy="6695025"/>
          </a:xfrm>
          <a:prstGeom prst="rect">
            <a:avLst/>
          </a:prstGeom>
        </p:spPr>
      </p:pic>
      <p:sp>
        <p:nvSpPr>
          <p:cNvPr id="11" name="Rectangle 10"/>
          <p:cNvSpPr/>
          <p:nvPr/>
        </p:nvSpPr>
        <p:spPr>
          <a:xfrm>
            <a:off x="17145000" y="3162300"/>
            <a:ext cx="415439" cy="251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a:stretch>
            <a:fillRect/>
          </a:stretch>
        </p:blipFill>
        <p:spPr>
          <a:xfrm rot="3145563">
            <a:off x="729746" y="9204507"/>
            <a:ext cx="1182727" cy="136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52400" y="-107113"/>
            <a:ext cx="17983200" cy="101555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6889621" y="287728"/>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mc:AlternateContent xmlns:mc="http://schemas.openxmlformats.org/markup-compatibility/2006">
        <mc:Choice xmlns:a14="http://schemas.microsoft.com/office/drawing/2010/main" Requires="a14">
          <p:sp>
            <p:nvSpPr>
              <p:cNvPr id="19" name="Rectangle 18"/>
              <p:cNvSpPr/>
              <p:nvPr/>
            </p:nvSpPr>
            <p:spPr>
              <a:xfrm>
                <a:off x="429713" y="392952"/>
                <a:ext cx="15394664" cy="2769348"/>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Tx/>
                  <a:buSzTx/>
                  <a:buFontTx/>
                  <a:buNone/>
                  <a:tabLst>
                    <a:tab pos="360045" algn="l"/>
                    <a:tab pos="720090" algn="l"/>
                  </a:tabLst>
                  <a:defRPr/>
                </a:pP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7.36 (</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SGK-tr56)</a:t>
                </a:r>
                <a:r>
                  <a:rPr kumimoji="0" lang="en-US" sz="38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hai hàm số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–1 </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300"/>
                  </a:spcBef>
                  <a:spcAft>
                    <a:spcPts val="300"/>
                  </a:spcAft>
                  <a:buClrTx/>
                  <a:buSzTx/>
                  <a:buFontTx/>
                  <a:buNone/>
                  <a:tabLst/>
                  <a:defRPr/>
                </a:pP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Trong cùng mặt phẳng tọa độ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𝑂𝑥𝑦</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vẽ đồ thị của hai hàm số đã cho</a:t>
                </a:r>
                <a:r>
                  <a:rPr kumimoji="0" lang="es-E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300"/>
                  </a:spcBef>
                  <a:spcAft>
                    <a:spcPts val="300"/>
                  </a:spcAft>
                  <a:buClrTx/>
                  <a:buSzTx/>
                  <a:buFontTx/>
                  <a:buNone/>
                  <a:tabLst/>
                  <a:defRPr/>
                </a:pP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Tìm tọa độ giao điểm của hai đồ thị trên.</a:t>
                </a:r>
              </a:p>
            </p:txBody>
          </p:sp>
        </mc:Choice>
        <mc:Fallback>
          <p:sp>
            <p:nvSpPr>
              <p:cNvPr id="19" name="Rectangle 18"/>
              <p:cNvSpPr>
                <a:spLocks noRot="1" noChangeAspect="1" noMove="1" noResize="1" noEditPoints="1" noAdjustHandles="1" noChangeArrowheads="1" noChangeShapeType="1" noTextEdit="1"/>
              </p:cNvSpPr>
              <p:nvPr/>
            </p:nvSpPr>
            <p:spPr>
              <a:xfrm>
                <a:off x="429713" y="392952"/>
                <a:ext cx="15394664" cy="2769348"/>
              </a:xfrm>
              <a:prstGeom prst="rect">
                <a:avLst/>
              </a:prstGeom>
              <a:blipFill>
                <a:blip r:embed="rId7"/>
                <a:stretch>
                  <a:fillRect l="-1306" r="-317" b="-7912"/>
                </a:stretch>
              </a:blipFill>
            </p:spPr>
            <p:txBody>
              <a:bodyPr/>
              <a:lstStyle/>
              <a:p>
                <a:r>
                  <a:rPr lang="en-US">
                    <a:noFill/>
                  </a:rPr>
                  <a:t> </a:t>
                </a:r>
              </a:p>
            </p:txBody>
          </p:sp>
        </mc:Fallback>
      </mc:AlternateContent>
      <p:sp>
        <p:nvSpPr>
          <p:cNvPr id="8" name="Rectangle 7"/>
          <p:cNvSpPr/>
          <p:nvPr/>
        </p:nvSpPr>
        <p:spPr>
          <a:xfrm>
            <a:off x="1984702" y="3467100"/>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0360" y="4236665"/>
                <a:ext cx="16008840" cy="5783635"/>
              </a:xfrm>
              <a:prstGeom prst="rect">
                <a:avLst/>
              </a:prstGeom>
            </p:spPr>
            <p:txBody>
              <a:bodyPr wrap="square">
                <a:spAutoFit/>
              </a:bodyPr>
              <a:lstStyle/>
              <a:p>
                <a:pPr algn="just">
                  <a:lnSpc>
                    <a:spcPct val="150000"/>
                  </a:lnSpc>
                </a:pPr>
                <a:r>
                  <a:rPr lang="vi-VN" sz="3800" smtClean="0">
                    <a:solidFill>
                      <a:srgbClr val="000000"/>
                    </a:solidFill>
                  </a:rPr>
                  <a:t>b</a:t>
                </a:r>
                <a:r>
                  <a:rPr lang="vi-VN" sz="3800">
                    <a:solidFill>
                      <a:srgbClr val="000000"/>
                    </a:solidFill>
                  </a:rPr>
                  <a:t>) Phương trình hoành độ giao điểm của đồ thị hai hàm số là </a:t>
                </a:r>
              </a:p>
              <a:p>
                <a:pPr algn="ctr">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2</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−1= –</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+ 2</m:t>
                      </m:r>
                    </m:oMath>
                  </m:oMathPara>
                </a14:m>
                <a:endParaRPr lang="vi-VN" sz="3800">
                  <a:solidFill>
                    <a:srgbClr val="000000"/>
                  </a:solidFill>
                </a:endParaRP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3</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3</m:t>
                      </m:r>
                    </m:oMath>
                  </m:oMathPara>
                </a14:m>
                <a:endParaRPr lang="vi-VN" sz="3800">
                  <a:solidFill>
                    <a:srgbClr val="000000"/>
                  </a:solidFill>
                </a:endParaRP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m:oMathPara>
                </a14:m>
                <a:endParaRPr lang="vi-VN" sz="3800">
                  <a:solidFill>
                    <a:srgbClr val="000000"/>
                  </a:solidFill>
                </a:endParaRPr>
              </a:p>
              <a:p>
                <a:pPr algn="just">
                  <a:lnSpc>
                    <a:spcPct val="150000"/>
                  </a:lnSpc>
                </a:pPr>
                <a:r>
                  <a:rPr lang="vi-VN" sz="3800">
                    <a:solidFill>
                      <a:srgbClr val="000000"/>
                    </a:solidFill>
                  </a:rPr>
                  <a:t>Thay </a:t>
                </a:r>
                <a14:m>
                  <m:oMath xmlns:m="http://schemas.openxmlformats.org/officeDocument/2006/math">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a14:m>
                <a:r>
                  <a:rPr lang="vi-VN" sz="3800">
                    <a:solidFill>
                      <a:srgbClr val="000000"/>
                    </a:solidFill>
                  </a:rPr>
                  <a:t> vào hàm số </a:t>
                </a:r>
                <a14:m>
                  <m:oMath xmlns:m="http://schemas.openxmlformats.org/officeDocument/2006/math">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 = 2</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a14:m>
                <a:r>
                  <a:rPr lang="vi-VN" sz="3800">
                    <a:solidFill>
                      <a:srgbClr val="000000"/>
                    </a:solidFill>
                  </a:rPr>
                  <a:t>, ta được </a:t>
                </a:r>
                <a14:m>
                  <m:oMath xmlns:m="http://schemas.openxmlformats.org/officeDocument/2006/math">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=2 . 1 −1=1</m:t>
                    </m:r>
                    <m:r>
                      <a:rPr lang="vi-VN" sz="3800" i="1" smtClean="0">
                        <a:solidFill>
                          <a:srgbClr val="000000"/>
                        </a:solidFill>
                        <a:latin typeface="Cambria Math" panose="02040503050406030204" pitchFamily="18" charset="0"/>
                      </a:rPr>
                      <m:t>.</m:t>
                    </m:r>
                  </m:oMath>
                </a14:m>
                <a:endParaRPr lang="vi-VN" sz="3800">
                  <a:solidFill>
                    <a:srgbClr val="000000"/>
                  </a:solidFill>
                </a:endParaRPr>
              </a:p>
              <a:p>
                <a:pPr algn="just">
                  <a:lnSpc>
                    <a:spcPct val="150000"/>
                  </a:lnSpc>
                </a:pPr>
                <a:r>
                  <a:rPr lang="vi-VN" sz="3800">
                    <a:solidFill>
                      <a:srgbClr val="000000"/>
                    </a:solidFill>
                  </a:rPr>
                  <a:t>Vậy tọa đô giao điểm của hai đồ thị hàm số trên là điểm </a:t>
                </a:r>
                <a14:m>
                  <m:oMath xmlns:m="http://schemas.openxmlformats.org/officeDocument/2006/math">
                    <m:r>
                      <a:rPr lang="vi-VN" sz="3800" i="1" smtClean="0">
                        <a:solidFill>
                          <a:srgbClr val="000000"/>
                        </a:solidFill>
                        <a:latin typeface="Cambria Math" panose="02040503050406030204" pitchFamily="18" charset="0"/>
                      </a:rPr>
                      <m:t>𝐴</m:t>
                    </m:r>
                    <m:r>
                      <a:rPr lang="vi-VN" sz="3800" i="1" smtClean="0">
                        <a:solidFill>
                          <a:srgbClr val="000000"/>
                        </a:solidFill>
                        <a:latin typeface="Cambria Math" panose="02040503050406030204" pitchFamily="18" charset="0"/>
                      </a:rPr>
                      <m:t> (1; 1).</m:t>
                    </m:r>
                  </m:oMath>
                </a14:m>
                <a:endParaRPr lang="vi-VN" sz="3800" b="0" i="0">
                  <a:solidFill>
                    <a:srgbClr val="000000"/>
                  </a:solidFill>
                  <a:effectLst/>
                </a:endParaRPr>
              </a:p>
            </p:txBody>
          </p:sp>
        </mc:Choice>
        <mc:Fallback>
          <p:sp>
            <p:nvSpPr>
              <p:cNvPr id="9" name="Rectangle 8"/>
              <p:cNvSpPr>
                <a:spLocks noRot="1" noChangeAspect="1" noMove="1" noResize="1" noEditPoints="1" noAdjustHandles="1" noChangeArrowheads="1" noChangeShapeType="1" noTextEdit="1"/>
              </p:cNvSpPr>
              <p:nvPr/>
            </p:nvSpPr>
            <p:spPr>
              <a:xfrm>
                <a:off x="450360" y="4236665"/>
                <a:ext cx="16008840" cy="5783635"/>
              </a:xfrm>
              <a:prstGeom prst="rect">
                <a:avLst/>
              </a:prstGeom>
              <a:blipFill>
                <a:blip r:embed="rId8"/>
                <a:stretch>
                  <a:fillRect l="-1257" b="-1370"/>
                </a:stretch>
              </a:blipFill>
            </p:spPr>
            <p:txBody>
              <a:bodyPr/>
              <a:lstStyle/>
              <a:p>
                <a:r>
                  <a:rPr lang="en-US">
                    <a:noFill/>
                  </a:rPr>
                  <a:t> </a:t>
                </a:r>
              </a:p>
            </p:txBody>
          </p:sp>
        </mc:Fallback>
      </mc:AlternateContent>
      <p:sp>
        <p:nvSpPr>
          <p:cNvPr id="11" name="Rectangle 10"/>
          <p:cNvSpPr/>
          <p:nvPr/>
        </p:nvSpPr>
        <p:spPr>
          <a:xfrm>
            <a:off x="17145000" y="3162300"/>
            <a:ext cx="415439" cy="251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9"/>
          <a:stretch>
            <a:fillRect/>
          </a:stretch>
        </p:blipFill>
        <p:spPr>
          <a:xfrm rot="3145563">
            <a:off x="16506035" y="9155752"/>
            <a:ext cx="1182727" cy="1365622"/>
          </a:xfrm>
          <a:prstGeom prst="rect">
            <a:avLst/>
          </a:prstGeom>
        </p:spPr>
      </p:pic>
    </p:spTree>
    <p:extLst>
      <p:ext uri="{BB962C8B-B14F-4D97-AF65-F5344CB8AC3E}">
        <p14:creationId xmlns:p14="http://schemas.microsoft.com/office/powerpoint/2010/main" val="317995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arn(inVertical)">
                                      <p:cBhvr>
                                        <p:cTn id="16" dur="500"/>
                                        <p:tgtEl>
                                          <p:spTgt spid="9">
                                            <p:txEl>
                                              <p:pRg st="2" end="2"/>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barn(inVertical)">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5796494" y="1086998"/>
            <a:ext cx="6578496" cy="949555"/>
          </a:xfrm>
          <a:prstGeom prst="rect">
            <a:avLst/>
          </a:prstGeom>
        </p:spPr>
        <p:txBody>
          <a:bodyPr lIns="0" tIns="0" rIns="0" bIns="0" rtlCol="0" anchor="t">
            <a:spAutoFit/>
          </a:bodyPr>
          <a:lstStyle/>
          <a:p>
            <a:pPr lvl="0" algn="ctr">
              <a:lnSpc>
                <a:spcPts val="7941"/>
              </a:lnSpc>
            </a:pPr>
            <a:r>
              <a:rPr lang="en-US" sz="6500" b="1" dirty="0">
                <a:solidFill>
                  <a:schemeClr val="tx2"/>
                </a:solidFill>
                <a:latin typeface="Arial" panose="020B0604020202020204" pitchFamily="34" charset="0"/>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p:sp>
        <p:nvSpPr>
          <p:cNvPr id="10" name="Rounded Rectangular Callout 9"/>
          <p:cNvSpPr/>
          <p:nvPr/>
        </p:nvSpPr>
        <p:spPr>
          <a:xfrm>
            <a:off x="964207" y="2940943"/>
            <a:ext cx="14885393" cy="4527147"/>
          </a:xfrm>
          <a:prstGeom prst="wedgeRoundRectCallout">
            <a:avLst>
              <a:gd name="adj1" fmla="val 51608"/>
              <a:gd name="adj2" fmla="val 35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5" name="Rectangle 24"/>
              <p:cNvSpPr/>
              <p:nvPr/>
            </p:nvSpPr>
            <p:spPr>
              <a:xfrm>
                <a:off x="1345653" y="3009900"/>
                <a:ext cx="14249400" cy="3934219"/>
              </a:xfrm>
              <a:prstGeom prst="rect">
                <a:avLst/>
              </a:prstGeom>
            </p:spPr>
            <p:txBody>
              <a:bodyPr wrap="square">
                <a:spAutoFit/>
              </a:bodyPr>
              <a:lstStyle/>
              <a:p>
                <a:pPr algn="just">
                  <a:lnSpc>
                    <a:spcPct val="200000"/>
                  </a:lnSpc>
                  <a:spcBef>
                    <a:spcPts val="300"/>
                  </a:spcBef>
                  <a:spcAft>
                    <a:spcPts val="300"/>
                  </a:spcAft>
                </a:pPr>
                <a:r>
                  <a:rPr lang="da-DK" sz="4300" b="1">
                    <a:latin typeface="Arial" panose="020B0604020202020204" pitchFamily="34" charset="0"/>
                    <a:ea typeface="Calibri" panose="020F0502020204030204" pitchFamily="34" charset="0"/>
                    <a:cs typeface="Arial" panose="020B0604020202020204" pitchFamily="34" charset="0"/>
                  </a:rPr>
                  <a:t>Bài 1:</a:t>
                </a:r>
                <a:r>
                  <a:rPr lang="da-DK" sz="4300">
                    <a:effectLst/>
                    <a:latin typeface="Arial" panose="020B0604020202020204" pitchFamily="34" charset="0"/>
                    <a:ea typeface="Calibri" panose="020F0502020204030204" pitchFamily="34" charset="0"/>
                    <a:cs typeface="Arial" panose="020B0604020202020204" pitchFamily="34" charset="0"/>
                  </a:rPr>
                  <a:t> Vẽ đồ thị của hàm số </a:t>
                </a:r>
                <a14:m>
                  <m:oMath xmlns:m="http://schemas.openxmlformats.org/officeDocument/2006/math">
                    <m:r>
                      <a:rPr lang="da-DK" sz="4300" i="1">
                        <a:effectLst/>
                        <a:latin typeface="Cambria Math" panose="02040503050406030204" pitchFamily="18" charset="0"/>
                        <a:ea typeface="Calibri" panose="020F0502020204030204" pitchFamily="34" charset="0"/>
                        <a:cs typeface="Times New Roman" panose="02020603050405020304" pitchFamily="18" charset="0"/>
                      </a:rPr>
                      <m:t>𝑦</m:t>
                    </m:r>
                    <m:r>
                      <a:rPr lang="da-DK" sz="4300" i="1">
                        <a:effectLst/>
                        <a:latin typeface="Cambria Math" panose="02040503050406030204" pitchFamily="18" charset="0"/>
                        <a:ea typeface="Calibri" panose="020F0502020204030204" pitchFamily="34" charset="0"/>
                        <a:cs typeface="Times New Roman" panose="02020603050405020304" pitchFamily="18" charset="0"/>
                      </a:rPr>
                      <m:t>=−2</m:t>
                    </m:r>
                    <m:r>
                      <a:rPr lang="da-DK" sz="43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300" i="1">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3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4300" b="1">
                    <a:effectLst/>
                    <a:latin typeface="Arial" panose="020B0604020202020204" pitchFamily="34" charset="0"/>
                    <a:ea typeface="Calibri" panose="020F0502020204030204" pitchFamily="34" charset="0"/>
                    <a:cs typeface="Arial" panose="020B0604020202020204" pitchFamily="34" charset="0"/>
                  </a:rPr>
                  <a:t>Bài 2:</a:t>
                </a:r>
                <a:r>
                  <a:rPr lang="da-DK" sz="4300">
                    <a:effectLst/>
                    <a:latin typeface="Arial" panose="020B0604020202020204" pitchFamily="34" charset="0"/>
                    <a:ea typeface="Calibri" panose="020F0502020204030204" pitchFamily="34" charset="0"/>
                    <a:cs typeface="Arial" panose="020B0604020202020204" pitchFamily="34" charset="0"/>
                  </a:rPr>
                  <a:t> </a:t>
                </a:r>
                <a:r>
                  <a:rPr lang="vi-VN" sz="4300">
                    <a:effectLst/>
                    <a:latin typeface="Arial" panose="020B0604020202020204" pitchFamily="34" charset="0"/>
                    <a:ea typeface="Calibri" panose="020F0502020204030204" pitchFamily="34" charset="0"/>
                    <a:cs typeface="Arial" panose="020B0604020202020204" pitchFamily="34" charset="0"/>
                  </a:rPr>
                  <a:t>Biết đồ thị hàm số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𝑦</m:t>
                    </m:r>
                    <m:r>
                      <a:rPr lang="vi-VN" sz="4300" i="1">
                        <a:effectLst/>
                        <a:latin typeface="Cambria Math" panose="02040503050406030204" pitchFamily="18" charset="0"/>
                        <a:ea typeface="Calibri" panose="020F0502020204030204" pitchFamily="34" charset="0"/>
                        <a:cs typeface="Times New Roman" panose="02020603050405020304" pitchFamily="18" charset="0"/>
                      </a:rPr>
                      <m:t>=</m:t>
                    </m:r>
                    <m:r>
                      <a:rPr lang="vi-VN" sz="4300" i="1">
                        <a:effectLst/>
                        <a:latin typeface="Cambria Math" panose="02040503050406030204" pitchFamily="18" charset="0"/>
                        <a:ea typeface="Calibri" panose="020F0502020204030204" pitchFamily="34" charset="0"/>
                        <a:cs typeface="Times New Roman" panose="02020603050405020304" pitchFamily="18" charset="0"/>
                      </a:rPr>
                      <m:t>𝑎𝑥</m:t>
                    </m:r>
                    <m:r>
                      <a:rPr lang="vi-VN" sz="43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4300">
                    <a:effectLst/>
                    <a:latin typeface="Arial" panose="020B0604020202020204" pitchFamily="34" charset="0"/>
                    <a:ea typeface="Calibri" panose="020F0502020204030204" pitchFamily="34" charset="0"/>
                    <a:cs typeface="Arial" panose="020B0604020202020204" pitchFamily="34" charset="0"/>
                  </a:rPr>
                  <a:t> tạo với </a:t>
                </a:r>
                <a:r>
                  <a:rPr lang="da-DK" sz="4300">
                    <a:effectLst/>
                    <a:latin typeface="Arial" panose="020B0604020202020204" pitchFamily="34" charset="0"/>
                    <a:ea typeface="Calibri" panose="020F0502020204030204" pitchFamily="34" charset="0"/>
                    <a:cs typeface="Arial" panose="020B0604020202020204" pitchFamily="34" charset="0"/>
                  </a:rPr>
                  <a:t>chiều dương của trục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𝑂𝑥</m:t>
                    </m:r>
                    <m:r>
                      <a:rPr lang="vi-VN" sz="4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300">
                    <a:effectLst/>
                    <a:latin typeface="Arial" panose="020B0604020202020204" pitchFamily="34" charset="0"/>
                    <a:ea typeface="Calibri" panose="020F0502020204030204" pitchFamily="34" charset="0"/>
                    <a:cs typeface="Arial" panose="020B0604020202020204" pitchFamily="34" charset="0"/>
                  </a:rPr>
                  <a:t>một góc </a:t>
                </a:r>
                <a14:m>
                  <m:oMath xmlns:m="http://schemas.openxmlformats.org/officeDocument/2006/math">
                    <m:r>
                      <a:rPr lang="da-DK" sz="43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3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3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3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vi-VN" sz="4300">
                    <a:effectLst/>
                    <a:latin typeface="Arial" panose="020B0604020202020204" pitchFamily="34" charset="0"/>
                    <a:ea typeface="Calibri" panose="020F0502020204030204" pitchFamily="34" charset="0"/>
                    <a:cs typeface="Arial" panose="020B0604020202020204" pitchFamily="34" charset="0"/>
                  </a:rPr>
                  <a:t>. Tìm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vi-VN" sz="4300">
                    <a:effectLst/>
                    <a:latin typeface="Arial" panose="020B0604020202020204" pitchFamily="34" charset="0"/>
                    <a:ea typeface="Calibri" panose="020F0502020204030204" pitchFamily="34" charset="0"/>
                    <a:cs typeface="Arial" panose="020B0604020202020204" pitchFamily="34" charset="0"/>
                  </a:rPr>
                  <a:t> và vẽ đồ thị hàm số đó.</a:t>
                </a:r>
                <a:endParaRPr lang="en-US" sz="43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345653" y="3009900"/>
                <a:ext cx="14249400" cy="3934219"/>
              </a:xfrm>
              <a:prstGeom prst="rect">
                <a:avLst/>
              </a:prstGeom>
              <a:blipFill>
                <a:blip r:embed="rId8"/>
                <a:stretch>
                  <a:fillRect l="-1712" r="-1669" b="-6512"/>
                </a:stretch>
              </a:blipFill>
            </p:spPr>
            <p:txBody>
              <a:bodyPr/>
              <a:lstStyle/>
              <a:p>
                <a:r>
                  <a:rPr lang="en-US">
                    <a:noFill/>
                  </a:rPr>
                  <a:t> </a:t>
                </a:r>
              </a:p>
            </p:txBody>
          </p:sp>
        </mc:Fallback>
      </mc:AlternateContent>
      <p:pic>
        <p:nvPicPr>
          <p:cNvPr id="26" name="Picture 25"/>
          <p:cNvPicPr>
            <a:picLocks noChangeAspect="1"/>
          </p:cNvPicPr>
          <p:nvPr/>
        </p:nvPicPr>
        <p:blipFill>
          <a:blip r:embed="rId9"/>
          <a:stretch>
            <a:fillRect/>
          </a:stretch>
        </p:blipFill>
        <p:spPr>
          <a:xfrm>
            <a:off x="15453180" y="6307527"/>
            <a:ext cx="2072820" cy="3560373"/>
          </a:xfrm>
          <a:prstGeom prst="rect">
            <a:avLst/>
          </a:prstGeom>
        </p:spPr>
      </p:pic>
    </p:spTree>
    <p:extLst>
      <p:ext uri="{BB962C8B-B14F-4D97-AF65-F5344CB8AC3E}">
        <p14:creationId xmlns:p14="http://schemas.microsoft.com/office/powerpoint/2010/main" val="10268800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438758">
            <a:off x="227026" y="9024260"/>
            <a:ext cx="1278764" cy="1538303"/>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8" name="Rectangle 17"/>
              <p:cNvSpPr/>
              <p:nvPr/>
            </p:nvSpPr>
            <p:spPr>
              <a:xfrm>
                <a:off x="754049" y="441249"/>
                <a:ext cx="16667544" cy="2800767"/>
              </a:xfrm>
              <a:prstGeom prst="rect">
                <a:avLst/>
              </a:prstGeom>
            </p:spPr>
            <p:txBody>
              <a:bodyPr wrap="square">
                <a:spAutoFit/>
              </a:bodyPr>
              <a:lstStyle/>
              <a:p>
                <a:pPr lvl="0" algn="just">
                  <a:lnSpc>
                    <a:spcPct val="150000"/>
                  </a:lnSpc>
                  <a:spcBef>
                    <a:spcPts val="300"/>
                  </a:spcBef>
                  <a:spcAft>
                    <a:spcPts val="300"/>
                  </a:spcAft>
                  <a:tabLst>
                    <a:tab pos="360045" algn="l"/>
                    <a:tab pos="720090" algn="l"/>
                  </a:tabLst>
                  <a:defRPr/>
                </a:pP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7.38 </a:t>
                </a: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SGK-tr56)</a:t>
                </a:r>
                <a:r>
                  <a:rPr kumimoji="0" lang="en-US" sz="38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800">
                    <a:solidFill>
                      <a:srgbClr val="000000"/>
                    </a:solidFill>
                    <a:cs typeface="Arial" panose="020B0604020202020204" pitchFamily="34" charset="0"/>
                  </a:rPr>
                  <a:t>Cho đồ thị của một hàm số bậc nhất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𝑦</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như </a:t>
                </a:r>
                <a:r>
                  <a:rPr lang="vi-VN" sz="3800">
                    <a:solidFill>
                      <a:srgbClr val="000000"/>
                    </a:solidFill>
                    <a:cs typeface="Arial" panose="020B0604020202020204" pitchFamily="34" charset="0"/>
                  </a:rPr>
                  <a:t>Hình </a:t>
                </a:r>
                <a:r>
                  <a:rPr lang="vi-VN" sz="3800" smtClean="0">
                    <a:solidFill>
                      <a:srgbClr val="000000"/>
                    </a:solidFill>
                    <a:cs typeface="Arial" panose="020B0604020202020204" pitchFamily="34" charset="0"/>
                  </a:rPr>
                  <a:t>7.18.</a:t>
                </a:r>
                <a:r>
                  <a:rPr lang="en-US" sz="3800">
                    <a:solidFill>
                      <a:srgbClr val="000000"/>
                    </a:solidFill>
                    <a:cs typeface="Arial" panose="020B0604020202020204" pitchFamily="34" charset="0"/>
                  </a:rPr>
                  <a:t> </a:t>
                </a:r>
                <a:r>
                  <a:rPr lang="vi-VN" sz="3800" smtClean="0">
                    <a:solidFill>
                      <a:srgbClr val="000000"/>
                    </a:solidFill>
                    <a:cs typeface="Arial" panose="020B0604020202020204" pitchFamily="34" charset="0"/>
                  </a:rPr>
                  <a:t>Hãy </a:t>
                </a:r>
                <a:r>
                  <a:rPr lang="vi-VN" sz="3800">
                    <a:solidFill>
                      <a:srgbClr val="000000"/>
                    </a:solidFill>
                    <a:cs typeface="Arial" panose="020B0604020202020204" pitchFamily="34" charset="0"/>
                  </a:rPr>
                  <a:t>giải các phương trình sau:</a:t>
                </a:r>
              </a:p>
              <a:p>
                <a:pPr lvl="0" algn="ctr">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70</m:t>
                    </m:r>
                  </m:oMath>
                </a14:m>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b</a:t>
                </a:r>
                <a:r>
                  <a:rPr lang="vi-VN" sz="380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95</m:t>
                    </m:r>
                  </m:oMath>
                </a14:m>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c</a:t>
                </a:r>
                <a:r>
                  <a:rPr lang="vi-VN" sz="380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0</m:t>
                    </m:r>
                  </m:oMath>
                </a14:m>
                <a:endParaRPr lang="vi-VN" sz="3800">
                  <a:solidFill>
                    <a:srgbClr val="000000"/>
                  </a:solidFill>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754049" y="441249"/>
                <a:ext cx="16667544" cy="2800767"/>
              </a:xfrm>
              <a:prstGeom prst="rect">
                <a:avLst/>
              </a:prstGeom>
              <a:blipFill>
                <a:blip r:embed="rId7"/>
                <a:stretch>
                  <a:fillRect l="-1207" r="-1207" b="-3913"/>
                </a:stretch>
              </a:blipFill>
            </p:spPr>
            <p:txBody>
              <a:bodyPr/>
              <a:lstStyle/>
              <a:p>
                <a:r>
                  <a:rPr lang="en-US">
                    <a:noFill/>
                  </a:rPr>
                  <a:t> </a:t>
                </a:r>
              </a:p>
            </p:txBody>
          </p:sp>
        </mc:Fallback>
      </mc:AlternateContent>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576979" y="4242313"/>
            <a:ext cx="8174349" cy="514781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1401103" y="4772580"/>
                <a:ext cx="6323856" cy="3954288"/>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Times New Roman" panose="02020603050405020304" pitchFamily="18" charset="0"/>
                    <a:cs typeface="Arial" panose="020B0604020202020204" pitchFamily="34" charset="0"/>
                  </a:rPr>
                  <a:t>Từ đồ thị ta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=70</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=30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=95</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=55</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=−40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401103" y="4772580"/>
                <a:ext cx="6323856" cy="3954288"/>
              </a:xfrm>
              <a:prstGeom prst="rect">
                <a:avLst/>
              </a:prstGeom>
              <a:blipFill>
                <a:blip r:embed="rId10"/>
                <a:stretch>
                  <a:fillRect l="-3182" b="-5085"/>
                </a:stretch>
              </a:blipFill>
            </p:spPr>
            <p:txBody>
              <a:bodyPr/>
              <a:lstStyle/>
              <a:p>
                <a:r>
                  <a:rPr lang="en-US">
                    <a:noFill/>
                  </a:rPr>
                  <a:t> </a:t>
                </a:r>
              </a:p>
            </p:txBody>
          </p:sp>
        </mc:Fallback>
      </mc:AlternateContent>
      <p:sp>
        <p:nvSpPr>
          <p:cNvPr id="22" name="Rectangle 21"/>
          <p:cNvSpPr/>
          <p:nvPr/>
        </p:nvSpPr>
        <p:spPr>
          <a:xfrm>
            <a:off x="1473501" y="3700323"/>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left)">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270103" y="1638300"/>
            <a:ext cx="7594111" cy="2253630"/>
          </a:xfrm>
          <a:prstGeom prst="rect">
            <a:avLst/>
          </a:prstGeom>
        </p:spPr>
        <p:txBody>
          <a:bodyPr wrap="square" lIns="0" tIns="0" rIns="0" bIns="0" rtlCol="0" anchor="t">
            <a:spAutoFit/>
          </a:bodyPr>
          <a:lstStyle/>
          <a:p>
            <a:pPr marL="0" marR="0" lvl="0" indent="0" algn="ctr" defTabSz="914400" rtl="0" eaLnBrk="1" fontAlgn="auto" latinLnBrk="0" hangingPunct="1">
              <a:lnSpc>
                <a:spcPts val="20695"/>
              </a:lnSpc>
              <a:spcBef>
                <a:spcPts val="0"/>
              </a:spcBef>
              <a:spcAft>
                <a:spcPts val="0"/>
              </a:spcAft>
              <a:buClrTx/>
              <a:buSzTx/>
              <a:buFontTx/>
              <a:buNone/>
              <a:tabLst/>
              <a:defRPr/>
            </a:pPr>
            <a:r>
              <a:rPr kumimoji="0" lang="en-US" sz="9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DỤNG</a:t>
            </a:r>
            <a:endParaRPr kumimoji="0" lang="en-US" sz="9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11223005" y="3557843"/>
            <a:ext cx="4713095" cy="5041585"/>
          </a:xfrm>
          <a:prstGeom prst="rect">
            <a:avLst/>
          </a:prstGeom>
        </p:spPr>
      </p:pic>
    </p:spTree>
    <p:extLst>
      <p:ext uri="{BB962C8B-B14F-4D97-AF65-F5344CB8AC3E}">
        <p14:creationId xmlns:p14="http://schemas.microsoft.com/office/powerpoint/2010/main" val="133716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1239539">
            <a:off x="-742639" y="-28801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392400" y="8420100"/>
            <a:ext cx="2553304" cy="248733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066800" y="266700"/>
                <a:ext cx="16535400" cy="3831818"/>
              </a:xfrm>
              <a:prstGeom prst="rect">
                <a:avLst/>
              </a:prstGeom>
            </p:spPr>
            <p:txBody>
              <a:bodyPr wrap="square">
                <a:spAutoFit/>
              </a:bodyPr>
              <a:lstStyle/>
              <a:p>
                <a:pPr lvl="0" algn="just">
                  <a:lnSpc>
                    <a:spcPct val="150000"/>
                  </a:lnSpc>
                  <a:spcBef>
                    <a:spcPts val="300"/>
                  </a:spcBef>
                  <a:spcAft>
                    <a:spcPts val="300"/>
                  </a:spcAft>
                  <a:tabLst>
                    <a:tab pos="360045" algn="l"/>
                    <a:tab pos="720090" algn="l"/>
                  </a:tabLst>
                  <a:defRPr/>
                </a:pP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7.37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8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S" sz="3800">
                    <a:solidFill>
                      <a:srgbClr val="000000"/>
                    </a:solidFill>
                    <a:latin typeface="Arial" panose="020B0604020202020204" pitchFamily="34" charset="0"/>
                    <a:cs typeface="Arial" panose="020B0604020202020204" pitchFamily="34" charset="0"/>
                  </a:rPr>
                  <a:t>Cho hàm số bậc nhất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=(3 −</m:t>
                    </m:r>
                    <m:r>
                      <a:rPr lang="es-ES" sz="3800" i="1" smtClean="0">
                        <a:solidFill>
                          <a:srgbClr val="000000"/>
                        </a:solidFill>
                        <a:latin typeface="Cambria Math" panose="02040503050406030204" pitchFamily="18" charset="0"/>
                        <a:cs typeface="Arial" panose="020B0604020202020204" pitchFamily="34" charset="0"/>
                      </a:rPr>
                      <m:t>𝑚</m:t>
                    </m:r>
                    <m:r>
                      <a:rPr lang="es-ES" sz="3800" i="1" smtClean="0">
                        <a:solidFill>
                          <a:srgbClr val="000000"/>
                        </a:solidFill>
                        <a:latin typeface="Cambria Math" panose="02040503050406030204" pitchFamily="18" charset="0"/>
                        <a:cs typeface="Arial" panose="020B0604020202020204" pitchFamily="34" charset="0"/>
                      </a:rPr>
                      <m:t>)</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+2</m:t>
                    </m:r>
                    <m:r>
                      <a:rPr lang="es-ES" sz="3800" i="1" smtClean="0">
                        <a:solidFill>
                          <a:srgbClr val="000000"/>
                        </a:solidFill>
                        <a:latin typeface="Cambria Math" panose="02040503050406030204" pitchFamily="18" charset="0"/>
                        <a:cs typeface="Arial" panose="020B0604020202020204" pitchFamily="34" charset="0"/>
                      </a:rPr>
                      <m:t>𝑚</m:t>
                    </m:r>
                    <m:r>
                      <a:rPr lang="es-ES" sz="3800" i="1" smtClean="0">
                        <a:solidFill>
                          <a:srgbClr val="000000"/>
                        </a:solidFill>
                        <a:latin typeface="Cambria Math" panose="02040503050406030204" pitchFamily="18" charset="0"/>
                        <a:cs typeface="Arial" panose="020B0604020202020204" pitchFamily="34" charset="0"/>
                      </a:rPr>
                      <m:t>+1</m:t>
                    </m:r>
                  </m:oMath>
                </a14:m>
                <a:r>
                  <a:rPr lang="es-ES" sz="3800">
                    <a:solidFill>
                      <a:srgbClr val="000000"/>
                    </a:solidFill>
                    <a:latin typeface="Arial" panose="020B0604020202020204" pitchFamily="34" charset="0"/>
                    <a:cs typeface="Arial" panose="020B0604020202020204" pitchFamily="34" charset="0"/>
                  </a:rPr>
                  <a:t>. </a:t>
                </a:r>
                <a:endParaRPr lang="es-ES" sz="3800" smtClean="0">
                  <a:solidFill>
                    <a:srgbClr val="000000"/>
                  </a:solidFill>
                  <a:latin typeface="Arial" panose="020B0604020202020204" pitchFamily="34" charset="0"/>
                  <a:cs typeface="Arial" panose="020B0604020202020204" pitchFamily="34" charset="0"/>
                </a:endParaRPr>
              </a:p>
              <a:p>
                <a:pPr lvl="0" algn="just">
                  <a:lnSpc>
                    <a:spcPct val="150000"/>
                  </a:lnSpc>
                  <a:spcBef>
                    <a:spcPts val="300"/>
                  </a:spcBef>
                  <a:spcAft>
                    <a:spcPts val="300"/>
                  </a:spcAft>
                  <a:tabLst>
                    <a:tab pos="360045" algn="l"/>
                    <a:tab pos="720090" algn="l"/>
                  </a:tabLst>
                  <a:defRPr/>
                </a:pPr>
                <a:r>
                  <a:rPr lang="es-ES" sz="3800" smtClean="0">
                    <a:solidFill>
                      <a:srgbClr val="000000"/>
                    </a:solidFill>
                    <a:latin typeface="Arial" panose="020B0604020202020204" pitchFamily="34" charset="0"/>
                    <a:cs typeface="Arial" panose="020B0604020202020204" pitchFamily="34" charset="0"/>
                  </a:rPr>
                  <a:t>Tìm </a:t>
                </a:r>
                <a:r>
                  <a:rPr lang="es-ES" sz="3800">
                    <a:solidFill>
                      <a:srgbClr val="000000"/>
                    </a:solidFill>
                    <a:latin typeface="Arial" panose="020B0604020202020204" pitchFamily="34" charset="0"/>
                    <a:cs typeface="Arial" panose="020B0604020202020204" pitchFamily="34" charset="0"/>
                  </a:rPr>
                  <a:t>các giá trị của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𝑚</m:t>
                    </m:r>
                  </m:oMath>
                </a14:m>
                <a:r>
                  <a:rPr lang="es-ES" sz="3800">
                    <a:solidFill>
                      <a:srgbClr val="000000"/>
                    </a:solidFill>
                    <a:latin typeface="Arial" panose="020B0604020202020204" pitchFamily="34" charset="0"/>
                    <a:cs typeface="Arial" panose="020B0604020202020204" pitchFamily="34" charset="0"/>
                  </a:rPr>
                  <a:t> để đồ thị của hàm số đã cho </a:t>
                </a:r>
                <a:r>
                  <a:rPr lang="es-ES" sz="3800">
                    <a:solidFill>
                      <a:srgbClr val="000000"/>
                    </a:solidFill>
                    <a:latin typeface="Arial" panose="020B0604020202020204" pitchFamily="34" charset="0"/>
                    <a:cs typeface="Arial" panose="020B0604020202020204" pitchFamily="34" charset="0"/>
                  </a:rPr>
                  <a:t>là</a:t>
                </a:r>
                <a:r>
                  <a:rPr lang="es-ES" sz="3800" smtClean="0">
                    <a:solidFill>
                      <a:srgbClr val="000000"/>
                    </a:solidFill>
                    <a:latin typeface="Arial" panose="020B0604020202020204" pitchFamily="34" charset="0"/>
                    <a:cs typeface="Arial" panose="020B0604020202020204" pitchFamily="34" charset="0"/>
                  </a:rPr>
                  <a:t>:</a:t>
                </a:r>
              </a:p>
              <a:p>
                <a:pPr lvl="0" algn="just">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a) Đường thẳng đi qua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(1; </m:t>
                    </m:r>
                    <m:r>
                      <a:rPr lang="vi-VN" sz="3800" i="1">
                        <a:solidFill>
                          <a:srgbClr val="000000"/>
                        </a:solidFill>
                        <a:latin typeface="Cambria Math" panose="02040503050406030204" pitchFamily="18" charset="0"/>
                        <a:cs typeface="Arial" panose="020B0604020202020204" pitchFamily="34" charset="0"/>
                      </a:rPr>
                      <m:t>2</m:t>
                    </m:r>
                    <m:r>
                      <a:rPr lang="vi-VN" sz="3800" i="1" smtClean="0">
                        <a:solidFill>
                          <a:srgbClr val="000000"/>
                        </a:solidFill>
                        <a:latin typeface="Cambria Math" panose="02040503050406030204" pitchFamily="18" charset="0"/>
                        <a:cs typeface="Arial" panose="020B0604020202020204" pitchFamily="34" charset="0"/>
                      </a:rPr>
                      <m:t>).</m:t>
                    </m:r>
                  </m:oMath>
                </a14:m>
                <a:endParaRPr lang="vi-VN" sz="3800">
                  <a:solidFill>
                    <a:srgbClr val="000000"/>
                  </a:solidFill>
                  <a:cs typeface="Arial" panose="020B0604020202020204" pitchFamily="34" charset="0"/>
                </a:endParaRPr>
              </a:p>
              <a:p>
                <a:pPr lvl="0" algn="just">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b) Đường thẳng cắt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𝑦</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+1</m:t>
                    </m:r>
                  </m:oMath>
                </a14:m>
                <a:r>
                  <a:rPr lang="vi-VN" sz="3800">
                    <a:solidFill>
                      <a:srgbClr val="000000"/>
                    </a:solidFill>
                    <a:cs typeface="Arial" panose="020B0604020202020204" pitchFamily="34" charset="0"/>
                  </a:rPr>
                  <a:t> tại một điểm nằm trên trục tung.</a:t>
                </a:r>
                <a:endParaRPr lang="es-ES" sz="3800">
                  <a:solidFill>
                    <a:srgbClr val="000000"/>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066800" y="266700"/>
                <a:ext cx="16535400" cy="3831818"/>
              </a:xfrm>
              <a:prstGeom prst="rect">
                <a:avLst/>
              </a:prstGeom>
              <a:blipFill>
                <a:blip r:embed="rId8"/>
                <a:stretch>
                  <a:fillRect l="-1216" r="-995" b="-2707"/>
                </a:stretch>
              </a:blipFill>
            </p:spPr>
            <p:txBody>
              <a:bodyPr/>
              <a:lstStyle/>
              <a:p>
                <a:r>
                  <a:rPr lang="en-US">
                    <a:noFill/>
                  </a:rPr>
                  <a:t> </a:t>
                </a:r>
              </a:p>
            </p:txBody>
          </p:sp>
        </mc:Fallback>
      </mc:AlternateContent>
      <p:sp>
        <p:nvSpPr>
          <p:cNvPr id="10" name="Rectangle 9"/>
          <p:cNvSpPr/>
          <p:nvPr/>
        </p:nvSpPr>
        <p:spPr>
          <a:xfrm>
            <a:off x="8587655" y="4521965"/>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066800" y="5600700"/>
                <a:ext cx="16306800" cy="4369786"/>
              </a:xfrm>
              <a:prstGeom prst="rect">
                <a:avLst/>
              </a:prstGeom>
            </p:spPr>
            <p:txBody>
              <a:bodyPr wrap="square">
                <a:spAutoFit/>
              </a:bodyPr>
              <a:lstStyle/>
              <a:p>
                <a:pPr algn="just">
                  <a:lnSpc>
                    <a:spcPct val="150000"/>
                  </a:lnSpc>
                </a:pPr>
                <a:r>
                  <a:rPr lang="fr-FR" sz="3800">
                    <a:latin typeface="Arial" panose="020B0604020202020204" pitchFamily="34" charset="0"/>
                    <a:ea typeface="Calibri" panose="020F0502020204030204" pitchFamily="34" charset="0"/>
                    <a:cs typeface="Arial" panose="020B0604020202020204" pitchFamily="34" charset="0"/>
                  </a:rPr>
                  <a:t>Điều kiện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a) Thay điểm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1;2</m:t>
                        </m:r>
                      </m:e>
                    </m:d>
                  </m:oMath>
                </a14:m>
                <a:r>
                  <a:rPr lang="fr-FR" sz="3800">
                    <a:effectLst/>
                    <a:latin typeface="Arial" panose="020B0604020202020204" pitchFamily="34" charset="0"/>
                    <a:ea typeface="Calibri" panose="020F0502020204030204" pitchFamily="34" charset="0"/>
                    <a:cs typeface="Arial" panose="020B0604020202020204" pitchFamily="34" charset="0"/>
                  </a:rPr>
                  <a:t> vào công thức hàm số đã cho, ta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 . 1+2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800">
                    <a:effectLst/>
                    <a:latin typeface="Arial" panose="020B0604020202020204" pitchFamily="34" charset="0"/>
                    <a:ea typeface="Calibri" panose="020F0502020204030204" pitchFamily="34" charset="0"/>
                    <a:cs typeface="Arial" panose="020B0604020202020204" pitchFamily="34" charset="0"/>
                  </a:rPr>
                  <a:t> (TMĐK)</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Vậy giá trị cầm tìm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66800" y="5600700"/>
                <a:ext cx="16306800" cy="4369786"/>
              </a:xfrm>
              <a:prstGeom prst="rect">
                <a:avLst/>
              </a:prstGeom>
              <a:blipFill>
                <a:blip r:embed="rId9"/>
                <a:stretch>
                  <a:fillRect l="-1234" b="-46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1239539">
            <a:off x="-742639" y="-28801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392400" y="8420100"/>
            <a:ext cx="2553304" cy="2487337"/>
          </a:xfrm>
          <a:prstGeom prst="rect">
            <a:avLst/>
          </a:prstGeom>
        </p:spPr>
      </p:pic>
      <p:sp>
        <p:nvSpPr>
          <p:cNvPr id="10" name="Rectangle 9"/>
          <p:cNvSpPr/>
          <p:nvPr/>
        </p:nvSpPr>
        <p:spPr>
          <a:xfrm>
            <a:off x="8384025" y="1159014"/>
            <a:ext cx="150120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5800" y="2295346"/>
                <a:ext cx="16897652" cy="612475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Vì đường thẳng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cắt trục tung tại điểm </a:t>
                </a:r>
                <a14:m>
                  <m:oMath xmlns:m="http://schemas.openxmlformats.org/officeDocument/2006/math">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e>
                    </m:d>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Để đường thẳng đã cho cắt đường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tại 1 điểm nằm trên trục tung thì:</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d>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phải đi qua điểm </a:t>
                </a:r>
                <a14:m>
                  <m:oMath xmlns:m="http://schemas.openxmlformats.org/officeDocument/2006/math">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e>
                    </m:d>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Từ đó suy ra: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d>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0+2</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r>
                  <a:rPr kumimoji="0" lang="fr-FR" sz="3800" b="0" u="none" strike="noStrike" kern="1200" cap="none" spc="0" normalizeH="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(TMĐK)</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giá trị cần tìm là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5800" y="2295346"/>
                <a:ext cx="16897652" cy="6124754"/>
              </a:xfrm>
              <a:prstGeom prst="rect">
                <a:avLst/>
              </a:prstGeom>
              <a:blipFill>
                <a:blip r:embed="rId8"/>
                <a:stretch>
                  <a:fillRect l="-1191" r="-1047" b="-1295"/>
                </a:stretch>
              </a:blipFill>
            </p:spPr>
            <p:txBody>
              <a:bodyPr/>
              <a:lstStyle/>
              <a:p>
                <a:r>
                  <a:rPr lang="en-US">
                    <a:noFill/>
                  </a:rPr>
                  <a:t> </a:t>
                </a:r>
              </a:p>
            </p:txBody>
          </p:sp>
        </mc:Fallback>
      </mc:AlternateContent>
    </p:spTree>
    <p:extLst>
      <p:ext uri="{BB962C8B-B14F-4D97-AF65-F5344CB8AC3E}">
        <p14:creationId xmlns:p14="http://schemas.microsoft.com/office/powerpoint/2010/main" val="1192978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600012" y="7868955"/>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7" name="Rectangle 16"/>
              <p:cNvSpPr/>
              <p:nvPr/>
            </p:nvSpPr>
            <p:spPr>
              <a:xfrm>
                <a:off x="1773218" y="1257300"/>
                <a:ext cx="14685982" cy="7217360"/>
              </a:xfrm>
              <a:prstGeom prst="rect">
                <a:avLst/>
              </a:prstGeom>
            </p:spPr>
            <p:txBody>
              <a:bodyPr wrap="square">
                <a:spAutoFit/>
              </a:bodyPr>
              <a:lstStyle/>
              <a:p>
                <a:pPr lvl="0" algn="just">
                  <a:lnSpc>
                    <a:spcPct val="160000"/>
                  </a:lnSpc>
                  <a:spcBef>
                    <a:spcPts val="300"/>
                  </a:spcBef>
                  <a:spcAft>
                    <a:spcPts val="300"/>
                  </a:spcAft>
                  <a:tabLst>
                    <a:tab pos="360045" algn="l"/>
                    <a:tab pos="720090" algn="l"/>
                  </a:tabLst>
                  <a:defRPr/>
                </a:pP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7.39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40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cs typeface="Arial" panose="020B0604020202020204" pitchFamily="34" charset="0"/>
                  </a:rPr>
                  <a:t>Giá cước taxi của một hãng xe taxi khi quãng đường di chuyển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m:t>
                    </m:r>
                    <m:r>
                      <a:rPr lang="vi-VN" sz="4000" i="1" smtClean="0">
                        <a:solidFill>
                          <a:srgbClr val="000000"/>
                        </a:solidFill>
                        <a:latin typeface="Cambria Math" panose="02040503050406030204" pitchFamily="18" charset="0"/>
                        <a:cs typeface="Arial" panose="020B0604020202020204" pitchFamily="34" charset="0"/>
                      </a:rPr>
                      <m:t>𝑘𝑚</m:t>
                    </m:r>
                    <m:r>
                      <a:rPr lang="en-US" sz="4000" b="0" i="1" smtClean="0">
                        <a:solidFill>
                          <a:srgbClr val="000000"/>
                        </a:solidFill>
                        <a:latin typeface="Cambria Math" panose="02040503050406030204" pitchFamily="18" charset="0"/>
                        <a:cs typeface="Arial" panose="020B0604020202020204" pitchFamily="34" charset="0"/>
                      </a:rPr>
                      <m:t>)</m:t>
                    </m:r>
                  </m:oMath>
                </a14:m>
                <a:r>
                  <a:rPr lang="vi-VN" sz="4000">
                    <a:solidFill>
                      <a:srgbClr val="000000"/>
                    </a:solidFill>
                    <a:cs typeface="Arial" panose="020B0604020202020204" pitchFamily="34" charset="0"/>
                  </a:rPr>
                  <a:t> trong khoảng từ trên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1 </m:t>
                    </m:r>
                    <m:r>
                      <a:rPr lang="vi-VN" sz="4000" i="1" smtClean="0">
                        <a:solidFill>
                          <a:srgbClr val="000000"/>
                        </a:solidFill>
                        <a:latin typeface="Cambria Math" panose="02040503050406030204" pitchFamily="18" charset="0"/>
                        <a:cs typeface="Arial" panose="020B0604020202020204" pitchFamily="34" charset="0"/>
                      </a:rPr>
                      <m:t>𝑘𝑚</m:t>
                    </m:r>
                  </m:oMath>
                </a14:m>
                <a:r>
                  <a:rPr lang="en-US"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đến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30 </m:t>
                    </m:r>
                    <m:r>
                      <a:rPr lang="vi-VN" sz="4000" i="1" smtClean="0">
                        <a:solidFill>
                          <a:srgbClr val="000000"/>
                        </a:solidFill>
                        <a:latin typeface="Cambria Math" panose="02040503050406030204" pitchFamily="18" charset="0"/>
                        <a:cs typeface="Arial" panose="020B0604020202020204" pitchFamily="34" charset="0"/>
                      </a:rPr>
                      <m:t>𝑘𝑚</m:t>
                    </m:r>
                  </m:oMath>
                </a14:m>
                <a:r>
                  <a:rPr lang="en-US"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được cho bởi công thức </a:t>
                </a:r>
                <a:r>
                  <a:rPr lang="vi-VN" sz="4000">
                    <a:solidFill>
                      <a:srgbClr val="000000"/>
                    </a:solidFill>
                    <a:cs typeface="Arial" panose="020B0604020202020204" pitchFamily="34" charset="0"/>
                  </a:rPr>
                  <a:t>sau</a:t>
                </a:r>
                <a:r>
                  <a:rPr lang="vi-VN" sz="4000" smtClean="0">
                    <a:solidFill>
                      <a:srgbClr val="000000"/>
                    </a:solidFill>
                    <a:cs typeface="Arial" panose="020B0604020202020204" pitchFamily="34" charset="0"/>
                  </a:rPr>
                  <a:t>:</a:t>
                </a:r>
                <a:endParaRPr lang="en-US" sz="4000" smtClean="0">
                  <a:solidFill>
                    <a:srgbClr val="000000"/>
                  </a:solidFill>
                  <a:cs typeface="Arial" panose="020B0604020202020204" pitchFamily="34" charset="0"/>
                </a:endParaRPr>
              </a:p>
              <a:p>
                <a:pPr lvl="0" algn="ctr">
                  <a:lnSpc>
                    <a:spcPct val="160000"/>
                  </a:lnSpc>
                  <a:spcBef>
                    <a:spcPts val="300"/>
                  </a:spcBef>
                  <a:spcAft>
                    <a:spcPts val="300"/>
                  </a:spcAft>
                  <a:tabLst>
                    <a:tab pos="360045" algn="l"/>
                    <a:tab pos="720090" algn="l"/>
                  </a:tabLst>
                  <a:defRPr/>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𝑇</m:t>
                    </m:r>
                    <m:r>
                      <a:rPr lang="vi-VN" sz="4000" i="1" smtClean="0">
                        <a:solidFill>
                          <a:srgbClr val="000000"/>
                        </a:solidFill>
                        <a:latin typeface="Cambria Math" panose="02040503050406030204" pitchFamily="18" charset="0"/>
                        <a:cs typeface="Arial" panose="020B0604020202020204" pitchFamily="34" charset="0"/>
                      </a:rPr>
                      <m:t>(</m:t>
                    </m:r>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 10 000 + 13 600.(</m:t>
                    </m:r>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 1) </m:t>
                    </m:r>
                  </m:oMath>
                </a14:m>
                <a:r>
                  <a:rPr lang="vi-VN" sz="4000">
                    <a:solidFill>
                      <a:srgbClr val="000000"/>
                    </a:solidFill>
                    <a:cs typeface="Arial" panose="020B0604020202020204" pitchFamily="34" charset="0"/>
                  </a:rPr>
                  <a:t>(</a:t>
                </a:r>
                <a:r>
                  <a:rPr lang="vi-VN" sz="4000">
                    <a:solidFill>
                      <a:srgbClr val="000000"/>
                    </a:solidFill>
                    <a:cs typeface="Arial" panose="020B0604020202020204" pitchFamily="34" charset="0"/>
                  </a:rPr>
                  <a:t>đồng</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4000">
                    <a:solidFill>
                      <a:srgbClr val="000000"/>
                    </a:solidFill>
                    <a:cs typeface="Arial" panose="020B0604020202020204" pitchFamily="34" charset="0"/>
                  </a:rPr>
                  <a:t>a) Tính số tiền phải trả khi xe di chuyển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20 </m:t>
                    </m:r>
                    <m:r>
                      <a:rPr lang="vi-VN" sz="4000" i="1">
                        <a:solidFill>
                          <a:srgbClr val="000000"/>
                        </a:solidFill>
                        <a:latin typeface="Cambria Math" panose="02040503050406030204" pitchFamily="18" charset="0"/>
                        <a:cs typeface="Arial" panose="020B0604020202020204" pitchFamily="34" charset="0"/>
                      </a:rPr>
                      <m:t>𝑘</m:t>
                    </m:r>
                    <m:r>
                      <a:rPr lang="en-US" sz="4000" b="0" i="1" smtClean="0">
                        <a:solidFill>
                          <a:srgbClr val="000000"/>
                        </a:solidFill>
                        <a:latin typeface="Cambria Math" panose="02040503050406030204" pitchFamily="18" charset="0"/>
                        <a:cs typeface="Arial" panose="020B0604020202020204" pitchFamily="34" charset="0"/>
                      </a:rPr>
                      <m:t>𝑚</m:t>
                    </m:r>
                  </m:oMath>
                </a14:m>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4000">
                    <a:solidFill>
                      <a:srgbClr val="000000"/>
                    </a:solidFill>
                    <a:cs typeface="Arial" panose="020B0604020202020204" pitchFamily="34" charset="0"/>
                  </a:rPr>
                  <a:t>b) Nếu một hành khách phải trả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200 400 </m:t>
                    </m:r>
                  </m:oMath>
                </a14:m>
                <a:r>
                  <a:rPr lang="vi-VN" sz="4000">
                    <a:solidFill>
                      <a:srgbClr val="000000"/>
                    </a:solidFill>
                    <a:cs typeface="Arial" panose="020B0604020202020204" pitchFamily="34" charset="0"/>
                  </a:rPr>
                  <a:t>đồng thì hành khách đó đã di chuyển bao nhiêu </a:t>
                </a:r>
                <a:r>
                  <a:rPr lang="vi-VN" sz="4000">
                    <a:solidFill>
                      <a:srgbClr val="000000"/>
                    </a:solidFill>
                    <a:cs typeface="Arial" panose="020B0604020202020204" pitchFamily="34" charset="0"/>
                  </a:rPr>
                  <a:t>kilômét</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773218" y="1257300"/>
                <a:ext cx="14685982" cy="7217360"/>
              </a:xfrm>
              <a:prstGeom prst="rect">
                <a:avLst/>
              </a:prstGeom>
              <a:blipFill>
                <a:blip r:embed="rId7"/>
                <a:stretch>
                  <a:fillRect l="-1494" r="-1453" b="-92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600012" y="7868955"/>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10" name="Group 9"/>
          <p:cNvGrpSpPr/>
          <p:nvPr/>
        </p:nvGrpSpPr>
        <p:grpSpPr>
          <a:xfrm>
            <a:off x="8263701" y="441753"/>
            <a:ext cx="1825661" cy="967947"/>
            <a:chOff x="1219200" y="4746458"/>
            <a:chExt cx="1825661" cy="967947"/>
          </a:xfrm>
        </p:grpSpPr>
        <p:sp>
          <p:nvSpPr>
            <p:cNvPr id="11" name="Oval Callout 10"/>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7" name="Rectangle 6"/>
              <p:cNvSpPr/>
              <p:nvPr/>
            </p:nvSpPr>
            <p:spPr>
              <a:xfrm>
                <a:off x="1981200" y="1657012"/>
                <a:ext cx="14390664" cy="7648248"/>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Điều kiện: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1&lt;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a:effectLst/>
                    <a:latin typeface="Arial" panose="020B0604020202020204" pitchFamily="34" charset="0"/>
                    <a:ea typeface="Calibri" panose="020F0502020204030204" pitchFamily="34" charset="0"/>
                    <a:cs typeface="Arial" panose="020B0604020202020204" pitchFamily="34" charset="0"/>
                  </a:rPr>
                  <a:t> vào công thức ta có: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𝑇</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=10 000+13 600 . </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20−1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=268 400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Vậy số tiền phải trả khi xe taxi di chuyển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fr-FR" sz="38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268 400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b) Hành khách phải tả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200 400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 tức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𝑇</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=200 400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Ta có phương trình: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200 400=10 000+13 600.</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800">
                    <a:effectLst/>
                    <a:latin typeface="Arial" panose="020B0604020202020204" pitchFamily="34" charset="0"/>
                    <a:ea typeface="Calibri" panose="020F0502020204030204" pitchFamily="34" charset="0"/>
                    <a:cs typeface="Arial" panose="020B0604020202020204" pitchFamily="34" charset="0"/>
                  </a:rPr>
                  <a:t> (TMĐK)</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Vậy người đo đã di chuyển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15 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981200" y="1657012"/>
                <a:ext cx="14390664" cy="7648248"/>
              </a:xfrm>
              <a:prstGeom prst="rect">
                <a:avLst/>
              </a:prstGeom>
              <a:blipFill>
                <a:blip r:embed="rId7"/>
                <a:stretch>
                  <a:fillRect l="-1398" b="-877"/>
                </a:stretch>
              </a:blipFill>
            </p:spPr>
            <p:txBody>
              <a:bodyPr/>
              <a:lstStyle/>
              <a:p>
                <a:r>
                  <a:rPr lang="en-US">
                    <a:noFill/>
                  </a:rPr>
                  <a:t> </a:t>
                </a:r>
              </a:p>
            </p:txBody>
          </p:sp>
        </mc:Fallback>
      </mc:AlternateContent>
    </p:spTree>
    <p:extLst>
      <p:ext uri="{BB962C8B-B14F-4D97-AF65-F5344CB8AC3E}">
        <p14:creationId xmlns:p14="http://schemas.microsoft.com/office/powerpoint/2010/main" val="309840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up)">
                                      <p:cBhvr>
                                        <p:cTn id="4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9"/>
              <p:cNvSpPr/>
              <p:nvPr/>
            </p:nvSpPr>
            <p:spPr>
              <a:xfrm>
                <a:off x="228600" y="262578"/>
                <a:ext cx="17830800" cy="9707273"/>
              </a:xfrm>
              <a:prstGeom prst="rect">
                <a:avLst/>
              </a:prstGeom>
            </p:spPr>
            <p:txBody>
              <a:bodyPr wrap="square">
                <a:spAutoFit/>
              </a:bodyPr>
              <a:lstStyle/>
              <a:p>
                <a:pPr lvl="0" algn="just">
                  <a:lnSpc>
                    <a:spcPct val="160000"/>
                  </a:lnSpc>
                  <a:spcBef>
                    <a:spcPts val="300"/>
                  </a:spcBef>
                  <a:spcAft>
                    <a:spcPts val="300"/>
                  </a:spcAft>
                  <a:tabLst>
                    <a:tab pos="360045" algn="l"/>
                    <a:tab pos="720090" algn="l"/>
                  </a:tabLst>
                  <a:defRPr/>
                </a:pP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315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7.40 </a:t>
                </a:r>
                <a:r>
                  <a:rPr lang="nl-NL" sz="315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15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3150">
                    <a:solidFill>
                      <a:srgbClr val="000000"/>
                    </a:solidFill>
                    <a:cs typeface="Arial" panose="020B0604020202020204" pitchFamily="34" charset="0"/>
                  </a:rPr>
                  <a:t>Trong lí thuyết tài chính, giá trị sổ sách là giá trị của một tài sản mà công ty sử dụng để xây dựng bảng cân đối kế toán của mình. Một số công ty khấu hao tài sản của họ bằng cách sử dụng phương pháp khấu hao đường thẳng để giá trị của tài sản giảm một lượng cố định mỗi năm. Mức suy giảm phụ thuộc vào thời gian sử dụng hữu ích mà công ty đặt tài sản đó. Giả sử một công ty vừa mua một chiếc máy photocopy mới với giá 18 triệu đồng. Công ty lựa chọn cách tính khấu hao chiếc máy photocopy này theo phương pháp khấu hao đường thẳng trong thời gian 3 năm, tức là mỗi năm giá trị của chiếc máy photocopy sẽ giảm 18 : 3 = 6 triệu </a:t>
                </a:r>
                <a:r>
                  <a:rPr lang="vi-VN" sz="3150">
                    <a:solidFill>
                      <a:srgbClr val="000000"/>
                    </a:solidFill>
                    <a:cs typeface="Arial" panose="020B0604020202020204" pitchFamily="34" charset="0"/>
                  </a:rPr>
                  <a:t>đồng</a:t>
                </a:r>
                <a:r>
                  <a:rPr lang="vi-VN" sz="3150" smtClean="0">
                    <a:solidFill>
                      <a:srgbClr val="000000"/>
                    </a:solidFill>
                    <a:cs typeface="Arial" panose="020B0604020202020204" pitchFamily="34" charset="0"/>
                  </a:rPr>
                  <a:t>.</a:t>
                </a:r>
                <a:endParaRPr lang="en-US" sz="3150" smtClean="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a) Viết hàm số bậc nhất biểu thị giá trị sổ sách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𝑉</m:t>
                    </m:r>
                    <m:r>
                      <a:rPr lang="vi-VN" sz="3150" i="1" smtClean="0">
                        <a:solidFill>
                          <a:srgbClr val="000000"/>
                        </a:solidFill>
                        <a:latin typeface="Cambria Math" panose="02040503050406030204" pitchFamily="18" charset="0"/>
                        <a:cs typeface="Arial" panose="020B0604020202020204" pitchFamily="34" charset="0"/>
                      </a:rPr>
                      <m:t>(</m:t>
                    </m:r>
                    <m:r>
                      <a:rPr lang="vi-VN" sz="3150" i="1" smtClean="0">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m:t>
                    </m:r>
                  </m:oMath>
                </a14:m>
                <a:r>
                  <a:rPr lang="vi-VN" sz="3150">
                    <a:solidFill>
                      <a:srgbClr val="000000"/>
                    </a:solidFill>
                    <a:cs typeface="Arial" panose="020B0604020202020204" pitchFamily="34" charset="0"/>
                  </a:rPr>
                  <a:t> của máy photocopy dưới dạng một hàm số theo thời gian sử dụng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 </m:t>
                    </m:r>
                  </m:oMath>
                </a14:m>
                <a:r>
                  <a:rPr lang="vi-VN" sz="3150">
                    <a:solidFill>
                      <a:srgbClr val="000000"/>
                    </a:solidFill>
                    <a:cs typeface="Arial" panose="020B0604020202020204" pitchFamily="34" charset="0"/>
                  </a:rPr>
                  <a:t>(năm) của </a:t>
                </a:r>
                <a:r>
                  <a:rPr lang="vi-VN" sz="3150">
                    <a:solidFill>
                      <a:srgbClr val="000000"/>
                    </a:solidFill>
                    <a:cs typeface="Arial" panose="020B0604020202020204" pitchFamily="34" charset="0"/>
                  </a:rPr>
                  <a:t>nó</a:t>
                </a:r>
                <a:r>
                  <a:rPr lang="vi-VN" sz="3150" smtClean="0">
                    <a:solidFill>
                      <a:srgbClr val="000000"/>
                    </a:solidFill>
                    <a:cs typeface="Arial" panose="020B0604020202020204" pitchFamily="34" charset="0"/>
                  </a:rPr>
                  <a:t>.</a:t>
                </a:r>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b) Vẽ đồ thị của hàm số bậc nhất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𝑦</m:t>
                    </m:r>
                    <m:r>
                      <a:rPr lang="vi-VN" sz="3150" i="1" smtClean="0">
                        <a:solidFill>
                          <a:srgbClr val="000000"/>
                        </a:solidFill>
                        <a:latin typeface="Cambria Math" panose="02040503050406030204" pitchFamily="18" charset="0"/>
                        <a:cs typeface="Arial" panose="020B0604020202020204" pitchFamily="34" charset="0"/>
                      </a:rPr>
                      <m:t> = </m:t>
                    </m:r>
                    <m:r>
                      <a:rPr lang="vi-VN" sz="3150" i="1">
                        <a:solidFill>
                          <a:srgbClr val="000000"/>
                        </a:solidFill>
                        <a:latin typeface="Cambria Math" panose="02040503050406030204" pitchFamily="18" charset="0"/>
                        <a:cs typeface="Arial" panose="020B0604020202020204" pitchFamily="34" charset="0"/>
                      </a:rPr>
                      <m:t>𝑉</m:t>
                    </m:r>
                    <m:r>
                      <a:rPr lang="vi-VN" sz="3150" i="1">
                        <a:solidFill>
                          <a:srgbClr val="000000"/>
                        </a:solidFill>
                        <a:latin typeface="Cambria Math" panose="02040503050406030204" pitchFamily="18" charset="0"/>
                        <a:cs typeface="Arial" panose="020B0604020202020204" pitchFamily="34" charset="0"/>
                      </a:rPr>
                      <m:t>(</m:t>
                    </m:r>
                    <m:r>
                      <a:rPr lang="vi-VN" sz="3150" i="1">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m:t>
                    </m:r>
                  </m:oMath>
                </a14:m>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c) Giá trị sổ sách của máy photocopy sau 2 năm sử dụng là bao </a:t>
                </a:r>
                <a:r>
                  <a:rPr lang="vi-VN" sz="3150">
                    <a:solidFill>
                      <a:srgbClr val="000000"/>
                    </a:solidFill>
                    <a:cs typeface="Arial" panose="020B0604020202020204" pitchFamily="34" charset="0"/>
                  </a:rPr>
                  <a:t>nhiêu</a:t>
                </a:r>
                <a:r>
                  <a:rPr lang="vi-VN" sz="3150" smtClean="0">
                    <a:solidFill>
                      <a:srgbClr val="000000"/>
                    </a:solidFill>
                    <a:cs typeface="Arial" panose="020B0604020202020204" pitchFamily="34" charset="0"/>
                  </a:rPr>
                  <a:t>?</a:t>
                </a:r>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d) Sau thời gian sử dụng là bao lâu thì máy photocopy có giá trị sổ sách là 9 triệu đồng?</a:t>
                </a:r>
              </a:p>
            </p:txBody>
          </p:sp>
        </mc:Choice>
        <mc:Fallback>
          <p:sp>
            <p:nvSpPr>
              <p:cNvPr id="10" name="Rectangle 9"/>
              <p:cNvSpPr>
                <a:spLocks noRot="1" noChangeAspect="1" noMove="1" noResize="1" noEditPoints="1" noAdjustHandles="1" noChangeArrowheads="1" noChangeShapeType="1" noTextEdit="1"/>
              </p:cNvSpPr>
              <p:nvPr/>
            </p:nvSpPr>
            <p:spPr>
              <a:xfrm>
                <a:off x="228600" y="262578"/>
                <a:ext cx="17830800" cy="9707273"/>
              </a:xfrm>
              <a:prstGeom prst="rect">
                <a:avLst/>
              </a:prstGeom>
              <a:blipFill>
                <a:blip r:embed="rId2"/>
                <a:stretch>
                  <a:fillRect l="-855" r="-821" b="-126"/>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6992600" y="8953500"/>
            <a:ext cx="921953" cy="1071116"/>
          </a:xfrm>
          <a:prstGeom prst="rect">
            <a:avLst/>
          </a:prstGeom>
        </p:spPr>
      </p:pic>
    </p:spTree>
    <p:extLst>
      <p:ext uri="{BB962C8B-B14F-4D97-AF65-F5344CB8AC3E}">
        <p14:creationId xmlns:p14="http://schemas.microsoft.com/office/powerpoint/2010/main" val="420291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8629133"/>
            <a:ext cx="1045074" cy="1184382"/>
          </a:xfrm>
          <a:prstGeom prst="rect">
            <a:avLst/>
          </a:prstGeom>
        </p:spPr>
      </p:pic>
      <p:grpSp>
        <p:nvGrpSpPr>
          <p:cNvPr id="4" name="Group 3"/>
          <p:cNvGrpSpPr/>
          <p:nvPr/>
        </p:nvGrpSpPr>
        <p:grpSpPr>
          <a:xfrm>
            <a:off x="8534400" y="487278"/>
            <a:ext cx="1676400" cy="990600"/>
            <a:chOff x="1219606" y="4723805"/>
            <a:chExt cx="1676400" cy="990600"/>
          </a:xfrm>
        </p:grpSpPr>
        <p:sp>
          <p:nvSpPr>
            <p:cNvPr id="5" name="Oval Callout 4"/>
            <p:cNvSpPr/>
            <p:nvPr/>
          </p:nvSpPr>
          <p:spPr>
            <a:xfrm>
              <a:off x="1219606" y="4723805"/>
              <a:ext cx="1676400" cy="99060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1486355" y="4886384"/>
              <a:ext cx="1375144" cy="6617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2" name="Rectangle 1"/>
              <p:cNvSpPr/>
              <p:nvPr/>
            </p:nvSpPr>
            <p:spPr>
              <a:xfrm>
                <a:off x="381000" y="1857693"/>
                <a:ext cx="17678400" cy="840871"/>
              </a:xfrm>
              <a:prstGeom prst="rect">
                <a:avLst/>
              </a:prstGeom>
            </p:spPr>
            <p:txBody>
              <a:bodyPr wrap="square">
                <a:spAutoFit/>
              </a:bodyPr>
              <a:lstStyle/>
              <a:p>
                <a:pPr algn="just">
                  <a:lnSpc>
                    <a:spcPct val="150000"/>
                  </a:lnSpc>
                  <a:spcBef>
                    <a:spcPts val="300"/>
                  </a:spcBef>
                  <a:spcAft>
                    <a:spcPts val="300"/>
                  </a:spcAft>
                </a:pPr>
                <a:r>
                  <a:rPr lang="fr-FR" sz="3700">
                    <a:latin typeface="Arial" panose="020B0604020202020204" pitchFamily="34" charset="0"/>
                    <a:ea typeface="Calibri" panose="020F0502020204030204" pitchFamily="34" charset="0"/>
                    <a:cs typeface="Arial" panose="020B0604020202020204" pitchFamily="34" charset="0"/>
                  </a:rPr>
                  <a:t>a) Hàm số bậc nhất biểu thị giá trị sổ sách của máy photocopy là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fr-FR" sz="3700" i="1">
                        <a:effectLst/>
                        <a:latin typeface="Cambria Math" panose="02040503050406030204" pitchFamily="18" charset="0"/>
                        <a:ea typeface="Calibri" panose="020F0502020204030204" pitchFamily="34" charset="0"/>
                        <a:cs typeface="Times New Roman" panose="02020603050405020304" pitchFamily="18" charset="0"/>
                      </a:rPr>
                      <m:t>=−6</m:t>
                    </m:r>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1000" y="1857693"/>
                <a:ext cx="17678400" cy="840871"/>
              </a:xfrm>
              <a:prstGeom prst="rect">
                <a:avLst/>
              </a:prstGeom>
              <a:blipFill>
                <a:blip r:embed="rId3"/>
                <a:stretch>
                  <a:fillRect l="-1103" b="-268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81000" y="3078728"/>
                <a:ext cx="7086600" cy="3927229"/>
              </a:xfrm>
              <a:prstGeom prst="rect">
                <a:avLst/>
              </a:prstGeom>
            </p:spPr>
            <p:txBody>
              <a:bodyPr wrap="square">
                <a:spAutoFit/>
              </a:bodyPr>
              <a:lstStyle/>
              <a:p>
                <a:pPr lvl="0" algn="just">
                  <a:lnSpc>
                    <a:spcPct val="165000"/>
                  </a:lnSpc>
                  <a:spcBef>
                    <a:spcPts val="300"/>
                  </a:spcBef>
                  <a:spcAft>
                    <a:spcPts val="300"/>
                  </a:spcAft>
                </a:pPr>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b) Cho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được điểm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2;6</m:t>
                        </m:r>
                      </m:e>
                    </m:d>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thuộc đồ thị hàm số</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được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đ</a:t>
                </a:r>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iểm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3;0</m:t>
                        </m:r>
                      </m:e>
                    </m:d>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thuộc đồ thị hàm số</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81000" y="3078728"/>
                <a:ext cx="7086600" cy="3927229"/>
              </a:xfrm>
              <a:prstGeom prst="rect">
                <a:avLst/>
              </a:prstGeom>
              <a:blipFill>
                <a:blip r:embed="rId4"/>
                <a:stretch>
                  <a:fillRect l="-2754" r="-2668" b="-1863"/>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8077200" y="3535278"/>
            <a:ext cx="9645105" cy="6008122"/>
          </a:xfrm>
          <a:prstGeom prst="rect">
            <a:avLst/>
          </a:prstGeom>
        </p:spPr>
      </p:pic>
    </p:spTree>
    <p:extLst>
      <p:ext uri="{BB962C8B-B14F-4D97-AF65-F5344CB8AC3E}">
        <p14:creationId xmlns:p14="http://schemas.microsoft.com/office/powerpoint/2010/main" val="2775592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97200" y="8724900"/>
            <a:ext cx="1045074" cy="118438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98419" y="2019300"/>
                <a:ext cx="15544800" cy="2048253"/>
              </a:xfrm>
              <a:prstGeom prst="rect">
                <a:avLst/>
              </a:prstGeom>
            </p:spPr>
            <p:txBody>
              <a:bodyPr wrap="square">
                <a:spAutoFit/>
              </a:bodyPr>
              <a:lstStyle/>
              <a:p>
                <a:pPr algn="just">
                  <a:lnSpc>
                    <a:spcPct val="165000"/>
                  </a:lnSpc>
                  <a:spcBef>
                    <a:spcPts val="300"/>
                  </a:spcBef>
                  <a:spcAft>
                    <a:spcPts val="300"/>
                  </a:spcAft>
                </a:pPr>
                <a:r>
                  <a:rPr lang="fr-FR" sz="3700">
                    <a:latin typeface="Arial" panose="020B0604020202020204" pitchFamily="34" charset="0"/>
                    <a:ea typeface="Calibri" panose="020F0502020204030204" pitchFamily="34" charset="0"/>
                    <a:cs typeface="Arial" panose="020B0604020202020204" pitchFamily="34" charset="0"/>
                  </a:rPr>
                  <a:t>c) Thay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700">
                    <a:effectLst/>
                    <a:latin typeface="Arial" panose="020B0604020202020204" pitchFamily="34" charset="0"/>
                    <a:ea typeface="Calibri" panose="020F0502020204030204" pitchFamily="34" charset="0"/>
                    <a:cs typeface="Arial" panose="020B0604020202020204" pitchFamily="34" charset="0"/>
                  </a:rPr>
                  <a:t> ta có </a:t>
                </a:r>
                <a:endParaRPr lang="fr-FR" sz="37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65000"/>
                  </a:lnSpc>
                  <a:spcBef>
                    <a:spcPts val="300"/>
                  </a:spcBef>
                  <a:spcAft>
                    <a:spcPts val="300"/>
                  </a:spcAft>
                </a:pP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3700" i="1">
                        <a:effectLst/>
                        <a:latin typeface="Cambria Math" panose="02040503050406030204" pitchFamily="18" charset="0"/>
                        <a:ea typeface="Calibri" panose="020F0502020204030204" pitchFamily="34" charset="0"/>
                        <a:cs typeface="Times New Roman" panose="02020603050405020304" pitchFamily="18" charset="0"/>
                      </a:rPr>
                      <m:t>=−6 . 2+18=6</m:t>
                    </m:r>
                  </m:oMath>
                </a14:m>
                <a:r>
                  <a:rPr lang="fr-FR" sz="3700">
                    <a:effectLst/>
                    <a:latin typeface="Arial" panose="020B0604020202020204" pitchFamily="34" charset="0"/>
                    <a:ea typeface="Calibri" panose="020F0502020204030204" pitchFamily="34" charset="0"/>
                    <a:cs typeface="Arial" panose="020B0604020202020204" pitchFamily="34" charset="0"/>
                  </a:rPr>
                  <a:t> (triệu </a:t>
                </a:r>
                <a:r>
                  <a:rPr lang="fr-FR" sz="3700">
                    <a:effectLst/>
                    <a:latin typeface="Arial" panose="020B0604020202020204" pitchFamily="34" charset="0"/>
                    <a:ea typeface="Calibri" panose="020F0502020204030204" pitchFamily="34" charset="0"/>
                    <a:cs typeface="Arial" panose="020B0604020202020204" pitchFamily="34" charset="0"/>
                  </a:rPr>
                  <a:t>đồng</a:t>
                </a:r>
                <a:r>
                  <a:rPr lang="fr-FR"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98419" y="2019300"/>
                <a:ext cx="15544800" cy="2048253"/>
              </a:xfrm>
              <a:prstGeom prst="rect">
                <a:avLst/>
              </a:prstGeom>
              <a:blipFill>
                <a:blip r:embed="rId3"/>
                <a:stretch>
                  <a:fillRect l="-1216" b="-4464"/>
                </a:stretch>
              </a:blipFill>
            </p:spPr>
            <p:txBody>
              <a:bodyPr/>
              <a:lstStyle/>
              <a:p>
                <a:r>
                  <a:rPr lang="en-US">
                    <a:noFill/>
                  </a:rPr>
                  <a:t> </a:t>
                </a:r>
              </a:p>
            </p:txBody>
          </p:sp>
        </mc:Fallback>
      </mc:AlternateContent>
      <p:grpSp>
        <p:nvGrpSpPr>
          <p:cNvPr id="9" name="Group 8"/>
          <p:cNvGrpSpPr/>
          <p:nvPr/>
        </p:nvGrpSpPr>
        <p:grpSpPr>
          <a:xfrm>
            <a:off x="8534400" y="487278"/>
            <a:ext cx="1676400" cy="990600"/>
            <a:chOff x="1219606" y="4723805"/>
            <a:chExt cx="1676400" cy="990600"/>
          </a:xfrm>
        </p:grpSpPr>
        <p:sp>
          <p:nvSpPr>
            <p:cNvPr id="10" name="Oval Callout 9"/>
            <p:cNvSpPr/>
            <p:nvPr/>
          </p:nvSpPr>
          <p:spPr>
            <a:xfrm>
              <a:off x="1219606" y="4723805"/>
              <a:ext cx="1676400" cy="99060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4"/>
              <a:ext cx="1375144" cy="6617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7" name="Rectangle 6"/>
              <p:cNvSpPr/>
              <p:nvPr/>
            </p:nvSpPr>
            <p:spPr>
              <a:xfrm>
                <a:off x="1398419" y="4608975"/>
                <a:ext cx="15544800" cy="4004173"/>
              </a:xfrm>
              <a:prstGeom prst="rect">
                <a:avLst/>
              </a:prstGeom>
            </p:spPr>
            <p:txBody>
              <a:bodyPr wrap="square">
                <a:spAutoFit/>
              </a:bodyPr>
              <a:lstStyle/>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d) Để có giá trị sổ sách là 9 triệu đồng 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tức là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9=−6</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(TMĐK)</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Vậy sau 1,5 năm sử dụng, giá trị sổ sách của chiếc máy photocopy sẽ là 9 triệu đồng.</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398419" y="4608975"/>
                <a:ext cx="15544800" cy="4004173"/>
              </a:xfrm>
              <a:prstGeom prst="rect">
                <a:avLst/>
              </a:prstGeom>
              <a:blipFill>
                <a:blip r:embed="rId4"/>
                <a:stretch>
                  <a:fillRect l="-1216" r="-1255" b="-1674"/>
                </a:stretch>
              </a:blipFill>
            </p:spPr>
            <p:txBody>
              <a:bodyPr/>
              <a:lstStyle/>
              <a:p>
                <a:r>
                  <a:rPr lang="en-US">
                    <a:noFill/>
                  </a:rPr>
                  <a:t> </a:t>
                </a:r>
              </a:p>
            </p:txBody>
          </p:sp>
        </mc:Fallback>
      </mc:AlternateContent>
    </p:spTree>
    <p:extLst>
      <p:ext uri="{BB962C8B-B14F-4D97-AF65-F5344CB8AC3E}">
        <p14:creationId xmlns:p14="http://schemas.microsoft.com/office/powerpoint/2010/main" val="4041874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12" name="Freeform 12"/>
          <p:cNvSpPr/>
          <p:nvPr/>
        </p:nvSpPr>
        <p:spPr>
          <a:xfrm rot="3033305">
            <a:off x="184134" y="7619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3" name="Freeform 13"/>
          <p:cNvSpPr/>
          <p:nvPr/>
        </p:nvSpPr>
        <p:spPr>
          <a:xfrm rot="19791462" flipV="1">
            <a:off x="16227952" y="8366405"/>
            <a:ext cx="1818335" cy="161108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p:grpSp>
        <p:nvGrpSpPr>
          <p:cNvPr id="21" name="Group 20"/>
          <p:cNvGrpSpPr/>
          <p:nvPr/>
        </p:nvGrpSpPr>
        <p:grpSpPr>
          <a:xfrm>
            <a:off x="413729" y="4010726"/>
            <a:ext cx="5411428" cy="3723574"/>
            <a:chOff x="924909" y="3568797"/>
            <a:chExt cx="5411428" cy="4241703"/>
          </a:xfrm>
          <a:solidFill>
            <a:schemeClr val="bg1"/>
          </a:solidFill>
        </p:grpSpPr>
        <p:grpSp>
          <p:nvGrpSpPr>
            <p:cNvPr id="22" name="Group 3"/>
            <p:cNvGrpSpPr/>
            <p:nvPr/>
          </p:nvGrpSpPr>
          <p:grpSpPr>
            <a:xfrm>
              <a:off x="924909" y="3568797"/>
              <a:ext cx="5411428" cy="4241703"/>
              <a:chOff x="0" y="0"/>
              <a:chExt cx="3183193" cy="3101958"/>
            </a:xfrm>
            <a:grpFill/>
          </p:grpSpPr>
          <p:sp>
            <p:nvSpPr>
              <p:cNvPr id="2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2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3" name="Rectangle 22"/>
            <p:cNvSpPr/>
            <p:nvPr/>
          </p:nvSpPr>
          <p:spPr>
            <a:xfrm>
              <a:off x="1184108" y="4507083"/>
              <a:ext cx="4796230" cy="1540627"/>
            </a:xfrm>
            <a:prstGeom prst="rect">
              <a:avLst/>
            </a:prstGeom>
            <a:grpFill/>
            <a:ln>
              <a:noFill/>
            </a:ln>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6" name="Group 25"/>
          <p:cNvGrpSpPr/>
          <p:nvPr/>
        </p:nvGrpSpPr>
        <p:grpSpPr>
          <a:xfrm>
            <a:off x="6413415" y="3947506"/>
            <a:ext cx="5422223" cy="3785269"/>
            <a:chOff x="6840639" y="3553166"/>
            <a:chExt cx="5422223" cy="5001862"/>
          </a:xfrm>
          <a:solidFill>
            <a:schemeClr val="bg1"/>
          </a:solidFill>
        </p:grpSpPr>
        <p:grpSp>
          <p:nvGrpSpPr>
            <p:cNvPr id="27" name="Group 3"/>
            <p:cNvGrpSpPr/>
            <p:nvPr/>
          </p:nvGrpSpPr>
          <p:grpSpPr>
            <a:xfrm>
              <a:off x="6840639" y="3553166"/>
              <a:ext cx="5422223" cy="5001862"/>
              <a:chOff x="-3810" y="-1"/>
              <a:chExt cx="3189543" cy="3657863"/>
            </a:xfrm>
            <a:grpFill/>
          </p:grpSpPr>
          <p:sp>
            <p:nvSpPr>
              <p:cNvPr id="2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8" name="Rectangle 27"/>
            <p:cNvSpPr/>
            <p:nvPr/>
          </p:nvSpPr>
          <p:spPr>
            <a:xfrm>
              <a:off x="7394881" y="4725108"/>
              <a:ext cx="4360209" cy="1824924"/>
            </a:xfrm>
            <a:prstGeom prst="rect">
              <a:avLst/>
            </a:prstGeom>
            <a:grpFill/>
            <a:ln>
              <a:noFill/>
            </a:ln>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31" name="Group 30"/>
          <p:cNvGrpSpPr/>
          <p:nvPr/>
        </p:nvGrpSpPr>
        <p:grpSpPr>
          <a:xfrm>
            <a:off x="12421737" y="3986693"/>
            <a:ext cx="5422223" cy="3746081"/>
            <a:chOff x="12644694" y="3479846"/>
            <a:chExt cx="5422223" cy="4709752"/>
          </a:xfrm>
          <a:solidFill>
            <a:schemeClr val="bg1"/>
          </a:solidFill>
        </p:grpSpPr>
        <p:grpSp>
          <p:nvGrpSpPr>
            <p:cNvPr id="32" name="Group 3"/>
            <p:cNvGrpSpPr/>
            <p:nvPr/>
          </p:nvGrpSpPr>
          <p:grpSpPr>
            <a:xfrm>
              <a:off x="12644694" y="3479846"/>
              <a:ext cx="5422223" cy="4709752"/>
              <a:chOff x="-3810" y="0"/>
              <a:chExt cx="3189543" cy="3444242"/>
            </a:xfrm>
            <a:grpFill/>
          </p:grpSpPr>
          <p:sp>
            <p:nvSpPr>
              <p:cNvPr id="3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33" name="Rectangle 32"/>
            <p:cNvSpPr/>
            <p:nvPr/>
          </p:nvSpPr>
          <p:spPr>
            <a:xfrm>
              <a:off x="12756290" y="4047375"/>
              <a:ext cx="5196871" cy="3598648"/>
            </a:xfrm>
            <a:prstGeom prst="rect">
              <a:avLst/>
            </a:prstGeom>
            <a:grpFill/>
            <a:ln>
              <a:noFill/>
            </a:ln>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tập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cuối </a:t>
              </a:r>
              <a:r>
                <a:rPr lang="vi-VN" sz="4000" b="1" kern="0">
                  <a:latin typeface="Arial"/>
                  <a:ea typeface="Calibri" panose="020F0502020204030204" pitchFamily="34" charset="0"/>
                  <a:cs typeface="Times New Roman" panose="02020603050405020304" pitchFamily="18" charset="0"/>
                  <a:sym typeface="Arial"/>
                </a:rPr>
                <a:t>chương </a:t>
              </a:r>
              <a:r>
                <a:rPr lang="vi-VN" sz="4000" b="1" kern="0" smtClean="0">
                  <a:latin typeface="Arial"/>
                  <a:ea typeface="Calibri" panose="020F0502020204030204" pitchFamily="34" charset="0"/>
                  <a:cs typeface="Times New Roman" panose="02020603050405020304" pitchFamily="18" charset="0"/>
                  <a:sym typeface="Arial"/>
                </a:rPr>
                <a:t>VII</a:t>
              </a:r>
              <a:r>
                <a:rPr lang="en-US" sz="4000" b="1" kern="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
        <p:nvSpPr>
          <p:cNvPr id="37" name="Freeform 7"/>
          <p:cNvSpPr/>
          <p:nvPr/>
        </p:nvSpPr>
        <p:spPr>
          <a:xfrm>
            <a:off x="6342112" y="2405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38" name="TextBox 11"/>
          <p:cNvSpPr txBox="1"/>
          <p:nvPr/>
        </p:nvSpPr>
        <p:spPr>
          <a:xfrm>
            <a:off x="3733800" y="1335203"/>
            <a:ext cx="10586506" cy="1013098"/>
          </a:xfrm>
          <a:prstGeom prst="rect">
            <a:avLst/>
          </a:prstGeom>
        </p:spPr>
        <p:txBody>
          <a:bodyPr wrap="square" lIns="0" tIns="0" rIns="0" bIns="0" rtlCol="0" anchor="t">
            <a:spAutoFit/>
          </a:bodyPr>
          <a:lstStyle/>
          <a:p>
            <a:pPr lvl="0" algn="ctr">
              <a:lnSpc>
                <a:spcPts val="7941"/>
              </a:lnSpc>
              <a:defRPr/>
            </a:pPr>
            <a:r>
              <a:rPr lang="vi-VN" sz="6500" b="1">
                <a:solidFill>
                  <a:srgbClr val="1F497D"/>
                </a:solidFill>
                <a:cs typeface="Arial" panose="020B0604020202020204" pitchFamily="34" charset="0"/>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p:grpSp>
        <p:nvGrpSpPr>
          <p:cNvPr id="16" name="Group 15"/>
          <p:cNvGrpSpPr/>
          <p:nvPr/>
        </p:nvGrpSpPr>
        <p:grpSpPr>
          <a:xfrm>
            <a:off x="8261597" y="898953"/>
            <a:ext cx="1825661" cy="967947"/>
            <a:chOff x="1219200" y="4746458"/>
            <a:chExt cx="1825661" cy="967947"/>
          </a:xfrm>
        </p:grpSpPr>
        <p:sp>
          <p:nvSpPr>
            <p:cNvPr id="22" name="Oval Callout 2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24" name="Rectangle 23"/>
              <p:cNvSpPr/>
              <p:nvPr/>
            </p:nvSpPr>
            <p:spPr>
              <a:xfrm>
                <a:off x="1963125" y="2316333"/>
                <a:ext cx="7211302" cy="7322967"/>
              </a:xfrm>
              <a:prstGeom prst="rect">
                <a:avLst/>
              </a:prstGeom>
            </p:spPr>
            <p:txBody>
              <a:bodyPr wrap="square">
                <a:spAutoFit/>
              </a:bodyPr>
              <a:lstStyle/>
              <a:p>
                <a:pPr algn="just">
                  <a:lnSpc>
                    <a:spcPct val="150000"/>
                  </a:lnSpc>
                  <a:spcBef>
                    <a:spcPts val="200"/>
                  </a:spcBef>
                  <a:spcAft>
                    <a:spcPts val="200"/>
                  </a:spcAft>
                </a:pPr>
                <a:r>
                  <a:rPr lang="da-DK" sz="3800" b="1" smtClean="0">
                    <a:solidFill>
                      <a:prstClr val="black"/>
                    </a:solidFill>
                    <a:latin typeface="Arial" panose="020B0604020202020204" pitchFamily="34" charset="0"/>
                    <a:ea typeface="Calibri" panose="020F0502020204030204" pitchFamily="34" charset="0"/>
                    <a:cs typeface="Arial" panose="020B0604020202020204" pitchFamily="34" charset="0"/>
                  </a:rPr>
                  <a:t>Bài 1</a:t>
                </a:r>
                <a:r>
                  <a:rPr lang="da-DK" sz="3800" b="1">
                    <a:solidFill>
                      <a:prstClr val="black"/>
                    </a:solidFill>
                    <a:latin typeface="Arial" panose="020B0604020202020204" pitchFamily="34" charset="0"/>
                    <a:ea typeface="Calibri" panose="020F0502020204030204" pitchFamily="34" charset="0"/>
                    <a:cs typeface="Arial" panose="020B0604020202020204" pitchFamily="34" charset="0"/>
                  </a:rPr>
                  <a:t>:</a:t>
                </a:r>
                <a:r>
                  <a:rPr lang="da-DK"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da-DK"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vi-VN" sz="3800" smtClean="0">
                    <a:ea typeface="Calibri" panose="020F0502020204030204" pitchFamily="34" charset="0"/>
                    <a:cs typeface="Times New Roman" panose="02020603050405020304" pitchFamily="18" charset="0"/>
                  </a:rPr>
                  <a:t>Xét </a:t>
                </a:r>
                <a:r>
                  <a:rPr lang="vi-VN" sz="3800" smtClean="0">
                    <a:ea typeface="Calibri" panose="020F0502020204030204" pitchFamily="34" charset="0"/>
                    <a:cs typeface="Times New Roman" panose="02020603050405020304" pitchFamily="18" charset="0"/>
                  </a:rPr>
                  <a:t>hàm số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−2</m:t>
                    </m:r>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 4</m:t>
                    </m:r>
                  </m:oMath>
                </a14:m>
                <a:endParaRPr lang="en-US" sz="3800">
                  <a:effectLst/>
                  <a:ea typeface="Arial" panose="020B0604020202020204" pitchFamily="34" charset="0"/>
                  <a:cs typeface="Times New Roman" panose="02020603050405020304" pitchFamily="18" charset="0"/>
                </a:endParaRPr>
              </a:p>
              <a:p>
                <a:pPr marL="571500" indent="-571500" algn="just">
                  <a:lnSpc>
                    <a:spcPct val="150000"/>
                  </a:lnSpc>
                  <a:spcBef>
                    <a:spcPts val="200"/>
                  </a:spcBef>
                  <a:spcAft>
                    <a:spcPts val="200"/>
                  </a:spcAft>
                  <a:buFontTx/>
                  <a:buChar char="-"/>
                </a:pPr>
                <a:r>
                  <a:rPr lang="vi-VN" sz="3800" smtClean="0">
                    <a:effectLst/>
                    <a:ea typeface="Calibri" panose="020F0502020204030204" pitchFamily="34" charset="0"/>
                    <a:cs typeface="Times New Roman" panose="02020603050405020304" pitchFamily="18" charset="0"/>
                  </a:rPr>
                  <a:t>Với </a:t>
                </a:r>
                <a14:m>
                  <m:oMath xmlns:m="http://schemas.openxmlformats.org/officeDocument/2006/math">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 0</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Cambria Math" panose="02040503050406030204" pitchFamily="18" charset="0"/>
                  </a:rPr>
                  <a:t>⇒</a:t>
                </a:r>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=−4.</m:t>
                    </m:r>
                  </m:oMath>
                </a14:m>
                <a:endParaRPr lang="en-US" sz="3800" smtClean="0">
                  <a:effectLst/>
                  <a:ea typeface="Calibri" panose="020F0502020204030204" pitchFamily="34" charset="0"/>
                  <a:cs typeface="Times New Roman" panose="02020603050405020304" pitchFamily="18" charset="0"/>
                </a:endParaRPr>
              </a:p>
              <a:p>
                <a:pPr marL="571500" indent="-571500" algn="just">
                  <a:lnSpc>
                    <a:spcPct val="150000"/>
                  </a:lnSpc>
                  <a:spcBef>
                    <a:spcPts val="200"/>
                  </a:spcBef>
                  <a:spcAft>
                    <a:spcPts val="200"/>
                  </a:spcAft>
                  <a:buFontTx/>
                  <a:buChar char="-"/>
                </a:pPr>
                <a:r>
                  <a:rPr lang="vi-VN" sz="3800" smtClean="0">
                    <a:effectLst/>
                    <a:ea typeface="Calibri" panose="020F0502020204030204" pitchFamily="34" charset="0"/>
                    <a:cs typeface="Times New Roman" panose="02020603050405020304" pitchFamily="18" charset="0"/>
                  </a:rPr>
                  <a:t>Với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0</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Cambria Math" panose="02040503050406030204" pitchFamily="18" charset="0"/>
                  </a:rPr>
                  <a:t>⇒</a:t>
                </a:r>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=−2</m:t>
                    </m:r>
                  </m:oMath>
                </a14:m>
                <a:r>
                  <a:rPr lang="vi-VN" sz="380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Bef>
                    <a:spcPts val="200"/>
                  </a:spcBef>
                  <a:spcAft>
                    <a:spcPts val="200"/>
                  </a:spcAft>
                </a:pPr>
                <a:r>
                  <a:rPr lang="vi-VN" sz="3800">
                    <a:effectLst/>
                    <a:ea typeface="Calibri" panose="020F0502020204030204" pitchFamily="34" charset="0"/>
                    <a:cs typeface="Times New Roman" panose="02020603050405020304" pitchFamily="18" charset="0"/>
                  </a:rPr>
                  <a:t>Vậy đồ thị hàm số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m:t>
                    </m:r>
                    <m:r>
                      <a:rPr lang="vi-VN" sz="3800" b="1"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2</m:t>
                    </m:r>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4</m:t>
                    </m:r>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vi-VN" sz="3800" smtClean="0">
                    <a:effectLst/>
                    <a:ea typeface="Calibri" panose="020F0502020204030204" pitchFamily="34" charset="0"/>
                    <a:cs typeface="Times New Roman" panose="02020603050405020304" pitchFamily="18" charset="0"/>
                  </a:rPr>
                  <a:t>là </a:t>
                </a:r>
                <a:r>
                  <a:rPr lang="vi-VN" sz="3800">
                    <a:effectLst/>
                    <a:ea typeface="Calibri" panose="020F0502020204030204" pitchFamily="34" charset="0"/>
                    <a:cs typeface="Times New Roman" panose="02020603050405020304" pitchFamily="18" charset="0"/>
                  </a:rPr>
                  <a:t>đường thẳng đi qua 2 điểm </a:t>
                </a:r>
                <a14:m>
                  <m:oMath xmlns:m="http://schemas.openxmlformats.org/officeDocument/2006/math">
                    <m:r>
                      <a:rPr lang="vi-VN" sz="3800" i="1">
                        <a:effectLst/>
                        <a:ea typeface="Calibri" panose="020F0502020204030204" pitchFamily="34" charset="0"/>
                        <a:cs typeface="Times New Roman" panose="02020603050405020304" pitchFamily="18" charset="0"/>
                      </a:rPr>
                      <m:t>𝐴</m:t>
                    </m:r>
                    <m:r>
                      <a:rPr lang="vi-VN" sz="3800" i="1">
                        <a:effectLst/>
                        <a:ea typeface="Calibri" panose="020F0502020204030204" pitchFamily="34" charset="0"/>
                        <a:cs typeface="Times New Roman" panose="02020603050405020304" pitchFamily="18" charset="0"/>
                      </a:rPr>
                      <m:t>(−2; 0); </m:t>
                    </m:r>
                    <m:r>
                      <a:rPr lang="vi-VN" sz="3800" i="1">
                        <a:effectLst/>
                        <a:ea typeface="Calibri" panose="020F0502020204030204" pitchFamily="34" charset="0"/>
                        <a:cs typeface="Times New Roman" panose="02020603050405020304" pitchFamily="18" charset="0"/>
                      </a:rPr>
                      <m:t>𝐵</m:t>
                    </m:r>
                    <m:r>
                      <a:rPr lang="vi-VN" sz="3800" i="1">
                        <a:effectLst/>
                        <a:ea typeface="Calibri" panose="020F0502020204030204" pitchFamily="34" charset="0"/>
                        <a:cs typeface="Times New Roman" panose="02020603050405020304" pitchFamily="18" charset="0"/>
                      </a:rPr>
                      <m:t>(0; −4)</m:t>
                    </m:r>
                  </m:oMath>
                </a14:m>
                <a:endParaRPr lang="en-US" sz="3800">
                  <a:effectLst/>
                  <a:ea typeface="Arial" panose="020B0604020202020204" pitchFamily="34" charset="0"/>
                  <a:cs typeface="Times New Roman" panose="02020603050405020304" pitchFamily="18" charset="0"/>
                </a:endParaRPr>
              </a:p>
              <a:p>
                <a:pPr algn="just">
                  <a:lnSpc>
                    <a:spcPct val="150000"/>
                  </a:lnSpc>
                  <a:spcBef>
                    <a:spcPts val="200"/>
                  </a:spcBef>
                  <a:spcAft>
                    <a:spcPts val="200"/>
                  </a:spcAft>
                </a:pPr>
                <a:r>
                  <a:rPr lang="vi-VN" sz="3800">
                    <a:effectLst/>
                    <a:ea typeface="Calibri" panose="020F0502020204030204" pitchFamily="34" charset="0"/>
                    <a:cs typeface="Times New Roman" panose="02020603050405020304" pitchFamily="18" charset="0"/>
                  </a:rPr>
                  <a:t>Hệ số góc </a:t>
                </a:r>
                <a14:m>
                  <m:oMath xmlns:m="http://schemas.openxmlformats.org/officeDocument/2006/math">
                    <m:r>
                      <a:rPr lang="vi-VN" sz="3800" i="1">
                        <a:effectLst/>
                        <a:ea typeface="Calibri" panose="020F0502020204030204" pitchFamily="34" charset="0"/>
                        <a:cs typeface="Times New Roman" panose="02020603050405020304" pitchFamily="18" charset="0"/>
                      </a:rPr>
                      <m:t>𝑎</m:t>
                    </m:r>
                    <m:r>
                      <a:rPr lang="vi-VN" sz="3800" i="1">
                        <a:effectLst/>
                        <a:ea typeface="Calibri" panose="020F0502020204030204" pitchFamily="34" charset="0"/>
                        <a:cs typeface="Times New Roman" panose="02020603050405020304" pitchFamily="18" charset="0"/>
                      </a:rPr>
                      <m:t>=−2</m:t>
                    </m:r>
                  </m:oMath>
                </a14:m>
                <a:endParaRPr lang="en-US" sz="3800">
                  <a:effectLst/>
                  <a:ea typeface="Arial" panose="020B060402020202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963125" y="2316333"/>
                <a:ext cx="7211302" cy="7322967"/>
              </a:xfrm>
              <a:prstGeom prst="rect">
                <a:avLst/>
              </a:prstGeom>
              <a:blipFill>
                <a:blip r:embed="rId8"/>
                <a:stretch>
                  <a:fillRect l="-2790" r="-2790" b="-2165"/>
                </a:stretch>
              </a:blipFill>
            </p:spPr>
            <p:txBody>
              <a:bodyPr/>
              <a:lstStyle/>
              <a:p>
                <a:r>
                  <a:rPr lang="en-US">
                    <a:noFill/>
                  </a:rPr>
                  <a:t> </a:t>
                </a:r>
              </a:p>
            </p:txBody>
          </p:sp>
        </mc:Fallback>
      </mc:AlternateContent>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536361" y="1973039"/>
            <a:ext cx="5837611" cy="7666261"/>
          </a:xfrm>
          <a:prstGeom prst="rect">
            <a:avLst/>
          </a:prstGeom>
        </p:spPr>
      </p:pic>
    </p:spTree>
    <p:extLst>
      <p:ext uri="{BB962C8B-B14F-4D97-AF65-F5344CB8AC3E}">
        <p14:creationId xmlns:p14="http://schemas.microsoft.com/office/powerpoint/2010/main" val="16281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up)">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down)">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down)">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2" dur="500"/>
                                        <p:tgtEl>
                                          <p:spTgt spid="24">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35" dur="500"/>
                                        <p:tgtEl>
                                          <p:spTgt spid="2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xEl>
                                              <p:pRg st="6" end="6"/>
                                            </p:txEl>
                                          </p:spTgt>
                                        </p:tgtEl>
                                        <p:attrNameLst>
                                          <p:attrName>style.visibility</p:attrName>
                                        </p:attrNameLst>
                                      </p:cBhvr>
                                      <p:to>
                                        <p:strVal val="visible"/>
                                      </p:to>
                                    </p:set>
                                    <p:animEffect transition="in" filter="wipe(left)">
                                      <p:cBhvr>
                                        <p:cTn id="40" dur="500"/>
                                        <p:tgtEl>
                                          <p:spTgt spid="2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Freeform 10"/>
          <p:cNvSpPr/>
          <p:nvPr/>
        </p:nvSpPr>
        <p:spPr>
          <a:xfrm>
            <a:off x="6543676" y="179070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2" name="TextBox 10"/>
          <p:cNvSpPr txBox="1"/>
          <p:nvPr/>
        </p:nvSpPr>
        <p:spPr>
          <a:xfrm>
            <a:off x="1889471" y="2171700"/>
            <a:ext cx="14493529" cy="3742371"/>
          </a:xfrm>
          <a:prstGeom prst="rect">
            <a:avLst/>
          </a:prstGeom>
        </p:spPr>
        <p:txBody>
          <a:bodyPr wrap="square" lIns="0" tIns="0" rIns="0" bIns="0" rtlCol="0" anchor="t">
            <a:spAutoFit/>
          </a:bodyPr>
          <a:lstStyle/>
          <a:p>
            <a:pPr algn="ctr">
              <a:lnSpc>
                <a:spcPts val="15662"/>
              </a:lnSpc>
            </a:pPr>
            <a:r>
              <a:rPr lang="vi-VN" sz="7500" b="1">
                <a:solidFill>
                  <a:srgbClr val="000000"/>
                </a:solidFill>
                <a:cs typeface="Arial" panose="020B0604020202020204" pitchFamily="34" charset="0"/>
              </a:rPr>
              <a:t>CẢM ƠN CÁC EM </a:t>
            </a:r>
          </a:p>
          <a:p>
            <a:pPr algn="ctr">
              <a:lnSpc>
                <a:spcPts val="15662"/>
              </a:lnSpc>
            </a:pPr>
            <a:r>
              <a:rPr lang="vi-VN" sz="7500" b="1">
                <a:solidFill>
                  <a:srgbClr val="000000"/>
                </a:solidFill>
                <a:cs typeface="Arial" panose="020B0604020202020204" pitchFamily="34" charset="0"/>
              </a:rPr>
              <a:t>ĐÃ THEO DÕI </a:t>
            </a:r>
            <a:r>
              <a:rPr lang="en-US" sz="7500" b="1" smtClean="0">
                <a:solidFill>
                  <a:srgbClr val="000000"/>
                </a:solidFill>
                <a:latin typeface="Arial" panose="020B0604020202020204" pitchFamily="34" charset="0"/>
                <a:cs typeface="Arial" panose="020B0604020202020204" pitchFamily="34" charset="0"/>
              </a:rPr>
              <a:t>TIẾT</a:t>
            </a:r>
            <a:r>
              <a:rPr lang="vi-VN" sz="7500" b="1" smtClean="0">
                <a:solidFill>
                  <a:srgbClr val="000000"/>
                </a:solidFill>
                <a:cs typeface="Arial" panose="020B0604020202020204" pitchFamily="34" charset="0"/>
              </a:rPr>
              <a:t> </a:t>
            </a:r>
            <a:r>
              <a:rPr lang="vi-VN" sz="7500" b="1">
                <a:solidFill>
                  <a:srgbClr val="000000"/>
                </a:solidFill>
                <a:cs typeface="Arial" panose="020B0604020202020204" pitchFamily="34" charset="0"/>
              </a:rPr>
              <a:t>HỌC!</a:t>
            </a:r>
          </a:p>
        </p:txBody>
      </p:sp>
      <p:pic>
        <p:nvPicPr>
          <p:cNvPr id="8" name="Picture 7"/>
          <p:cNvPicPr>
            <a:picLocks noChangeAspect="1"/>
          </p:cNvPicPr>
          <p:nvPr/>
        </p:nvPicPr>
        <p:blipFill>
          <a:blip r:embed="rId9"/>
          <a:stretch>
            <a:fillRect/>
          </a:stretch>
        </p:blipFill>
        <p:spPr>
          <a:xfrm>
            <a:off x="11353800" y="6743700"/>
            <a:ext cx="5566504" cy="3031265"/>
          </a:xfrm>
          <a:prstGeom prst="rect">
            <a:avLst/>
          </a:prstGeom>
        </p:spPr>
      </p:pic>
    </p:spTree>
    <p:extLst>
      <p:ext uri="{BB962C8B-B14F-4D97-AF65-F5344CB8AC3E}">
        <p14:creationId xmlns:p14="http://schemas.microsoft.com/office/powerpoint/2010/main" val="343162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mc:AlternateContent xmlns:mc="http://schemas.openxmlformats.org/markup-compatibility/2006">
        <mc:Choice xmlns:a14="http://schemas.microsoft.com/office/drawing/2010/main" Requires="a14">
          <p:sp>
            <p:nvSpPr>
              <p:cNvPr id="24" name="Rectangle 23"/>
              <p:cNvSpPr/>
              <p:nvPr/>
            </p:nvSpPr>
            <p:spPr>
              <a:xfrm>
                <a:off x="1856687" y="2510440"/>
                <a:ext cx="7211302" cy="6709529"/>
              </a:xfrm>
              <a:prstGeom prst="rect">
                <a:avLst/>
              </a:prstGeom>
            </p:spPr>
            <p:txBody>
              <a:bodyPr wrap="square">
                <a:spAutoFit/>
              </a:bodyPr>
              <a:lstStyle/>
              <a:p>
                <a:pPr algn="just">
                  <a:lnSpc>
                    <a:spcPct val="150000"/>
                  </a:lnSpc>
                  <a:spcBef>
                    <a:spcPts val="300"/>
                  </a:spcBef>
                  <a:spcAft>
                    <a:spcPts val="300"/>
                  </a:spcAft>
                </a:pPr>
                <a:r>
                  <a:rPr lang="da-DK" sz="4000" b="1">
                    <a:latin typeface="Arial" panose="020B0604020202020204" pitchFamily="34" charset="0"/>
                    <a:ea typeface="Calibri" panose="020F0502020204030204" pitchFamily="34" charset="0"/>
                    <a:cs typeface="Arial" panose="020B0604020202020204" pitchFamily="34" charset="0"/>
                  </a:rPr>
                  <a:t>Bài </a:t>
                </a:r>
                <a:r>
                  <a:rPr lang="da-DK" sz="4000" b="1" smtClean="0">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Hàm số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𝑦</m:t>
                    </m:r>
                    <m:r>
                      <a:rPr lang="pt-BR" sz="4000" i="1">
                        <a:effectLst/>
                        <a:latin typeface="Cambria Math" panose="02040503050406030204" pitchFamily="18" charset="0"/>
                        <a:ea typeface="Calibri" panose="020F0502020204030204" pitchFamily="34" charset="0"/>
                        <a:cs typeface="Times New Roman" panose="02020603050405020304" pitchFamily="18" charset="0"/>
                      </a:rPr>
                      <m:t>=</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pt-BR" sz="4000">
                    <a:effectLst/>
                    <a:latin typeface="Arial" panose="020B0604020202020204" pitchFamily="34" charset="0"/>
                    <a:ea typeface="Calibri" panose="020F0502020204030204" pitchFamily="34" charset="0"/>
                    <a:cs typeface="Arial" panose="020B0604020202020204" pitchFamily="34" charset="0"/>
                  </a:rPr>
                  <a:t> có đồ thị cắt trục tung tại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(0; 2).</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Đồ thị hàm số tạo với hướng dương của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oMath>
                </a14:m>
                <a:r>
                  <a:rPr lang="pt-BR" sz="4000">
                    <a:effectLst/>
                    <a:latin typeface="Arial" panose="020B0604020202020204" pitchFamily="34" charset="0"/>
                    <a:ea typeface="Calibri" panose="020F0502020204030204" pitchFamily="34" charset="0"/>
                    <a:cs typeface="Arial" panose="020B0604020202020204" pitchFamily="34" charset="0"/>
                  </a:rPr>
                  <a:t> một góc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40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pt-BR" sz="4000">
                    <a:effectLst/>
                    <a:latin typeface="Arial" panose="020B0604020202020204" pitchFamily="34" charset="0"/>
                    <a:ea typeface="Calibri" panose="020F0502020204030204" pitchFamily="34" charset="0"/>
                    <a:cs typeface="Arial" panose="020B0604020202020204" pitchFamily="34" charset="0"/>
                  </a:rPr>
                  <a:t> nên ta có đồ thị hàm số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𝑦</m:t>
                    </m:r>
                    <m:r>
                      <a:rPr lang="pt-BR" sz="4000" i="1">
                        <a:effectLst/>
                        <a:latin typeface="Cambria Math" panose="02040503050406030204" pitchFamily="18" charset="0"/>
                        <a:ea typeface="Calibri" panose="020F0502020204030204" pitchFamily="34" charset="0"/>
                        <a:cs typeface="Times New Roman" panose="02020603050405020304" pitchFamily="18" charset="0"/>
                      </a:rPr>
                      <m:t> = </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 + 2</m:t>
                    </m:r>
                  </m:oMath>
                </a14:m>
                <a:r>
                  <a:rPr lang="pt-BR" sz="4000">
                    <a:effectLst/>
                    <a:latin typeface="Arial" panose="020B0604020202020204" pitchFamily="34" charset="0"/>
                    <a:ea typeface="Calibri" panose="020F0502020204030204" pitchFamily="34" charset="0"/>
                    <a:cs typeface="Arial" panose="020B0604020202020204" pitchFamily="34" charset="0"/>
                  </a:rPr>
                  <a:t> như sau:</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856687" y="2510440"/>
                <a:ext cx="7211302" cy="6709529"/>
              </a:xfrm>
              <a:prstGeom prst="rect">
                <a:avLst/>
              </a:prstGeom>
              <a:blipFill>
                <a:blip r:embed="rId8"/>
                <a:stretch>
                  <a:fillRect l="-3043" r="-2959" b="-1364"/>
                </a:stretch>
              </a:blipFill>
            </p:spPr>
            <p:txBody>
              <a:bodyPr/>
              <a:lstStyle/>
              <a:p>
                <a:r>
                  <a:rPr lang="en-US">
                    <a:noFill/>
                  </a:rPr>
                  <a:t> </a:t>
                </a:r>
              </a:p>
            </p:txBody>
          </p:sp>
        </mc:Fallback>
      </mc:AlternateContent>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10091571" y="2400300"/>
            <a:ext cx="6248352" cy="6980702"/>
          </a:xfrm>
          <a:prstGeom prst="rect">
            <a:avLst/>
          </a:prstGeom>
        </p:spPr>
      </p:pic>
      <p:grpSp>
        <p:nvGrpSpPr>
          <p:cNvPr id="15" name="Group 14"/>
          <p:cNvGrpSpPr/>
          <p:nvPr/>
        </p:nvGrpSpPr>
        <p:grpSpPr>
          <a:xfrm>
            <a:off x="8261597" y="898953"/>
            <a:ext cx="1825661" cy="967947"/>
            <a:chOff x="1219200" y="4746458"/>
            <a:chExt cx="1825661" cy="967947"/>
          </a:xfrm>
        </p:grpSpPr>
        <p:sp>
          <p:nvSpPr>
            <p:cNvPr id="17" name="Oval Callout 16"/>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8844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425672" y="8256666"/>
            <a:ext cx="1673211" cy="1880865"/>
          </a:xfrm>
          <a:prstGeom prst="rect">
            <a:avLst/>
          </a:prstGeom>
        </p:spPr>
      </p:pic>
      <mc:AlternateContent xmlns:mc="http://schemas.openxmlformats.org/markup-compatibility/2006">
        <mc:Choice xmlns:a14="http://schemas.microsoft.com/office/drawing/2010/main" Requires="a14">
          <p:sp>
            <p:nvSpPr>
              <p:cNvPr id="24" name="Rectangle 23"/>
              <p:cNvSpPr/>
              <p:nvPr/>
            </p:nvSpPr>
            <p:spPr>
              <a:xfrm>
                <a:off x="1606470" y="2625770"/>
                <a:ext cx="15135913" cy="5863144"/>
              </a:xfrm>
              <a:prstGeom prst="rect">
                <a:avLst/>
              </a:prstGeom>
            </p:spPr>
            <p:txBody>
              <a:bodyPr wrap="square">
                <a:spAutoFit/>
              </a:bodyPr>
              <a:lstStyle/>
              <a:p>
                <a:pPr algn="just">
                  <a:lnSpc>
                    <a:spcPct val="150000"/>
                  </a:lnSpc>
                  <a:spcBef>
                    <a:spcPts val="300"/>
                  </a:spcBef>
                  <a:spcAft>
                    <a:spcPts val="300"/>
                  </a:spcAft>
                </a:pPr>
                <a:r>
                  <a:rPr lang="pt-BR" sz="4000">
                    <a:latin typeface="Arial" panose="020B0604020202020204" pitchFamily="34" charset="0"/>
                    <a:ea typeface="Calibri" panose="020F0502020204030204" pitchFamily="34" charset="0"/>
                    <a:cs typeface="Arial" panose="020B0604020202020204" pitchFamily="34" charset="0"/>
                  </a:rPr>
                  <a:t>Vì đồ thị hàm số tạo với hướng dương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oMath>
                </a14:m>
                <a:r>
                  <a:rPr lang="pt-BR" sz="4000">
                    <a:effectLst/>
                    <a:latin typeface="Arial" panose="020B0604020202020204" pitchFamily="34" charset="0"/>
                    <a:ea typeface="Calibri" panose="020F0502020204030204" pitchFamily="34" charset="0"/>
                    <a:cs typeface="Arial" panose="020B0604020202020204" pitchFamily="34" charset="0"/>
                  </a:rPr>
                  <a:t> một góc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40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pt-BR" sz="4000">
                    <a:effectLst/>
                    <a:latin typeface="Arial" panose="020B0604020202020204" pitchFamily="34" charset="0"/>
                    <a:ea typeface="Calibri" panose="020F0502020204030204" pitchFamily="34" charset="0"/>
                    <a:cs typeface="Arial" panose="020B0604020202020204" pitchFamily="34" charset="0"/>
                  </a:rPr>
                  <a:t> nên giao điểm của đồ thị với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 </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𝑂𝑦</m:t>
                    </m:r>
                  </m:oMath>
                </a14:m>
                <a:r>
                  <a:rPr lang="pt-BR" sz="4000">
                    <a:effectLst/>
                    <a:latin typeface="Arial" panose="020B0604020202020204" pitchFamily="34" charset="0"/>
                    <a:ea typeface="Calibri" panose="020F0502020204030204" pitchFamily="34" charset="0"/>
                    <a:cs typeface="Arial" panose="020B0604020202020204" pitchFamily="34" charset="0"/>
                  </a:rPr>
                  <a:t> và gốc tọa độ tạo thành một tam giác vuông cân.</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 Giao điểm của đồ thị với trục hoành là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(−2; 0)</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0=</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.(−2)+2⇒</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606470" y="2625770"/>
                <a:ext cx="15135913" cy="5863144"/>
              </a:xfrm>
              <a:prstGeom prst="rect">
                <a:avLst/>
              </a:prstGeom>
              <a:blipFill>
                <a:blip r:embed="rId8"/>
                <a:stretch>
                  <a:fillRect l="-1450" r="-1450" b="-1559"/>
                </a:stretch>
              </a:blipFill>
            </p:spPr>
            <p:txBody>
              <a:bodyPr/>
              <a:lstStyle/>
              <a:p>
                <a:r>
                  <a:rPr lang="en-US">
                    <a:noFill/>
                  </a:rPr>
                  <a:t> </a:t>
                </a:r>
              </a:p>
            </p:txBody>
          </p:sp>
        </mc:Fallback>
      </mc:AlternateContent>
      <p:grpSp>
        <p:nvGrpSpPr>
          <p:cNvPr id="14" name="Group 13"/>
          <p:cNvGrpSpPr/>
          <p:nvPr/>
        </p:nvGrpSpPr>
        <p:grpSpPr>
          <a:xfrm>
            <a:off x="8261597" y="898953"/>
            <a:ext cx="1825661" cy="967947"/>
            <a:chOff x="1219200" y="4746458"/>
            <a:chExt cx="1825661" cy="967947"/>
          </a:xfrm>
        </p:grpSpPr>
        <p:sp>
          <p:nvSpPr>
            <p:cNvPr id="15" name="Oval Callout 14"/>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265893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down)">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barn(inVertical)">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66800" y="800100"/>
            <a:ext cx="16154400" cy="8305800"/>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755833" y="6644100"/>
            <a:ext cx="2940873" cy="3681631"/>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717413" y="4533900"/>
            <a:ext cx="12669198" cy="2224455"/>
          </a:xfrm>
          <a:prstGeom prst="rect">
            <a:avLst/>
          </a:prstGeom>
        </p:spPr>
        <p:txBody>
          <a:bodyPr lIns="0" tIns="0" rIns="0" bIns="0" rtlCol="0" anchor="t">
            <a:spAutoFit/>
          </a:bodyPr>
          <a:lstStyle/>
          <a:p>
            <a:pPr algn="ctr">
              <a:lnSpc>
                <a:spcPts val="20695"/>
              </a:lnSpc>
            </a:pPr>
            <a:r>
              <a:rPr lang="en-US" sz="7500" b="1">
                <a:solidFill>
                  <a:srgbClr val="C00000"/>
                </a:solidFill>
                <a:latin typeface="Arial" panose="020B0604020202020204" pitchFamily="34" charset="0"/>
                <a:cs typeface="Arial" panose="020B0604020202020204" pitchFamily="34" charset="0"/>
              </a:rPr>
              <a:t>LUYỆN TẬP CHUNG </a:t>
            </a:r>
          </a:p>
        </p:txBody>
      </p:sp>
      <p:sp>
        <p:nvSpPr>
          <p:cNvPr id="8" name="Rectangle 7"/>
          <p:cNvSpPr/>
          <p:nvPr/>
        </p:nvSpPr>
        <p:spPr>
          <a:xfrm>
            <a:off x="1283982" y="1452414"/>
            <a:ext cx="15688621" cy="3462486"/>
          </a:xfrm>
          <a:prstGeom prst="rect">
            <a:avLst/>
          </a:prstGeom>
        </p:spPr>
        <p:txBody>
          <a:bodyPr wrap="square">
            <a:spAutoFit/>
          </a:bodyPr>
          <a:lstStyle/>
          <a:p>
            <a:pPr algn="ctr">
              <a:lnSpc>
                <a:spcPct val="150000"/>
              </a:lnSpc>
              <a:spcBef>
                <a:spcPts val="300"/>
              </a:spcBef>
              <a:spcAft>
                <a:spcPts val="300"/>
              </a:spcAft>
            </a:pPr>
            <a:r>
              <a:rPr lang="vi-VN" sz="7300" b="1" kern="0" cap="all">
                <a:solidFill>
                  <a:schemeClr val="tx2"/>
                </a:solidFill>
                <a:ea typeface="Batang" panose="02030600000101010101" pitchFamily="18" charset="-127"/>
                <a:cs typeface="Times New Roman" panose="02020603050405020304" pitchFamily="18" charset="0"/>
              </a:rPr>
              <a:t>CHƯƠNG VII. PHƯƠNG TRÌNH BẬC NHẤT VÀ HÀM SỐ BẬC NHẤT</a:t>
            </a:r>
            <a:endParaRPr lang="en-US" sz="7300" b="1" kern="0" cap="all">
              <a:solidFill>
                <a:schemeClr val="tx2"/>
              </a:solidFill>
              <a:effectLst/>
              <a:ea typeface="Batang" panose="02030600000101010101" pitchFamily="18" charset="-127"/>
              <a:cs typeface="Times New Roman" panose="02020603050405020304" pitchFamily="18" charset="0"/>
            </a:endParaRPr>
          </a:p>
        </p:txBody>
      </p:sp>
      <p:sp>
        <p:nvSpPr>
          <p:cNvPr id="12" name="TextBox 9"/>
          <p:cNvSpPr txBox="1"/>
          <p:nvPr/>
        </p:nvSpPr>
        <p:spPr>
          <a:xfrm>
            <a:off x="6498635" y="7268914"/>
            <a:ext cx="5290730" cy="846386"/>
          </a:xfrm>
          <a:prstGeom prst="rect">
            <a:avLst/>
          </a:prstGeom>
        </p:spPr>
        <p:txBody>
          <a:bodyPr wrap="square" lIns="0" tIns="0" rIns="0" bIns="0" rtlCol="0" anchor="t">
            <a:spAutoFit/>
          </a:bodyPr>
          <a:lstStyle/>
          <a:p>
            <a:pPr algn="ctr"/>
            <a:r>
              <a:rPr lang="en-US" sz="5500" b="1" i="1" smtClean="0">
                <a:solidFill>
                  <a:srgbClr val="C00000"/>
                </a:solidFill>
                <a:latin typeface="Arial" panose="020B0604020202020204" pitchFamily="34" charset="0"/>
                <a:cs typeface="Arial" panose="020B0604020202020204" pitchFamily="34" charset="0"/>
              </a:rPr>
              <a:t>Trang 55</a:t>
            </a:r>
            <a:endParaRPr lang="en-US" sz="5500" b="1" i="1">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3810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304800" y="190500"/>
            <a:ext cx="17630566" cy="9829800"/>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304800" y="-45377"/>
            <a:ext cx="3592744" cy="426151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685800" y="2179346"/>
                <a:ext cx="16943111" cy="7764754"/>
              </a:xfrm>
              <a:prstGeom prst="rect">
                <a:avLst/>
              </a:prstGeom>
            </p:spPr>
            <p:txBody>
              <a:bodyPr wrap="square">
                <a:spAutoFit/>
              </a:bodyPr>
              <a:lstStyle/>
              <a:p>
                <a:pPr algn="just">
                  <a:lnSpc>
                    <a:spcPct val="150000"/>
                  </a:lnSpc>
                </a:pPr>
                <a:r>
                  <a:rPr lang="da-DK" sz="3500" b="1" smtClean="0">
                    <a:latin typeface="Arial" panose="020B0604020202020204" pitchFamily="34" charset="0"/>
                    <a:ea typeface="Dotum" panose="020B0600000101010101" pitchFamily="34" charset="-127"/>
                    <a:cs typeface="Arial" panose="020B0604020202020204" pitchFamily="34" charset="0"/>
                  </a:rPr>
                  <a:t>1. Hàm số bậc nhất</a:t>
                </a:r>
                <a:endParaRPr lang="en-US" sz="3500" b="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500" smtClean="0">
                    <a:effectLst/>
                    <a:latin typeface="Arial" panose="020B0604020202020204" pitchFamily="34" charset="0"/>
                    <a:ea typeface="Dotum" panose="020B0600000101010101" pitchFamily="34" charset="-127"/>
                    <a:cs typeface="Arial" panose="020B0604020202020204" pitchFamily="34" charset="0"/>
                  </a:rPr>
                  <a:t>	Là </a:t>
                </a:r>
                <a:r>
                  <a:rPr lang="da-DK" sz="3500">
                    <a:effectLst/>
                    <a:latin typeface="Arial" panose="020B0604020202020204" pitchFamily="34" charset="0"/>
                    <a:ea typeface="Dotum" panose="020B0600000101010101" pitchFamily="34" charset="-127"/>
                    <a:cs typeface="Arial" panose="020B0604020202020204" pitchFamily="34" charset="0"/>
                  </a:rPr>
                  <a:t>hàm số được cho dưới dạng </a:t>
                </a:r>
                <a14:m>
                  <m:oMath xmlns:m="http://schemas.openxmlformats.org/officeDocument/2006/math">
                    <m:r>
                      <a:rPr lang="da-DK" sz="3500" i="1">
                        <a:effectLst/>
                        <a:latin typeface="Cambria Math" panose="02040503050406030204" pitchFamily="18" charset="0"/>
                        <a:ea typeface="Dotum" panose="020B0600000101010101" pitchFamily="34" charset="-127"/>
                        <a:cs typeface="Times New Roman" panose="02020603050405020304" pitchFamily="18" charset="0"/>
                      </a:rPr>
                      <m:t>𝑦</m:t>
                    </m:r>
                    <m:r>
                      <a:rPr lang="da-DK" sz="3500" i="1">
                        <a:effectLst/>
                        <a:latin typeface="Cambria Math" panose="02040503050406030204" pitchFamily="18" charset="0"/>
                        <a:ea typeface="Dotum" panose="020B0600000101010101" pitchFamily="34" charset="-127"/>
                        <a:cs typeface="Times New Roman" panose="02020603050405020304" pitchFamily="18" charset="0"/>
                      </a:rPr>
                      <m:t>=</m:t>
                    </m:r>
                    <m:r>
                      <a:rPr lang="da-DK" sz="3500" i="1">
                        <a:effectLst/>
                        <a:latin typeface="Cambria Math" panose="02040503050406030204" pitchFamily="18" charset="0"/>
                        <a:ea typeface="Dotum" panose="020B0600000101010101" pitchFamily="34" charset="-127"/>
                        <a:cs typeface="Times New Roman" panose="02020603050405020304" pitchFamily="18" charset="0"/>
                      </a:rPr>
                      <m:t>𝑎𝑥</m:t>
                    </m:r>
                    <m:r>
                      <a:rPr lang="da-DK" sz="3500" i="1">
                        <a:effectLst/>
                        <a:latin typeface="Cambria Math" panose="02040503050406030204" pitchFamily="18" charset="0"/>
                        <a:ea typeface="Dotum" panose="020B0600000101010101" pitchFamily="34" charset="-127"/>
                        <a:cs typeface="Times New Roman" panose="02020603050405020304" pitchFamily="18" charset="0"/>
                      </a:rPr>
                      <m:t>+</m:t>
                    </m:r>
                    <m:r>
                      <a:rPr lang="da-DK" sz="3500" i="1">
                        <a:effectLst/>
                        <a:latin typeface="Cambria Math" panose="02040503050406030204" pitchFamily="18" charset="0"/>
                        <a:ea typeface="Dotum" panose="020B0600000101010101" pitchFamily="34" charset="-127"/>
                        <a:cs typeface="Times New Roman" panose="02020603050405020304" pitchFamily="18" charset="0"/>
                      </a:rPr>
                      <m:t>𝑏</m:t>
                    </m:r>
                    <m:r>
                      <a:rPr lang="da-DK" sz="35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5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500" i="1">
                            <a:effectLst/>
                            <a:latin typeface="Cambria Math" panose="02040503050406030204" pitchFamily="18" charset="0"/>
                            <a:ea typeface="Dotum" panose="020B0600000101010101" pitchFamily="34" charset="-127"/>
                            <a:cs typeface="Times New Roman" panose="02020603050405020304" pitchFamily="18" charset="0"/>
                          </a:rPr>
                          <m:t>≠0</m:t>
                        </m:r>
                      </m:e>
                    </m:d>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500" b="1">
                    <a:effectLst/>
                    <a:latin typeface="Arial" panose="020B0604020202020204" pitchFamily="34" charset="0"/>
                    <a:ea typeface="Dotum" panose="020B0600000101010101" pitchFamily="34" charset="-127"/>
                    <a:cs typeface="Arial" panose="020B0604020202020204" pitchFamily="34" charset="0"/>
                  </a:rPr>
                  <a:t>2. Cách vẽ đồ thị của hàm số bậc nhất.</a:t>
                </a:r>
                <a:endParaRPr lang="en-US" sz="3500" b="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Dotum" panose="020B0600000101010101" pitchFamily="34" charset="-127"/>
                    <a:cs typeface="Arial" panose="020B0604020202020204" pitchFamily="34" charset="0"/>
                  </a:rPr>
                  <a:t>* Trường hợp 1: Khi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hàm số trở thành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𝑎𝑥</m:t>
                    </m:r>
                  </m:oMath>
                </a14:m>
                <a:r>
                  <a:rPr lang="vi-VN" sz="3500">
                    <a:effectLst/>
                    <a:latin typeface="Arial" panose="020B0604020202020204" pitchFamily="34" charset="0"/>
                    <a:ea typeface="Dotum" panose="020B0600000101010101" pitchFamily="34" charset="-127"/>
                    <a:cs typeface="Arial" panose="020B0604020202020204" pitchFamily="34" charset="0"/>
                  </a:rPr>
                  <a:t> là đường đi qua góc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0;0</m:t>
                        </m:r>
                      </m:e>
                    </m:d>
                  </m:oMath>
                </a14:m>
                <a:r>
                  <a:rPr lang="vi-VN" sz="35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𝐴</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1;</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e>
                    </m:d>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Dotum" panose="020B0600000101010101" pitchFamily="34" charset="-127"/>
                    <a:cs typeface="Arial" panose="020B0604020202020204" pitchFamily="34" charset="0"/>
                  </a:rPr>
                  <a:t>* Trường hợp 2: Khi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ta phải xác định các điểm mà đồ thị đi qua:</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3500">
                    <a:effectLst/>
                    <a:latin typeface="Arial" panose="020B0604020202020204" pitchFamily="34" charset="0"/>
                    <a:ea typeface="Dotum" panose="020B0600000101010101" pitchFamily="34" charset="-127"/>
                    <a:cs typeface="Arial" panose="020B0604020202020204" pitchFamily="34" charset="0"/>
                  </a:rPr>
                  <a:t>, được điểm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e>
                    </m:d>
                  </m:oMath>
                </a14:m>
                <a:r>
                  <a:rPr lang="vi-VN" sz="3500">
                    <a:effectLst/>
                    <a:latin typeface="Arial" panose="020B0604020202020204" pitchFamily="34" charset="0"/>
                    <a:ea typeface="Dotum" panose="020B0600000101010101" pitchFamily="34" charset="-127"/>
                    <a:cs typeface="Arial" panose="020B0604020202020204" pitchFamily="34" charset="0"/>
                  </a:rPr>
                  <a:t> thuộc trục tung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𝑂𝑦</m:t>
                    </m:r>
                    <m:r>
                      <a:rPr lang="en-US" sz="3500" b="0" i="0"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num>
                      <m:den>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den>
                    </m:f>
                  </m:oMath>
                </a14:m>
                <a:r>
                  <a:rPr lang="vi-VN" sz="3500">
                    <a:effectLst/>
                    <a:latin typeface="Arial" panose="020B0604020202020204" pitchFamily="34" charset="0"/>
                    <a:ea typeface="Dotum" panose="020B0600000101010101" pitchFamily="34" charset="-127"/>
                    <a:cs typeface="Arial" panose="020B0604020202020204" pitchFamily="34" charset="0"/>
                  </a:rPr>
                  <a:t>, được điểm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𝑄</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num>
                          <m:den>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den>
                        </m:f>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e>
                    </m:d>
                  </m:oMath>
                </a14:m>
                <a:r>
                  <a:rPr lang="vi-VN" sz="3500">
                    <a:effectLst/>
                    <a:latin typeface="Arial" panose="020B0604020202020204" pitchFamily="34" charset="0"/>
                    <a:ea typeface="Dotum" panose="020B0600000101010101" pitchFamily="34" charset="-127"/>
                    <a:cs typeface="Arial" panose="020B0604020202020204" pitchFamily="34" charset="0"/>
                  </a:rPr>
                  <a:t> thuộc trục hoành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𝑂𝑥</m:t>
                    </m:r>
                  </m:oMath>
                </a14:m>
                <a:r>
                  <a:rPr lang="vi-VN" sz="3500">
                    <a:effectLst/>
                    <a:latin typeface="Arial" panose="020B0604020202020204" pitchFamily="34" charset="0"/>
                    <a:ea typeface="Dotum" panose="020B0600000101010101" pitchFamily="34" charset="-127"/>
                    <a:cs typeface="Arial" panose="020B0604020202020204" pitchFamily="34" charset="0"/>
                  </a:rPr>
                  <a:t>.</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Vẽ </a:t>
                </a:r>
                <a:r>
                  <a:rPr lang="vi-VN" sz="3500">
                    <a:effectLst/>
                    <a:latin typeface="Arial" panose="020B0604020202020204" pitchFamily="34" charset="0"/>
                    <a:ea typeface="Dotum" panose="020B0600000101010101" pitchFamily="34" charset="-127"/>
                    <a:cs typeface="Arial" panose="020B0604020202020204" pitchFamily="34" charset="0"/>
                  </a:rPr>
                  <a:t>đường thẳng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3500">
                    <a:effectLst/>
                    <a:latin typeface="Arial" panose="020B0604020202020204" pitchFamily="34" charset="0"/>
                    <a:ea typeface="Dotum" panose="020B0600000101010101" pitchFamily="34" charset="-127"/>
                    <a:cs typeface="Arial" panose="020B0604020202020204" pitchFamily="34" charset="0"/>
                  </a:rPr>
                  <a:t> đi qua hai diểm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𝑃</m:t>
                    </m:r>
                    <m:r>
                      <a:rPr lang="vi-VN" sz="3500" i="1">
                        <a:effectLst/>
                        <a:latin typeface="Cambria Math" panose="02040503050406030204" pitchFamily="18" charset="0"/>
                        <a:ea typeface="Dotum" panose="020B0600000101010101" pitchFamily="34" charset="-127"/>
                        <a:cs typeface="Times New Roman" panose="02020603050405020304" pitchFamily="18" charset="0"/>
                      </a:rPr>
                      <m:t>, </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𝑄</m:t>
                    </m:r>
                  </m:oMath>
                </a14:m>
                <a:r>
                  <a:rPr lang="vi-VN" sz="3500">
                    <a:effectLst/>
                    <a:latin typeface="Arial" panose="020B0604020202020204" pitchFamily="34" charset="0"/>
                    <a:ea typeface="Dotum" panose="020B0600000101010101" pitchFamily="34" charset="-127"/>
                    <a:cs typeface="Arial" panose="020B0604020202020204" pitchFamily="34" charset="0"/>
                  </a:rPr>
                  <a:t> ta được đồ thị hàm số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vi-VN"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e>
                    </m:d>
                    <m:r>
                      <a:rPr lang="en-US" sz="3500" b="0" i="1"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685800" y="2179346"/>
                <a:ext cx="16943111" cy="7764754"/>
              </a:xfrm>
              <a:prstGeom prst="rect">
                <a:avLst/>
              </a:prstGeom>
              <a:blipFill>
                <a:blip r:embed="rId3"/>
                <a:stretch>
                  <a:fillRect l="-1080" b="-707"/>
                </a:stretch>
              </a:blipFill>
            </p:spPr>
            <p:txBody>
              <a:bodyPr/>
              <a:lstStyle/>
              <a:p>
                <a:r>
                  <a:rPr lang="en-US">
                    <a:noFill/>
                  </a:rPr>
                  <a:t> </a:t>
                </a:r>
              </a:p>
            </p:txBody>
          </p:sp>
        </mc:Fallback>
      </mc:AlternateContent>
      <p:grpSp>
        <p:nvGrpSpPr>
          <p:cNvPr id="11" name="Group 10"/>
          <p:cNvGrpSpPr/>
          <p:nvPr/>
        </p:nvGrpSpPr>
        <p:grpSpPr>
          <a:xfrm>
            <a:off x="457200" y="571500"/>
            <a:ext cx="17363209" cy="1219200"/>
            <a:chOff x="2411021" y="680827"/>
            <a:chExt cx="17363209" cy="1219200"/>
          </a:xfrm>
        </p:grpSpPr>
        <p:sp>
          <p:nvSpPr>
            <p:cNvPr id="15" name="Rounded Rectangle 14"/>
            <p:cNvSpPr/>
            <p:nvPr/>
          </p:nvSpPr>
          <p:spPr>
            <a:xfrm>
              <a:off x="3683457" y="680827"/>
              <a:ext cx="16090773" cy="1219200"/>
            </a:xfrm>
            <a:prstGeom prst="roundRect">
              <a:avLst/>
            </a:prstGeom>
            <a:solidFill>
              <a:srgbClr val="0097B2"/>
            </a:solidFill>
            <a:ln w="57150">
              <a:solidFill>
                <a:srgbClr val="15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smtClean="0">
                  <a:latin typeface="Arial" panose="020B0604020202020204" pitchFamily="34" charset="0"/>
                  <a:cs typeface="Arial" panose="020B0604020202020204" pitchFamily="34" charset="0"/>
                </a:rPr>
                <a:t>Thế </a:t>
              </a:r>
              <a:r>
                <a:rPr lang="en-US" sz="3600" b="1">
                  <a:latin typeface="Arial" panose="020B0604020202020204" pitchFamily="34" charset="0"/>
                  <a:cs typeface="Arial" panose="020B0604020202020204" pitchFamily="34" charset="0"/>
                </a:rPr>
                <a:t>nào là một hàm số bậc nhất, và cách vẽ đồ thị của hàm số bậc nhất.</a:t>
              </a:r>
              <a:endParaRPr lang="en-US" sz="3600" b="1">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411021" y="758960"/>
              <a:ext cx="1020895" cy="1070695"/>
            </a:xfrm>
            <a:prstGeom prst="rect">
              <a:avLst/>
            </a:prstGeom>
          </p:spPr>
        </p:pic>
      </p:grpSp>
    </p:spTree>
    <p:extLst>
      <p:ext uri="{BB962C8B-B14F-4D97-AF65-F5344CB8AC3E}">
        <p14:creationId xmlns:p14="http://schemas.microsoft.com/office/powerpoint/2010/main" val="365660181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Effect transition="in" filter="wipe(up)">
                                      <p:cBhvr>
                                        <p:cTn id="16" dur="5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wipe(up)">
                                      <p:cBhvr>
                                        <p:cTn id="21" dur="500"/>
                                        <p:tgtEl>
                                          <p:spTgt spid="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6" dur="500"/>
                                        <p:tgtEl>
                                          <p:spTgt spid="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Effect transition="in" filter="wipe(left)">
                                      <p:cBhvr>
                                        <p:cTn id="31" dur="500"/>
                                        <p:tgtEl>
                                          <p:spTgt spid="2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Effect transition="in" filter="fade">
                                      <p:cBhvr>
                                        <p:cTn id="35" dur="500"/>
                                        <p:tgtEl>
                                          <p:spTgt spid="2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Effect transition="in" filter="fade">
                                      <p:cBhvr>
                                        <p:cTn id="39" dur="500"/>
                                        <p:tgtEl>
                                          <p:spTgt spid="23">
                                            <p:txEl>
                                              <p:pRg st="6" end="6"/>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3">
                                            <p:txEl>
                                              <p:pRg st="7" end="7"/>
                                            </p:txEl>
                                          </p:spTgt>
                                        </p:tgtEl>
                                        <p:attrNameLst>
                                          <p:attrName>style.visibility</p:attrName>
                                        </p:attrNameLst>
                                      </p:cBhvr>
                                      <p:to>
                                        <p:strVal val="visible"/>
                                      </p:to>
                                    </p:set>
                                    <p:animEffect transition="in" filter="fade">
                                      <p:cBhvr>
                                        <p:cTn id="43"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81000" y="342900"/>
            <a:ext cx="17526000" cy="9525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19457686">
            <a:off x="16427041" y="335475"/>
            <a:ext cx="1267614" cy="1626518"/>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862991" y="647700"/>
            <a:ext cx="2356282" cy="89812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a:t>
            </a:r>
            <a:r>
              <a:rPr lang="en-US" sz="3800" b="1" smtClean="0">
                <a:latin typeface="Arial" panose="020B0604020202020204" pitchFamily="34" charset="0"/>
                <a:cs typeface="Arial" panose="020B0604020202020204" pitchFamily="34" charset="0"/>
              </a:rPr>
              <a:t>dụ 1</a:t>
            </a:r>
            <a:endParaRPr lang="en-US" sz="38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862991" y="1562100"/>
                <a:ext cx="16129609" cy="1949252"/>
              </a:xfrm>
              <a:prstGeom prst="rect">
                <a:avLst/>
              </a:prstGeom>
            </p:spPr>
            <p:txBody>
              <a:bodyPr wrap="square">
                <a:spAutoFit/>
              </a:bodyPr>
              <a:lstStyle/>
              <a:p>
                <a:pPr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a) Xác </a:t>
                </a:r>
                <a:r>
                  <a:rPr lang="vi-VN" sz="3800">
                    <a:solidFill>
                      <a:srgbClr val="000000"/>
                    </a:solidFill>
                    <a:ea typeface="Calibri" panose="020F0502020204030204" pitchFamily="34" charset="0"/>
                    <a:cs typeface="Arial" panose="020B0604020202020204" pitchFamily="34" charset="0"/>
                  </a:rPr>
                  <a:t>định hệ số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vi-VN" sz="3800">
                    <a:solidFill>
                      <a:srgbClr val="000000"/>
                    </a:solidFill>
                    <a:ea typeface="Calibri" panose="020F0502020204030204" pitchFamily="34" charset="0"/>
                    <a:cs typeface="Arial" panose="020B0604020202020204" pitchFamily="34" charset="0"/>
                  </a:rPr>
                  <a:t>, biết đồ thị hàm số đi qua điểm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3). </m:t>
                    </m:r>
                  </m:oMath>
                </a14:m>
                <a:endParaRPr lang="en-US" sz="3800" smtClean="0">
                  <a:solidFill>
                    <a:srgbClr val="000000"/>
                  </a:solidFill>
                  <a:ea typeface="Calibri" panose="020F0502020204030204" pitchFamily="34" charset="0"/>
                  <a:cs typeface="Arial" panose="020B0604020202020204" pitchFamily="34" charset="0"/>
                </a:endParaRPr>
              </a:p>
              <a:p>
                <a:pPr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b</a:t>
                </a:r>
                <a:r>
                  <a:rPr lang="vi-VN" sz="3800">
                    <a:solidFill>
                      <a:srgbClr val="000000"/>
                    </a:solidFill>
                    <a:ea typeface="Calibri" panose="020F0502020204030204" pitchFamily="34" charset="0"/>
                    <a:cs typeface="Arial" panose="020B0604020202020204" pitchFamily="34" charset="0"/>
                  </a:rPr>
                  <a:t>) Vẽ đồ thị hàm số đã cho với giá trị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vi-VN" sz="3800">
                    <a:solidFill>
                      <a:srgbClr val="000000"/>
                    </a:solidFill>
                    <a:ea typeface="Calibri" panose="020F0502020204030204" pitchFamily="34" charset="0"/>
                    <a:cs typeface="Arial" panose="020B0604020202020204" pitchFamily="34" charset="0"/>
                  </a:rPr>
                  <a:t> tìm được ở </a:t>
                </a:r>
                <a:r>
                  <a:rPr lang="vi-VN" sz="3800">
                    <a:solidFill>
                      <a:srgbClr val="000000"/>
                    </a:solidFill>
                    <a:ea typeface="Calibri" panose="020F0502020204030204" pitchFamily="34" charset="0"/>
                    <a:cs typeface="Arial" panose="020B0604020202020204" pitchFamily="34" charset="0"/>
                  </a:rPr>
                  <a:t>câu </a:t>
                </a:r>
                <a:r>
                  <a:rPr lang="vi-VN" sz="3800" smtClean="0">
                    <a:solidFill>
                      <a:srgbClr val="000000"/>
                    </a:solidFill>
                    <a:ea typeface="Calibri" panose="020F0502020204030204" pitchFamily="34" charset="0"/>
                    <a:cs typeface="Arial" panose="020B0604020202020204" pitchFamily="34" charset="0"/>
                  </a:rPr>
                  <a:t>a</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62991" y="1562100"/>
                <a:ext cx="16129609" cy="1949252"/>
              </a:xfrm>
              <a:prstGeom prst="rect">
                <a:avLst/>
              </a:prstGeom>
              <a:blipFill>
                <a:blip r:embed="rId7"/>
                <a:stretch>
                  <a:fillRect l="-1247" b="-6250"/>
                </a:stretch>
              </a:blipFill>
            </p:spPr>
            <p:txBody>
              <a:bodyPr/>
              <a:lstStyle/>
              <a:p>
                <a:r>
                  <a:rPr lang="en-US">
                    <a:noFill/>
                  </a:rPr>
                  <a:t> </a:t>
                </a:r>
              </a:p>
            </p:txBody>
          </p:sp>
        </mc:Fallback>
      </mc:AlternateContent>
      <p:pic>
        <p:nvPicPr>
          <p:cNvPr id="21" name="Picture 20"/>
          <p:cNvPicPr>
            <a:picLocks noChangeAspect="1"/>
          </p:cNvPicPr>
          <p:nvPr/>
        </p:nvPicPr>
        <p:blipFill>
          <a:blip r:embed="rId8"/>
          <a:stretch>
            <a:fillRect/>
          </a:stretch>
        </p:blipFill>
        <p:spPr>
          <a:xfrm rot="1155790">
            <a:off x="15497044" y="7628513"/>
            <a:ext cx="2469511" cy="236778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371672" y="571500"/>
                <a:ext cx="7499810" cy="969496"/>
              </a:xfrm>
              <a:prstGeom prst="rect">
                <a:avLst/>
              </a:prstGeom>
            </p:spPr>
            <p:txBody>
              <a:bodyPr wrap="none">
                <a:spAutoFit/>
              </a:bodyPr>
              <a:lstStyle/>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Cho hàm số bậc nhất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371672" y="571500"/>
                <a:ext cx="7499810" cy="969496"/>
              </a:xfrm>
              <a:prstGeom prst="rect">
                <a:avLst/>
              </a:prstGeom>
              <a:blipFill>
                <a:blip r:embed="rId9"/>
                <a:stretch>
                  <a:fillRect l="-2683" r="-325" b="-132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966376" y="5448300"/>
                <a:ext cx="16002000" cy="1906099"/>
              </a:xfrm>
              <a:prstGeom prst="rect">
                <a:avLst/>
              </a:prstGeom>
            </p:spPr>
            <p:txBody>
              <a:bodyPr wrap="square">
                <a:spAutoFit/>
              </a:bodyPr>
              <a:lstStyle/>
              <a:p>
                <a:pPr lvl="0" algn="just">
                  <a:lnSpc>
                    <a:spcPct val="150000"/>
                  </a:lnSpc>
                  <a:spcBef>
                    <a:spcPts val="600"/>
                  </a:spcBef>
                  <a:spcAft>
                    <a:spcPts val="600"/>
                  </a:spcAft>
                </a:pPr>
                <a:r>
                  <a:rPr lang="vi-VN" sz="3800" smtClean="0">
                    <a:solidFill>
                      <a:srgbClr val="000000"/>
                    </a:solidFill>
                    <a:ea typeface="Calibri" panose="020F0502020204030204" pitchFamily="34" charset="0"/>
                    <a:cs typeface="Arial" panose="020B0604020202020204" pitchFamily="34" charset="0"/>
                  </a:rPr>
                  <a:t>a) Vì </a:t>
                </a:r>
                <a:r>
                  <a:rPr lang="vi-VN" sz="3800">
                    <a:solidFill>
                      <a:srgbClr val="000000"/>
                    </a:solidFill>
                    <a:ea typeface="Calibri" panose="020F0502020204030204" pitchFamily="34" charset="0"/>
                    <a:cs typeface="Arial" panose="020B0604020202020204" pitchFamily="34" charset="0"/>
                  </a:rPr>
                  <a:t>đồ thị hàm số đi qua điểm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3) </m:t>
                    </m:r>
                  </m:oMath>
                </a14:m>
                <a:r>
                  <a:rPr lang="vi-VN" sz="3800">
                    <a:solidFill>
                      <a:srgbClr val="000000"/>
                    </a:solidFill>
                    <a:ea typeface="Calibri" panose="020F0502020204030204" pitchFamily="34" charset="0"/>
                    <a:cs typeface="Arial" panose="020B0604020202020204" pitchFamily="34" charset="0"/>
                  </a:rPr>
                  <a:t>nên ta </a:t>
                </a:r>
                <a:r>
                  <a:rPr lang="vi-VN" sz="3800">
                    <a:solidFill>
                      <a:srgbClr val="000000"/>
                    </a:solidFill>
                    <a:ea typeface="Calibri" panose="020F0502020204030204" pitchFamily="34" charset="0"/>
                    <a:cs typeface="Arial" panose="020B0604020202020204" pitchFamily="34" charset="0"/>
                  </a:rPr>
                  <a:t>có</a:t>
                </a:r>
                <a:r>
                  <a:rPr lang="vi-VN" sz="3800" smtClean="0">
                    <a:solidFill>
                      <a:srgbClr val="000000"/>
                    </a:solidFill>
                    <a:ea typeface="Calibri" panose="020F0502020204030204" pitchFamily="34" charset="0"/>
                    <a:cs typeface="Arial" panose="020B0604020202020204" pitchFamily="34" charset="0"/>
                  </a:rPr>
                  <a:t>:</a:t>
                </a:r>
                <a:endParaRPr lang="en-US" sz="3800" smtClean="0">
                  <a:solidFill>
                    <a:srgbClr val="000000"/>
                  </a:solidFill>
                  <a:ea typeface="Calibri" panose="020F0502020204030204" pitchFamily="34" charset="0"/>
                  <a:cs typeface="Arial" panose="020B0604020202020204" pitchFamily="34" charset="0"/>
                </a:endParaRPr>
              </a:p>
              <a:p>
                <a:pPr lvl="0" algn="ctr">
                  <a:lnSpc>
                    <a:spcPct val="150000"/>
                  </a:lnSpc>
                  <a:spcBef>
                    <a:spcPts val="600"/>
                  </a:spcBef>
                  <a:spcAft>
                    <a:spcPts val="600"/>
                  </a:spcAft>
                </a:pPr>
                <a:r>
                  <a:rPr lang="en-US" sz="3800" smtClean="0">
                    <a:solidFill>
                      <a:srgbClr val="000000"/>
                    </a:solidFill>
                    <a:ea typeface="Calibri" panose="020F0502020204030204" pitchFamily="34" charset="0"/>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 hay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−2</m:t>
                    </m:r>
                  </m:oMath>
                </a14:m>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966376" y="5448300"/>
                <a:ext cx="16002000" cy="1906099"/>
              </a:xfrm>
              <a:prstGeom prst="rect">
                <a:avLst/>
              </a:prstGeom>
              <a:blipFill>
                <a:blip r:embed="rId10"/>
                <a:stretch>
                  <a:fillRect l="-1257" b="-11218"/>
                </a:stretch>
              </a:blipFill>
            </p:spPr>
            <p:txBody>
              <a:bodyPr/>
              <a:lstStyle/>
              <a:p>
                <a:r>
                  <a:rPr lang="en-US">
                    <a:noFill/>
                  </a:rPr>
                  <a:t> </a:t>
                </a:r>
              </a:p>
            </p:txBody>
          </p:sp>
        </mc:Fallback>
      </mc:AlternateContent>
      <p:grpSp>
        <p:nvGrpSpPr>
          <p:cNvPr id="20" name="Group 19"/>
          <p:cNvGrpSpPr/>
          <p:nvPr/>
        </p:nvGrpSpPr>
        <p:grpSpPr>
          <a:xfrm>
            <a:off x="8229600" y="3924300"/>
            <a:ext cx="1832955" cy="1052755"/>
            <a:chOff x="1219200" y="4746458"/>
            <a:chExt cx="1825661" cy="967947"/>
          </a:xfrm>
        </p:grpSpPr>
        <p:sp>
          <p:nvSpPr>
            <p:cNvPr id="22" name="Oval Callout 2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10" name="Rectangle 9"/>
              <p:cNvSpPr/>
              <p:nvPr/>
            </p:nvSpPr>
            <p:spPr>
              <a:xfrm>
                <a:off x="914574" y="7644908"/>
                <a:ext cx="16026442" cy="1949252"/>
              </a:xfrm>
              <a:prstGeom prst="rect">
                <a:avLst/>
              </a:prstGeom>
            </p:spPr>
            <p:txBody>
              <a:bodyPr wrap="square">
                <a:spAutoFit/>
              </a:bodyPr>
              <a:lstStyle/>
              <a:p>
                <a:pPr lvl="0" algn="just">
                  <a:lnSpc>
                    <a:spcPct val="150000"/>
                  </a:lnSpc>
                  <a:spcAft>
                    <a:spcPts val="800"/>
                  </a:spcAft>
                  <a:defRPr/>
                </a:pPr>
                <a:r>
                  <a:rPr lang="vi-VN" sz="3800" smtClean="0">
                    <a:solidFill>
                      <a:srgbClr val="000000"/>
                    </a:solidFill>
                    <a:ea typeface="Calibri" panose="020F0502020204030204" pitchFamily="34" charset="0"/>
                    <a:cs typeface="Arial" panose="020B0604020202020204" pitchFamily="34" charset="0"/>
                  </a:rPr>
                  <a:t>b) Với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m:t>
                    </m:r>
                  </m:oMath>
                </a14:m>
                <a:r>
                  <a:rPr lang="vi-VN" sz="3800">
                    <a:solidFill>
                      <a:srgbClr val="000000"/>
                    </a:solidFill>
                    <a:ea typeface="Calibri" panose="020F0502020204030204" pitchFamily="34" charset="0"/>
                    <a:cs typeface="Arial" panose="020B0604020202020204" pitchFamily="34" charset="0"/>
                  </a:rPr>
                  <a:t>ta có hàm số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−2</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 </a:t>
                </a:r>
                <a:endParaRPr lang="en-US" sz="3800" smtClean="0">
                  <a:solidFill>
                    <a:srgbClr val="000000"/>
                  </a:solidFill>
                  <a:ea typeface="Calibri" panose="020F0502020204030204" pitchFamily="34" charset="0"/>
                  <a:cs typeface="Arial" panose="020B0604020202020204" pitchFamily="34" charset="0"/>
                </a:endParaRPr>
              </a:p>
              <a:p>
                <a:pPr lvl="0" algn="just">
                  <a:lnSpc>
                    <a:spcPct val="150000"/>
                  </a:lnSpc>
                  <a:spcAft>
                    <a:spcPts val="800"/>
                  </a:spcAft>
                  <a:defRPr/>
                </a:pPr>
                <a:r>
                  <a:rPr lang="vi-VN" sz="3800" smtClean="0">
                    <a:solidFill>
                      <a:srgbClr val="000000"/>
                    </a:solidFill>
                    <a:ea typeface="Calibri" panose="020F0502020204030204" pitchFamily="34" charset="0"/>
                    <a:cs typeface="Arial" panose="020B0604020202020204" pitchFamily="34" charset="0"/>
                  </a:rPr>
                  <a:t>Đồ </a:t>
                </a:r>
                <a:r>
                  <a:rPr lang="vi-VN" sz="3800">
                    <a:solidFill>
                      <a:srgbClr val="000000"/>
                    </a:solidFill>
                    <a:ea typeface="Calibri" panose="020F0502020204030204" pitchFamily="34" charset="0"/>
                    <a:cs typeface="Arial" panose="020B0604020202020204" pitchFamily="34" charset="0"/>
                  </a:rPr>
                  <a:t>thị của hàm số này là một đường </a:t>
                </a:r>
                <a:r>
                  <a:rPr lang="vi-VN" sz="3800">
                    <a:solidFill>
                      <a:srgbClr val="000000"/>
                    </a:solidFill>
                    <a:ea typeface="Calibri" panose="020F0502020204030204" pitchFamily="34" charset="0"/>
                    <a:cs typeface="Arial" panose="020B0604020202020204" pitchFamily="34" charset="0"/>
                  </a:rPr>
                  <a:t>thẳng</a:t>
                </a:r>
                <a:r>
                  <a:rPr lang="vi-VN" sz="3800" smtClean="0">
                    <a:solidFill>
                      <a:srgbClr val="000000"/>
                    </a:solidFill>
                    <a:ea typeface="Calibri" panose="020F0502020204030204" pitchFamily="34" charset="0"/>
                    <a:cs typeface="Arial" panose="020B0604020202020204" pitchFamily="34" charset="0"/>
                  </a:rPr>
                  <a:t>.</a:t>
                </a:r>
                <a:endParaRPr lang="en-US" sz="3800" smtClean="0">
                  <a:solidFill>
                    <a:srgbClr val="000000"/>
                  </a:solidFill>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4574" y="7644908"/>
                <a:ext cx="16026442" cy="1949252"/>
              </a:xfrm>
              <a:prstGeom prst="rect">
                <a:avLst/>
              </a:prstGeom>
              <a:blipFill>
                <a:blip r:embed="rId11"/>
                <a:stretch>
                  <a:fillRect l="-1255" b="-6250"/>
                </a:stretch>
              </a:blipFill>
            </p:spPr>
            <p:txBody>
              <a:bodyPr/>
              <a:lstStyle/>
              <a:p>
                <a:r>
                  <a:rPr lang="en-US">
                    <a:noFill/>
                  </a:rPr>
                  <a:t> </a:t>
                </a:r>
              </a:p>
            </p:txBody>
          </p:sp>
        </mc:Fallback>
      </mc:AlternateContent>
    </p:spTree>
    <p:extLst>
      <p:ext uri="{BB962C8B-B14F-4D97-AF65-F5344CB8AC3E}">
        <p14:creationId xmlns:p14="http://schemas.microsoft.com/office/powerpoint/2010/main" val="293204183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81000" y="342900"/>
            <a:ext cx="17526000" cy="9525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353058" y="15702"/>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17" name="Group 16"/>
          <p:cNvGrpSpPr/>
          <p:nvPr/>
        </p:nvGrpSpPr>
        <p:grpSpPr>
          <a:xfrm>
            <a:off x="8227524" y="941971"/>
            <a:ext cx="1832955" cy="1052755"/>
            <a:chOff x="1219200" y="4746458"/>
            <a:chExt cx="1825661" cy="967947"/>
          </a:xfrm>
        </p:grpSpPr>
        <p:sp>
          <p:nvSpPr>
            <p:cNvPr id="18" name="Oval Callout 17"/>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10" name="Rectangle 9"/>
              <p:cNvSpPr/>
              <p:nvPr/>
            </p:nvSpPr>
            <p:spPr>
              <a:xfrm>
                <a:off x="805773" y="2593797"/>
                <a:ext cx="9144000" cy="5901295"/>
              </a:xfrm>
              <a:prstGeom prst="rect">
                <a:avLst/>
              </a:prstGeom>
            </p:spPr>
            <p:txBody>
              <a:bodyPr>
                <a:spAutoFit/>
              </a:bodyPr>
              <a:lstStyle/>
              <a:p>
                <a:pPr lvl="0" algn="just">
                  <a:lnSpc>
                    <a:spcPct val="150000"/>
                  </a:lnSpc>
                  <a:defRPr/>
                </a:pPr>
                <a:r>
                  <a:rPr lang="vi-VN" sz="3700">
                    <a:solidFill>
                      <a:srgbClr val="000000"/>
                    </a:solidFill>
                    <a:ea typeface="Calibri" panose="020F0502020204030204" pitchFamily="34" charset="0"/>
                    <a:cs typeface="Arial" panose="020B0604020202020204" pitchFamily="34" charset="0"/>
                  </a:rPr>
                  <a:t>Cho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=0 </m:t>
                    </m:r>
                  </m:oMath>
                </a14:m>
                <a:r>
                  <a:rPr lang="vi-VN" sz="3700">
                    <a:solidFill>
                      <a:srgbClr val="000000"/>
                    </a:solidFill>
                    <a:ea typeface="Calibri" panose="020F0502020204030204" pitchFamily="34" charset="0"/>
                    <a:cs typeface="Arial" panose="020B0604020202020204" pitchFamily="34" charset="0"/>
                  </a:rPr>
                  <a:t>thì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700">
                    <a:solidFill>
                      <a:srgbClr val="000000"/>
                    </a:solidFill>
                    <a:ea typeface="Calibri" panose="020F0502020204030204" pitchFamily="34" charset="0"/>
                    <a:cs typeface="Arial" panose="020B0604020202020204" pitchFamily="34" charset="0"/>
                  </a:rPr>
                  <a:t>, ta được giao điểm của đồ thị với trục tung là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(0; 5).</m:t>
                    </m:r>
                  </m:oMath>
                </a14:m>
                <a:endParaRPr lang="en-US" sz="3700" smtClean="0"/>
              </a:p>
              <a:p>
                <a:pPr algn="just">
                  <a:lnSpc>
                    <a:spcPct val="150000"/>
                  </a:lnSpc>
                </a:pPr>
                <a:r>
                  <a:rPr lang="vi-VN" sz="3700" smtClean="0"/>
                  <a:t>Cho </a:t>
                </a:r>
                <a14:m>
                  <m:oMath xmlns:m="http://schemas.openxmlformats.org/officeDocument/2006/math">
                    <m:r>
                      <a:rPr lang="vi-VN" sz="3700" i="1" smtClean="0">
                        <a:latin typeface="Cambria Math" panose="02040503050406030204" pitchFamily="18" charset="0"/>
                      </a:rPr>
                      <m:t>𝑦</m:t>
                    </m:r>
                    <m:r>
                      <a:rPr lang="vi-VN" sz="3700" i="1" smtClean="0">
                        <a:latin typeface="Cambria Math" panose="02040503050406030204" pitchFamily="18" charset="0"/>
                      </a:rPr>
                      <m:t> = 0 </m:t>
                    </m:r>
                  </m:oMath>
                </a14:m>
                <a:r>
                  <a:rPr lang="vi-VN" sz="3700"/>
                  <a:t>thì </a:t>
                </a:r>
                <a14:m>
                  <m:oMath xmlns:m="http://schemas.openxmlformats.org/officeDocument/2006/math">
                    <m:r>
                      <a:rPr lang="vi-VN" sz="3700" i="1" smtClean="0">
                        <a:latin typeface="Cambria Math" panose="02040503050406030204" pitchFamily="18" charset="0"/>
                      </a:rPr>
                      <m:t>𝑥</m:t>
                    </m:r>
                    <m:r>
                      <a:rPr lang="vi-VN" sz="3700" i="1" smtClean="0">
                        <a:latin typeface="Cambria Math" panose="02040503050406030204" pitchFamily="18" charset="0"/>
                      </a:rPr>
                      <m:t>=</m:t>
                    </m:r>
                    <m:f>
                      <m:fPr>
                        <m:ctrlPr>
                          <a:rPr lang="vi-VN" sz="3700" i="1" smtClean="0">
                            <a:latin typeface="Cambria Math" panose="02040503050406030204" pitchFamily="18" charset="0"/>
                          </a:rPr>
                        </m:ctrlPr>
                      </m:fPr>
                      <m:num>
                        <m:r>
                          <a:rPr lang="en-US" sz="3700" b="0" i="1" smtClean="0">
                            <a:latin typeface="Cambria Math" panose="02040503050406030204" pitchFamily="18" charset="0"/>
                          </a:rPr>
                          <m:t>5</m:t>
                        </m:r>
                      </m:num>
                      <m:den>
                        <m:r>
                          <a:rPr lang="en-US" sz="3700" b="0" i="1" smtClean="0">
                            <a:latin typeface="Cambria Math" panose="02040503050406030204" pitchFamily="18" charset="0"/>
                          </a:rPr>
                          <m:t>2</m:t>
                        </m:r>
                      </m:den>
                    </m:f>
                    <m:r>
                      <a:rPr lang="vi-VN" sz="3700" i="1" smtClean="0">
                        <a:latin typeface="Cambria Math" panose="02040503050406030204" pitchFamily="18" charset="0"/>
                      </a:rPr>
                      <m:t> </m:t>
                    </m:r>
                  </m:oMath>
                </a14:m>
                <a:r>
                  <a:rPr lang="en-US" sz="3700" smtClean="0"/>
                  <a:t> </a:t>
                </a:r>
                <a:r>
                  <a:rPr lang="en-US" sz="3700" smtClean="0">
                    <a:latin typeface="Arial" panose="020B0604020202020204" pitchFamily="34" charset="0"/>
                    <a:cs typeface="Arial" panose="020B0604020202020204" pitchFamily="34" charset="0"/>
                  </a:rPr>
                  <a:t>ta</a:t>
                </a:r>
                <a:r>
                  <a:rPr lang="en-US" sz="3700" smtClean="0"/>
                  <a:t> </a:t>
                </a:r>
                <a:r>
                  <a:rPr lang="vi-VN" sz="3700" smtClean="0"/>
                  <a:t>được </a:t>
                </a:r>
                <a:r>
                  <a:rPr lang="vi-VN" sz="3700"/>
                  <a:t>giao điểm của đồ thị với trục hoành là </a:t>
                </a:r>
                <a14:m>
                  <m:oMath xmlns:m="http://schemas.openxmlformats.org/officeDocument/2006/math">
                    <m:r>
                      <a:rPr lang="vi-VN" sz="3700" i="1" smtClean="0">
                        <a:latin typeface="Cambria Math" panose="02040503050406030204" pitchFamily="18" charset="0"/>
                      </a:rPr>
                      <m:t>𝑄</m:t>
                    </m:r>
                    <m:r>
                      <a:rPr lang="en-US" sz="3700" b="0" i="1" smtClean="0">
                        <a:latin typeface="Cambria Math" panose="02040503050406030204" pitchFamily="18" charset="0"/>
                      </a:rPr>
                      <m:t> </m:t>
                    </m:r>
                    <m:d>
                      <m:dPr>
                        <m:ctrlPr>
                          <a:rPr lang="en-US" sz="3700" b="0" i="1" smtClean="0">
                            <a:latin typeface="Cambria Math" panose="02040503050406030204" pitchFamily="18" charset="0"/>
                          </a:rPr>
                        </m:ctrlPr>
                      </m:dPr>
                      <m:e>
                        <m:f>
                          <m:fPr>
                            <m:ctrlPr>
                              <a:rPr lang="vi-VN" sz="3700" i="1">
                                <a:latin typeface="Cambria Math" panose="02040503050406030204" pitchFamily="18" charset="0"/>
                              </a:rPr>
                            </m:ctrlPr>
                          </m:fPr>
                          <m:num>
                            <m:r>
                              <a:rPr lang="en-US" sz="3700" i="1">
                                <a:latin typeface="Cambria Math" panose="02040503050406030204" pitchFamily="18" charset="0"/>
                              </a:rPr>
                              <m:t>5</m:t>
                            </m:r>
                          </m:num>
                          <m:den>
                            <m:r>
                              <a:rPr lang="en-US" sz="3700" i="1">
                                <a:latin typeface="Cambria Math" panose="02040503050406030204" pitchFamily="18" charset="0"/>
                              </a:rPr>
                              <m:t>2</m:t>
                            </m:r>
                          </m:den>
                        </m:f>
                        <m:r>
                          <a:rPr lang="en-US" sz="3700" b="0" i="1" smtClean="0">
                            <a:latin typeface="Cambria Math" panose="02040503050406030204" pitchFamily="18" charset="0"/>
                          </a:rPr>
                          <m:t>;0</m:t>
                        </m:r>
                      </m:e>
                    </m:d>
                    <m:r>
                      <a:rPr lang="en-US" sz="3700" b="0" i="1" smtClean="0">
                        <a:latin typeface="Cambria Math" panose="02040503050406030204" pitchFamily="18" charset="0"/>
                      </a:rPr>
                      <m:t>.</m:t>
                    </m:r>
                  </m:oMath>
                </a14:m>
                <a:endParaRPr lang="vi-VN" sz="3700"/>
              </a:p>
              <a:p>
                <a:pPr algn="just">
                  <a:lnSpc>
                    <a:spcPct val="150000"/>
                  </a:lnSpc>
                </a:pPr>
                <a:r>
                  <a:rPr lang="vi-VN" sz="3700"/>
                  <a:t>Đồ thị của hàm số </a:t>
                </a:r>
                <a14:m>
                  <m:oMath xmlns:m="http://schemas.openxmlformats.org/officeDocument/2006/math">
                    <m:r>
                      <a:rPr lang="vi-VN" sz="3700" i="1" smtClean="0">
                        <a:latin typeface="Cambria Math" panose="02040503050406030204" pitchFamily="18" charset="0"/>
                      </a:rPr>
                      <m:t>𝑦</m:t>
                    </m:r>
                    <m:r>
                      <a:rPr lang="vi-VN" sz="3700" i="1" smtClean="0">
                        <a:latin typeface="Cambria Math" panose="02040503050406030204" pitchFamily="18" charset="0"/>
                      </a:rPr>
                      <m:t>=−2</m:t>
                    </m:r>
                    <m:r>
                      <a:rPr lang="vi-VN" sz="3700" i="1" smtClean="0">
                        <a:latin typeface="Cambria Math" panose="02040503050406030204" pitchFamily="18" charset="0"/>
                      </a:rPr>
                      <m:t>𝑥</m:t>
                    </m:r>
                    <m:r>
                      <a:rPr lang="vi-VN" sz="3700" i="1" smtClean="0">
                        <a:latin typeface="Cambria Math" panose="02040503050406030204" pitchFamily="18" charset="0"/>
                      </a:rPr>
                      <m:t>+5</m:t>
                    </m:r>
                  </m:oMath>
                </a14:m>
                <a:r>
                  <a:rPr lang="en-US" sz="3700" smtClean="0"/>
                  <a:t> </a:t>
                </a:r>
                <a:r>
                  <a:rPr lang="vi-VN" sz="3700" smtClean="0"/>
                  <a:t>là </a:t>
                </a:r>
                <a:r>
                  <a:rPr lang="vi-VN" sz="3700"/>
                  <a:t>đường </a:t>
                </a:r>
                <a:r>
                  <a:rPr lang="vi-VN" sz="3700"/>
                  <a:t>thẳng </a:t>
                </a:r>
                <a14:m>
                  <m:oMath xmlns:m="http://schemas.openxmlformats.org/officeDocument/2006/math">
                    <m:r>
                      <a:rPr lang="vi-VN" sz="3700" i="1" smtClean="0">
                        <a:latin typeface="Cambria Math" panose="02040503050406030204" pitchFamily="18" charset="0"/>
                      </a:rPr>
                      <m:t>𝑃𝑄</m:t>
                    </m:r>
                    <m:r>
                      <a:rPr lang="en-US" sz="3700" i="1" smtClean="0">
                        <a:latin typeface="Cambria Math" panose="02040503050406030204" pitchFamily="18" charset="0"/>
                      </a:rPr>
                      <m:t>.</m:t>
                    </m:r>
                  </m:oMath>
                </a14:m>
                <a:endParaRPr lang="vi-VN" sz="3700"/>
              </a:p>
            </p:txBody>
          </p:sp>
        </mc:Choice>
        <mc:Fallback>
          <p:sp>
            <p:nvSpPr>
              <p:cNvPr id="10" name="Rectangle 9"/>
              <p:cNvSpPr>
                <a:spLocks noRot="1" noChangeAspect="1" noMove="1" noResize="1" noEditPoints="1" noAdjustHandles="1" noChangeArrowheads="1" noChangeShapeType="1" noTextEdit="1"/>
              </p:cNvSpPr>
              <p:nvPr/>
            </p:nvSpPr>
            <p:spPr>
              <a:xfrm>
                <a:off x="805773" y="2593797"/>
                <a:ext cx="9144000" cy="5901295"/>
              </a:xfrm>
              <a:prstGeom prst="rect">
                <a:avLst/>
              </a:prstGeom>
              <a:blipFill>
                <a:blip r:embed="rId7"/>
                <a:stretch>
                  <a:fillRect l="-2067" r="-2133" b="-2890"/>
                </a:stretch>
              </a:blipFill>
            </p:spPr>
            <p:txBody>
              <a:bodyPr/>
              <a:lstStyle/>
              <a:p>
                <a:r>
                  <a:rPr lang="en-US">
                    <a:noFill/>
                  </a:rPr>
                  <a:t> </a:t>
                </a:r>
              </a:p>
            </p:txBody>
          </p:sp>
        </mc:Fallback>
      </mc:AlternateContent>
      <p:pic>
        <p:nvPicPr>
          <p:cNvPr id="14" name="Picture 13"/>
          <p:cNvPicPr>
            <a:picLocks noChangeAspect="1"/>
          </p:cNvPicPr>
          <p:nvPr/>
        </p:nvPicPr>
        <p:blipFill>
          <a:blip r:embed="rId8"/>
          <a:stretch>
            <a:fillRect/>
          </a:stretch>
        </p:blipFill>
        <p:spPr>
          <a:xfrm>
            <a:off x="11345791" y="2085333"/>
            <a:ext cx="5979544" cy="7774659"/>
          </a:xfrm>
          <a:prstGeom prst="rect">
            <a:avLst/>
          </a:prstGeom>
        </p:spPr>
      </p:pic>
    </p:spTree>
    <p:extLst>
      <p:ext uri="{BB962C8B-B14F-4D97-AF65-F5344CB8AC3E}">
        <p14:creationId xmlns:p14="http://schemas.microsoft.com/office/powerpoint/2010/main" val="88320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1709</Words>
  <PresentationFormat>Custom</PresentationFormat>
  <Paragraphs>185</Paragraphs>
  <Slides>30</Slides>
  <Notes>5</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Dotum</vt:lpstr>
      <vt:lpstr>Arial</vt:lpstr>
      <vt:lpstr>Cambria Math</vt:lpstr>
      <vt:lpstr>Batang</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2023-12-07T08:24:12Z</dcterms:modified>
  <dc:identifier>DAFnpnczi4g</dc:identifier>
</cp:coreProperties>
</file>