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55" r:id="rId2"/>
    <p:sldId id="295" r:id="rId3"/>
    <p:sldId id="357" r:id="rId4"/>
    <p:sldId id="359" r:id="rId5"/>
    <p:sldId id="360" r:id="rId6"/>
    <p:sldId id="362" r:id="rId7"/>
    <p:sldId id="363" r:id="rId8"/>
    <p:sldId id="365" r:id="rId9"/>
    <p:sldId id="366" r:id="rId10"/>
    <p:sldId id="367" r:id="rId11"/>
    <p:sldId id="368" r:id="rId12"/>
    <p:sldId id="369" r:id="rId13"/>
    <p:sldId id="292" r:id="rId14"/>
    <p:sldId id="3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0000FF"/>
    <a:srgbClr val="FFFFCC"/>
    <a:srgbClr val="CCFFCC"/>
    <a:srgbClr val="FFFFFF"/>
    <a:srgbClr val="B93A3A"/>
    <a:srgbClr val="CCFFFF"/>
    <a:srgbClr val="FF3399"/>
    <a:srgbClr val="CCCC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6F11D-2D06-4F18-A758-51C1A9B30B39}" type="datetimeFigureOut">
              <a:rPr lang="vi-VN" smtClean="0"/>
              <a:t>14/09/2021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3EE9D-361E-4105-ACE3-96F212C5C67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702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0C0C3C-0779-4302-A73A-100315E2C1CF}" type="slidenum">
              <a:rPr lang="en-US" smtClean="0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f-Z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BF24FA-2F9C-450E-90F6-2914802F7FBF}" type="slidenum">
              <a:rPr lang="en-US" smtClean="0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f-Z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601F-0C5B-490E-951E-5F5FBC0FECE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BC98-7D7E-4122-9D37-580D2D7D3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6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601F-0C5B-490E-951E-5F5FBC0FECE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BC98-7D7E-4122-9D37-580D2D7D3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59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601F-0C5B-490E-951E-5F5FBC0FECE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BC98-7D7E-4122-9D37-580D2D7D3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14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601F-0C5B-490E-951E-5F5FBC0FECE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BC98-7D7E-4122-9D37-580D2D7D3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9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601F-0C5B-490E-951E-5F5FBC0FECE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BC98-7D7E-4122-9D37-580D2D7D3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5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601F-0C5B-490E-951E-5F5FBC0FECE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BC98-7D7E-4122-9D37-580D2D7D3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601F-0C5B-490E-951E-5F5FBC0FECE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BC98-7D7E-4122-9D37-580D2D7D3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69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601F-0C5B-490E-951E-5F5FBC0FECE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BC98-7D7E-4122-9D37-580D2D7D3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601F-0C5B-490E-951E-5F5FBC0FECE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BC98-7D7E-4122-9D37-580D2D7D3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5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601F-0C5B-490E-951E-5F5FBC0FECE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BC98-7D7E-4122-9D37-580D2D7D3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3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601F-0C5B-490E-951E-5F5FBC0FECE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BC98-7D7E-4122-9D37-580D2D7D3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6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601F-0C5B-490E-951E-5F5FBC0FECE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ABC98-7D7E-4122-9D37-580D2D7D3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7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21.jpe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slide" Target="slide7.xml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vi-VN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vi-VN" smtClean="0"/>
          </a:p>
        </p:txBody>
      </p:sp>
      <p:pic>
        <p:nvPicPr>
          <p:cNvPr id="2052" name="Picture 4" descr="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3657600"/>
            <a:ext cx="8915400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000" b="1">
                <a:solidFill>
                  <a:srgbClr val="FF3300"/>
                </a:solidFill>
                <a:latin typeface="Times New Roman" pitchFamily="18" charset="0"/>
              </a:rPr>
              <a:t>Năm học: 2018 – 2019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GV: HỒ PHAN TRÍ NHÂN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LỚP </a:t>
            </a:r>
            <a:r>
              <a:rPr lang="en-US" sz="4000" b="1" smtClean="0">
                <a:solidFill>
                  <a:srgbClr val="0000FF"/>
                </a:solidFill>
                <a:latin typeface="Times New Roman" pitchFamily="18" charset="0"/>
              </a:rPr>
              <a:t>10A4</a:t>
            </a:r>
            <a:endParaRPr lang="en-US" sz="3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685800" y="1295400"/>
            <a:ext cx="8161338" cy="2038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92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QUÍ THẦY CÔ</a:t>
            </a:r>
          </a:p>
        </p:txBody>
      </p:sp>
    </p:spTree>
    <p:extLst>
      <p:ext uri="{BB962C8B-B14F-4D97-AF65-F5344CB8AC3E}">
        <p14:creationId xmlns:p14="http://schemas.microsoft.com/office/powerpoint/2010/main" val="307535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38100" y="64135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u="sng">
                <a:latin typeface="VNI-Times" pitchFamily="2" charset="0"/>
              </a:rPr>
              <a:t>Caâu 1</a:t>
            </a:r>
            <a:r>
              <a:rPr lang="en-US" sz="2800">
                <a:latin typeface="VNI-Times" pitchFamily="2" charset="0"/>
              </a:rPr>
              <a:t>: Phaùt bieåu naøo sau ñaây laø </a:t>
            </a:r>
            <a:r>
              <a:rPr lang="en-US" sz="2800" b="1" u="sng">
                <a:latin typeface="VNI-Times" pitchFamily="2" charset="0"/>
              </a:rPr>
              <a:t>chöa</a:t>
            </a:r>
            <a:r>
              <a:rPr lang="en-US" sz="2800">
                <a:latin typeface="VNI-Times" pitchFamily="2" charset="0"/>
              </a:rPr>
              <a:t> chính xaùc ?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304800" y="1219200"/>
            <a:ext cx="8610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A. Vaät naèm caân baèng döôùi taùc duïng cuûa hai löïc thì hai löïc naøy cuøng phöông, ngöôïc chieàu vaø coù ñoä lôùn baèng nhau.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304800" y="2667000"/>
            <a:ext cx="861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B. Vaät naèm caân baèng döôùi taùc duïng cuûa hai löïc thì hai löïc naøy cuøng giaù, ngöôïc chieàu vaø coù ñoä lôùn baèng nhau.</a:t>
            </a: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381000" y="3810000"/>
            <a:ext cx="8077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C. Troïng taâm cuûa baûn kim loaïi hình chöõ nhaät naèm taïi taâm (giao ñieåm cuûa hai ñöôøng cheùo) cuûa hình chöõ nhaät ñoù.</a:t>
            </a:r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381000" y="53340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D. Vaät treo vaøo daây naèm caân baèng thì daây treo coù phöông thaúng ñöùng vaø ñi qua troïng taâm G cuûa vaät.</a:t>
            </a:r>
          </a:p>
        </p:txBody>
      </p:sp>
      <p:sp>
        <p:nvSpPr>
          <p:cNvPr id="110600" name="Line 8"/>
          <p:cNvSpPr>
            <a:spLocks noChangeShapeType="1"/>
          </p:cNvSpPr>
          <p:nvPr/>
        </p:nvSpPr>
        <p:spPr bwMode="auto">
          <a:xfrm>
            <a:off x="2406650" y="2143125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110601" name="Picture 9" descr="flora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1160463"/>
            <a:ext cx="614362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580564" y="24922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64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6741" y="921864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u="sng">
                <a:latin typeface="VNI-Times" pitchFamily="2" charset="0"/>
              </a:rPr>
              <a:t>Caâu 2</a:t>
            </a:r>
            <a:r>
              <a:rPr lang="en-US" sz="3200">
                <a:latin typeface="VNI-Times" pitchFamily="2" charset="0"/>
              </a:rPr>
              <a:t>: Phaùt bieåu naøo sau ñaây laø </a:t>
            </a:r>
            <a:r>
              <a:rPr lang="en-US" sz="3200">
                <a:solidFill>
                  <a:srgbClr val="FF0066"/>
                </a:solidFill>
                <a:latin typeface="VNI-Times" pitchFamily="2" charset="0"/>
              </a:rPr>
              <a:t>SAI</a:t>
            </a:r>
            <a:r>
              <a:rPr lang="en-US" sz="3200">
                <a:latin typeface="VNI-Times" pitchFamily="2" charset="0"/>
              </a:rPr>
              <a:t> khi noùi veà troïng taâm cuûa moät vaät raén ?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381000" y="3008313"/>
            <a:ext cx="8610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VNI-Times" pitchFamily="2" charset="0"/>
              </a:rPr>
              <a:t>B. Phaûi laø moät ñieåm treân vaät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81000" y="2147888"/>
            <a:ext cx="8610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VNI-Times" pitchFamily="2" charset="0"/>
              </a:rPr>
              <a:t>A. Coù theå truøng vôùi taâm ñoái xöùng cuûa vaät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81000" y="3810000"/>
            <a:ext cx="807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VNI-Times" pitchFamily="2" charset="0"/>
              </a:rPr>
              <a:t>C. Coù theå ôû treân truïc ñoái xöùng cuûa vaät</a:t>
            </a:r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381000" y="4724400"/>
            <a:ext cx="876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VNI-Times" pitchFamily="2" charset="0"/>
              </a:rPr>
              <a:t>D. Phuï thuoäc söï phaân boá khoái löôïng cuûa vaät</a:t>
            </a:r>
          </a:p>
        </p:txBody>
      </p:sp>
      <p:pic>
        <p:nvPicPr>
          <p:cNvPr id="119816" name="Picture 8" descr="flora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2949575"/>
            <a:ext cx="614362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80564" y="24922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24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9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9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842963" y="-1588"/>
            <a:ext cx="213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/>
          </a:p>
        </p:txBody>
      </p:sp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385763" y="180975"/>
            <a:ext cx="17478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u="sng">
                <a:latin typeface="Times New Roman" pitchFamily="18" charset="0"/>
              </a:rPr>
              <a:t>Câu 3:</a:t>
            </a:r>
          </a:p>
        </p:txBody>
      </p:sp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385763" y="931863"/>
            <a:ext cx="8372475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Cho một vật có khối lượng 5 kg được treo bằng một sợi dây không dãn như  hình vẽ, </a:t>
            </a:r>
            <a:r>
              <a:rPr lang="en-US" sz="3200" smtClean="0">
                <a:latin typeface="Times New Roman" pitchFamily="18" charset="0"/>
              </a:rPr>
              <a:t>Tính </a:t>
            </a:r>
            <a:r>
              <a:rPr lang="en-US" sz="3200">
                <a:latin typeface="Times New Roman" pitchFamily="18" charset="0"/>
              </a:rPr>
              <a:t>lực căng của sợi dây khi vật ở trạng thái cân </a:t>
            </a:r>
            <a:r>
              <a:rPr lang="en-US" sz="3200" smtClean="0">
                <a:latin typeface="Times New Roman" pitchFamily="18" charset="0"/>
              </a:rPr>
              <a:t>bằng. Biết g=10m/s</a:t>
            </a:r>
            <a:r>
              <a:rPr lang="en-US" sz="3200" baseline="30000" smtClean="0">
                <a:latin typeface="Times New Roman" pitchFamily="18" charset="0"/>
              </a:rPr>
              <a:t>2</a:t>
            </a:r>
            <a:r>
              <a:rPr lang="en-US" sz="3200" smtClean="0">
                <a:latin typeface="Times New Roman" pitchFamily="18" charset="0"/>
              </a:rPr>
              <a:t>.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14341" name="Freeform 8" descr="Sand"/>
          <p:cNvSpPr>
            <a:spLocks/>
          </p:cNvSpPr>
          <p:nvPr/>
        </p:nvSpPr>
        <p:spPr bwMode="auto">
          <a:xfrm rot="5763444">
            <a:off x="7339012" y="4984593"/>
            <a:ext cx="1247775" cy="1104900"/>
          </a:xfrm>
          <a:custGeom>
            <a:avLst/>
            <a:gdLst>
              <a:gd name="T0" fmla="*/ 2147483647 w 1928"/>
              <a:gd name="T1" fmla="*/ 2147483647 h 1888"/>
              <a:gd name="T2" fmla="*/ 2147483647 w 1928"/>
              <a:gd name="T3" fmla="*/ 2147483647 h 1888"/>
              <a:gd name="T4" fmla="*/ 2147483647 w 1928"/>
              <a:gd name="T5" fmla="*/ 2147483647 h 1888"/>
              <a:gd name="T6" fmla="*/ 2147483647 w 1928"/>
              <a:gd name="T7" fmla="*/ 2147483647 h 1888"/>
              <a:gd name="T8" fmla="*/ 2147483647 w 1928"/>
              <a:gd name="T9" fmla="*/ 2147483647 h 1888"/>
              <a:gd name="T10" fmla="*/ 2147483647 w 1928"/>
              <a:gd name="T11" fmla="*/ 2147483647 h 1888"/>
              <a:gd name="T12" fmla="*/ 2147483647 w 1928"/>
              <a:gd name="T13" fmla="*/ 2147483647 h 1888"/>
              <a:gd name="T14" fmla="*/ 2147483647 w 1928"/>
              <a:gd name="T15" fmla="*/ 2147483647 h 1888"/>
              <a:gd name="T16" fmla="*/ 2147483647 w 1928"/>
              <a:gd name="T17" fmla="*/ 2147483647 h 18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28" h="1888">
                <a:moveTo>
                  <a:pt x="24" y="784"/>
                </a:moveTo>
                <a:cubicBezTo>
                  <a:pt x="48" y="568"/>
                  <a:pt x="208" y="280"/>
                  <a:pt x="408" y="160"/>
                </a:cubicBezTo>
                <a:cubicBezTo>
                  <a:pt x="608" y="40"/>
                  <a:pt x="984" y="0"/>
                  <a:pt x="1224" y="64"/>
                </a:cubicBezTo>
                <a:cubicBezTo>
                  <a:pt x="1464" y="128"/>
                  <a:pt x="1768" y="352"/>
                  <a:pt x="1848" y="544"/>
                </a:cubicBezTo>
                <a:cubicBezTo>
                  <a:pt x="1928" y="736"/>
                  <a:pt x="1768" y="1016"/>
                  <a:pt x="1704" y="1216"/>
                </a:cubicBezTo>
                <a:cubicBezTo>
                  <a:pt x="1640" y="1416"/>
                  <a:pt x="1600" y="1640"/>
                  <a:pt x="1464" y="1744"/>
                </a:cubicBezTo>
                <a:cubicBezTo>
                  <a:pt x="1328" y="1848"/>
                  <a:pt x="1088" y="1888"/>
                  <a:pt x="888" y="1840"/>
                </a:cubicBezTo>
                <a:cubicBezTo>
                  <a:pt x="688" y="1792"/>
                  <a:pt x="408" y="1624"/>
                  <a:pt x="264" y="1456"/>
                </a:cubicBezTo>
                <a:cubicBezTo>
                  <a:pt x="120" y="1288"/>
                  <a:pt x="0" y="1000"/>
                  <a:pt x="24" y="784"/>
                </a:cubicBez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342" name="Line 9"/>
          <p:cNvSpPr>
            <a:spLocks noChangeShapeType="1"/>
          </p:cNvSpPr>
          <p:nvPr/>
        </p:nvSpPr>
        <p:spPr bwMode="auto">
          <a:xfrm>
            <a:off x="8058150" y="2662080"/>
            <a:ext cx="0" cy="2338388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343" name="Freeform 10" descr="Light upward diagonal"/>
          <p:cNvSpPr>
            <a:spLocks/>
          </p:cNvSpPr>
          <p:nvPr/>
        </p:nvSpPr>
        <p:spPr bwMode="auto">
          <a:xfrm>
            <a:off x="7737475" y="2585880"/>
            <a:ext cx="650875" cy="184150"/>
          </a:xfrm>
          <a:custGeom>
            <a:avLst/>
            <a:gdLst>
              <a:gd name="T0" fmla="*/ 0 w 1056"/>
              <a:gd name="T1" fmla="*/ 0 h 240"/>
              <a:gd name="T2" fmla="*/ 0 w 1056"/>
              <a:gd name="T3" fmla="*/ 2147483647 h 240"/>
              <a:gd name="T4" fmla="*/ 2147483647 w 1056"/>
              <a:gd name="T5" fmla="*/ 2147483647 h 240"/>
              <a:gd name="T6" fmla="*/ 2147483647 w 1056"/>
              <a:gd name="T7" fmla="*/ 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56" h="240">
                <a:moveTo>
                  <a:pt x="0" y="0"/>
                </a:moveTo>
                <a:lnTo>
                  <a:pt x="0" y="240"/>
                </a:lnTo>
                <a:lnTo>
                  <a:pt x="1056" y="240"/>
                </a:lnTo>
                <a:lnTo>
                  <a:pt x="1056" y="0"/>
                </a:lnTo>
              </a:path>
            </a:pathLst>
          </a:custGeom>
          <a:pattFill prst="ltUp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4344" name="Text Box 12"/>
          <p:cNvSpPr txBox="1">
            <a:spLocks noChangeArrowheads="1"/>
          </p:cNvSpPr>
          <p:nvPr/>
        </p:nvSpPr>
        <p:spPr bwMode="auto">
          <a:xfrm>
            <a:off x="7627938" y="5186205"/>
            <a:ext cx="1143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m</a:t>
            </a:r>
          </a:p>
        </p:txBody>
      </p:sp>
      <p:cxnSp>
        <p:nvCxnSpPr>
          <p:cNvPr id="3" name="Straight Arrow Connector 2"/>
          <p:cNvCxnSpPr>
            <a:stCxn id="14342" idx="1"/>
          </p:cNvCxnSpPr>
          <p:nvPr/>
        </p:nvCxnSpPr>
        <p:spPr>
          <a:xfrm flipH="1" flipV="1">
            <a:off x="8058150" y="3830480"/>
            <a:ext cx="0" cy="11699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8062913" y="5537043"/>
            <a:ext cx="0" cy="103505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265829"/>
              </p:ext>
            </p:extLst>
          </p:nvPr>
        </p:nvGraphicFramePr>
        <p:xfrm>
          <a:off x="7318375" y="6260943"/>
          <a:ext cx="773113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4" name="Equation" r:id="rId4" imgW="152268" imgH="203024" progId="Equation.DSMT4">
                  <p:embed/>
                </p:oleObj>
              </mc:Choice>
              <mc:Fallback>
                <p:oleObj name="Equation" r:id="rId4" imgW="152268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75" y="6260943"/>
                        <a:ext cx="773113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0403152"/>
              </p:ext>
            </p:extLst>
          </p:nvPr>
        </p:nvGraphicFramePr>
        <p:xfrm>
          <a:off x="7389813" y="3676493"/>
          <a:ext cx="47625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5" name="Equation" r:id="rId6" imgW="139639" imgH="203112" progId="Equation.DSMT4">
                  <p:embed/>
                </p:oleObj>
              </mc:Choice>
              <mc:Fallback>
                <p:oleObj name="Equation" r:id="rId6" imgW="139639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9813" y="3676493"/>
                        <a:ext cx="47625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85763" y="4141788"/>
            <a:ext cx="56340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/>
              <a:t>Điều kiện cân bằng của vật là: 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61963" y="5445125"/>
            <a:ext cx="212883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/>
              <a:t>Suy ra: 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3354388"/>
            <a:ext cx="24431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FF0000"/>
                </a:solidFill>
              </a:rPr>
              <a:t>GIẢI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435225" y="4791075"/>
          <a:ext cx="1687513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6" name="Equation" r:id="rId8" imgW="482391" imgH="203112" progId="Equation.DSMT4">
                  <p:embed/>
                </p:oleObj>
              </mc:Choice>
              <mc:Fallback>
                <p:oleObj name="Equation" r:id="rId8" imgW="482391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5225" y="4791075"/>
                        <a:ext cx="1687513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88950" y="6073775"/>
          <a:ext cx="544830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7" name="Equation" r:id="rId10" imgW="1625600" imgH="203200" progId="Equation.DSMT4">
                  <p:embed/>
                </p:oleObj>
              </mc:Choice>
              <mc:Fallback>
                <p:oleObj name="Equation" r:id="rId10" imgW="16256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6073775"/>
                        <a:ext cx="5448300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580564" y="24922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05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8295" y="158612"/>
            <a:ext cx="8824595" cy="6534687"/>
          </a:xfrm>
          <a:prstGeom prst="roundRect">
            <a:avLst/>
          </a:prstGeom>
          <a:noFill/>
          <a:ln w="158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5-Point Star 12"/>
          <p:cNvSpPr/>
          <p:nvPr/>
        </p:nvSpPr>
        <p:spPr>
          <a:xfrm>
            <a:off x="14601" y="39190"/>
            <a:ext cx="363131" cy="337142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A5A5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5-Point Star 13"/>
          <p:cNvSpPr/>
          <p:nvPr/>
        </p:nvSpPr>
        <p:spPr>
          <a:xfrm flipV="1">
            <a:off x="-2816" y="487960"/>
            <a:ext cx="182880" cy="18288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5-Point Star 14"/>
          <p:cNvSpPr/>
          <p:nvPr/>
        </p:nvSpPr>
        <p:spPr>
          <a:xfrm rot="16200000">
            <a:off x="463095" y="13337"/>
            <a:ext cx="182880" cy="182880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5-Point Star 15"/>
          <p:cNvSpPr/>
          <p:nvPr/>
        </p:nvSpPr>
        <p:spPr>
          <a:xfrm>
            <a:off x="8739052" y="18036"/>
            <a:ext cx="363131" cy="337142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5-Point Star 16"/>
          <p:cNvSpPr/>
          <p:nvPr/>
        </p:nvSpPr>
        <p:spPr>
          <a:xfrm rot="16200000">
            <a:off x="8917575" y="440680"/>
            <a:ext cx="182880" cy="18288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5-Point Star 17"/>
          <p:cNvSpPr/>
          <p:nvPr/>
        </p:nvSpPr>
        <p:spPr>
          <a:xfrm rot="16200000">
            <a:off x="8495219" y="18309"/>
            <a:ext cx="182880" cy="182880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5-Point Star 18"/>
          <p:cNvSpPr/>
          <p:nvPr/>
        </p:nvSpPr>
        <p:spPr>
          <a:xfrm>
            <a:off x="-2816" y="6479662"/>
            <a:ext cx="363131" cy="337142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450033" y="6641046"/>
            <a:ext cx="182880" cy="18288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5-Point Star 20"/>
          <p:cNvSpPr/>
          <p:nvPr/>
        </p:nvSpPr>
        <p:spPr>
          <a:xfrm>
            <a:off x="14602" y="6205612"/>
            <a:ext cx="182880" cy="182880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5-Point Star 21"/>
          <p:cNvSpPr/>
          <p:nvPr/>
        </p:nvSpPr>
        <p:spPr>
          <a:xfrm>
            <a:off x="8735784" y="6495221"/>
            <a:ext cx="363131" cy="337142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5-Point Star 22"/>
          <p:cNvSpPr/>
          <p:nvPr/>
        </p:nvSpPr>
        <p:spPr>
          <a:xfrm>
            <a:off x="8483233" y="6643548"/>
            <a:ext cx="182880" cy="18288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5-Point Star 23"/>
          <p:cNvSpPr/>
          <p:nvPr/>
        </p:nvSpPr>
        <p:spPr>
          <a:xfrm>
            <a:off x="8936081" y="6221171"/>
            <a:ext cx="182880" cy="182880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60315" y="820003"/>
            <a:ext cx="8288381" cy="58477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extrusionH="76200" contourW="12700" prstMaterial="powder">
            <a:bevelT w="127000" h="63500" prst="angle"/>
            <a:extrusionClr>
              <a:srgbClr val="FF0000"/>
            </a:extrusionClr>
            <a:contourClr>
              <a:srgbClr val="00B050"/>
            </a:contourClr>
          </a:sp3d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NHIỆM</a:t>
            </a:r>
            <a:r>
              <a:rPr kumimoji="0" lang="en-US" sz="3200" b="1" i="0" u="none" strike="noStrike" kern="1200" cap="none" spc="0" normalizeH="0" noProof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VỤ VỀ NHÀ</a:t>
            </a:r>
            <a:r>
              <a:rPr kumimoji="0" lang="en-US" sz="3200" b="1" i="0" u="none" strike="noStrike" kern="1200" cap="none" spc="0" normalizeH="0" baseline="0" noProof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!</a:t>
            </a:r>
            <a:endParaRPr kumimoji="0" lang="en-US" sz="3200" b="1" i="0" u="none" strike="noStrike" kern="1200" cap="none" spc="0" normalizeH="0" baseline="0" noProof="0" dirty="0">
              <a:ln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/>
              <a:ea typeface="+mn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0033" y="1978925"/>
            <a:ext cx="846731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Xác định trọng tâm một vài vật rắn tại nhà.</a:t>
            </a:r>
          </a:p>
          <a:p>
            <a:pPr marL="285750" indent="-285750">
              <a:buFontTx/>
              <a:buChar char="-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Coi trước phần cân bằng dưới tác dụng của ba lực không song song.</a:t>
            </a:r>
          </a:p>
          <a:p>
            <a:pPr marL="285750" indent="-285750">
              <a:buFontTx/>
              <a:buChar char="-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Chuẩn bị một thí nghiệm cụ thể về cân bằng của vật rắn chịu tác dụng của ba lực không song song.</a:t>
            </a:r>
          </a:p>
          <a:p>
            <a:pPr marL="285750" indent="-285750">
              <a:buFontTx/>
              <a:buChar char="-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Làm bài tập sách giáo khoa.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30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8295" y="158612"/>
            <a:ext cx="8824595" cy="6534687"/>
          </a:xfrm>
          <a:prstGeom prst="roundRect">
            <a:avLst/>
          </a:prstGeom>
          <a:noFill/>
          <a:ln w="158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5-Point Star 12"/>
          <p:cNvSpPr/>
          <p:nvPr/>
        </p:nvSpPr>
        <p:spPr>
          <a:xfrm>
            <a:off x="14601" y="39190"/>
            <a:ext cx="363131" cy="337142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A5A5A5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5-Point Star 13"/>
          <p:cNvSpPr/>
          <p:nvPr/>
        </p:nvSpPr>
        <p:spPr>
          <a:xfrm flipV="1">
            <a:off x="-2816" y="487960"/>
            <a:ext cx="182880" cy="18288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5-Point Star 14"/>
          <p:cNvSpPr/>
          <p:nvPr/>
        </p:nvSpPr>
        <p:spPr>
          <a:xfrm rot="16200000">
            <a:off x="463095" y="13337"/>
            <a:ext cx="182880" cy="182880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5-Point Star 15"/>
          <p:cNvSpPr/>
          <p:nvPr/>
        </p:nvSpPr>
        <p:spPr>
          <a:xfrm>
            <a:off x="8739052" y="18036"/>
            <a:ext cx="363131" cy="337142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5-Point Star 16"/>
          <p:cNvSpPr/>
          <p:nvPr/>
        </p:nvSpPr>
        <p:spPr>
          <a:xfrm rot="16200000">
            <a:off x="8917575" y="440680"/>
            <a:ext cx="182880" cy="18288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5-Point Star 17"/>
          <p:cNvSpPr/>
          <p:nvPr/>
        </p:nvSpPr>
        <p:spPr>
          <a:xfrm rot="16200000">
            <a:off x="8495219" y="18309"/>
            <a:ext cx="182880" cy="182880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5-Point Star 18"/>
          <p:cNvSpPr/>
          <p:nvPr/>
        </p:nvSpPr>
        <p:spPr>
          <a:xfrm>
            <a:off x="-2816" y="6479662"/>
            <a:ext cx="363131" cy="337142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450033" y="6641046"/>
            <a:ext cx="182880" cy="18288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5-Point Star 20"/>
          <p:cNvSpPr/>
          <p:nvPr/>
        </p:nvSpPr>
        <p:spPr>
          <a:xfrm>
            <a:off x="14602" y="6205612"/>
            <a:ext cx="182880" cy="182880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5-Point Star 21"/>
          <p:cNvSpPr/>
          <p:nvPr/>
        </p:nvSpPr>
        <p:spPr>
          <a:xfrm>
            <a:off x="8735784" y="6495221"/>
            <a:ext cx="363131" cy="337142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5-Point Star 22"/>
          <p:cNvSpPr/>
          <p:nvPr/>
        </p:nvSpPr>
        <p:spPr>
          <a:xfrm>
            <a:off x="8483233" y="6643548"/>
            <a:ext cx="182880" cy="18288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5-Point Star 23"/>
          <p:cNvSpPr/>
          <p:nvPr/>
        </p:nvSpPr>
        <p:spPr>
          <a:xfrm>
            <a:off x="8936081" y="6221171"/>
            <a:ext cx="182880" cy="182880"/>
          </a:xfrm>
          <a:prstGeom prst="star5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29984" y="2362200"/>
            <a:ext cx="8288381" cy="230832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extrusionH="76200" contourW="12700" prstMaterial="powder">
            <a:bevelT w="127000" h="63500" prst="angle"/>
            <a:extrusionClr>
              <a:srgbClr val="FF0000"/>
            </a:extrusionClr>
            <a:contourClr>
              <a:srgbClr val="00B050"/>
            </a:contourClr>
          </a:sp3d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XIN TRÂN TRỌNG CÁM ƠN!</a:t>
            </a:r>
            <a:endParaRPr kumimoji="0" lang="en-US" sz="7200" b="1" i="0" u="none" strike="noStrike" kern="1200" cap="none" spc="0" normalizeH="0" baseline="0" noProof="0" dirty="0">
              <a:ln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863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2325" y="393412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214735"/>
            <a:ext cx="7650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Câu 1: </a:t>
            </a:r>
            <a:r>
              <a:rPr lang="pt-PT" sz="32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Có mấy lực tác dụng lên vật m</a:t>
            </a:r>
            <a:r>
              <a:rPr lang="pt-PT" sz="3200" baseline="-250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PT" sz="32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6F1837F-448A-46D9-AC3C-D9E594FB251D}" type="slidenum">
              <a:rPr lang="es-ES" altLang="vi-VN"/>
              <a:pPr>
                <a:defRPr/>
              </a:pPr>
              <a:t>2</a:t>
            </a:fld>
            <a:endParaRPr lang="es-ES" altLang="vi-VN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20" name="Oval 3"/>
          <p:cNvSpPr>
            <a:spLocks noChangeArrowheads="1"/>
          </p:cNvSpPr>
          <p:nvPr/>
        </p:nvSpPr>
        <p:spPr bwMode="auto">
          <a:xfrm>
            <a:off x="6104425" y="2979765"/>
            <a:ext cx="360713" cy="316426"/>
          </a:xfrm>
          <a:prstGeom prst="ellipse">
            <a:avLst/>
          </a:prstGeom>
          <a:solidFill>
            <a:srgbClr val="FFFF00"/>
          </a:solidFill>
          <a:ln w="38100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 rot="13874192" flipV="1">
            <a:off x="6077277" y="3031551"/>
            <a:ext cx="54295" cy="371132"/>
          </a:xfrm>
          <a:prstGeom prst="line">
            <a:avLst/>
          </a:prstGeom>
          <a:noFill/>
          <a:ln w="381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4525054" y="2994048"/>
            <a:ext cx="1683327" cy="0"/>
          </a:xfrm>
          <a:prstGeom prst="line">
            <a:avLst/>
          </a:prstGeom>
          <a:noFill/>
          <a:ln w="381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6465138" y="3113806"/>
            <a:ext cx="0" cy="1054752"/>
          </a:xfrm>
          <a:prstGeom prst="line">
            <a:avLst/>
          </a:prstGeom>
          <a:noFill/>
          <a:ln w="381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6344550" y="4178761"/>
            <a:ext cx="241300" cy="315913"/>
          </a:xfrm>
          <a:prstGeom prst="rect">
            <a:avLst/>
          </a:prstGeom>
          <a:solidFill>
            <a:srgbClr val="4F81BD"/>
          </a:solidFill>
          <a:ln>
            <a:noFill/>
          </a:ln>
          <a:effectLst>
            <a:prstShdw prst="shdw17" dist="17961" dir="2700000">
              <a:srgbClr val="4F81BD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 flipH="1">
            <a:off x="2833046" y="3217117"/>
            <a:ext cx="66130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 rot="10800000" flipH="1">
            <a:off x="4525054" y="2979765"/>
            <a:ext cx="66130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27" name="Object 25"/>
          <p:cNvGraphicFramePr>
            <a:graphicFrameLocks noChangeAspect="1"/>
          </p:cNvGraphicFramePr>
          <p:nvPr/>
        </p:nvGraphicFramePr>
        <p:xfrm>
          <a:off x="2751548" y="2757827"/>
          <a:ext cx="514767" cy="4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9" name="Equation" r:id="rId3" imgW="241195" imgH="253890" progId="Equation.DSMT4">
                  <p:embed/>
                </p:oleObj>
              </mc:Choice>
              <mc:Fallback>
                <p:oleObj name="Equation" r:id="rId3" imgW="241195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1548" y="2757827"/>
                        <a:ext cx="514767" cy="4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6"/>
          <p:cNvGraphicFramePr>
            <a:graphicFrameLocks noChangeAspect="1"/>
          </p:cNvGraphicFramePr>
          <p:nvPr/>
        </p:nvGraphicFramePr>
        <p:xfrm>
          <a:off x="4935866" y="2386467"/>
          <a:ext cx="443376" cy="554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0" name="Equation" r:id="rId5" imgW="164957" imgH="253780" progId="Equation.DSMT4">
                  <p:embed/>
                </p:oleObj>
              </mc:Choice>
              <mc:Fallback>
                <p:oleObj name="Equation" r:id="rId5" imgW="164957" imgH="2537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5866" y="2386467"/>
                        <a:ext cx="443376" cy="5548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Line 28"/>
          <p:cNvSpPr>
            <a:spLocks noChangeShapeType="1"/>
          </p:cNvSpPr>
          <p:nvPr/>
        </p:nvSpPr>
        <p:spPr bwMode="auto">
          <a:xfrm rot="16200000" flipH="1">
            <a:off x="6178839" y="4626716"/>
            <a:ext cx="580113" cy="0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30" name="Object 30"/>
          <p:cNvGraphicFramePr>
            <a:graphicFrameLocks noChangeAspect="1"/>
          </p:cNvGraphicFramePr>
          <p:nvPr/>
        </p:nvGraphicFramePr>
        <p:xfrm>
          <a:off x="5667312" y="4601446"/>
          <a:ext cx="661307" cy="536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1" name="Equation" r:id="rId7" imgW="164957" imgH="253780" progId="Equation.DSMT4">
                  <p:embed/>
                </p:oleObj>
              </mc:Choice>
              <mc:Fallback>
                <p:oleObj name="Equation" r:id="rId7" imgW="164957" imgH="2537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12" y="4601446"/>
                        <a:ext cx="661307" cy="5361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/>
        </p:nvSpPr>
        <p:spPr bwMode="auto">
          <a:xfrm>
            <a:off x="3475938" y="2745249"/>
            <a:ext cx="1049337" cy="612775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512325" y="3265949"/>
            <a:ext cx="3486150" cy="1198562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9BBB59">
                <a:lumMod val="60000"/>
                <a:lumOff val="4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3999813" y="2302336"/>
            <a:ext cx="0" cy="69215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graphicFrame>
        <p:nvGraphicFramePr>
          <p:cNvPr id="34" name="Object 5"/>
          <p:cNvGraphicFramePr>
            <a:graphicFrameLocks noChangeAspect="1"/>
          </p:cNvGraphicFramePr>
          <p:nvPr/>
        </p:nvGraphicFramePr>
        <p:xfrm>
          <a:off x="3421622" y="1968961"/>
          <a:ext cx="379501" cy="403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2" name="Equation" r:id="rId9" imgW="177569" imgH="215619" progId="Equation.DSMT4">
                  <p:embed/>
                </p:oleObj>
              </mc:Choice>
              <mc:Fallback>
                <p:oleObj name="Equation" r:id="rId9" imgW="177569" imgH="21561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1622" y="1968961"/>
                        <a:ext cx="379501" cy="4032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Straight Arrow Connector 34"/>
          <p:cNvCxnSpPr/>
          <p:nvPr/>
        </p:nvCxnSpPr>
        <p:spPr bwMode="auto">
          <a:xfrm>
            <a:off x="3999813" y="2994486"/>
            <a:ext cx="0" cy="646113"/>
          </a:xfrm>
          <a:prstGeom prst="straightConnector1">
            <a:avLst/>
          </a:prstGeom>
          <a:noFill/>
          <a:ln w="28575" cap="flat" cmpd="sng" algn="ctr">
            <a:solidFill>
              <a:srgbClr val="FFFF00"/>
            </a:solidFill>
            <a:prstDash val="solid"/>
            <a:tailEnd type="arrow"/>
          </a:ln>
          <a:effectLst/>
        </p:spPr>
      </p:cxnSp>
      <p:graphicFrame>
        <p:nvGraphicFramePr>
          <p:cNvPr id="36" name="Object 8"/>
          <p:cNvGraphicFramePr>
            <a:graphicFrameLocks noChangeAspect="1"/>
          </p:cNvGraphicFramePr>
          <p:nvPr/>
        </p:nvGraphicFramePr>
        <p:xfrm>
          <a:off x="4077920" y="3426936"/>
          <a:ext cx="353198" cy="4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3" name="Equation" r:id="rId11" imgW="164957" imgH="253780" progId="Equation.DSMT4">
                  <p:embed/>
                </p:oleObj>
              </mc:Choice>
              <mc:Fallback>
                <p:oleObj name="Equation" r:id="rId11" imgW="164957" imgH="2537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7920" y="3426936"/>
                        <a:ext cx="353198" cy="4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9"/>
          <p:cNvGraphicFramePr>
            <a:graphicFrameLocks noChangeAspect="1"/>
          </p:cNvGraphicFramePr>
          <p:nvPr/>
        </p:nvGraphicFramePr>
        <p:xfrm>
          <a:off x="3480489" y="2725965"/>
          <a:ext cx="407054" cy="426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4" name="Equation" r:id="rId13" imgW="190500" imgH="228600" progId="Equation.DSMT4">
                  <p:embed/>
                </p:oleObj>
              </mc:Choice>
              <mc:Fallback>
                <p:oleObj name="Equation" r:id="rId13" imgW="1905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0489" y="2725965"/>
                        <a:ext cx="407054" cy="4262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10"/>
          <p:cNvGraphicFramePr>
            <a:graphicFrameLocks noChangeAspect="1"/>
          </p:cNvGraphicFramePr>
          <p:nvPr/>
        </p:nvGraphicFramePr>
        <p:xfrm>
          <a:off x="6708118" y="4123512"/>
          <a:ext cx="433357" cy="426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5" name="Equation" r:id="rId15" imgW="203112" imgH="228501" progId="Equation.DSMT4">
                  <p:embed/>
                </p:oleObj>
              </mc:Choice>
              <mc:Fallback>
                <p:oleObj name="Equation" r:id="rId15" imgW="203112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8118" y="4123512"/>
                        <a:ext cx="433357" cy="4262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Straight Arrow Connector 38"/>
          <p:cNvCxnSpPr>
            <a:stCxn id="23" idx="1"/>
          </p:cNvCxnSpPr>
          <p:nvPr/>
        </p:nvCxnSpPr>
        <p:spPr bwMode="auto">
          <a:xfrm flipH="1" flipV="1">
            <a:off x="6465200" y="3640599"/>
            <a:ext cx="0" cy="528637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graphicFrame>
        <p:nvGraphicFramePr>
          <p:cNvPr id="40" name="Object 13"/>
          <p:cNvGraphicFramePr>
            <a:graphicFrameLocks noChangeAspect="1"/>
          </p:cNvGraphicFramePr>
          <p:nvPr/>
        </p:nvGraphicFramePr>
        <p:xfrm>
          <a:off x="6585376" y="3463193"/>
          <a:ext cx="478446" cy="554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6" name="Equation" r:id="rId17" imgW="177569" imgH="253670" progId="Equation.DSMT4">
                  <p:embed/>
                </p:oleObj>
              </mc:Choice>
              <mc:Fallback>
                <p:oleObj name="Equation" r:id="rId17" imgW="177569" imgH="25367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5376" y="3463193"/>
                        <a:ext cx="478446" cy="5548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865975" y="5152999"/>
            <a:ext cx="76222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2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pt-PT" sz="320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Có mấy lực tác dụng lên vật </a:t>
            </a:r>
            <a:r>
              <a:rPr lang="pt-PT" sz="32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t-PT" sz="3200" baseline="-250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PT" sz="32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vi-VN" sz="320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55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 animBg="1"/>
      <p:bldP spid="26" grpId="0" animBg="1"/>
      <p:bldP spid="29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2325" y="393412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5975" y="978187"/>
            <a:ext cx="76500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Câu 3: </a:t>
            </a:r>
            <a:r>
              <a:rPr lang="pt-PT" sz="32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Véctơ lực căng dây có phương, chiều, như thế nào?</a:t>
            </a:r>
            <a:r>
              <a:rPr lang="pt-PT" sz="320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điểm </a:t>
            </a:r>
            <a:r>
              <a:rPr lang="pt-PT" sz="32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đặt ở đâu?</a:t>
            </a:r>
            <a:endParaRPr lang="vi-VN" sz="320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2" name="Rectangle 1"/>
          <p:cNvSpPr/>
          <p:nvPr/>
        </p:nvSpPr>
        <p:spPr>
          <a:xfrm>
            <a:off x="865975" y="5152999"/>
            <a:ext cx="76222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2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4: </a:t>
            </a:r>
            <a:r>
              <a:rPr lang="pt-PT" sz="320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Véctơ </a:t>
            </a:r>
            <a:r>
              <a:rPr lang="pt-PT" sz="32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trọng lực </a:t>
            </a:r>
            <a:r>
              <a:rPr lang="pt-PT" sz="320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có phương, chiều, </a:t>
            </a:r>
            <a:r>
              <a:rPr lang="pt-PT" sz="32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 </a:t>
            </a:r>
            <a:r>
              <a:rPr lang="pt-PT" sz="320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 nào</a:t>
            </a:r>
            <a:r>
              <a:rPr lang="pt-PT" sz="32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pt-PT" sz="320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điểm đặt </a:t>
            </a:r>
            <a:r>
              <a:rPr lang="pt-PT" sz="32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ở đâu?</a:t>
            </a:r>
            <a:endParaRPr lang="vi-VN" sz="320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80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095" y="1982762"/>
            <a:ext cx="4638675" cy="317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358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65974" y="1100569"/>
            <a:ext cx="76500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Câu 5: </a:t>
            </a:r>
            <a:r>
              <a:rPr lang="pt-PT" sz="32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Điều kiện cân bằng của chất điểm là gì?</a:t>
            </a:r>
            <a:endParaRPr lang="en-US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2" name="Rectangle 1"/>
          <p:cNvSpPr/>
          <p:nvPr/>
        </p:nvSpPr>
        <p:spPr>
          <a:xfrm>
            <a:off x="879861" y="2300617"/>
            <a:ext cx="76222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2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6: </a:t>
            </a:r>
            <a:r>
              <a:rPr lang="pt-PT" sz="32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Vật rắn là gì?</a:t>
            </a:r>
            <a:endParaRPr lang="vi-VN" sz="320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5973" y="3012576"/>
            <a:ext cx="76222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32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Vật rắn là những vật có kích thước đáng kể và hầu như không bị biến dạng dưới tác dụng của ngoại lực.</a:t>
            </a:r>
            <a:endParaRPr lang="vi-VN" sz="32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2325" y="393412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loud 2"/>
          <p:cNvSpPr/>
          <p:nvPr/>
        </p:nvSpPr>
        <p:spPr>
          <a:xfrm>
            <a:off x="2402006" y="4858603"/>
            <a:ext cx="4039737" cy="166502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KẾT QUẢ CÁC NHÓM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83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7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4967" y="229636"/>
            <a:ext cx="84752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27 – Bài 17: CÂN BẰNG CỦA MỘT VẬT CHỊU TÁC DỤNG CỦA HAI LỰC VÀ BA LỰC KHÔNG SONG SONG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4967" y="1983962"/>
            <a:ext cx="76500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I-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CÂN BẰNG CỦA MỘT VẬT CHỊU TÁC DỤNG CỦA HAI LỰC</a:t>
            </a:r>
            <a:r>
              <a:rPr lang="en-US" sz="2800" b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2" name="Rectangle 1"/>
          <p:cNvSpPr/>
          <p:nvPr/>
        </p:nvSpPr>
        <p:spPr>
          <a:xfrm>
            <a:off x="532742" y="2999625"/>
            <a:ext cx="76222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1. Thí nghiệm:</a:t>
            </a:r>
            <a:endParaRPr lang="vi-VN" sz="320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6" name="Right Arrow 15">
            <a:hlinkClick r:id="rId2" action="ppaction://hlinksldjump"/>
          </p:cNvPr>
          <p:cNvSpPr/>
          <p:nvPr/>
        </p:nvSpPr>
        <p:spPr>
          <a:xfrm>
            <a:off x="8155017" y="6291618"/>
            <a:ext cx="470368" cy="3684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956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3"/>
          <p:cNvSpPr>
            <a:spLocks noChangeArrowheads="1"/>
          </p:cNvSpPr>
          <p:nvPr/>
        </p:nvSpPr>
        <p:spPr bwMode="auto">
          <a:xfrm>
            <a:off x="7448550" y="2044700"/>
            <a:ext cx="457200" cy="457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6147" name="Oval 4"/>
          <p:cNvSpPr>
            <a:spLocks noChangeArrowheads="1"/>
          </p:cNvSpPr>
          <p:nvPr/>
        </p:nvSpPr>
        <p:spPr bwMode="auto">
          <a:xfrm>
            <a:off x="1643063" y="2030413"/>
            <a:ext cx="457200" cy="457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grpSp>
        <p:nvGrpSpPr>
          <p:cNvPr id="6148" name="Group 5"/>
          <p:cNvGrpSpPr>
            <a:grpSpLocks/>
          </p:cNvGrpSpPr>
          <p:nvPr/>
        </p:nvGrpSpPr>
        <p:grpSpPr bwMode="auto">
          <a:xfrm>
            <a:off x="1560513" y="1587500"/>
            <a:ext cx="692150" cy="609600"/>
            <a:chOff x="572" y="1632"/>
            <a:chExt cx="436" cy="384"/>
          </a:xfrm>
        </p:grpSpPr>
        <p:sp>
          <p:nvSpPr>
            <p:cNvPr id="6172" name="Line 6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73" name="Line 7"/>
            <p:cNvSpPr>
              <a:spLocks noChangeShapeType="1"/>
            </p:cNvSpPr>
            <p:nvPr/>
          </p:nvSpPr>
          <p:spPr bwMode="auto">
            <a:xfrm>
              <a:off x="572" y="1680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74" name="Line 8"/>
            <p:cNvSpPr>
              <a:spLocks noChangeShapeType="1"/>
            </p:cNvSpPr>
            <p:nvPr/>
          </p:nvSpPr>
          <p:spPr bwMode="auto">
            <a:xfrm flipV="1">
              <a:off x="576" y="1632"/>
              <a:ext cx="96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75" name="Line 9"/>
            <p:cNvSpPr>
              <a:spLocks noChangeShapeType="1"/>
            </p:cNvSpPr>
            <p:nvPr/>
          </p:nvSpPr>
          <p:spPr bwMode="auto">
            <a:xfrm flipV="1">
              <a:off x="720" y="1632"/>
              <a:ext cx="144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76" name="Line 10"/>
            <p:cNvSpPr>
              <a:spLocks noChangeShapeType="1"/>
            </p:cNvSpPr>
            <p:nvPr/>
          </p:nvSpPr>
          <p:spPr bwMode="auto">
            <a:xfrm flipV="1">
              <a:off x="912" y="1632"/>
              <a:ext cx="96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6149" name="Group 11"/>
          <p:cNvGrpSpPr>
            <a:grpSpLocks/>
          </p:cNvGrpSpPr>
          <p:nvPr/>
        </p:nvGrpSpPr>
        <p:grpSpPr bwMode="auto">
          <a:xfrm>
            <a:off x="7366000" y="1628775"/>
            <a:ext cx="692150" cy="609600"/>
            <a:chOff x="572" y="1632"/>
            <a:chExt cx="436" cy="384"/>
          </a:xfrm>
        </p:grpSpPr>
        <p:sp>
          <p:nvSpPr>
            <p:cNvPr id="6167" name="Line 12"/>
            <p:cNvSpPr>
              <a:spLocks noChangeShapeType="1"/>
            </p:cNvSpPr>
            <p:nvPr/>
          </p:nvSpPr>
          <p:spPr bwMode="auto">
            <a:xfrm flipV="1">
              <a:off x="768" y="168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68" name="Line 13"/>
            <p:cNvSpPr>
              <a:spLocks noChangeShapeType="1"/>
            </p:cNvSpPr>
            <p:nvPr/>
          </p:nvSpPr>
          <p:spPr bwMode="auto">
            <a:xfrm>
              <a:off x="572" y="1680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69" name="Line 14"/>
            <p:cNvSpPr>
              <a:spLocks noChangeShapeType="1"/>
            </p:cNvSpPr>
            <p:nvPr/>
          </p:nvSpPr>
          <p:spPr bwMode="auto">
            <a:xfrm flipV="1">
              <a:off x="576" y="1632"/>
              <a:ext cx="96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70" name="Line 15"/>
            <p:cNvSpPr>
              <a:spLocks noChangeShapeType="1"/>
            </p:cNvSpPr>
            <p:nvPr/>
          </p:nvSpPr>
          <p:spPr bwMode="auto">
            <a:xfrm flipV="1">
              <a:off x="720" y="1632"/>
              <a:ext cx="144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71" name="Line 16"/>
            <p:cNvSpPr>
              <a:spLocks noChangeShapeType="1"/>
            </p:cNvSpPr>
            <p:nvPr/>
          </p:nvSpPr>
          <p:spPr bwMode="auto">
            <a:xfrm flipV="1">
              <a:off x="912" y="1632"/>
              <a:ext cx="96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6150" name="Line 17"/>
          <p:cNvSpPr>
            <a:spLocks noChangeShapeType="1"/>
          </p:cNvSpPr>
          <p:nvPr/>
        </p:nvSpPr>
        <p:spPr bwMode="auto">
          <a:xfrm>
            <a:off x="5446713" y="2065338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1" name="Line 18"/>
          <p:cNvSpPr>
            <a:spLocks noChangeShapeType="1"/>
          </p:cNvSpPr>
          <p:nvPr/>
        </p:nvSpPr>
        <p:spPr bwMode="auto">
          <a:xfrm>
            <a:off x="1962150" y="20447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2" name="Line 19"/>
          <p:cNvSpPr>
            <a:spLocks noChangeShapeType="1"/>
          </p:cNvSpPr>
          <p:nvPr/>
        </p:nvSpPr>
        <p:spPr bwMode="auto">
          <a:xfrm>
            <a:off x="7905750" y="2238375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3" name="Line 20"/>
          <p:cNvSpPr>
            <a:spLocks noChangeShapeType="1"/>
          </p:cNvSpPr>
          <p:nvPr/>
        </p:nvSpPr>
        <p:spPr bwMode="auto">
          <a:xfrm>
            <a:off x="1643063" y="220345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4" name="Rectangle 21"/>
          <p:cNvSpPr>
            <a:spLocks noChangeArrowheads="1"/>
          </p:cNvSpPr>
          <p:nvPr/>
        </p:nvSpPr>
        <p:spPr bwMode="auto">
          <a:xfrm>
            <a:off x="7753350" y="3776663"/>
            <a:ext cx="3048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5" name="Rectangle 22"/>
          <p:cNvSpPr>
            <a:spLocks noChangeArrowheads="1"/>
          </p:cNvSpPr>
          <p:nvPr/>
        </p:nvSpPr>
        <p:spPr bwMode="auto">
          <a:xfrm>
            <a:off x="1490663" y="3721100"/>
            <a:ext cx="3048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6" name="Line 23"/>
          <p:cNvSpPr>
            <a:spLocks noChangeShapeType="1"/>
          </p:cNvSpPr>
          <p:nvPr/>
        </p:nvSpPr>
        <p:spPr bwMode="auto">
          <a:xfrm flipH="1">
            <a:off x="3278188" y="2044700"/>
            <a:ext cx="838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7" name="Line 24"/>
          <p:cNvSpPr>
            <a:spLocks noChangeShapeType="1"/>
          </p:cNvSpPr>
          <p:nvPr/>
        </p:nvSpPr>
        <p:spPr bwMode="auto">
          <a:xfrm rot="10800000" flipH="1">
            <a:off x="5446713" y="2044700"/>
            <a:ext cx="838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aphicFrame>
        <p:nvGraphicFramePr>
          <p:cNvPr id="58" name="Object 25"/>
          <p:cNvGraphicFramePr>
            <a:graphicFrameLocks noChangeAspect="1"/>
          </p:cNvGraphicFramePr>
          <p:nvPr/>
        </p:nvGraphicFramePr>
        <p:xfrm>
          <a:off x="3232150" y="1282700"/>
          <a:ext cx="4460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4" name="Equation" r:id="rId3" imgW="164957" imgH="253780" progId="Equation.DSMT4">
                  <p:embed/>
                </p:oleObj>
              </mc:Choice>
              <mc:Fallback>
                <p:oleObj name="Equation" r:id="rId3" imgW="164957" imgH="2537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150" y="1282700"/>
                        <a:ext cx="4460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26"/>
          <p:cNvGraphicFramePr>
            <a:graphicFrameLocks noChangeAspect="1"/>
          </p:cNvGraphicFramePr>
          <p:nvPr/>
        </p:nvGraphicFramePr>
        <p:xfrm>
          <a:off x="5945188" y="1187450"/>
          <a:ext cx="606425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5" name="Equation" r:id="rId5" imgW="177569" imgH="253670" progId="Equation.DSMT4">
                  <p:embed/>
                </p:oleObj>
              </mc:Choice>
              <mc:Fallback>
                <p:oleObj name="Equation" r:id="rId5" imgW="177569" imgH="25367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88" y="1187450"/>
                        <a:ext cx="606425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Line 27"/>
          <p:cNvSpPr>
            <a:spLocks noChangeShapeType="1"/>
          </p:cNvSpPr>
          <p:nvPr/>
        </p:nvSpPr>
        <p:spPr bwMode="auto">
          <a:xfrm rot="16200000" flipH="1">
            <a:off x="1233488" y="4368800"/>
            <a:ext cx="838200" cy="0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" name="Line 28"/>
          <p:cNvSpPr>
            <a:spLocks noChangeShapeType="1"/>
          </p:cNvSpPr>
          <p:nvPr/>
        </p:nvSpPr>
        <p:spPr bwMode="auto">
          <a:xfrm rot="16200000" flipH="1">
            <a:off x="7491413" y="4424363"/>
            <a:ext cx="838200" cy="0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graphicFrame>
        <p:nvGraphicFramePr>
          <p:cNvPr id="62" name="Object 29"/>
          <p:cNvGraphicFramePr>
            <a:graphicFrameLocks noChangeAspect="1"/>
          </p:cNvGraphicFramePr>
          <p:nvPr/>
        </p:nvGraphicFramePr>
        <p:xfrm>
          <a:off x="1677988" y="4541838"/>
          <a:ext cx="91440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6" name="Equation" r:id="rId7" imgW="152268" imgH="253780" progId="Equation.DSMT4">
                  <p:embed/>
                </p:oleObj>
              </mc:Choice>
              <mc:Fallback>
                <p:oleObj name="Equation" r:id="rId7" imgW="152268" imgH="2537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7988" y="4541838"/>
                        <a:ext cx="914400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30"/>
          <p:cNvGraphicFramePr>
            <a:graphicFrameLocks noChangeAspect="1"/>
          </p:cNvGraphicFramePr>
          <p:nvPr/>
        </p:nvGraphicFramePr>
        <p:xfrm>
          <a:off x="6894513" y="4387850"/>
          <a:ext cx="8382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7" name="Equation" r:id="rId9" imgW="164957" imgH="253780" progId="Equation.DSMT4">
                  <p:embed/>
                </p:oleObj>
              </mc:Choice>
              <mc:Fallback>
                <p:oleObj name="Equation" r:id="rId9" imgW="164957" imgH="2537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4513" y="4387850"/>
                        <a:ext cx="83820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Freeform 31"/>
          <p:cNvSpPr>
            <a:spLocks/>
          </p:cNvSpPr>
          <p:nvPr/>
        </p:nvSpPr>
        <p:spPr bwMode="auto">
          <a:xfrm>
            <a:off x="4095750" y="1435100"/>
            <a:ext cx="1371600" cy="1079500"/>
          </a:xfrm>
          <a:custGeom>
            <a:avLst/>
            <a:gdLst>
              <a:gd name="T0" fmla="*/ 307 w 911"/>
              <a:gd name="T1" fmla="*/ 66 h 680"/>
              <a:gd name="T2" fmla="*/ 486 w 911"/>
              <a:gd name="T3" fmla="*/ 2 h 680"/>
              <a:gd name="T4" fmla="*/ 640 w 911"/>
              <a:gd name="T5" fmla="*/ 15 h 680"/>
              <a:gd name="T6" fmla="*/ 653 w 911"/>
              <a:gd name="T7" fmla="*/ 53 h 680"/>
              <a:gd name="T8" fmla="*/ 691 w 911"/>
              <a:gd name="T9" fmla="*/ 181 h 680"/>
              <a:gd name="T10" fmla="*/ 883 w 911"/>
              <a:gd name="T11" fmla="*/ 245 h 680"/>
              <a:gd name="T12" fmla="*/ 870 w 911"/>
              <a:gd name="T13" fmla="*/ 501 h 680"/>
              <a:gd name="T14" fmla="*/ 768 w 911"/>
              <a:gd name="T15" fmla="*/ 591 h 680"/>
              <a:gd name="T16" fmla="*/ 691 w 911"/>
              <a:gd name="T17" fmla="*/ 680 h 680"/>
              <a:gd name="T18" fmla="*/ 294 w 911"/>
              <a:gd name="T19" fmla="*/ 667 h 680"/>
              <a:gd name="T20" fmla="*/ 166 w 911"/>
              <a:gd name="T21" fmla="*/ 642 h 680"/>
              <a:gd name="T22" fmla="*/ 90 w 911"/>
              <a:gd name="T23" fmla="*/ 616 h 680"/>
              <a:gd name="T24" fmla="*/ 26 w 911"/>
              <a:gd name="T25" fmla="*/ 539 h 680"/>
              <a:gd name="T26" fmla="*/ 0 w 911"/>
              <a:gd name="T27" fmla="*/ 450 h 680"/>
              <a:gd name="T28" fmla="*/ 13 w 911"/>
              <a:gd name="T29" fmla="*/ 181 h 680"/>
              <a:gd name="T30" fmla="*/ 26 w 911"/>
              <a:gd name="T31" fmla="*/ 130 h 680"/>
              <a:gd name="T32" fmla="*/ 179 w 911"/>
              <a:gd name="T33" fmla="*/ 117 h 680"/>
              <a:gd name="T34" fmla="*/ 307 w 911"/>
              <a:gd name="T35" fmla="*/ 66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11" h="680">
                <a:moveTo>
                  <a:pt x="307" y="66"/>
                </a:moveTo>
                <a:cubicBezTo>
                  <a:pt x="361" y="30"/>
                  <a:pt x="423" y="18"/>
                  <a:pt x="486" y="2"/>
                </a:cubicBezTo>
                <a:cubicBezTo>
                  <a:pt x="537" y="6"/>
                  <a:pt x="591" y="0"/>
                  <a:pt x="640" y="15"/>
                </a:cubicBezTo>
                <a:cubicBezTo>
                  <a:pt x="653" y="19"/>
                  <a:pt x="649" y="40"/>
                  <a:pt x="653" y="53"/>
                </a:cubicBezTo>
                <a:cubicBezTo>
                  <a:pt x="662" y="85"/>
                  <a:pt x="669" y="154"/>
                  <a:pt x="691" y="181"/>
                </a:cubicBezTo>
                <a:cubicBezTo>
                  <a:pt x="723" y="221"/>
                  <a:pt x="831" y="227"/>
                  <a:pt x="883" y="245"/>
                </a:cubicBezTo>
                <a:cubicBezTo>
                  <a:pt x="911" y="326"/>
                  <a:pt x="909" y="423"/>
                  <a:pt x="870" y="501"/>
                </a:cubicBezTo>
                <a:cubicBezTo>
                  <a:pt x="850" y="542"/>
                  <a:pt x="768" y="591"/>
                  <a:pt x="768" y="591"/>
                </a:cubicBezTo>
                <a:cubicBezTo>
                  <a:pt x="749" y="647"/>
                  <a:pt x="749" y="661"/>
                  <a:pt x="691" y="680"/>
                </a:cubicBezTo>
                <a:cubicBezTo>
                  <a:pt x="559" y="676"/>
                  <a:pt x="426" y="674"/>
                  <a:pt x="294" y="667"/>
                </a:cubicBezTo>
                <a:cubicBezTo>
                  <a:pt x="263" y="665"/>
                  <a:pt x="199" y="652"/>
                  <a:pt x="166" y="642"/>
                </a:cubicBezTo>
                <a:cubicBezTo>
                  <a:pt x="140" y="634"/>
                  <a:pt x="90" y="616"/>
                  <a:pt x="90" y="616"/>
                </a:cubicBezTo>
                <a:cubicBezTo>
                  <a:pt x="71" y="588"/>
                  <a:pt x="44" y="567"/>
                  <a:pt x="26" y="539"/>
                </a:cubicBezTo>
                <a:cubicBezTo>
                  <a:pt x="18" y="527"/>
                  <a:pt x="2" y="458"/>
                  <a:pt x="0" y="450"/>
                </a:cubicBezTo>
                <a:cubicBezTo>
                  <a:pt x="4" y="360"/>
                  <a:pt x="6" y="270"/>
                  <a:pt x="13" y="181"/>
                </a:cubicBezTo>
                <a:cubicBezTo>
                  <a:pt x="14" y="164"/>
                  <a:pt x="10" y="136"/>
                  <a:pt x="26" y="130"/>
                </a:cubicBezTo>
                <a:cubicBezTo>
                  <a:pt x="74" y="112"/>
                  <a:pt x="128" y="121"/>
                  <a:pt x="179" y="117"/>
                </a:cubicBezTo>
                <a:cubicBezTo>
                  <a:pt x="229" y="104"/>
                  <a:pt x="264" y="94"/>
                  <a:pt x="307" y="66"/>
                </a:cubicBezTo>
                <a:close/>
              </a:path>
            </a:pathLst>
          </a:custGeom>
          <a:solidFill>
            <a:srgbClr val="7030A0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166" name="TextBox 1"/>
          <p:cNvSpPr txBox="1">
            <a:spLocks noChangeArrowheads="1"/>
          </p:cNvSpPr>
          <p:nvPr/>
        </p:nvSpPr>
        <p:spPr bwMode="auto">
          <a:xfrm>
            <a:off x="152400" y="5748338"/>
            <a:ext cx="891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Nhận xét phương, chiều của hai lực tác dụng lên vật</a:t>
            </a:r>
            <a:endParaRPr lang="vi-VN" sz="32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eft Arrow 2">
            <a:hlinkClick r:id="rId11" action="ppaction://hlinksldjump"/>
          </p:cNvPr>
          <p:cNvSpPr/>
          <p:nvPr/>
        </p:nvSpPr>
        <p:spPr>
          <a:xfrm>
            <a:off x="8243248" y="6469039"/>
            <a:ext cx="367352" cy="2456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119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60" grpId="0" animBg="1"/>
      <p:bldP spid="61" grpId="0" animBg="1"/>
      <p:bldP spid="61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4967" y="229636"/>
            <a:ext cx="84752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27 – Bài 17: CÂN BẰNG CỦA MỘT VẬT CHỊU TÁC DỤNG CỦA HAI LỰC VÀ BA LỰC KHÔNG SONG SONG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4967" y="1983962"/>
            <a:ext cx="76500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I-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CÂN BẰNG CỦA MỘT VẬT CHỊU TÁC DỤNG CỦA HAI LỰC</a:t>
            </a:r>
            <a:r>
              <a:rPr lang="en-US" sz="2800" b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2" name="Rectangle 1"/>
          <p:cNvSpPr/>
          <p:nvPr/>
        </p:nvSpPr>
        <p:spPr>
          <a:xfrm>
            <a:off x="532742" y="2999625"/>
            <a:ext cx="76222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1. Thí nghiệm:</a:t>
            </a:r>
            <a:endParaRPr lang="vi-VN" sz="320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2742" y="4026653"/>
            <a:ext cx="80107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3200" smtClean="0">
                <a:latin typeface="Times New Roman" pitchFamily="18" charset="0"/>
                <a:cs typeface="Times New Roman" pitchFamily="18" charset="0"/>
              </a:rPr>
              <a:t>     Muốn </a:t>
            </a:r>
            <a:r>
              <a:rPr lang="pt-PT" sz="3200">
                <a:latin typeface="Times New Roman" pitchFamily="18" charset="0"/>
                <a:cs typeface="Times New Roman" pitchFamily="18" charset="0"/>
              </a:rPr>
              <a:t>cho một vật chịu tác dụng của 2 lực ở trạng thái cân bằng thì hai lực đó </a:t>
            </a:r>
            <a:r>
              <a:rPr lang="pt-PT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phải cùng giá</a:t>
            </a:r>
            <a:r>
              <a:rPr lang="pt-PT" sz="320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PT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cùng độ lớn</a:t>
            </a:r>
            <a:r>
              <a:rPr lang="pt-PT" sz="3200">
                <a:latin typeface="Times New Roman" pitchFamily="18" charset="0"/>
                <a:cs typeface="Times New Roman" pitchFamily="18" charset="0"/>
              </a:rPr>
              <a:t> và </a:t>
            </a:r>
            <a:r>
              <a:rPr lang="pt-PT" sz="32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ngược chiều nhau</a:t>
            </a:r>
            <a:r>
              <a:rPr lang="pt-PT" sz="320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0406" y="3441878"/>
            <a:ext cx="76222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2. Điều kiện cân bằng:</a:t>
            </a:r>
            <a:endParaRPr lang="vi-VN" sz="320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967206"/>
              </p:ext>
            </p:extLst>
          </p:nvPr>
        </p:nvGraphicFramePr>
        <p:xfrm>
          <a:off x="3683000" y="5595938"/>
          <a:ext cx="1748809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2" name="Equation" r:id="rId3" imgW="647640" imgH="291960" progId="Equation.DSMT4">
                  <p:embed/>
                </p:oleObj>
              </mc:Choice>
              <mc:Fallback>
                <p:oleObj name="Equation" r:id="rId3" imgW="6476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5595938"/>
                        <a:ext cx="1748809" cy="531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504967" y="6127237"/>
            <a:ext cx="84752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3. Cách xác định trọng tâm của một vật phẳng.</a:t>
            </a:r>
            <a:endParaRPr lang="vi-VN" sz="320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41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2" name="Rectangle 11"/>
          <p:cNvSpPr/>
          <p:nvPr/>
        </p:nvSpPr>
        <p:spPr>
          <a:xfrm>
            <a:off x="109182" y="122222"/>
            <a:ext cx="84752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3. Cách xác định trọng tâm của một vật phẳng.</a:t>
            </a:r>
            <a:endParaRPr lang="vi-VN" sz="320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2011" y="898302"/>
            <a:ext cx="84752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Hãy xác định trọng tâm của các hình đặt biệt.</a:t>
            </a:r>
            <a:endParaRPr lang="vi-VN" sz="32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2011" y="1635477"/>
            <a:ext cx="84752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Treo một hình đặt biệt lên giá. Các em có nhận xét gì? </a:t>
            </a:r>
            <a:endParaRPr lang="vi-VN" sz="32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32011" y="2712695"/>
            <a:ext cx="6477000" cy="534035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mtClean="0">
                <a:solidFill>
                  <a:srgbClr val="0070C0"/>
                </a:solidFill>
              </a:rPr>
              <a:t>Khi </a:t>
            </a:r>
            <a:r>
              <a:rPr lang="en-US">
                <a:solidFill>
                  <a:srgbClr val="0070C0"/>
                </a:solidFill>
              </a:rPr>
              <a:t>vật rắn được treo bằng dây và ở trạng thái cân bằng thì: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mtClean="0"/>
              <a:t>1. </a:t>
            </a:r>
            <a:r>
              <a:rPr lang="en-US"/>
              <a:t>Dây treo trùng với đường thẳng đứng đi qua trọng tâm của vật.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mtClean="0"/>
              <a:t>2. </a:t>
            </a:r>
            <a:r>
              <a:rPr lang="en-US"/>
              <a:t>Lực căng của dây treo </a:t>
            </a:r>
            <a:r>
              <a:rPr lang="en-US" smtClean="0"/>
              <a:t>bằng trọng </a:t>
            </a:r>
            <a:r>
              <a:rPr lang="en-US"/>
              <a:t>lượng của vật.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mtClean="0"/>
              <a:t>3. Hai </a:t>
            </a:r>
            <a:r>
              <a:rPr lang="en-US"/>
              <a:t>lực tác dụng lên vật luôn </a:t>
            </a:r>
            <a:r>
              <a:rPr lang="en-US" smtClean="0"/>
              <a:t>ngược chiều.</a:t>
            </a:r>
            <a:r>
              <a:rPr lang="en-US"/>
              <a:t>	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mtClean="0"/>
              <a:t>4. Cùng </a:t>
            </a:r>
            <a:r>
              <a:rPr lang="en-US"/>
              <a:t>tác dụng lên vật</a:t>
            </a:r>
            <a:r>
              <a:rPr lang="en-US" smtClean="0"/>
              <a:t>.</a:t>
            </a: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17" name="Rectangle 115"/>
          <p:cNvSpPr>
            <a:spLocks noChangeArrowheads="1"/>
          </p:cNvSpPr>
          <p:nvPr/>
        </p:nvSpPr>
        <p:spPr bwMode="auto">
          <a:xfrm rot="4683190">
            <a:off x="6835776" y="4497207"/>
            <a:ext cx="1949450" cy="1152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18" name="Group 130"/>
          <p:cNvGrpSpPr>
            <a:grpSpLocks/>
          </p:cNvGrpSpPr>
          <p:nvPr/>
        </p:nvGrpSpPr>
        <p:grpSpPr bwMode="auto">
          <a:xfrm>
            <a:off x="7426325" y="2238195"/>
            <a:ext cx="742950" cy="1914525"/>
            <a:chOff x="3754" y="1002"/>
            <a:chExt cx="468" cy="1206"/>
          </a:xfrm>
        </p:grpSpPr>
        <p:sp>
          <p:nvSpPr>
            <p:cNvPr id="19" name="Rectangle 119" descr="Wide downward diagonal"/>
            <p:cNvSpPr>
              <a:spLocks noChangeArrowheads="1"/>
            </p:cNvSpPr>
            <p:nvPr/>
          </p:nvSpPr>
          <p:spPr bwMode="auto">
            <a:xfrm>
              <a:off x="3754" y="1002"/>
              <a:ext cx="468" cy="144"/>
            </a:xfrm>
            <a:prstGeom prst="rect">
              <a:avLst/>
            </a:prstGeom>
            <a:pattFill prst="wdDnDiag">
              <a:fgClr>
                <a:srgbClr val="0099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" name="Line 120"/>
            <p:cNvSpPr>
              <a:spLocks noChangeShapeType="1"/>
            </p:cNvSpPr>
            <p:nvPr/>
          </p:nvSpPr>
          <p:spPr bwMode="auto">
            <a:xfrm flipV="1">
              <a:off x="3996" y="1146"/>
              <a:ext cx="0" cy="1062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21" name="Group 131"/>
          <p:cNvGrpSpPr>
            <a:grpSpLocks/>
          </p:cNvGrpSpPr>
          <p:nvPr/>
        </p:nvGrpSpPr>
        <p:grpSpPr bwMode="auto">
          <a:xfrm>
            <a:off x="7807325" y="2668408"/>
            <a:ext cx="704850" cy="4043362"/>
            <a:chOff x="3994" y="1154"/>
            <a:chExt cx="444" cy="2547"/>
          </a:xfrm>
        </p:grpSpPr>
        <p:grpSp>
          <p:nvGrpSpPr>
            <p:cNvPr id="22" name="Group 121"/>
            <p:cNvGrpSpPr>
              <a:grpSpLocks/>
            </p:cNvGrpSpPr>
            <p:nvPr/>
          </p:nvGrpSpPr>
          <p:grpSpPr bwMode="auto">
            <a:xfrm>
              <a:off x="3996" y="2682"/>
              <a:ext cx="432" cy="1019"/>
              <a:chOff x="4896" y="2802"/>
              <a:chExt cx="432" cy="1019"/>
            </a:xfrm>
          </p:grpSpPr>
          <p:sp>
            <p:nvSpPr>
              <p:cNvPr id="28" name="Text Box 122"/>
              <p:cNvSpPr txBox="1">
                <a:spLocks noChangeArrowheads="1"/>
              </p:cNvSpPr>
              <p:nvPr/>
            </p:nvSpPr>
            <p:spPr bwMode="auto">
              <a:xfrm>
                <a:off x="4944" y="3456"/>
                <a:ext cx="38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</a:rPr>
                  <a:t>P</a:t>
                </a:r>
              </a:p>
            </p:txBody>
          </p:sp>
          <p:sp>
            <p:nvSpPr>
              <p:cNvPr id="29" name="Line 123"/>
              <p:cNvSpPr>
                <a:spLocks noChangeShapeType="1"/>
              </p:cNvSpPr>
              <p:nvPr/>
            </p:nvSpPr>
            <p:spPr bwMode="auto">
              <a:xfrm>
                <a:off x="4992" y="3504"/>
                <a:ext cx="202" cy="0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0" name="Line 124"/>
              <p:cNvSpPr>
                <a:spLocks noChangeShapeType="1"/>
              </p:cNvSpPr>
              <p:nvPr/>
            </p:nvSpPr>
            <p:spPr bwMode="auto">
              <a:xfrm>
                <a:off x="4896" y="2802"/>
                <a:ext cx="0" cy="864"/>
              </a:xfrm>
              <a:prstGeom prst="line">
                <a:avLst/>
              </a:prstGeom>
              <a:noFill/>
              <a:ln w="38100">
                <a:solidFill>
                  <a:srgbClr val="FF0066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grpSp>
          <p:nvGrpSpPr>
            <p:cNvPr id="23" name="Group 125"/>
            <p:cNvGrpSpPr>
              <a:grpSpLocks/>
            </p:cNvGrpSpPr>
            <p:nvPr/>
          </p:nvGrpSpPr>
          <p:grpSpPr bwMode="auto">
            <a:xfrm>
              <a:off x="3994" y="1154"/>
              <a:ext cx="444" cy="948"/>
              <a:chOff x="4896" y="1848"/>
              <a:chExt cx="444" cy="948"/>
            </a:xfrm>
          </p:grpSpPr>
          <p:sp>
            <p:nvSpPr>
              <p:cNvPr id="24" name="Line 126"/>
              <p:cNvSpPr>
                <a:spLocks noChangeShapeType="1"/>
              </p:cNvSpPr>
              <p:nvPr/>
            </p:nvSpPr>
            <p:spPr bwMode="auto">
              <a:xfrm rot="10800000">
                <a:off x="4896" y="1932"/>
                <a:ext cx="0" cy="86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grpSp>
            <p:nvGrpSpPr>
              <p:cNvPr id="25" name="Group 127"/>
              <p:cNvGrpSpPr>
                <a:grpSpLocks/>
              </p:cNvGrpSpPr>
              <p:nvPr/>
            </p:nvGrpSpPr>
            <p:grpSpPr bwMode="auto">
              <a:xfrm>
                <a:off x="4956" y="1848"/>
                <a:ext cx="384" cy="365"/>
                <a:chOff x="5088" y="1776"/>
                <a:chExt cx="384" cy="365"/>
              </a:xfrm>
            </p:grpSpPr>
            <p:sp>
              <p:nvSpPr>
                <p:cNvPr id="26" name="Text Box 128"/>
                <p:cNvSpPr txBox="1">
                  <a:spLocks noChangeArrowheads="1"/>
                </p:cNvSpPr>
                <p:nvPr/>
              </p:nvSpPr>
              <p:spPr bwMode="auto">
                <a:xfrm>
                  <a:off x="5088" y="1776"/>
                  <a:ext cx="384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3200" b="1">
                      <a:latin typeface="Times New Roman" pitchFamily="18" charset="0"/>
                    </a:rPr>
                    <a:t>N</a:t>
                  </a:r>
                </a:p>
              </p:txBody>
            </p:sp>
            <p:sp>
              <p:nvSpPr>
                <p:cNvPr id="27" name="Line 129"/>
                <p:cNvSpPr>
                  <a:spLocks noChangeShapeType="1"/>
                </p:cNvSpPr>
                <p:nvPr/>
              </p:nvSpPr>
              <p:spPr bwMode="auto">
                <a:xfrm>
                  <a:off x="5148" y="1824"/>
                  <a:ext cx="20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</p:grpSp>
      <p:sp>
        <p:nvSpPr>
          <p:cNvPr id="31" name="Text Box 132"/>
          <p:cNvSpPr txBox="1">
            <a:spLocks noChangeArrowheads="1"/>
          </p:cNvSpPr>
          <p:nvPr/>
        </p:nvSpPr>
        <p:spPr bwMode="auto">
          <a:xfrm>
            <a:off x="7751763" y="3849508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A</a:t>
            </a:r>
          </a:p>
        </p:txBody>
      </p:sp>
      <p:sp>
        <p:nvSpPr>
          <p:cNvPr id="32" name="Text Box 133"/>
          <p:cNvSpPr txBox="1">
            <a:spLocks noChangeArrowheads="1"/>
          </p:cNvSpPr>
          <p:nvPr/>
        </p:nvSpPr>
        <p:spPr bwMode="auto">
          <a:xfrm>
            <a:off x="7791450" y="4784545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G</a:t>
            </a:r>
          </a:p>
        </p:txBody>
      </p:sp>
      <p:sp>
        <p:nvSpPr>
          <p:cNvPr id="33" name="Oval 134"/>
          <p:cNvSpPr>
            <a:spLocks noChangeArrowheads="1"/>
          </p:cNvSpPr>
          <p:nvPr/>
        </p:nvSpPr>
        <p:spPr bwMode="auto">
          <a:xfrm>
            <a:off x="7758113" y="4098745"/>
            <a:ext cx="92075" cy="92075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4" name="Oval 135"/>
          <p:cNvSpPr>
            <a:spLocks noChangeArrowheads="1"/>
          </p:cNvSpPr>
          <p:nvPr/>
        </p:nvSpPr>
        <p:spPr bwMode="auto">
          <a:xfrm>
            <a:off x="7767638" y="5027433"/>
            <a:ext cx="92075" cy="92075"/>
          </a:xfrm>
          <a:prstGeom prst="ellipse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5" name="Rectangular Callout 34"/>
          <p:cNvSpPr/>
          <p:nvPr/>
        </p:nvSpPr>
        <p:spPr>
          <a:xfrm>
            <a:off x="3985146" y="5459099"/>
            <a:ext cx="3234520" cy="1194179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rgbClr val="C00000"/>
                </a:solidFill>
              </a:rPr>
              <a:t>Nêu cách xác định trọng tâm bằng thực nghiệm</a:t>
            </a:r>
            <a:endParaRPr lang="vi-VN" sz="24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72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 build="p"/>
      <p:bldP spid="17" grpId="0" animBg="1"/>
      <p:bldP spid="31" grpId="0"/>
      <p:bldP spid="32" grpId="0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Text Box 61"/>
          <p:cNvSpPr txBox="1">
            <a:spLocks noChangeArrowheads="1"/>
          </p:cNvSpPr>
          <p:nvPr/>
        </p:nvSpPr>
        <p:spPr bwMode="auto">
          <a:xfrm>
            <a:off x="2571750" y="47117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A</a:t>
            </a:r>
          </a:p>
        </p:txBody>
      </p:sp>
      <p:sp>
        <p:nvSpPr>
          <p:cNvPr id="14343" name="Text Box 62"/>
          <p:cNvSpPr txBox="1">
            <a:spLocks noChangeArrowheads="1"/>
          </p:cNvSpPr>
          <p:nvPr/>
        </p:nvSpPr>
        <p:spPr bwMode="auto">
          <a:xfrm>
            <a:off x="1123950" y="48641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B</a:t>
            </a:r>
          </a:p>
        </p:txBody>
      </p:sp>
      <p:sp>
        <p:nvSpPr>
          <p:cNvPr id="14344" name="Text Box 63"/>
          <p:cNvSpPr txBox="1">
            <a:spLocks noChangeArrowheads="1"/>
          </p:cNvSpPr>
          <p:nvPr/>
        </p:nvSpPr>
        <p:spPr bwMode="auto">
          <a:xfrm>
            <a:off x="1657350" y="37211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C</a:t>
            </a:r>
          </a:p>
        </p:txBody>
      </p:sp>
      <p:sp>
        <p:nvSpPr>
          <p:cNvPr id="14345" name="Text Box 64"/>
          <p:cNvSpPr txBox="1">
            <a:spLocks noChangeArrowheads="1"/>
          </p:cNvSpPr>
          <p:nvPr/>
        </p:nvSpPr>
        <p:spPr bwMode="auto">
          <a:xfrm>
            <a:off x="2266950" y="57165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D</a:t>
            </a:r>
          </a:p>
        </p:txBody>
      </p:sp>
      <p:sp>
        <p:nvSpPr>
          <p:cNvPr id="12354" name="AutoShape 66"/>
          <p:cNvSpPr>
            <a:spLocks noChangeArrowheads="1"/>
          </p:cNvSpPr>
          <p:nvPr/>
        </p:nvSpPr>
        <p:spPr bwMode="auto">
          <a:xfrm rot="5050862">
            <a:off x="899319" y="4488657"/>
            <a:ext cx="2133600" cy="1052512"/>
          </a:xfrm>
          <a:prstGeom prst="pentagon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348" name="Line 67"/>
          <p:cNvSpPr>
            <a:spLocks noChangeShapeType="1"/>
          </p:cNvSpPr>
          <p:nvPr/>
        </p:nvSpPr>
        <p:spPr bwMode="auto">
          <a:xfrm rot="5050862">
            <a:off x="1955006" y="4482307"/>
            <a:ext cx="11113" cy="1066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>
            <a:off x="1962150" y="3922713"/>
            <a:ext cx="0" cy="2057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357" name="Text Box 69"/>
          <p:cNvSpPr txBox="1">
            <a:spLocks noChangeArrowheads="1"/>
          </p:cNvSpPr>
          <p:nvPr/>
        </p:nvSpPr>
        <p:spPr bwMode="auto">
          <a:xfrm>
            <a:off x="1657350" y="47117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Garamond" pitchFamily="18" charset="0"/>
              </a:rPr>
              <a:t>G</a:t>
            </a:r>
          </a:p>
        </p:txBody>
      </p:sp>
      <p:sp>
        <p:nvSpPr>
          <p:cNvPr id="10250" name="Text Box 71"/>
          <p:cNvSpPr txBox="1">
            <a:spLocks noChangeArrowheads="1"/>
          </p:cNvSpPr>
          <p:nvPr/>
        </p:nvSpPr>
        <p:spPr bwMode="auto">
          <a:xfrm>
            <a:off x="6686550" y="43307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A</a:t>
            </a:r>
          </a:p>
        </p:txBody>
      </p:sp>
      <p:sp>
        <p:nvSpPr>
          <p:cNvPr id="10251" name="Text Box 72"/>
          <p:cNvSpPr txBox="1">
            <a:spLocks noChangeArrowheads="1"/>
          </p:cNvSpPr>
          <p:nvPr/>
        </p:nvSpPr>
        <p:spPr bwMode="auto">
          <a:xfrm>
            <a:off x="6457950" y="571658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B</a:t>
            </a:r>
          </a:p>
        </p:txBody>
      </p:sp>
      <p:sp>
        <p:nvSpPr>
          <p:cNvPr id="10252" name="Text Box 73"/>
          <p:cNvSpPr txBox="1">
            <a:spLocks noChangeArrowheads="1"/>
          </p:cNvSpPr>
          <p:nvPr/>
        </p:nvSpPr>
        <p:spPr bwMode="auto">
          <a:xfrm>
            <a:off x="5238750" y="48641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C</a:t>
            </a:r>
          </a:p>
        </p:txBody>
      </p:sp>
      <p:sp>
        <p:nvSpPr>
          <p:cNvPr id="10253" name="Text Box 74"/>
          <p:cNvSpPr txBox="1">
            <a:spLocks noChangeArrowheads="1"/>
          </p:cNvSpPr>
          <p:nvPr/>
        </p:nvSpPr>
        <p:spPr bwMode="auto">
          <a:xfrm>
            <a:off x="7677150" y="48641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Garamond" pitchFamily="18" charset="0"/>
              </a:rPr>
              <a:t>D</a:t>
            </a:r>
          </a:p>
        </p:txBody>
      </p:sp>
      <p:sp>
        <p:nvSpPr>
          <p:cNvPr id="12363" name="AutoShape 75"/>
          <p:cNvSpPr>
            <a:spLocks noChangeArrowheads="1"/>
          </p:cNvSpPr>
          <p:nvPr/>
        </p:nvSpPr>
        <p:spPr bwMode="auto">
          <a:xfrm>
            <a:off x="5543550" y="4711700"/>
            <a:ext cx="2133600" cy="990600"/>
          </a:xfrm>
          <a:prstGeom prst="pentagon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365" name="Line 77"/>
          <p:cNvSpPr>
            <a:spLocks noChangeShapeType="1"/>
          </p:cNvSpPr>
          <p:nvPr/>
        </p:nvSpPr>
        <p:spPr bwMode="auto">
          <a:xfrm>
            <a:off x="6610350" y="4752975"/>
            <a:ext cx="0" cy="9493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56" name="Oval 134"/>
          <p:cNvSpPr>
            <a:spLocks noChangeArrowheads="1"/>
          </p:cNvSpPr>
          <p:nvPr/>
        </p:nvSpPr>
        <p:spPr bwMode="auto">
          <a:xfrm>
            <a:off x="6519863" y="4046538"/>
            <a:ext cx="90487" cy="76200"/>
          </a:xfrm>
          <a:prstGeom prst="ellipse">
            <a:avLst/>
          </a:prstGeom>
          <a:solidFill>
            <a:srgbClr val="FFFF66"/>
          </a:solidFill>
          <a:ln w="9525">
            <a:solidFill>
              <a:srgbClr val="FFFF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3475" y="882650"/>
            <a:ext cx="857250" cy="135096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8" name="Line 76"/>
          <p:cNvSpPr>
            <a:spLocks noChangeShapeType="1"/>
          </p:cNvSpPr>
          <p:nvPr/>
        </p:nvSpPr>
        <p:spPr bwMode="auto">
          <a:xfrm flipV="1">
            <a:off x="6610350" y="1751013"/>
            <a:ext cx="0" cy="29464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1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1950" y="782638"/>
            <a:ext cx="857250" cy="135096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6" name="Line 65"/>
          <p:cNvSpPr>
            <a:spLocks noChangeShapeType="1"/>
          </p:cNvSpPr>
          <p:nvPr/>
        </p:nvSpPr>
        <p:spPr bwMode="auto">
          <a:xfrm flipV="1">
            <a:off x="1962150" y="1557338"/>
            <a:ext cx="4763" cy="239236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1" name="TextBox 1"/>
          <p:cNvSpPr txBox="1">
            <a:spLocks noChangeArrowheads="1"/>
          </p:cNvSpPr>
          <p:nvPr/>
        </p:nvSpPr>
        <p:spPr bwMode="auto">
          <a:xfrm>
            <a:off x="228600" y="304800"/>
            <a:ext cx="861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Cách xác định trọng tâm vật rắn bằng thực nghiệm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2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14343" grpId="0"/>
      <p:bldP spid="14344" grpId="0"/>
      <p:bldP spid="14345" grpId="0"/>
      <p:bldP spid="12354" grpId="0" animBg="1"/>
      <p:bldP spid="14348" grpId="0" animBg="1"/>
      <p:bldP spid="12356" grpId="0" animBg="1"/>
      <p:bldP spid="12357" grpId="0"/>
      <p:bldP spid="12365" grpId="0" animBg="1"/>
      <p:bldP spid="1434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8009</TotalTime>
  <Words>720</Words>
  <Application>Microsoft Office PowerPoint</Application>
  <PresentationFormat>On-screen Show (4:3)</PresentationFormat>
  <Paragraphs>76</Paragraphs>
  <Slides>14</Slides>
  <Notes>2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Sky123.Org</cp:lastModifiedBy>
  <cp:revision>219</cp:revision>
  <dcterms:created xsi:type="dcterms:W3CDTF">2017-10-16T03:15:44Z</dcterms:created>
  <dcterms:modified xsi:type="dcterms:W3CDTF">2021-09-14T03:08:40Z</dcterms:modified>
</cp:coreProperties>
</file>