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8" r:id="rId14"/>
    <p:sldId id="267"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64FF80-5A70-4027-90E4-FB762D8229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9837C8C-D200-4370-8F37-29E7183BBF2B}">
      <dgm:prSet phldrT="[Text]" custT="1"/>
      <dgm:spPr/>
      <dgm:t>
        <a:bodyPr/>
        <a:lstStyle/>
        <a:p>
          <a:r>
            <a:rPr lang="en-US" sz="4000" dirty="0" smtClean="0">
              <a:latin typeface="Times New Roman" pitchFamily="18" charset="0"/>
              <a:cs typeface="Times New Roman" pitchFamily="18" charset="0"/>
            </a:rPr>
            <a:t>I. </a:t>
          </a:r>
          <a:r>
            <a:rPr lang="en-US" sz="4000" dirty="0" err="1" smtClean="0">
              <a:latin typeface="Times New Roman" pitchFamily="18" charset="0"/>
              <a:cs typeface="Times New Roman" pitchFamily="18" charset="0"/>
            </a:rPr>
            <a:t>Khái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quát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chung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về</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nghị</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luận</a:t>
          </a:r>
          <a:r>
            <a:rPr lang="en-US" sz="4000" dirty="0" smtClean="0">
              <a:latin typeface="Times New Roman" pitchFamily="18" charset="0"/>
              <a:cs typeface="Times New Roman" pitchFamily="18" charset="0"/>
            </a:rPr>
            <a:t> so </a:t>
          </a:r>
          <a:r>
            <a:rPr lang="en-US" sz="4000" dirty="0" err="1" smtClean="0">
              <a:latin typeface="Times New Roman" pitchFamily="18" charset="0"/>
              <a:cs typeface="Times New Roman" pitchFamily="18" charset="0"/>
            </a:rPr>
            <a:t>sánh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endParaRPr lang="en-US" sz="4000" dirty="0">
            <a:latin typeface="Times New Roman" pitchFamily="18" charset="0"/>
            <a:cs typeface="Times New Roman" pitchFamily="18" charset="0"/>
          </a:endParaRPr>
        </a:p>
      </dgm:t>
    </dgm:pt>
    <dgm:pt modelId="{E852B047-28F1-40F2-A224-8B88873638D5}" type="parTrans" cxnId="{A89F7A44-0BDD-4A1D-96FA-6F12A63B3BA3}">
      <dgm:prSet/>
      <dgm:spPr/>
      <dgm:t>
        <a:bodyPr/>
        <a:lstStyle/>
        <a:p>
          <a:endParaRPr lang="en-US"/>
        </a:p>
      </dgm:t>
    </dgm:pt>
    <dgm:pt modelId="{61C3164A-16F7-466A-9B89-319A4EDB9763}" type="sibTrans" cxnId="{A89F7A44-0BDD-4A1D-96FA-6F12A63B3BA3}">
      <dgm:prSet/>
      <dgm:spPr/>
      <dgm:t>
        <a:bodyPr/>
        <a:lstStyle/>
        <a:p>
          <a:endParaRPr lang="en-US"/>
        </a:p>
      </dgm:t>
    </dgm:pt>
    <dgm:pt modelId="{427245DE-5193-4DB1-A6E3-CAE616B208A9}">
      <dgm:prSet phldrT="[Text]" custT="1"/>
      <dgm:spPr/>
      <dgm:t>
        <a:bodyPr/>
        <a:lstStyle/>
        <a:p>
          <a:r>
            <a:rPr lang="en-US" sz="4000" dirty="0" smtClean="0">
              <a:latin typeface="Times New Roman" pitchFamily="18" charset="0"/>
              <a:cs typeface="Times New Roman" pitchFamily="18" charset="0"/>
            </a:rPr>
            <a:t>II. </a:t>
          </a:r>
          <a:r>
            <a:rPr lang="en-US" sz="4000" dirty="0" err="1" smtClean="0">
              <a:latin typeface="Times New Roman" pitchFamily="18" charset="0"/>
              <a:cs typeface="Times New Roman" pitchFamily="18" charset="0"/>
            </a:rPr>
            <a:t>Hướng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dẫn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kĩ</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năng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làm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kiểu</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nghị</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luận</a:t>
          </a:r>
          <a:r>
            <a:rPr lang="en-US" sz="4000" dirty="0" smtClean="0">
              <a:latin typeface="Times New Roman" pitchFamily="18" charset="0"/>
              <a:cs typeface="Times New Roman" pitchFamily="18" charset="0"/>
            </a:rPr>
            <a:t> so </a:t>
          </a:r>
          <a:r>
            <a:rPr lang="en-US" sz="4000" dirty="0" err="1" smtClean="0">
              <a:latin typeface="Times New Roman" pitchFamily="18" charset="0"/>
              <a:cs typeface="Times New Roman" pitchFamily="18" charset="0"/>
            </a:rPr>
            <a:t>sánh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văn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học</a:t>
          </a:r>
          <a:endParaRPr lang="en-US" sz="4000" dirty="0">
            <a:latin typeface="Times New Roman" pitchFamily="18" charset="0"/>
            <a:cs typeface="Times New Roman" pitchFamily="18" charset="0"/>
          </a:endParaRPr>
        </a:p>
      </dgm:t>
    </dgm:pt>
    <dgm:pt modelId="{60F45076-390A-4FEB-98EC-5526A86682C6}" type="parTrans" cxnId="{A7F1A9CB-81A5-465A-B037-AE77BA7AC4BB}">
      <dgm:prSet/>
      <dgm:spPr/>
      <dgm:t>
        <a:bodyPr/>
        <a:lstStyle/>
        <a:p>
          <a:endParaRPr lang="en-US"/>
        </a:p>
      </dgm:t>
    </dgm:pt>
    <dgm:pt modelId="{E0C459EA-F265-4A7A-B106-C1DD537F1206}" type="sibTrans" cxnId="{A7F1A9CB-81A5-465A-B037-AE77BA7AC4BB}">
      <dgm:prSet/>
      <dgm:spPr/>
      <dgm:t>
        <a:bodyPr/>
        <a:lstStyle/>
        <a:p>
          <a:endParaRPr lang="en-US"/>
        </a:p>
      </dgm:t>
    </dgm:pt>
    <dgm:pt modelId="{E9685980-CC38-4192-95B0-901F78687F2F}">
      <dgm:prSet phldrT="[Text]" custT="1"/>
      <dgm:spPr/>
      <dgm:t>
        <a:bodyPr/>
        <a:lstStyle/>
        <a:p>
          <a:r>
            <a:rPr lang="en-US" sz="4000" dirty="0" smtClean="0">
              <a:latin typeface="Times New Roman" pitchFamily="18" charset="0"/>
              <a:cs typeface="Times New Roman" pitchFamily="18" charset="0"/>
            </a:rPr>
            <a:t>III. </a:t>
          </a:r>
          <a:r>
            <a:rPr lang="en-US" sz="4000" dirty="0" err="1" smtClean="0">
              <a:latin typeface="Times New Roman" pitchFamily="18" charset="0"/>
              <a:cs typeface="Times New Roman" pitchFamily="18" charset="0"/>
            </a:rPr>
            <a:t>Luyện</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tập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một</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số</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dạng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bài</a:t>
          </a:r>
          <a:r>
            <a:rPr lang="en-US" sz="4000" dirty="0" smtClean="0">
              <a:latin typeface="Times New Roman" pitchFamily="18" charset="0"/>
              <a:cs typeface="Times New Roman" pitchFamily="18" charset="0"/>
            </a:rPr>
            <a:t> so </a:t>
          </a:r>
          <a:r>
            <a:rPr lang="en-US" sz="4000" dirty="0" err="1" smtClean="0">
              <a:latin typeface="Times New Roman" pitchFamily="18" charset="0"/>
              <a:cs typeface="Times New Roman" pitchFamily="18" charset="0"/>
            </a:rPr>
            <a:t>sánh</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thường</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gặp</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dgm:t>
    </dgm:pt>
    <dgm:pt modelId="{C9317F76-9D76-40ED-8596-81C46F3469CC}" type="parTrans" cxnId="{04ED2C65-7CD7-4740-B6AB-9C5D51C6D38C}">
      <dgm:prSet/>
      <dgm:spPr/>
      <dgm:t>
        <a:bodyPr/>
        <a:lstStyle/>
        <a:p>
          <a:endParaRPr lang="en-US"/>
        </a:p>
      </dgm:t>
    </dgm:pt>
    <dgm:pt modelId="{6B6B68D4-44B4-4C80-8A4F-48DC785876C1}" type="sibTrans" cxnId="{04ED2C65-7CD7-4740-B6AB-9C5D51C6D38C}">
      <dgm:prSet/>
      <dgm:spPr/>
      <dgm:t>
        <a:bodyPr/>
        <a:lstStyle/>
        <a:p>
          <a:endParaRPr lang="en-US"/>
        </a:p>
      </dgm:t>
    </dgm:pt>
    <dgm:pt modelId="{DAA573DC-3993-468C-97AB-D343C1761F91}" type="pres">
      <dgm:prSet presAssocID="{2D64FF80-5A70-4027-90E4-FB762D822938}" presName="linear" presStyleCnt="0">
        <dgm:presLayoutVars>
          <dgm:dir/>
          <dgm:animLvl val="lvl"/>
          <dgm:resizeHandles val="exact"/>
        </dgm:presLayoutVars>
      </dgm:prSet>
      <dgm:spPr/>
      <dgm:t>
        <a:bodyPr/>
        <a:lstStyle/>
        <a:p>
          <a:endParaRPr lang="en-US"/>
        </a:p>
      </dgm:t>
    </dgm:pt>
    <dgm:pt modelId="{B6EF37DD-16B1-491A-8512-7493886642C3}" type="pres">
      <dgm:prSet presAssocID="{B9837C8C-D200-4370-8F37-29E7183BBF2B}" presName="parentLin" presStyleCnt="0"/>
      <dgm:spPr/>
    </dgm:pt>
    <dgm:pt modelId="{929E44A1-34B2-42EE-80FE-DCAFF8624E08}" type="pres">
      <dgm:prSet presAssocID="{B9837C8C-D200-4370-8F37-29E7183BBF2B}" presName="parentLeftMargin" presStyleLbl="node1" presStyleIdx="0" presStyleCnt="3"/>
      <dgm:spPr/>
      <dgm:t>
        <a:bodyPr/>
        <a:lstStyle/>
        <a:p>
          <a:endParaRPr lang="en-US"/>
        </a:p>
      </dgm:t>
    </dgm:pt>
    <dgm:pt modelId="{6785AAB9-D8BA-4D8A-9539-FA4EDD423A1C}" type="pres">
      <dgm:prSet presAssocID="{B9837C8C-D200-4370-8F37-29E7183BBF2B}" presName="parentText" presStyleLbl="node1" presStyleIdx="0" presStyleCnt="3" custScaleX="142857" custScaleY="188697">
        <dgm:presLayoutVars>
          <dgm:chMax val="0"/>
          <dgm:bulletEnabled val="1"/>
        </dgm:presLayoutVars>
      </dgm:prSet>
      <dgm:spPr/>
      <dgm:t>
        <a:bodyPr/>
        <a:lstStyle/>
        <a:p>
          <a:endParaRPr lang="en-US"/>
        </a:p>
      </dgm:t>
    </dgm:pt>
    <dgm:pt modelId="{7138184E-4064-4CF7-ADAA-60CE7C68F7A3}" type="pres">
      <dgm:prSet presAssocID="{B9837C8C-D200-4370-8F37-29E7183BBF2B}" presName="negativeSpace" presStyleCnt="0"/>
      <dgm:spPr/>
    </dgm:pt>
    <dgm:pt modelId="{1D9D00E1-95BF-403A-AB78-93E02AE017E0}" type="pres">
      <dgm:prSet presAssocID="{B9837C8C-D200-4370-8F37-29E7183BBF2B}" presName="childText" presStyleLbl="conFgAcc1" presStyleIdx="0" presStyleCnt="3">
        <dgm:presLayoutVars>
          <dgm:bulletEnabled val="1"/>
        </dgm:presLayoutVars>
      </dgm:prSet>
      <dgm:spPr/>
    </dgm:pt>
    <dgm:pt modelId="{B176B136-EAA2-428C-B27C-4AE3A526BFB3}" type="pres">
      <dgm:prSet presAssocID="{61C3164A-16F7-466A-9B89-319A4EDB9763}" presName="spaceBetweenRectangles" presStyleCnt="0"/>
      <dgm:spPr/>
    </dgm:pt>
    <dgm:pt modelId="{2EC0C836-C77F-4FBD-A343-98FFE9E2061E}" type="pres">
      <dgm:prSet presAssocID="{427245DE-5193-4DB1-A6E3-CAE616B208A9}" presName="parentLin" presStyleCnt="0"/>
      <dgm:spPr/>
    </dgm:pt>
    <dgm:pt modelId="{F91C1B74-8548-4E64-BEDB-3C3D96963CF8}" type="pres">
      <dgm:prSet presAssocID="{427245DE-5193-4DB1-A6E3-CAE616B208A9}" presName="parentLeftMargin" presStyleLbl="node1" presStyleIdx="0" presStyleCnt="3"/>
      <dgm:spPr/>
      <dgm:t>
        <a:bodyPr/>
        <a:lstStyle/>
        <a:p>
          <a:endParaRPr lang="en-US"/>
        </a:p>
      </dgm:t>
    </dgm:pt>
    <dgm:pt modelId="{7D092980-2319-4A68-A283-3E266AA3CC99}" type="pres">
      <dgm:prSet presAssocID="{427245DE-5193-4DB1-A6E3-CAE616B208A9}" presName="parentText" presStyleLbl="node1" presStyleIdx="1" presStyleCnt="3" custScaleX="142857" custScaleY="229473">
        <dgm:presLayoutVars>
          <dgm:chMax val="0"/>
          <dgm:bulletEnabled val="1"/>
        </dgm:presLayoutVars>
      </dgm:prSet>
      <dgm:spPr/>
      <dgm:t>
        <a:bodyPr/>
        <a:lstStyle/>
        <a:p>
          <a:endParaRPr lang="en-US"/>
        </a:p>
      </dgm:t>
    </dgm:pt>
    <dgm:pt modelId="{85FD294E-3F9D-4911-AD38-E34942249EBE}" type="pres">
      <dgm:prSet presAssocID="{427245DE-5193-4DB1-A6E3-CAE616B208A9}" presName="negativeSpace" presStyleCnt="0"/>
      <dgm:spPr/>
    </dgm:pt>
    <dgm:pt modelId="{CAAF27B8-E822-48BC-B83D-D2FEA6F5377D}" type="pres">
      <dgm:prSet presAssocID="{427245DE-5193-4DB1-A6E3-CAE616B208A9}" presName="childText" presStyleLbl="conFgAcc1" presStyleIdx="1" presStyleCnt="3">
        <dgm:presLayoutVars>
          <dgm:bulletEnabled val="1"/>
        </dgm:presLayoutVars>
      </dgm:prSet>
      <dgm:spPr/>
    </dgm:pt>
    <dgm:pt modelId="{9A38000E-6317-4A7A-B149-53FC5BE8C36D}" type="pres">
      <dgm:prSet presAssocID="{E0C459EA-F265-4A7A-B106-C1DD537F1206}" presName="spaceBetweenRectangles" presStyleCnt="0"/>
      <dgm:spPr/>
    </dgm:pt>
    <dgm:pt modelId="{429D9350-B5C5-413D-8269-46D7F44976CE}" type="pres">
      <dgm:prSet presAssocID="{E9685980-CC38-4192-95B0-901F78687F2F}" presName="parentLin" presStyleCnt="0"/>
      <dgm:spPr/>
    </dgm:pt>
    <dgm:pt modelId="{35D6FB89-575F-49FC-ABAE-DC4759640E04}" type="pres">
      <dgm:prSet presAssocID="{E9685980-CC38-4192-95B0-901F78687F2F}" presName="parentLeftMargin" presStyleLbl="node1" presStyleIdx="1" presStyleCnt="3"/>
      <dgm:spPr/>
      <dgm:t>
        <a:bodyPr/>
        <a:lstStyle/>
        <a:p>
          <a:endParaRPr lang="en-US"/>
        </a:p>
      </dgm:t>
    </dgm:pt>
    <dgm:pt modelId="{72B7567C-53EA-4F16-B15D-42D37D5D44D9}" type="pres">
      <dgm:prSet presAssocID="{E9685980-CC38-4192-95B0-901F78687F2F}" presName="parentText" presStyleLbl="node1" presStyleIdx="2" presStyleCnt="3" custScaleX="142857" custScaleY="191162">
        <dgm:presLayoutVars>
          <dgm:chMax val="0"/>
          <dgm:bulletEnabled val="1"/>
        </dgm:presLayoutVars>
      </dgm:prSet>
      <dgm:spPr/>
      <dgm:t>
        <a:bodyPr/>
        <a:lstStyle/>
        <a:p>
          <a:endParaRPr lang="en-US"/>
        </a:p>
      </dgm:t>
    </dgm:pt>
    <dgm:pt modelId="{351B363F-7633-4D23-A9E1-7F58BA054FEB}" type="pres">
      <dgm:prSet presAssocID="{E9685980-CC38-4192-95B0-901F78687F2F}" presName="negativeSpace" presStyleCnt="0"/>
      <dgm:spPr/>
    </dgm:pt>
    <dgm:pt modelId="{BC54D846-D1B0-4C91-8749-6FA6720D5094}" type="pres">
      <dgm:prSet presAssocID="{E9685980-CC38-4192-95B0-901F78687F2F}" presName="childText" presStyleLbl="conFgAcc1" presStyleIdx="2" presStyleCnt="3">
        <dgm:presLayoutVars>
          <dgm:bulletEnabled val="1"/>
        </dgm:presLayoutVars>
      </dgm:prSet>
      <dgm:spPr/>
    </dgm:pt>
  </dgm:ptLst>
  <dgm:cxnLst>
    <dgm:cxn modelId="{F0D398DC-EC5D-4AA6-8353-A3FE1AFBA29F}" type="presOf" srcId="{427245DE-5193-4DB1-A6E3-CAE616B208A9}" destId="{7D092980-2319-4A68-A283-3E266AA3CC99}" srcOrd="1" destOrd="0" presId="urn:microsoft.com/office/officeart/2005/8/layout/list1"/>
    <dgm:cxn modelId="{A7F1A9CB-81A5-465A-B037-AE77BA7AC4BB}" srcId="{2D64FF80-5A70-4027-90E4-FB762D822938}" destId="{427245DE-5193-4DB1-A6E3-CAE616B208A9}" srcOrd="1" destOrd="0" parTransId="{60F45076-390A-4FEB-98EC-5526A86682C6}" sibTransId="{E0C459EA-F265-4A7A-B106-C1DD537F1206}"/>
    <dgm:cxn modelId="{FE13E28E-28F0-43E8-9DD4-0C1E332491F0}" type="presOf" srcId="{B9837C8C-D200-4370-8F37-29E7183BBF2B}" destId="{6785AAB9-D8BA-4D8A-9539-FA4EDD423A1C}" srcOrd="1" destOrd="0" presId="urn:microsoft.com/office/officeart/2005/8/layout/list1"/>
    <dgm:cxn modelId="{A89F7A44-0BDD-4A1D-96FA-6F12A63B3BA3}" srcId="{2D64FF80-5A70-4027-90E4-FB762D822938}" destId="{B9837C8C-D200-4370-8F37-29E7183BBF2B}" srcOrd="0" destOrd="0" parTransId="{E852B047-28F1-40F2-A224-8B88873638D5}" sibTransId="{61C3164A-16F7-466A-9B89-319A4EDB9763}"/>
    <dgm:cxn modelId="{D88C434F-064A-435A-ABDC-C9718125CD7C}" type="presOf" srcId="{E9685980-CC38-4192-95B0-901F78687F2F}" destId="{72B7567C-53EA-4F16-B15D-42D37D5D44D9}" srcOrd="1" destOrd="0" presId="urn:microsoft.com/office/officeart/2005/8/layout/list1"/>
    <dgm:cxn modelId="{E4C439BE-E6A1-4321-856A-696CE6AFB9F8}" type="presOf" srcId="{B9837C8C-D200-4370-8F37-29E7183BBF2B}" destId="{929E44A1-34B2-42EE-80FE-DCAFF8624E08}" srcOrd="0" destOrd="0" presId="urn:microsoft.com/office/officeart/2005/8/layout/list1"/>
    <dgm:cxn modelId="{04ED2C65-7CD7-4740-B6AB-9C5D51C6D38C}" srcId="{2D64FF80-5A70-4027-90E4-FB762D822938}" destId="{E9685980-CC38-4192-95B0-901F78687F2F}" srcOrd="2" destOrd="0" parTransId="{C9317F76-9D76-40ED-8596-81C46F3469CC}" sibTransId="{6B6B68D4-44B4-4C80-8A4F-48DC785876C1}"/>
    <dgm:cxn modelId="{21697162-381B-446E-9775-551046758D74}" type="presOf" srcId="{427245DE-5193-4DB1-A6E3-CAE616B208A9}" destId="{F91C1B74-8548-4E64-BEDB-3C3D96963CF8}" srcOrd="0" destOrd="0" presId="urn:microsoft.com/office/officeart/2005/8/layout/list1"/>
    <dgm:cxn modelId="{7A643FDA-A1D2-4864-BE50-D08F3822ECFC}" type="presOf" srcId="{2D64FF80-5A70-4027-90E4-FB762D822938}" destId="{DAA573DC-3993-468C-97AB-D343C1761F91}" srcOrd="0" destOrd="0" presId="urn:microsoft.com/office/officeart/2005/8/layout/list1"/>
    <dgm:cxn modelId="{988E2ED6-3798-4A0E-A39E-CB5E69198AD6}" type="presOf" srcId="{E9685980-CC38-4192-95B0-901F78687F2F}" destId="{35D6FB89-575F-49FC-ABAE-DC4759640E04}" srcOrd="0" destOrd="0" presId="urn:microsoft.com/office/officeart/2005/8/layout/list1"/>
    <dgm:cxn modelId="{D24F7BA2-8D0F-40A0-92C6-83D0E1B8B92F}" type="presParOf" srcId="{DAA573DC-3993-468C-97AB-D343C1761F91}" destId="{B6EF37DD-16B1-491A-8512-7493886642C3}" srcOrd="0" destOrd="0" presId="urn:microsoft.com/office/officeart/2005/8/layout/list1"/>
    <dgm:cxn modelId="{A7055127-7F7D-42F5-B9A1-D0BE7B1AEF0C}" type="presParOf" srcId="{B6EF37DD-16B1-491A-8512-7493886642C3}" destId="{929E44A1-34B2-42EE-80FE-DCAFF8624E08}" srcOrd="0" destOrd="0" presId="urn:microsoft.com/office/officeart/2005/8/layout/list1"/>
    <dgm:cxn modelId="{A7B91AF5-6B85-46FF-A089-4F7BF6FD6395}" type="presParOf" srcId="{B6EF37DD-16B1-491A-8512-7493886642C3}" destId="{6785AAB9-D8BA-4D8A-9539-FA4EDD423A1C}" srcOrd="1" destOrd="0" presId="urn:microsoft.com/office/officeart/2005/8/layout/list1"/>
    <dgm:cxn modelId="{FF2FDBCA-D949-440D-AF8B-A2C22F77DE4F}" type="presParOf" srcId="{DAA573DC-3993-468C-97AB-D343C1761F91}" destId="{7138184E-4064-4CF7-ADAA-60CE7C68F7A3}" srcOrd="1" destOrd="0" presId="urn:microsoft.com/office/officeart/2005/8/layout/list1"/>
    <dgm:cxn modelId="{06A0B2EE-DDF3-47EB-9ECF-2D49FA79000A}" type="presParOf" srcId="{DAA573DC-3993-468C-97AB-D343C1761F91}" destId="{1D9D00E1-95BF-403A-AB78-93E02AE017E0}" srcOrd="2" destOrd="0" presId="urn:microsoft.com/office/officeart/2005/8/layout/list1"/>
    <dgm:cxn modelId="{6B93EFEF-E4E6-4F31-9562-3FE66A618F37}" type="presParOf" srcId="{DAA573DC-3993-468C-97AB-D343C1761F91}" destId="{B176B136-EAA2-428C-B27C-4AE3A526BFB3}" srcOrd="3" destOrd="0" presId="urn:microsoft.com/office/officeart/2005/8/layout/list1"/>
    <dgm:cxn modelId="{416AE211-2A65-468B-9A8D-39B6BE2FD0BF}" type="presParOf" srcId="{DAA573DC-3993-468C-97AB-D343C1761F91}" destId="{2EC0C836-C77F-4FBD-A343-98FFE9E2061E}" srcOrd="4" destOrd="0" presId="urn:microsoft.com/office/officeart/2005/8/layout/list1"/>
    <dgm:cxn modelId="{02EF5599-244E-420A-8366-7DF445EB90C1}" type="presParOf" srcId="{2EC0C836-C77F-4FBD-A343-98FFE9E2061E}" destId="{F91C1B74-8548-4E64-BEDB-3C3D96963CF8}" srcOrd="0" destOrd="0" presId="urn:microsoft.com/office/officeart/2005/8/layout/list1"/>
    <dgm:cxn modelId="{34ECFD41-ACE0-446F-80B4-C8C95D72C621}" type="presParOf" srcId="{2EC0C836-C77F-4FBD-A343-98FFE9E2061E}" destId="{7D092980-2319-4A68-A283-3E266AA3CC99}" srcOrd="1" destOrd="0" presId="urn:microsoft.com/office/officeart/2005/8/layout/list1"/>
    <dgm:cxn modelId="{E3105860-5F07-4189-86BD-C0BFB9F39D34}" type="presParOf" srcId="{DAA573DC-3993-468C-97AB-D343C1761F91}" destId="{85FD294E-3F9D-4911-AD38-E34942249EBE}" srcOrd="5" destOrd="0" presId="urn:microsoft.com/office/officeart/2005/8/layout/list1"/>
    <dgm:cxn modelId="{826966C2-5D8C-4D9E-9A85-768EB95C9247}" type="presParOf" srcId="{DAA573DC-3993-468C-97AB-D343C1761F91}" destId="{CAAF27B8-E822-48BC-B83D-D2FEA6F5377D}" srcOrd="6" destOrd="0" presId="urn:microsoft.com/office/officeart/2005/8/layout/list1"/>
    <dgm:cxn modelId="{61F95556-70E2-4DA6-A45C-4C88650A8CA1}" type="presParOf" srcId="{DAA573DC-3993-468C-97AB-D343C1761F91}" destId="{9A38000E-6317-4A7A-B149-53FC5BE8C36D}" srcOrd="7" destOrd="0" presId="urn:microsoft.com/office/officeart/2005/8/layout/list1"/>
    <dgm:cxn modelId="{89A49B91-DCEC-4B48-A724-B16D92E1FE2B}" type="presParOf" srcId="{DAA573DC-3993-468C-97AB-D343C1761F91}" destId="{429D9350-B5C5-413D-8269-46D7F44976CE}" srcOrd="8" destOrd="0" presId="urn:microsoft.com/office/officeart/2005/8/layout/list1"/>
    <dgm:cxn modelId="{EEA7B4EB-9458-4D7B-B6DC-F030CC36DF82}" type="presParOf" srcId="{429D9350-B5C5-413D-8269-46D7F44976CE}" destId="{35D6FB89-575F-49FC-ABAE-DC4759640E04}" srcOrd="0" destOrd="0" presId="urn:microsoft.com/office/officeart/2005/8/layout/list1"/>
    <dgm:cxn modelId="{D1CC6B09-4150-4F65-A5BE-6B204B2424AE}" type="presParOf" srcId="{429D9350-B5C5-413D-8269-46D7F44976CE}" destId="{72B7567C-53EA-4F16-B15D-42D37D5D44D9}" srcOrd="1" destOrd="0" presId="urn:microsoft.com/office/officeart/2005/8/layout/list1"/>
    <dgm:cxn modelId="{9D10BF4F-CFAD-45A3-95CF-09C0551B0D29}" type="presParOf" srcId="{DAA573DC-3993-468C-97AB-D343C1761F91}" destId="{351B363F-7633-4D23-A9E1-7F58BA054FEB}" srcOrd="9" destOrd="0" presId="urn:microsoft.com/office/officeart/2005/8/layout/list1"/>
    <dgm:cxn modelId="{A07FFC38-1B60-4FE7-96F3-E015953E34F2}" type="presParOf" srcId="{DAA573DC-3993-468C-97AB-D343C1761F91}" destId="{BC54D846-D1B0-4C91-8749-6FA6720D50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64FF80-5A70-4027-90E4-FB762D8229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9837C8C-D200-4370-8F37-29E7183BBF2B}">
      <dgm:prSet phldrT="[Text]" custT="1"/>
      <dgm:spPr/>
      <dgm:t>
        <a:bodyPr/>
        <a:lstStyle/>
        <a:p>
          <a:r>
            <a:rPr lang="vi-VN" sz="3500" dirty="0" smtClean="0">
              <a:latin typeface="Times New Roman" pitchFamily="18" charset="0"/>
              <a:cs typeface="Times New Roman" pitchFamily="18" charset="0"/>
            </a:rPr>
            <a:t>So sánh/cảm nhận  hai đoạn thơ/ đoạn văn </a:t>
          </a:r>
          <a:endParaRPr lang="en-US" sz="3500" dirty="0">
            <a:latin typeface="Times New Roman" pitchFamily="18" charset="0"/>
            <a:cs typeface="Times New Roman" pitchFamily="18" charset="0"/>
          </a:endParaRPr>
        </a:p>
      </dgm:t>
    </dgm:pt>
    <dgm:pt modelId="{E852B047-28F1-40F2-A224-8B88873638D5}" type="parTrans" cxnId="{A89F7A44-0BDD-4A1D-96FA-6F12A63B3BA3}">
      <dgm:prSet/>
      <dgm:spPr/>
      <dgm:t>
        <a:bodyPr/>
        <a:lstStyle/>
        <a:p>
          <a:endParaRPr lang="en-US"/>
        </a:p>
      </dgm:t>
    </dgm:pt>
    <dgm:pt modelId="{61C3164A-16F7-466A-9B89-319A4EDB9763}" type="sibTrans" cxnId="{A89F7A44-0BDD-4A1D-96FA-6F12A63B3BA3}">
      <dgm:prSet/>
      <dgm:spPr/>
      <dgm:t>
        <a:bodyPr/>
        <a:lstStyle/>
        <a:p>
          <a:endParaRPr lang="en-US"/>
        </a:p>
      </dgm:t>
    </dgm:pt>
    <dgm:pt modelId="{427245DE-5193-4DB1-A6E3-CAE616B208A9}">
      <dgm:prSet phldrT="[Text]" custT="1"/>
      <dgm:spPr/>
      <dgm:t>
        <a:bodyPr/>
        <a:lstStyle/>
        <a:p>
          <a:r>
            <a:rPr lang="vi-VN" sz="3500" dirty="0" smtClean="0">
              <a:latin typeface="Times New Roman" pitchFamily="18" charset="0"/>
              <a:cs typeface="Times New Roman" pitchFamily="18" charset="0"/>
            </a:rPr>
            <a:t>So sánh/cảm nhận hai nhân vật/ hình tượng </a:t>
          </a:r>
          <a:endParaRPr lang="en-US" sz="3500" dirty="0">
            <a:latin typeface="Times New Roman" pitchFamily="18" charset="0"/>
            <a:cs typeface="Times New Roman" pitchFamily="18" charset="0"/>
          </a:endParaRPr>
        </a:p>
      </dgm:t>
    </dgm:pt>
    <dgm:pt modelId="{60F45076-390A-4FEB-98EC-5526A86682C6}" type="parTrans" cxnId="{A7F1A9CB-81A5-465A-B037-AE77BA7AC4BB}">
      <dgm:prSet/>
      <dgm:spPr/>
      <dgm:t>
        <a:bodyPr/>
        <a:lstStyle/>
        <a:p>
          <a:endParaRPr lang="en-US"/>
        </a:p>
      </dgm:t>
    </dgm:pt>
    <dgm:pt modelId="{E0C459EA-F265-4A7A-B106-C1DD537F1206}" type="sibTrans" cxnId="{A7F1A9CB-81A5-465A-B037-AE77BA7AC4BB}">
      <dgm:prSet/>
      <dgm:spPr/>
      <dgm:t>
        <a:bodyPr/>
        <a:lstStyle/>
        <a:p>
          <a:endParaRPr lang="en-US"/>
        </a:p>
      </dgm:t>
    </dgm:pt>
    <dgm:pt modelId="{E9685980-CC38-4192-95B0-901F78687F2F}">
      <dgm:prSet phldrT="[Text]" custT="1"/>
      <dgm:spPr/>
      <dgm:t>
        <a:bodyPr/>
        <a:lstStyle/>
        <a:p>
          <a:r>
            <a:rPr lang="vi-VN" sz="3500" dirty="0" smtClean="0">
              <a:latin typeface="Times New Roman" pitchFamily="18" charset="0"/>
              <a:cs typeface="Times New Roman" pitchFamily="18" charset="0"/>
            </a:rPr>
            <a:t>So sánh/cảm nhận hai chi tiết</a:t>
          </a:r>
          <a:endParaRPr lang="en-US" sz="3500" dirty="0">
            <a:latin typeface="Times New Roman" pitchFamily="18" charset="0"/>
            <a:cs typeface="Times New Roman" pitchFamily="18" charset="0"/>
          </a:endParaRPr>
        </a:p>
      </dgm:t>
    </dgm:pt>
    <dgm:pt modelId="{C9317F76-9D76-40ED-8596-81C46F3469CC}" type="parTrans" cxnId="{04ED2C65-7CD7-4740-B6AB-9C5D51C6D38C}">
      <dgm:prSet/>
      <dgm:spPr/>
      <dgm:t>
        <a:bodyPr/>
        <a:lstStyle/>
        <a:p>
          <a:endParaRPr lang="en-US"/>
        </a:p>
      </dgm:t>
    </dgm:pt>
    <dgm:pt modelId="{6B6B68D4-44B4-4C80-8A4F-48DC785876C1}" type="sibTrans" cxnId="{04ED2C65-7CD7-4740-B6AB-9C5D51C6D38C}">
      <dgm:prSet/>
      <dgm:spPr/>
      <dgm:t>
        <a:bodyPr/>
        <a:lstStyle/>
        <a:p>
          <a:endParaRPr lang="en-US"/>
        </a:p>
      </dgm:t>
    </dgm:pt>
    <dgm:pt modelId="{DAA573DC-3993-468C-97AB-D343C1761F91}" type="pres">
      <dgm:prSet presAssocID="{2D64FF80-5A70-4027-90E4-FB762D822938}" presName="linear" presStyleCnt="0">
        <dgm:presLayoutVars>
          <dgm:dir/>
          <dgm:animLvl val="lvl"/>
          <dgm:resizeHandles val="exact"/>
        </dgm:presLayoutVars>
      </dgm:prSet>
      <dgm:spPr/>
      <dgm:t>
        <a:bodyPr/>
        <a:lstStyle/>
        <a:p>
          <a:endParaRPr lang="en-US"/>
        </a:p>
      </dgm:t>
    </dgm:pt>
    <dgm:pt modelId="{B6EF37DD-16B1-491A-8512-7493886642C3}" type="pres">
      <dgm:prSet presAssocID="{B9837C8C-D200-4370-8F37-29E7183BBF2B}" presName="parentLin" presStyleCnt="0"/>
      <dgm:spPr/>
    </dgm:pt>
    <dgm:pt modelId="{929E44A1-34B2-42EE-80FE-DCAFF8624E08}" type="pres">
      <dgm:prSet presAssocID="{B9837C8C-D200-4370-8F37-29E7183BBF2B}" presName="parentLeftMargin" presStyleLbl="node1" presStyleIdx="0" presStyleCnt="3"/>
      <dgm:spPr/>
      <dgm:t>
        <a:bodyPr/>
        <a:lstStyle/>
        <a:p>
          <a:endParaRPr lang="en-US"/>
        </a:p>
      </dgm:t>
    </dgm:pt>
    <dgm:pt modelId="{6785AAB9-D8BA-4D8A-9539-FA4EDD423A1C}" type="pres">
      <dgm:prSet presAssocID="{B9837C8C-D200-4370-8F37-29E7183BBF2B}" presName="parentText" presStyleLbl="node1" presStyleIdx="0" presStyleCnt="3" custScaleX="142857" custScaleY="188697">
        <dgm:presLayoutVars>
          <dgm:chMax val="0"/>
          <dgm:bulletEnabled val="1"/>
        </dgm:presLayoutVars>
      </dgm:prSet>
      <dgm:spPr/>
      <dgm:t>
        <a:bodyPr/>
        <a:lstStyle/>
        <a:p>
          <a:endParaRPr lang="en-US"/>
        </a:p>
      </dgm:t>
    </dgm:pt>
    <dgm:pt modelId="{7138184E-4064-4CF7-ADAA-60CE7C68F7A3}" type="pres">
      <dgm:prSet presAssocID="{B9837C8C-D200-4370-8F37-29E7183BBF2B}" presName="negativeSpace" presStyleCnt="0"/>
      <dgm:spPr/>
    </dgm:pt>
    <dgm:pt modelId="{1D9D00E1-95BF-403A-AB78-93E02AE017E0}" type="pres">
      <dgm:prSet presAssocID="{B9837C8C-D200-4370-8F37-29E7183BBF2B}" presName="childText" presStyleLbl="conFgAcc1" presStyleIdx="0" presStyleCnt="3">
        <dgm:presLayoutVars>
          <dgm:bulletEnabled val="1"/>
        </dgm:presLayoutVars>
      </dgm:prSet>
      <dgm:spPr/>
    </dgm:pt>
    <dgm:pt modelId="{B176B136-EAA2-428C-B27C-4AE3A526BFB3}" type="pres">
      <dgm:prSet presAssocID="{61C3164A-16F7-466A-9B89-319A4EDB9763}" presName="spaceBetweenRectangles" presStyleCnt="0"/>
      <dgm:spPr/>
    </dgm:pt>
    <dgm:pt modelId="{2EC0C836-C77F-4FBD-A343-98FFE9E2061E}" type="pres">
      <dgm:prSet presAssocID="{427245DE-5193-4DB1-A6E3-CAE616B208A9}" presName="parentLin" presStyleCnt="0"/>
      <dgm:spPr/>
    </dgm:pt>
    <dgm:pt modelId="{F91C1B74-8548-4E64-BEDB-3C3D96963CF8}" type="pres">
      <dgm:prSet presAssocID="{427245DE-5193-4DB1-A6E3-CAE616B208A9}" presName="parentLeftMargin" presStyleLbl="node1" presStyleIdx="0" presStyleCnt="3"/>
      <dgm:spPr/>
      <dgm:t>
        <a:bodyPr/>
        <a:lstStyle/>
        <a:p>
          <a:endParaRPr lang="en-US"/>
        </a:p>
      </dgm:t>
    </dgm:pt>
    <dgm:pt modelId="{7D092980-2319-4A68-A283-3E266AA3CC99}" type="pres">
      <dgm:prSet presAssocID="{427245DE-5193-4DB1-A6E3-CAE616B208A9}" presName="parentText" presStyleLbl="node1" presStyleIdx="1" presStyleCnt="3" custScaleX="142857" custScaleY="152418">
        <dgm:presLayoutVars>
          <dgm:chMax val="0"/>
          <dgm:bulletEnabled val="1"/>
        </dgm:presLayoutVars>
      </dgm:prSet>
      <dgm:spPr/>
      <dgm:t>
        <a:bodyPr/>
        <a:lstStyle/>
        <a:p>
          <a:endParaRPr lang="en-US"/>
        </a:p>
      </dgm:t>
    </dgm:pt>
    <dgm:pt modelId="{85FD294E-3F9D-4911-AD38-E34942249EBE}" type="pres">
      <dgm:prSet presAssocID="{427245DE-5193-4DB1-A6E3-CAE616B208A9}" presName="negativeSpace" presStyleCnt="0"/>
      <dgm:spPr/>
    </dgm:pt>
    <dgm:pt modelId="{CAAF27B8-E822-48BC-B83D-D2FEA6F5377D}" type="pres">
      <dgm:prSet presAssocID="{427245DE-5193-4DB1-A6E3-CAE616B208A9}" presName="childText" presStyleLbl="conFgAcc1" presStyleIdx="1" presStyleCnt="3">
        <dgm:presLayoutVars>
          <dgm:bulletEnabled val="1"/>
        </dgm:presLayoutVars>
      </dgm:prSet>
      <dgm:spPr/>
    </dgm:pt>
    <dgm:pt modelId="{9A38000E-6317-4A7A-B149-53FC5BE8C36D}" type="pres">
      <dgm:prSet presAssocID="{E0C459EA-F265-4A7A-B106-C1DD537F1206}" presName="spaceBetweenRectangles" presStyleCnt="0"/>
      <dgm:spPr/>
    </dgm:pt>
    <dgm:pt modelId="{429D9350-B5C5-413D-8269-46D7F44976CE}" type="pres">
      <dgm:prSet presAssocID="{E9685980-CC38-4192-95B0-901F78687F2F}" presName="parentLin" presStyleCnt="0"/>
      <dgm:spPr/>
    </dgm:pt>
    <dgm:pt modelId="{35D6FB89-575F-49FC-ABAE-DC4759640E04}" type="pres">
      <dgm:prSet presAssocID="{E9685980-CC38-4192-95B0-901F78687F2F}" presName="parentLeftMargin" presStyleLbl="node1" presStyleIdx="1" presStyleCnt="3"/>
      <dgm:spPr/>
      <dgm:t>
        <a:bodyPr/>
        <a:lstStyle/>
        <a:p>
          <a:endParaRPr lang="en-US"/>
        </a:p>
      </dgm:t>
    </dgm:pt>
    <dgm:pt modelId="{72B7567C-53EA-4F16-B15D-42D37D5D44D9}" type="pres">
      <dgm:prSet presAssocID="{E9685980-CC38-4192-95B0-901F78687F2F}" presName="parentText" presStyleLbl="node1" presStyleIdx="2" presStyleCnt="3" custScaleX="142857" custScaleY="191162">
        <dgm:presLayoutVars>
          <dgm:chMax val="0"/>
          <dgm:bulletEnabled val="1"/>
        </dgm:presLayoutVars>
      </dgm:prSet>
      <dgm:spPr/>
      <dgm:t>
        <a:bodyPr/>
        <a:lstStyle/>
        <a:p>
          <a:endParaRPr lang="en-US"/>
        </a:p>
      </dgm:t>
    </dgm:pt>
    <dgm:pt modelId="{351B363F-7633-4D23-A9E1-7F58BA054FEB}" type="pres">
      <dgm:prSet presAssocID="{E9685980-CC38-4192-95B0-901F78687F2F}" presName="negativeSpace" presStyleCnt="0"/>
      <dgm:spPr/>
    </dgm:pt>
    <dgm:pt modelId="{BC54D846-D1B0-4C91-8749-6FA6720D5094}" type="pres">
      <dgm:prSet presAssocID="{E9685980-CC38-4192-95B0-901F78687F2F}" presName="childText" presStyleLbl="conFgAcc1" presStyleIdx="2" presStyleCnt="3">
        <dgm:presLayoutVars>
          <dgm:bulletEnabled val="1"/>
        </dgm:presLayoutVars>
      </dgm:prSet>
      <dgm:spPr/>
    </dgm:pt>
  </dgm:ptLst>
  <dgm:cxnLst>
    <dgm:cxn modelId="{6AB58126-9A99-49E8-B921-5DE103135B0E}" type="presOf" srcId="{B9837C8C-D200-4370-8F37-29E7183BBF2B}" destId="{929E44A1-34B2-42EE-80FE-DCAFF8624E08}" srcOrd="0" destOrd="0" presId="urn:microsoft.com/office/officeart/2005/8/layout/list1"/>
    <dgm:cxn modelId="{A7F1A9CB-81A5-465A-B037-AE77BA7AC4BB}" srcId="{2D64FF80-5A70-4027-90E4-FB762D822938}" destId="{427245DE-5193-4DB1-A6E3-CAE616B208A9}" srcOrd="1" destOrd="0" parTransId="{60F45076-390A-4FEB-98EC-5526A86682C6}" sibTransId="{E0C459EA-F265-4A7A-B106-C1DD537F1206}"/>
    <dgm:cxn modelId="{8C17F49D-4DE7-41DF-B98E-95F531B045C7}" type="presOf" srcId="{427245DE-5193-4DB1-A6E3-CAE616B208A9}" destId="{F91C1B74-8548-4E64-BEDB-3C3D96963CF8}" srcOrd="0" destOrd="0" presId="urn:microsoft.com/office/officeart/2005/8/layout/list1"/>
    <dgm:cxn modelId="{EAEA6C34-E381-4E09-900B-62869DDCAED7}" type="presOf" srcId="{427245DE-5193-4DB1-A6E3-CAE616B208A9}" destId="{7D092980-2319-4A68-A283-3E266AA3CC99}" srcOrd="1" destOrd="0" presId="urn:microsoft.com/office/officeart/2005/8/layout/list1"/>
    <dgm:cxn modelId="{A89F7A44-0BDD-4A1D-96FA-6F12A63B3BA3}" srcId="{2D64FF80-5A70-4027-90E4-FB762D822938}" destId="{B9837C8C-D200-4370-8F37-29E7183BBF2B}" srcOrd="0" destOrd="0" parTransId="{E852B047-28F1-40F2-A224-8B88873638D5}" sibTransId="{61C3164A-16F7-466A-9B89-319A4EDB9763}"/>
    <dgm:cxn modelId="{17734694-F77C-4BC7-AD91-9277C1E5F958}" type="presOf" srcId="{E9685980-CC38-4192-95B0-901F78687F2F}" destId="{35D6FB89-575F-49FC-ABAE-DC4759640E04}" srcOrd="0" destOrd="0" presId="urn:microsoft.com/office/officeart/2005/8/layout/list1"/>
    <dgm:cxn modelId="{04ED2C65-7CD7-4740-B6AB-9C5D51C6D38C}" srcId="{2D64FF80-5A70-4027-90E4-FB762D822938}" destId="{E9685980-CC38-4192-95B0-901F78687F2F}" srcOrd="2" destOrd="0" parTransId="{C9317F76-9D76-40ED-8596-81C46F3469CC}" sibTransId="{6B6B68D4-44B4-4C80-8A4F-48DC785876C1}"/>
    <dgm:cxn modelId="{2250D2E6-D1F7-45E2-B925-AB3AF8618D00}" type="presOf" srcId="{2D64FF80-5A70-4027-90E4-FB762D822938}" destId="{DAA573DC-3993-468C-97AB-D343C1761F91}" srcOrd="0" destOrd="0" presId="urn:microsoft.com/office/officeart/2005/8/layout/list1"/>
    <dgm:cxn modelId="{C971DB79-4C6B-4A94-974D-301F7D141729}" type="presOf" srcId="{B9837C8C-D200-4370-8F37-29E7183BBF2B}" destId="{6785AAB9-D8BA-4D8A-9539-FA4EDD423A1C}" srcOrd="1" destOrd="0" presId="urn:microsoft.com/office/officeart/2005/8/layout/list1"/>
    <dgm:cxn modelId="{F29A9134-E335-48B7-8B33-40E462AAFF25}" type="presOf" srcId="{E9685980-CC38-4192-95B0-901F78687F2F}" destId="{72B7567C-53EA-4F16-B15D-42D37D5D44D9}" srcOrd="1" destOrd="0" presId="urn:microsoft.com/office/officeart/2005/8/layout/list1"/>
    <dgm:cxn modelId="{3444DB0B-665B-4A4E-ABCF-20F04A7453E8}" type="presParOf" srcId="{DAA573DC-3993-468C-97AB-D343C1761F91}" destId="{B6EF37DD-16B1-491A-8512-7493886642C3}" srcOrd="0" destOrd="0" presId="urn:microsoft.com/office/officeart/2005/8/layout/list1"/>
    <dgm:cxn modelId="{DFD555AF-6CD9-4906-A6CF-2B9028CC9CCA}" type="presParOf" srcId="{B6EF37DD-16B1-491A-8512-7493886642C3}" destId="{929E44A1-34B2-42EE-80FE-DCAFF8624E08}" srcOrd="0" destOrd="0" presId="urn:microsoft.com/office/officeart/2005/8/layout/list1"/>
    <dgm:cxn modelId="{2A4999D7-7D8E-4266-84D0-5A5D1D34E3D2}" type="presParOf" srcId="{B6EF37DD-16B1-491A-8512-7493886642C3}" destId="{6785AAB9-D8BA-4D8A-9539-FA4EDD423A1C}" srcOrd="1" destOrd="0" presId="urn:microsoft.com/office/officeart/2005/8/layout/list1"/>
    <dgm:cxn modelId="{87FF0EA9-0EA8-478E-B137-185A847EA437}" type="presParOf" srcId="{DAA573DC-3993-468C-97AB-D343C1761F91}" destId="{7138184E-4064-4CF7-ADAA-60CE7C68F7A3}" srcOrd="1" destOrd="0" presId="urn:microsoft.com/office/officeart/2005/8/layout/list1"/>
    <dgm:cxn modelId="{B9D0B7E8-25DB-4AB0-974E-EB24BF0B0B42}" type="presParOf" srcId="{DAA573DC-3993-468C-97AB-D343C1761F91}" destId="{1D9D00E1-95BF-403A-AB78-93E02AE017E0}" srcOrd="2" destOrd="0" presId="urn:microsoft.com/office/officeart/2005/8/layout/list1"/>
    <dgm:cxn modelId="{16EF7251-F61C-4D1D-9E50-20BDC2FC6E04}" type="presParOf" srcId="{DAA573DC-3993-468C-97AB-D343C1761F91}" destId="{B176B136-EAA2-428C-B27C-4AE3A526BFB3}" srcOrd="3" destOrd="0" presId="urn:microsoft.com/office/officeart/2005/8/layout/list1"/>
    <dgm:cxn modelId="{B27D13E1-81C9-4655-8EEA-AEFB9D672B3D}" type="presParOf" srcId="{DAA573DC-3993-468C-97AB-D343C1761F91}" destId="{2EC0C836-C77F-4FBD-A343-98FFE9E2061E}" srcOrd="4" destOrd="0" presId="urn:microsoft.com/office/officeart/2005/8/layout/list1"/>
    <dgm:cxn modelId="{503447C8-B008-461E-89F2-429C0304A854}" type="presParOf" srcId="{2EC0C836-C77F-4FBD-A343-98FFE9E2061E}" destId="{F91C1B74-8548-4E64-BEDB-3C3D96963CF8}" srcOrd="0" destOrd="0" presId="urn:microsoft.com/office/officeart/2005/8/layout/list1"/>
    <dgm:cxn modelId="{7A88AE9F-939F-4EE6-8BE1-93D8A263CCCF}" type="presParOf" srcId="{2EC0C836-C77F-4FBD-A343-98FFE9E2061E}" destId="{7D092980-2319-4A68-A283-3E266AA3CC99}" srcOrd="1" destOrd="0" presId="urn:microsoft.com/office/officeart/2005/8/layout/list1"/>
    <dgm:cxn modelId="{AB896E3E-691D-4DA1-AEAC-1FA289FC82DE}" type="presParOf" srcId="{DAA573DC-3993-468C-97AB-D343C1761F91}" destId="{85FD294E-3F9D-4911-AD38-E34942249EBE}" srcOrd="5" destOrd="0" presId="urn:microsoft.com/office/officeart/2005/8/layout/list1"/>
    <dgm:cxn modelId="{D629ACA5-297B-44F7-ABAB-D4B6EC3F6657}" type="presParOf" srcId="{DAA573DC-3993-468C-97AB-D343C1761F91}" destId="{CAAF27B8-E822-48BC-B83D-D2FEA6F5377D}" srcOrd="6" destOrd="0" presId="urn:microsoft.com/office/officeart/2005/8/layout/list1"/>
    <dgm:cxn modelId="{14145E61-920B-4C6F-9C13-F39BEEF2E005}" type="presParOf" srcId="{DAA573DC-3993-468C-97AB-D343C1761F91}" destId="{9A38000E-6317-4A7A-B149-53FC5BE8C36D}" srcOrd="7" destOrd="0" presId="urn:microsoft.com/office/officeart/2005/8/layout/list1"/>
    <dgm:cxn modelId="{E5568B79-94B4-4777-9D03-B7786E83390D}" type="presParOf" srcId="{DAA573DC-3993-468C-97AB-D343C1761F91}" destId="{429D9350-B5C5-413D-8269-46D7F44976CE}" srcOrd="8" destOrd="0" presId="urn:microsoft.com/office/officeart/2005/8/layout/list1"/>
    <dgm:cxn modelId="{2E8476F2-C9C6-424C-AEBF-55F183836F98}" type="presParOf" srcId="{429D9350-B5C5-413D-8269-46D7F44976CE}" destId="{35D6FB89-575F-49FC-ABAE-DC4759640E04}" srcOrd="0" destOrd="0" presId="urn:microsoft.com/office/officeart/2005/8/layout/list1"/>
    <dgm:cxn modelId="{66C4B932-C1F4-4413-85C6-9621660189C5}" type="presParOf" srcId="{429D9350-B5C5-413D-8269-46D7F44976CE}" destId="{72B7567C-53EA-4F16-B15D-42D37D5D44D9}" srcOrd="1" destOrd="0" presId="urn:microsoft.com/office/officeart/2005/8/layout/list1"/>
    <dgm:cxn modelId="{F933B920-BBDB-47D6-8B7B-CC331EEDC952}" type="presParOf" srcId="{DAA573DC-3993-468C-97AB-D343C1761F91}" destId="{351B363F-7633-4D23-A9E1-7F58BA054FEB}" srcOrd="9" destOrd="0" presId="urn:microsoft.com/office/officeart/2005/8/layout/list1"/>
    <dgm:cxn modelId="{4A823410-8A26-473A-B8E5-4BAABC2ADB33}" type="presParOf" srcId="{DAA573DC-3993-468C-97AB-D343C1761F91}" destId="{BC54D846-D1B0-4C91-8749-6FA6720D50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64FF80-5A70-4027-90E4-FB762D8229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9837C8C-D200-4370-8F37-29E7183BBF2B}">
      <dgm:prSet phldrT="[Text]" custT="1"/>
      <dgm:spPr/>
      <dgm:t>
        <a:bodyPr/>
        <a:lstStyle/>
        <a:p>
          <a:r>
            <a:rPr lang="en-US" sz="3000" dirty="0" smtClean="0">
              <a:latin typeface="Times New Roman" pitchFamily="18" charset="0"/>
              <a:cs typeface="Times New Roman" pitchFamily="18" charset="0"/>
            </a:rPr>
            <a:t>1. </a:t>
          </a:r>
          <a:r>
            <a:rPr lang="en-US" sz="3000" dirty="0" err="1" smtClean="0">
              <a:latin typeface="Times New Roman" pitchFamily="18" charset="0"/>
              <a:cs typeface="Times New Roman" pitchFamily="18" charset="0"/>
            </a:rPr>
            <a:t>Xác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định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chính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xác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yêu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cầu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đề</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bài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và</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vấn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đề</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nghị</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luận</a:t>
          </a:r>
          <a:endParaRPr lang="en-US" sz="3000" dirty="0" smtClean="0">
            <a:latin typeface="Times New Roman" pitchFamily="18" charset="0"/>
            <a:cs typeface="Times New Roman" pitchFamily="18" charset="0"/>
          </a:endParaRPr>
        </a:p>
      </dgm:t>
    </dgm:pt>
    <dgm:pt modelId="{E852B047-28F1-40F2-A224-8B88873638D5}" type="parTrans" cxnId="{A89F7A44-0BDD-4A1D-96FA-6F12A63B3BA3}">
      <dgm:prSet/>
      <dgm:spPr/>
      <dgm:t>
        <a:bodyPr/>
        <a:lstStyle/>
        <a:p>
          <a:endParaRPr lang="en-US"/>
        </a:p>
      </dgm:t>
    </dgm:pt>
    <dgm:pt modelId="{61C3164A-16F7-466A-9B89-319A4EDB9763}" type="sibTrans" cxnId="{A89F7A44-0BDD-4A1D-96FA-6F12A63B3BA3}">
      <dgm:prSet/>
      <dgm:spPr/>
      <dgm:t>
        <a:bodyPr/>
        <a:lstStyle/>
        <a:p>
          <a:endParaRPr lang="en-US"/>
        </a:p>
      </dgm:t>
    </dgm:pt>
    <dgm:pt modelId="{427245DE-5193-4DB1-A6E3-CAE616B208A9}">
      <dgm:prSet phldrT="[Text]" custT="1"/>
      <dgm:spPr/>
      <dgm:t>
        <a:bodyPr/>
        <a:lstStyle/>
        <a:p>
          <a:r>
            <a:rPr lang="en-US" sz="3000" dirty="0" smtClean="0">
              <a:latin typeface="Times New Roman" pitchFamily="18" charset="0"/>
              <a:cs typeface="Times New Roman" pitchFamily="18" charset="0"/>
            </a:rPr>
            <a:t>2. </a:t>
          </a:r>
          <a:r>
            <a:rPr lang="en-US" sz="3000" dirty="0" err="1" smtClean="0">
              <a:latin typeface="Times New Roman" pitchFamily="18" charset="0"/>
              <a:cs typeface="Times New Roman" pitchFamily="18" charset="0"/>
            </a:rPr>
            <a:t>Chọn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cách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triển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khai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phù</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hợp</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và</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xây</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dựng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hệ</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thống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luận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điểm</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hợp</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lí</a:t>
          </a:r>
          <a:endParaRPr lang="en-US" sz="3000" dirty="0">
            <a:latin typeface="Times New Roman" pitchFamily="18" charset="0"/>
            <a:cs typeface="Times New Roman" pitchFamily="18" charset="0"/>
          </a:endParaRPr>
        </a:p>
      </dgm:t>
    </dgm:pt>
    <dgm:pt modelId="{60F45076-390A-4FEB-98EC-5526A86682C6}" type="parTrans" cxnId="{A7F1A9CB-81A5-465A-B037-AE77BA7AC4BB}">
      <dgm:prSet/>
      <dgm:spPr/>
      <dgm:t>
        <a:bodyPr/>
        <a:lstStyle/>
        <a:p>
          <a:endParaRPr lang="en-US"/>
        </a:p>
      </dgm:t>
    </dgm:pt>
    <dgm:pt modelId="{E0C459EA-F265-4A7A-B106-C1DD537F1206}" type="sibTrans" cxnId="{A7F1A9CB-81A5-465A-B037-AE77BA7AC4BB}">
      <dgm:prSet/>
      <dgm:spPr/>
      <dgm:t>
        <a:bodyPr/>
        <a:lstStyle/>
        <a:p>
          <a:endParaRPr lang="en-US"/>
        </a:p>
      </dgm:t>
    </dgm:pt>
    <dgm:pt modelId="{E9685980-CC38-4192-95B0-901F78687F2F}">
      <dgm:prSet phldrT="[Text]" custT="1"/>
      <dgm:spPr/>
      <dgm:t>
        <a:bodyPr/>
        <a:lstStyle/>
        <a:p>
          <a:pPr algn="just"/>
          <a:r>
            <a:rPr lang="en-US" sz="3000" dirty="0" smtClean="0">
              <a:latin typeface="Times New Roman" pitchFamily="18" charset="0"/>
              <a:cs typeface="Times New Roman" pitchFamily="18" charset="0"/>
            </a:rPr>
            <a:t>3. </a:t>
          </a:r>
          <a:r>
            <a:rPr lang="en-US" sz="3000" dirty="0" err="1" smtClean="0">
              <a:latin typeface="Times New Roman" pitchFamily="18" charset="0"/>
              <a:cs typeface="Times New Roman" pitchFamily="18" charset="0"/>
            </a:rPr>
            <a:t>Sử</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dụng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linh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hoạt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sáng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tạo</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thao</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tác</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lập</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luận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Trong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đó</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phải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có</a:t>
          </a:r>
          <a:r>
            <a:rPr lang="en-US" sz="3000" dirty="0" smtClean="0">
              <a:latin typeface="Times New Roman" pitchFamily="18" charset="0"/>
              <a:cs typeface="Times New Roman" pitchFamily="18" charset="0"/>
            </a:rPr>
            <a:t> TTLL so </a:t>
          </a:r>
          <a:r>
            <a:rPr lang="en-US" sz="3000" dirty="0" err="1" smtClean="0">
              <a:latin typeface="Times New Roman" pitchFamily="18" charset="0"/>
              <a:cs typeface="Times New Roman" pitchFamily="18" charset="0"/>
            </a:rPr>
            <a:t>sánh</a:t>
          </a:r>
          <a:r>
            <a:rPr lang="en-US" sz="3000" dirty="0" smtClean="0">
              <a:latin typeface="Times New Roman" pitchFamily="18" charset="0"/>
              <a:cs typeface="Times New Roman" pitchFamily="18" charset="0"/>
            </a:rPr>
            <a:t>  </a:t>
          </a:r>
          <a:endParaRPr lang="en-US" sz="3000" dirty="0">
            <a:latin typeface="Times New Roman" pitchFamily="18" charset="0"/>
            <a:cs typeface="Times New Roman" pitchFamily="18" charset="0"/>
          </a:endParaRPr>
        </a:p>
      </dgm:t>
    </dgm:pt>
    <dgm:pt modelId="{C9317F76-9D76-40ED-8596-81C46F3469CC}" type="parTrans" cxnId="{04ED2C65-7CD7-4740-B6AB-9C5D51C6D38C}">
      <dgm:prSet/>
      <dgm:spPr/>
      <dgm:t>
        <a:bodyPr/>
        <a:lstStyle/>
        <a:p>
          <a:endParaRPr lang="en-US"/>
        </a:p>
      </dgm:t>
    </dgm:pt>
    <dgm:pt modelId="{6B6B68D4-44B4-4C80-8A4F-48DC785876C1}" type="sibTrans" cxnId="{04ED2C65-7CD7-4740-B6AB-9C5D51C6D38C}">
      <dgm:prSet/>
      <dgm:spPr/>
      <dgm:t>
        <a:bodyPr/>
        <a:lstStyle/>
        <a:p>
          <a:endParaRPr lang="en-US"/>
        </a:p>
      </dgm:t>
    </dgm:pt>
    <dgm:pt modelId="{DAA573DC-3993-468C-97AB-D343C1761F91}" type="pres">
      <dgm:prSet presAssocID="{2D64FF80-5A70-4027-90E4-FB762D822938}" presName="linear" presStyleCnt="0">
        <dgm:presLayoutVars>
          <dgm:dir/>
          <dgm:animLvl val="lvl"/>
          <dgm:resizeHandles val="exact"/>
        </dgm:presLayoutVars>
      </dgm:prSet>
      <dgm:spPr/>
      <dgm:t>
        <a:bodyPr/>
        <a:lstStyle/>
        <a:p>
          <a:endParaRPr lang="en-US"/>
        </a:p>
      </dgm:t>
    </dgm:pt>
    <dgm:pt modelId="{B6EF37DD-16B1-491A-8512-7493886642C3}" type="pres">
      <dgm:prSet presAssocID="{B9837C8C-D200-4370-8F37-29E7183BBF2B}" presName="parentLin" presStyleCnt="0"/>
      <dgm:spPr/>
    </dgm:pt>
    <dgm:pt modelId="{929E44A1-34B2-42EE-80FE-DCAFF8624E08}" type="pres">
      <dgm:prSet presAssocID="{B9837C8C-D200-4370-8F37-29E7183BBF2B}" presName="parentLeftMargin" presStyleLbl="node1" presStyleIdx="0" presStyleCnt="3"/>
      <dgm:spPr/>
      <dgm:t>
        <a:bodyPr/>
        <a:lstStyle/>
        <a:p>
          <a:endParaRPr lang="en-US"/>
        </a:p>
      </dgm:t>
    </dgm:pt>
    <dgm:pt modelId="{6785AAB9-D8BA-4D8A-9539-FA4EDD423A1C}" type="pres">
      <dgm:prSet presAssocID="{B9837C8C-D200-4370-8F37-29E7183BBF2B}" presName="parentText" presStyleLbl="node1" presStyleIdx="0" presStyleCnt="3" custScaleX="129455">
        <dgm:presLayoutVars>
          <dgm:chMax val="0"/>
          <dgm:bulletEnabled val="1"/>
        </dgm:presLayoutVars>
      </dgm:prSet>
      <dgm:spPr/>
      <dgm:t>
        <a:bodyPr/>
        <a:lstStyle/>
        <a:p>
          <a:endParaRPr lang="en-US"/>
        </a:p>
      </dgm:t>
    </dgm:pt>
    <dgm:pt modelId="{7138184E-4064-4CF7-ADAA-60CE7C68F7A3}" type="pres">
      <dgm:prSet presAssocID="{B9837C8C-D200-4370-8F37-29E7183BBF2B}" presName="negativeSpace" presStyleCnt="0"/>
      <dgm:spPr/>
    </dgm:pt>
    <dgm:pt modelId="{1D9D00E1-95BF-403A-AB78-93E02AE017E0}" type="pres">
      <dgm:prSet presAssocID="{B9837C8C-D200-4370-8F37-29E7183BBF2B}" presName="childText" presStyleLbl="conFgAcc1" presStyleIdx="0" presStyleCnt="3">
        <dgm:presLayoutVars>
          <dgm:bulletEnabled val="1"/>
        </dgm:presLayoutVars>
      </dgm:prSet>
      <dgm:spPr/>
    </dgm:pt>
    <dgm:pt modelId="{B176B136-EAA2-428C-B27C-4AE3A526BFB3}" type="pres">
      <dgm:prSet presAssocID="{61C3164A-16F7-466A-9B89-319A4EDB9763}" presName="spaceBetweenRectangles" presStyleCnt="0"/>
      <dgm:spPr/>
    </dgm:pt>
    <dgm:pt modelId="{2EC0C836-C77F-4FBD-A343-98FFE9E2061E}" type="pres">
      <dgm:prSet presAssocID="{427245DE-5193-4DB1-A6E3-CAE616B208A9}" presName="parentLin" presStyleCnt="0"/>
      <dgm:spPr/>
    </dgm:pt>
    <dgm:pt modelId="{F91C1B74-8548-4E64-BEDB-3C3D96963CF8}" type="pres">
      <dgm:prSet presAssocID="{427245DE-5193-4DB1-A6E3-CAE616B208A9}" presName="parentLeftMargin" presStyleLbl="node1" presStyleIdx="0" presStyleCnt="3"/>
      <dgm:spPr/>
      <dgm:t>
        <a:bodyPr/>
        <a:lstStyle/>
        <a:p>
          <a:endParaRPr lang="en-US"/>
        </a:p>
      </dgm:t>
    </dgm:pt>
    <dgm:pt modelId="{7D092980-2319-4A68-A283-3E266AA3CC99}" type="pres">
      <dgm:prSet presAssocID="{427245DE-5193-4DB1-A6E3-CAE616B208A9}" presName="parentText" presStyleLbl="node1" presStyleIdx="1" presStyleCnt="3" custScaleX="126513">
        <dgm:presLayoutVars>
          <dgm:chMax val="0"/>
          <dgm:bulletEnabled val="1"/>
        </dgm:presLayoutVars>
      </dgm:prSet>
      <dgm:spPr/>
      <dgm:t>
        <a:bodyPr/>
        <a:lstStyle/>
        <a:p>
          <a:endParaRPr lang="en-US"/>
        </a:p>
      </dgm:t>
    </dgm:pt>
    <dgm:pt modelId="{85FD294E-3F9D-4911-AD38-E34942249EBE}" type="pres">
      <dgm:prSet presAssocID="{427245DE-5193-4DB1-A6E3-CAE616B208A9}" presName="negativeSpace" presStyleCnt="0"/>
      <dgm:spPr/>
    </dgm:pt>
    <dgm:pt modelId="{CAAF27B8-E822-48BC-B83D-D2FEA6F5377D}" type="pres">
      <dgm:prSet presAssocID="{427245DE-5193-4DB1-A6E3-CAE616B208A9}" presName="childText" presStyleLbl="conFgAcc1" presStyleIdx="1" presStyleCnt="3">
        <dgm:presLayoutVars>
          <dgm:bulletEnabled val="1"/>
        </dgm:presLayoutVars>
      </dgm:prSet>
      <dgm:spPr/>
    </dgm:pt>
    <dgm:pt modelId="{9A38000E-6317-4A7A-B149-53FC5BE8C36D}" type="pres">
      <dgm:prSet presAssocID="{E0C459EA-F265-4A7A-B106-C1DD537F1206}" presName="spaceBetweenRectangles" presStyleCnt="0"/>
      <dgm:spPr/>
    </dgm:pt>
    <dgm:pt modelId="{429D9350-B5C5-413D-8269-46D7F44976CE}" type="pres">
      <dgm:prSet presAssocID="{E9685980-CC38-4192-95B0-901F78687F2F}" presName="parentLin" presStyleCnt="0"/>
      <dgm:spPr/>
    </dgm:pt>
    <dgm:pt modelId="{35D6FB89-575F-49FC-ABAE-DC4759640E04}" type="pres">
      <dgm:prSet presAssocID="{E9685980-CC38-4192-95B0-901F78687F2F}" presName="parentLeftMargin" presStyleLbl="node1" presStyleIdx="1" presStyleCnt="3"/>
      <dgm:spPr/>
      <dgm:t>
        <a:bodyPr/>
        <a:lstStyle/>
        <a:p>
          <a:endParaRPr lang="en-US"/>
        </a:p>
      </dgm:t>
    </dgm:pt>
    <dgm:pt modelId="{72B7567C-53EA-4F16-B15D-42D37D5D44D9}" type="pres">
      <dgm:prSet presAssocID="{E9685980-CC38-4192-95B0-901F78687F2F}" presName="parentText" presStyleLbl="node1" presStyleIdx="2" presStyleCnt="3" custScaleX="124224" custLinFactNeighborX="-346" custLinFactNeighborY="-1198">
        <dgm:presLayoutVars>
          <dgm:chMax val="0"/>
          <dgm:bulletEnabled val="1"/>
        </dgm:presLayoutVars>
      </dgm:prSet>
      <dgm:spPr/>
      <dgm:t>
        <a:bodyPr/>
        <a:lstStyle/>
        <a:p>
          <a:endParaRPr lang="en-US"/>
        </a:p>
      </dgm:t>
    </dgm:pt>
    <dgm:pt modelId="{351B363F-7633-4D23-A9E1-7F58BA054FEB}" type="pres">
      <dgm:prSet presAssocID="{E9685980-CC38-4192-95B0-901F78687F2F}" presName="negativeSpace" presStyleCnt="0"/>
      <dgm:spPr/>
    </dgm:pt>
    <dgm:pt modelId="{BC54D846-D1B0-4C91-8749-6FA6720D5094}" type="pres">
      <dgm:prSet presAssocID="{E9685980-CC38-4192-95B0-901F78687F2F}" presName="childText" presStyleLbl="conFgAcc1" presStyleIdx="2" presStyleCnt="3">
        <dgm:presLayoutVars>
          <dgm:bulletEnabled val="1"/>
        </dgm:presLayoutVars>
      </dgm:prSet>
      <dgm:spPr/>
    </dgm:pt>
  </dgm:ptLst>
  <dgm:cxnLst>
    <dgm:cxn modelId="{7DAD7CDC-F572-4A29-B53A-F1D7F733C8E6}" type="presOf" srcId="{B9837C8C-D200-4370-8F37-29E7183BBF2B}" destId="{929E44A1-34B2-42EE-80FE-DCAFF8624E08}" srcOrd="0" destOrd="0" presId="urn:microsoft.com/office/officeart/2005/8/layout/list1"/>
    <dgm:cxn modelId="{F765C1D6-42F0-4E21-A13C-50FA141C9855}" type="presOf" srcId="{E9685980-CC38-4192-95B0-901F78687F2F}" destId="{35D6FB89-575F-49FC-ABAE-DC4759640E04}" srcOrd="0" destOrd="0" presId="urn:microsoft.com/office/officeart/2005/8/layout/list1"/>
    <dgm:cxn modelId="{FBAE1F06-7B60-4DDF-B8A8-F40B60BE0451}" type="presOf" srcId="{427245DE-5193-4DB1-A6E3-CAE616B208A9}" destId="{7D092980-2319-4A68-A283-3E266AA3CC99}" srcOrd="1" destOrd="0" presId="urn:microsoft.com/office/officeart/2005/8/layout/list1"/>
    <dgm:cxn modelId="{A7F1A9CB-81A5-465A-B037-AE77BA7AC4BB}" srcId="{2D64FF80-5A70-4027-90E4-FB762D822938}" destId="{427245DE-5193-4DB1-A6E3-CAE616B208A9}" srcOrd="1" destOrd="0" parTransId="{60F45076-390A-4FEB-98EC-5526A86682C6}" sibTransId="{E0C459EA-F265-4A7A-B106-C1DD537F1206}"/>
    <dgm:cxn modelId="{04ED2C65-7CD7-4740-B6AB-9C5D51C6D38C}" srcId="{2D64FF80-5A70-4027-90E4-FB762D822938}" destId="{E9685980-CC38-4192-95B0-901F78687F2F}" srcOrd="2" destOrd="0" parTransId="{C9317F76-9D76-40ED-8596-81C46F3469CC}" sibTransId="{6B6B68D4-44B4-4C80-8A4F-48DC785876C1}"/>
    <dgm:cxn modelId="{E02F21F1-4780-4ADA-94CC-FE781494EA4F}" type="presOf" srcId="{E9685980-CC38-4192-95B0-901F78687F2F}" destId="{72B7567C-53EA-4F16-B15D-42D37D5D44D9}" srcOrd="1" destOrd="0" presId="urn:microsoft.com/office/officeart/2005/8/layout/list1"/>
    <dgm:cxn modelId="{0896149A-2DB6-474D-A418-CA7C96073AF8}" type="presOf" srcId="{427245DE-5193-4DB1-A6E3-CAE616B208A9}" destId="{F91C1B74-8548-4E64-BEDB-3C3D96963CF8}" srcOrd="0" destOrd="0" presId="urn:microsoft.com/office/officeart/2005/8/layout/list1"/>
    <dgm:cxn modelId="{A89F7A44-0BDD-4A1D-96FA-6F12A63B3BA3}" srcId="{2D64FF80-5A70-4027-90E4-FB762D822938}" destId="{B9837C8C-D200-4370-8F37-29E7183BBF2B}" srcOrd="0" destOrd="0" parTransId="{E852B047-28F1-40F2-A224-8B88873638D5}" sibTransId="{61C3164A-16F7-466A-9B89-319A4EDB9763}"/>
    <dgm:cxn modelId="{5FB4CF88-AEBF-4725-AA89-D657E1E91A86}" type="presOf" srcId="{2D64FF80-5A70-4027-90E4-FB762D822938}" destId="{DAA573DC-3993-468C-97AB-D343C1761F91}" srcOrd="0" destOrd="0" presId="urn:microsoft.com/office/officeart/2005/8/layout/list1"/>
    <dgm:cxn modelId="{67066872-0D5F-4CCB-8841-89D72A997EB3}" type="presOf" srcId="{B9837C8C-D200-4370-8F37-29E7183BBF2B}" destId="{6785AAB9-D8BA-4D8A-9539-FA4EDD423A1C}" srcOrd="1" destOrd="0" presId="urn:microsoft.com/office/officeart/2005/8/layout/list1"/>
    <dgm:cxn modelId="{DB7DF768-911E-4541-815F-4A227F519BAC}" type="presParOf" srcId="{DAA573DC-3993-468C-97AB-D343C1761F91}" destId="{B6EF37DD-16B1-491A-8512-7493886642C3}" srcOrd="0" destOrd="0" presId="urn:microsoft.com/office/officeart/2005/8/layout/list1"/>
    <dgm:cxn modelId="{3B41C514-C204-4B64-B434-AE121995306F}" type="presParOf" srcId="{B6EF37DD-16B1-491A-8512-7493886642C3}" destId="{929E44A1-34B2-42EE-80FE-DCAFF8624E08}" srcOrd="0" destOrd="0" presId="urn:microsoft.com/office/officeart/2005/8/layout/list1"/>
    <dgm:cxn modelId="{5A7B4315-6E86-4611-B377-DD67B45BD9E5}" type="presParOf" srcId="{B6EF37DD-16B1-491A-8512-7493886642C3}" destId="{6785AAB9-D8BA-4D8A-9539-FA4EDD423A1C}" srcOrd="1" destOrd="0" presId="urn:microsoft.com/office/officeart/2005/8/layout/list1"/>
    <dgm:cxn modelId="{A28A590D-E5E0-41EA-8C2B-E77FEDDCCBD9}" type="presParOf" srcId="{DAA573DC-3993-468C-97AB-D343C1761F91}" destId="{7138184E-4064-4CF7-ADAA-60CE7C68F7A3}" srcOrd="1" destOrd="0" presId="urn:microsoft.com/office/officeart/2005/8/layout/list1"/>
    <dgm:cxn modelId="{40279354-BB43-476D-9251-FA41F10D589E}" type="presParOf" srcId="{DAA573DC-3993-468C-97AB-D343C1761F91}" destId="{1D9D00E1-95BF-403A-AB78-93E02AE017E0}" srcOrd="2" destOrd="0" presId="urn:microsoft.com/office/officeart/2005/8/layout/list1"/>
    <dgm:cxn modelId="{A9EA78F9-FA4D-47A8-931E-5E55ECE453DE}" type="presParOf" srcId="{DAA573DC-3993-468C-97AB-D343C1761F91}" destId="{B176B136-EAA2-428C-B27C-4AE3A526BFB3}" srcOrd="3" destOrd="0" presId="urn:microsoft.com/office/officeart/2005/8/layout/list1"/>
    <dgm:cxn modelId="{5FB34C67-45E0-4619-80E2-14BF8726ECA4}" type="presParOf" srcId="{DAA573DC-3993-468C-97AB-D343C1761F91}" destId="{2EC0C836-C77F-4FBD-A343-98FFE9E2061E}" srcOrd="4" destOrd="0" presId="urn:microsoft.com/office/officeart/2005/8/layout/list1"/>
    <dgm:cxn modelId="{257C4352-BFAB-42F6-B302-05DF243140E6}" type="presParOf" srcId="{2EC0C836-C77F-4FBD-A343-98FFE9E2061E}" destId="{F91C1B74-8548-4E64-BEDB-3C3D96963CF8}" srcOrd="0" destOrd="0" presId="urn:microsoft.com/office/officeart/2005/8/layout/list1"/>
    <dgm:cxn modelId="{6E3B3589-B12D-4C34-BF41-A8431D9AA9D8}" type="presParOf" srcId="{2EC0C836-C77F-4FBD-A343-98FFE9E2061E}" destId="{7D092980-2319-4A68-A283-3E266AA3CC99}" srcOrd="1" destOrd="0" presId="urn:microsoft.com/office/officeart/2005/8/layout/list1"/>
    <dgm:cxn modelId="{9ACDF123-C518-45D4-8B0E-81F72D6ED72D}" type="presParOf" srcId="{DAA573DC-3993-468C-97AB-D343C1761F91}" destId="{85FD294E-3F9D-4911-AD38-E34942249EBE}" srcOrd="5" destOrd="0" presId="urn:microsoft.com/office/officeart/2005/8/layout/list1"/>
    <dgm:cxn modelId="{BACD37F6-2FFB-4BEC-8B5C-7AF82D77465B}" type="presParOf" srcId="{DAA573DC-3993-468C-97AB-D343C1761F91}" destId="{CAAF27B8-E822-48BC-B83D-D2FEA6F5377D}" srcOrd="6" destOrd="0" presId="urn:microsoft.com/office/officeart/2005/8/layout/list1"/>
    <dgm:cxn modelId="{BCC49D70-1EDA-4D39-B9C2-60A659BD708C}" type="presParOf" srcId="{DAA573DC-3993-468C-97AB-D343C1761F91}" destId="{9A38000E-6317-4A7A-B149-53FC5BE8C36D}" srcOrd="7" destOrd="0" presId="urn:microsoft.com/office/officeart/2005/8/layout/list1"/>
    <dgm:cxn modelId="{A0F076DB-2FB1-4581-846C-5428A072CC20}" type="presParOf" srcId="{DAA573DC-3993-468C-97AB-D343C1761F91}" destId="{429D9350-B5C5-413D-8269-46D7F44976CE}" srcOrd="8" destOrd="0" presId="urn:microsoft.com/office/officeart/2005/8/layout/list1"/>
    <dgm:cxn modelId="{D169C259-63CD-47EE-B3F0-B9BDEBFB1D3B}" type="presParOf" srcId="{429D9350-B5C5-413D-8269-46D7F44976CE}" destId="{35D6FB89-575F-49FC-ABAE-DC4759640E04}" srcOrd="0" destOrd="0" presId="urn:microsoft.com/office/officeart/2005/8/layout/list1"/>
    <dgm:cxn modelId="{1929F5EA-3012-404A-8D74-A6523D93780E}" type="presParOf" srcId="{429D9350-B5C5-413D-8269-46D7F44976CE}" destId="{72B7567C-53EA-4F16-B15D-42D37D5D44D9}" srcOrd="1" destOrd="0" presId="urn:microsoft.com/office/officeart/2005/8/layout/list1"/>
    <dgm:cxn modelId="{91A57097-0520-4F05-981E-3C9BFF1720F5}" type="presParOf" srcId="{DAA573DC-3993-468C-97AB-D343C1761F91}" destId="{351B363F-7633-4D23-A9E1-7F58BA054FEB}" srcOrd="9" destOrd="0" presId="urn:microsoft.com/office/officeart/2005/8/layout/list1"/>
    <dgm:cxn modelId="{CF0AF8C7-79EB-4312-8B36-94079724E0C3}" type="presParOf" srcId="{DAA573DC-3993-468C-97AB-D343C1761F91}" destId="{BC54D846-D1B0-4C91-8749-6FA6720D509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00E1-95BF-403A-AB78-93E02AE017E0}">
      <dsp:nvSpPr>
        <dsp:cNvPr id="0" name=""/>
        <dsp:cNvSpPr/>
      </dsp:nvSpPr>
      <dsp:spPr>
        <a:xfrm>
          <a:off x="0" y="872219"/>
          <a:ext cx="8686800"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85AAB9-D8BA-4D8A-9539-FA4EDD423A1C}">
      <dsp:nvSpPr>
        <dsp:cNvPr id="0" name=""/>
        <dsp:cNvSpPr/>
      </dsp:nvSpPr>
      <dsp:spPr>
        <a:xfrm>
          <a:off x="413556" y="53351"/>
          <a:ext cx="8271114" cy="11140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I. </a:t>
          </a:r>
          <a:r>
            <a:rPr lang="en-US" sz="4000" kern="1200" dirty="0" err="1" smtClean="0">
              <a:latin typeface="Times New Roman" pitchFamily="18" charset="0"/>
              <a:cs typeface="Times New Roman" pitchFamily="18" charset="0"/>
            </a:rPr>
            <a:t>Khái</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quát</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chung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về</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kiểu</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bài</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nghị</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luận</a:t>
          </a:r>
          <a:r>
            <a:rPr lang="en-US" sz="4000" kern="1200" dirty="0" smtClean="0">
              <a:latin typeface="Times New Roman" pitchFamily="18" charset="0"/>
              <a:cs typeface="Times New Roman" pitchFamily="18" charset="0"/>
            </a:rPr>
            <a:t> so </a:t>
          </a:r>
          <a:r>
            <a:rPr lang="en-US" sz="4000" kern="1200" dirty="0" err="1" smtClean="0">
              <a:latin typeface="Times New Roman" pitchFamily="18" charset="0"/>
              <a:cs typeface="Times New Roman" pitchFamily="18" charset="0"/>
            </a:rPr>
            <a:t>sánh</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văn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học</a:t>
          </a:r>
          <a:endParaRPr lang="en-US" sz="4000" kern="1200" dirty="0">
            <a:latin typeface="Times New Roman" pitchFamily="18" charset="0"/>
            <a:cs typeface="Times New Roman" pitchFamily="18" charset="0"/>
          </a:endParaRPr>
        </a:p>
      </dsp:txBody>
      <dsp:txXfrm>
        <a:off x="467940" y="107735"/>
        <a:ext cx="8162346" cy="1005299"/>
      </dsp:txXfrm>
    </dsp:sp>
    <dsp:sp modelId="{CAAF27B8-E822-48BC-B83D-D2FEA6F5377D}">
      <dsp:nvSpPr>
        <dsp:cNvPr id="0" name=""/>
        <dsp:cNvSpPr/>
      </dsp:nvSpPr>
      <dsp:spPr>
        <a:xfrm>
          <a:off x="0" y="2543827"/>
          <a:ext cx="8686800"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092980-2319-4A68-A283-3E266AA3CC99}">
      <dsp:nvSpPr>
        <dsp:cNvPr id="0" name=""/>
        <dsp:cNvSpPr/>
      </dsp:nvSpPr>
      <dsp:spPr>
        <a:xfrm>
          <a:off x="413556" y="1484219"/>
          <a:ext cx="8271114" cy="135480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II. </a:t>
          </a:r>
          <a:r>
            <a:rPr lang="en-US" sz="4000" kern="1200" dirty="0" err="1" smtClean="0">
              <a:latin typeface="Times New Roman" pitchFamily="18" charset="0"/>
              <a:cs typeface="Times New Roman" pitchFamily="18" charset="0"/>
            </a:rPr>
            <a:t>Hướng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dẫn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kĩ</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năng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làm</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kiểu</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bài</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nghị</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luận</a:t>
          </a:r>
          <a:r>
            <a:rPr lang="en-US" sz="4000" kern="1200" dirty="0" smtClean="0">
              <a:latin typeface="Times New Roman" pitchFamily="18" charset="0"/>
              <a:cs typeface="Times New Roman" pitchFamily="18" charset="0"/>
            </a:rPr>
            <a:t> so </a:t>
          </a:r>
          <a:r>
            <a:rPr lang="en-US" sz="4000" kern="1200" dirty="0" err="1" smtClean="0">
              <a:latin typeface="Times New Roman" pitchFamily="18" charset="0"/>
              <a:cs typeface="Times New Roman" pitchFamily="18" charset="0"/>
            </a:rPr>
            <a:t>sánh</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văn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học</a:t>
          </a:r>
          <a:endParaRPr lang="en-US" sz="4000" kern="1200" dirty="0">
            <a:latin typeface="Times New Roman" pitchFamily="18" charset="0"/>
            <a:cs typeface="Times New Roman" pitchFamily="18" charset="0"/>
          </a:endParaRPr>
        </a:p>
      </dsp:txBody>
      <dsp:txXfrm>
        <a:off x="479692" y="1550355"/>
        <a:ext cx="8138842" cy="1222536"/>
      </dsp:txXfrm>
    </dsp:sp>
    <dsp:sp modelId="{BC54D846-D1B0-4C91-8749-6FA6720D5094}">
      <dsp:nvSpPr>
        <dsp:cNvPr id="0" name=""/>
        <dsp:cNvSpPr/>
      </dsp:nvSpPr>
      <dsp:spPr>
        <a:xfrm>
          <a:off x="0" y="3989248"/>
          <a:ext cx="8686800"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B7567C-53EA-4F16-B15D-42D37D5D44D9}">
      <dsp:nvSpPr>
        <dsp:cNvPr id="0" name=""/>
        <dsp:cNvSpPr/>
      </dsp:nvSpPr>
      <dsp:spPr>
        <a:xfrm>
          <a:off x="413556" y="3155827"/>
          <a:ext cx="8271114" cy="11286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9838" tIns="0" rIns="229838" bIns="0" numCol="1" spcCol="1270" anchor="ctr" anchorCtr="0">
          <a:noAutofit/>
        </a:bodyPr>
        <a:lstStyle/>
        <a:p>
          <a:pPr lvl="0" algn="l" defTabSz="1778000">
            <a:lnSpc>
              <a:spcPct val="90000"/>
            </a:lnSpc>
            <a:spcBef>
              <a:spcPct val="0"/>
            </a:spcBef>
            <a:spcAft>
              <a:spcPct val="35000"/>
            </a:spcAft>
          </a:pPr>
          <a:r>
            <a:rPr lang="en-US" sz="4000" kern="1200" dirty="0" smtClean="0">
              <a:latin typeface="Times New Roman" pitchFamily="18" charset="0"/>
              <a:cs typeface="Times New Roman" pitchFamily="18" charset="0"/>
            </a:rPr>
            <a:t>III. </a:t>
          </a:r>
          <a:r>
            <a:rPr lang="en-US" sz="4000" kern="1200" dirty="0" err="1" smtClean="0">
              <a:latin typeface="Times New Roman" pitchFamily="18" charset="0"/>
              <a:cs typeface="Times New Roman" pitchFamily="18" charset="0"/>
            </a:rPr>
            <a:t>Luyện</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tập</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một</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số</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dạng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bài</a:t>
          </a:r>
          <a:r>
            <a:rPr lang="en-US" sz="4000" kern="1200" dirty="0" smtClean="0">
              <a:latin typeface="Times New Roman" pitchFamily="18" charset="0"/>
              <a:cs typeface="Times New Roman" pitchFamily="18" charset="0"/>
            </a:rPr>
            <a:t> so </a:t>
          </a:r>
          <a:r>
            <a:rPr lang="en-US" sz="4000" kern="1200" dirty="0" err="1" smtClean="0">
              <a:latin typeface="Times New Roman" pitchFamily="18" charset="0"/>
              <a:cs typeface="Times New Roman" pitchFamily="18" charset="0"/>
            </a:rPr>
            <a:t>sánh</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thường</a:t>
          </a:r>
          <a:r>
            <a:rPr lang="en-US" sz="4000" kern="1200" dirty="0" smtClean="0">
              <a:latin typeface="Times New Roman" pitchFamily="18" charset="0"/>
              <a:cs typeface="Times New Roman" pitchFamily="18" charset="0"/>
            </a:rPr>
            <a:t> </a:t>
          </a:r>
          <a:r>
            <a:rPr lang="en-US" sz="4000" kern="1200" dirty="0" err="1" smtClean="0">
              <a:latin typeface="Times New Roman" pitchFamily="18" charset="0"/>
              <a:cs typeface="Times New Roman" pitchFamily="18" charset="0"/>
            </a:rPr>
            <a:t>gặp</a:t>
          </a:r>
          <a:r>
            <a:rPr lang="en-US" sz="4000" kern="1200" dirty="0" smtClean="0">
              <a:latin typeface="Times New Roman" pitchFamily="18" charset="0"/>
              <a:cs typeface="Times New Roman" pitchFamily="18" charset="0"/>
            </a:rPr>
            <a:t> </a:t>
          </a:r>
          <a:endParaRPr lang="en-US" sz="4000" kern="1200" dirty="0">
            <a:latin typeface="Times New Roman" pitchFamily="18" charset="0"/>
            <a:cs typeface="Times New Roman" pitchFamily="18" charset="0"/>
          </a:endParaRPr>
        </a:p>
      </dsp:txBody>
      <dsp:txXfrm>
        <a:off x="468651" y="3210922"/>
        <a:ext cx="8160924" cy="1018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00E1-95BF-403A-AB78-93E02AE017E0}">
      <dsp:nvSpPr>
        <dsp:cNvPr id="0" name=""/>
        <dsp:cNvSpPr/>
      </dsp:nvSpPr>
      <dsp:spPr>
        <a:xfrm>
          <a:off x="0" y="956923"/>
          <a:ext cx="6019800"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85AAB9-D8BA-4D8A-9539-FA4EDD423A1C}">
      <dsp:nvSpPr>
        <dsp:cNvPr id="0" name=""/>
        <dsp:cNvSpPr/>
      </dsp:nvSpPr>
      <dsp:spPr>
        <a:xfrm>
          <a:off x="286587" y="56170"/>
          <a:ext cx="5731737" cy="122547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274" tIns="0" rIns="159274" bIns="0" numCol="1" spcCol="1270" anchor="ctr" anchorCtr="0">
          <a:noAutofit/>
        </a:bodyPr>
        <a:lstStyle/>
        <a:p>
          <a:pPr lvl="0" algn="l" defTabSz="1555750">
            <a:lnSpc>
              <a:spcPct val="90000"/>
            </a:lnSpc>
            <a:spcBef>
              <a:spcPct val="0"/>
            </a:spcBef>
            <a:spcAft>
              <a:spcPct val="35000"/>
            </a:spcAft>
          </a:pPr>
          <a:r>
            <a:rPr lang="vi-VN" sz="3500" kern="1200" dirty="0" smtClean="0">
              <a:latin typeface="Times New Roman" pitchFamily="18" charset="0"/>
              <a:cs typeface="Times New Roman" pitchFamily="18" charset="0"/>
            </a:rPr>
            <a:t>So sánh/cảm nhận  hai đoạn thơ/ đoạn văn </a:t>
          </a:r>
          <a:endParaRPr lang="en-US" sz="3500" kern="1200" dirty="0">
            <a:latin typeface="Times New Roman" pitchFamily="18" charset="0"/>
            <a:cs typeface="Times New Roman" pitchFamily="18" charset="0"/>
          </a:endParaRPr>
        </a:p>
      </dsp:txBody>
      <dsp:txXfrm>
        <a:off x="346410" y="115993"/>
        <a:ext cx="5612091" cy="1105827"/>
      </dsp:txXfrm>
    </dsp:sp>
    <dsp:sp modelId="{CAAF27B8-E822-48BC-B83D-D2FEA6F5377D}">
      <dsp:nvSpPr>
        <dsp:cNvPr id="0" name=""/>
        <dsp:cNvSpPr/>
      </dsp:nvSpPr>
      <dsp:spPr>
        <a:xfrm>
          <a:off x="0" y="2295267"/>
          <a:ext cx="6019800"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092980-2319-4A68-A283-3E266AA3CC99}">
      <dsp:nvSpPr>
        <dsp:cNvPr id="0" name=""/>
        <dsp:cNvSpPr/>
      </dsp:nvSpPr>
      <dsp:spPr>
        <a:xfrm>
          <a:off x="286587" y="1630123"/>
          <a:ext cx="5731737" cy="9898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274" tIns="0" rIns="159274" bIns="0" numCol="1" spcCol="1270" anchor="ctr" anchorCtr="0">
          <a:noAutofit/>
        </a:bodyPr>
        <a:lstStyle/>
        <a:p>
          <a:pPr lvl="0" algn="l" defTabSz="1555750">
            <a:lnSpc>
              <a:spcPct val="90000"/>
            </a:lnSpc>
            <a:spcBef>
              <a:spcPct val="0"/>
            </a:spcBef>
            <a:spcAft>
              <a:spcPct val="35000"/>
            </a:spcAft>
          </a:pPr>
          <a:r>
            <a:rPr lang="vi-VN" sz="3500" kern="1200" dirty="0" smtClean="0">
              <a:latin typeface="Times New Roman" pitchFamily="18" charset="0"/>
              <a:cs typeface="Times New Roman" pitchFamily="18" charset="0"/>
            </a:rPr>
            <a:t>So sánh/cảm nhận hai nhân vật/ hình tượng </a:t>
          </a:r>
          <a:endParaRPr lang="en-US" sz="3500" kern="1200" dirty="0">
            <a:latin typeface="Times New Roman" pitchFamily="18" charset="0"/>
            <a:cs typeface="Times New Roman" pitchFamily="18" charset="0"/>
          </a:endParaRPr>
        </a:p>
      </dsp:txBody>
      <dsp:txXfrm>
        <a:off x="334908" y="1678444"/>
        <a:ext cx="5635095" cy="893221"/>
      </dsp:txXfrm>
    </dsp:sp>
    <dsp:sp modelId="{BC54D846-D1B0-4C91-8749-6FA6720D5094}">
      <dsp:nvSpPr>
        <dsp:cNvPr id="0" name=""/>
        <dsp:cNvSpPr/>
      </dsp:nvSpPr>
      <dsp:spPr>
        <a:xfrm>
          <a:off x="0" y="3885229"/>
          <a:ext cx="6019800" cy="554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B7567C-53EA-4F16-B15D-42D37D5D44D9}">
      <dsp:nvSpPr>
        <dsp:cNvPr id="0" name=""/>
        <dsp:cNvSpPr/>
      </dsp:nvSpPr>
      <dsp:spPr>
        <a:xfrm>
          <a:off x="286587" y="2968467"/>
          <a:ext cx="5731737" cy="124148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274" tIns="0" rIns="159274" bIns="0" numCol="1" spcCol="1270" anchor="ctr" anchorCtr="0">
          <a:noAutofit/>
        </a:bodyPr>
        <a:lstStyle/>
        <a:p>
          <a:pPr lvl="0" algn="l" defTabSz="1555750">
            <a:lnSpc>
              <a:spcPct val="90000"/>
            </a:lnSpc>
            <a:spcBef>
              <a:spcPct val="0"/>
            </a:spcBef>
            <a:spcAft>
              <a:spcPct val="35000"/>
            </a:spcAft>
          </a:pPr>
          <a:r>
            <a:rPr lang="vi-VN" sz="3500" kern="1200" dirty="0" smtClean="0">
              <a:latin typeface="Times New Roman" pitchFamily="18" charset="0"/>
              <a:cs typeface="Times New Roman" pitchFamily="18" charset="0"/>
            </a:rPr>
            <a:t>So sánh/cảm nhận hai chi tiết</a:t>
          </a:r>
          <a:endParaRPr lang="en-US" sz="3500" kern="1200" dirty="0">
            <a:latin typeface="Times New Roman" pitchFamily="18" charset="0"/>
            <a:cs typeface="Times New Roman" pitchFamily="18" charset="0"/>
          </a:endParaRPr>
        </a:p>
      </dsp:txBody>
      <dsp:txXfrm>
        <a:off x="347191" y="3029071"/>
        <a:ext cx="5610529" cy="11202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00E1-95BF-403A-AB78-93E02AE017E0}">
      <dsp:nvSpPr>
        <dsp:cNvPr id="0" name=""/>
        <dsp:cNvSpPr/>
      </dsp:nvSpPr>
      <dsp:spPr>
        <a:xfrm>
          <a:off x="0" y="553580"/>
          <a:ext cx="8763000"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85AAB9-D8BA-4D8A-9539-FA4EDD423A1C}">
      <dsp:nvSpPr>
        <dsp:cNvPr id="0" name=""/>
        <dsp:cNvSpPr/>
      </dsp:nvSpPr>
      <dsp:spPr>
        <a:xfrm>
          <a:off x="438150" y="51740"/>
          <a:ext cx="7940899" cy="1003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lvl="0" algn="l" defTabSz="1333500">
            <a:lnSpc>
              <a:spcPct val="90000"/>
            </a:lnSpc>
            <a:spcBef>
              <a:spcPct val="0"/>
            </a:spcBef>
            <a:spcAft>
              <a:spcPct val="35000"/>
            </a:spcAft>
          </a:pPr>
          <a:r>
            <a:rPr lang="en-US" sz="3000" kern="1200" dirty="0" smtClean="0">
              <a:latin typeface="Times New Roman" pitchFamily="18" charset="0"/>
              <a:cs typeface="Times New Roman" pitchFamily="18" charset="0"/>
            </a:rPr>
            <a:t>1. </a:t>
          </a:r>
          <a:r>
            <a:rPr lang="en-US" sz="3000" kern="1200" dirty="0" err="1" smtClean="0">
              <a:latin typeface="Times New Roman" pitchFamily="18" charset="0"/>
              <a:cs typeface="Times New Roman" pitchFamily="18" charset="0"/>
            </a:rPr>
            <a:t>Xác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định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chính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xác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yêu</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cầu</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đề</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bài</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và</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vấn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đề</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nghị</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luận</a:t>
          </a:r>
          <a:endParaRPr lang="en-US" sz="3000" kern="1200" dirty="0" smtClean="0">
            <a:latin typeface="Times New Roman" pitchFamily="18" charset="0"/>
            <a:cs typeface="Times New Roman" pitchFamily="18" charset="0"/>
          </a:endParaRPr>
        </a:p>
      </dsp:txBody>
      <dsp:txXfrm>
        <a:off x="487146" y="100736"/>
        <a:ext cx="7842907" cy="905688"/>
      </dsp:txXfrm>
    </dsp:sp>
    <dsp:sp modelId="{CAAF27B8-E822-48BC-B83D-D2FEA6F5377D}">
      <dsp:nvSpPr>
        <dsp:cNvPr id="0" name=""/>
        <dsp:cNvSpPr/>
      </dsp:nvSpPr>
      <dsp:spPr>
        <a:xfrm>
          <a:off x="0" y="2095820"/>
          <a:ext cx="8763000"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092980-2319-4A68-A283-3E266AA3CC99}">
      <dsp:nvSpPr>
        <dsp:cNvPr id="0" name=""/>
        <dsp:cNvSpPr/>
      </dsp:nvSpPr>
      <dsp:spPr>
        <a:xfrm>
          <a:off x="438150" y="1593980"/>
          <a:ext cx="7760433" cy="1003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lvl="0" algn="l" defTabSz="1333500">
            <a:lnSpc>
              <a:spcPct val="90000"/>
            </a:lnSpc>
            <a:spcBef>
              <a:spcPct val="0"/>
            </a:spcBef>
            <a:spcAft>
              <a:spcPct val="35000"/>
            </a:spcAft>
          </a:pPr>
          <a:r>
            <a:rPr lang="en-US" sz="3000" kern="1200" dirty="0" smtClean="0">
              <a:latin typeface="Times New Roman" pitchFamily="18" charset="0"/>
              <a:cs typeface="Times New Roman" pitchFamily="18" charset="0"/>
            </a:rPr>
            <a:t>2. </a:t>
          </a:r>
          <a:r>
            <a:rPr lang="en-US" sz="3000" kern="1200" dirty="0" err="1" smtClean="0">
              <a:latin typeface="Times New Roman" pitchFamily="18" charset="0"/>
              <a:cs typeface="Times New Roman" pitchFamily="18" charset="0"/>
            </a:rPr>
            <a:t>Chọn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cách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triển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khai</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phù</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hợp</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và</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xây</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dựng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hệ</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thống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luận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điểm</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hợp</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lí</a:t>
          </a:r>
          <a:endParaRPr lang="en-US" sz="3000" kern="1200" dirty="0">
            <a:latin typeface="Times New Roman" pitchFamily="18" charset="0"/>
            <a:cs typeface="Times New Roman" pitchFamily="18" charset="0"/>
          </a:endParaRPr>
        </a:p>
      </dsp:txBody>
      <dsp:txXfrm>
        <a:off x="487146" y="1642976"/>
        <a:ext cx="7662441" cy="905688"/>
      </dsp:txXfrm>
    </dsp:sp>
    <dsp:sp modelId="{BC54D846-D1B0-4C91-8749-6FA6720D5094}">
      <dsp:nvSpPr>
        <dsp:cNvPr id="0" name=""/>
        <dsp:cNvSpPr/>
      </dsp:nvSpPr>
      <dsp:spPr>
        <a:xfrm>
          <a:off x="0" y="3638060"/>
          <a:ext cx="8763000" cy="856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B7567C-53EA-4F16-B15D-42D37D5D44D9}">
      <dsp:nvSpPr>
        <dsp:cNvPr id="0" name=""/>
        <dsp:cNvSpPr/>
      </dsp:nvSpPr>
      <dsp:spPr>
        <a:xfrm>
          <a:off x="436634" y="3124195"/>
          <a:ext cx="7620024" cy="10036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1854" tIns="0" rIns="231854" bIns="0" numCol="1" spcCol="1270" anchor="ctr" anchorCtr="0">
          <a:noAutofit/>
        </a:bodyPr>
        <a:lstStyle/>
        <a:p>
          <a:pPr lvl="0" algn="just" defTabSz="1333500">
            <a:lnSpc>
              <a:spcPct val="90000"/>
            </a:lnSpc>
            <a:spcBef>
              <a:spcPct val="0"/>
            </a:spcBef>
            <a:spcAft>
              <a:spcPct val="35000"/>
            </a:spcAft>
          </a:pPr>
          <a:r>
            <a:rPr lang="en-US" sz="3000" kern="1200" dirty="0" smtClean="0">
              <a:latin typeface="Times New Roman" pitchFamily="18" charset="0"/>
              <a:cs typeface="Times New Roman" pitchFamily="18" charset="0"/>
            </a:rPr>
            <a:t>3. </a:t>
          </a:r>
          <a:r>
            <a:rPr lang="en-US" sz="3000" kern="1200" dirty="0" err="1" smtClean="0">
              <a:latin typeface="Times New Roman" pitchFamily="18" charset="0"/>
              <a:cs typeface="Times New Roman" pitchFamily="18" charset="0"/>
            </a:rPr>
            <a:t>Sử</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dụng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linh</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hoạt</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sáng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tạo</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thao</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tác</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lập</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luận</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Trong</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đó</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phải</a:t>
          </a:r>
          <a:r>
            <a:rPr lang="en-US" sz="3000" kern="1200" dirty="0" smtClean="0">
              <a:latin typeface="Times New Roman" pitchFamily="18" charset="0"/>
              <a:cs typeface="Times New Roman" pitchFamily="18" charset="0"/>
            </a:rPr>
            <a:t> </a:t>
          </a:r>
          <a:r>
            <a:rPr lang="en-US" sz="3000" kern="1200" dirty="0" err="1" smtClean="0">
              <a:latin typeface="Times New Roman" pitchFamily="18" charset="0"/>
              <a:cs typeface="Times New Roman" pitchFamily="18" charset="0"/>
            </a:rPr>
            <a:t>có</a:t>
          </a:r>
          <a:r>
            <a:rPr lang="en-US" sz="3000" kern="1200" dirty="0" smtClean="0">
              <a:latin typeface="Times New Roman" pitchFamily="18" charset="0"/>
              <a:cs typeface="Times New Roman" pitchFamily="18" charset="0"/>
            </a:rPr>
            <a:t> TTLL so </a:t>
          </a:r>
          <a:r>
            <a:rPr lang="en-US" sz="3000" kern="1200" dirty="0" err="1" smtClean="0">
              <a:latin typeface="Times New Roman" pitchFamily="18" charset="0"/>
              <a:cs typeface="Times New Roman" pitchFamily="18" charset="0"/>
            </a:rPr>
            <a:t>sánh</a:t>
          </a:r>
          <a:r>
            <a:rPr lang="en-US" sz="3000" kern="1200" dirty="0" smtClean="0">
              <a:latin typeface="Times New Roman" pitchFamily="18" charset="0"/>
              <a:cs typeface="Times New Roman" pitchFamily="18" charset="0"/>
            </a:rPr>
            <a:t>  </a:t>
          </a:r>
          <a:endParaRPr lang="en-US" sz="3000" kern="1200" dirty="0">
            <a:latin typeface="Times New Roman" pitchFamily="18" charset="0"/>
            <a:cs typeface="Times New Roman" pitchFamily="18" charset="0"/>
          </a:endParaRPr>
        </a:p>
      </dsp:txBody>
      <dsp:txXfrm>
        <a:off x="485630" y="3173191"/>
        <a:ext cx="7522032" cy="90568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F262779-768F-4D34-A3CC-657A5125893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76994720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7F262779-768F-4D34-A3CC-657A5125893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1399970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331577838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7F262779-768F-4D34-A3CC-657A5125893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07534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7F262779-768F-4D34-A3CC-657A5125893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277969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41706005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40732958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7F262779-768F-4D34-A3CC-657A5125893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08884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7F262779-768F-4D34-A3CC-657A5125893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5494211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4272373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3D5A89-D28B-4AB6-817B-A40661E4E2F0}" type="datetimeFigureOut">
              <a:rPr lang="en-US" smtClean="0">
                <a:solidFill>
                  <a:srgbClr val="696464"/>
                </a:solidFill>
              </a:rPr>
              <a:pPr/>
              <a:t>3/9/2020</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7F262779-768F-4D34-A3CC-657A5125893F}" type="slidenum">
              <a:rPr lang="en-US" smtClean="0"/>
              <a:pPr/>
              <a:t>‹#›</a:t>
            </a:fld>
            <a:endParaRPr lang="en-US"/>
          </a:p>
        </p:txBody>
      </p:sp>
    </p:spTree>
    <p:extLst>
      <p:ext uri="{BB962C8B-B14F-4D97-AF65-F5344CB8AC3E}">
        <p14:creationId xmlns:p14="http://schemas.microsoft.com/office/powerpoint/2010/main" val="3681981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13D5A89-D28B-4AB6-817B-A40661E4E2F0}" type="datetimeFigureOut">
              <a:rPr lang="en-US" smtClean="0">
                <a:solidFill>
                  <a:srgbClr val="696464"/>
                </a:solidFill>
              </a:rPr>
              <a:pPr/>
              <a:t>3/9/2020</a:t>
            </a:fld>
            <a:endParaRPr lang="en-US">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solidFill>
                <a:srgbClr val="696464"/>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F262779-768F-4D34-A3CC-657A5125893F}" type="slidenum">
              <a:rPr lang="en-US" smtClean="0"/>
              <a:pPr/>
              <a:t>‹#›</a:t>
            </a:fld>
            <a:endParaRPr lang="en-US"/>
          </a:p>
        </p:txBody>
      </p:sp>
    </p:spTree>
    <p:extLst>
      <p:ext uri="{BB962C8B-B14F-4D97-AF65-F5344CB8AC3E}">
        <p14:creationId xmlns:p14="http://schemas.microsoft.com/office/powerpoint/2010/main" val="1982118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62736" y="4114800"/>
            <a:ext cx="7239000" cy="1447800"/>
          </a:xfrm>
        </p:spPr>
        <p:txBody>
          <a:bodyPr>
            <a:normAutofit fontScale="62500" lnSpcReduction="20000"/>
          </a:bodyPr>
          <a:lstStyle/>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r>
              <a:rPr lang="en-US" sz="5100" dirty="0" smtClean="0">
                <a:solidFill>
                  <a:schemeClr val="tx1"/>
                </a:solidFill>
                <a:latin typeface="Times New Roman" pitchFamily="18" charset="0"/>
                <a:cs typeface="Times New Roman" pitchFamily="18" charset="0"/>
              </a:rPr>
              <a:t>Giáo viên: </a:t>
            </a:r>
            <a:r>
              <a:rPr lang="en-US" sz="5100" dirty="0" err="1" smtClean="0">
                <a:solidFill>
                  <a:schemeClr val="tx1"/>
                </a:solidFill>
                <a:latin typeface="Times New Roman" pitchFamily="18" charset="0"/>
                <a:cs typeface="Times New Roman" pitchFamily="18" charset="0"/>
              </a:rPr>
              <a:t>Trần</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Thị</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Anh</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Đào</a:t>
            </a:r>
            <a:endParaRPr lang="en-US" sz="5100" dirty="0" smtClean="0">
              <a:solidFill>
                <a:schemeClr val="tx1"/>
              </a:solidFill>
              <a:latin typeface="Times New Roman" pitchFamily="18" charset="0"/>
              <a:cs typeface="Times New Roman" pitchFamily="18" charset="0"/>
            </a:endParaRPr>
          </a:p>
          <a:p>
            <a:pPr>
              <a:lnSpc>
                <a:spcPct val="120000"/>
              </a:lnSpc>
              <a:spcBef>
                <a:spcPts val="0"/>
              </a:spcBef>
            </a:pPr>
            <a:r>
              <a:rPr lang="en-US" sz="5100" dirty="0" err="1" smtClean="0">
                <a:solidFill>
                  <a:schemeClr val="tx1"/>
                </a:solidFill>
                <a:latin typeface="Times New Roman" pitchFamily="18" charset="0"/>
                <a:cs typeface="Times New Roman" pitchFamily="18" charset="0"/>
              </a:rPr>
              <a:t>Trường</a:t>
            </a:r>
            <a:r>
              <a:rPr lang="en-US" sz="5100" dirty="0" smtClean="0">
                <a:solidFill>
                  <a:schemeClr val="tx1"/>
                </a:solidFill>
                <a:latin typeface="Times New Roman" pitchFamily="18" charset="0"/>
                <a:cs typeface="Times New Roman" pitchFamily="18" charset="0"/>
              </a:rPr>
              <a:t> THPT </a:t>
            </a:r>
            <a:r>
              <a:rPr lang="en-US" sz="5100" dirty="0" err="1" smtClean="0">
                <a:solidFill>
                  <a:schemeClr val="tx1"/>
                </a:solidFill>
                <a:latin typeface="Times New Roman" pitchFamily="18" charset="0"/>
                <a:cs typeface="Times New Roman" pitchFamily="18" charset="0"/>
              </a:rPr>
              <a:t>Nguyễn</a:t>
            </a:r>
            <a:r>
              <a:rPr lang="en-US" sz="5100" dirty="0" smtClean="0">
                <a:solidFill>
                  <a:schemeClr val="tx1"/>
                </a:solidFill>
                <a:latin typeface="Times New Roman" pitchFamily="18" charset="0"/>
                <a:cs typeface="Times New Roman" pitchFamily="18" charset="0"/>
              </a:rPr>
              <a:t> </a:t>
            </a:r>
            <a:r>
              <a:rPr lang="en-US" sz="5100" dirty="0" err="1" smtClean="0">
                <a:solidFill>
                  <a:schemeClr val="tx1"/>
                </a:solidFill>
                <a:latin typeface="Times New Roman" pitchFamily="18" charset="0"/>
                <a:cs typeface="Times New Roman" pitchFamily="18" charset="0"/>
              </a:rPr>
              <a:t>Khuyến</a:t>
            </a:r>
            <a:endParaRPr lang="en-US" sz="51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smtClean="0">
              <a:solidFill>
                <a:schemeClr val="tx1"/>
              </a:solidFill>
              <a:latin typeface="Times New Roman" pitchFamily="18" charset="0"/>
              <a:cs typeface="Times New Roman" pitchFamily="18" charset="0"/>
            </a:endParaRPr>
          </a:p>
          <a:p>
            <a:pPr>
              <a:lnSpc>
                <a:spcPct val="120000"/>
              </a:lnSpc>
              <a:spcBef>
                <a:spcPts val="0"/>
              </a:spcBef>
            </a:pPr>
            <a:endParaRPr lang="en-US" sz="3200" dirty="0">
              <a:solidFill>
                <a:schemeClr val="tx1"/>
              </a:solidFill>
              <a:latin typeface="Times New Roman" pitchFamily="18" charset="0"/>
              <a:cs typeface="Times New Roman" pitchFamily="18" charset="0"/>
            </a:endParaRPr>
          </a:p>
        </p:txBody>
      </p:sp>
      <p:sp>
        <p:nvSpPr>
          <p:cNvPr id="4" name="Title 3"/>
          <p:cNvSpPr>
            <a:spLocks noGrp="1"/>
          </p:cNvSpPr>
          <p:nvPr>
            <p:ph type="ctrTitle"/>
          </p:nvPr>
        </p:nvSpPr>
        <p:spPr>
          <a:xfrm>
            <a:off x="457200" y="1752600"/>
            <a:ext cx="8229600" cy="533400"/>
          </a:xfrm>
        </p:spPr>
        <p:txBody>
          <a:bodyPr>
            <a:normAutofit fontScale="90000"/>
          </a:bodyPr>
          <a:lstStyle/>
          <a:p>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SỞ GIÁO DỤC VÀ ĐÀO TẠO NAM ĐỊNH</a:t>
            </a:r>
            <a:br>
              <a:rPr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2" name="Rectangle 1"/>
          <p:cNvSpPr/>
          <p:nvPr/>
        </p:nvSpPr>
        <p:spPr>
          <a:xfrm>
            <a:off x="391236" y="3429000"/>
            <a:ext cx="8382000" cy="861774"/>
          </a:xfrm>
          <a:prstGeom prst="rect">
            <a:avLst/>
          </a:prstGeom>
        </p:spPr>
        <p:txBody>
          <a:bodyPr wrap="square">
            <a:spAutoFit/>
          </a:bodyPr>
          <a:lstStyle/>
          <a:p>
            <a:pPr algn="ctr"/>
            <a:r>
              <a:rPr lang="en-US" sz="3200" dirty="0" smtClean="0">
                <a:solidFill>
                  <a:prstClr val="black"/>
                </a:solidFill>
                <a:latin typeface="Times New Roman" pitchFamily="18" charset="0"/>
                <a:cs typeface="Times New Roman" pitchFamily="18" charset="0"/>
              </a:rPr>
              <a:t>KIỂU BÀI NGHỊ LUẬN SO SÁNH VĂN HỌC</a:t>
            </a:r>
            <a:r>
              <a:rPr lang="en-US" sz="3200" dirty="0">
                <a:solidFill>
                  <a:prstClr val="black"/>
                </a:solidFill>
                <a:latin typeface="Times New Roman" pitchFamily="18" charset="0"/>
                <a:cs typeface="Times New Roman" pitchFamily="18" charset="0"/>
              </a:rPr>
              <a:t/>
            </a:r>
            <a:br>
              <a:rPr lang="en-US" sz="3200" dirty="0">
                <a:solidFill>
                  <a:prstClr val="black"/>
                </a:solidFill>
                <a:latin typeface="Times New Roman" pitchFamily="18" charset="0"/>
                <a:cs typeface="Times New Roman" pitchFamily="18" charset="0"/>
              </a:rPr>
            </a:br>
            <a:endParaRPr lang="vi-VN" dirty="0">
              <a:solidFill>
                <a:prstClr val="black"/>
              </a:solidFill>
            </a:endParaRPr>
          </a:p>
        </p:txBody>
      </p:sp>
    </p:spTree>
    <p:extLst>
      <p:ext uri="{BB962C8B-B14F-4D97-AF65-F5344CB8AC3E}">
        <p14:creationId xmlns:p14="http://schemas.microsoft.com/office/powerpoint/2010/main" val="2928319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2.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cách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triển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cơ</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bản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cho</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kiểu</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nghị</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luận</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endParaRPr lang="en-US" sz="2800" dirty="0">
              <a:solidFill>
                <a:schemeClr val="bg1"/>
              </a:solidFill>
              <a:latin typeface="Times New Roman" pitchFamily="18" charset="0"/>
              <a:cs typeface="Times New Roman" pitchFamily="18" charset="0"/>
            </a:endParaRP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1020791998"/>
              </p:ext>
            </p:extLst>
          </p:nvPr>
        </p:nvGraphicFramePr>
        <p:xfrm>
          <a:off x="76200" y="990601"/>
          <a:ext cx="9067800" cy="685800"/>
        </p:xfrm>
        <a:graphic>
          <a:graphicData uri="http://schemas.openxmlformats.org/drawingml/2006/table">
            <a:tbl>
              <a:tblPr firstRow="1" firstCol="1" bandRow="1"/>
              <a:tblGrid>
                <a:gridCol w="1447800"/>
                <a:gridCol w="3673827"/>
                <a:gridCol w="3946173"/>
              </a:tblGrid>
              <a:tr h="685800">
                <a:tc>
                  <a:txBody>
                    <a:bodyPr/>
                    <a:lstStyle/>
                    <a:p>
                      <a:pPr algn="ctr">
                        <a:lnSpc>
                          <a:spcPct val="115000"/>
                        </a:lnSpc>
                        <a:spcAft>
                          <a:spcPts val="0"/>
                        </a:spcAft>
                      </a:pPr>
                      <a:r>
                        <a:rPr lang="vi-VN" sz="1800" b="1" dirty="0">
                          <a:solidFill>
                            <a:srgbClr val="1C1E21"/>
                          </a:solidFill>
                          <a:effectLst/>
                          <a:latin typeface="Times New Roman"/>
                          <a:ea typeface="Arial"/>
                          <a:cs typeface="Times New Roman"/>
                        </a:rPr>
                        <a:t>Bố cục</a:t>
                      </a:r>
                      <a:endParaRPr lang="vi-VN" sz="1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800" b="1" dirty="0">
                          <a:solidFill>
                            <a:srgbClr val="1C1E21"/>
                          </a:solidFill>
                          <a:effectLst/>
                          <a:latin typeface="Times New Roman"/>
                          <a:ea typeface="Arial"/>
                          <a:cs typeface="Times New Roman"/>
                        </a:rPr>
                        <a:t>Cách triển khai </a:t>
                      </a:r>
                      <a:endParaRPr lang="vi-VN" sz="1800" b="1" dirty="0" smtClean="0">
                        <a:solidFill>
                          <a:srgbClr val="1C1E21"/>
                        </a:solidFill>
                        <a:effectLst/>
                        <a:latin typeface="Times New Roman"/>
                        <a:ea typeface="Arial"/>
                        <a:cs typeface="Times New Roman"/>
                      </a:endParaRPr>
                    </a:p>
                    <a:p>
                      <a:pPr algn="ctr">
                        <a:lnSpc>
                          <a:spcPct val="115000"/>
                        </a:lnSpc>
                        <a:spcAft>
                          <a:spcPts val="0"/>
                        </a:spcAft>
                      </a:pPr>
                      <a:r>
                        <a:rPr lang="vi-VN" sz="1800" b="1" dirty="0" smtClean="0">
                          <a:solidFill>
                            <a:srgbClr val="1C1E21"/>
                          </a:solidFill>
                          <a:effectLst/>
                          <a:latin typeface="Times New Roman"/>
                          <a:ea typeface="Arial"/>
                          <a:cs typeface="Times New Roman"/>
                        </a:rPr>
                        <a:t>nối </a:t>
                      </a:r>
                      <a:r>
                        <a:rPr lang="vi-VN" sz="1800" b="1" dirty="0">
                          <a:solidFill>
                            <a:srgbClr val="1C1E21"/>
                          </a:solidFill>
                          <a:effectLst/>
                          <a:latin typeface="Times New Roman"/>
                          <a:ea typeface="Arial"/>
                          <a:cs typeface="Times New Roman"/>
                        </a:rPr>
                        <a:t>tiếp</a:t>
                      </a:r>
                      <a:endParaRPr lang="vi-VN" sz="1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800" b="1" dirty="0">
                          <a:solidFill>
                            <a:srgbClr val="1C1E21"/>
                          </a:solidFill>
                          <a:effectLst/>
                          <a:latin typeface="Times New Roman"/>
                          <a:ea typeface="Arial"/>
                          <a:cs typeface="Times New Roman"/>
                        </a:rPr>
                        <a:t>Cách triển khai </a:t>
                      </a:r>
                      <a:endParaRPr lang="vi-VN" sz="1800" b="1" dirty="0" smtClean="0">
                        <a:solidFill>
                          <a:srgbClr val="1C1E21"/>
                        </a:solidFill>
                        <a:effectLst/>
                        <a:latin typeface="Times New Roman"/>
                        <a:ea typeface="Arial"/>
                        <a:cs typeface="Times New Roman"/>
                      </a:endParaRPr>
                    </a:p>
                    <a:p>
                      <a:pPr algn="ctr">
                        <a:lnSpc>
                          <a:spcPct val="115000"/>
                        </a:lnSpc>
                        <a:spcAft>
                          <a:spcPts val="0"/>
                        </a:spcAft>
                      </a:pPr>
                      <a:r>
                        <a:rPr lang="vi-VN" sz="1800" b="1" dirty="0" smtClean="0">
                          <a:solidFill>
                            <a:srgbClr val="1C1E21"/>
                          </a:solidFill>
                          <a:effectLst/>
                          <a:latin typeface="Times New Roman"/>
                          <a:ea typeface="Arial"/>
                          <a:cs typeface="Times New Roman"/>
                        </a:rPr>
                        <a:t>song </a:t>
                      </a:r>
                      <a:r>
                        <a:rPr lang="vi-VN" sz="1800" b="1" dirty="0">
                          <a:solidFill>
                            <a:srgbClr val="1C1E21"/>
                          </a:solidFill>
                          <a:effectLst/>
                          <a:latin typeface="Times New Roman"/>
                          <a:ea typeface="Arial"/>
                          <a:cs typeface="Times New Roman"/>
                        </a:rPr>
                        <a:t>hành</a:t>
                      </a:r>
                      <a:endParaRPr lang="vi-VN" sz="1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709110135"/>
              </p:ext>
            </p:extLst>
          </p:nvPr>
        </p:nvGraphicFramePr>
        <p:xfrm>
          <a:off x="0" y="1676400"/>
          <a:ext cx="9144000" cy="5105400"/>
        </p:xfrm>
        <a:graphic>
          <a:graphicData uri="http://schemas.openxmlformats.org/drawingml/2006/table">
            <a:tbl>
              <a:tblPr firstRow="1" firstCol="1" bandRow="1"/>
              <a:tblGrid>
                <a:gridCol w="762000"/>
                <a:gridCol w="762000"/>
                <a:gridCol w="3657600"/>
                <a:gridCol w="3962400"/>
              </a:tblGrid>
              <a:tr h="5105400">
                <a:tc>
                  <a:txBody>
                    <a:bodyPr/>
                    <a:lstStyle/>
                    <a:p>
                      <a:pPr algn="ctr">
                        <a:lnSpc>
                          <a:spcPct val="115000"/>
                        </a:lnSpc>
                        <a:spcAft>
                          <a:spcPts val="0"/>
                        </a:spcAft>
                      </a:pPr>
                      <a:r>
                        <a:rPr lang="vi-VN" sz="2000" b="1" dirty="0">
                          <a:solidFill>
                            <a:srgbClr val="1C1E21"/>
                          </a:solidFill>
                          <a:effectLst/>
                          <a:latin typeface="Times New Roman"/>
                          <a:ea typeface="Arial"/>
                          <a:cs typeface="Times New Roman"/>
                        </a:rPr>
                        <a:t>Thân bài</a:t>
                      </a:r>
                      <a:endParaRPr lang="vi-VN" sz="2000" dirty="0">
                        <a:effectLst/>
                        <a:latin typeface="Arial"/>
                        <a:ea typeface="Arial"/>
                        <a:cs typeface="Times New Roman"/>
                      </a:endParaRPr>
                    </a:p>
                    <a:p>
                      <a:pPr algn="ctr">
                        <a:lnSpc>
                          <a:spcPct val="115000"/>
                        </a:lnSpc>
                        <a:spcAft>
                          <a:spcPts val="0"/>
                        </a:spcAft>
                      </a:pPr>
                      <a:r>
                        <a:rPr lang="vi-VN" sz="900" b="1" dirty="0">
                          <a:solidFill>
                            <a:srgbClr val="1C1E21"/>
                          </a:solidFill>
                          <a:effectLst/>
                          <a:latin typeface="Times New Roman"/>
                          <a:ea typeface="Arial"/>
                          <a:cs typeface="Times New Roman"/>
                        </a:rPr>
                        <a:t> </a:t>
                      </a:r>
                      <a:endParaRPr lang="vi-VN" sz="800" dirty="0">
                        <a:effectLst/>
                        <a:latin typeface="Arial"/>
                        <a:ea typeface="Arial"/>
                        <a:cs typeface="Times New Roman"/>
                      </a:endParaRPr>
                    </a:p>
                  </a:txBody>
                  <a:tcPr marL="49642" marR="496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2000" dirty="0" smtClean="0">
                          <a:effectLst/>
                          <a:latin typeface="+mn-lt"/>
                          <a:ea typeface="Arial"/>
                          <a:cs typeface="Times New Roman"/>
                        </a:rPr>
                        <a:t>LĐ3</a:t>
                      </a:r>
                      <a:endParaRPr lang="vi-VN" sz="2000" dirty="0">
                        <a:effectLst/>
                        <a:latin typeface="+mn-lt"/>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0000"/>
                        </a:lnSpc>
                        <a:spcAft>
                          <a:spcPts val="0"/>
                        </a:spcAft>
                      </a:pPr>
                      <a:r>
                        <a:rPr lang="vi-VN" sz="2000" dirty="0" smtClean="0">
                          <a:solidFill>
                            <a:srgbClr val="1C1E21"/>
                          </a:solidFill>
                          <a:effectLst/>
                          <a:latin typeface="Times New Roman"/>
                          <a:ea typeface="Arial"/>
                          <a:cs typeface="Times New Roman"/>
                        </a:rPr>
                        <a:t>- Nêu </a:t>
                      </a:r>
                      <a:r>
                        <a:rPr lang="vi-VN" sz="2000" dirty="0">
                          <a:solidFill>
                            <a:srgbClr val="1C1E21"/>
                          </a:solidFill>
                          <a:effectLst/>
                          <a:latin typeface="Times New Roman"/>
                          <a:ea typeface="Arial"/>
                          <a:cs typeface="Times New Roman"/>
                        </a:rPr>
                        <a:t>rõ điểm giống, </a:t>
                      </a:r>
                      <a:r>
                        <a:rPr lang="vi-VN" sz="2000" dirty="0" smtClean="0">
                          <a:solidFill>
                            <a:srgbClr val="1C1E21"/>
                          </a:solidFill>
                          <a:effectLst/>
                          <a:latin typeface="Times New Roman"/>
                          <a:ea typeface="Arial"/>
                          <a:cs typeface="Times New Roman"/>
                        </a:rPr>
                        <a:t>khác</a:t>
                      </a:r>
                      <a:endParaRPr lang="vi-VN" sz="2000" dirty="0">
                        <a:effectLst/>
                        <a:latin typeface="Arial"/>
                        <a:ea typeface="Arial"/>
                        <a:cs typeface="Times New Roman"/>
                      </a:endParaRPr>
                    </a:p>
                    <a:p>
                      <a:pPr algn="just">
                        <a:lnSpc>
                          <a:spcPct val="100000"/>
                        </a:lnSpc>
                        <a:spcAft>
                          <a:spcPts val="0"/>
                        </a:spcAft>
                      </a:pPr>
                      <a:r>
                        <a:rPr lang="vi-VN" sz="2000" dirty="0" smtClean="0">
                          <a:solidFill>
                            <a:srgbClr val="1C1E21"/>
                          </a:solidFill>
                          <a:effectLst/>
                          <a:latin typeface="Times New Roman"/>
                          <a:ea typeface="Times New Roman"/>
                          <a:cs typeface="Times New Roman"/>
                        </a:rPr>
                        <a:t>+ </a:t>
                      </a:r>
                      <a:r>
                        <a:rPr lang="vi-VN" sz="2000" dirty="0">
                          <a:solidFill>
                            <a:srgbClr val="1C1E21"/>
                          </a:solidFill>
                          <a:effectLst/>
                          <a:latin typeface="Times New Roman"/>
                          <a:ea typeface="Times New Roman"/>
                          <a:cs typeface="Times New Roman"/>
                        </a:rPr>
                        <a:t>Điểm tương đồng</a:t>
                      </a:r>
                      <a:endParaRPr lang="vi-VN" sz="2000" dirty="0">
                        <a:effectLst/>
                        <a:latin typeface="Arial"/>
                        <a:ea typeface="Times New Roman"/>
                        <a:cs typeface="Times New Roman"/>
                      </a:endParaRPr>
                    </a:p>
                    <a:p>
                      <a:pPr algn="just">
                        <a:lnSpc>
                          <a:spcPct val="100000"/>
                        </a:lnSpc>
                        <a:spcAft>
                          <a:spcPts val="0"/>
                        </a:spcAft>
                      </a:pPr>
                      <a:r>
                        <a:rPr lang="vi-VN" sz="2000" dirty="0" smtClean="0">
                          <a:solidFill>
                            <a:srgbClr val="1C1E21"/>
                          </a:solidFill>
                          <a:effectLst/>
                          <a:latin typeface="Times New Roman"/>
                          <a:ea typeface="Times New Roman"/>
                          <a:cs typeface="Times New Roman"/>
                        </a:rPr>
                        <a:t>+ </a:t>
                      </a:r>
                      <a:r>
                        <a:rPr lang="vi-VN" sz="2000" dirty="0">
                          <a:solidFill>
                            <a:srgbClr val="1C1E21"/>
                          </a:solidFill>
                          <a:effectLst/>
                          <a:latin typeface="Times New Roman"/>
                          <a:ea typeface="Times New Roman"/>
                          <a:cs typeface="Times New Roman"/>
                        </a:rPr>
                        <a:t>Điểm khác biệt</a:t>
                      </a:r>
                      <a:endParaRPr lang="vi-VN" sz="2000" dirty="0">
                        <a:effectLst/>
                        <a:latin typeface="Arial"/>
                        <a:ea typeface="Times New Roman"/>
                        <a:cs typeface="Times New Roman"/>
                      </a:endParaRPr>
                    </a:p>
                    <a:p>
                      <a:pPr marL="0" indent="0" algn="just">
                        <a:lnSpc>
                          <a:spcPct val="100000"/>
                        </a:lnSpc>
                        <a:spcAft>
                          <a:spcPts val="0"/>
                        </a:spcAft>
                        <a:buFontTx/>
                        <a:buNone/>
                      </a:pPr>
                      <a:r>
                        <a:rPr lang="vi-VN" sz="2000" dirty="0" smtClean="0">
                          <a:solidFill>
                            <a:srgbClr val="1C1E21"/>
                          </a:solidFill>
                          <a:effectLst/>
                          <a:latin typeface="Times New Roman"/>
                          <a:ea typeface="Times New Roman"/>
                          <a:cs typeface="Times New Roman"/>
                        </a:rPr>
                        <a:t>- Lí </a:t>
                      </a:r>
                      <a:r>
                        <a:rPr lang="vi-VN" sz="2000" dirty="0">
                          <a:solidFill>
                            <a:srgbClr val="1C1E21"/>
                          </a:solidFill>
                          <a:effectLst/>
                          <a:latin typeface="Times New Roman"/>
                          <a:ea typeface="Times New Roman"/>
                          <a:cs typeface="Times New Roman"/>
                        </a:rPr>
                        <a:t>giải </a:t>
                      </a:r>
                      <a:endParaRPr lang="vi-VN" sz="2000" dirty="0" smtClean="0">
                        <a:solidFill>
                          <a:srgbClr val="1C1E21"/>
                        </a:solidFill>
                        <a:effectLst/>
                        <a:latin typeface="Times New Roman"/>
                        <a:ea typeface="Times New Roman"/>
                        <a:cs typeface="Times New Roman"/>
                      </a:endParaRPr>
                    </a:p>
                    <a:p>
                      <a:pPr marL="0" indent="0" algn="just">
                        <a:lnSpc>
                          <a:spcPct val="100000"/>
                        </a:lnSpc>
                        <a:spcAft>
                          <a:spcPts val="0"/>
                        </a:spcAft>
                        <a:buFontTx/>
                        <a:buNone/>
                      </a:pPr>
                      <a:r>
                        <a:rPr lang="vi-VN" sz="2000" dirty="0" smtClean="0">
                          <a:solidFill>
                            <a:srgbClr val="1C1E21"/>
                          </a:solidFill>
                          <a:effectLst/>
                          <a:latin typeface="Times New Roman"/>
                          <a:ea typeface="Times New Roman"/>
                          <a:cs typeface="Times New Roman"/>
                        </a:rPr>
                        <a:t>+ </a:t>
                      </a:r>
                      <a:r>
                        <a:rPr lang="vi-VN" sz="2000" dirty="0">
                          <a:solidFill>
                            <a:srgbClr val="1C1E21"/>
                          </a:solidFill>
                          <a:effectLst/>
                          <a:latin typeface="Times New Roman"/>
                          <a:ea typeface="Times New Roman"/>
                          <a:cs typeface="Times New Roman"/>
                        </a:rPr>
                        <a:t>Bối cảnh thời đại</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Đặc trưng thi pháp của thời kì/giai đoạn văn học</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Phong cách nghệ thuật </a:t>
                      </a:r>
                      <a:endParaRPr lang="vi-VN" sz="2000" dirty="0" smtClean="0">
                        <a:solidFill>
                          <a:srgbClr val="1C1E21"/>
                        </a:solidFill>
                        <a:effectLst/>
                        <a:latin typeface="Times New Roman"/>
                        <a:ea typeface="Times New Roman"/>
                        <a:cs typeface="Times New Roman"/>
                      </a:endParaRPr>
                    </a:p>
                    <a:p>
                      <a:pPr marL="342900" indent="-342900" algn="just">
                        <a:lnSpc>
                          <a:spcPct val="100000"/>
                        </a:lnSpc>
                        <a:spcAft>
                          <a:spcPts val="0"/>
                        </a:spcAft>
                        <a:buFontTx/>
                        <a:buChar char="-"/>
                      </a:pPr>
                      <a:r>
                        <a:rPr lang="vi-VN" sz="2000" dirty="0" smtClean="0">
                          <a:solidFill>
                            <a:srgbClr val="1C1E21"/>
                          </a:solidFill>
                          <a:effectLst/>
                          <a:latin typeface="Times New Roman"/>
                          <a:ea typeface="Times New Roman"/>
                          <a:cs typeface="Times New Roman"/>
                        </a:rPr>
                        <a:t>Ý </a:t>
                      </a:r>
                      <a:r>
                        <a:rPr lang="vi-VN" sz="2000" dirty="0">
                          <a:solidFill>
                            <a:srgbClr val="1C1E21"/>
                          </a:solidFill>
                          <a:effectLst/>
                          <a:latin typeface="Times New Roman"/>
                          <a:ea typeface="Times New Roman"/>
                          <a:cs typeface="Times New Roman"/>
                        </a:rPr>
                        <a:t>nghĩa </a:t>
                      </a:r>
                      <a:endParaRPr lang="vi-VN" sz="2000" dirty="0" smtClean="0">
                        <a:solidFill>
                          <a:srgbClr val="1C1E21"/>
                        </a:solidFill>
                        <a:effectLst/>
                        <a:latin typeface="Times New Roman"/>
                        <a:ea typeface="Times New Roman"/>
                        <a:cs typeface="Times New Roman"/>
                      </a:endParaRPr>
                    </a:p>
                    <a:p>
                      <a:pPr marL="0" indent="0" algn="just">
                        <a:lnSpc>
                          <a:spcPct val="100000"/>
                        </a:lnSpc>
                        <a:spcAft>
                          <a:spcPts val="0"/>
                        </a:spcAft>
                        <a:buFontTx/>
                        <a:buNone/>
                      </a:pPr>
                      <a:r>
                        <a:rPr lang="vi-VN" sz="2000" dirty="0" smtClean="0">
                          <a:solidFill>
                            <a:srgbClr val="1C1E21"/>
                          </a:solidFill>
                          <a:effectLst/>
                          <a:latin typeface="Times New Roman"/>
                          <a:ea typeface="Times New Roman"/>
                          <a:cs typeface="Times New Roman"/>
                        </a:rPr>
                        <a:t>+ </a:t>
                      </a:r>
                      <a:r>
                        <a:rPr lang="vi-VN" sz="2000" dirty="0">
                          <a:solidFill>
                            <a:srgbClr val="1C1E21"/>
                          </a:solidFill>
                          <a:effectLst/>
                          <a:latin typeface="Times New Roman"/>
                          <a:ea typeface="Times New Roman"/>
                          <a:cs typeface="Times New Roman"/>
                        </a:rPr>
                        <a:t>Sự </a:t>
                      </a:r>
                      <a:r>
                        <a:rPr lang="vi-VN" sz="2000" dirty="0" smtClean="0">
                          <a:solidFill>
                            <a:srgbClr val="1C1E21"/>
                          </a:solidFill>
                          <a:effectLst/>
                          <a:latin typeface="Times New Roman"/>
                          <a:ea typeface="Times New Roman"/>
                          <a:cs typeface="Times New Roman"/>
                        </a:rPr>
                        <a:t>thống </a:t>
                      </a:r>
                      <a:r>
                        <a:rPr lang="vi-VN" sz="2000" dirty="0">
                          <a:solidFill>
                            <a:srgbClr val="1C1E21"/>
                          </a:solidFill>
                          <a:effectLst/>
                          <a:latin typeface="Times New Roman"/>
                          <a:ea typeface="Times New Roman"/>
                          <a:cs typeface="Times New Roman"/>
                        </a:rPr>
                        <a:t>nhất trong quan điểm, cách nhìn nhận của tác giả, đặc trưng thi pháp của thời kì/ giai đoạn; xu thế chung của thời đại.</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Sự độc đáo, đa dạng trong phong cách nghệ thuật. Sự phong phú của nền văn học.</a:t>
                      </a:r>
                      <a:endParaRPr lang="vi-VN" sz="20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nSpc>
                          <a:spcPct val="100000"/>
                        </a:lnSpc>
                        <a:spcAft>
                          <a:spcPts val="0"/>
                        </a:spcAft>
                      </a:pPr>
                      <a:r>
                        <a:rPr lang="vi-VN" sz="2000" dirty="0" smtClean="0">
                          <a:solidFill>
                            <a:srgbClr val="1C1E21"/>
                          </a:solidFill>
                          <a:effectLst/>
                          <a:latin typeface="Times New Roman"/>
                          <a:ea typeface="Times New Roman"/>
                          <a:cs typeface="Times New Roman"/>
                        </a:rPr>
                        <a:t>- </a:t>
                      </a:r>
                      <a:r>
                        <a:rPr lang="vi-VN" sz="2000" dirty="0">
                          <a:solidFill>
                            <a:srgbClr val="1C1E21"/>
                          </a:solidFill>
                          <a:effectLst/>
                          <a:latin typeface="Times New Roman"/>
                          <a:ea typeface="Times New Roman"/>
                          <a:cs typeface="Times New Roman"/>
                        </a:rPr>
                        <a:t>Lí giải vì sao có điểm tương đồng, khác biệt:</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Bối cảnh thời đại</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Đặc trưng thi pháp của thời kì/giai đoạn văn học</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Phong cách nghệ thuật </a:t>
                      </a:r>
                      <a:endParaRPr lang="vi-VN" sz="2000" dirty="0" smtClean="0">
                        <a:solidFill>
                          <a:srgbClr val="1C1E21"/>
                        </a:solidFill>
                        <a:effectLst/>
                        <a:latin typeface="Times New Roman"/>
                        <a:ea typeface="Times New Roman"/>
                        <a:cs typeface="Times New Roman"/>
                      </a:endParaRPr>
                    </a:p>
                    <a:p>
                      <a:pPr marL="342900" indent="-342900" algn="just">
                        <a:lnSpc>
                          <a:spcPct val="100000"/>
                        </a:lnSpc>
                        <a:spcAft>
                          <a:spcPts val="0"/>
                        </a:spcAft>
                        <a:buFontTx/>
                        <a:buChar char="-"/>
                      </a:pPr>
                      <a:r>
                        <a:rPr lang="vi-VN" sz="2000" dirty="0" smtClean="0">
                          <a:solidFill>
                            <a:srgbClr val="1C1E21"/>
                          </a:solidFill>
                          <a:effectLst/>
                          <a:latin typeface="Times New Roman"/>
                          <a:ea typeface="Times New Roman"/>
                          <a:cs typeface="Times New Roman"/>
                        </a:rPr>
                        <a:t>Ý </a:t>
                      </a:r>
                      <a:r>
                        <a:rPr lang="vi-VN" sz="2000" dirty="0">
                          <a:solidFill>
                            <a:srgbClr val="1C1E21"/>
                          </a:solidFill>
                          <a:effectLst/>
                          <a:latin typeface="Times New Roman"/>
                          <a:ea typeface="Times New Roman"/>
                          <a:cs typeface="Times New Roman"/>
                        </a:rPr>
                        <a:t>nghĩa </a:t>
                      </a:r>
                      <a:endParaRPr lang="vi-VN" sz="2000" dirty="0" smtClean="0">
                        <a:solidFill>
                          <a:srgbClr val="1C1E21"/>
                        </a:solidFill>
                        <a:effectLst/>
                        <a:latin typeface="Times New Roman"/>
                        <a:ea typeface="Times New Roman"/>
                        <a:cs typeface="Times New Roman"/>
                      </a:endParaRPr>
                    </a:p>
                    <a:p>
                      <a:pPr marL="0" indent="0" algn="just">
                        <a:lnSpc>
                          <a:spcPct val="100000"/>
                        </a:lnSpc>
                        <a:spcAft>
                          <a:spcPts val="0"/>
                        </a:spcAft>
                        <a:buFontTx/>
                        <a:buNone/>
                      </a:pPr>
                      <a:r>
                        <a:rPr lang="vi-VN" sz="2000" dirty="0" smtClean="0">
                          <a:solidFill>
                            <a:srgbClr val="1C1E21"/>
                          </a:solidFill>
                          <a:effectLst/>
                          <a:latin typeface="Times New Roman"/>
                          <a:ea typeface="Times New Roman"/>
                          <a:cs typeface="Times New Roman"/>
                        </a:rPr>
                        <a:t>++ </a:t>
                      </a:r>
                      <a:r>
                        <a:rPr lang="vi-VN" sz="2000" dirty="0">
                          <a:solidFill>
                            <a:srgbClr val="1C1E21"/>
                          </a:solidFill>
                          <a:effectLst/>
                          <a:latin typeface="Times New Roman"/>
                          <a:ea typeface="Times New Roman"/>
                          <a:cs typeface="Times New Roman"/>
                        </a:rPr>
                        <a:t>Sự thống nhất trong quan điểm, cách nhìn nhận của tác giả, đặc trưng thi pháp của thời kì/ giai đoạn; xu thế chung của thời đại.</a:t>
                      </a:r>
                      <a:endParaRPr lang="vi-VN" sz="2000" dirty="0">
                        <a:effectLst/>
                        <a:latin typeface="Arial"/>
                        <a:ea typeface="Times New Roman"/>
                        <a:cs typeface="Times New Roman"/>
                      </a:endParaRPr>
                    </a:p>
                    <a:p>
                      <a:pPr algn="just">
                        <a:lnSpc>
                          <a:spcPct val="100000"/>
                        </a:lnSpc>
                        <a:spcAft>
                          <a:spcPts val="0"/>
                        </a:spcAft>
                      </a:pPr>
                      <a:r>
                        <a:rPr lang="vi-VN" sz="2000" dirty="0">
                          <a:solidFill>
                            <a:srgbClr val="1C1E21"/>
                          </a:solidFill>
                          <a:effectLst/>
                          <a:latin typeface="Times New Roman"/>
                          <a:ea typeface="Times New Roman"/>
                          <a:cs typeface="Times New Roman"/>
                        </a:rPr>
                        <a:t>++ Sự độc đáo, đa dạng trong phong cách nghệ thuật. Sự phong phú của nền văn học.</a:t>
                      </a:r>
                      <a:endParaRPr lang="vi-VN" sz="2000" dirty="0">
                        <a:effectLst/>
                        <a:latin typeface="Arial"/>
                        <a:ea typeface="Times New Roman"/>
                        <a:cs typeface="Times New Roman"/>
                      </a:endParaRPr>
                    </a:p>
                    <a:p>
                      <a:pPr>
                        <a:lnSpc>
                          <a:spcPct val="115000"/>
                        </a:lnSpc>
                        <a:spcAft>
                          <a:spcPts val="0"/>
                        </a:spcAft>
                      </a:pPr>
                      <a:r>
                        <a:rPr lang="vi-VN" sz="1300" dirty="0">
                          <a:solidFill>
                            <a:srgbClr val="1C1E21"/>
                          </a:solidFill>
                          <a:effectLst/>
                          <a:latin typeface="Times New Roman"/>
                          <a:ea typeface="Arial"/>
                          <a:cs typeface="Times New Roman"/>
                        </a:rPr>
                        <a:t> </a:t>
                      </a:r>
                      <a:endParaRPr lang="vi-VN" sz="1100" dirty="0">
                        <a:effectLst/>
                        <a:latin typeface="Arial"/>
                        <a:ea typeface="Arial"/>
                        <a:cs typeface="Times New Roman"/>
                      </a:endParaRPr>
                    </a:p>
                    <a:p>
                      <a:pPr>
                        <a:lnSpc>
                          <a:spcPct val="115000"/>
                        </a:lnSpc>
                        <a:spcAft>
                          <a:spcPts val="0"/>
                        </a:spcAft>
                      </a:pPr>
                      <a:r>
                        <a:rPr lang="vi-VN" sz="1300" dirty="0">
                          <a:solidFill>
                            <a:srgbClr val="1C1E21"/>
                          </a:solidFill>
                          <a:effectLst/>
                          <a:latin typeface="Times New Roman"/>
                          <a:ea typeface="Arial"/>
                          <a:cs typeface="Times New Roman"/>
                        </a:rPr>
                        <a:t> </a:t>
                      </a:r>
                      <a:endParaRPr lang="vi-VN" sz="11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bl>
          </a:graphicData>
        </a:graphic>
      </p:graphicFrame>
      <p:cxnSp>
        <p:nvCxnSpPr>
          <p:cNvPr id="6" name="Straight Connector 5"/>
          <p:cNvCxnSpPr/>
          <p:nvPr/>
        </p:nvCxnSpPr>
        <p:spPr>
          <a:xfrm>
            <a:off x="685800" y="6781800"/>
            <a:ext cx="8305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5048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2.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cách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triển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cơ</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bản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cho</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kiểu</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nghị</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luận</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endParaRPr lang="en-US" sz="2800" dirty="0">
              <a:solidFill>
                <a:schemeClr val="bg1"/>
              </a:solidFill>
              <a:latin typeface="Times New Roman" pitchFamily="18" charset="0"/>
              <a:cs typeface="Times New Roman" pitchFamily="18" charset="0"/>
            </a:endParaRP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1253024081"/>
              </p:ext>
            </p:extLst>
          </p:nvPr>
        </p:nvGraphicFramePr>
        <p:xfrm>
          <a:off x="533400" y="1219200"/>
          <a:ext cx="8229600" cy="4876800"/>
        </p:xfrm>
        <a:graphic>
          <a:graphicData uri="http://schemas.openxmlformats.org/drawingml/2006/table">
            <a:tbl>
              <a:tblPr firstRow="1" firstCol="1" bandRow="1"/>
              <a:tblGrid>
                <a:gridCol w="1429000"/>
                <a:gridCol w="3219200"/>
                <a:gridCol w="3581400"/>
              </a:tblGrid>
              <a:tr h="1032387">
                <a:tc>
                  <a:txBody>
                    <a:bodyPr/>
                    <a:lstStyle/>
                    <a:p>
                      <a:pPr algn="ctr">
                        <a:lnSpc>
                          <a:spcPct val="115000"/>
                        </a:lnSpc>
                        <a:spcAft>
                          <a:spcPts val="0"/>
                        </a:spcAft>
                      </a:pPr>
                      <a:r>
                        <a:rPr lang="vi-VN" sz="2800" b="1" dirty="0">
                          <a:solidFill>
                            <a:srgbClr val="1C1E21"/>
                          </a:solidFill>
                          <a:effectLst/>
                          <a:latin typeface="Times New Roman"/>
                          <a:ea typeface="Arial"/>
                          <a:cs typeface="Times New Roman"/>
                        </a:rPr>
                        <a:t>Bố cục</a:t>
                      </a:r>
                      <a:endParaRPr lang="vi-VN" sz="2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800" b="1" dirty="0">
                          <a:solidFill>
                            <a:srgbClr val="1C1E21"/>
                          </a:solidFill>
                          <a:effectLst/>
                          <a:latin typeface="Times New Roman"/>
                          <a:ea typeface="Arial"/>
                          <a:cs typeface="Times New Roman"/>
                        </a:rPr>
                        <a:t>Cách triển khai </a:t>
                      </a:r>
                      <a:endParaRPr lang="vi-VN" sz="2800" b="1" dirty="0" smtClean="0">
                        <a:solidFill>
                          <a:srgbClr val="1C1E21"/>
                        </a:solidFill>
                        <a:effectLst/>
                        <a:latin typeface="Times New Roman"/>
                        <a:ea typeface="Arial"/>
                        <a:cs typeface="Times New Roman"/>
                      </a:endParaRPr>
                    </a:p>
                    <a:p>
                      <a:pPr algn="ctr">
                        <a:lnSpc>
                          <a:spcPct val="115000"/>
                        </a:lnSpc>
                        <a:spcAft>
                          <a:spcPts val="0"/>
                        </a:spcAft>
                      </a:pPr>
                      <a:r>
                        <a:rPr lang="vi-VN" sz="2800" b="1" dirty="0" smtClean="0">
                          <a:solidFill>
                            <a:srgbClr val="1C1E21"/>
                          </a:solidFill>
                          <a:effectLst/>
                          <a:latin typeface="Times New Roman"/>
                          <a:ea typeface="Arial"/>
                          <a:cs typeface="Times New Roman"/>
                        </a:rPr>
                        <a:t>nối </a:t>
                      </a:r>
                      <a:r>
                        <a:rPr lang="vi-VN" sz="2800" b="1" dirty="0">
                          <a:solidFill>
                            <a:srgbClr val="1C1E21"/>
                          </a:solidFill>
                          <a:effectLst/>
                          <a:latin typeface="Times New Roman"/>
                          <a:ea typeface="Arial"/>
                          <a:cs typeface="Times New Roman"/>
                        </a:rPr>
                        <a:t>tiếp</a:t>
                      </a:r>
                      <a:endParaRPr lang="vi-VN" sz="2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800" b="1" dirty="0">
                          <a:solidFill>
                            <a:srgbClr val="1C1E21"/>
                          </a:solidFill>
                          <a:effectLst/>
                          <a:latin typeface="Times New Roman"/>
                          <a:ea typeface="Arial"/>
                          <a:cs typeface="Times New Roman"/>
                        </a:rPr>
                        <a:t>Cách triển khai </a:t>
                      </a:r>
                      <a:endParaRPr lang="vi-VN" sz="2800" b="1" dirty="0" smtClean="0">
                        <a:solidFill>
                          <a:srgbClr val="1C1E21"/>
                        </a:solidFill>
                        <a:effectLst/>
                        <a:latin typeface="Times New Roman"/>
                        <a:ea typeface="Arial"/>
                        <a:cs typeface="Times New Roman"/>
                      </a:endParaRPr>
                    </a:p>
                    <a:p>
                      <a:pPr algn="ctr">
                        <a:lnSpc>
                          <a:spcPct val="115000"/>
                        </a:lnSpc>
                        <a:spcAft>
                          <a:spcPts val="0"/>
                        </a:spcAft>
                      </a:pPr>
                      <a:r>
                        <a:rPr lang="vi-VN" sz="2800" b="1" dirty="0" smtClean="0">
                          <a:solidFill>
                            <a:srgbClr val="1C1E21"/>
                          </a:solidFill>
                          <a:effectLst/>
                          <a:latin typeface="Times New Roman"/>
                          <a:ea typeface="Arial"/>
                          <a:cs typeface="Times New Roman"/>
                        </a:rPr>
                        <a:t>song </a:t>
                      </a:r>
                      <a:r>
                        <a:rPr lang="vi-VN" sz="2800" b="1" dirty="0">
                          <a:solidFill>
                            <a:srgbClr val="1C1E21"/>
                          </a:solidFill>
                          <a:effectLst/>
                          <a:latin typeface="Times New Roman"/>
                          <a:ea typeface="Arial"/>
                          <a:cs typeface="Times New Roman"/>
                        </a:rPr>
                        <a:t>hành</a:t>
                      </a:r>
                      <a:endParaRPr lang="vi-VN" sz="2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413">
                <a:tc>
                  <a:txBody>
                    <a:bodyPr/>
                    <a:lstStyle/>
                    <a:p>
                      <a:pPr algn="ctr">
                        <a:lnSpc>
                          <a:spcPct val="115000"/>
                        </a:lnSpc>
                        <a:spcAft>
                          <a:spcPts val="0"/>
                        </a:spcAft>
                      </a:pPr>
                      <a:r>
                        <a:rPr lang="vi-VN" sz="3000" b="1" dirty="0" smtClean="0">
                          <a:solidFill>
                            <a:srgbClr val="1C1E21"/>
                          </a:solidFill>
                          <a:effectLst/>
                          <a:latin typeface="Times New Roman"/>
                          <a:ea typeface="Arial"/>
                          <a:cs typeface="Times New Roman"/>
                        </a:rPr>
                        <a:t>Kết</a:t>
                      </a:r>
                      <a:r>
                        <a:rPr lang="vi-VN" sz="3000" b="1" baseline="0" dirty="0" smtClean="0">
                          <a:solidFill>
                            <a:srgbClr val="1C1E21"/>
                          </a:solidFill>
                          <a:effectLst/>
                          <a:latin typeface="Times New Roman"/>
                          <a:ea typeface="Arial"/>
                          <a:cs typeface="Times New Roman"/>
                        </a:rPr>
                        <a:t> </a:t>
                      </a:r>
                      <a:r>
                        <a:rPr lang="vi-VN" sz="3000" b="1" dirty="0" smtClean="0">
                          <a:solidFill>
                            <a:srgbClr val="1C1E21"/>
                          </a:solidFill>
                          <a:effectLst/>
                          <a:latin typeface="Times New Roman"/>
                          <a:ea typeface="Arial"/>
                          <a:cs typeface="Times New Roman"/>
                        </a:rPr>
                        <a:t>bài</a:t>
                      </a:r>
                      <a:endParaRPr lang="vi-VN" sz="30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vi-VN" sz="2500" dirty="0">
                          <a:solidFill>
                            <a:srgbClr val="1C1E21"/>
                          </a:solidFill>
                          <a:effectLst/>
                          <a:latin typeface="Times New Roman"/>
                          <a:ea typeface="Times New Roman"/>
                          <a:cs typeface="Times New Roman"/>
                        </a:rPr>
                        <a:t>- Khái quát những nét giống nhau và khác nhau tiêu biểu của hai đối tượng.</a:t>
                      </a:r>
                      <a:endParaRPr lang="vi-VN" sz="2500" dirty="0">
                        <a:effectLst/>
                        <a:latin typeface="Arial"/>
                        <a:ea typeface="Times New Roman"/>
                        <a:cs typeface="Times New Roman"/>
                      </a:endParaRPr>
                    </a:p>
                    <a:p>
                      <a:pPr algn="just">
                        <a:lnSpc>
                          <a:spcPct val="100000"/>
                        </a:lnSpc>
                        <a:spcAft>
                          <a:spcPts val="0"/>
                        </a:spcAft>
                      </a:pPr>
                      <a:r>
                        <a:rPr lang="vi-VN" sz="2500" dirty="0">
                          <a:solidFill>
                            <a:srgbClr val="1C1E21"/>
                          </a:solidFill>
                          <a:effectLst/>
                          <a:latin typeface="Times New Roman"/>
                          <a:ea typeface="Times New Roman"/>
                          <a:cs typeface="Times New Roman"/>
                        </a:rPr>
                        <a:t>- Khẳng định vị trí của hai tác phẩm, hai tác giả</a:t>
                      </a:r>
                      <a:endParaRPr lang="vi-VN" sz="2500" dirty="0">
                        <a:effectLst/>
                        <a:latin typeface="Arial"/>
                        <a:ea typeface="Times New Roman"/>
                        <a:cs typeface="Times New Roman"/>
                      </a:endParaRPr>
                    </a:p>
                    <a:p>
                      <a:pPr algn="just">
                        <a:lnSpc>
                          <a:spcPct val="100000"/>
                        </a:lnSpc>
                        <a:spcAft>
                          <a:spcPts val="0"/>
                        </a:spcAft>
                      </a:pPr>
                      <a:r>
                        <a:rPr lang="vi-VN" sz="2500" dirty="0">
                          <a:solidFill>
                            <a:srgbClr val="1C1E21"/>
                          </a:solidFill>
                          <a:effectLst/>
                          <a:latin typeface="Times New Roman"/>
                          <a:ea typeface="Times New Roman"/>
                          <a:cs typeface="Times New Roman"/>
                        </a:rPr>
                        <a:t> - Có thể nêu những cảm nghĩ của bản thân.</a:t>
                      </a:r>
                      <a:endParaRPr lang="vi-VN" sz="25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vi-VN" sz="2500" dirty="0">
                          <a:solidFill>
                            <a:srgbClr val="1C1E21"/>
                          </a:solidFill>
                          <a:effectLst/>
                          <a:latin typeface="Times New Roman"/>
                          <a:ea typeface="Times New Roman"/>
                          <a:cs typeface="Times New Roman"/>
                        </a:rPr>
                        <a:t>- Khái quát những nét giống nhau và khác nhau tiêu biểu hai đối tượng.</a:t>
                      </a:r>
                      <a:endParaRPr lang="vi-VN" sz="2500" dirty="0">
                        <a:effectLst/>
                        <a:latin typeface="Arial"/>
                        <a:ea typeface="Times New Roman"/>
                        <a:cs typeface="Times New Roman"/>
                      </a:endParaRPr>
                    </a:p>
                    <a:p>
                      <a:pPr algn="just">
                        <a:lnSpc>
                          <a:spcPct val="100000"/>
                        </a:lnSpc>
                        <a:spcAft>
                          <a:spcPts val="0"/>
                        </a:spcAft>
                      </a:pPr>
                      <a:r>
                        <a:rPr lang="vi-VN" sz="2500" dirty="0">
                          <a:solidFill>
                            <a:srgbClr val="1C1E21"/>
                          </a:solidFill>
                          <a:effectLst/>
                          <a:latin typeface="Times New Roman"/>
                          <a:ea typeface="Times New Roman"/>
                          <a:cs typeface="Times New Roman"/>
                        </a:rPr>
                        <a:t>- Khẳng định vị trí của hai tác phẩm, hai tác giả.</a:t>
                      </a:r>
                      <a:endParaRPr lang="vi-VN" sz="2500" dirty="0">
                        <a:effectLst/>
                        <a:latin typeface="Arial"/>
                        <a:ea typeface="Times New Roman"/>
                        <a:cs typeface="Times New Roman"/>
                      </a:endParaRPr>
                    </a:p>
                    <a:p>
                      <a:pPr algn="just">
                        <a:lnSpc>
                          <a:spcPct val="100000"/>
                        </a:lnSpc>
                        <a:spcAft>
                          <a:spcPts val="0"/>
                        </a:spcAft>
                      </a:pPr>
                      <a:r>
                        <a:rPr lang="vi-VN" sz="2500" dirty="0">
                          <a:solidFill>
                            <a:srgbClr val="1C1E21"/>
                          </a:solidFill>
                          <a:effectLst/>
                          <a:latin typeface="Times New Roman"/>
                          <a:ea typeface="Times New Roman"/>
                          <a:cs typeface="Times New Roman"/>
                        </a:rPr>
                        <a:t> - Có thể nêu những cảm nghĩ của bản thân.</a:t>
                      </a:r>
                      <a:endParaRPr lang="vi-VN" sz="2500" dirty="0">
                        <a:effectLst/>
                        <a:latin typeface="Arial"/>
                        <a:ea typeface="Times New Roman"/>
                        <a:cs typeface="Times New Roman"/>
                      </a:endParaRPr>
                    </a:p>
                    <a:p>
                      <a:pPr algn="ctr">
                        <a:lnSpc>
                          <a:spcPct val="100000"/>
                        </a:lnSpc>
                        <a:spcAft>
                          <a:spcPts val="0"/>
                        </a:spcAft>
                      </a:pPr>
                      <a:r>
                        <a:rPr lang="vi-VN" sz="2500" b="1" dirty="0">
                          <a:solidFill>
                            <a:srgbClr val="1C1E21"/>
                          </a:solidFill>
                          <a:effectLst/>
                          <a:latin typeface="Times New Roman"/>
                          <a:ea typeface="Arial"/>
                          <a:cs typeface="Times New Roman"/>
                        </a:rPr>
                        <a:t> </a:t>
                      </a:r>
                      <a:endParaRPr lang="vi-VN" sz="25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10972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accent1"/>
          </a:solidFill>
        </p:spPr>
        <p:txBody>
          <a:bodyPr>
            <a:noAutofit/>
          </a:bodyPr>
          <a:lstStyle/>
          <a:p>
            <a:pPr algn="ctr"/>
            <a:r>
              <a:rPr lang="en-US" dirty="0" err="1" smtClean="0">
                <a:solidFill>
                  <a:schemeClr val="bg1"/>
                </a:solidFill>
                <a:latin typeface="Times New Roman" pitchFamily="18" charset="0"/>
                <a:cs typeface="Times New Roman" pitchFamily="18" charset="0"/>
              </a:rPr>
              <a:t>Lưu</a:t>
            </a:r>
            <a:r>
              <a:rPr lang="en-US" dirty="0" smtClean="0">
                <a:solidFill>
                  <a:schemeClr val="bg1"/>
                </a:solidFill>
                <a:latin typeface="Times New Roman" pitchFamily="18" charset="0"/>
                <a:cs typeface="Times New Roman" pitchFamily="18" charset="0"/>
              </a:rPr>
              <a:t> ý</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990600"/>
            <a:ext cx="8763000" cy="5486400"/>
          </a:xfrm>
          <a:ln>
            <a:noFill/>
          </a:ln>
        </p:spPr>
        <p:txBody>
          <a:bodyPr>
            <a:normAutofit/>
          </a:bodyPr>
          <a:lstStyle/>
          <a:p>
            <a:pPr marL="0" indent="0" algn="just">
              <a:lnSpc>
                <a:spcPct val="115000"/>
              </a:lnSpc>
              <a:spcAft>
                <a:spcPts val="0"/>
              </a:spcAft>
              <a:buNone/>
            </a:pPr>
            <a:r>
              <a:rPr lang="vi-VN" sz="3000" dirty="0">
                <a:solidFill>
                  <a:srgbClr val="1C1E21"/>
                </a:solidFill>
                <a:ea typeface="Arial"/>
                <a:cs typeface="Times New Roman"/>
              </a:rPr>
              <a:t>- Mỗi cách triển khai đều có mặt mạnh, mặt yếu khác nhau.</a:t>
            </a:r>
            <a:endParaRPr lang="vi-VN" sz="3000" dirty="0">
              <a:latin typeface="Arial"/>
              <a:ea typeface="Arial"/>
              <a:cs typeface="Times New Roman"/>
            </a:endParaRPr>
          </a:p>
          <a:p>
            <a:pPr marL="0" indent="0" algn="just">
              <a:lnSpc>
                <a:spcPct val="115000"/>
              </a:lnSpc>
              <a:spcAft>
                <a:spcPts val="0"/>
              </a:spcAft>
              <a:buNone/>
            </a:pPr>
            <a:r>
              <a:rPr lang="vi-VN" sz="3000" dirty="0">
                <a:solidFill>
                  <a:srgbClr val="1C1E21"/>
                </a:solidFill>
                <a:ea typeface="Arial"/>
                <a:cs typeface="Times New Roman"/>
              </a:rPr>
              <a:t>- Cần linh hoạt trong cách lựa chọn cách triển khai cho kiểu bài so sánh.</a:t>
            </a:r>
            <a:endParaRPr lang="vi-VN" sz="3000" dirty="0">
              <a:latin typeface="Arial"/>
              <a:ea typeface="Arial"/>
              <a:cs typeface="Times New Roman"/>
            </a:endParaRPr>
          </a:p>
          <a:p>
            <a:pPr marL="0" indent="0" algn="just">
              <a:lnSpc>
                <a:spcPct val="115000"/>
              </a:lnSpc>
              <a:spcAft>
                <a:spcPts val="0"/>
              </a:spcAft>
              <a:buNone/>
            </a:pPr>
            <a:r>
              <a:rPr lang="vi-VN" sz="3000" dirty="0">
                <a:solidFill>
                  <a:srgbClr val="1C1E21"/>
                </a:solidFill>
                <a:ea typeface="Arial"/>
                <a:cs typeface="Times New Roman"/>
              </a:rPr>
              <a:t>- Căn cứ để lựa chọn cách triển khai cho kiểu bài so </a:t>
            </a:r>
            <a:r>
              <a:rPr lang="vi-VN" sz="3000" dirty="0" smtClean="0">
                <a:solidFill>
                  <a:srgbClr val="1C1E21"/>
                </a:solidFill>
                <a:ea typeface="Arial"/>
                <a:cs typeface="Times New Roman"/>
              </a:rPr>
              <a:t>sánh</a:t>
            </a:r>
            <a:endParaRPr lang="vi-VN" sz="3000" dirty="0">
              <a:latin typeface="Arial"/>
              <a:ea typeface="Arial"/>
              <a:cs typeface="Times New Roman"/>
            </a:endParaRPr>
          </a:p>
          <a:p>
            <a:pPr marL="0" indent="0" algn="just">
              <a:lnSpc>
                <a:spcPct val="115000"/>
              </a:lnSpc>
              <a:spcAft>
                <a:spcPts val="0"/>
              </a:spcAft>
              <a:buNone/>
            </a:pPr>
            <a:r>
              <a:rPr lang="vi-VN" sz="3000" dirty="0">
                <a:solidFill>
                  <a:srgbClr val="1C1E21"/>
                </a:solidFill>
                <a:ea typeface="Arial"/>
                <a:cs typeface="Times New Roman"/>
              </a:rPr>
              <a:t>+ Căn cứ vào </a:t>
            </a:r>
            <a:r>
              <a:rPr lang="vi-VN" sz="3000" b="1" dirty="0">
                <a:solidFill>
                  <a:srgbClr val="1C1E21"/>
                </a:solidFill>
                <a:ea typeface="Arial"/>
                <a:cs typeface="Times New Roman"/>
              </a:rPr>
              <a:t>yêu cầu đề </a:t>
            </a:r>
            <a:r>
              <a:rPr lang="vi-VN" sz="3000" b="1" dirty="0" smtClean="0">
                <a:solidFill>
                  <a:srgbClr val="1C1E21"/>
                </a:solidFill>
                <a:ea typeface="Arial"/>
                <a:cs typeface="Times New Roman"/>
              </a:rPr>
              <a:t>bài</a:t>
            </a:r>
            <a:endParaRPr lang="vi-VN" sz="3000" dirty="0">
              <a:latin typeface="Arial"/>
              <a:ea typeface="Arial"/>
              <a:cs typeface="Times New Roman"/>
            </a:endParaRPr>
          </a:p>
          <a:p>
            <a:pPr marL="0" indent="0" algn="just">
              <a:lnSpc>
                <a:spcPct val="115000"/>
              </a:lnSpc>
              <a:spcAft>
                <a:spcPts val="0"/>
              </a:spcAft>
              <a:buNone/>
            </a:pPr>
            <a:r>
              <a:rPr lang="vi-VN" sz="3000" dirty="0">
                <a:solidFill>
                  <a:srgbClr val="1C1E21"/>
                </a:solidFill>
                <a:ea typeface="Arial"/>
                <a:cs typeface="Times New Roman"/>
              </a:rPr>
              <a:t>+ Căn cứ vào </a:t>
            </a:r>
            <a:r>
              <a:rPr lang="vi-VN" sz="3000" b="1" dirty="0">
                <a:solidFill>
                  <a:srgbClr val="1C1E21"/>
                </a:solidFill>
                <a:ea typeface="Arial"/>
                <a:cs typeface="Times New Roman"/>
              </a:rPr>
              <a:t>năng lực</a:t>
            </a:r>
            <a:r>
              <a:rPr lang="vi-VN" sz="3000" dirty="0">
                <a:solidFill>
                  <a:srgbClr val="1C1E21"/>
                </a:solidFill>
                <a:ea typeface="Arial"/>
                <a:cs typeface="Times New Roman"/>
              </a:rPr>
              <a:t> bản thân</a:t>
            </a:r>
            <a:endParaRPr lang="vi-VN" sz="3000" dirty="0">
              <a:latin typeface="Arial"/>
              <a:ea typeface="Arial"/>
              <a:cs typeface="Times New Roman"/>
            </a:endParaRPr>
          </a:p>
          <a:p>
            <a:pPr marL="0" indent="0" algn="just">
              <a:lnSpc>
                <a:spcPct val="115000"/>
              </a:lnSpc>
              <a:spcAft>
                <a:spcPts val="0"/>
              </a:spcAft>
              <a:buNone/>
            </a:pPr>
            <a:r>
              <a:rPr lang="vi-VN" sz="2800" dirty="0">
                <a:solidFill>
                  <a:srgbClr val="1C1E21"/>
                </a:solidFill>
                <a:ea typeface="Arial"/>
                <a:cs typeface="Times New Roman"/>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016943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752600"/>
            <a:ext cx="8229600" cy="533400"/>
          </a:xfrm>
        </p:spPr>
        <p:txBody>
          <a:bodyPr>
            <a:normAutofit fontScale="90000"/>
          </a:bodyPr>
          <a:lstStyle/>
          <a:p>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2" name="Rectangle 1"/>
          <p:cNvSpPr/>
          <p:nvPr/>
        </p:nvSpPr>
        <p:spPr>
          <a:xfrm>
            <a:off x="377381" y="1828800"/>
            <a:ext cx="8382000" cy="1200329"/>
          </a:xfrm>
          <a:prstGeom prst="rect">
            <a:avLst/>
          </a:prstGeom>
        </p:spPr>
        <p:txBody>
          <a:bodyPr wrap="square">
            <a:spAutoFit/>
          </a:bodyPr>
          <a:lstStyle/>
          <a:p>
            <a:pPr algn="ctr"/>
            <a:r>
              <a:rPr lang="vi-VN" sz="3600" b="1" dirty="0" smtClean="0">
                <a:solidFill>
                  <a:prstClr val="black"/>
                </a:solidFill>
                <a:cs typeface="Times New Roman" pitchFamily="18" charset="0"/>
              </a:rPr>
              <a:t>III. Luyện tập một số dạng bài nghị luận so sánh thường gặp</a:t>
            </a:r>
            <a:endParaRPr lang="vi-VN" sz="3600" dirty="0">
              <a:solidFill>
                <a:prstClr val="black"/>
              </a:solidFill>
            </a:endParaRPr>
          </a:p>
        </p:txBody>
      </p:sp>
      <p:sp>
        <p:nvSpPr>
          <p:cNvPr id="5" name="Subtitle 4"/>
          <p:cNvSpPr>
            <a:spLocks noGrp="1"/>
          </p:cNvSpPr>
          <p:nvPr>
            <p:ph type="subTitle" idx="1"/>
          </p:nvPr>
        </p:nvSpPr>
        <p:spPr/>
        <p:txBody>
          <a:bodyPr/>
          <a:lstStyle/>
          <a:p>
            <a:endParaRPr lang="vi-VN"/>
          </a:p>
        </p:txBody>
      </p:sp>
    </p:spTree>
    <p:extLst>
      <p:ext uri="{BB962C8B-B14F-4D97-AF65-F5344CB8AC3E}">
        <p14:creationId xmlns:p14="http://schemas.microsoft.com/office/powerpoint/2010/main" val="3394897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92500"/>
          </a:bodyPr>
          <a:lstStyle/>
          <a:p>
            <a:pPr marL="0" indent="0">
              <a:lnSpc>
                <a:spcPct val="110000"/>
              </a:lnSpc>
              <a:spcBef>
                <a:spcPts val="0"/>
              </a:spcBef>
              <a:buNone/>
            </a:pPr>
            <a:r>
              <a:rPr lang="vi-VN" sz="2800" b="1" dirty="0">
                <a:ea typeface="Arial"/>
                <a:cs typeface="Times New Roman"/>
              </a:rPr>
              <a:t>Đề bài: Cảm nhận của </a:t>
            </a:r>
            <a:r>
              <a:rPr lang="vi-VN" sz="2800" b="1" dirty="0" smtClean="0">
                <a:ea typeface="Arial"/>
                <a:cs typeface="Times New Roman"/>
              </a:rPr>
              <a:t>anh/chị </a:t>
            </a:r>
            <a:r>
              <a:rPr lang="vi-VN" sz="2800" b="1" dirty="0">
                <a:ea typeface="Arial"/>
                <a:cs typeface="Times New Roman"/>
              </a:rPr>
              <a:t>về hình ảnh người lính Việt Nam trong kháng chiến chống Pháp qua hai đoạn thơ sau:</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a:t>
            </a:r>
            <a:r>
              <a:rPr lang="vi-VN" sz="2800" i="1" dirty="0">
                <a:ea typeface="Arial"/>
                <a:cs typeface="Times New Roman"/>
              </a:rPr>
              <a:t>Tây Tiến đoàn binh không mọc tóc</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Quân </a:t>
            </a:r>
            <a:r>
              <a:rPr lang="vi-VN" sz="2800" i="1" dirty="0">
                <a:ea typeface="Arial"/>
                <a:cs typeface="Times New Roman"/>
              </a:rPr>
              <a:t>xanh màu lá dữ oai hùm</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Mắt </a:t>
            </a:r>
            <a:r>
              <a:rPr lang="vi-VN" sz="2800" i="1" dirty="0">
                <a:ea typeface="Arial"/>
                <a:cs typeface="Times New Roman"/>
              </a:rPr>
              <a:t>trừng gửi mộng qua biên giới</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Đêm </a:t>
            </a:r>
            <a:r>
              <a:rPr lang="vi-VN" sz="2800" i="1" dirty="0">
                <a:ea typeface="Arial"/>
                <a:cs typeface="Times New Roman"/>
              </a:rPr>
              <a:t>mơ Hà Nội dáng kiều thơm.”</a:t>
            </a:r>
            <a:r>
              <a:rPr lang="vi-VN" sz="2800" dirty="0">
                <a:ea typeface="Arial"/>
              </a:rPr>
              <a:t/>
            </a:r>
            <a:br>
              <a:rPr lang="vi-VN" sz="2800" dirty="0">
                <a:ea typeface="Arial"/>
              </a:rPr>
            </a:br>
            <a:r>
              <a:rPr lang="vi-VN" sz="2800" dirty="0">
                <a:ea typeface="Arial"/>
              </a:rPr>
              <a:t> 				</a:t>
            </a:r>
            <a:r>
              <a:rPr lang="vi-VN" sz="2800" dirty="0" smtClean="0">
                <a:ea typeface="Arial"/>
              </a:rPr>
              <a:t>(</a:t>
            </a:r>
            <a:r>
              <a:rPr lang="vi-VN" sz="2800" i="1" dirty="0">
                <a:ea typeface="Arial"/>
                <a:cs typeface="Times New Roman"/>
              </a:rPr>
              <a:t>Tây Tiến</a:t>
            </a:r>
            <a:r>
              <a:rPr lang="vi-VN" sz="2800" dirty="0">
                <a:ea typeface="Arial"/>
              </a:rPr>
              <a:t>, Quang </a:t>
            </a:r>
            <a:r>
              <a:rPr lang="vi-VN" sz="2800" dirty="0" smtClean="0">
                <a:ea typeface="Arial"/>
              </a:rPr>
              <a:t>Dũng</a:t>
            </a:r>
            <a:r>
              <a:rPr lang="vi-VN" sz="2800" dirty="0">
                <a:ea typeface="Arial"/>
              </a:rPr>
              <a:t>)</a:t>
            </a:r>
            <a:br>
              <a:rPr lang="vi-VN" sz="2800" dirty="0">
                <a:ea typeface="Arial"/>
              </a:rPr>
            </a:br>
            <a:r>
              <a:rPr lang="vi-VN" sz="2800" i="1" dirty="0">
                <a:ea typeface="Arial"/>
                <a:cs typeface="Times New Roman"/>
              </a:rPr>
              <a:t>                        </a:t>
            </a:r>
            <a:r>
              <a:rPr lang="vi-VN" sz="2800" i="1" dirty="0" smtClean="0">
                <a:ea typeface="Arial"/>
                <a:cs typeface="Times New Roman"/>
              </a:rPr>
              <a:t>“</a:t>
            </a:r>
            <a:r>
              <a:rPr lang="vi-VN" sz="2800" i="1" dirty="0">
                <a:ea typeface="Arial"/>
                <a:cs typeface="Times New Roman"/>
              </a:rPr>
              <a:t>Những đường Việt Bắc của ta,</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Đêm </a:t>
            </a:r>
            <a:r>
              <a:rPr lang="vi-VN" sz="2800" i="1" dirty="0">
                <a:ea typeface="Arial"/>
                <a:cs typeface="Times New Roman"/>
              </a:rPr>
              <a:t>đêm rầm rập như là đất rung.</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Quân </a:t>
            </a:r>
            <a:r>
              <a:rPr lang="vi-VN" sz="2800" i="1" dirty="0">
                <a:ea typeface="Arial"/>
                <a:cs typeface="Times New Roman"/>
              </a:rPr>
              <a:t>đi điệp điệp trùng trùng,</a:t>
            </a:r>
            <a:r>
              <a:rPr lang="vi-VN" sz="2800" dirty="0">
                <a:ea typeface="Arial"/>
              </a:rPr>
              <a:t/>
            </a:r>
            <a:br>
              <a:rPr lang="vi-VN" sz="2800" dirty="0">
                <a:ea typeface="Arial"/>
              </a:rPr>
            </a:br>
            <a:r>
              <a:rPr lang="vi-VN" sz="2800" i="1" dirty="0">
                <a:ea typeface="Arial"/>
                <a:cs typeface="Times New Roman"/>
              </a:rPr>
              <a:t>                      </a:t>
            </a:r>
            <a:r>
              <a:rPr lang="vi-VN" sz="2800" i="1" dirty="0" smtClean="0">
                <a:ea typeface="Arial"/>
                <a:cs typeface="Times New Roman"/>
              </a:rPr>
              <a:t>Ánh </a:t>
            </a:r>
            <a:r>
              <a:rPr lang="vi-VN" sz="2800" i="1" dirty="0">
                <a:ea typeface="Arial"/>
                <a:cs typeface="Times New Roman"/>
              </a:rPr>
              <a:t>sao đầu súng bạn cùng mũ nan.”</a:t>
            </a:r>
            <a:r>
              <a:rPr lang="vi-VN" sz="2800" dirty="0">
                <a:ea typeface="Arial"/>
              </a:rPr>
              <a:t/>
            </a:r>
            <a:br>
              <a:rPr lang="vi-VN" sz="2800" dirty="0">
                <a:ea typeface="Arial"/>
              </a:rPr>
            </a:br>
            <a:r>
              <a:rPr lang="vi-VN" sz="2800" dirty="0">
                <a:ea typeface="Arial"/>
              </a:rPr>
              <a:t>                                                  </a:t>
            </a:r>
            <a:r>
              <a:rPr lang="vi-VN" sz="2800" dirty="0" smtClean="0">
                <a:ea typeface="Arial"/>
              </a:rPr>
              <a:t>  </a:t>
            </a:r>
            <a:r>
              <a:rPr lang="vi-VN" sz="2800" dirty="0">
                <a:ea typeface="Arial"/>
              </a:rPr>
              <a:t>(</a:t>
            </a:r>
            <a:r>
              <a:rPr lang="vi-VN" sz="2800" i="1" dirty="0">
                <a:ea typeface="Arial"/>
                <a:cs typeface="Times New Roman"/>
              </a:rPr>
              <a:t>Việt Bắc</a:t>
            </a:r>
            <a:r>
              <a:rPr lang="vi-VN" sz="2800" dirty="0">
                <a:ea typeface="Arial"/>
              </a:rPr>
              <a:t>, Tố </a:t>
            </a:r>
            <a:r>
              <a:rPr lang="vi-VN" sz="2800" dirty="0" smtClean="0">
                <a:ea typeface="Arial"/>
              </a:rPr>
              <a:t>Hữu</a:t>
            </a:r>
            <a:r>
              <a:rPr lang="vi-VN" sz="2800" dirty="0">
                <a:ea typeface="Arial"/>
              </a:rPr>
              <a:t>)</a:t>
            </a:r>
            <a:br>
              <a:rPr lang="vi-VN" sz="2800" dirty="0">
                <a:ea typeface="Arial"/>
              </a:rPr>
            </a:br>
            <a:endParaRPr lang="vi-VN" dirty="0"/>
          </a:p>
        </p:txBody>
      </p:sp>
    </p:spTree>
    <p:extLst>
      <p:ext uri="{BB962C8B-B14F-4D97-AF65-F5344CB8AC3E}">
        <p14:creationId xmlns:p14="http://schemas.microsoft.com/office/powerpoint/2010/main" val="3919345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marL="0" indent="0">
              <a:lnSpc>
                <a:spcPct val="115000"/>
              </a:lnSpc>
              <a:spcAft>
                <a:spcPts val="0"/>
              </a:spcAft>
              <a:buNone/>
            </a:pPr>
            <a:r>
              <a:rPr lang="vi-VN" sz="2800" b="1" dirty="0">
                <a:ea typeface="Arial"/>
                <a:cs typeface="Times New Roman"/>
              </a:rPr>
              <a:t>* Xác định yêu cầu đề bài</a:t>
            </a:r>
            <a:endParaRPr lang="vi-VN" sz="2000" dirty="0">
              <a:latin typeface="Arial"/>
              <a:ea typeface="Arial"/>
              <a:cs typeface="Times New Roman"/>
            </a:endParaRPr>
          </a:p>
          <a:p>
            <a:pPr marL="0" indent="0">
              <a:lnSpc>
                <a:spcPct val="115000"/>
              </a:lnSpc>
              <a:spcAft>
                <a:spcPts val="0"/>
              </a:spcAft>
              <a:buNone/>
            </a:pPr>
            <a:r>
              <a:rPr lang="vi-VN" sz="3000" dirty="0">
                <a:ea typeface="Arial"/>
                <a:cs typeface="Times New Roman"/>
              </a:rPr>
              <a:t>- Kiểu bài: Cảm nhận hai hình tượng thơ</a:t>
            </a:r>
            <a:endParaRPr lang="vi-VN" sz="3000" dirty="0">
              <a:latin typeface="Arial"/>
              <a:ea typeface="Arial"/>
              <a:cs typeface="Times New Roman"/>
            </a:endParaRPr>
          </a:p>
          <a:p>
            <a:pPr marL="0" indent="0">
              <a:lnSpc>
                <a:spcPct val="115000"/>
              </a:lnSpc>
              <a:spcAft>
                <a:spcPts val="0"/>
              </a:spcAft>
              <a:buNone/>
            </a:pPr>
            <a:r>
              <a:rPr lang="vi-VN" sz="3000" dirty="0">
                <a:ea typeface="Arial"/>
                <a:cs typeface="Times New Roman"/>
              </a:rPr>
              <a:t>- Vấn đề nghị luận: Hình ảnh người lính Việt Nam trong kháng chiến chống Pháp</a:t>
            </a:r>
            <a:endParaRPr lang="vi-VN" sz="3000" dirty="0">
              <a:latin typeface="Arial"/>
              <a:ea typeface="Arial"/>
              <a:cs typeface="Times New Roman"/>
            </a:endParaRPr>
          </a:p>
          <a:p>
            <a:pPr marL="0" indent="0">
              <a:lnSpc>
                <a:spcPct val="115000"/>
              </a:lnSpc>
              <a:spcAft>
                <a:spcPts val="0"/>
              </a:spcAft>
              <a:buNone/>
            </a:pPr>
            <a:r>
              <a:rPr lang="vi-VN" sz="3000" dirty="0">
                <a:ea typeface="Arial"/>
                <a:cs typeface="Times New Roman"/>
              </a:rPr>
              <a:t>- Phạm vi kiến thức: Hai đoạn thơ </a:t>
            </a:r>
            <a:r>
              <a:rPr lang="vi-VN" sz="3000" dirty="0" smtClean="0">
                <a:ea typeface="Arial"/>
                <a:cs typeface="Times New Roman"/>
              </a:rPr>
              <a:t>trích trong </a:t>
            </a:r>
            <a:r>
              <a:rPr lang="vi-VN" sz="3000" i="1" dirty="0">
                <a:ea typeface="Arial"/>
                <a:cs typeface="Times New Roman"/>
              </a:rPr>
              <a:t>Tây Tiến </a:t>
            </a:r>
            <a:r>
              <a:rPr lang="vi-VN" sz="3000" dirty="0">
                <a:ea typeface="Arial"/>
                <a:cs typeface="Times New Roman"/>
              </a:rPr>
              <a:t>(Quang Dũng), </a:t>
            </a:r>
            <a:r>
              <a:rPr lang="vi-VN" sz="3000" i="1" dirty="0">
                <a:ea typeface="Arial"/>
                <a:cs typeface="Times New Roman"/>
              </a:rPr>
              <a:t>Việt Bắc </a:t>
            </a:r>
            <a:r>
              <a:rPr lang="vi-VN" sz="3000" dirty="0">
                <a:ea typeface="Arial"/>
                <a:cs typeface="Times New Roman"/>
              </a:rPr>
              <a:t>(Tố Hữu</a:t>
            </a:r>
            <a:r>
              <a:rPr lang="vi-VN" sz="3000" dirty="0" smtClean="0">
                <a:ea typeface="Arial"/>
                <a:cs typeface="Times New Roman"/>
              </a:rPr>
              <a:t>) </a:t>
            </a:r>
            <a:endParaRPr lang="vi-VN" sz="3000" dirty="0">
              <a:latin typeface="Arial"/>
              <a:ea typeface="Arial"/>
              <a:cs typeface="Times New Roman"/>
            </a:endParaRPr>
          </a:p>
          <a:p>
            <a:pPr marL="0" indent="0">
              <a:lnSpc>
                <a:spcPct val="115000"/>
              </a:lnSpc>
              <a:spcAft>
                <a:spcPts val="0"/>
              </a:spcAft>
              <a:buNone/>
            </a:pPr>
            <a:r>
              <a:rPr lang="vi-VN" sz="3000" dirty="0">
                <a:ea typeface="Arial"/>
                <a:cs typeface="Times New Roman"/>
              </a:rPr>
              <a:t>- Thao tác lập luận: Phân tích, chứng minh, bình luận, so sánh</a:t>
            </a:r>
            <a:endParaRPr lang="vi-VN" sz="3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1150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anim calcmode="lin" valueType="num">
                                      <p:cBhvr>
                                        <p:cTn id="1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barn(inVertical)">
                                      <p:cBhvr>
                                        <p:cTn id="20" dur="5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barn(inVertical)">
                                      <p:cBhvr>
                                        <p:cTn id="3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marL="0" indent="0">
              <a:lnSpc>
                <a:spcPct val="115000"/>
              </a:lnSpc>
              <a:spcAft>
                <a:spcPts val="0"/>
              </a:spcAft>
              <a:buNone/>
            </a:pPr>
            <a:r>
              <a:rPr lang="vi-VN" sz="3500" b="1" dirty="0">
                <a:ea typeface="Arial"/>
                <a:cs typeface="Times New Roman"/>
              </a:rPr>
              <a:t>* Lập dàn ý. Triển khai theo cách nối tiếp</a:t>
            </a:r>
            <a:endParaRPr lang="vi-VN" sz="3500" dirty="0">
              <a:latin typeface="Arial"/>
              <a:ea typeface="Arial"/>
              <a:cs typeface="Times New Roman"/>
            </a:endParaRPr>
          </a:p>
          <a:p>
            <a:pPr marL="0" indent="0">
              <a:lnSpc>
                <a:spcPct val="115000"/>
              </a:lnSpc>
              <a:spcAft>
                <a:spcPts val="0"/>
              </a:spcAft>
              <a:buNone/>
              <a:tabLst>
                <a:tab pos="1076325" algn="l"/>
              </a:tabLst>
            </a:pPr>
            <a:r>
              <a:rPr lang="vi-VN" sz="3500" b="1" dirty="0">
                <a:ea typeface="Arial"/>
                <a:cs typeface="Times New Roman"/>
              </a:rPr>
              <a:t>Mở bài: 	</a:t>
            </a:r>
            <a:endParaRPr lang="vi-VN" sz="3500" dirty="0">
              <a:latin typeface="Arial"/>
              <a:ea typeface="Arial"/>
              <a:cs typeface="Times New Roman"/>
            </a:endParaRPr>
          </a:p>
          <a:p>
            <a:pPr marL="0" indent="0">
              <a:lnSpc>
                <a:spcPct val="115000"/>
              </a:lnSpc>
              <a:spcAft>
                <a:spcPts val="0"/>
              </a:spcAft>
              <a:buNone/>
            </a:pPr>
            <a:r>
              <a:rPr lang="vi-VN" sz="3500" dirty="0">
                <a:ea typeface="Arial"/>
                <a:cs typeface="Times New Roman"/>
              </a:rPr>
              <a:t>- Giới thiệu về hai tác giả, hai tác phẩm.</a:t>
            </a:r>
            <a:endParaRPr lang="vi-VN" sz="3500" dirty="0">
              <a:latin typeface="Arial"/>
              <a:ea typeface="Arial"/>
              <a:cs typeface="Times New Roman"/>
            </a:endParaRPr>
          </a:p>
          <a:p>
            <a:pPr marL="0" indent="0">
              <a:lnSpc>
                <a:spcPct val="115000"/>
              </a:lnSpc>
              <a:spcAft>
                <a:spcPts val="0"/>
              </a:spcAft>
              <a:buNone/>
            </a:pPr>
            <a:r>
              <a:rPr lang="vi-VN" sz="3500" dirty="0">
                <a:ea typeface="Arial"/>
                <a:cs typeface="Times New Roman"/>
              </a:rPr>
              <a:t>- Giới thiệu vấn đề nghị luận và phạm vi kiến thức: Hình ảnh người lính Việt Nam trong kháng chiến chống Pháp qua hai đoạn thơ: </a:t>
            </a:r>
            <a:endParaRPr lang="vi-VN" sz="35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31358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85000" lnSpcReduction="20000"/>
          </a:bodyPr>
          <a:lstStyle/>
          <a:p>
            <a:pPr indent="0">
              <a:lnSpc>
                <a:spcPct val="115000"/>
              </a:lnSpc>
              <a:spcAft>
                <a:spcPts val="0"/>
              </a:spcAft>
              <a:buNone/>
            </a:pPr>
            <a:r>
              <a:rPr lang="vi-VN" sz="2800" b="1" dirty="0">
                <a:ea typeface="Arial"/>
                <a:cs typeface="Times New Roman"/>
              </a:rPr>
              <a:t>Thân bài</a:t>
            </a:r>
            <a:endParaRPr lang="vi-VN" sz="2000" dirty="0">
              <a:latin typeface="Arial"/>
              <a:ea typeface="Arial"/>
              <a:cs typeface="Times New Roman"/>
            </a:endParaRPr>
          </a:p>
          <a:p>
            <a:pPr marL="0" indent="0" algn="just">
              <a:lnSpc>
                <a:spcPct val="115000"/>
              </a:lnSpc>
              <a:spcAft>
                <a:spcPts val="0"/>
              </a:spcAft>
              <a:buNone/>
            </a:pPr>
            <a:r>
              <a:rPr lang="vi-VN" sz="2800" b="1" dirty="0">
                <a:ea typeface="Arial"/>
                <a:cs typeface="Times New Roman"/>
              </a:rPr>
              <a:t>a. Luận điểm 1.</a:t>
            </a:r>
            <a:r>
              <a:rPr lang="vi-VN" sz="2800" dirty="0">
                <a:ea typeface="Arial"/>
                <a:cs typeface="Times New Roman"/>
              </a:rPr>
              <a:t> Hình ảnh người lính Việt Nam trong kháng chiến chống Pháp được khắc họa qua chân dung người lính Tây Tiến:</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Ngoại hình khác thường, in đậm dấu ấn của hiện thực chiến trường khốc liệt ( </a:t>
            </a:r>
            <a:r>
              <a:rPr lang="vi-VN" sz="2800" i="1" dirty="0">
                <a:ea typeface="Arial"/>
                <a:cs typeface="Times New Roman"/>
              </a:rPr>
              <a:t>không mọc tóc, xanh màu lá</a:t>
            </a:r>
            <a:r>
              <a:rPr lang="vi-VN" sz="2800" dirty="0" smtClean="0">
                <a:ea typeface="Arial"/>
                <a:cs typeface="Times New Roman"/>
              </a:rPr>
              <a:t>…).</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Khí phách vẫn hiên ngang (</a:t>
            </a:r>
            <a:r>
              <a:rPr lang="vi-VN" sz="2800" i="1" dirty="0">
                <a:ea typeface="Arial"/>
                <a:cs typeface="Times New Roman"/>
              </a:rPr>
              <a:t>dữ oai hùm; mắt trừng</a:t>
            </a:r>
            <a:r>
              <a:rPr lang="vi-VN" sz="2800" dirty="0">
                <a:ea typeface="Arial"/>
                <a:cs typeface="Times New Roman"/>
              </a:rPr>
              <a:t> ) tinh thần chiến đấu vẫn kiên cường bất khuất, mang vẻ đẹp của người chiến sĩ thời chống Pháp cảm tử cho </a:t>
            </a:r>
            <a:r>
              <a:rPr lang="vi-VN" sz="2800" dirty="0" smtClean="0">
                <a:ea typeface="Arial"/>
                <a:cs typeface="Times New Roman"/>
              </a:rPr>
              <a:t>Tổ </a:t>
            </a:r>
            <a:r>
              <a:rPr lang="vi-VN" sz="2800" dirty="0">
                <a:ea typeface="Arial"/>
                <a:cs typeface="Times New Roman"/>
              </a:rPr>
              <a:t>quốc quyết sinh: không tiếc đời mình, không thoái chí sờn lòng, không bỏ </a:t>
            </a:r>
            <a:r>
              <a:rPr lang="vi-VN" sz="2800" dirty="0" smtClean="0">
                <a:ea typeface="Arial"/>
                <a:cs typeface="Times New Roman"/>
              </a:rPr>
              <a:t>cuộc.</a:t>
            </a:r>
            <a:endParaRPr lang="vi-VN" sz="2000" dirty="0">
              <a:latin typeface="Arial"/>
              <a:ea typeface="Arial"/>
              <a:cs typeface="Times New Roman"/>
            </a:endParaRPr>
          </a:p>
          <a:p>
            <a:pPr marL="0" indent="0" algn="just">
              <a:lnSpc>
                <a:spcPct val="115000"/>
              </a:lnSpc>
              <a:spcAft>
                <a:spcPts val="0"/>
              </a:spcAft>
              <a:buNone/>
            </a:pPr>
            <a:r>
              <a:rPr lang="vi-VN" sz="2800" dirty="0">
                <a:ea typeface="Arial"/>
                <a:cs typeface="Times New Roman"/>
              </a:rPr>
              <a:t>+ Tâm hồn lạc quan, lãng mạn </a:t>
            </a:r>
            <a:r>
              <a:rPr lang="vi-VN" sz="2800" i="1" dirty="0">
                <a:ea typeface="Arial"/>
                <a:cs typeface="Times New Roman"/>
              </a:rPr>
              <a:t>(không mọc tóc, đêm mơ Hà Nội dáng kiều thơm). </a:t>
            </a:r>
            <a:r>
              <a:rPr lang="vi-VN" sz="2800" dirty="0">
                <a:ea typeface="Arial"/>
                <a:cs typeface="Times New Roman"/>
              </a:rPr>
              <a:t> Đời sống quân ngũ gian khổ mà vẫn trẻ trung, tinh nghịch; lăn lộn trận mạc đầy mất mát hi sinh mà vẫn đa cảm đa tình; dồi dào tình yêu thiên nhiên, tình quân dân và tình đôi lứa...</a:t>
            </a:r>
            <a:br>
              <a:rPr lang="vi-VN" sz="2800" dirty="0">
                <a:ea typeface="Arial"/>
                <a:cs typeface="Times New Roman"/>
              </a:rPr>
            </a:br>
            <a:r>
              <a:rPr lang="vi-VN" sz="2800" dirty="0">
                <a:ea typeface="Arial"/>
                <a:cs typeface="Times New Roman"/>
              </a:rPr>
              <a:t>+ Nghệ thuật: Thể thơ bảy chữ; bút pháp hiện thực hài hoà vơi cảm hứng lãng mạn, nhiều biện pháp tu từ đặc sắc: tả thực, đối lập, ẩn dụ…</a:t>
            </a: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314367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92500" lnSpcReduction="20000"/>
          </a:bodyPr>
          <a:lstStyle/>
          <a:p>
            <a:pPr indent="0">
              <a:lnSpc>
                <a:spcPct val="115000"/>
              </a:lnSpc>
              <a:spcAft>
                <a:spcPts val="0"/>
              </a:spcAft>
              <a:buNone/>
            </a:pPr>
            <a:r>
              <a:rPr lang="vi-VN" sz="2800" b="1" dirty="0">
                <a:ea typeface="Arial"/>
                <a:cs typeface="Times New Roman"/>
              </a:rPr>
              <a:t>Thân bài</a:t>
            </a:r>
            <a:endParaRPr lang="vi-VN" sz="2000" dirty="0">
              <a:latin typeface="Arial"/>
              <a:ea typeface="Arial"/>
              <a:cs typeface="Times New Roman"/>
            </a:endParaRPr>
          </a:p>
          <a:p>
            <a:pPr marL="0" indent="0" algn="just">
              <a:lnSpc>
                <a:spcPct val="115000"/>
              </a:lnSpc>
              <a:spcAft>
                <a:spcPts val="0"/>
              </a:spcAft>
              <a:buNone/>
            </a:pPr>
            <a:r>
              <a:rPr lang="vi-VN" sz="3000" b="1" dirty="0">
                <a:ea typeface="Arial"/>
                <a:cs typeface="Times New Roman"/>
              </a:rPr>
              <a:t>b. Luận điểm 2. </a:t>
            </a:r>
            <a:r>
              <a:rPr lang="vi-VN" sz="3000" dirty="0">
                <a:ea typeface="Arial"/>
                <a:cs typeface="Times New Roman"/>
              </a:rPr>
              <a:t>Hình ảnh người lính Việt Nam trong kháng chiến chống Pháp qua bức tranh ra quân </a:t>
            </a:r>
            <a:r>
              <a:rPr lang="vi-VN" sz="3000" dirty="0" smtClean="0">
                <a:ea typeface="Arial"/>
                <a:cs typeface="Times New Roman"/>
              </a:rPr>
              <a:t>trong </a:t>
            </a:r>
            <a:r>
              <a:rPr lang="vi-VN" sz="3000" dirty="0">
                <a:ea typeface="Arial"/>
                <a:cs typeface="Times New Roman"/>
              </a:rPr>
              <a:t>Việt </a:t>
            </a:r>
            <a:r>
              <a:rPr lang="vi-VN" sz="3000" dirty="0" smtClean="0">
                <a:ea typeface="Arial"/>
                <a:cs typeface="Times New Roman"/>
              </a:rPr>
              <a:t>Bắc.</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Bức tranh toàn cảnh quân dân ta ra trận chiến đấu với khí thế </a:t>
            </a:r>
            <a:r>
              <a:rPr lang="vi-VN" sz="3000" dirty="0" smtClean="0">
                <a:ea typeface="Arial"/>
                <a:cs typeface="Times New Roman"/>
              </a:rPr>
              <a:t>hào hùng, sôi sục, </a:t>
            </a:r>
            <a:r>
              <a:rPr lang="vi-VN" sz="3000" dirty="0">
                <a:ea typeface="Arial"/>
                <a:cs typeface="Times New Roman"/>
              </a:rPr>
              <a:t>khẩn trương của cuộc kháng chiến vĩ đại, trường kì (</a:t>
            </a:r>
            <a:r>
              <a:rPr lang="vi-VN" sz="3000" i="1" dirty="0">
                <a:ea typeface="Arial"/>
                <a:cs typeface="Times New Roman"/>
              </a:rPr>
              <a:t>Những đường….đất </a:t>
            </a:r>
            <a:r>
              <a:rPr lang="vi-VN" sz="3000" i="1" dirty="0" smtClean="0">
                <a:ea typeface="Arial"/>
                <a:cs typeface="Times New Roman"/>
              </a:rPr>
              <a:t>rung</a:t>
            </a:r>
            <a:r>
              <a:rPr lang="vi-VN" sz="3000" dirty="0" smtClean="0">
                <a:ea typeface="Arial"/>
                <a:cs typeface="Times New Roman"/>
              </a:rPr>
              <a:t>); khí </a:t>
            </a:r>
            <a:r>
              <a:rPr lang="vi-VN" sz="3000" dirty="0">
                <a:ea typeface="Arial"/>
                <a:cs typeface="Times New Roman"/>
              </a:rPr>
              <a:t>thế xung trận tạo nên sức mạnh tổng hợp, làm rung chuyển cả trời đất ( </a:t>
            </a:r>
            <a:r>
              <a:rPr lang="vi-VN" sz="3000" i="1" dirty="0">
                <a:ea typeface="Arial"/>
                <a:cs typeface="Times New Roman"/>
              </a:rPr>
              <a:t>rầm rập, điệp điệp</a:t>
            </a:r>
            <a:r>
              <a:rPr lang="vi-VN" sz="3000" dirty="0">
                <a:ea typeface="Arial"/>
                <a:cs typeface="Times New Roman"/>
              </a:rPr>
              <a:t> </a:t>
            </a:r>
            <a:r>
              <a:rPr lang="vi-VN" sz="3000" dirty="0" smtClean="0">
                <a:ea typeface="Arial"/>
                <a:cs typeface="Times New Roman"/>
              </a:rPr>
              <a:t>…); hình </a:t>
            </a:r>
            <a:r>
              <a:rPr lang="vi-VN" sz="3000" dirty="0">
                <a:ea typeface="Arial"/>
                <a:cs typeface="Times New Roman"/>
              </a:rPr>
              <a:t>ảnh bộ đội hành quân ra trận đông đảo, bước đi mạnh mẽ như những đợt sóng dâng trào, nối tiếp tưởng chừng kéo dài vô tận.</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Nghệ thuật: chất lãng mạn hài hòa chất hiện thực (</a:t>
            </a:r>
            <a:r>
              <a:rPr lang="vi-VN" sz="3000" i="1" dirty="0">
                <a:ea typeface="Arial"/>
                <a:cs typeface="Times New Roman"/>
              </a:rPr>
              <a:t>ánh sao, đầu súng bạn cùng mũ </a:t>
            </a:r>
            <a:r>
              <a:rPr lang="vi-VN" sz="3000" i="1" dirty="0" smtClean="0">
                <a:ea typeface="Arial"/>
                <a:cs typeface="Times New Roman"/>
              </a:rPr>
              <a:t>nan); </a:t>
            </a:r>
            <a:r>
              <a:rPr lang="vi-VN" sz="3000" dirty="0" smtClean="0">
                <a:ea typeface="Arial"/>
                <a:cs typeface="Times New Roman"/>
              </a:rPr>
              <a:t>thể </a:t>
            </a:r>
            <a:r>
              <a:rPr lang="vi-VN" sz="3000" dirty="0">
                <a:ea typeface="Arial"/>
                <a:cs typeface="Times New Roman"/>
              </a:rPr>
              <a:t>thơ lục đậm đà tính dân </a:t>
            </a:r>
            <a:r>
              <a:rPr lang="vi-VN" sz="3000" dirty="0" smtClean="0">
                <a:ea typeface="Arial"/>
                <a:cs typeface="Times New Roman"/>
              </a:rPr>
              <a:t>tộc; </a:t>
            </a:r>
            <a:r>
              <a:rPr lang="vi-VN" sz="3000" dirty="0">
                <a:ea typeface="Arial"/>
                <a:cs typeface="Times New Roman"/>
              </a:rPr>
              <a:t>âm hưởng thơ hào </a:t>
            </a:r>
            <a:r>
              <a:rPr lang="vi-VN" sz="3000" dirty="0" smtClean="0">
                <a:ea typeface="Arial"/>
                <a:cs typeface="Times New Roman"/>
              </a:rPr>
              <a:t>hùng</a:t>
            </a:r>
            <a:r>
              <a:rPr lang="vi-VN" sz="3000" dirty="0">
                <a:ea typeface="Arial"/>
                <a:cs typeface="Times New Roman"/>
              </a:rPr>
              <a:t>.</a:t>
            </a:r>
            <a:endParaRPr lang="vi-VN" sz="3000" dirty="0">
              <a:latin typeface="Arial"/>
              <a:ea typeface="Arial"/>
              <a:cs typeface="Times New Roman"/>
            </a:endParaRPr>
          </a:p>
          <a:p>
            <a:pPr marL="0" indent="0" algn="just">
              <a:lnSpc>
                <a:spcPct val="115000"/>
              </a:lnSpc>
              <a:spcAft>
                <a:spcPts val="0"/>
              </a:spcAft>
              <a:buNone/>
            </a:pP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1066906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92500"/>
          </a:bodyPr>
          <a:lstStyle/>
          <a:p>
            <a:pPr indent="0">
              <a:lnSpc>
                <a:spcPct val="115000"/>
              </a:lnSpc>
              <a:spcAft>
                <a:spcPts val="0"/>
              </a:spcAft>
              <a:buNone/>
            </a:pPr>
            <a:r>
              <a:rPr lang="vi-VN" sz="2800" b="1" dirty="0">
                <a:ea typeface="Arial"/>
                <a:cs typeface="Times New Roman"/>
              </a:rPr>
              <a:t>Thân bài</a:t>
            </a:r>
            <a:endParaRPr lang="vi-VN" sz="2000" dirty="0">
              <a:latin typeface="Arial"/>
              <a:ea typeface="Arial"/>
              <a:cs typeface="Times New Roman"/>
            </a:endParaRPr>
          </a:p>
          <a:p>
            <a:pPr marL="0" indent="0" algn="just">
              <a:lnSpc>
                <a:spcPct val="115000"/>
              </a:lnSpc>
              <a:spcAft>
                <a:spcPts val="0"/>
              </a:spcAft>
              <a:buNone/>
            </a:pPr>
            <a:r>
              <a:rPr lang="vi-VN" sz="3000" b="1" dirty="0">
                <a:ea typeface="Arial"/>
                <a:cs typeface="Times New Roman"/>
              </a:rPr>
              <a:t>c. Luận điểm 3.</a:t>
            </a:r>
            <a:r>
              <a:rPr lang="vi-VN" sz="3000" dirty="0">
                <a:ea typeface="Arial"/>
                <a:cs typeface="Times New Roman"/>
              </a:rPr>
              <a:t> Điểm gặp gỡ và khác biệt của những người lính trong kháng chiến chống Pháp qua những vần thơ của Quang Dũng và Tố </a:t>
            </a:r>
            <a:r>
              <a:rPr lang="vi-VN" sz="3000" dirty="0" smtClean="0">
                <a:ea typeface="Arial"/>
                <a:cs typeface="Times New Roman"/>
              </a:rPr>
              <a:t>Hữu.</a:t>
            </a:r>
            <a:endParaRPr lang="vi-VN" sz="3000" dirty="0" smtClean="0">
              <a:latin typeface="Arial"/>
              <a:ea typeface="Arial"/>
              <a:cs typeface="Times New Roman"/>
            </a:endParaRPr>
          </a:p>
          <a:p>
            <a:pPr marL="0" indent="0" algn="just">
              <a:lnSpc>
                <a:spcPct val="115000"/>
              </a:lnSpc>
              <a:spcAft>
                <a:spcPts val="0"/>
              </a:spcAft>
              <a:buNone/>
            </a:pPr>
            <a:r>
              <a:rPr lang="vi-VN" sz="3000" dirty="0">
                <a:latin typeface="Arial"/>
                <a:ea typeface="Arial"/>
                <a:cs typeface="Times New Roman"/>
              </a:rPr>
              <a:t>-</a:t>
            </a:r>
            <a:r>
              <a:rPr lang="vi-VN" sz="3000" dirty="0" smtClean="0">
                <a:ea typeface="Arial"/>
                <a:cs typeface="Times New Roman"/>
              </a:rPr>
              <a:t>Tương </a:t>
            </a:r>
            <a:r>
              <a:rPr lang="vi-VN" sz="3000" dirty="0">
                <a:ea typeface="Arial"/>
                <a:cs typeface="Times New Roman"/>
              </a:rPr>
              <a:t>đồng: </a:t>
            </a:r>
            <a:r>
              <a:rPr lang="vi-VN" sz="3000" dirty="0" smtClean="0">
                <a:ea typeface="Arial"/>
                <a:cs typeface="Times New Roman"/>
              </a:rPr>
              <a:t>cả hai đoạn đều </a:t>
            </a:r>
            <a:r>
              <a:rPr lang="vi-VN" sz="3000" dirty="0">
                <a:ea typeface="Arial"/>
                <a:cs typeface="Times New Roman"/>
              </a:rPr>
              <a:t>tiêu biểu cho thơ ca kháng chiến</a:t>
            </a:r>
            <a:r>
              <a:rPr lang="vi-VN" sz="3000" dirty="0" smtClean="0">
                <a:ea typeface="Arial"/>
                <a:cs typeface="Times New Roman"/>
              </a:rPr>
              <a:t>; góp phần </a:t>
            </a:r>
            <a:r>
              <a:rPr lang="vi-VN" sz="3000" dirty="0">
                <a:ea typeface="Arial"/>
                <a:cs typeface="Times New Roman"/>
              </a:rPr>
              <a:t>hoàn thiện chân dung người lính Việt Nam buổi đầu kháng chiến chống </a:t>
            </a:r>
            <a:r>
              <a:rPr lang="vi-VN" sz="3000" dirty="0" smtClean="0">
                <a:ea typeface="Arial"/>
                <a:cs typeface="Times New Roman"/>
              </a:rPr>
              <a:t>Pháp gian khổ: </a:t>
            </a:r>
            <a:r>
              <a:rPr lang="vi-VN" sz="3000" dirty="0">
                <a:ea typeface="Arial"/>
                <a:cs typeface="Times New Roman"/>
              </a:rPr>
              <a:t>anh dũng, hiên ngang, chiến đấu dũng cảm, quên mình vì Tổ </a:t>
            </a:r>
            <a:r>
              <a:rPr lang="vi-VN" sz="3000" dirty="0" smtClean="0">
                <a:ea typeface="Arial"/>
                <a:cs typeface="Times New Roman"/>
              </a:rPr>
              <a:t>quốc, tinh thần </a:t>
            </a:r>
            <a:r>
              <a:rPr lang="vi-VN" sz="3000" dirty="0">
                <a:ea typeface="Arial"/>
                <a:cs typeface="Times New Roman"/>
              </a:rPr>
              <a:t>lạc quan, tâm </a:t>
            </a:r>
            <a:r>
              <a:rPr lang="vi-VN" sz="3000" dirty="0" smtClean="0">
                <a:ea typeface="Arial"/>
                <a:cs typeface="Times New Roman"/>
              </a:rPr>
              <a:t>hồn </a:t>
            </a:r>
            <a:r>
              <a:rPr lang="vi-VN" sz="3000" dirty="0">
                <a:ea typeface="Arial"/>
                <a:cs typeface="Times New Roman"/>
              </a:rPr>
              <a:t>lãng mạn, hào hoa; qua đó khắc sâu tình cảm của hai tác giả đối </a:t>
            </a:r>
            <a:r>
              <a:rPr lang="vi-VN" sz="3000" dirty="0" smtClean="0">
                <a:ea typeface="Arial"/>
                <a:cs typeface="Times New Roman"/>
              </a:rPr>
              <a:t>với những người lính Cụ Hồ, với thiên nhiên, đất nước, con người Việt Nam.</a:t>
            </a:r>
          </a:p>
          <a:p>
            <a:pPr marL="0" indent="0" algn="just">
              <a:lnSpc>
                <a:spcPct val="115000"/>
              </a:lnSpc>
              <a:spcAft>
                <a:spcPts val="0"/>
              </a:spcAft>
              <a:buNone/>
            </a:pP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174541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18810740"/>
              </p:ext>
            </p:extLst>
          </p:nvPr>
        </p:nvGraphicFramePr>
        <p:xfrm>
          <a:off x="228600" y="838200"/>
          <a:ext cx="86868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1997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92500" lnSpcReduction="20000"/>
          </a:bodyPr>
          <a:lstStyle/>
          <a:p>
            <a:pPr indent="0">
              <a:lnSpc>
                <a:spcPct val="115000"/>
              </a:lnSpc>
              <a:spcAft>
                <a:spcPts val="0"/>
              </a:spcAft>
              <a:buNone/>
            </a:pPr>
            <a:r>
              <a:rPr lang="vi-VN" sz="2800" b="1" dirty="0">
                <a:ea typeface="Arial"/>
                <a:cs typeface="Times New Roman"/>
              </a:rPr>
              <a:t>Thân bài</a:t>
            </a:r>
            <a:endParaRPr lang="vi-VN" sz="2000" dirty="0">
              <a:latin typeface="Arial"/>
              <a:ea typeface="Arial"/>
              <a:cs typeface="Times New Roman"/>
            </a:endParaRPr>
          </a:p>
          <a:p>
            <a:pPr algn="just">
              <a:lnSpc>
                <a:spcPct val="115000"/>
              </a:lnSpc>
              <a:spcAft>
                <a:spcPts val="0"/>
              </a:spcAft>
              <a:buFontTx/>
              <a:buChar char="-"/>
            </a:pPr>
            <a:r>
              <a:rPr lang="vi-VN" sz="2500" dirty="0" smtClean="0">
                <a:ea typeface="Arial"/>
                <a:cs typeface="Times New Roman"/>
              </a:rPr>
              <a:t>Khác biệt</a:t>
            </a:r>
            <a:endParaRPr lang="vi-VN" sz="2500" dirty="0" smtClean="0">
              <a:latin typeface="Arial"/>
              <a:ea typeface="Arial"/>
              <a:cs typeface="Times New Roman"/>
            </a:endParaRPr>
          </a:p>
          <a:p>
            <a:pPr marL="0" indent="0" algn="just">
              <a:lnSpc>
                <a:spcPct val="115000"/>
              </a:lnSpc>
              <a:spcAft>
                <a:spcPts val="0"/>
              </a:spcAft>
              <a:buNone/>
            </a:pPr>
            <a:r>
              <a:rPr lang="vi-VN" sz="2500" dirty="0" smtClean="0">
                <a:ea typeface="Arial"/>
                <a:cs typeface="Times New Roman"/>
              </a:rPr>
              <a:t>+</a:t>
            </a:r>
            <a:r>
              <a:rPr lang="vi-VN" sz="2500" dirty="0">
                <a:ea typeface="Arial"/>
                <a:cs typeface="Times New Roman"/>
              </a:rPr>
              <a:t> Hình ảnh đoàn binh </a:t>
            </a:r>
            <a:r>
              <a:rPr lang="vi-VN" sz="2500" i="1" dirty="0">
                <a:ea typeface="Arial"/>
                <a:cs typeface="Times New Roman"/>
              </a:rPr>
              <a:t>Tây Tiến </a:t>
            </a:r>
            <a:r>
              <a:rPr lang="vi-VN" sz="2500" dirty="0">
                <a:ea typeface="Arial"/>
                <a:cs typeface="Times New Roman"/>
              </a:rPr>
              <a:t> là chân dung của những người lính trong thời kì đầu của cuộc kháng chiến chống Pháp, còn hình ảnh người lính trong Việt Bắc được khắc họa khi cuộc kháng chiến chống Pháp đã gần đi tới thắng lợi.</a:t>
            </a:r>
            <a:endParaRPr lang="vi-VN" sz="2500" dirty="0">
              <a:latin typeface="Arial"/>
              <a:ea typeface="Arial"/>
              <a:cs typeface="Times New Roman"/>
            </a:endParaRPr>
          </a:p>
          <a:p>
            <a:pPr marL="0" indent="0" algn="just">
              <a:lnSpc>
                <a:spcPct val="115000"/>
              </a:lnSpc>
              <a:spcAft>
                <a:spcPts val="0"/>
              </a:spcAft>
              <a:buNone/>
            </a:pPr>
            <a:r>
              <a:rPr lang="vi-VN" sz="2500" dirty="0">
                <a:ea typeface="Arial"/>
                <a:cs typeface="Times New Roman"/>
              </a:rPr>
              <a:t>+ Hình ảnh người lính trong </a:t>
            </a:r>
            <a:r>
              <a:rPr lang="vi-VN" sz="2500" i="1" dirty="0">
                <a:ea typeface="Arial"/>
                <a:cs typeface="Times New Roman"/>
              </a:rPr>
              <a:t>Tây Tiến</a:t>
            </a:r>
            <a:r>
              <a:rPr lang="vi-VN" sz="2500" dirty="0">
                <a:ea typeface="Arial"/>
                <a:cs typeface="Times New Roman"/>
              </a:rPr>
              <a:t> được tô đậm ở vẻ đẹp tâm hồn vừa đậm chất tráng sĩ kiêu hùng, lãng mạn hoà hoa vừa đậm chất hiện thực của buổi đầu cuộc kháng chiến còn nhiều thiếu thốn, gian </a:t>
            </a:r>
            <a:r>
              <a:rPr lang="vi-VN" sz="2500" dirty="0" smtClean="0">
                <a:ea typeface="Arial"/>
                <a:cs typeface="Times New Roman"/>
              </a:rPr>
              <a:t>khổ; được thể </a:t>
            </a:r>
            <a:r>
              <a:rPr lang="vi-VN" sz="2500" dirty="0">
                <a:ea typeface="Arial"/>
                <a:cs typeface="Times New Roman"/>
              </a:rPr>
              <a:t>hiện qua thể thơ thất ngôn mang âm hưởng vừa cổ điển vừa hiện đại.</a:t>
            </a:r>
            <a:endParaRPr lang="vi-VN" sz="2500" dirty="0">
              <a:latin typeface="Arial"/>
              <a:ea typeface="Arial"/>
              <a:cs typeface="Times New Roman"/>
            </a:endParaRPr>
          </a:p>
          <a:p>
            <a:pPr marL="0" indent="0" algn="just">
              <a:lnSpc>
                <a:spcPct val="115000"/>
              </a:lnSpc>
              <a:spcAft>
                <a:spcPts val="0"/>
              </a:spcAft>
              <a:buNone/>
            </a:pPr>
            <a:r>
              <a:rPr lang="vi-VN" sz="2500" dirty="0">
                <a:ea typeface="Arial"/>
                <a:cs typeface="Times New Roman"/>
              </a:rPr>
              <a:t>+ Hình ảnh đoàn quân trong </a:t>
            </a:r>
            <a:r>
              <a:rPr lang="vi-VN" sz="2500" i="1" dirty="0">
                <a:ea typeface="Arial"/>
                <a:cs typeface="Times New Roman"/>
              </a:rPr>
              <a:t>Việt Bắc</a:t>
            </a:r>
            <a:r>
              <a:rPr lang="vi-VN" sz="2500" dirty="0">
                <a:ea typeface="Arial"/>
                <a:cs typeface="Times New Roman"/>
              </a:rPr>
              <a:t> được nhấn mạnh ở sức mạnh vật chất và tinh </a:t>
            </a:r>
            <a:r>
              <a:rPr lang="vi-VN" sz="2500" dirty="0" smtClean="0">
                <a:ea typeface="Arial"/>
                <a:cs typeface="Times New Roman"/>
              </a:rPr>
              <a:t>thần, biểu </a:t>
            </a:r>
            <a:r>
              <a:rPr lang="vi-VN" sz="2500" dirty="0">
                <a:ea typeface="Arial"/>
                <a:cs typeface="Times New Roman"/>
              </a:rPr>
              <a:t>tượng cho sức mạnh tổng hợp quân dân trong cuộc </a:t>
            </a:r>
            <a:r>
              <a:rPr lang="vi-VN" sz="2500" dirty="0" smtClean="0">
                <a:ea typeface="Arial"/>
                <a:cs typeface="Times New Roman"/>
              </a:rPr>
              <a:t>kháng chiến </a:t>
            </a:r>
            <a:r>
              <a:rPr lang="vi-VN" sz="2500" dirty="0">
                <a:ea typeface="Arial"/>
                <a:cs typeface="Times New Roman"/>
              </a:rPr>
              <a:t>toàn dân, toàn diện, dốc toàn lực lượng cho trận chiến, đưa cuộc kháng chiến đến thắng lợi cuối </a:t>
            </a:r>
            <a:r>
              <a:rPr lang="vi-VN" sz="2500" dirty="0" smtClean="0">
                <a:ea typeface="Arial"/>
                <a:cs typeface="Times New Roman"/>
              </a:rPr>
              <a:t>cùng; được thể hiện </a:t>
            </a:r>
            <a:r>
              <a:rPr lang="vi-VN" sz="2500" dirty="0">
                <a:ea typeface="Arial"/>
                <a:cs typeface="Times New Roman"/>
              </a:rPr>
              <a:t>qua thể thơ lục bát đậm chất hùng ca.</a:t>
            </a:r>
            <a:endParaRPr lang="vi-VN" sz="2500" dirty="0">
              <a:latin typeface="Arial"/>
              <a:ea typeface="Arial"/>
              <a:cs typeface="Times New Roman"/>
            </a:endParaRPr>
          </a:p>
          <a:p>
            <a:pPr marL="0" indent="0" algn="just">
              <a:lnSpc>
                <a:spcPct val="115000"/>
              </a:lnSpc>
              <a:spcAft>
                <a:spcPts val="0"/>
              </a:spcAft>
              <a:buNone/>
            </a:pP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426411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85000" lnSpcReduction="10000"/>
          </a:bodyPr>
          <a:lstStyle/>
          <a:p>
            <a:pPr indent="0">
              <a:lnSpc>
                <a:spcPct val="115000"/>
              </a:lnSpc>
              <a:spcAft>
                <a:spcPts val="0"/>
              </a:spcAft>
              <a:buNone/>
            </a:pPr>
            <a:r>
              <a:rPr lang="vi-VN" sz="2800" b="1" dirty="0">
                <a:ea typeface="Arial"/>
                <a:cs typeface="Times New Roman"/>
              </a:rPr>
              <a:t>Thân bài</a:t>
            </a:r>
            <a:endParaRPr lang="vi-VN" sz="2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Lí giải:</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Giống nhau là bởi: Tố Hữu, Quang Dũng đều là những nhà thơ tiêu biểu cho thơ ca kháng chiến chống Pháp. Hai bài thơ được sáng tác trong cùng thời kì lịch sử dân tộc, cùng giai đoạn văn học 1945 – 1954.</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Khác nhau là bởi: </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Bài thơ </a:t>
            </a:r>
            <a:r>
              <a:rPr lang="vi-VN" sz="3000" i="1" dirty="0">
                <a:ea typeface="Arial"/>
                <a:cs typeface="Times New Roman"/>
              </a:rPr>
              <a:t>Tây Tiến</a:t>
            </a:r>
            <a:r>
              <a:rPr lang="vi-VN" sz="3000" dirty="0">
                <a:ea typeface="Arial"/>
                <a:cs typeface="Times New Roman"/>
              </a:rPr>
              <a:t> được ra đời vào đầu thời kì cuộc kháng chiến chống Pháp, </a:t>
            </a:r>
            <a:r>
              <a:rPr lang="vi-VN" sz="3000" i="1" dirty="0">
                <a:ea typeface="Arial"/>
                <a:cs typeface="Times New Roman"/>
              </a:rPr>
              <a:t>Việt Bắc</a:t>
            </a:r>
            <a:r>
              <a:rPr lang="vi-VN" sz="3000" dirty="0">
                <a:ea typeface="Arial"/>
                <a:cs typeface="Times New Roman"/>
              </a:rPr>
              <a:t> được sáng tác khi cuộc kháng chiến chống Pháp đã thắng lợi. </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Phong cách nghệ thuật của hai nhà thơ: Quang Dũng là hồn thơ phóng khoáng, hồn hậu, lãng mạn, tài hoa. Tố Hữu là nhà thơ trữ tình, chính trị; mang đậm tính sử thi và tính dân tộc.</a:t>
            </a:r>
            <a:endParaRPr lang="vi-VN" sz="3000" dirty="0">
              <a:latin typeface="Arial"/>
              <a:ea typeface="Arial"/>
              <a:cs typeface="Times New Roman"/>
            </a:endParaRPr>
          </a:p>
          <a:p>
            <a:pPr marL="0" indent="0" algn="just">
              <a:lnSpc>
                <a:spcPct val="115000"/>
              </a:lnSpc>
              <a:spcAft>
                <a:spcPts val="0"/>
              </a:spcAft>
              <a:buNone/>
            </a:pP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165530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indent="0">
              <a:lnSpc>
                <a:spcPct val="115000"/>
              </a:lnSpc>
              <a:spcAft>
                <a:spcPts val="0"/>
              </a:spcAft>
              <a:buNone/>
            </a:pPr>
            <a:r>
              <a:rPr lang="vi-VN" sz="2800" b="1" dirty="0">
                <a:ea typeface="Arial"/>
                <a:cs typeface="Times New Roman"/>
              </a:rPr>
              <a:t>Thân bài</a:t>
            </a:r>
            <a:endParaRPr lang="vi-VN" sz="2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Ý nghĩa của sự giống và khác nhau:</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Cho thấy sự thống nhất trong đề tài, nội dung tư tưởng, cảm hứng chủ đạo của thơ ca kháng chiến chống Pháp</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Cho thấy sự độc đáo trong phong cách nghệ thuật của các nghệ sĩ</a:t>
            </a:r>
            <a:endParaRPr lang="vi-VN" sz="3000" dirty="0">
              <a:latin typeface="Arial"/>
              <a:ea typeface="Arial"/>
              <a:cs typeface="Times New Roman"/>
            </a:endParaRPr>
          </a:p>
          <a:p>
            <a:pPr marL="0" indent="0" algn="just">
              <a:lnSpc>
                <a:spcPct val="115000"/>
              </a:lnSpc>
              <a:spcAft>
                <a:spcPts val="0"/>
              </a:spcAft>
              <a:buNone/>
            </a:pPr>
            <a:r>
              <a:rPr lang="vi-VN" sz="3000" dirty="0">
                <a:ea typeface="Arial"/>
                <a:cs typeface="Times New Roman"/>
              </a:rPr>
              <a:t>+ Góp phần tạo nên những bức tranh phong phú, đa dạng về đề tài người lính trong thơ ca kháng chiến chống Pháp</a:t>
            </a:r>
            <a:endParaRPr lang="vi-VN" sz="3000" dirty="0">
              <a:latin typeface="Arial"/>
              <a:ea typeface="Arial"/>
              <a:cs typeface="Times New Roman"/>
            </a:endParaRPr>
          </a:p>
          <a:p>
            <a:pPr marL="0" indent="0" algn="just">
              <a:lnSpc>
                <a:spcPct val="115000"/>
              </a:lnSpc>
              <a:spcAft>
                <a:spcPts val="0"/>
              </a:spcAft>
              <a:buNone/>
            </a:pP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258575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1.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cảm</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nhận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hình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tượng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thơ</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marL="0" indent="0" algn="just">
              <a:lnSpc>
                <a:spcPct val="115000"/>
              </a:lnSpc>
              <a:spcAft>
                <a:spcPts val="0"/>
              </a:spcAft>
              <a:buNone/>
            </a:pPr>
            <a:endParaRPr lang="vi-VN" sz="2000" dirty="0">
              <a:latin typeface="Arial"/>
              <a:ea typeface="Arial"/>
              <a:cs typeface="Times New Roman"/>
            </a:endParaRPr>
          </a:p>
          <a:p>
            <a:pPr marL="0" indent="0">
              <a:lnSpc>
                <a:spcPct val="110000"/>
              </a:lnSpc>
              <a:spcBef>
                <a:spcPts val="0"/>
              </a:spcBef>
              <a:buNone/>
            </a:pPr>
            <a:endParaRPr lang="vi-VN" dirty="0"/>
          </a:p>
        </p:txBody>
      </p:sp>
      <p:sp>
        <p:nvSpPr>
          <p:cNvPr id="3" name="Rectangle 2"/>
          <p:cNvSpPr/>
          <p:nvPr/>
        </p:nvSpPr>
        <p:spPr>
          <a:xfrm>
            <a:off x="152400" y="1447800"/>
            <a:ext cx="8686800" cy="2862322"/>
          </a:xfrm>
          <a:prstGeom prst="rect">
            <a:avLst/>
          </a:prstGeom>
        </p:spPr>
        <p:txBody>
          <a:bodyPr wrap="square">
            <a:spAutoFit/>
          </a:bodyPr>
          <a:lstStyle/>
          <a:p>
            <a:pPr algn="just">
              <a:spcAft>
                <a:spcPts val="0"/>
              </a:spcAft>
            </a:pPr>
            <a:r>
              <a:rPr lang="vi-VN" sz="3000" b="1" dirty="0">
                <a:ea typeface="Arial"/>
                <a:cs typeface="Times New Roman"/>
              </a:rPr>
              <a:t>Kết bài</a:t>
            </a:r>
            <a:endParaRPr lang="vi-VN" sz="3000" dirty="0">
              <a:latin typeface="Arial"/>
              <a:ea typeface="Arial"/>
              <a:cs typeface="Times New Roman"/>
            </a:endParaRPr>
          </a:p>
          <a:p>
            <a:pPr algn="just">
              <a:spcAft>
                <a:spcPts val="0"/>
              </a:spcAft>
            </a:pPr>
            <a:r>
              <a:rPr lang="vi-VN" sz="3000" dirty="0">
                <a:solidFill>
                  <a:srgbClr val="1C1E21"/>
                </a:solidFill>
                <a:ea typeface="Times New Roman"/>
                <a:cs typeface="Times New Roman"/>
              </a:rPr>
              <a:t>- Khái quát những nét giống nhau và khác nhau tiêu biểu hình ảnh người lính trong kháng chiến chống Pháp qua hai đoạn thơ.</a:t>
            </a:r>
            <a:endParaRPr lang="vi-VN" sz="3000" dirty="0">
              <a:ea typeface="Times New Roman"/>
            </a:endParaRPr>
          </a:p>
          <a:p>
            <a:pPr algn="just">
              <a:spcAft>
                <a:spcPts val="0"/>
              </a:spcAft>
            </a:pPr>
            <a:r>
              <a:rPr lang="vi-VN" sz="3000" dirty="0">
                <a:solidFill>
                  <a:srgbClr val="1C1E21"/>
                </a:solidFill>
                <a:ea typeface="Times New Roman"/>
                <a:cs typeface="Times New Roman"/>
              </a:rPr>
              <a:t>- Khẳng định vị trí của hai tác phẩm, hai tác giả</a:t>
            </a:r>
            <a:endParaRPr lang="vi-VN" sz="3000" dirty="0">
              <a:ea typeface="Times New Roman"/>
            </a:endParaRPr>
          </a:p>
          <a:p>
            <a:pPr algn="just">
              <a:spcAft>
                <a:spcPts val="0"/>
              </a:spcAft>
            </a:pPr>
            <a:r>
              <a:rPr lang="vi-VN" sz="3000" dirty="0">
                <a:solidFill>
                  <a:srgbClr val="1C1E21"/>
                </a:solidFill>
                <a:ea typeface="Times New Roman"/>
                <a:cs typeface="Times New Roman"/>
              </a:rPr>
              <a:t>- Có thể nêu những cảm nghĩ của bản thân.</a:t>
            </a:r>
            <a:endParaRPr lang="vi-VN" sz="3000" dirty="0">
              <a:ea typeface="Times New Roman"/>
            </a:endParaRPr>
          </a:p>
        </p:txBody>
      </p:sp>
    </p:spTree>
    <p:extLst>
      <p:ext uri="{BB962C8B-B14F-4D97-AF65-F5344CB8AC3E}">
        <p14:creationId xmlns:p14="http://schemas.microsoft.com/office/powerpoint/2010/main" val="36282829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92500"/>
          </a:bodyPr>
          <a:lstStyle/>
          <a:p>
            <a:pPr marL="0" indent="0" algn="just">
              <a:lnSpc>
                <a:spcPct val="120000"/>
              </a:lnSpc>
              <a:spcAft>
                <a:spcPts val="0"/>
              </a:spcAft>
              <a:buNone/>
            </a:pPr>
            <a:r>
              <a:rPr lang="vi-VN" sz="2800" b="1" dirty="0" smtClean="0">
                <a:ea typeface="Calibri"/>
                <a:cs typeface="Times New Roman"/>
              </a:rPr>
              <a:t>Đề </a:t>
            </a:r>
            <a:r>
              <a:rPr lang="vi-VN" sz="2800" b="1" dirty="0">
                <a:ea typeface="Calibri"/>
                <a:cs typeface="Times New Roman"/>
              </a:rPr>
              <a:t>bài: Cảm nhận nét tương đồng và khác biệt của chi tiết </a:t>
            </a:r>
            <a:r>
              <a:rPr lang="vi-VN" sz="2800" b="1" i="1" dirty="0">
                <a:ea typeface="Calibri"/>
                <a:cs typeface="Times New Roman"/>
              </a:rPr>
              <a:t>“dòng nước mắt”</a:t>
            </a:r>
            <a:r>
              <a:rPr lang="vi-VN" sz="2800" b="1" dirty="0">
                <a:ea typeface="Calibri"/>
                <a:cs typeface="Times New Roman"/>
              </a:rPr>
              <a:t> trong hai đoạn văn sau: </a:t>
            </a:r>
            <a:endParaRPr lang="vi-VN" sz="2000" b="1" dirty="0">
              <a:latin typeface="Arial"/>
              <a:ea typeface="Arial"/>
              <a:cs typeface="Times New Roman"/>
            </a:endParaRPr>
          </a:p>
          <a:p>
            <a:pPr marL="0" indent="0" algn="just">
              <a:lnSpc>
                <a:spcPct val="120000"/>
              </a:lnSpc>
              <a:spcAft>
                <a:spcPts val="0"/>
              </a:spcAft>
              <a:buNone/>
            </a:pPr>
            <a:r>
              <a:rPr lang="vi-VN" sz="2800" i="1" dirty="0" smtClean="0">
                <a:ea typeface="Calibri"/>
                <a:cs typeface="Times New Roman"/>
              </a:rPr>
              <a:t>“ </a:t>
            </a:r>
            <a:r>
              <a:rPr lang="vi-VN" sz="2800" i="1" dirty="0">
                <a:ea typeface="Calibri"/>
                <a:cs typeface="Times New Roman"/>
              </a:rPr>
              <a:t>Chao ôi, người ta dựng vở gả chồng cho con là trong lúc trong nhà ăn nên làm nổi, những mong sinh con đẻ cái mở mặt sau này. Còn mình thì…Trong kẽ mắt kèm nhèm của bà rỉ xuống hai dòng nước mắt…”</a:t>
            </a:r>
            <a:endParaRPr lang="vi-VN" sz="2000" dirty="0">
              <a:latin typeface="Arial"/>
              <a:ea typeface="Arial"/>
              <a:cs typeface="Times New Roman"/>
            </a:endParaRPr>
          </a:p>
          <a:p>
            <a:pPr marL="0" indent="0" algn="just">
              <a:lnSpc>
                <a:spcPct val="120000"/>
              </a:lnSpc>
              <a:spcAft>
                <a:spcPts val="0"/>
              </a:spcAft>
              <a:buNone/>
            </a:pPr>
            <a:r>
              <a:rPr lang="vi-VN" sz="2800" dirty="0" smtClean="0">
                <a:ea typeface="Calibri"/>
                <a:cs typeface="Times New Roman"/>
              </a:rPr>
              <a:t>			</a:t>
            </a:r>
            <a:r>
              <a:rPr lang="vi-VN" sz="2800" dirty="0">
                <a:ea typeface="Calibri"/>
                <a:cs typeface="Times New Roman"/>
              </a:rPr>
              <a:t>	         ( </a:t>
            </a:r>
            <a:r>
              <a:rPr lang="vi-VN" sz="2800" i="1" dirty="0">
                <a:ea typeface="Calibri"/>
                <a:cs typeface="Times New Roman"/>
              </a:rPr>
              <a:t>Vợ nhặt</a:t>
            </a:r>
            <a:r>
              <a:rPr lang="vi-VN" sz="2800" dirty="0">
                <a:ea typeface="Calibri"/>
                <a:cs typeface="Times New Roman"/>
              </a:rPr>
              <a:t> – Kim Lân)</a:t>
            </a:r>
            <a:endParaRPr lang="vi-VN" sz="2000" dirty="0">
              <a:latin typeface="Arial"/>
              <a:ea typeface="Arial"/>
              <a:cs typeface="Times New Roman"/>
            </a:endParaRPr>
          </a:p>
          <a:p>
            <a:pPr marL="0" indent="0" algn="just">
              <a:lnSpc>
                <a:spcPct val="120000"/>
              </a:lnSpc>
              <a:spcAft>
                <a:spcPts val="0"/>
              </a:spcAft>
              <a:buNone/>
            </a:pPr>
            <a:r>
              <a:rPr lang="vi-VN" sz="2800" i="1" dirty="0" smtClean="0">
                <a:ea typeface="Calibri"/>
                <a:cs typeface="Times New Roman"/>
              </a:rPr>
              <a:t>“ </a:t>
            </a:r>
            <a:r>
              <a:rPr lang="vi-VN" sz="2800" i="1" dirty="0">
                <a:ea typeface="Calibri"/>
                <a:cs typeface="Times New Roman"/>
              </a:rPr>
              <a:t>Thằng nhỏ cho đến lúc này vẫn chẳng hề hé răng, như một viên đạn bắn vào người đàn ông và bây giờ đang xuyên qua tâm hồn người đàn bà, làm rỏ xuống những dòng nước mắt…”</a:t>
            </a:r>
            <a:endParaRPr lang="vi-VN" sz="2000" dirty="0">
              <a:latin typeface="Arial"/>
              <a:ea typeface="Arial"/>
              <a:cs typeface="Times New Roman"/>
            </a:endParaRPr>
          </a:p>
          <a:p>
            <a:pPr marL="0" indent="0" algn="just">
              <a:lnSpc>
                <a:spcPct val="120000"/>
              </a:lnSpc>
              <a:spcAft>
                <a:spcPts val="0"/>
              </a:spcAft>
              <a:buNone/>
            </a:pPr>
            <a:r>
              <a:rPr lang="vi-VN" sz="2800" dirty="0" smtClean="0">
                <a:ea typeface="Calibri"/>
                <a:cs typeface="Times New Roman"/>
              </a:rPr>
              <a:t>	</a:t>
            </a:r>
            <a:r>
              <a:rPr lang="vi-VN" sz="2800" dirty="0">
                <a:ea typeface="Calibri"/>
                <a:cs typeface="Times New Roman"/>
              </a:rPr>
              <a:t>	</a:t>
            </a:r>
            <a:r>
              <a:rPr lang="vi-VN" sz="2800" dirty="0" smtClean="0">
                <a:ea typeface="Calibri"/>
                <a:cs typeface="Times New Roman"/>
              </a:rPr>
              <a:t>(</a:t>
            </a:r>
            <a:r>
              <a:rPr lang="vi-VN" sz="2800" i="1" dirty="0" smtClean="0">
                <a:ea typeface="Calibri"/>
                <a:cs typeface="Times New Roman"/>
              </a:rPr>
              <a:t>Chiếc thuyền </a:t>
            </a:r>
            <a:r>
              <a:rPr lang="vi-VN" sz="2800" i="1" dirty="0">
                <a:ea typeface="Calibri"/>
                <a:cs typeface="Times New Roman"/>
              </a:rPr>
              <a:t>ngoài xa – </a:t>
            </a:r>
            <a:r>
              <a:rPr lang="vi-VN" sz="2800" dirty="0">
                <a:ea typeface="Calibri"/>
                <a:cs typeface="Times New Roman"/>
              </a:rPr>
              <a:t>Nguyễn Minh Châu</a:t>
            </a:r>
            <a:r>
              <a:rPr lang="vi-VN" sz="2800" i="1" dirty="0">
                <a:ea typeface="Calibri"/>
                <a:cs typeface="Times New Roman"/>
              </a:rPr>
              <a:t> )</a:t>
            </a:r>
            <a:endParaRPr lang="vi-VN" sz="2000" dirty="0">
              <a:latin typeface="Arial"/>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1471821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marL="0" indent="0">
              <a:lnSpc>
                <a:spcPct val="115000"/>
              </a:lnSpc>
              <a:spcAft>
                <a:spcPts val="0"/>
              </a:spcAft>
              <a:buNone/>
            </a:pPr>
            <a:r>
              <a:rPr lang="vi-VN" sz="2800" b="1" dirty="0">
                <a:ea typeface="Arial"/>
                <a:cs typeface="Times New Roman"/>
              </a:rPr>
              <a:t>* Xác định yêu cầu đề bài</a:t>
            </a:r>
            <a:endParaRPr lang="vi-VN" sz="2000" dirty="0">
              <a:latin typeface="Arial"/>
              <a:ea typeface="Arial"/>
              <a:cs typeface="Times New Roman"/>
            </a:endParaRPr>
          </a:p>
          <a:p>
            <a:pPr marL="0" indent="0">
              <a:lnSpc>
                <a:spcPct val="115000"/>
              </a:lnSpc>
              <a:spcAft>
                <a:spcPts val="0"/>
              </a:spcAft>
              <a:buNone/>
            </a:pPr>
            <a:r>
              <a:rPr lang="vi-VN" sz="2800" dirty="0">
                <a:ea typeface="Arial"/>
                <a:cs typeface="Times New Roman"/>
              </a:rPr>
              <a:t>- Kiểu bài: So sánh hai chi tiết trong đoạn trích văn xuôi</a:t>
            </a:r>
            <a:endParaRPr lang="vi-VN" sz="2000" dirty="0">
              <a:ea typeface="Arial"/>
              <a:cs typeface="Times New Roman"/>
            </a:endParaRPr>
          </a:p>
          <a:p>
            <a:pPr marL="0" indent="0">
              <a:lnSpc>
                <a:spcPct val="115000"/>
              </a:lnSpc>
              <a:spcAft>
                <a:spcPts val="0"/>
              </a:spcAft>
              <a:buNone/>
            </a:pPr>
            <a:r>
              <a:rPr lang="vi-VN" sz="2800" dirty="0">
                <a:ea typeface="Arial"/>
                <a:cs typeface="Times New Roman"/>
              </a:rPr>
              <a:t>- Vấn đề nghị luận: Nét tương đồng và khác biệt của chi tiết </a:t>
            </a:r>
            <a:r>
              <a:rPr lang="vi-VN" sz="2800" i="1" dirty="0">
                <a:ea typeface="Arial"/>
                <a:cs typeface="Times New Roman"/>
              </a:rPr>
              <a:t>“dòng nước mắt”</a:t>
            </a:r>
            <a:endParaRPr lang="vi-VN" sz="2000" dirty="0">
              <a:ea typeface="Arial"/>
              <a:cs typeface="Times New Roman"/>
            </a:endParaRPr>
          </a:p>
          <a:p>
            <a:pPr marL="0" indent="0">
              <a:lnSpc>
                <a:spcPct val="115000"/>
              </a:lnSpc>
              <a:spcAft>
                <a:spcPts val="0"/>
              </a:spcAft>
              <a:buNone/>
            </a:pPr>
            <a:r>
              <a:rPr lang="vi-VN" sz="2800" dirty="0">
                <a:ea typeface="Arial"/>
                <a:cs typeface="Times New Roman"/>
              </a:rPr>
              <a:t>- Phạm vi kiến thức: Hai đoạn văn trong </a:t>
            </a:r>
            <a:r>
              <a:rPr lang="vi-VN" sz="2800" i="1" dirty="0">
                <a:ea typeface="Arial"/>
                <a:cs typeface="Times New Roman"/>
              </a:rPr>
              <a:t>Vợ nhặt, </a:t>
            </a:r>
            <a:r>
              <a:rPr lang="vi-VN" sz="2800" dirty="0">
                <a:ea typeface="Arial"/>
                <a:cs typeface="Times New Roman"/>
              </a:rPr>
              <a:t>Kim Lân và </a:t>
            </a:r>
            <a:r>
              <a:rPr lang="vi-VN" sz="2800" i="1" dirty="0">
                <a:ea typeface="Arial"/>
                <a:cs typeface="Times New Roman"/>
              </a:rPr>
              <a:t>Chiếc thuyền ngoài xa, </a:t>
            </a:r>
            <a:r>
              <a:rPr lang="vi-VN" sz="2800" dirty="0">
                <a:ea typeface="Arial"/>
                <a:cs typeface="Times New Roman"/>
              </a:rPr>
              <a:t>Nguyễn Minh Châu</a:t>
            </a:r>
            <a:endParaRPr lang="vi-VN" sz="2000" dirty="0">
              <a:ea typeface="Arial"/>
              <a:cs typeface="Times New Roman"/>
            </a:endParaRPr>
          </a:p>
          <a:p>
            <a:pPr marL="0" indent="0">
              <a:lnSpc>
                <a:spcPct val="115000"/>
              </a:lnSpc>
              <a:spcAft>
                <a:spcPts val="0"/>
              </a:spcAft>
              <a:buNone/>
            </a:pPr>
            <a:r>
              <a:rPr lang="vi-VN" sz="2800" dirty="0">
                <a:ea typeface="Arial"/>
                <a:cs typeface="Times New Roman"/>
              </a:rPr>
              <a:t>- Thao tác lập luận: So sánh, phân tích, chứng minh, bình luận</a:t>
            </a:r>
            <a:endParaRPr lang="vi-VN" sz="2000" dirty="0">
              <a:ea typeface="Arial"/>
              <a:cs typeface="Times New Roman"/>
            </a:endParaRPr>
          </a:p>
          <a:p>
            <a:pPr marL="0" indent="0">
              <a:lnSpc>
                <a:spcPct val="110000"/>
              </a:lnSpc>
              <a:spcBef>
                <a:spcPts val="0"/>
              </a:spcBef>
              <a:buNone/>
            </a:pPr>
            <a:endParaRPr lang="vi-VN" dirty="0"/>
          </a:p>
        </p:txBody>
      </p:sp>
    </p:spTree>
    <p:extLst>
      <p:ext uri="{BB962C8B-B14F-4D97-AF65-F5344CB8AC3E}">
        <p14:creationId xmlns:p14="http://schemas.microsoft.com/office/powerpoint/2010/main" val="801232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1000"/>
                                        <p:tgtEl>
                                          <p:spTgt spid="5">
                                            <p:txEl>
                                              <p:pRg st="3" end="3"/>
                                            </p:txEl>
                                          </p:spTgt>
                                        </p:tgtEl>
                                      </p:cBhvr>
                                    </p:animEffect>
                                    <p:anim calcmode="lin" valueType="num">
                                      <p:cBhvr>
                                        <p:cTn id="2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 calcmode="lin" valueType="num">
                                      <p:cBhvr additive="base">
                                        <p:cTn id="32"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a:lnSpc>
                <a:spcPct val="115000"/>
              </a:lnSpc>
              <a:spcAft>
                <a:spcPts val="0"/>
              </a:spcAft>
            </a:pPr>
            <a:r>
              <a:rPr lang="vi-VN" sz="2800" b="1" dirty="0">
                <a:ea typeface="Arial"/>
                <a:cs typeface="Times New Roman"/>
              </a:rPr>
              <a:t>Mở bài: </a:t>
            </a:r>
            <a:endParaRPr lang="vi-VN" sz="2000" dirty="0">
              <a:latin typeface="Arial"/>
              <a:ea typeface="Arial"/>
              <a:cs typeface="Times New Roman"/>
            </a:endParaRPr>
          </a:p>
          <a:p>
            <a:pPr marL="0" indent="0">
              <a:lnSpc>
                <a:spcPct val="115000"/>
              </a:lnSpc>
              <a:spcAft>
                <a:spcPts val="0"/>
              </a:spcAft>
              <a:buNone/>
            </a:pPr>
            <a:r>
              <a:rPr lang="vi-VN" sz="2800" dirty="0">
                <a:ea typeface="Arial"/>
                <a:cs typeface="Times New Roman"/>
              </a:rPr>
              <a:t>- Giới thiệu về hai tác giả, hai tác phẩm.</a:t>
            </a:r>
            <a:endParaRPr lang="vi-VN" sz="2000" dirty="0">
              <a:latin typeface="Arial"/>
              <a:ea typeface="Arial"/>
              <a:cs typeface="Times New Roman"/>
            </a:endParaRPr>
          </a:p>
          <a:p>
            <a:pPr marL="0" indent="0" algn="just">
              <a:lnSpc>
                <a:spcPct val="120000"/>
              </a:lnSpc>
              <a:spcAft>
                <a:spcPts val="0"/>
              </a:spcAft>
              <a:buNone/>
            </a:pPr>
            <a:r>
              <a:rPr lang="vi-VN" sz="2800" dirty="0">
                <a:ea typeface="Arial"/>
                <a:cs typeface="Times New Roman"/>
              </a:rPr>
              <a:t>- Giới thiệu vấn đề nghị luận và phạm vi kiến thức: </a:t>
            </a:r>
            <a:r>
              <a:rPr lang="vi-VN" sz="2800" dirty="0">
                <a:ea typeface="Calibri"/>
                <a:cs typeface="Times New Roman"/>
              </a:rPr>
              <a:t>nét tương đồng và khác biệt của chi tiết </a:t>
            </a:r>
            <a:r>
              <a:rPr lang="vi-VN" sz="2800" i="1" dirty="0">
                <a:ea typeface="Calibri"/>
                <a:cs typeface="Times New Roman"/>
              </a:rPr>
              <a:t>“dòng nước mắt”</a:t>
            </a:r>
            <a:r>
              <a:rPr lang="vi-VN" sz="2800" dirty="0">
                <a:ea typeface="Calibri"/>
                <a:cs typeface="Times New Roman"/>
              </a:rPr>
              <a:t> trong hai đoạn </a:t>
            </a:r>
            <a:r>
              <a:rPr lang="vi-VN" sz="2800" dirty="0" smtClean="0">
                <a:ea typeface="Calibri"/>
                <a:cs typeface="Times New Roman"/>
              </a:rPr>
              <a:t>văn.</a:t>
            </a:r>
            <a:endParaRPr lang="vi-VN" sz="2000" dirty="0">
              <a:latin typeface="Arial"/>
              <a:ea typeface="Arial"/>
              <a:cs typeface="Times New Roman"/>
            </a:endParaRPr>
          </a:p>
          <a:p>
            <a:pPr algn="just">
              <a:lnSpc>
                <a:spcPct val="120000"/>
              </a:lnSpc>
              <a:spcAft>
                <a:spcPts val="0"/>
              </a:spcAft>
            </a:pPr>
            <a:r>
              <a:rPr lang="vi-VN" sz="2800" b="1" dirty="0" smtClean="0">
                <a:ea typeface="Arial"/>
                <a:cs typeface="Times New Roman"/>
              </a:rPr>
              <a:t>Thân </a:t>
            </a:r>
            <a:r>
              <a:rPr lang="vi-VN" sz="2800" b="1" dirty="0">
                <a:ea typeface="Arial"/>
                <a:cs typeface="Times New Roman"/>
              </a:rPr>
              <a:t>bài</a:t>
            </a:r>
            <a:endParaRPr lang="vi-VN" sz="2000" dirty="0">
              <a:latin typeface="Arial"/>
              <a:ea typeface="Arial"/>
              <a:cs typeface="Times New Roman"/>
            </a:endParaRPr>
          </a:p>
          <a:p>
            <a:pPr marL="0" indent="0">
              <a:lnSpc>
                <a:spcPct val="115000"/>
              </a:lnSpc>
              <a:spcAft>
                <a:spcPts val="0"/>
              </a:spcAft>
              <a:buNone/>
            </a:pPr>
            <a:r>
              <a:rPr lang="vi-VN" sz="3000" dirty="0" smtClean="0">
                <a:ea typeface="Arial"/>
                <a:cs typeface="Times New Roman"/>
              </a:rPr>
              <a:t>a. Giới </a:t>
            </a:r>
            <a:r>
              <a:rPr lang="vi-VN" sz="3000" dirty="0">
                <a:ea typeface="Arial"/>
                <a:cs typeface="Times New Roman"/>
              </a:rPr>
              <a:t>thiệu về </a:t>
            </a:r>
            <a:r>
              <a:rPr lang="vi-VN" sz="3000" dirty="0" smtClean="0">
                <a:ea typeface="Arial"/>
                <a:cs typeface="Times New Roman"/>
              </a:rPr>
              <a:t>hai chi tiết </a:t>
            </a:r>
          </a:p>
          <a:p>
            <a:pPr marL="0" indent="0">
              <a:lnSpc>
                <a:spcPct val="115000"/>
              </a:lnSpc>
              <a:spcAft>
                <a:spcPts val="0"/>
              </a:spcAft>
              <a:buNone/>
            </a:pPr>
            <a:r>
              <a:rPr lang="vi-VN" sz="3000" dirty="0" smtClean="0">
                <a:ea typeface="Arial"/>
                <a:cs typeface="Times New Roman"/>
              </a:rPr>
              <a:t>- Vai </a:t>
            </a:r>
            <a:r>
              <a:rPr lang="vi-VN" sz="3000" dirty="0">
                <a:ea typeface="Arial"/>
                <a:cs typeface="Times New Roman"/>
              </a:rPr>
              <a:t>trò của chi tiết nghệ thuật trong tác phẩm văn </a:t>
            </a:r>
            <a:r>
              <a:rPr lang="vi-VN" sz="3000" dirty="0" smtClean="0">
                <a:ea typeface="Arial"/>
                <a:cs typeface="Times New Roman"/>
              </a:rPr>
              <a:t>xuôi</a:t>
            </a:r>
          </a:p>
          <a:p>
            <a:pPr marL="0" indent="0">
              <a:lnSpc>
                <a:spcPct val="115000"/>
              </a:lnSpc>
              <a:spcAft>
                <a:spcPts val="0"/>
              </a:spcAft>
              <a:buNone/>
            </a:pPr>
            <a:r>
              <a:rPr lang="vi-VN" sz="3000" dirty="0" smtClean="0">
                <a:ea typeface="Arial"/>
                <a:cs typeface="Times New Roman"/>
              </a:rPr>
              <a:t>- Hoàn cảnh xuất hiện hai chi tiết</a:t>
            </a:r>
            <a:endParaRPr lang="vi-VN" sz="3000" dirty="0"/>
          </a:p>
        </p:txBody>
      </p:sp>
    </p:spTree>
    <p:extLst>
      <p:ext uri="{BB962C8B-B14F-4D97-AF65-F5344CB8AC3E}">
        <p14:creationId xmlns:p14="http://schemas.microsoft.com/office/powerpoint/2010/main" val="208714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85000" lnSpcReduction="10000"/>
          </a:bodyPr>
          <a:lstStyle/>
          <a:p>
            <a:pPr marL="0" indent="0" algn="just">
              <a:lnSpc>
                <a:spcPct val="115000"/>
              </a:lnSpc>
              <a:spcAft>
                <a:spcPts val="0"/>
              </a:spcAft>
              <a:buNone/>
            </a:pPr>
            <a:r>
              <a:rPr lang="vi-VN" sz="3200" b="1" dirty="0">
                <a:ea typeface="Arial"/>
                <a:cs typeface="Times New Roman"/>
              </a:rPr>
              <a:t>b. Luận điểm 1. Điểm tương đồng của hai chi tiết</a:t>
            </a:r>
            <a:endParaRPr lang="vi-VN" sz="2400" dirty="0">
              <a:latin typeface="Arial"/>
              <a:ea typeface="Arial"/>
              <a:cs typeface="Times New Roman"/>
            </a:endParaRPr>
          </a:p>
          <a:p>
            <a:pPr marL="0" indent="0" algn="just">
              <a:lnSpc>
                <a:spcPct val="115000"/>
              </a:lnSpc>
              <a:spcAft>
                <a:spcPts val="0"/>
              </a:spcAft>
              <a:buNone/>
            </a:pPr>
            <a:r>
              <a:rPr lang="vi-VN" sz="3200" dirty="0">
                <a:ea typeface="Arial"/>
                <a:cs typeface="Times New Roman"/>
              </a:rPr>
              <a:t>- Về nội dung:</a:t>
            </a:r>
            <a:endParaRPr lang="vi-VN" sz="2400" dirty="0">
              <a:latin typeface="Arial"/>
              <a:ea typeface="Arial"/>
              <a:cs typeface="Times New Roman"/>
            </a:endParaRPr>
          </a:p>
          <a:p>
            <a:pPr marL="0" indent="0" algn="just">
              <a:lnSpc>
                <a:spcPct val="115000"/>
              </a:lnSpc>
              <a:spcAft>
                <a:spcPts val="0"/>
              </a:spcAft>
              <a:buNone/>
            </a:pPr>
            <a:r>
              <a:rPr lang="vi-VN" sz="3200" b="1" dirty="0">
                <a:ea typeface="Arial"/>
                <a:cs typeface="Times New Roman"/>
              </a:rPr>
              <a:t>+ </a:t>
            </a:r>
            <a:r>
              <a:rPr lang="vi-VN" sz="3200" dirty="0">
                <a:ea typeface="Arial"/>
                <a:cs typeface="Times New Roman"/>
              </a:rPr>
              <a:t>Đều là những dòng lệ của những người phụ nữ, những người mẹ trong cảnh nghèo đói khốn khổ. Đều là những dòng nước mắt chan chứa tình người của những người mẹ vị tha, giàu đức hi sinh.</a:t>
            </a:r>
            <a:endParaRPr lang="vi-VN" sz="2400" dirty="0">
              <a:latin typeface="Arial"/>
              <a:ea typeface="Arial"/>
              <a:cs typeface="Times New Roman"/>
            </a:endParaRPr>
          </a:p>
          <a:p>
            <a:pPr marL="0" indent="0" algn="just">
              <a:lnSpc>
                <a:spcPct val="115000"/>
              </a:lnSpc>
              <a:spcAft>
                <a:spcPts val="0"/>
              </a:spcAft>
              <a:buNone/>
            </a:pPr>
            <a:r>
              <a:rPr lang="vi-VN" sz="3200" dirty="0">
                <a:ea typeface="Arial"/>
                <a:cs typeface="Times New Roman"/>
              </a:rPr>
              <a:t>+ Đều góp phần thể hiện giá trị nhân đạo của hai tác phẩm, thể hiện tấm lòng thương cảm đối với bi kịch của con người, sự trân trọng vẻ đẹp tình đời, tình người của tác </a:t>
            </a:r>
            <a:r>
              <a:rPr lang="vi-VN" sz="3200" dirty="0" smtClean="0">
                <a:ea typeface="Arial"/>
                <a:cs typeface="Times New Roman"/>
              </a:rPr>
              <a:t>giả.</a:t>
            </a:r>
            <a:endParaRPr lang="vi-VN" sz="2400" dirty="0">
              <a:latin typeface="Arial"/>
              <a:ea typeface="Arial"/>
              <a:cs typeface="Times New Roman"/>
            </a:endParaRPr>
          </a:p>
          <a:p>
            <a:pPr marL="0" indent="0" algn="just">
              <a:lnSpc>
                <a:spcPct val="115000"/>
              </a:lnSpc>
              <a:spcAft>
                <a:spcPts val="0"/>
              </a:spcAft>
              <a:buNone/>
            </a:pPr>
            <a:r>
              <a:rPr lang="vi-VN" sz="3200" dirty="0">
                <a:ea typeface="Arial"/>
                <a:cs typeface="Times New Roman"/>
              </a:rPr>
              <a:t>- Về nghệ thuật:</a:t>
            </a:r>
            <a:r>
              <a:rPr lang="vi-VN" sz="3200" b="1" i="1" dirty="0">
                <a:ea typeface="Arial"/>
                <a:cs typeface="Times New Roman"/>
              </a:rPr>
              <a:t> </a:t>
            </a:r>
            <a:r>
              <a:rPr lang="vi-VN" sz="3200" dirty="0" smtClean="0">
                <a:ea typeface="Arial"/>
                <a:cs typeface="Times New Roman"/>
              </a:rPr>
              <a:t>hai chi </a:t>
            </a:r>
            <a:r>
              <a:rPr lang="vi-VN" sz="3200" dirty="0">
                <a:ea typeface="Arial"/>
                <a:cs typeface="Times New Roman"/>
              </a:rPr>
              <a:t>tiết đều xuất hiện trong những tình huống éo </a:t>
            </a:r>
            <a:r>
              <a:rPr lang="vi-VN" sz="3200" dirty="0" smtClean="0">
                <a:ea typeface="Arial"/>
                <a:cs typeface="Times New Roman"/>
              </a:rPr>
              <a:t>le; đều </a:t>
            </a:r>
            <a:r>
              <a:rPr lang="vi-VN" sz="3200" dirty="0">
                <a:ea typeface="Arial"/>
                <a:cs typeface="Times New Roman"/>
              </a:rPr>
              <a:t>thể hiện ngòi bút miêu </a:t>
            </a:r>
            <a:r>
              <a:rPr lang="vi-VN" sz="3200" dirty="0" smtClean="0">
                <a:ea typeface="Arial"/>
                <a:cs typeface="Times New Roman"/>
              </a:rPr>
              <a:t>tả </a:t>
            </a:r>
            <a:r>
              <a:rPr lang="vi-VN" sz="3200" dirty="0">
                <a:ea typeface="Arial"/>
                <a:cs typeface="Times New Roman"/>
              </a:rPr>
              <a:t>tâm lí nhân vật tinh tế sâu sắc của hai nhà văn.</a:t>
            </a:r>
            <a:r>
              <a:rPr lang="vi-VN" sz="3200" i="1" dirty="0">
                <a:solidFill>
                  <a:srgbClr val="1C1E21"/>
                </a:solidFill>
                <a:ea typeface="Arial"/>
                <a:cs typeface="Times New Roman"/>
              </a:rPr>
              <a:t>	</a:t>
            </a:r>
            <a:endParaRPr lang="vi-VN" sz="2400" dirty="0">
              <a:latin typeface="Arial"/>
              <a:ea typeface="Arial"/>
              <a:cs typeface="Times New Roman"/>
            </a:endParaRPr>
          </a:p>
          <a:p>
            <a:pPr marL="0" indent="0">
              <a:lnSpc>
                <a:spcPct val="115000"/>
              </a:lnSpc>
              <a:spcAft>
                <a:spcPts val="0"/>
              </a:spcAft>
              <a:buNone/>
            </a:pPr>
            <a:endParaRPr lang="vi-VN" sz="3000" dirty="0"/>
          </a:p>
        </p:txBody>
      </p:sp>
    </p:spTree>
    <p:extLst>
      <p:ext uri="{BB962C8B-B14F-4D97-AF65-F5344CB8AC3E}">
        <p14:creationId xmlns:p14="http://schemas.microsoft.com/office/powerpoint/2010/main" val="3697224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marL="0" indent="0" algn="just">
              <a:lnSpc>
                <a:spcPct val="115000"/>
              </a:lnSpc>
              <a:spcAft>
                <a:spcPts val="0"/>
              </a:spcAft>
              <a:buNone/>
            </a:pPr>
            <a:r>
              <a:rPr lang="vi-VN" sz="3200" b="1" dirty="0">
                <a:solidFill>
                  <a:srgbClr val="1C1E21"/>
                </a:solidFill>
                <a:ea typeface="Arial"/>
                <a:cs typeface="Times New Roman"/>
              </a:rPr>
              <a:t>c. Luận điểm 2. Điểm khác biệt của hai chi tiết </a:t>
            </a:r>
            <a:endParaRPr lang="vi-VN" sz="2400" dirty="0">
              <a:latin typeface="Arial"/>
              <a:ea typeface="Arial"/>
              <a:cs typeface="Times New Roman"/>
            </a:endParaRPr>
          </a:p>
          <a:p>
            <a:pPr marL="0" indent="0" algn="just">
              <a:lnSpc>
                <a:spcPct val="115000"/>
              </a:lnSpc>
              <a:spcAft>
                <a:spcPts val="0"/>
              </a:spcAft>
              <a:buNone/>
            </a:pPr>
            <a:r>
              <a:rPr lang="vi-VN" sz="3200" b="1" dirty="0">
                <a:ea typeface="Arial"/>
                <a:cs typeface="Times New Roman"/>
              </a:rPr>
              <a:t>- </a:t>
            </a:r>
            <a:r>
              <a:rPr lang="vi-VN" sz="3200" b="1" i="1" dirty="0">
                <a:ea typeface="Arial"/>
                <a:cs typeface="Times New Roman"/>
              </a:rPr>
              <a:t>Về nội dung:</a:t>
            </a:r>
            <a:endParaRPr lang="vi-VN" sz="2400" dirty="0">
              <a:latin typeface="Arial"/>
              <a:ea typeface="Arial"/>
              <a:cs typeface="Times New Roman"/>
            </a:endParaRPr>
          </a:p>
          <a:p>
            <a:pPr marL="0" indent="0" algn="just">
              <a:lnSpc>
                <a:spcPct val="115000"/>
              </a:lnSpc>
              <a:spcAft>
                <a:spcPts val="0"/>
              </a:spcAft>
              <a:buNone/>
            </a:pPr>
            <a:r>
              <a:rPr lang="vi-VN" sz="3200" b="1" dirty="0" smtClean="0">
                <a:ea typeface="Arial"/>
                <a:cs typeface="Times New Roman"/>
              </a:rPr>
              <a:t>+</a:t>
            </a:r>
            <a:r>
              <a:rPr lang="vi-VN" sz="3200" dirty="0" smtClean="0">
                <a:ea typeface="Arial"/>
                <a:cs typeface="Times New Roman"/>
              </a:rPr>
              <a:t> Chi tiết </a:t>
            </a:r>
            <a:r>
              <a:rPr lang="vi-VN" sz="3200" dirty="0">
                <a:ea typeface="Arial"/>
                <a:cs typeface="Times New Roman"/>
              </a:rPr>
              <a:t>“dòng nước mắt” của bà cụ Tứ gắn với tình huống anh cu Tràng </a:t>
            </a:r>
            <a:r>
              <a:rPr lang="vi-VN" sz="3200" i="1" dirty="0">
                <a:ea typeface="Arial"/>
                <a:cs typeface="Times New Roman"/>
              </a:rPr>
              <a:t>nhặt </a:t>
            </a:r>
            <a:r>
              <a:rPr lang="vi-VN" sz="3200" dirty="0">
                <a:ea typeface="Arial"/>
                <a:cs typeface="Times New Roman"/>
              </a:rPr>
              <a:t>được vợ, bà cảm thấy ai oán, xót thương cho số kiếp đứa con mình, xót tủi cho thân phận mình.</a:t>
            </a:r>
            <a:endParaRPr lang="vi-VN" sz="2400" dirty="0">
              <a:latin typeface="Arial"/>
              <a:ea typeface="Arial"/>
              <a:cs typeface="Times New Roman"/>
            </a:endParaRPr>
          </a:p>
          <a:p>
            <a:pPr marL="0" indent="0" algn="just">
              <a:lnSpc>
                <a:spcPct val="115000"/>
              </a:lnSpc>
              <a:spcAft>
                <a:spcPts val="0"/>
              </a:spcAft>
              <a:buNone/>
            </a:pPr>
            <a:r>
              <a:rPr lang="vi-VN" sz="3200" dirty="0">
                <a:ea typeface="Arial"/>
                <a:cs typeface="Times New Roman"/>
              </a:rPr>
              <a:t>+ “Dòng nước mắt” của người đàn bà hàng chài trào ra sau sự việc thằng Phác đánh lại bố để bảo vệ </a:t>
            </a:r>
            <a:r>
              <a:rPr lang="vi-VN" sz="3200" dirty="0" smtClean="0">
                <a:ea typeface="Arial"/>
                <a:cs typeface="Times New Roman"/>
              </a:rPr>
              <a:t>mẹ</a:t>
            </a:r>
            <a:endParaRPr lang="vi-VN" sz="3000" dirty="0"/>
          </a:p>
        </p:txBody>
      </p:sp>
    </p:spTree>
    <p:extLst>
      <p:ext uri="{BB962C8B-B14F-4D97-AF65-F5344CB8AC3E}">
        <p14:creationId xmlns:p14="http://schemas.microsoft.com/office/powerpoint/2010/main" val="23689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lnSpcReduction="10000"/>
          </a:bodyPr>
          <a:lstStyle/>
          <a:p>
            <a:pPr marL="0" indent="0" algn="just">
              <a:lnSpc>
                <a:spcPct val="115000"/>
              </a:lnSpc>
              <a:spcAft>
                <a:spcPts val="0"/>
              </a:spcAft>
              <a:buNone/>
            </a:pPr>
            <a:r>
              <a:rPr lang="vi-VN" sz="3200" b="1" dirty="0">
                <a:solidFill>
                  <a:srgbClr val="1C1E21"/>
                </a:solidFill>
                <a:ea typeface="Arial"/>
                <a:cs typeface="Times New Roman"/>
              </a:rPr>
              <a:t>c. Luận điểm 2. Điểm khác biệt của hai chi tiết </a:t>
            </a:r>
            <a:endParaRPr lang="vi-VN" sz="3200" b="1" dirty="0" smtClean="0">
              <a:solidFill>
                <a:srgbClr val="1C1E21"/>
              </a:solidFill>
              <a:ea typeface="Arial"/>
              <a:cs typeface="Times New Roman"/>
            </a:endParaRPr>
          </a:p>
          <a:p>
            <a:pPr marL="0" indent="0" algn="just">
              <a:lnSpc>
                <a:spcPct val="115000"/>
              </a:lnSpc>
              <a:spcAft>
                <a:spcPts val="0"/>
              </a:spcAft>
              <a:buNone/>
            </a:pPr>
            <a:r>
              <a:rPr lang="vi-VN" sz="2800" b="1" i="1" dirty="0">
                <a:ea typeface="Arial"/>
                <a:cs typeface="Times New Roman"/>
              </a:rPr>
              <a:t>-Về nghệ thuật:</a:t>
            </a:r>
            <a:endParaRPr lang="vi-VN" sz="2800" dirty="0">
              <a:ea typeface="Arial"/>
              <a:cs typeface="Times New Roman"/>
            </a:endParaRPr>
          </a:p>
          <a:p>
            <a:pPr marL="0" indent="0" algn="just">
              <a:lnSpc>
                <a:spcPct val="115000"/>
              </a:lnSpc>
              <a:spcAft>
                <a:spcPts val="0"/>
              </a:spcAft>
              <a:buNone/>
            </a:pPr>
            <a:r>
              <a:rPr lang="vi-VN" sz="2800" dirty="0">
                <a:ea typeface="Arial"/>
                <a:cs typeface="Times New Roman"/>
              </a:rPr>
              <a:t>+ Để khắc họa chi tiết dòng nước mắt, Kim Lân sử dụng hình thức diễn đạt trực tiếp, giản dị, cách miêu tả vô cùng chân xác </a:t>
            </a:r>
            <a:r>
              <a:rPr lang="vi-VN" sz="2800" i="1" dirty="0">
                <a:ea typeface="Arial"/>
                <a:cs typeface="Times New Roman"/>
              </a:rPr>
              <a:t>kẽ mắt kèm </a:t>
            </a:r>
            <a:r>
              <a:rPr lang="vi-VN" sz="2800" i="1" dirty="0" smtClean="0">
                <a:ea typeface="Arial"/>
                <a:cs typeface="Times New Roman"/>
              </a:rPr>
              <a:t>nhèm - rỉ... </a:t>
            </a:r>
            <a:r>
              <a:rPr lang="vi-VN" sz="2800" i="1" dirty="0">
                <a:ea typeface="Arial"/>
                <a:cs typeface="Times New Roman"/>
              </a:rPr>
              <a:t>hai dòng nước </a:t>
            </a:r>
            <a:r>
              <a:rPr lang="vi-VN" sz="2800" i="1" dirty="0" smtClean="0">
                <a:ea typeface="Arial"/>
                <a:cs typeface="Times New Roman"/>
              </a:rPr>
              <a:t>mắt</a:t>
            </a:r>
            <a:r>
              <a:rPr lang="vi-VN" sz="2800" dirty="0" smtClean="0">
                <a:ea typeface="Arial"/>
                <a:cs typeface="Times New Roman"/>
              </a:rPr>
              <a:t>; những </a:t>
            </a:r>
            <a:r>
              <a:rPr lang="vi-VN" sz="2800" dirty="0">
                <a:ea typeface="Arial"/>
                <a:cs typeface="Times New Roman"/>
              </a:rPr>
              <a:t>giọt nước mắt hiếm hoi của bà mẹ nghèo đã khô cạn nước mắt.</a:t>
            </a:r>
          </a:p>
          <a:p>
            <a:pPr marL="0" indent="0" algn="just">
              <a:buNone/>
            </a:pPr>
            <a:r>
              <a:rPr lang="vi-VN" sz="2800" dirty="0">
                <a:ea typeface="Arial"/>
              </a:rPr>
              <a:t>+ Nguyễn Minh Châu dùng cách diễn đạt ví von, hình </a:t>
            </a:r>
            <a:r>
              <a:rPr lang="vi-VN" sz="2800" dirty="0" smtClean="0">
                <a:ea typeface="Arial"/>
              </a:rPr>
              <a:t>ảnh: </a:t>
            </a:r>
            <a:r>
              <a:rPr lang="vi-VN" sz="2800" i="1" dirty="0">
                <a:ea typeface="Arial"/>
              </a:rPr>
              <a:t>thằng nhỏ - viên đạn bắn – xuyên qua </a:t>
            </a:r>
            <a:r>
              <a:rPr lang="vi-VN" sz="2800" dirty="0">
                <a:ea typeface="Arial"/>
              </a:rPr>
              <a:t>tạo sự liên tưởng những dòng nước mắt đang rỏ xuống của người đàn bà là những dòng </a:t>
            </a:r>
            <a:r>
              <a:rPr lang="vi-VN" sz="2800" dirty="0" smtClean="0">
                <a:ea typeface="Arial"/>
              </a:rPr>
              <a:t>máu; sự </a:t>
            </a:r>
            <a:r>
              <a:rPr lang="vi-VN" sz="2800" dirty="0">
                <a:ea typeface="Arial"/>
              </a:rPr>
              <a:t>đau đớn được đẩy tới tận cùng, tạo những ám ảnh sâu sắc.</a:t>
            </a:r>
            <a:endParaRPr lang="vi-VN" sz="2800" dirty="0">
              <a:ea typeface="Arial"/>
              <a:cs typeface="Times New Roman"/>
            </a:endParaRPr>
          </a:p>
        </p:txBody>
      </p:sp>
    </p:spTree>
    <p:extLst>
      <p:ext uri="{BB962C8B-B14F-4D97-AF65-F5344CB8AC3E}">
        <p14:creationId xmlns:p14="http://schemas.microsoft.com/office/powerpoint/2010/main" val="429231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a:solidFill>
            <a:schemeClr val="accent1"/>
          </a:solidFill>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lvl="0" algn="ctr"/>
            <a:r>
              <a:rPr lang="en-US" sz="3000" dirty="0" smtClean="0">
                <a:solidFill>
                  <a:schemeClr val="bg1"/>
                </a:solidFill>
                <a:latin typeface="Times New Roman" pitchFamily="18" charset="0"/>
                <a:cs typeface="Times New Roman" pitchFamily="18" charset="0"/>
              </a:rPr>
              <a:t>I. </a:t>
            </a:r>
            <a:r>
              <a:rPr lang="en-US" sz="3000" dirty="0" err="1" smtClean="0">
                <a:solidFill>
                  <a:schemeClr val="bg1"/>
                </a:solidFill>
                <a:latin typeface="Times New Roman" pitchFamily="18" charset="0"/>
                <a:cs typeface="Times New Roman" pitchFamily="18" charset="0"/>
              </a:rPr>
              <a:t>Khái</a:t>
            </a:r>
            <a:r>
              <a:rPr lang="en-US" sz="3000" dirty="0" smtClean="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quát</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chung</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về</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kiểu</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bài</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nghị</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luận</a:t>
            </a:r>
            <a:r>
              <a:rPr lang="en-US" sz="3000" dirty="0">
                <a:solidFill>
                  <a:schemeClr val="bg1"/>
                </a:solidFill>
                <a:latin typeface="Times New Roman" pitchFamily="18" charset="0"/>
                <a:cs typeface="Times New Roman" pitchFamily="18" charset="0"/>
              </a:rPr>
              <a:t> so </a:t>
            </a:r>
            <a:r>
              <a:rPr lang="en-US" sz="3000" dirty="0" err="1">
                <a:solidFill>
                  <a:schemeClr val="bg1"/>
                </a:solidFill>
                <a:latin typeface="Times New Roman" pitchFamily="18" charset="0"/>
                <a:cs typeface="Times New Roman" pitchFamily="18" charset="0"/>
              </a:rPr>
              <a:t>sánh</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văn</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học</a:t>
            </a:r>
            <a:endParaRPr lang="en-US" sz="3000" dirty="0">
              <a:solidFill>
                <a:schemeClr val="bg1"/>
              </a:solidFill>
              <a:latin typeface="Times New Roman" pitchFamily="18" charset="0"/>
              <a:cs typeface="Times New Roman" pitchFamily="18" charset="0"/>
            </a:endParaRPr>
          </a:p>
        </p:txBody>
      </p:sp>
      <p:sp>
        <p:nvSpPr>
          <p:cNvPr id="6" name="Rectangle 1"/>
          <p:cNvSpPr>
            <a:spLocks noGrp="1" noChangeArrowheads="1"/>
          </p:cNvSpPr>
          <p:nvPr>
            <p:ph type="title"/>
          </p:nvPr>
        </p:nvSpPr>
        <p:spPr bwMode="auto">
          <a:xfrm>
            <a:off x="762000" y="1143000"/>
            <a:ext cx="5105400" cy="5847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1" i="0" u="none" strike="noStrike" cap="none" normalizeH="0" baseline="0" dirty="0" smtClean="0">
                <a:ln>
                  <a:noFill/>
                </a:ln>
                <a:solidFill>
                  <a:schemeClr val="tx1"/>
                </a:solidFill>
                <a:effectLst/>
                <a:latin typeface="+mn-lt"/>
                <a:ea typeface="Arial" pitchFamily="34" charset="0"/>
                <a:cs typeface="Times New Roman" pitchFamily="18" charset="0"/>
              </a:rPr>
              <a:t>1. Phân biệt các khái niệm </a:t>
            </a:r>
            <a:endParaRPr kumimoji="0" lang="vi-VN" sz="3200" b="0" i="0" u="none" strike="noStrike" cap="none" normalizeH="0" baseline="0" dirty="0" smtClean="0">
              <a:ln>
                <a:noFill/>
              </a:ln>
              <a:solidFill>
                <a:schemeClr val="tx1"/>
              </a:solidFill>
              <a:effectLst/>
              <a:latin typeface="+mn-lt"/>
              <a:cs typeface="Arial" pitchFamily="34" charset="0"/>
            </a:endParaRPr>
          </a:p>
        </p:txBody>
      </p:sp>
      <p:sp>
        <p:nvSpPr>
          <p:cNvPr id="7" name="Oval 6"/>
          <p:cNvSpPr/>
          <p:nvPr/>
        </p:nvSpPr>
        <p:spPr>
          <a:xfrm>
            <a:off x="3429000" y="2324099"/>
            <a:ext cx="2438400" cy="24938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smtClean="0"/>
              <a:t>Thao tác lập luận so sánh</a:t>
            </a:r>
            <a:endParaRPr lang="vi-VN" sz="3200" dirty="0"/>
          </a:p>
        </p:txBody>
      </p:sp>
      <p:sp>
        <p:nvSpPr>
          <p:cNvPr id="8" name="Oval 7"/>
          <p:cNvSpPr/>
          <p:nvPr/>
        </p:nvSpPr>
        <p:spPr>
          <a:xfrm>
            <a:off x="381000" y="2272146"/>
            <a:ext cx="2514600" cy="25630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t>Biện pháp tu từ so sánh</a:t>
            </a:r>
            <a:endParaRPr lang="vi-VN" sz="2800" dirty="0"/>
          </a:p>
        </p:txBody>
      </p:sp>
      <p:sp>
        <p:nvSpPr>
          <p:cNvPr id="9" name="Oval 8"/>
          <p:cNvSpPr/>
          <p:nvPr/>
        </p:nvSpPr>
        <p:spPr>
          <a:xfrm>
            <a:off x="6380018" y="2376055"/>
            <a:ext cx="2438400" cy="2459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smtClean="0"/>
              <a:t>Kiểu bài nghị luận so sánh</a:t>
            </a:r>
            <a:endParaRPr lang="vi-VN" sz="3200" dirty="0"/>
          </a:p>
        </p:txBody>
      </p:sp>
    </p:spTree>
    <p:extLst>
      <p:ext uri="{BB962C8B-B14F-4D97-AF65-F5344CB8AC3E}">
        <p14:creationId xmlns:p14="http://schemas.microsoft.com/office/powerpoint/2010/main" val="144996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Vertic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fontScale="92500" lnSpcReduction="10000"/>
          </a:bodyPr>
          <a:lstStyle/>
          <a:p>
            <a:pPr marL="0" indent="0" algn="just">
              <a:lnSpc>
                <a:spcPct val="115000"/>
              </a:lnSpc>
              <a:spcAft>
                <a:spcPts val="0"/>
              </a:spcAft>
              <a:buNone/>
            </a:pPr>
            <a:r>
              <a:rPr lang="vi-VN" sz="3200" b="1" dirty="0">
                <a:solidFill>
                  <a:srgbClr val="1C1E21"/>
                </a:solidFill>
                <a:ea typeface="Arial"/>
                <a:cs typeface="Times New Roman"/>
              </a:rPr>
              <a:t>d. Lí giải sự tương đồng, khác biệt và ý nghĩa</a:t>
            </a:r>
            <a:endParaRPr lang="vi-VN" sz="2400" dirty="0">
              <a:latin typeface="Arial"/>
              <a:ea typeface="Arial"/>
              <a:cs typeface="Times New Roman"/>
            </a:endParaRPr>
          </a:p>
          <a:p>
            <a:pPr marL="0" indent="0" algn="just">
              <a:lnSpc>
                <a:spcPct val="115000"/>
              </a:lnSpc>
              <a:spcAft>
                <a:spcPts val="0"/>
              </a:spcAft>
              <a:buNone/>
            </a:pPr>
            <a:r>
              <a:rPr lang="vi-VN" sz="3200" b="1" dirty="0">
                <a:solidFill>
                  <a:srgbClr val="1C1E21"/>
                </a:solidFill>
                <a:ea typeface="Arial"/>
                <a:cs typeface="Times New Roman"/>
              </a:rPr>
              <a:t>- </a:t>
            </a:r>
            <a:r>
              <a:rPr lang="vi-VN" sz="3200" dirty="0">
                <a:solidFill>
                  <a:srgbClr val="1C1E21"/>
                </a:solidFill>
                <a:ea typeface="Arial"/>
                <a:cs typeface="Times New Roman"/>
              </a:rPr>
              <a:t>Kim Lân và Nguyễn Minh Châu đều là những nhà văn có quan điểm sáng tác “nghệ thuật vị nhân sinh”, đều là những nhà “nhân đạo từ trong cốt tủy</a:t>
            </a:r>
            <a:r>
              <a:rPr lang="vi-VN" sz="3200" dirty="0" smtClean="0">
                <a:solidFill>
                  <a:srgbClr val="1C1E21"/>
                </a:solidFill>
                <a:ea typeface="Arial"/>
                <a:cs typeface="Times New Roman"/>
              </a:rPr>
              <a:t>”.</a:t>
            </a:r>
            <a:endParaRPr lang="vi-VN" sz="2400" dirty="0">
              <a:latin typeface="Arial"/>
              <a:ea typeface="Arial"/>
              <a:cs typeface="Times New Roman"/>
            </a:endParaRPr>
          </a:p>
          <a:p>
            <a:pPr marL="0" indent="0" algn="just">
              <a:lnSpc>
                <a:spcPct val="115000"/>
              </a:lnSpc>
              <a:spcAft>
                <a:spcPts val="0"/>
              </a:spcAft>
              <a:buNone/>
            </a:pPr>
            <a:r>
              <a:rPr lang="vi-VN" sz="3200" b="1" dirty="0">
                <a:solidFill>
                  <a:srgbClr val="1C1E21"/>
                </a:solidFill>
                <a:ea typeface="Arial"/>
                <a:cs typeface="Times New Roman"/>
              </a:rPr>
              <a:t>- </a:t>
            </a:r>
            <a:r>
              <a:rPr lang="vi-VN" sz="3200" dirty="0">
                <a:ea typeface="Arial"/>
                <a:cs typeface="Times New Roman"/>
              </a:rPr>
              <a:t>Cùng viết về những giọt nước mắt – </a:t>
            </a:r>
            <a:r>
              <a:rPr lang="vi-VN" sz="3200" i="1" dirty="0">
                <a:ea typeface="Arial"/>
                <a:cs typeface="Times New Roman"/>
              </a:rPr>
              <a:t>giọt châu của loài người</a:t>
            </a:r>
            <a:r>
              <a:rPr lang="vi-VN" sz="3200" dirty="0">
                <a:ea typeface="Arial"/>
                <a:cs typeface="Times New Roman"/>
              </a:rPr>
              <a:t>, mỗi tác giả lại có những khám phá riêng, thể hiện tài năng, phong cách nghệ thuật độc đáo. </a:t>
            </a:r>
            <a:endParaRPr lang="vi-VN" sz="2400" dirty="0">
              <a:latin typeface="Arial"/>
              <a:ea typeface="Arial"/>
              <a:cs typeface="Times New Roman"/>
            </a:endParaRPr>
          </a:p>
          <a:p>
            <a:pPr marL="0" indent="0" algn="just">
              <a:lnSpc>
                <a:spcPct val="115000"/>
              </a:lnSpc>
              <a:spcAft>
                <a:spcPts val="0"/>
              </a:spcAft>
              <a:buNone/>
            </a:pPr>
            <a:r>
              <a:rPr lang="vi-VN" sz="3200" dirty="0">
                <a:ea typeface="Arial"/>
                <a:cs typeface="Times New Roman"/>
              </a:rPr>
              <a:t>- Ý nghĩa: Khẳng định chủ nghĩa nhân đạo là nội dung lớn, xuyên suốt trong nền văn học </a:t>
            </a:r>
            <a:r>
              <a:rPr lang="vi-VN" sz="3200">
                <a:ea typeface="Arial"/>
                <a:cs typeface="Times New Roman"/>
              </a:rPr>
              <a:t>Việt </a:t>
            </a:r>
            <a:r>
              <a:rPr lang="vi-VN" sz="3200" smtClean="0">
                <a:ea typeface="Arial"/>
                <a:cs typeface="Times New Roman"/>
              </a:rPr>
              <a:t>Nam; sự </a:t>
            </a:r>
            <a:r>
              <a:rPr lang="vi-VN" sz="3200" dirty="0">
                <a:ea typeface="Arial"/>
                <a:cs typeface="Times New Roman"/>
              </a:rPr>
              <a:t>độc đáo trong phong cách nghệ thuật của các </a:t>
            </a:r>
            <a:r>
              <a:rPr lang="vi-VN" sz="3200">
                <a:ea typeface="Arial"/>
                <a:cs typeface="Times New Roman"/>
              </a:rPr>
              <a:t>nghệ </a:t>
            </a:r>
            <a:r>
              <a:rPr lang="vi-VN" sz="3200" smtClean="0">
                <a:ea typeface="Arial"/>
                <a:cs typeface="Times New Roman"/>
              </a:rPr>
              <a:t>sĩ; sự </a:t>
            </a:r>
            <a:r>
              <a:rPr lang="vi-VN" sz="3200" dirty="0">
                <a:ea typeface="Arial"/>
                <a:cs typeface="Times New Roman"/>
              </a:rPr>
              <a:t>phong phú, đa dạng của nền </a:t>
            </a:r>
            <a:r>
              <a:rPr lang="vi-VN" sz="3200">
                <a:ea typeface="Arial"/>
                <a:cs typeface="Times New Roman"/>
              </a:rPr>
              <a:t>văn </a:t>
            </a:r>
            <a:r>
              <a:rPr lang="vi-VN" sz="3200" smtClean="0">
                <a:ea typeface="Arial"/>
                <a:cs typeface="Times New Roman"/>
              </a:rPr>
              <a:t>học dân tộc.</a:t>
            </a:r>
            <a:endParaRPr lang="vi-VN" sz="2400" dirty="0">
              <a:latin typeface="Arial"/>
              <a:ea typeface="Arial"/>
              <a:cs typeface="Times New Roman"/>
            </a:endParaRPr>
          </a:p>
          <a:p>
            <a:pPr marL="0" indent="0" algn="just">
              <a:lnSpc>
                <a:spcPct val="115000"/>
              </a:lnSpc>
              <a:spcAft>
                <a:spcPts val="0"/>
              </a:spcAft>
              <a:buNone/>
            </a:pPr>
            <a:endParaRPr lang="vi-VN" sz="3200" b="1" dirty="0" smtClean="0">
              <a:solidFill>
                <a:srgbClr val="1C1E21"/>
              </a:solidFill>
              <a:ea typeface="Arial"/>
              <a:cs typeface="Times New Roman"/>
            </a:endParaRPr>
          </a:p>
        </p:txBody>
      </p:sp>
    </p:spTree>
    <p:extLst>
      <p:ext uri="{BB962C8B-B14F-4D97-AF65-F5344CB8AC3E}">
        <p14:creationId xmlns:p14="http://schemas.microsoft.com/office/powerpoint/2010/main" val="249871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a:solidFill>
                  <a:schemeClr val="bg1"/>
                </a:solidFill>
                <a:latin typeface="Times New Roman" pitchFamily="18" charset="0"/>
                <a:cs typeface="Times New Roman" pitchFamily="18" charset="0"/>
              </a:rPr>
              <a:t>2</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Dạng</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chi </a:t>
            </a:r>
            <a:r>
              <a:rPr lang="en-US" sz="2800" dirty="0" err="1" smtClean="0">
                <a:solidFill>
                  <a:schemeClr val="bg1"/>
                </a:solidFill>
                <a:latin typeface="Times New Roman" pitchFamily="18" charset="0"/>
                <a:cs typeface="Times New Roman" pitchFamily="18" charset="0"/>
              </a:rPr>
              <a:t>tiết</a:t>
            </a:r>
            <a:endParaRPr lang="en-US" sz="2800" dirty="0">
              <a:solidFill>
                <a:schemeClr val="bg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76200" y="990600"/>
            <a:ext cx="8839200" cy="5867400"/>
          </a:xfrm>
        </p:spPr>
        <p:txBody>
          <a:bodyPr>
            <a:normAutofit/>
          </a:bodyPr>
          <a:lstStyle/>
          <a:p>
            <a:pPr marL="0" indent="0" algn="just">
              <a:spcBef>
                <a:spcPts val="0"/>
              </a:spcBef>
              <a:spcAft>
                <a:spcPts val="0"/>
              </a:spcAft>
              <a:buNone/>
            </a:pPr>
            <a:r>
              <a:rPr lang="vi-VN" sz="3200" b="1" dirty="0">
                <a:ea typeface="Arial"/>
                <a:cs typeface="Times New Roman"/>
              </a:rPr>
              <a:t>Kết bài</a:t>
            </a:r>
            <a:endParaRPr lang="vi-VN" sz="2400" dirty="0">
              <a:latin typeface="Arial"/>
              <a:ea typeface="Arial"/>
              <a:cs typeface="Times New Roman"/>
            </a:endParaRPr>
          </a:p>
          <a:p>
            <a:pPr marL="0" indent="0" algn="just">
              <a:spcBef>
                <a:spcPts val="0"/>
              </a:spcBef>
              <a:spcAft>
                <a:spcPts val="0"/>
              </a:spcAft>
              <a:buNone/>
            </a:pPr>
            <a:r>
              <a:rPr lang="vi-VN" sz="3200" dirty="0">
                <a:solidFill>
                  <a:srgbClr val="1C1E21"/>
                </a:solidFill>
                <a:ea typeface="Times New Roman"/>
                <a:cs typeface="Times New Roman"/>
              </a:rPr>
              <a:t>- Khái quát những nét giống nhau và khác nhau của hai chi </a:t>
            </a:r>
            <a:r>
              <a:rPr lang="vi-VN" sz="3200" dirty="0" smtClean="0">
                <a:solidFill>
                  <a:srgbClr val="1C1E21"/>
                </a:solidFill>
                <a:ea typeface="Times New Roman"/>
                <a:cs typeface="Times New Roman"/>
              </a:rPr>
              <a:t>tiết.</a:t>
            </a:r>
            <a:endParaRPr lang="vi-VN" sz="2800" dirty="0">
              <a:ea typeface="Times New Roman"/>
            </a:endParaRPr>
          </a:p>
          <a:p>
            <a:pPr marL="0" indent="0" algn="just">
              <a:spcBef>
                <a:spcPts val="0"/>
              </a:spcBef>
              <a:spcAft>
                <a:spcPts val="0"/>
              </a:spcAft>
              <a:buNone/>
            </a:pPr>
            <a:r>
              <a:rPr lang="vi-VN" sz="3200" dirty="0">
                <a:solidFill>
                  <a:srgbClr val="1C1E21"/>
                </a:solidFill>
                <a:ea typeface="Times New Roman"/>
                <a:cs typeface="Times New Roman"/>
              </a:rPr>
              <a:t>- Khẳng định vị trí của hai tác phẩm, hai tác </a:t>
            </a:r>
            <a:r>
              <a:rPr lang="vi-VN" sz="3200" dirty="0" smtClean="0">
                <a:solidFill>
                  <a:srgbClr val="1C1E21"/>
                </a:solidFill>
                <a:ea typeface="Times New Roman"/>
                <a:cs typeface="Times New Roman"/>
              </a:rPr>
              <a:t>giả.</a:t>
            </a:r>
            <a:endParaRPr lang="vi-VN" sz="2800" dirty="0">
              <a:ea typeface="Times New Roman"/>
            </a:endParaRPr>
          </a:p>
          <a:p>
            <a:pPr marL="0" indent="0" algn="just">
              <a:spcBef>
                <a:spcPts val="0"/>
              </a:spcBef>
              <a:spcAft>
                <a:spcPts val="0"/>
              </a:spcAft>
              <a:buNone/>
            </a:pPr>
            <a:r>
              <a:rPr lang="vi-VN" sz="3200" dirty="0">
                <a:solidFill>
                  <a:srgbClr val="1C1E21"/>
                </a:solidFill>
                <a:ea typeface="Times New Roman"/>
                <a:cs typeface="Times New Roman"/>
              </a:rPr>
              <a:t>- Có thể nêu những cảm nghĩ của bản thân.</a:t>
            </a:r>
            <a:endParaRPr lang="vi-VN" sz="2800" dirty="0">
              <a:ea typeface="Times New Roman"/>
            </a:endParaRPr>
          </a:p>
          <a:p>
            <a:pPr marL="0" indent="0" algn="just">
              <a:lnSpc>
                <a:spcPct val="115000"/>
              </a:lnSpc>
              <a:spcAft>
                <a:spcPts val="0"/>
              </a:spcAft>
              <a:buNone/>
            </a:pPr>
            <a:endParaRPr lang="vi-VN" sz="3200" b="1" dirty="0" smtClean="0">
              <a:solidFill>
                <a:srgbClr val="1C1E21"/>
              </a:solidFill>
              <a:ea typeface="Arial"/>
              <a:cs typeface="Times New Roman"/>
            </a:endParaRPr>
          </a:p>
        </p:txBody>
      </p:sp>
    </p:spTree>
    <p:extLst>
      <p:ext uri="{BB962C8B-B14F-4D97-AF65-F5344CB8AC3E}">
        <p14:creationId xmlns:p14="http://schemas.microsoft.com/office/powerpoint/2010/main" val="178629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95667174"/>
              </p:ext>
            </p:extLst>
          </p:nvPr>
        </p:nvGraphicFramePr>
        <p:xfrm>
          <a:off x="228600" y="838200"/>
          <a:ext cx="87630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a:xfrm>
            <a:off x="0" y="0"/>
            <a:ext cx="9144000" cy="762000"/>
          </a:xfrm>
          <a:solidFill>
            <a:schemeClr val="accent1"/>
          </a:solidFill>
        </p:spPr>
        <p:txBody>
          <a:bodyPr>
            <a:noAutofit/>
          </a:bodyPr>
          <a:lstStyle/>
          <a:p>
            <a:pPr algn="ctr"/>
            <a:r>
              <a:rPr lang="en-US" sz="3500" dirty="0" err="1" smtClean="0">
                <a:solidFill>
                  <a:schemeClr val="bg1"/>
                </a:solidFill>
                <a:latin typeface="Times New Roman" pitchFamily="18" charset="0"/>
                <a:cs typeface="Times New Roman" pitchFamily="18" charset="0"/>
              </a:rPr>
              <a:t>Lưu</a:t>
            </a:r>
            <a:r>
              <a:rPr lang="en-US" sz="3500" dirty="0" smtClean="0">
                <a:solidFill>
                  <a:schemeClr val="bg1"/>
                </a:solidFill>
                <a:latin typeface="Times New Roman" pitchFamily="18" charset="0"/>
                <a:cs typeface="Times New Roman" pitchFamily="18" charset="0"/>
              </a:rPr>
              <a:t> ý</a:t>
            </a:r>
            <a:endParaRPr lang="en-US" sz="3500" dirty="0">
              <a:solidFill>
                <a:schemeClr val="bg1"/>
              </a:solidFill>
              <a:latin typeface="Times New Roman" pitchFamily="18" charset="0"/>
              <a:cs typeface="Times New Roman" pitchFamily="18" charset="0"/>
            </a:endParaRPr>
          </a:p>
        </p:txBody>
      </p:sp>
      <p:grpSp>
        <p:nvGrpSpPr>
          <p:cNvPr id="6" name="Group 5"/>
          <p:cNvGrpSpPr/>
          <p:nvPr/>
        </p:nvGrpSpPr>
        <p:grpSpPr>
          <a:xfrm>
            <a:off x="707305" y="5410200"/>
            <a:ext cx="7620024" cy="1003680"/>
            <a:chOff x="438150" y="3136219"/>
            <a:chExt cx="7620024" cy="1003680"/>
          </a:xfrm>
        </p:grpSpPr>
        <p:sp>
          <p:nvSpPr>
            <p:cNvPr id="7" name="Rounded Rectangle 6"/>
            <p:cNvSpPr/>
            <p:nvPr/>
          </p:nvSpPr>
          <p:spPr>
            <a:xfrm>
              <a:off x="438150" y="3136219"/>
              <a:ext cx="7620024" cy="100368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487146" y="3185215"/>
              <a:ext cx="7522032" cy="9056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31854" tIns="0" rIns="231854" bIns="0" numCol="1" spcCol="1270" anchor="ctr" anchorCtr="0">
              <a:noAutofit/>
            </a:bodyPr>
            <a:lstStyle/>
            <a:p>
              <a:pPr algn="just" defTabSz="1333500">
                <a:lnSpc>
                  <a:spcPct val="90000"/>
                </a:lnSpc>
                <a:spcBef>
                  <a:spcPct val="0"/>
                </a:spcBef>
                <a:spcAft>
                  <a:spcPct val="35000"/>
                </a:spcAft>
              </a:pPr>
              <a:r>
                <a:rPr lang="en-US" sz="3000" dirty="0">
                  <a:solidFill>
                    <a:prstClr val="white"/>
                  </a:solidFill>
                  <a:latin typeface="Times New Roman" pitchFamily="18" charset="0"/>
                  <a:cs typeface="Times New Roman" pitchFamily="18" charset="0"/>
                </a:rPr>
                <a:t>4</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Thời</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gian</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viết</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bài</a:t>
              </a:r>
              <a:r>
                <a:rPr lang="en-US" sz="3000" dirty="0" smtClean="0">
                  <a:solidFill>
                    <a:prstClr val="white"/>
                  </a:solidFill>
                  <a:latin typeface="Times New Roman" pitchFamily="18" charset="0"/>
                  <a:cs typeface="Times New Roman" pitchFamily="18" charset="0"/>
                </a:rPr>
                <a:t> </a:t>
              </a:r>
              <a:r>
                <a:rPr lang="en-US" sz="3000" dirty="0" err="1" smtClean="0">
                  <a:solidFill>
                    <a:prstClr val="white"/>
                  </a:solidFill>
                  <a:latin typeface="Times New Roman" pitchFamily="18" charset="0"/>
                  <a:cs typeface="Times New Roman" pitchFamily="18" charset="0"/>
                </a:rPr>
                <a:t>văn</a:t>
              </a:r>
              <a:r>
                <a:rPr lang="en-US" sz="3000" smtClean="0">
                  <a:solidFill>
                    <a:prstClr val="white"/>
                  </a:solidFill>
                  <a:latin typeface="Times New Roman" pitchFamily="18" charset="0"/>
                  <a:cs typeface="Times New Roman" pitchFamily="18" charset="0"/>
                </a:rPr>
                <a:t> NLVH</a:t>
              </a:r>
              <a:r>
                <a:rPr lang="en-US" sz="3000" dirty="0" smtClean="0">
                  <a:solidFill>
                    <a:prstClr val="white"/>
                  </a:solidFill>
                  <a:latin typeface="Times New Roman" pitchFamily="18" charset="0"/>
                  <a:cs typeface="Times New Roman" pitchFamily="18" charset="0"/>
                </a:rPr>
                <a:t>: 60 - 70 </a:t>
              </a:r>
              <a:r>
                <a:rPr lang="en-US" sz="3000" dirty="0" err="1" smtClean="0">
                  <a:solidFill>
                    <a:prstClr val="white"/>
                  </a:solidFill>
                  <a:latin typeface="Times New Roman" pitchFamily="18" charset="0"/>
                  <a:cs typeface="Times New Roman" pitchFamily="18" charset="0"/>
                </a:rPr>
                <a:t>phút</a:t>
              </a:r>
              <a:endParaRPr lang="en-US" sz="3000" dirty="0">
                <a:solidFill>
                  <a:prstClr val="white"/>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1558369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0"/>
            <a:ext cx="9144000" cy="838200"/>
          </a:xfrm>
          <a:prstGeom prst="rect">
            <a:avLst/>
          </a:prstGeom>
          <a:solidFill>
            <a:schemeClr val="accent1"/>
          </a:solidFill>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000" dirty="0" smtClean="0">
                <a:solidFill>
                  <a:prstClr val="white"/>
                </a:solidFill>
                <a:latin typeface="Times New Roman" pitchFamily="18" charset="0"/>
                <a:cs typeface="Times New Roman" pitchFamily="18" charset="0"/>
              </a:rPr>
              <a:t>I. </a:t>
            </a:r>
            <a:r>
              <a:rPr lang="en-US" sz="3000" dirty="0" err="1" smtClean="0">
                <a:solidFill>
                  <a:prstClr val="white"/>
                </a:solidFill>
                <a:latin typeface="Times New Roman" pitchFamily="18" charset="0"/>
                <a:cs typeface="Times New Roman" pitchFamily="18" charset="0"/>
              </a:rPr>
              <a:t>Khái</a:t>
            </a:r>
            <a:r>
              <a:rPr lang="en-US" sz="3000" dirty="0" smtClean="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quát</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chung</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về</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kiểu</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bài</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nghị</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luận</a:t>
            </a:r>
            <a:r>
              <a:rPr lang="en-US" sz="3000" dirty="0">
                <a:solidFill>
                  <a:prstClr val="white"/>
                </a:solidFill>
                <a:latin typeface="Times New Roman" pitchFamily="18" charset="0"/>
                <a:cs typeface="Times New Roman" pitchFamily="18" charset="0"/>
              </a:rPr>
              <a:t> so </a:t>
            </a:r>
            <a:r>
              <a:rPr lang="en-US" sz="3000" dirty="0" err="1">
                <a:solidFill>
                  <a:prstClr val="white"/>
                </a:solidFill>
                <a:latin typeface="Times New Roman" pitchFamily="18" charset="0"/>
                <a:cs typeface="Times New Roman" pitchFamily="18" charset="0"/>
              </a:rPr>
              <a:t>sánh</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văn</a:t>
            </a:r>
            <a:r>
              <a:rPr lang="en-US" sz="3000" dirty="0">
                <a:solidFill>
                  <a:prstClr val="white"/>
                </a:solidFill>
                <a:latin typeface="Times New Roman" pitchFamily="18" charset="0"/>
                <a:cs typeface="Times New Roman" pitchFamily="18" charset="0"/>
              </a:rPr>
              <a:t> </a:t>
            </a:r>
            <a:r>
              <a:rPr lang="en-US" sz="3000" dirty="0" err="1">
                <a:solidFill>
                  <a:prstClr val="white"/>
                </a:solidFill>
                <a:latin typeface="Times New Roman" pitchFamily="18" charset="0"/>
                <a:cs typeface="Times New Roman" pitchFamily="18" charset="0"/>
              </a:rPr>
              <a:t>học</a:t>
            </a:r>
            <a:endParaRPr lang="en-US" sz="3000" dirty="0">
              <a:solidFill>
                <a:prstClr val="white"/>
              </a:solidFill>
              <a:latin typeface="Times New Roman" pitchFamily="18" charset="0"/>
              <a:cs typeface="Times New Roman" pitchFamily="18" charset="0"/>
            </a:endParaRPr>
          </a:p>
        </p:txBody>
      </p:sp>
      <p:sp>
        <p:nvSpPr>
          <p:cNvPr id="6" name="Rectangle 1"/>
          <p:cNvSpPr>
            <a:spLocks noGrp="1" noChangeArrowheads="1"/>
          </p:cNvSpPr>
          <p:nvPr>
            <p:ph type="title"/>
          </p:nvPr>
        </p:nvSpPr>
        <p:spPr bwMode="auto">
          <a:xfrm>
            <a:off x="762000" y="896779"/>
            <a:ext cx="7772400" cy="107721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vi-VN" sz="3200" b="1" dirty="0" smtClean="0">
                <a:solidFill>
                  <a:schemeClr val="tx1"/>
                </a:solidFill>
                <a:latin typeface="+mn-lt"/>
                <a:ea typeface="Arial" pitchFamily="34" charset="0"/>
                <a:cs typeface="Times New Roman" pitchFamily="18" charset="0"/>
              </a:rPr>
              <a:t>2.</a:t>
            </a:r>
            <a:r>
              <a:rPr kumimoji="0" lang="vi-VN" sz="3200" b="1" i="0" u="none" strike="noStrike" cap="none" normalizeH="0" baseline="0" dirty="0" smtClean="0">
                <a:ln>
                  <a:noFill/>
                </a:ln>
                <a:solidFill>
                  <a:schemeClr val="tx1"/>
                </a:solidFill>
                <a:effectLst/>
                <a:latin typeface="+mn-lt"/>
                <a:ea typeface="Arial" pitchFamily="34" charset="0"/>
                <a:cs typeface="Times New Roman" pitchFamily="18" charset="0"/>
              </a:rPr>
              <a:t> Thực</a:t>
            </a:r>
            <a:r>
              <a:rPr kumimoji="0" lang="vi-VN" sz="3200" b="1" i="0" u="none" strike="noStrike" cap="none" normalizeH="0" dirty="0" smtClean="0">
                <a:ln>
                  <a:noFill/>
                </a:ln>
                <a:solidFill>
                  <a:schemeClr val="tx1"/>
                </a:solidFill>
                <a:effectLst/>
                <a:latin typeface="+mn-lt"/>
                <a:ea typeface="Arial" pitchFamily="34" charset="0"/>
                <a:cs typeface="Times New Roman" pitchFamily="18" charset="0"/>
              </a:rPr>
              <a:t> tế của kiểu bài so sánh trong chương trình Ngữ văn THPT</a:t>
            </a:r>
            <a:r>
              <a:rPr kumimoji="0" lang="vi-VN" sz="3200" b="1" i="0" u="none" strike="noStrike" cap="none" normalizeH="0" baseline="0" dirty="0" smtClean="0">
                <a:ln>
                  <a:noFill/>
                </a:ln>
                <a:solidFill>
                  <a:schemeClr val="tx1"/>
                </a:solidFill>
                <a:effectLst/>
                <a:latin typeface="+mn-lt"/>
                <a:ea typeface="Arial" pitchFamily="34" charset="0"/>
                <a:cs typeface="Times New Roman" pitchFamily="18" charset="0"/>
              </a:rPr>
              <a:t> </a:t>
            </a:r>
            <a:endParaRPr kumimoji="0" lang="vi-VN" sz="3200" b="0" i="0" u="none" strike="noStrike" cap="none" normalizeH="0" baseline="0" dirty="0" smtClean="0">
              <a:ln>
                <a:noFill/>
              </a:ln>
              <a:solidFill>
                <a:schemeClr val="tx1"/>
              </a:solidFill>
              <a:effectLst/>
              <a:latin typeface="+mn-lt"/>
              <a:cs typeface="Arial" pitchFamily="34" charset="0"/>
            </a:endParaRPr>
          </a:p>
        </p:txBody>
      </p:sp>
      <p:sp>
        <p:nvSpPr>
          <p:cNvPr id="7" name="Oval 6"/>
          <p:cNvSpPr/>
          <p:nvPr/>
        </p:nvSpPr>
        <p:spPr>
          <a:xfrm>
            <a:off x="4364182" y="2382981"/>
            <a:ext cx="2341418" cy="22305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prstClr val="white"/>
                </a:solidFill>
              </a:rPr>
              <a:t>Đề thi HSG.</a:t>
            </a:r>
          </a:p>
          <a:p>
            <a:pPr algn="ctr"/>
            <a:r>
              <a:rPr lang="vi-VN" sz="2800" dirty="0" smtClean="0">
                <a:solidFill>
                  <a:prstClr val="white"/>
                </a:solidFill>
              </a:rPr>
              <a:t>Thi đại học C,D</a:t>
            </a:r>
            <a:endParaRPr lang="vi-VN" sz="2800" dirty="0">
              <a:solidFill>
                <a:prstClr val="white"/>
              </a:solidFill>
            </a:endParaRPr>
          </a:p>
        </p:txBody>
      </p:sp>
      <p:sp>
        <p:nvSpPr>
          <p:cNvPr id="8" name="Oval 7"/>
          <p:cNvSpPr/>
          <p:nvPr/>
        </p:nvSpPr>
        <p:spPr>
          <a:xfrm>
            <a:off x="-3464" y="2376054"/>
            <a:ext cx="2137064" cy="2237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prstClr val="white"/>
                </a:solidFill>
              </a:rPr>
              <a:t>Không có bài học riêng</a:t>
            </a:r>
            <a:endParaRPr lang="vi-VN" sz="2800" dirty="0">
              <a:solidFill>
                <a:prstClr val="white"/>
              </a:solidFill>
            </a:endParaRPr>
          </a:p>
        </p:txBody>
      </p:sp>
      <p:sp>
        <p:nvSpPr>
          <p:cNvPr id="9" name="Oval 8"/>
          <p:cNvSpPr/>
          <p:nvPr/>
        </p:nvSpPr>
        <p:spPr>
          <a:xfrm>
            <a:off x="6705600" y="2327565"/>
            <a:ext cx="2535382" cy="22859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solidFill>
                  <a:prstClr val="white"/>
                </a:solidFill>
              </a:rPr>
              <a:t>Ít xuất hiện trong đề thi THPTQG</a:t>
            </a:r>
            <a:endParaRPr lang="vi-VN" sz="2800" dirty="0">
              <a:solidFill>
                <a:prstClr val="white"/>
              </a:solidFill>
            </a:endParaRPr>
          </a:p>
        </p:txBody>
      </p:sp>
      <p:sp>
        <p:nvSpPr>
          <p:cNvPr id="10" name="Oval 9"/>
          <p:cNvSpPr/>
          <p:nvPr/>
        </p:nvSpPr>
        <p:spPr>
          <a:xfrm>
            <a:off x="2133600" y="2396837"/>
            <a:ext cx="2209800" cy="2216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smtClean="0">
                <a:solidFill>
                  <a:prstClr val="white"/>
                </a:solidFill>
              </a:rPr>
              <a:t>Khó</a:t>
            </a:r>
            <a:endParaRPr lang="vi-VN" sz="3200" dirty="0">
              <a:solidFill>
                <a:prstClr val="white"/>
              </a:solidFill>
            </a:endParaRPr>
          </a:p>
        </p:txBody>
      </p:sp>
    </p:spTree>
    <p:extLst>
      <p:ext uri="{BB962C8B-B14F-4D97-AF65-F5344CB8AC3E}">
        <p14:creationId xmlns:p14="http://schemas.microsoft.com/office/powerpoint/2010/main" val="2341538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855" y="0"/>
            <a:ext cx="9144000" cy="838200"/>
          </a:xfrm>
          <a:prstGeom prst="rect">
            <a:avLst/>
          </a:prstGeom>
          <a:solidFill>
            <a:schemeClr val="accent1"/>
          </a:solidFill>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500" dirty="0" smtClean="0">
                <a:solidFill>
                  <a:prstClr val="white"/>
                </a:solidFill>
                <a:latin typeface="Times New Roman" pitchFamily="18" charset="0"/>
                <a:cs typeface="Times New Roman" pitchFamily="18" charset="0"/>
              </a:rPr>
              <a:t>I. </a:t>
            </a:r>
            <a:r>
              <a:rPr lang="en-US" sz="3500" dirty="0" err="1" smtClean="0">
                <a:solidFill>
                  <a:prstClr val="white"/>
                </a:solidFill>
                <a:latin typeface="Times New Roman" pitchFamily="18" charset="0"/>
                <a:cs typeface="Times New Roman" pitchFamily="18" charset="0"/>
              </a:rPr>
              <a:t>Khái</a:t>
            </a:r>
            <a:r>
              <a:rPr lang="en-US" sz="3500" dirty="0" smtClean="0">
                <a:solidFill>
                  <a:prstClr val="white"/>
                </a:solidFill>
                <a:latin typeface="Times New Roman" pitchFamily="18" charset="0"/>
                <a:cs typeface="Times New Roman" pitchFamily="18" charset="0"/>
              </a:rPr>
              <a:t> </a:t>
            </a:r>
            <a:r>
              <a:rPr lang="en-US" sz="3500" dirty="0" err="1">
                <a:solidFill>
                  <a:prstClr val="white"/>
                </a:solidFill>
                <a:latin typeface="Times New Roman" pitchFamily="18" charset="0"/>
                <a:cs typeface="Times New Roman" pitchFamily="18" charset="0"/>
              </a:rPr>
              <a:t>quát</a:t>
            </a:r>
            <a:r>
              <a:rPr lang="en-US" sz="3500" dirty="0">
                <a:solidFill>
                  <a:prstClr val="white"/>
                </a:solidFill>
                <a:latin typeface="Times New Roman" pitchFamily="18" charset="0"/>
                <a:cs typeface="Times New Roman" pitchFamily="18" charset="0"/>
              </a:rPr>
              <a:t> </a:t>
            </a:r>
            <a:r>
              <a:rPr lang="en-US" sz="3500" dirty="0" err="1">
                <a:solidFill>
                  <a:prstClr val="white"/>
                </a:solidFill>
                <a:latin typeface="Times New Roman" pitchFamily="18" charset="0"/>
                <a:cs typeface="Times New Roman" pitchFamily="18" charset="0"/>
              </a:rPr>
              <a:t>chung</a:t>
            </a:r>
            <a:r>
              <a:rPr lang="en-US" sz="3500" dirty="0">
                <a:solidFill>
                  <a:prstClr val="white"/>
                </a:solidFill>
                <a:latin typeface="Times New Roman" pitchFamily="18" charset="0"/>
                <a:cs typeface="Times New Roman" pitchFamily="18" charset="0"/>
              </a:rPr>
              <a:t> </a:t>
            </a:r>
            <a:r>
              <a:rPr lang="en-US" sz="3500" dirty="0" err="1">
                <a:solidFill>
                  <a:prstClr val="white"/>
                </a:solidFill>
                <a:latin typeface="Times New Roman" pitchFamily="18" charset="0"/>
                <a:cs typeface="Times New Roman" pitchFamily="18" charset="0"/>
              </a:rPr>
              <a:t>về</a:t>
            </a:r>
            <a:r>
              <a:rPr lang="en-US" sz="3500" dirty="0">
                <a:solidFill>
                  <a:prstClr val="white"/>
                </a:solidFill>
                <a:latin typeface="Times New Roman" pitchFamily="18" charset="0"/>
                <a:cs typeface="Times New Roman" pitchFamily="18" charset="0"/>
              </a:rPr>
              <a:t> </a:t>
            </a:r>
            <a:r>
              <a:rPr lang="en-US" sz="3500" dirty="0" err="1">
                <a:solidFill>
                  <a:prstClr val="white"/>
                </a:solidFill>
                <a:latin typeface="Times New Roman" pitchFamily="18" charset="0"/>
                <a:cs typeface="Times New Roman" pitchFamily="18" charset="0"/>
              </a:rPr>
              <a:t>kiểu</a:t>
            </a:r>
            <a:r>
              <a:rPr lang="en-US" sz="3500" dirty="0">
                <a:solidFill>
                  <a:prstClr val="white"/>
                </a:solidFill>
                <a:latin typeface="Times New Roman" pitchFamily="18" charset="0"/>
                <a:cs typeface="Times New Roman" pitchFamily="18" charset="0"/>
              </a:rPr>
              <a:t> </a:t>
            </a:r>
            <a:r>
              <a:rPr lang="en-US" sz="3500" dirty="0" err="1" smtClean="0">
                <a:solidFill>
                  <a:prstClr val="white"/>
                </a:solidFill>
                <a:latin typeface="Times New Roman" pitchFamily="18" charset="0"/>
                <a:cs typeface="Times New Roman" pitchFamily="18" charset="0"/>
              </a:rPr>
              <a:t>bài</a:t>
            </a:r>
            <a:r>
              <a:rPr lang="en-US" sz="3500" dirty="0" smtClean="0">
                <a:solidFill>
                  <a:prstClr val="white"/>
                </a:solidFill>
                <a:latin typeface="Times New Roman" pitchFamily="18" charset="0"/>
                <a:cs typeface="Times New Roman" pitchFamily="18" charset="0"/>
              </a:rPr>
              <a:t> so </a:t>
            </a:r>
            <a:r>
              <a:rPr lang="en-US" sz="3500" dirty="0" err="1">
                <a:solidFill>
                  <a:prstClr val="white"/>
                </a:solidFill>
                <a:latin typeface="Times New Roman" pitchFamily="18" charset="0"/>
                <a:cs typeface="Times New Roman" pitchFamily="18" charset="0"/>
              </a:rPr>
              <a:t>sánh</a:t>
            </a:r>
            <a:r>
              <a:rPr lang="en-US" sz="3500" dirty="0">
                <a:solidFill>
                  <a:prstClr val="white"/>
                </a:solidFill>
                <a:latin typeface="Times New Roman" pitchFamily="18" charset="0"/>
                <a:cs typeface="Times New Roman" pitchFamily="18" charset="0"/>
              </a:rPr>
              <a:t> </a:t>
            </a:r>
            <a:r>
              <a:rPr lang="en-US" sz="3500" dirty="0" err="1">
                <a:solidFill>
                  <a:prstClr val="white"/>
                </a:solidFill>
                <a:latin typeface="Times New Roman" pitchFamily="18" charset="0"/>
                <a:cs typeface="Times New Roman" pitchFamily="18" charset="0"/>
              </a:rPr>
              <a:t>văn</a:t>
            </a:r>
            <a:r>
              <a:rPr lang="en-US" sz="3500" dirty="0">
                <a:solidFill>
                  <a:prstClr val="white"/>
                </a:solidFill>
                <a:latin typeface="Times New Roman" pitchFamily="18" charset="0"/>
                <a:cs typeface="Times New Roman" pitchFamily="18" charset="0"/>
              </a:rPr>
              <a:t> </a:t>
            </a:r>
            <a:r>
              <a:rPr lang="en-US" sz="3500" dirty="0" err="1">
                <a:solidFill>
                  <a:prstClr val="white"/>
                </a:solidFill>
                <a:latin typeface="Times New Roman" pitchFamily="18" charset="0"/>
                <a:cs typeface="Times New Roman" pitchFamily="18" charset="0"/>
              </a:rPr>
              <a:t>học</a:t>
            </a:r>
            <a:endParaRPr lang="en-US" sz="3500" dirty="0">
              <a:solidFill>
                <a:prstClr val="white"/>
              </a:solidFill>
              <a:latin typeface="Times New Roman" pitchFamily="18" charset="0"/>
              <a:cs typeface="Times New Roman" pitchFamily="18" charset="0"/>
            </a:endParaRPr>
          </a:p>
        </p:txBody>
      </p:sp>
      <p:sp>
        <p:nvSpPr>
          <p:cNvPr id="6" name="Rectangle 1"/>
          <p:cNvSpPr>
            <a:spLocks noGrp="1" noChangeArrowheads="1"/>
          </p:cNvSpPr>
          <p:nvPr>
            <p:ph type="title"/>
          </p:nvPr>
        </p:nvSpPr>
        <p:spPr bwMode="auto">
          <a:xfrm>
            <a:off x="0" y="990600"/>
            <a:ext cx="7772400" cy="63094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vi-VN" sz="3500" b="1" dirty="0" smtClean="0">
                <a:solidFill>
                  <a:schemeClr val="tx1"/>
                </a:solidFill>
                <a:latin typeface="+mn-lt"/>
                <a:cs typeface="Times New Roman" pitchFamily="18" charset="0"/>
              </a:rPr>
              <a:t>3. Các dạng bài nghị luận so sánh</a:t>
            </a:r>
            <a:endParaRPr kumimoji="0" lang="vi-VN" sz="3500" b="0" i="0" u="none" strike="noStrike" cap="none" normalizeH="0" baseline="0" dirty="0" smtClean="0">
              <a:ln>
                <a:noFill/>
              </a:ln>
              <a:solidFill>
                <a:schemeClr val="tx1"/>
              </a:solidFill>
              <a:effectLst/>
              <a:latin typeface="+mn-lt"/>
              <a:cs typeface="Arial" pitchFamily="34" charset="0"/>
            </a:endParaRPr>
          </a:p>
        </p:txBody>
      </p:sp>
      <p:sp>
        <p:nvSpPr>
          <p:cNvPr id="8" name="Oval 7"/>
          <p:cNvSpPr/>
          <p:nvPr/>
        </p:nvSpPr>
        <p:spPr>
          <a:xfrm>
            <a:off x="-20782" y="2615045"/>
            <a:ext cx="2137064" cy="22375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dirty="0" smtClean="0">
                <a:solidFill>
                  <a:prstClr val="white"/>
                </a:solidFill>
              </a:rPr>
              <a:t>Các dạng cơ bản </a:t>
            </a:r>
            <a:endParaRPr lang="vi-VN" sz="3000" dirty="0">
              <a:solidFill>
                <a:prstClr val="white"/>
              </a:solidFill>
            </a:endParaRPr>
          </a:p>
        </p:txBody>
      </p:sp>
      <p:graphicFrame>
        <p:nvGraphicFramePr>
          <p:cNvPr id="11" name="Diagram 10"/>
          <p:cNvGraphicFramePr/>
          <p:nvPr>
            <p:extLst>
              <p:ext uri="{D42A27DB-BD31-4B8C-83A1-F6EECF244321}">
                <p14:modId xmlns:p14="http://schemas.microsoft.com/office/powerpoint/2010/main" val="563541455"/>
              </p:ext>
            </p:extLst>
          </p:nvPr>
        </p:nvGraphicFramePr>
        <p:xfrm>
          <a:off x="3049731" y="1828800"/>
          <a:ext cx="6019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ight Arrow 1"/>
          <p:cNvSpPr/>
          <p:nvPr/>
        </p:nvSpPr>
        <p:spPr>
          <a:xfrm>
            <a:off x="2228850" y="3725140"/>
            <a:ext cx="855518" cy="2528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7154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1000"/>
                                        <p:tgtEl>
                                          <p:spTgt spid="11"/>
                                        </p:tgtEl>
                                      </p:cBhvr>
                                    </p:animEffect>
                                    <p:anim calcmode="lin" valueType="num">
                                      <p:cBhvr>
                                        <p:cTn id="34" dur="1000" fill="hold"/>
                                        <p:tgtEl>
                                          <p:spTgt spid="11"/>
                                        </p:tgtEl>
                                        <p:attrNameLst>
                                          <p:attrName>ppt_x</p:attrName>
                                        </p:attrNameLst>
                                      </p:cBhvr>
                                      <p:tavLst>
                                        <p:tav tm="0">
                                          <p:val>
                                            <p:strVal val="#ppt_x"/>
                                          </p:val>
                                        </p:tav>
                                        <p:tav tm="100000">
                                          <p:val>
                                            <p:strVal val="#ppt_x"/>
                                          </p:val>
                                        </p:tav>
                                      </p:tavLst>
                                    </p:anim>
                                    <p:anim calcmode="lin" valueType="num">
                                      <p:cBhvr>
                                        <p:cTn id="3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Graphic spid="11" grpId="0">
        <p:bldAsOne/>
      </p:bldGraphic>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0" y="1752600"/>
            <a:ext cx="8229600" cy="533400"/>
          </a:xfrm>
        </p:spPr>
        <p:txBody>
          <a:bodyPr>
            <a:normAutofit fontScale="90000"/>
          </a:bodyPr>
          <a:lstStyle/>
          <a:p>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r>
              <a:rPr sz="3200" dirty="0" smtClean="0">
                <a:latin typeface="Times New Roman" pitchFamily="18" charset="0"/>
                <a:cs typeface="Times New Roman" pitchFamily="18" charset="0"/>
              </a:rPr>
              <a:t/>
            </a:r>
            <a:br>
              <a:rPr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2" name="Rectangle 1"/>
          <p:cNvSpPr/>
          <p:nvPr/>
        </p:nvSpPr>
        <p:spPr>
          <a:xfrm>
            <a:off x="377381" y="1828800"/>
            <a:ext cx="8382000" cy="1200329"/>
          </a:xfrm>
          <a:prstGeom prst="rect">
            <a:avLst/>
          </a:prstGeom>
        </p:spPr>
        <p:txBody>
          <a:bodyPr wrap="square">
            <a:spAutoFit/>
          </a:bodyPr>
          <a:lstStyle/>
          <a:p>
            <a:pPr algn="ctr"/>
            <a:r>
              <a:rPr lang="vi-VN" sz="3600" b="1" dirty="0" smtClean="0">
                <a:solidFill>
                  <a:prstClr val="black"/>
                </a:solidFill>
                <a:cs typeface="Times New Roman" pitchFamily="18" charset="0"/>
              </a:rPr>
              <a:t>II. Hướng dẫn kĩ năng làm bài nghị luận so sánh văn học </a:t>
            </a:r>
            <a:endParaRPr lang="vi-VN" sz="3600" dirty="0">
              <a:solidFill>
                <a:prstClr val="black"/>
              </a:solidFill>
            </a:endParaRPr>
          </a:p>
        </p:txBody>
      </p:sp>
      <p:sp>
        <p:nvSpPr>
          <p:cNvPr id="5" name="Subtitle 4"/>
          <p:cNvSpPr>
            <a:spLocks noGrp="1"/>
          </p:cNvSpPr>
          <p:nvPr>
            <p:ph type="subTitle" idx="1"/>
          </p:nvPr>
        </p:nvSpPr>
        <p:spPr/>
        <p:txBody>
          <a:bodyPr/>
          <a:lstStyle/>
          <a:p>
            <a:endParaRPr lang="vi-VN"/>
          </a:p>
        </p:txBody>
      </p:sp>
    </p:spTree>
    <p:extLst>
      <p:ext uri="{BB962C8B-B14F-4D97-AF65-F5344CB8AC3E}">
        <p14:creationId xmlns:p14="http://schemas.microsoft.com/office/powerpoint/2010/main" val="2115183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accent1"/>
          </a:solidFill>
        </p:spPr>
        <p:txBody>
          <a:bodyPr>
            <a:noAutofit/>
          </a:bodyPr>
          <a:lstStyle/>
          <a:p>
            <a:pPr algn="ctr"/>
            <a:r>
              <a:rPr lang="en-US" dirty="0" smtClean="0">
                <a:solidFill>
                  <a:schemeClr val="bg1"/>
                </a:solidFill>
                <a:latin typeface="Times New Roman" pitchFamily="18" charset="0"/>
                <a:cs typeface="Times New Roman" pitchFamily="18" charset="0"/>
              </a:rPr>
              <a:t>1. </a:t>
            </a:r>
            <a:r>
              <a:rPr lang="en-US" dirty="0" err="1" smtClean="0">
                <a:solidFill>
                  <a:schemeClr val="bg1"/>
                </a:solidFill>
                <a:latin typeface="Times New Roman" pitchFamily="18" charset="0"/>
                <a:cs typeface="Times New Roman" pitchFamily="18" charset="0"/>
              </a:rPr>
              <a:t>Các</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bước</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thực</a:t>
            </a:r>
            <a:r>
              <a:rPr lang="en-US" dirty="0" smtClean="0">
                <a:solidFill>
                  <a:schemeClr val="bg1"/>
                </a:solidFill>
                <a:latin typeface="Times New Roman" pitchFamily="18" charset="0"/>
                <a:cs typeface="Times New Roman" pitchFamily="18" charset="0"/>
              </a:rPr>
              <a:t> </a:t>
            </a:r>
            <a:r>
              <a:rPr lang="en-US" dirty="0" err="1" smtClean="0">
                <a:solidFill>
                  <a:schemeClr val="bg1"/>
                </a:solidFill>
                <a:latin typeface="Times New Roman" pitchFamily="18" charset="0"/>
                <a:cs typeface="Times New Roman" pitchFamily="18" charset="0"/>
              </a:rPr>
              <a:t>hiện</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990600"/>
            <a:ext cx="8763000" cy="5486400"/>
          </a:xfrm>
          <a:ln>
            <a:noFill/>
          </a:ln>
        </p:spPr>
        <p:txBody>
          <a:bodyPr>
            <a:normAutofit fontScale="92500" lnSpcReduction="10000"/>
          </a:bodyPr>
          <a:lstStyle/>
          <a:p>
            <a:pPr marL="0" indent="0" algn="just">
              <a:lnSpc>
                <a:spcPct val="115000"/>
              </a:lnSpc>
              <a:spcAft>
                <a:spcPts val="0"/>
              </a:spcAft>
              <a:buNone/>
            </a:pPr>
            <a:r>
              <a:rPr lang="vi-VN" sz="2800" b="1" dirty="0">
                <a:solidFill>
                  <a:srgbClr val="1C1E21"/>
                </a:solidFill>
                <a:ea typeface="Arial"/>
                <a:cs typeface="Times New Roman"/>
              </a:rPr>
              <a:t>Bước 1. </a:t>
            </a:r>
            <a:r>
              <a:rPr lang="vi-VN" sz="2800" dirty="0">
                <a:solidFill>
                  <a:srgbClr val="1C1E21"/>
                </a:solidFill>
                <a:ea typeface="Arial"/>
                <a:cs typeface="Times New Roman"/>
              </a:rPr>
              <a:t>Đọc kĩ đề, xác định các yêu cầu của đề bài</a:t>
            </a:r>
            <a:endParaRPr lang="vi-VN" sz="2000" dirty="0">
              <a:latin typeface="Arial"/>
              <a:ea typeface="Arial"/>
              <a:cs typeface="Times New Roman"/>
            </a:endParaRPr>
          </a:p>
          <a:p>
            <a:pPr marL="0" indent="0" algn="just">
              <a:lnSpc>
                <a:spcPct val="115000"/>
              </a:lnSpc>
              <a:spcAft>
                <a:spcPts val="0"/>
              </a:spcAft>
              <a:buNone/>
            </a:pPr>
            <a:r>
              <a:rPr lang="vi-VN" sz="2800" dirty="0">
                <a:solidFill>
                  <a:srgbClr val="1C1E21"/>
                </a:solidFill>
                <a:ea typeface="Arial"/>
                <a:cs typeface="Times New Roman"/>
              </a:rPr>
              <a:t>- Vấn đề nghị </a:t>
            </a:r>
            <a:r>
              <a:rPr lang="vi-VN" sz="2800" dirty="0" smtClean="0">
                <a:solidFill>
                  <a:srgbClr val="1C1E21"/>
                </a:solidFill>
                <a:ea typeface="Arial"/>
                <a:cs typeface="Times New Roman"/>
              </a:rPr>
              <a:t>luận.</a:t>
            </a:r>
            <a:endParaRPr lang="vi-VN" sz="2000" dirty="0">
              <a:latin typeface="Arial"/>
              <a:ea typeface="Arial"/>
              <a:cs typeface="Times New Roman"/>
            </a:endParaRPr>
          </a:p>
          <a:p>
            <a:pPr marL="0" indent="0" algn="just">
              <a:lnSpc>
                <a:spcPct val="115000"/>
              </a:lnSpc>
              <a:spcAft>
                <a:spcPts val="0"/>
              </a:spcAft>
              <a:buNone/>
            </a:pPr>
            <a:r>
              <a:rPr lang="vi-VN" sz="2800" dirty="0">
                <a:solidFill>
                  <a:srgbClr val="1C1E21"/>
                </a:solidFill>
                <a:ea typeface="Arial"/>
                <a:cs typeface="Times New Roman"/>
              </a:rPr>
              <a:t>- Phạm vi kiến </a:t>
            </a:r>
            <a:r>
              <a:rPr lang="vi-VN" sz="2800" dirty="0" smtClean="0">
                <a:solidFill>
                  <a:srgbClr val="1C1E21"/>
                </a:solidFill>
                <a:ea typeface="Arial"/>
                <a:cs typeface="Times New Roman"/>
              </a:rPr>
              <a:t>thức.</a:t>
            </a:r>
            <a:endParaRPr lang="vi-VN" sz="2000" dirty="0">
              <a:latin typeface="Arial"/>
              <a:ea typeface="Arial"/>
              <a:cs typeface="Times New Roman"/>
            </a:endParaRPr>
          </a:p>
          <a:p>
            <a:pPr marL="0" indent="0" algn="just">
              <a:lnSpc>
                <a:spcPct val="115000"/>
              </a:lnSpc>
              <a:spcAft>
                <a:spcPts val="0"/>
              </a:spcAft>
              <a:buNone/>
            </a:pPr>
            <a:r>
              <a:rPr lang="vi-VN" sz="2800" dirty="0">
                <a:solidFill>
                  <a:srgbClr val="1C1E21"/>
                </a:solidFill>
                <a:ea typeface="Arial"/>
                <a:cs typeface="Times New Roman"/>
              </a:rPr>
              <a:t>- Các thao tác lập luận: So sánh + phân tích, chứng minh, bình </a:t>
            </a:r>
            <a:r>
              <a:rPr lang="vi-VN" sz="2800" dirty="0" smtClean="0">
                <a:solidFill>
                  <a:srgbClr val="1C1E21"/>
                </a:solidFill>
                <a:ea typeface="Arial"/>
                <a:cs typeface="Times New Roman"/>
              </a:rPr>
              <a:t>luận.</a:t>
            </a:r>
            <a:endParaRPr lang="vi-VN" sz="2000" dirty="0">
              <a:latin typeface="Arial"/>
              <a:ea typeface="Arial"/>
              <a:cs typeface="Times New Roman"/>
            </a:endParaRPr>
          </a:p>
          <a:p>
            <a:pPr marL="0" indent="0" algn="just">
              <a:lnSpc>
                <a:spcPct val="115000"/>
              </a:lnSpc>
              <a:spcAft>
                <a:spcPts val="0"/>
              </a:spcAft>
              <a:buNone/>
            </a:pPr>
            <a:r>
              <a:rPr lang="vi-VN" sz="2800" b="1" dirty="0">
                <a:solidFill>
                  <a:srgbClr val="1C1E21"/>
                </a:solidFill>
                <a:ea typeface="Arial"/>
                <a:cs typeface="Times New Roman"/>
              </a:rPr>
              <a:t>Bước 2. </a:t>
            </a:r>
            <a:r>
              <a:rPr lang="vi-VN" sz="2800" dirty="0">
                <a:solidFill>
                  <a:srgbClr val="1C1E21"/>
                </a:solidFill>
                <a:ea typeface="Arial"/>
                <a:cs typeface="Times New Roman"/>
              </a:rPr>
              <a:t>Lập dàn ý.</a:t>
            </a:r>
            <a:endParaRPr lang="vi-VN" sz="2000" dirty="0">
              <a:latin typeface="Arial"/>
              <a:ea typeface="Arial"/>
              <a:cs typeface="Times New Roman"/>
            </a:endParaRPr>
          </a:p>
          <a:p>
            <a:pPr marL="0" indent="0" algn="just">
              <a:lnSpc>
                <a:spcPct val="115000"/>
              </a:lnSpc>
              <a:spcAft>
                <a:spcPts val="0"/>
              </a:spcAft>
              <a:buNone/>
            </a:pPr>
            <a:r>
              <a:rPr lang="vi-VN" sz="2800" dirty="0">
                <a:solidFill>
                  <a:srgbClr val="1C1E21"/>
                </a:solidFill>
                <a:ea typeface="Arial"/>
                <a:cs typeface="Times New Roman"/>
              </a:rPr>
              <a:t>- Có hai cách triển khai hệ thống luận điểm ở kiểu bài so sánh: </a:t>
            </a:r>
            <a:r>
              <a:rPr lang="vi-VN" sz="2800" b="1" dirty="0">
                <a:solidFill>
                  <a:srgbClr val="1C1E21"/>
                </a:solidFill>
                <a:ea typeface="Arial"/>
                <a:cs typeface="Times New Roman"/>
              </a:rPr>
              <a:t>k</a:t>
            </a:r>
            <a:r>
              <a:rPr lang="vi-VN" sz="2800" b="1" dirty="0" smtClean="0">
                <a:solidFill>
                  <a:srgbClr val="1C1E21"/>
                </a:solidFill>
                <a:ea typeface="Arial"/>
                <a:cs typeface="Times New Roman"/>
              </a:rPr>
              <a:t>iểu </a:t>
            </a:r>
            <a:r>
              <a:rPr lang="vi-VN" sz="2800" b="1" dirty="0">
                <a:solidFill>
                  <a:srgbClr val="1C1E21"/>
                </a:solidFill>
                <a:ea typeface="Arial"/>
                <a:cs typeface="Times New Roman"/>
              </a:rPr>
              <a:t>nối tiếp và kiểu song hành.</a:t>
            </a:r>
            <a:endParaRPr lang="vi-VN" sz="2000" dirty="0">
              <a:latin typeface="Arial"/>
              <a:ea typeface="Arial"/>
              <a:cs typeface="Times New Roman"/>
            </a:endParaRPr>
          </a:p>
          <a:p>
            <a:pPr marL="0" indent="0" algn="just">
              <a:lnSpc>
                <a:spcPct val="115000"/>
              </a:lnSpc>
              <a:spcAft>
                <a:spcPts val="0"/>
              </a:spcAft>
              <a:buNone/>
            </a:pPr>
            <a:r>
              <a:rPr lang="vi-VN" sz="2800" dirty="0">
                <a:solidFill>
                  <a:srgbClr val="1C1E21"/>
                </a:solidFill>
                <a:ea typeface="Arial"/>
                <a:cs typeface="Times New Roman"/>
              </a:rPr>
              <a:t>-  Đảm bảo bố cục 3 phần: mở bài, thân bài, kết </a:t>
            </a:r>
            <a:r>
              <a:rPr lang="vi-VN" sz="2800" dirty="0" smtClean="0">
                <a:solidFill>
                  <a:srgbClr val="1C1E21"/>
                </a:solidFill>
                <a:ea typeface="Arial"/>
                <a:cs typeface="Times New Roman"/>
              </a:rPr>
              <a:t>bài.</a:t>
            </a:r>
            <a:endParaRPr lang="vi-VN" sz="2000" dirty="0">
              <a:latin typeface="Arial"/>
              <a:ea typeface="Arial"/>
              <a:cs typeface="Times New Roman"/>
            </a:endParaRPr>
          </a:p>
          <a:p>
            <a:pPr marL="0" indent="0" algn="just">
              <a:lnSpc>
                <a:spcPct val="115000"/>
              </a:lnSpc>
              <a:spcAft>
                <a:spcPts val="0"/>
              </a:spcAft>
              <a:buNone/>
            </a:pPr>
            <a:r>
              <a:rPr lang="vi-VN" sz="2800" b="1" dirty="0">
                <a:solidFill>
                  <a:srgbClr val="1C1E21"/>
                </a:solidFill>
                <a:ea typeface="Arial"/>
                <a:cs typeface="Times New Roman"/>
              </a:rPr>
              <a:t>Bước 3. Viết bài </a:t>
            </a:r>
            <a:endParaRPr lang="vi-VN" sz="2000" dirty="0">
              <a:latin typeface="Arial"/>
              <a:ea typeface="Arial"/>
              <a:cs typeface="Times New Roman"/>
            </a:endParaRPr>
          </a:p>
          <a:p>
            <a:pPr marL="0" indent="0" algn="just">
              <a:lnSpc>
                <a:spcPct val="115000"/>
              </a:lnSpc>
              <a:spcAft>
                <a:spcPts val="0"/>
              </a:spcAft>
              <a:buNone/>
            </a:pPr>
            <a:r>
              <a:rPr lang="vi-VN" sz="2800" b="1" dirty="0">
                <a:solidFill>
                  <a:srgbClr val="1C1E21"/>
                </a:solidFill>
                <a:ea typeface="Arial"/>
                <a:cs typeface="Times New Roman"/>
              </a:rPr>
              <a:t>Bước 4. Kiểm tra, hoàn chỉnh bài viết</a:t>
            </a:r>
            <a:endParaRPr lang="vi-VN" sz="2000" dirty="0">
              <a:effectLst/>
              <a:latin typeface="Arial"/>
              <a:ea typeface="Arial"/>
              <a:cs typeface="Times New Roman"/>
            </a:endParaRPr>
          </a:p>
        </p:txBody>
      </p:sp>
    </p:spTree>
    <p:extLst>
      <p:ext uri="{BB962C8B-B14F-4D97-AF65-F5344CB8AC3E}">
        <p14:creationId xmlns:p14="http://schemas.microsoft.com/office/powerpoint/2010/main" val="3048076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2.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cách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triển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cơ</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bản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cho</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kiểu</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nghị</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luận</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endParaRPr lang="en-US" sz="2800" dirty="0">
              <a:solidFill>
                <a:schemeClr val="bg1"/>
              </a:solidFill>
              <a:latin typeface="Times New Roman" pitchFamily="18" charset="0"/>
              <a:cs typeface="Times New Roman" pitchFamily="18" charset="0"/>
            </a:endParaRP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2127192626"/>
              </p:ext>
            </p:extLst>
          </p:nvPr>
        </p:nvGraphicFramePr>
        <p:xfrm>
          <a:off x="533400" y="1219200"/>
          <a:ext cx="8229600" cy="4876800"/>
        </p:xfrm>
        <a:graphic>
          <a:graphicData uri="http://schemas.openxmlformats.org/drawingml/2006/table">
            <a:tbl>
              <a:tblPr firstRow="1" firstCol="1" bandRow="1"/>
              <a:tblGrid>
                <a:gridCol w="1429000"/>
                <a:gridCol w="3219200"/>
                <a:gridCol w="3581400"/>
              </a:tblGrid>
              <a:tr h="1032387">
                <a:tc>
                  <a:txBody>
                    <a:bodyPr/>
                    <a:lstStyle/>
                    <a:p>
                      <a:pPr algn="ctr">
                        <a:lnSpc>
                          <a:spcPct val="115000"/>
                        </a:lnSpc>
                        <a:spcAft>
                          <a:spcPts val="0"/>
                        </a:spcAft>
                      </a:pPr>
                      <a:r>
                        <a:rPr lang="vi-VN" sz="2800" b="1" dirty="0">
                          <a:solidFill>
                            <a:srgbClr val="1C1E21"/>
                          </a:solidFill>
                          <a:effectLst/>
                          <a:latin typeface="Times New Roman"/>
                          <a:ea typeface="Arial"/>
                          <a:cs typeface="Times New Roman"/>
                        </a:rPr>
                        <a:t>Bố cục</a:t>
                      </a:r>
                      <a:endParaRPr lang="vi-VN" sz="2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800" b="1" dirty="0">
                          <a:solidFill>
                            <a:srgbClr val="1C1E21"/>
                          </a:solidFill>
                          <a:effectLst/>
                          <a:latin typeface="Times New Roman"/>
                          <a:ea typeface="Arial"/>
                          <a:cs typeface="Times New Roman"/>
                        </a:rPr>
                        <a:t>Cách triển khai </a:t>
                      </a:r>
                      <a:endParaRPr lang="vi-VN" sz="2800" b="1" dirty="0" smtClean="0">
                        <a:solidFill>
                          <a:srgbClr val="1C1E21"/>
                        </a:solidFill>
                        <a:effectLst/>
                        <a:latin typeface="Times New Roman"/>
                        <a:ea typeface="Arial"/>
                        <a:cs typeface="Times New Roman"/>
                      </a:endParaRPr>
                    </a:p>
                    <a:p>
                      <a:pPr algn="ctr">
                        <a:lnSpc>
                          <a:spcPct val="115000"/>
                        </a:lnSpc>
                        <a:spcAft>
                          <a:spcPts val="0"/>
                        </a:spcAft>
                      </a:pPr>
                      <a:r>
                        <a:rPr lang="vi-VN" sz="2800" b="1" dirty="0" smtClean="0">
                          <a:solidFill>
                            <a:srgbClr val="1C1E21"/>
                          </a:solidFill>
                          <a:effectLst/>
                          <a:latin typeface="Times New Roman"/>
                          <a:ea typeface="Arial"/>
                          <a:cs typeface="Times New Roman"/>
                        </a:rPr>
                        <a:t>nối </a:t>
                      </a:r>
                      <a:r>
                        <a:rPr lang="vi-VN" sz="2800" b="1" dirty="0">
                          <a:solidFill>
                            <a:srgbClr val="1C1E21"/>
                          </a:solidFill>
                          <a:effectLst/>
                          <a:latin typeface="Times New Roman"/>
                          <a:ea typeface="Arial"/>
                          <a:cs typeface="Times New Roman"/>
                        </a:rPr>
                        <a:t>tiếp</a:t>
                      </a:r>
                      <a:endParaRPr lang="vi-VN" sz="2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2800" b="1" dirty="0">
                          <a:solidFill>
                            <a:srgbClr val="1C1E21"/>
                          </a:solidFill>
                          <a:effectLst/>
                          <a:latin typeface="Times New Roman"/>
                          <a:ea typeface="Arial"/>
                          <a:cs typeface="Times New Roman"/>
                        </a:rPr>
                        <a:t>Cách triển khai </a:t>
                      </a:r>
                      <a:endParaRPr lang="vi-VN" sz="2800" b="1" dirty="0" smtClean="0">
                        <a:solidFill>
                          <a:srgbClr val="1C1E21"/>
                        </a:solidFill>
                        <a:effectLst/>
                        <a:latin typeface="Times New Roman"/>
                        <a:ea typeface="Arial"/>
                        <a:cs typeface="Times New Roman"/>
                      </a:endParaRPr>
                    </a:p>
                    <a:p>
                      <a:pPr algn="ctr">
                        <a:lnSpc>
                          <a:spcPct val="115000"/>
                        </a:lnSpc>
                        <a:spcAft>
                          <a:spcPts val="0"/>
                        </a:spcAft>
                      </a:pPr>
                      <a:r>
                        <a:rPr lang="vi-VN" sz="2800" b="1" dirty="0" smtClean="0">
                          <a:solidFill>
                            <a:srgbClr val="1C1E21"/>
                          </a:solidFill>
                          <a:effectLst/>
                          <a:latin typeface="Times New Roman"/>
                          <a:ea typeface="Arial"/>
                          <a:cs typeface="Times New Roman"/>
                        </a:rPr>
                        <a:t>song </a:t>
                      </a:r>
                      <a:r>
                        <a:rPr lang="vi-VN" sz="2800" b="1" dirty="0">
                          <a:solidFill>
                            <a:srgbClr val="1C1E21"/>
                          </a:solidFill>
                          <a:effectLst/>
                          <a:latin typeface="Times New Roman"/>
                          <a:ea typeface="Arial"/>
                          <a:cs typeface="Times New Roman"/>
                        </a:rPr>
                        <a:t>hành</a:t>
                      </a:r>
                      <a:endParaRPr lang="vi-VN" sz="2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44413">
                <a:tc>
                  <a:txBody>
                    <a:bodyPr/>
                    <a:lstStyle/>
                    <a:p>
                      <a:pPr algn="ctr">
                        <a:lnSpc>
                          <a:spcPct val="115000"/>
                        </a:lnSpc>
                        <a:spcAft>
                          <a:spcPts val="0"/>
                        </a:spcAft>
                      </a:pPr>
                      <a:r>
                        <a:rPr lang="vi-VN" sz="3000" b="1" dirty="0">
                          <a:solidFill>
                            <a:srgbClr val="1C1E21"/>
                          </a:solidFill>
                          <a:effectLst/>
                          <a:latin typeface="Times New Roman"/>
                          <a:ea typeface="Arial"/>
                          <a:cs typeface="Times New Roman"/>
                        </a:rPr>
                        <a:t>Mở bài</a:t>
                      </a:r>
                      <a:endParaRPr lang="vi-VN" sz="30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3000" b="1" dirty="0">
                          <a:solidFill>
                            <a:srgbClr val="1C1E21"/>
                          </a:solidFill>
                          <a:effectLst/>
                          <a:latin typeface="Times New Roman"/>
                          <a:ea typeface="Times New Roman"/>
                          <a:cs typeface="Times New Roman"/>
                        </a:rPr>
                        <a:t>- </a:t>
                      </a:r>
                      <a:r>
                        <a:rPr lang="vi-VN" sz="3000" dirty="0">
                          <a:solidFill>
                            <a:srgbClr val="1C1E21"/>
                          </a:solidFill>
                          <a:effectLst/>
                          <a:latin typeface="Times New Roman"/>
                          <a:ea typeface="Times New Roman"/>
                          <a:cs typeface="Times New Roman"/>
                        </a:rPr>
                        <a:t>Giới thiệu hai tác giả, hai tác phẩm...</a:t>
                      </a:r>
                      <a:endParaRPr lang="vi-VN" sz="3000" dirty="0">
                        <a:effectLst/>
                        <a:latin typeface="Arial"/>
                        <a:ea typeface="Times New Roman"/>
                        <a:cs typeface="Times New Roman"/>
                      </a:endParaRPr>
                    </a:p>
                    <a:p>
                      <a:pPr algn="just">
                        <a:spcAft>
                          <a:spcPts val="0"/>
                        </a:spcAft>
                      </a:pPr>
                      <a:r>
                        <a:rPr lang="vi-VN" sz="3000" dirty="0">
                          <a:solidFill>
                            <a:srgbClr val="1C1E21"/>
                          </a:solidFill>
                          <a:effectLst/>
                          <a:latin typeface="Times New Roman"/>
                          <a:ea typeface="Times New Roman"/>
                          <a:cs typeface="Times New Roman"/>
                        </a:rPr>
                        <a:t>- Nêu vấn đề nghị </a:t>
                      </a:r>
                      <a:r>
                        <a:rPr lang="vi-VN" sz="3000" dirty="0" smtClean="0">
                          <a:solidFill>
                            <a:srgbClr val="1C1E21"/>
                          </a:solidFill>
                          <a:effectLst/>
                          <a:latin typeface="Times New Roman"/>
                          <a:ea typeface="Times New Roman"/>
                          <a:cs typeface="Times New Roman"/>
                        </a:rPr>
                        <a:t>luận</a:t>
                      </a:r>
                      <a:endParaRPr lang="vi-VN" sz="30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vi-VN" sz="3000" b="1" dirty="0">
                          <a:solidFill>
                            <a:srgbClr val="1C1E21"/>
                          </a:solidFill>
                          <a:effectLst/>
                          <a:latin typeface="Times New Roman"/>
                          <a:ea typeface="Times New Roman"/>
                          <a:cs typeface="Times New Roman"/>
                        </a:rPr>
                        <a:t>- </a:t>
                      </a:r>
                      <a:r>
                        <a:rPr lang="vi-VN" sz="3000" dirty="0">
                          <a:solidFill>
                            <a:srgbClr val="1C1E21"/>
                          </a:solidFill>
                          <a:effectLst/>
                          <a:latin typeface="Times New Roman"/>
                          <a:ea typeface="Times New Roman"/>
                          <a:cs typeface="Times New Roman"/>
                        </a:rPr>
                        <a:t>Giới thiệu hai tác giả, hai tác phẩm...</a:t>
                      </a:r>
                      <a:endParaRPr lang="vi-VN" sz="3000" dirty="0">
                        <a:effectLst/>
                        <a:latin typeface="Arial"/>
                        <a:ea typeface="Times New Roman"/>
                        <a:cs typeface="Times New Roman"/>
                      </a:endParaRPr>
                    </a:p>
                    <a:p>
                      <a:pPr algn="just">
                        <a:spcAft>
                          <a:spcPts val="0"/>
                        </a:spcAft>
                      </a:pPr>
                      <a:r>
                        <a:rPr lang="vi-VN" sz="3000" dirty="0" smtClean="0">
                          <a:solidFill>
                            <a:srgbClr val="1C1E21"/>
                          </a:solidFill>
                          <a:effectLst/>
                          <a:latin typeface="Times New Roman"/>
                          <a:ea typeface="Times New Roman"/>
                          <a:cs typeface="Times New Roman"/>
                        </a:rPr>
                        <a:t>-</a:t>
                      </a:r>
                      <a:r>
                        <a:rPr lang="vi-VN" sz="3000" baseline="0" dirty="0" smtClean="0">
                          <a:solidFill>
                            <a:srgbClr val="1C1E21"/>
                          </a:solidFill>
                          <a:effectLst/>
                          <a:latin typeface="Times New Roman"/>
                          <a:ea typeface="Times New Roman"/>
                          <a:cs typeface="Times New Roman"/>
                        </a:rPr>
                        <a:t> </a:t>
                      </a:r>
                      <a:r>
                        <a:rPr lang="vi-VN" sz="3000" dirty="0" smtClean="0">
                          <a:solidFill>
                            <a:srgbClr val="1C1E21"/>
                          </a:solidFill>
                          <a:effectLst/>
                          <a:latin typeface="Times New Roman"/>
                          <a:ea typeface="Times New Roman"/>
                          <a:cs typeface="Times New Roman"/>
                        </a:rPr>
                        <a:t>Nêu </a:t>
                      </a:r>
                      <a:r>
                        <a:rPr lang="vi-VN" sz="3000" dirty="0">
                          <a:solidFill>
                            <a:srgbClr val="1C1E21"/>
                          </a:solidFill>
                          <a:effectLst/>
                          <a:latin typeface="Times New Roman"/>
                          <a:ea typeface="Times New Roman"/>
                          <a:cs typeface="Times New Roman"/>
                        </a:rPr>
                        <a:t>vấn đề nghị luận</a:t>
                      </a:r>
                      <a:endParaRPr lang="vi-VN" sz="30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2984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accent1"/>
          </a:solidFill>
        </p:spPr>
        <p:txBody>
          <a:bodyPr>
            <a:noAutofit/>
          </a:bodyPr>
          <a:lstStyle/>
          <a:p>
            <a:pPr algn="ctr"/>
            <a:r>
              <a:rPr lang="en-US" sz="2800" dirty="0" smtClean="0">
                <a:solidFill>
                  <a:schemeClr val="bg1"/>
                </a:solidFill>
                <a:latin typeface="Times New Roman" pitchFamily="18" charset="0"/>
                <a:cs typeface="Times New Roman" pitchFamily="18" charset="0"/>
              </a:rPr>
              <a:t>2. </a:t>
            </a:r>
            <a:r>
              <a:rPr lang="en-US" sz="2800" dirty="0" err="1" smtClean="0">
                <a:solidFill>
                  <a:schemeClr val="bg1"/>
                </a:solidFill>
                <a:latin typeface="Times New Roman" pitchFamily="18" charset="0"/>
                <a:cs typeface="Times New Roman" pitchFamily="18" charset="0"/>
              </a:rPr>
              <a:t>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cách</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triển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khai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cơ</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bản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cho</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kiểu</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bài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nghị</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luận</a:t>
            </a:r>
            <a:r>
              <a:rPr lang="en-US" sz="2800" dirty="0" smtClean="0">
                <a:solidFill>
                  <a:schemeClr val="bg1"/>
                </a:solidFill>
                <a:latin typeface="Times New Roman" pitchFamily="18" charset="0"/>
                <a:cs typeface="Times New Roman" pitchFamily="18" charset="0"/>
              </a:rPr>
              <a:t> so </a:t>
            </a:r>
            <a:r>
              <a:rPr lang="en-US" sz="2800" dirty="0" err="1" smtClean="0">
                <a:solidFill>
                  <a:schemeClr val="bg1"/>
                </a:solidFill>
                <a:latin typeface="Times New Roman" pitchFamily="18" charset="0"/>
                <a:cs typeface="Times New Roman" pitchFamily="18" charset="0"/>
              </a:rPr>
              <a:t>sánh</a:t>
            </a:r>
            <a:endParaRPr lang="en-US" sz="2800" dirty="0">
              <a:solidFill>
                <a:schemeClr val="bg1"/>
              </a:solidFill>
              <a:latin typeface="Times New Roman" pitchFamily="18" charset="0"/>
              <a:cs typeface="Times New Roman" pitchFamily="18" charset="0"/>
            </a:endParaRP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2745269768"/>
              </p:ext>
            </p:extLst>
          </p:nvPr>
        </p:nvGraphicFramePr>
        <p:xfrm>
          <a:off x="76200" y="990601"/>
          <a:ext cx="9067800" cy="685800"/>
        </p:xfrm>
        <a:graphic>
          <a:graphicData uri="http://schemas.openxmlformats.org/drawingml/2006/table">
            <a:tbl>
              <a:tblPr firstRow="1" firstCol="1" bandRow="1"/>
              <a:tblGrid>
                <a:gridCol w="1447800"/>
                <a:gridCol w="3673827"/>
                <a:gridCol w="3946173"/>
              </a:tblGrid>
              <a:tr h="685800">
                <a:tc>
                  <a:txBody>
                    <a:bodyPr/>
                    <a:lstStyle/>
                    <a:p>
                      <a:pPr algn="ctr">
                        <a:lnSpc>
                          <a:spcPct val="115000"/>
                        </a:lnSpc>
                        <a:spcAft>
                          <a:spcPts val="0"/>
                        </a:spcAft>
                      </a:pPr>
                      <a:r>
                        <a:rPr lang="vi-VN" sz="1800" b="1" dirty="0">
                          <a:solidFill>
                            <a:srgbClr val="1C1E21"/>
                          </a:solidFill>
                          <a:effectLst/>
                          <a:latin typeface="Times New Roman"/>
                          <a:ea typeface="Arial"/>
                          <a:cs typeface="Times New Roman"/>
                        </a:rPr>
                        <a:t>Bố cục</a:t>
                      </a:r>
                      <a:endParaRPr lang="vi-VN" sz="1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800" b="1" dirty="0">
                          <a:solidFill>
                            <a:srgbClr val="1C1E21"/>
                          </a:solidFill>
                          <a:effectLst/>
                          <a:latin typeface="Times New Roman"/>
                          <a:ea typeface="Arial"/>
                          <a:cs typeface="Times New Roman"/>
                        </a:rPr>
                        <a:t>Cách triển khai </a:t>
                      </a:r>
                      <a:endParaRPr lang="vi-VN" sz="1800" b="1" dirty="0" smtClean="0">
                        <a:solidFill>
                          <a:srgbClr val="1C1E21"/>
                        </a:solidFill>
                        <a:effectLst/>
                        <a:latin typeface="Times New Roman"/>
                        <a:ea typeface="Arial"/>
                        <a:cs typeface="Times New Roman"/>
                      </a:endParaRPr>
                    </a:p>
                    <a:p>
                      <a:pPr algn="ctr">
                        <a:lnSpc>
                          <a:spcPct val="115000"/>
                        </a:lnSpc>
                        <a:spcAft>
                          <a:spcPts val="0"/>
                        </a:spcAft>
                      </a:pPr>
                      <a:r>
                        <a:rPr lang="vi-VN" sz="1800" b="1" dirty="0" smtClean="0">
                          <a:solidFill>
                            <a:srgbClr val="1C1E21"/>
                          </a:solidFill>
                          <a:effectLst/>
                          <a:latin typeface="Times New Roman"/>
                          <a:ea typeface="Arial"/>
                          <a:cs typeface="Times New Roman"/>
                        </a:rPr>
                        <a:t>nối </a:t>
                      </a:r>
                      <a:r>
                        <a:rPr lang="vi-VN" sz="1800" b="1" dirty="0">
                          <a:solidFill>
                            <a:srgbClr val="1C1E21"/>
                          </a:solidFill>
                          <a:effectLst/>
                          <a:latin typeface="Times New Roman"/>
                          <a:ea typeface="Arial"/>
                          <a:cs typeface="Times New Roman"/>
                        </a:rPr>
                        <a:t>tiếp</a:t>
                      </a:r>
                      <a:endParaRPr lang="vi-VN" sz="1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800" b="1" dirty="0">
                          <a:solidFill>
                            <a:srgbClr val="1C1E21"/>
                          </a:solidFill>
                          <a:effectLst/>
                          <a:latin typeface="Times New Roman"/>
                          <a:ea typeface="Arial"/>
                          <a:cs typeface="Times New Roman"/>
                        </a:rPr>
                        <a:t>Cách triển khai </a:t>
                      </a:r>
                      <a:endParaRPr lang="vi-VN" sz="1800" b="1" dirty="0" smtClean="0">
                        <a:solidFill>
                          <a:srgbClr val="1C1E21"/>
                        </a:solidFill>
                        <a:effectLst/>
                        <a:latin typeface="Times New Roman"/>
                        <a:ea typeface="Arial"/>
                        <a:cs typeface="Times New Roman"/>
                      </a:endParaRPr>
                    </a:p>
                    <a:p>
                      <a:pPr algn="ctr">
                        <a:lnSpc>
                          <a:spcPct val="115000"/>
                        </a:lnSpc>
                        <a:spcAft>
                          <a:spcPts val="0"/>
                        </a:spcAft>
                      </a:pPr>
                      <a:r>
                        <a:rPr lang="vi-VN" sz="1800" b="1" dirty="0" smtClean="0">
                          <a:solidFill>
                            <a:srgbClr val="1C1E21"/>
                          </a:solidFill>
                          <a:effectLst/>
                          <a:latin typeface="Times New Roman"/>
                          <a:ea typeface="Arial"/>
                          <a:cs typeface="Times New Roman"/>
                        </a:rPr>
                        <a:t>song </a:t>
                      </a:r>
                      <a:r>
                        <a:rPr lang="vi-VN" sz="1800" b="1" dirty="0">
                          <a:solidFill>
                            <a:srgbClr val="1C1E21"/>
                          </a:solidFill>
                          <a:effectLst/>
                          <a:latin typeface="Times New Roman"/>
                          <a:ea typeface="Arial"/>
                          <a:cs typeface="Times New Roman"/>
                        </a:rPr>
                        <a:t>hành</a:t>
                      </a:r>
                      <a:endParaRPr lang="vi-VN" sz="1800" dirty="0">
                        <a:effectLst/>
                        <a:latin typeface="Arial"/>
                        <a:ea typeface="Arial"/>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541653167"/>
              </p:ext>
            </p:extLst>
          </p:nvPr>
        </p:nvGraphicFramePr>
        <p:xfrm>
          <a:off x="0" y="1676400"/>
          <a:ext cx="9144000" cy="2801353"/>
        </p:xfrm>
        <a:graphic>
          <a:graphicData uri="http://schemas.openxmlformats.org/drawingml/2006/table">
            <a:tbl>
              <a:tblPr firstRow="1" firstCol="1" bandRow="1"/>
              <a:tblGrid>
                <a:gridCol w="762000"/>
                <a:gridCol w="762000"/>
                <a:gridCol w="3657600"/>
                <a:gridCol w="3962400"/>
              </a:tblGrid>
              <a:tr h="990600">
                <a:tc rowSpan="2">
                  <a:txBody>
                    <a:bodyPr/>
                    <a:lstStyle/>
                    <a:p>
                      <a:pPr algn="ctr">
                        <a:lnSpc>
                          <a:spcPct val="115000"/>
                        </a:lnSpc>
                        <a:spcAft>
                          <a:spcPts val="0"/>
                        </a:spcAft>
                      </a:pPr>
                      <a:r>
                        <a:rPr lang="vi-VN" sz="2000" b="1" dirty="0">
                          <a:solidFill>
                            <a:srgbClr val="1C1E21"/>
                          </a:solidFill>
                          <a:effectLst/>
                          <a:latin typeface="Times New Roman"/>
                          <a:ea typeface="Arial"/>
                          <a:cs typeface="Times New Roman"/>
                        </a:rPr>
                        <a:t>Thân bài</a:t>
                      </a:r>
                      <a:endParaRPr lang="vi-VN" sz="2000" dirty="0">
                        <a:effectLst/>
                        <a:latin typeface="Arial"/>
                        <a:ea typeface="Arial"/>
                        <a:cs typeface="Times New Roman"/>
                      </a:endParaRPr>
                    </a:p>
                    <a:p>
                      <a:pPr algn="ctr">
                        <a:lnSpc>
                          <a:spcPct val="115000"/>
                        </a:lnSpc>
                        <a:spcAft>
                          <a:spcPts val="0"/>
                        </a:spcAft>
                      </a:pPr>
                      <a:r>
                        <a:rPr lang="vi-VN" sz="900" b="1" dirty="0">
                          <a:solidFill>
                            <a:srgbClr val="1C1E21"/>
                          </a:solidFill>
                          <a:effectLst/>
                          <a:latin typeface="Times New Roman"/>
                          <a:ea typeface="Arial"/>
                          <a:cs typeface="Times New Roman"/>
                        </a:rPr>
                        <a:t> </a:t>
                      </a:r>
                      <a:endParaRPr lang="vi-VN" sz="800" dirty="0">
                        <a:effectLst/>
                        <a:latin typeface="Arial"/>
                        <a:ea typeface="Arial"/>
                        <a:cs typeface="Times New Roman"/>
                      </a:endParaRPr>
                    </a:p>
                  </a:txBody>
                  <a:tcPr marL="49642" marR="496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2000" b="1" dirty="0">
                          <a:solidFill>
                            <a:srgbClr val="1C1E21"/>
                          </a:solidFill>
                          <a:effectLst/>
                          <a:latin typeface="Times New Roman"/>
                          <a:ea typeface="Arial"/>
                          <a:cs typeface="Times New Roman"/>
                        </a:rPr>
                        <a:t>LĐ1</a:t>
                      </a:r>
                      <a:endParaRPr lang="vi-VN" sz="2000" dirty="0">
                        <a:effectLst/>
                        <a:latin typeface="Arial"/>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ct val="100000"/>
                        </a:lnSpc>
                        <a:spcAft>
                          <a:spcPts val="0"/>
                        </a:spcAft>
                      </a:pPr>
                      <a:r>
                        <a:rPr lang="vi-VN" sz="2200" smtClean="0">
                          <a:solidFill>
                            <a:srgbClr val="1C1E21"/>
                          </a:solidFill>
                          <a:effectLst/>
                          <a:latin typeface="Times New Roman"/>
                          <a:ea typeface="Arial"/>
                          <a:cs typeface="Times New Roman"/>
                        </a:rPr>
                        <a:t>Cảm nhận đối tượng 1 về nội dung, nghệ thuật</a:t>
                      </a:r>
                      <a:endParaRPr lang="vi-VN" sz="2200" dirty="0">
                        <a:effectLst/>
                        <a:latin typeface="Arial"/>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ct val="100000"/>
                        </a:lnSpc>
                        <a:spcAft>
                          <a:spcPts val="0"/>
                        </a:spcAft>
                      </a:pPr>
                      <a:r>
                        <a:rPr lang="vi-VN" sz="2200" dirty="0">
                          <a:solidFill>
                            <a:srgbClr val="1C1E21"/>
                          </a:solidFill>
                          <a:effectLst/>
                          <a:latin typeface="Times New Roman"/>
                          <a:ea typeface="Arial"/>
                          <a:cs typeface="Times New Roman"/>
                        </a:rPr>
                        <a:t>Điểm giống nhau của hai đối tượng về nội dung, nghệ thuật</a:t>
                      </a:r>
                      <a:endParaRPr lang="vi-VN" sz="2200" dirty="0">
                        <a:effectLst/>
                        <a:latin typeface="Arial"/>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1810753">
                <a:tc vMerge="1">
                  <a:txBody>
                    <a:bodyPr/>
                    <a:lstStyle/>
                    <a:p>
                      <a:endParaRPr lang="vi-VN"/>
                    </a:p>
                  </a:txBody>
                  <a:tcPr/>
                </a:tc>
                <a:tc>
                  <a:txBody>
                    <a:bodyPr/>
                    <a:lstStyle/>
                    <a:p>
                      <a:pPr>
                        <a:lnSpc>
                          <a:spcPct val="115000"/>
                        </a:lnSpc>
                        <a:spcAft>
                          <a:spcPts val="0"/>
                        </a:spcAft>
                      </a:pPr>
                      <a:r>
                        <a:rPr lang="vi-VN" sz="2000" b="1">
                          <a:solidFill>
                            <a:srgbClr val="1C1E21"/>
                          </a:solidFill>
                          <a:effectLst/>
                          <a:latin typeface="Times New Roman"/>
                          <a:ea typeface="Arial"/>
                          <a:cs typeface="Times New Roman"/>
                        </a:rPr>
                        <a:t>LĐ2</a:t>
                      </a:r>
                      <a:endParaRPr lang="vi-VN" sz="2000">
                        <a:effectLst/>
                        <a:latin typeface="Arial"/>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ct val="100000"/>
                        </a:lnSpc>
                        <a:spcAft>
                          <a:spcPts val="0"/>
                        </a:spcAft>
                      </a:pPr>
                      <a:r>
                        <a:rPr lang="vi-VN" sz="2200" dirty="0" smtClean="0">
                          <a:solidFill>
                            <a:srgbClr val="1C1E21"/>
                          </a:solidFill>
                          <a:effectLst/>
                          <a:latin typeface="Times New Roman"/>
                          <a:ea typeface="Arial"/>
                          <a:cs typeface="Times New Roman"/>
                        </a:rPr>
                        <a:t>Cảm nhận đối tượng 2 về nội dung, nghệ thuật</a:t>
                      </a:r>
                      <a:endParaRPr lang="vi-VN" sz="2200" dirty="0">
                        <a:effectLst/>
                        <a:latin typeface="Arial"/>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lnSpc>
                          <a:spcPct val="100000"/>
                        </a:lnSpc>
                        <a:spcAft>
                          <a:spcPts val="0"/>
                        </a:spcAft>
                      </a:pPr>
                      <a:r>
                        <a:rPr lang="vi-VN" sz="2200" dirty="0">
                          <a:solidFill>
                            <a:srgbClr val="1C1E21"/>
                          </a:solidFill>
                          <a:effectLst/>
                          <a:latin typeface="Times New Roman"/>
                          <a:ea typeface="Arial"/>
                          <a:cs typeface="Times New Roman"/>
                        </a:rPr>
                        <a:t>Điểm khác nhau của hai đối tượng về nội dung, nghệ </a:t>
                      </a:r>
                      <a:r>
                        <a:rPr lang="vi-VN" sz="2200" dirty="0" smtClean="0">
                          <a:solidFill>
                            <a:srgbClr val="1C1E21"/>
                          </a:solidFill>
                          <a:effectLst/>
                          <a:latin typeface="Times New Roman"/>
                          <a:ea typeface="Arial"/>
                          <a:cs typeface="Times New Roman"/>
                        </a:rPr>
                        <a:t>thuật</a:t>
                      </a:r>
                    </a:p>
                    <a:p>
                      <a:pPr algn="just">
                        <a:lnSpc>
                          <a:spcPct val="100000"/>
                        </a:lnSpc>
                        <a:spcAft>
                          <a:spcPts val="0"/>
                        </a:spcAft>
                      </a:pPr>
                      <a:endParaRPr lang="vi-VN" sz="2200" dirty="0">
                        <a:effectLst/>
                        <a:latin typeface="Arial"/>
                        <a:ea typeface="Arial"/>
                        <a:cs typeface="Times New Roman"/>
                      </a:endParaRPr>
                    </a:p>
                  </a:txBody>
                  <a:tcPr marL="49642" marR="496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r>
            </a:tbl>
          </a:graphicData>
        </a:graphic>
      </p:graphicFrame>
      <p:sp>
        <p:nvSpPr>
          <p:cNvPr id="4" name="Rectangle 3"/>
          <p:cNvSpPr/>
          <p:nvPr/>
        </p:nvSpPr>
        <p:spPr>
          <a:xfrm>
            <a:off x="304800" y="4523509"/>
            <a:ext cx="8534400" cy="1992340"/>
          </a:xfrm>
          <a:prstGeom prst="rect">
            <a:avLst/>
          </a:prstGeom>
          <a:noFill/>
        </p:spPr>
        <p:txBody>
          <a:bodyPr wrap="square">
            <a:spAutoFit/>
          </a:bodyPr>
          <a:lstStyle/>
          <a:p>
            <a:pPr algn="just">
              <a:lnSpc>
                <a:spcPct val="115000"/>
              </a:lnSpc>
              <a:spcAft>
                <a:spcPts val="1000"/>
              </a:spcAft>
            </a:pPr>
            <a:r>
              <a:rPr lang="vi-VN" sz="2400" b="1" i="1" dirty="0" smtClean="0">
                <a:solidFill>
                  <a:srgbClr val="1C1E21"/>
                </a:solidFill>
                <a:ea typeface="Arial"/>
                <a:cs typeface="Times New Roman"/>
              </a:rPr>
              <a:t>Lưu ý đối với cách triển khai song hành: </a:t>
            </a:r>
          </a:p>
          <a:p>
            <a:pPr algn="just">
              <a:lnSpc>
                <a:spcPct val="115000"/>
              </a:lnSpc>
              <a:spcAft>
                <a:spcPts val="1000"/>
              </a:spcAft>
            </a:pPr>
            <a:r>
              <a:rPr lang="vi-VN" sz="2400" i="1" dirty="0" smtClean="0">
                <a:solidFill>
                  <a:srgbClr val="1C1E21"/>
                </a:solidFill>
                <a:ea typeface="Arial"/>
                <a:cs typeface="Times New Roman"/>
              </a:rPr>
              <a:t>Xây </a:t>
            </a:r>
            <a:r>
              <a:rPr lang="vi-VN" sz="2400" i="1" dirty="0">
                <a:solidFill>
                  <a:srgbClr val="1C1E21"/>
                </a:solidFill>
                <a:ea typeface="Arial"/>
                <a:cs typeface="Times New Roman"/>
              </a:rPr>
              <a:t>dựng các tiêu chí chung trong cả hai phương diện nội dung, nghệ thuật để làm bật sự giống, khác nhau</a:t>
            </a:r>
            <a:endParaRPr lang="vi-VN" sz="2400" dirty="0">
              <a:latin typeface="Arial"/>
              <a:ea typeface="Arial"/>
              <a:cs typeface="Times New Roman"/>
            </a:endParaRPr>
          </a:p>
          <a:p>
            <a:r>
              <a:rPr lang="vi-VN" sz="2400" i="1" dirty="0">
                <a:solidFill>
                  <a:srgbClr val="1C1E21"/>
                </a:solidFill>
                <a:ea typeface="Arial"/>
              </a:rPr>
              <a:t>Kết hợp các TTLL: So sánh, phân tích, chứng minh, bình luận</a:t>
            </a:r>
            <a:endParaRPr lang="vi-VN" sz="2400" dirty="0"/>
          </a:p>
        </p:txBody>
      </p:sp>
      <p:cxnSp>
        <p:nvCxnSpPr>
          <p:cNvPr id="6" name="Straight Connector 5"/>
          <p:cNvCxnSpPr/>
          <p:nvPr/>
        </p:nvCxnSpPr>
        <p:spPr>
          <a:xfrm>
            <a:off x="838200" y="4461164"/>
            <a:ext cx="8305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49575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2422</Words>
  <Application>Microsoft Office PowerPoint</Application>
  <PresentationFormat>On-screen Show (4:3)</PresentationFormat>
  <Paragraphs>226</Paragraphs>
  <Slides>32</Slides>
  <Notes>0</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Office Theme</vt:lpstr>
      <vt:lpstr>Equity</vt:lpstr>
      <vt:lpstr>  SỞ GIÁO DỤC VÀ ĐÀO TẠO NAM ĐỊNH </vt:lpstr>
      <vt:lpstr>PowerPoint Presentation</vt:lpstr>
      <vt:lpstr>1. Phân biệt các khái niệm </vt:lpstr>
      <vt:lpstr>2. Thực tế của kiểu bài so sánh trong chương trình Ngữ văn THPT </vt:lpstr>
      <vt:lpstr>3. Các dạng bài nghị luận so sánh</vt:lpstr>
      <vt:lpstr>  </vt:lpstr>
      <vt:lpstr>1. Các bước thực hiện </vt:lpstr>
      <vt:lpstr>2. Hai cách triển khai cơ bản cho kiểu bài nghị luận so sánh</vt:lpstr>
      <vt:lpstr>2. Hai cách triển khai cơ bản cho kiểu bài nghị luận so sánh</vt:lpstr>
      <vt:lpstr>2. Hai cách triển khai cơ bản cho kiểu bài nghị luận so sánh</vt:lpstr>
      <vt:lpstr>2. Hai cách triển khai cơ bản cho kiểu bài nghị luận so sánh</vt:lpstr>
      <vt:lpstr>Lưu ý</vt:lpstr>
      <vt:lpstr>  </vt:lpstr>
      <vt:lpstr>1. Dạng bài cảm nhận hai hình tượng thơ</vt:lpstr>
      <vt:lpstr>1. Dạng bài cảm nhận hai hình tượng thơ</vt:lpstr>
      <vt:lpstr>1. Dạng bài cảm nhận hai hình tượng thơ</vt:lpstr>
      <vt:lpstr>1. Dạng bài cảm nhận hai hình tượng thơ</vt:lpstr>
      <vt:lpstr>1. Dạng bài cảm nhận hai hình tượng thơ</vt:lpstr>
      <vt:lpstr>1. Dạng bài cảm nhận hai hình tượng thơ</vt:lpstr>
      <vt:lpstr>1. Dạng bài cảm nhận hai hình tượng thơ</vt:lpstr>
      <vt:lpstr>1. Dạng bài cảm nhận hai hình tượng thơ</vt:lpstr>
      <vt:lpstr>1. Dạng bài cảm nhận hai hình tượng thơ</vt:lpstr>
      <vt:lpstr>1. Dạng bài cảm nhận hai hình tượng thơ</vt:lpstr>
      <vt:lpstr>2. Dạng bài so sánh hai chi tiết</vt:lpstr>
      <vt:lpstr>2. Dạng bài so sánh hai chi tiết</vt:lpstr>
      <vt:lpstr>2. Dạng bài so sánh hai chi tiết</vt:lpstr>
      <vt:lpstr>2. Dạng bài so sánh hai chi tiết</vt:lpstr>
      <vt:lpstr>2. Dạng bài so sánh hai chi tiết</vt:lpstr>
      <vt:lpstr>2. Dạng bài so sánh hai chi tiết</vt:lpstr>
      <vt:lpstr>2. Dạng bài so sánh hai chi tiết</vt:lpstr>
      <vt:lpstr>2. Dạng bài so sánh hai chi tiết</vt:lpstr>
      <vt:lpstr>Lưu ý</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SỞ GIÁO DỤC VÀ ĐÀO TẠO NAM ĐỊNH </dc:title>
  <dc:creator>Administrator</dc:creator>
  <cp:lastModifiedBy>Administrator</cp:lastModifiedBy>
  <cp:revision>29</cp:revision>
  <dcterms:created xsi:type="dcterms:W3CDTF">2006-08-16T00:00:00Z</dcterms:created>
  <dcterms:modified xsi:type="dcterms:W3CDTF">2020-03-09T09:05:34Z</dcterms:modified>
</cp:coreProperties>
</file>