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0" r:id="rId2"/>
    <p:sldId id="304" r:id="rId3"/>
    <p:sldId id="302" r:id="rId4"/>
    <p:sldId id="292" r:id="rId5"/>
    <p:sldId id="397" r:id="rId6"/>
    <p:sldId id="332" r:id="rId7"/>
    <p:sldId id="399" r:id="rId8"/>
    <p:sldId id="377" r:id="rId9"/>
    <p:sldId id="379" r:id="rId10"/>
    <p:sldId id="380" r:id="rId11"/>
    <p:sldId id="381" r:id="rId12"/>
    <p:sldId id="382" r:id="rId13"/>
    <p:sldId id="378" r:id="rId14"/>
    <p:sldId id="383" r:id="rId15"/>
    <p:sldId id="384" r:id="rId16"/>
    <p:sldId id="385" r:id="rId17"/>
    <p:sldId id="386" r:id="rId18"/>
    <p:sldId id="355" r:id="rId19"/>
    <p:sldId id="404" r:id="rId20"/>
    <p:sldId id="405" r:id="rId21"/>
    <p:sldId id="348" r:id="rId22"/>
    <p:sldId id="356" r:id="rId23"/>
    <p:sldId id="388" r:id="rId24"/>
    <p:sldId id="389" r:id="rId25"/>
    <p:sldId id="390" r:id="rId26"/>
    <p:sldId id="391" r:id="rId27"/>
    <p:sldId id="358" r:id="rId28"/>
    <p:sldId id="392" r:id="rId29"/>
    <p:sldId id="365" r:id="rId30"/>
    <p:sldId id="402" r:id="rId31"/>
    <p:sldId id="403" r:id="rId32"/>
    <p:sldId id="373" r:id="rId33"/>
    <p:sldId id="393" r:id="rId34"/>
    <p:sldId id="401" r:id="rId35"/>
    <p:sldId id="394" r:id="rId36"/>
    <p:sldId id="375" r:id="rId37"/>
    <p:sldId id="395" r:id="rId38"/>
    <p:sldId id="396" r:id="rId39"/>
    <p:sldId id="315" r:id="rId40"/>
    <p:sldId id="398" r:id="rId41"/>
    <p:sldId id="331" r:id="rId42"/>
    <p:sldId id="328" r:id="rId43"/>
    <p:sldId id="329" r:id="rId44"/>
    <p:sldId id="33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31" autoAdjust="0"/>
    <p:restoredTop sz="94657"/>
  </p:normalViewPr>
  <p:slideViewPr>
    <p:cSldViewPr snapToGrid="0">
      <p:cViewPr varScale="1">
        <p:scale>
          <a:sx n="70" d="100"/>
          <a:sy n="70" d="100"/>
        </p:scale>
        <p:origin x="62" y="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439401" y="-2259"/>
            <a:ext cx="157639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Unit 4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8.wav"/><Relationship Id="rId7" Type="http://schemas.openxmlformats.org/officeDocument/2006/relationships/image" Target="../media/image2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0.wav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2.wav"/><Relationship Id="rId7" Type="http://schemas.openxmlformats.org/officeDocument/2006/relationships/image" Target="../media/image30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3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wav"/><Relationship Id="rId7" Type="http://schemas.openxmlformats.org/officeDocument/2006/relationships/image" Target="../media/image2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wav"/><Relationship Id="rId7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6.wav"/><Relationship Id="rId7" Type="http://schemas.openxmlformats.org/officeDocument/2006/relationships/image" Target="../media/image2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6: Education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Review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Pages 100 </a:t>
            </a:r>
            <a:r>
              <a:rPr lang="en-US" sz="3200" dirty="0" smtClean="0">
                <a:solidFill>
                  <a:srgbClr val="FF0000"/>
                </a:solidFill>
              </a:rPr>
              <a:t>&amp; 101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0-3">
            <a:hlinkClick r:id="" action="ppaction://media"/>
            <a:extLst>
              <a:ext uri="{FF2B5EF4-FFF2-40B4-BE49-F238E27FC236}">
                <a16:creationId xmlns:a16="http://schemas.microsoft.com/office/drawing/2014/main" id="{73DD0B2D-47AD-CCAB-D56E-C0D6FBBF7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9028" y="2228561"/>
            <a:ext cx="487363" cy="487363"/>
          </a:xfrm>
          <a:prstGeom prst="rect">
            <a:avLst/>
          </a:prstGeom>
        </p:spPr>
      </p:pic>
      <p:pic>
        <p:nvPicPr>
          <p:cNvPr id="10" name="40-3-cau">
            <a:hlinkClick r:id="" action="ppaction://media"/>
            <a:extLst>
              <a:ext uri="{FF2B5EF4-FFF2-40B4-BE49-F238E27FC236}">
                <a16:creationId xmlns:a16="http://schemas.microsoft.com/office/drawing/2014/main" id="{1223325D-7EA3-0255-8F97-123BD5283C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6798" y="2144321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0CE4DF-08EB-34CD-DE1C-29CC934180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597" y="976505"/>
            <a:ext cx="9070904" cy="3310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52E2C4-9929-D4B2-D7A6-8BED2B33EE48}"/>
              </a:ext>
            </a:extLst>
          </p:cNvPr>
          <p:cNvSpPr txBox="1"/>
          <p:nvPr/>
        </p:nvSpPr>
        <p:spPr>
          <a:xfrm>
            <a:off x="205982" y="4879103"/>
            <a:ext cx="120287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Kate: Hey James. Do you want to go bowling tomorrow?</a:t>
            </a:r>
          </a:p>
          <a:p>
            <a:r>
              <a:rPr lang="en-US" sz="3200" dirty="0"/>
              <a:t>James: I can't. I'm playing basketball in the morning.</a:t>
            </a:r>
          </a:p>
          <a:p>
            <a:r>
              <a:rPr lang="en-US" sz="3200" dirty="0"/>
              <a:t>Then, </a:t>
            </a:r>
            <a:r>
              <a:rPr lang="en-US" sz="3200" dirty="0">
                <a:solidFill>
                  <a:srgbClr val="FF0000"/>
                </a:solidFill>
              </a:rPr>
              <a:t>I have to do my homework in the afternoon.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4C3756-88E5-B351-7830-C6FE9C574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9095" y="3661884"/>
            <a:ext cx="434378" cy="419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CC93EE-0C8C-6D0D-6B91-96A4F4238467}"/>
              </a:ext>
            </a:extLst>
          </p:cNvPr>
          <p:cNvSpPr txBox="1"/>
          <p:nvPr/>
        </p:nvSpPr>
        <p:spPr>
          <a:xfrm>
            <a:off x="5898866" y="376713"/>
            <a:ext cx="22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Whole conversation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2389A-B83A-A442-B585-88FD947EA32E}"/>
              </a:ext>
            </a:extLst>
          </p:cNvPr>
          <p:cNvSpPr txBox="1"/>
          <p:nvPr/>
        </p:nvSpPr>
        <p:spPr>
          <a:xfrm>
            <a:off x="10078567" y="376713"/>
            <a:ext cx="22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Check answer</a:t>
            </a:r>
          </a:p>
        </p:txBody>
      </p:sp>
    </p:spTree>
    <p:extLst>
      <p:ext uri="{BB962C8B-B14F-4D97-AF65-F5344CB8AC3E}">
        <p14:creationId xmlns:p14="http://schemas.microsoft.com/office/powerpoint/2010/main" val="88952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21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0-4-cau">
            <a:hlinkClick r:id="" action="ppaction://media"/>
            <a:extLst>
              <a:ext uri="{FF2B5EF4-FFF2-40B4-BE49-F238E27FC236}">
                <a16:creationId xmlns:a16="http://schemas.microsoft.com/office/drawing/2014/main" id="{96D460AA-E763-55AB-1FF0-1F771283D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0652" y="1955349"/>
            <a:ext cx="487363" cy="487363"/>
          </a:xfrm>
          <a:prstGeom prst="rect">
            <a:avLst/>
          </a:prstGeom>
        </p:spPr>
      </p:pic>
      <p:pic>
        <p:nvPicPr>
          <p:cNvPr id="10" name="40-4">
            <a:hlinkClick r:id="" action="ppaction://media"/>
            <a:extLst>
              <a:ext uri="{FF2B5EF4-FFF2-40B4-BE49-F238E27FC236}">
                <a16:creationId xmlns:a16="http://schemas.microsoft.com/office/drawing/2014/main" id="{ABA7107D-78AB-66A8-3C2A-D36C358C55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9761" y="2112702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E46FE7-9ED5-10C5-73B6-62C0AB5C67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864" y="553345"/>
            <a:ext cx="9401591" cy="3586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52E2C4-9929-D4B2-D7A6-8BED2B33EE48}"/>
              </a:ext>
            </a:extLst>
          </p:cNvPr>
          <p:cNvSpPr txBox="1"/>
          <p:nvPr/>
        </p:nvSpPr>
        <p:spPr>
          <a:xfrm>
            <a:off x="205982" y="4879103"/>
            <a:ext cx="120287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Tina: Was it your history test?</a:t>
            </a:r>
          </a:p>
          <a:p>
            <a:r>
              <a:rPr lang="en-US" sz="3200" dirty="0"/>
              <a:t>Mark: No. That's tomorrow. </a:t>
            </a:r>
            <a:r>
              <a:rPr lang="en-US" sz="3200" dirty="0">
                <a:solidFill>
                  <a:srgbClr val="FF0000"/>
                </a:solidFill>
              </a:rPr>
              <a:t>I passed my geography test.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CF8D0-E782-40ED-A6F4-1F8FBB460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7404" y="3514400"/>
            <a:ext cx="434378" cy="419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1D169B-4829-8359-8D7D-66B0E9C535E0}"/>
              </a:ext>
            </a:extLst>
          </p:cNvPr>
          <p:cNvSpPr txBox="1"/>
          <p:nvPr/>
        </p:nvSpPr>
        <p:spPr>
          <a:xfrm>
            <a:off x="5898866" y="376713"/>
            <a:ext cx="22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Whole conversation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923BB-214B-6EAF-4507-01681A9F39FF}"/>
              </a:ext>
            </a:extLst>
          </p:cNvPr>
          <p:cNvSpPr txBox="1"/>
          <p:nvPr/>
        </p:nvSpPr>
        <p:spPr>
          <a:xfrm>
            <a:off x="10078567" y="376713"/>
            <a:ext cx="22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Check answer</a:t>
            </a:r>
          </a:p>
        </p:txBody>
      </p:sp>
    </p:spTree>
    <p:extLst>
      <p:ext uri="{BB962C8B-B14F-4D97-AF65-F5344CB8AC3E}">
        <p14:creationId xmlns:p14="http://schemas.microsoft.com/office/powerpoint/2010/main" val="125997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8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40-5 cau">
            <a:hlinkClick r:id="" action="ppaction://media"/>
            <a:extLst>
              <a:ext uri="{FF2B5EF4-FFF2-40B4-BE49-F238E27FC236}">
                <a16:creationId xmlns:a16="http://schemas.microsoft.com/office/drawing/2014/main" id="{AF607C53-8E9A-92C3-0D62-295B58ED2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6797" y="2385436"/>
            <a:ext cx="487363" cy="487363"/>
          </a:xfrm>
          <a:prstGeom prst="rect">
            <a:avLst/>
          </a:prstGeom>
        </p:spPr>
      </p:pic>
      <p:pic>
        <p:nvPicPr>
          <p:cNvPr id="11" name="40-5">
            <a:hlinkClick r:id="" action="ppaction://media"/>
            <a:extLst>
              <a:ext uri="{FF2B5EF4-FFF2-40B4-BE49-F238E27FC236}">
                <a16:creationId xmlns:a16="http://schemas.microsoft.com/office/drawing/2014/main" id="{42BA92D1-CA19-981A-8B13-96833E7CFF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1313" y="2280516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F16C79-BB1F-A0EE-AF1A-94BABFA4F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7091" y="882881"/>
            <a:ext cx="9077817" cy="3492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52E2C4-9929-D4B2-D7A6-8BED2B33EE48}"/>
              </a:ext>
            </a:extLst>
          </p:cNvPr>
          <p:cNvSpPr txBox="1"/>
          <p:nvPr/>
        </p:nvSpPr>
        <p:spPr>
          <a:xfrm>
            <a:off x="559944" y="4613632"/>
            <a:ext cx="1202879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Fred: Did you write your essay?</a:t>
            </a:r>
          </a:p>
          <a:p>
            <a:r>
              <a:rPr lang="en-US" sz="3200" dirty="0"/>
              <a:t>Fiona: No. I'll start writing it tomorrow. </a:t>
            </a:r>
            <a:r>
              <a:rPr lang="en-US" sz="3200" dirty="0">
                <a:solidFill>
                  <a:srgbClr val="FF0000"/>
                </a:solidFill>
              </a:rPr>
              <a:t>Today, I did</a:t>
            </a:r>
          </a:p>
          <a:p>
            <a:r>
              <a:rPr lang="en-US" sz="3200" dirty="0">
                <a:solidFill>
                  <a:srgbClr val="FF0000"/>
                </a:solidFill>
              </a:rPr>
              <a:t>my presentation.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58F71D-44CB-69F0-9BD9-FE1F878DE2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3366" y="3652051"/>
            <a:ext cx="434378" cy="419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FDB260-FB72-D2F9-C610-2CCAA94DA3A8}"/>
              </a:ext>
            </a:extLst>
          </p:cNvPr>
          <p:cNvSpPr txBox="1"/>
          <p:nvPr/>
        </p:nvSpPr>
        <p:spPr>
          <a:xfrm>
            <a:off x="5898866" y="376713"/>
            <a:ext cx="22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Whole conversation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3FD04-0E3A-5512-F06E-9F86F1B2565A}"/>
              </a:ext>
            </a:extLst>
          </p:cNvPr>
          <p:cNvSpPr txBox="1"/>
          <p:nvPr/>
        </p:nvSpPr>
        <p:spPr>
          <a:xfrm>
            <a:off x="10078567" y="376713"/>
            <a:ext cx="22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Check answer</a:t>
            </a:r>
          </a:p>
        </p:txBody>
      </p:sp>
    </p:spTree>
    <p:extLst>
      <p:ext uri="{BB962C8B-B14F-4D97-AF65-F5344CB8AC3E}">
        <p14:creationId xmlns:p14="http://schemas.microsoft.com/office/powerpoint/2010/main" val="31567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9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8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297" y="742384"/>
            <a:ext cx="1159223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/>
              <a:t>1. </a:t>
            </a:r>
            <a:r>
              <a:rPr lang="en-US" sz="2700" dirty="0">
                <a:solidFill>
                  <a:schemeClr val="accent1">
                    <a:lumMod val="75000"/>
                  </a:schemeClr>
                </a:solidFill>
              </a:rPr>
              <a:t>Narrator: Why is Simon disappointed?</a:t>
            </a:r>
          </a:p>
          <a:p>
            <a:r>
              <a:rPr lang="en-US" sz="2700" dirty="0"/>
              <a:t>Beth: Hey Simon, you look upset. What's wrong?</a:t>
            </a:r>
          </a:p>
          <a:p>
            <a:r>
              <a:rPr lang="en-US" sz="2700" dirty="0"/>
              <a:t>Simon</a:t>
            </a:r>
            <a:r>
              <a:rPr lang="en-US" sz="2700" dirty="0">
                <a:solidFill>
                  <a:srgbClr val="FF0000"/>
                </a:solidFill>
              </a:rPr>
              <a:t>: I'm really disappointed because I didn't do well on my geography test.</a:t>
            </a:r>
          </a:p>
          <a:p>
            <a:r>
              <a:rPr lang="en-US" sz="2700" dirty="0"/>
              <a:t>Beth: Me too. I got a C. What did you get?</a:t>
            </a:r>
          </a:p>
          <a:p>
            <a:r>
              <a:rPr lang="en-US" sz="2700" dirty="0"/>
              <a:t>Simon: </a:t>
            </a:r>
            <a:r>
              <a:rPr lang="en-US" sz="2700" dirty="0">
                <a:solidFill>
                  <a:srgbClr val="FF0000"/>
                </a:solidFill>
              </a:rPr>
              <a:t>I got a B.</a:t>
            </a:r>
          </a:p>
          <a:p>
            <a:r>
              <a:rPr lang="en-US" sz="2700" dirty="0"/>
              <a:t>Beth: David got an F. You should be happy.</a:t>
            </a:r>
          </a:p>
          <a:p>
            <a:r>
              <a:rPr lang="en-US" sz="2700" dirty="0"/>
              <a:t>Simon: I guess so.</a:t>
            </a:r>
          </a:p>
          <a:p>
            <a:r>
              <a:rPr lang="en-US" sz="2700" dirty="0"/>
              <a:t>Narrator: Now, listen again: Hi John. You look annoyed this morning.</a:t>
            </a:r>
          </a:p>
          <a:p>
            <a:r>
              <a:rPr lang="en-US" sz="2700" dirty="0"/>
              <a:t>John: I'm annoyed because I have to do my homework again.</a:t>
            </a:r>
          </a:p>
          <a:p>
            <a:r>
              <a:rPr lang="en-US" sz="2700" dirty="0"/>
              <a:t>Emma: Why? Did you give the wrong answers?</a:t>
            </a:r>
          </a:p>
          <a:p>
            <a:r>
              <a:rPr lang="en-US" sz="2700" dirty="0"/>
              <a:t>John: No. My teacher told me to do page forty-two and I did page forty-three!</a:t>
            </a:r>
          </a:p>
          <a:p>
            <a:r>
              <a:rPr lang="en-US" sz="2700" dirty="0"/>
              <a:t>Emma: That's too bad.</a:t>
            </a:r>
          </a:p>
          <a:p>
            <a:r>
              <a:rPr lang="en-US" sz="2700" dirty="0"/>
              <a:t>Narrator: Now, listen again.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71192"/>
            <a:ext cx="1620570" cy="37119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Audio scripts</a:t>
            </a:r>
          </a:p>
        </p:txBody>
      </p:sp>
    </p:spTree>
    <p:extLst>
      <p:ext uri="{BB962C8B-B14F-4D97-AF65-F5344CB8AC3E}">
        <p14:creationId xmlns:p14="http://schemas.microsoft.com/office/powerpoint/2010/main" val="282829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297" y="742384"/>
            <a:ext cx="1159223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/>
              <a:t>2. Narrator: Where is Lisa going to study?</a:t>
            </a:r>
          </a:p>
          <a:p>
            <a:r>
              <a:rPr lang="en-US" sz="2700" dirty="0"/>
              <a:t>Ben: The talk on studying abroad was interesting.</a:t>
            </a:r>
          </a:p>
          <a:p>
            <a:r>
              <a:rPr lang="en-US" sz="2700" dirty="0"/>
              <a:t>Are you going to do it?</a:t>
            </a:r>
          </a:p>
          <a:p>
            <a:r>
              <a:rPr lang="en-US" sz="2700" dirty="0"/>
              <a:t>Lisa: Yeah. I think so. I want to travel and make some</a:t>
            </a:r>
          </a:p>
          <a:p>
            <a:r>
              <a:rPr lang="en-US" sz="2700" dirty="0"/>
              <a:t>international friends.</a:t>
            </a:r>
          </a:p>
          <a:p>
            <a:r>
              <a:rPr lang="en-US" sz="2700" dirty="0"/>
              <a:t>Ben: Where do you want to go?</a:t>
            </a:r>
          </a:p>
          <a:p>
            <a:r>
              <a:rPr lang="en-US" sz="2700" dirty="0"/>
              <a:t>Lisa: </a:t>
            </a:r>
            <a:r>
              <a:rPr lang="en-US" sz="2700" dirty="0">
                <a:solidFill>
                  <a:srgbClr val="FF0000"/>
                </a:solidFill>
              </a:rPr>
              <a:t>Well, I'm studying French and German, but I chose</a:t>
            </a:r>
          </a:p>
          <a:p>
            <a:r>
              <a:rPr lang="en-US" sz="2700" dirty="0">
                <a:solidFill>
                  <a:srgbClr val="FF0000"/>
                </a:solidFill>
              </a:rPr>
              <a:t>Germany because my uncle lives there</a:t>
            </a:r>
            <a:r>
              <a:rPr lang="en-US" sz="2700" dirty="0"/>
              <a:t>. You're</a:t>
            </a:r>
          </a:p>
          <a:p>
            <a:r>
              <a:rPr lang="en-US" sz="2700" dirty="0"/>
              <a:t>studying Spanish. Do you want to go to Spain?</a:t>
            </a:r>
          </a:p>
          <a:p>
            <a:r>
              <a:rPr lang="en-US" sz="2700" dirty="0"/>
              <a:t>Ben: Hmm. Spain, or maybe South America.</a:t>
            </a:r>
          </a:p>
          <a:p>
            <a:r>
              <a:rPr lang="en-US" sz="2700" dirty="0"/>
              <a:t>Lisa: Sounds great.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71192"/>
            <a:ext cx="1620570" cy="37119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Audio scripts</a:t>
            </a:r>
          </a:p>
        </p:txBody>
      </p:sp>
    </p:spTree>
    <p:extLst>
      <p:ext uri="{BB962C8B-B14F-4D97-AF65-F5344CB8AC3E}">
        <p14:creationId xmlns:p14="http://schemas.microsoft.com/office/powerpoint/2010/main" val="1326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9768" y="1656784"/>
            <a:ext cx="115922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/>
              <a:t>3. Narrator: What is James doing tomorrow afternoon?</a:t>
            </a:r>
          </a:p>
          <a:p>
            <a:r>
              <a:rPr lang="en-US" sz="2700" dirty="0"/>
              <a:t>Kate: Hey James. Do you want to go bowling tomorrow?</a:t>
            </a:r>
          </a:p>
          <a:p>
            <a:r>
              <a:rPr lang="en-US" sz="2700" dirty="0"/>
              <a:t>James: I can't. I'm playing basketball in the morning.</a:t>
            </a:r>
          </a:p>
          <a:p>
            <a:r>
              <a:rPr lang="en-US" sz="2700" dirty="0">
                <a:solidFill>
                  <a:srgbClr val="FF0000"/>
                </a:solidFill>
              </a:rPr>
              <a:t>Then, I have to do my homework in the afternoon.</a:t>
            </a:r>
          </a:p>
          <a:p>
            <a:r>
              <a:rPr lang="en-US" sz="2700" dirty="0"/>
              <a:t>Kate: Hmm. Let's go in the evening.</a:t>
            </a:r>
          </a:p>
          <a:p>
            <a:r>
              <a:rPr lang="en-US" sz="2700" dirty="0"/>
              <a:t>James: Sure, I'm free then.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71192"/>
            <a:ext cx="1620570" cy="37119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Audio scripts</a:t>
            </a:r>
          </a:p>
        </p:txBody>
      </p:sp>
    </p:spTree>
    <p:extLst>
      <p:ext uri="{BB962C8B-B14F-4D97-AF65-F5344CB8AC3E}">
        <p14:creationId xmlns:p14="http://schemas.microsoft.com/office/powerpoint/2010/main" val="227254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116" y="1720840"/>
            <a:ext cx="115922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/>
              <a:t>4. Narrator: What test did Mark pass?</a:t>
            </a:r>
          </a:p>
          <a:p>
            <a:r>
              <a:rPr lang="en-US" sz="2700" dirty="0"/>
              <a:t>Tina: Hey Mark, you look happy.</a:t>
            </a:r>
          </a:p>
          <a:p>
            <a:r>
              <a:rPr lang="en-US" sz="2700" dirty="0"/>
              <a:t>Mark: Yeah, I'm pleased because I passed my test.</a:t>
            </a:r>
          </a:p>
          <a:p>
            <a:r>
              <a:rPr lang="en-US" sz="2700" dirty="0">
                <a:solidFill>
                  <a:srgbClr val="FF0000"/>
                </a:solidFill>
              </a:rPr>
              <a:t>Tina: Was it your history test?</a:t>
            </a:r>
          </a:p>
          <a:p>
            <a:r>
              <a:rPr lang="en-US" sz="2700" dirty="0">
                <a:solidFill>
                  <a:srgbClr val="FF0000"/>
                </a:solidFill>
              </a:rPr>
              <a:t>Mark: No. That's tomorrow. I passed my geography test.</a:t>
            </a:r>
          </a:p>
          <a:p>
            <a:r>
              <a:rPr lang="en-US" sz="2700" dirty="0"/>
              <a:t>Tina: I have my biology test tomorrow.</a:t>
            </a:r>
          </a:p>
          <a:p>
            <a:r>
              <a:rPr lang="en-US" sz="2700" dirty="0"/>
              <a:t>Mark: Good luck!</a:t>
            </a:r>
          </a:p>
          <a:p>
            <a:r>
              <a:rPr lang="en-US" sz="2700" dirty="0"/>
              <a:t>Tina: Thanks.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71192"/>
            <a:ext cx="1620570" cy="37119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Audio scripts</a:t>
            </a:r>
          </a:p>
        </p:txBody>
      </p:sp>
    </p:spTree>
    <p:extLst>
      <p:ext uri="{BB962C8B-B14F-4D97-AF65-F5344CB8AC3E}">
        <p14:creationId xmlns:p14="http://schemas.microsoft.com/office/powerpoint/2010/main" val="98670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7755" y="1720840"/>
            <a:ext cx="115922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/>
              <a:t>5. Narrator: What did Fiona do at school today?</a:t>
            </a:r>
          </a:p>
          <a:p>
            <a:r>
              <a:rPr lang="en-US" sz="2700" dirty="0"/>
              <a:t>Fred: How was school today, Fiona?</a:t>
            </a:r>
          </a:p>
          <a:p>
            <a:r>
              <a:rPr lang="en-US" sz="2700" dirty="0"/>
              <a:t>Fiona: It was good.</a:t>
            </a:r>
          </a:p>
          <a:p>
            <a:r>
              <a:rPr lang="en-US" sz="2700" dirty="0">
                <a:solidFill>
                  <a:srgbClr val="FF0000"/>
                </a:solidFill>
              </a:rPr>
              <a:t>Fred: Did you write your essay?</a:t>
            </a:r>
          </a:p>
          <a:p>
            <a:r>
              <a:rPr lang="en-US" sz="2700" dirty="0">
                <a:solidFill>
                  <a:srgbClr val="FF0000"/>
                </a:solidFill>
              </a:rPr>
              <a:t>Fiona: No. I'll start writing it tomorrow. Today, I did</a:t>
            </a:r>
          </a:p>
          <a:p>
            <a:r>
              <a:rPr lang="en-US" sz="2700" dirty="0">
                <a:solidFill>
                  <a:srgbClr val="FF0000"/>
                </a:solidFill>
              </a:rPr>
              <a:t>my presentation.</a:t>
            </a:r>
          </a:p>
          <a:p>
            <a:r>
              <a:rPr lang="en-US" sz="2700" dirty="0"/>
              <a:t>Fred: Do you have any homework?</a:t>
            </a:r>
          </a:p>
          <a:p>
            <a:r>
              <a:rPr lang="en-US" sz="2700" dirty="0"/>
              <a:t>Fiona: No, but I have to practice for my guitar test later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71192"/>
            <a:ext cx="1620570" cy="37119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Audio scripts</a:t>
            </a:r>
          </a:p>
        </p:txBody>
      </p:sp>
    </p:spTree>
    <p:extLst>
      <p:ext uri="{BB962C8B-B14F-4D97-AF65-F5344CB8AC3E}">
        <p14:creationId xmlns:p14="http://schemas.microsoft.com/office/powerpoint/2010/main" val="156270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4072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B0F232-9F80-8C43-7FD9-9046F69C2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5324"/>
            <a:ext cx="12192000" cy="541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5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RACK 12">
            <a:hlinkClick r:id="" action="ppaction://media"/>
            <a:extLst>
              <a:ext uri="{FF2B5EF4-FFF2-40B4-BE49-F238E27FC236}">
                <a16:creationId xmlns:a16="http://schemas.microsoft.com/office/drawing/2014/main" id="{91A1824A-8998-1C8D-61B3-1B24E047B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7632" y="1321468"/>
            <a:ext cx="487363" cy="487363"/>
          </a:xfrm>
          <a:prstGeom prst="rect">
            <a:avLst/>
          </a:prstGeom>
        </p:spPr>
      </p:pic>
      <p:pic>
        <p:nvPicPr>
          <p:cNvPr id="10" name="12-wb-cau">
            <a:hlinkClick r:id="" action="ppaction://media"/>
            <a:extLst>
              <a:ext uri="{FF2B5EF4-FFF2-40B4-BE49-F238E27FC236}">
                <a16:creationId xmlns:a16="http://schemas.microsoft.com/office/drawing/2014/main" id="{48780370-86CC-3481-7E5C-9FEF4DF9C2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5234" y="1321468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408805-42D3-F593-EA7A-9C02E8419C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40" y="829553"/>
            <a:ext cx="12176628" cy="1471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F63EF4-365A-3D9E-E6BE-D462432D22C6}"/>
              </a:ext>
            </a:extLst>
          </p:cNvPr>
          <p:cNvSpPr txBox="1"/>
          <p:nvPr/>
        </p:nvSpPr>
        <p:spPr>
          <a:xfrm>
            <a:off x="2290916" y="3218425"/>
            <a:ext cx="78264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Girl: Hi Mom!</a:t>
            </a:r>
          </a:p>
          <a:p>
            <a:r>
              <a:rPr lang="en-US" sz="2800" dirty="0"/>
              <a:t>Mom: Hi sweetie, how is everything over there?</a:t>
            </a:r>
          </a:p>
          <a:p>
            <a:r>
              <a:rPr lang="en-US" sz="2800" dirty="0"/>
              <a:t>Girl: Well, everything is different here. </a:t>
            </a:r>
            <a:r>
              <a:rPr lang="en-US" sz="2800" dirty="0">
                <a:solidFill>
                  <a:srgbClr val="FF0000"/>
                </a:solidFill>
              </a:rPr>
              <a:t>It's very exciting. I’m making lots of friends.</a:t>
            </a:r>
            <a:r>
              <a:rPr lang="en-US" sz="2800" dirty="0"/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C3EAC3-A9C0-0DA7-A8DF-298C7947ABE8}"/>
              </a:ext>
            </a:extLst>
          </p:cNvPr>
          <p:cNvSpPr/>
          <p:nvPr/>
        </p:nvSpPr>
        <p:spPr>
          <a:xfrm>
            <a:off x="2802194" y="1604479"/>
            <a:ext cx="1307690" cy="8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6A3624-D425-A6A5-850C-2C39554F13D6}"/>
              </a:ext>
            </a:extLst>
          </p:cNvPr>
          <p:cNvSpPr txBox="1"/>
          <p:nvPr/>
        </p:nvSpPr>
        <p:spPr>
          <a:xfrm>
            <a:off x="5898866" y="376713"/>
            <a:ext cx="22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Whole conversation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FA808-E6FE-429A-0E28-F9B48B3259DF}"/>
              </a:ext>
            </a:extLst>
          </p:cNvPr>
          <p:cNvSpPr txBox="1"/>
          <p:nvPr/>
        </p:nvSpPr>
        <p:spPr>
          <a:xfrm>
            <a:off x="10078567" y="376713"/>
            <a:ext cx="22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Check answer</a:t>
            </a:r>
          </a:p>
        </p:txBody>
      </p:sp>
    </p:spTree>
    <p:extLst>
      <p:ext uri="{BB962C8B-B14F-4D97-AF65-F5344CB8AC3E}">
        <p14:creationId xmlns:p14="http://schemas.microsoft.com/office/powerpoint/2010/main" val="374652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62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2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119" y="469412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19" y="1472858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541957" y="5104856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6836D3-91E1-41CB-B0CF-78FE299F7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" y="2123989"/>
            <a:ext cx="2890020" cy="589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DFC3EF-295E-4CA7-B45B-BE5AFCE34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0" y="2755238"/>
            <a:ext cx="2891243" cy="5895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967C2C6-CC93-44EA-9C68-8DD314255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64" y="3329162"/>
            <a:ext cx="2890020" cy="589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1366E3-F23C-4EDC-81BC-1A9D8B9CA3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5" y="3878675"/>
            <a:ext cx="2627071" cy="5358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8261C07-B8E3-4DD1-91C5-65B79CF2BD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4" y="4385894"/>
            <a:ext cx="2890020" cy="589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556" y="490818"/>
            <a:ext cx="4201181" cy="58763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954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12F8E6-7B15-0A37-9890-38F87A80AFA1}"/>
              </a:ext>
            </a:extLst>
          </p:cNvPr>
          <p:cNvSpPr txBox="1"/>
          <p:nvPr/>
        </p:nvSpPr>
        <p:spPr>
          <a:xfrm>
            <a:off x="265471" y="1139177"/>
            <a:ext cx="6941573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1. The girl is making lots of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____________________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2. She misses her mom's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____________________ at home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3. She doesn't need to wear a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_____________ 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4. It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____________________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last night.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5. She has lots of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____________________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to show her mom.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72AF1-23E3-7EB7-2D61-A40336FE3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343" y="105429"/>
            <a:ext cx="6722634" cy="828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99EE82-84EF-C9BE-5B7C-E6CB10F3FA15}"/>
              </a:ext>
            </a:extLst>
          </p:cNvPr>
          <p:cNvSpPr txBox="1"/>
          <p:nvPr/>
        </p:nvSpPr>
        <p:spPr>
          <a:xfrm>
            <a:off x="1238864" y="2395109"/>
            <a:ext cx="397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cooking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BCA5C-2125-7758-EE4B-35BC7BCBEDE4}"/>
              </a:ext>
            </a:extLst>
          </p:cNvPr>
          <p:cNvSpPr txBox="1"/>
          <p:nvPr/>
        </p:nvSpPr>
        <p:spPr>
          <a:xfrm>
            <a:off x="884903" y="1569576"/>
            <a:ext cx="397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friends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FDFAB-B1AC-DE70-0E7D-2B80A79F832B}"/>
              </a:ext>
            </a:extLst>
          </p:cNvPr>
          <p:cNvSpPr txBox="1"/>
          <p:nvPr/>
        </p:nvSpPr>
        <p:spPr>
          <a:xfrm>
            <a:off x="979625" y="3277980"/>
            <a:ext cx="397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school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D4A31-00A4-5808-3C69-591484FEAAB3}"/>
              </a:ext>
            </a:extLst>
          </p:cNvPr>
          <p:cNvSpPr txBox="1"/>
          <p:nvPr/>
        </p:nvSpPr>
        <p:spPr>
          <a:xfrm>
            <a:off x="3585174" y="3277980"/>
            <a:ext cx="397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uniform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4EE09-6580-8390-346F-8DD3CAF50396}"/>
              </a:ext>
            </a:extLst>
          </p:cNvPr>
          <p:cNvSpPr txBox="1"/>
          <p:nvPr/>
        </p:nvSpPr>
        <p:spPr>
          <a:xfrm>
            <a:off x="2103617" y="3837685"/>
            <a:ext cx="397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snowed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19C855-A7B5-EFFE-18E3-07C343B3EABE}"/>
              </a:ext>
            </a:extLst>
          </p:cNvPr>
          <p:cNvSpPr txBox="1"/>
          <p:nvPr/>
        </p:nvSpPr>
        <p:spPr>
          <a:xfrm>
            <a:off x="1252297" y="5144589"/>
            <a:ext cx="397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photos</a:t>
            </a:r>
          </a:p>
        </p:txBody>
      </p:sp>
      <p:pic>
        <p:nvPicPr>
          <p:cNvPr id="12" name="TRACK 12">
            <a:hlinkClick r:id="" action="ppaction://media"/>
            <a:extLst>
              <a:ext uri="{FF2B5EF4-FFF2-40B4-BE49-F238E27FC236}">
                <a16:creationId xmlns:a16="http://schemas.microsoft.com/office/drawing/2014/main" id="{C9D2DB17-6AF9-8876-F195-2C76F1A48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9416" y="1799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3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378044"/>
            <a:ext cx="1464906" cy="369332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64907" y="884782"/>
            <a:ext cx="1072709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Girl: Hi Mom!</a:t>
            </a:r>
          </a:p>
          <a:p>
            <a:r>
              <a:rPr lang="en-US" sz="2400" dirty="0"/>
              <a:t>Mom: Hi sweetie, how is everything over there?</a:t>
            </a:r>
          </a:p>
          <a:p>
            <a:r>
              <a:rPr lang="en-US" sz="2400" dirty="0"/>
              <a:t>Girl: Well, everything is different here. It's very exciting. </a:t>
            </a:r>
            <a:r>
              <a:rPr lang="en-US" sz="2400" dirty="0" smtClean="0"/>
              <a:t>I'm making </a:t>
            </a:r>
            <a:r>
              <a:rPr lang="en-US" sz="2400" dirty="0"/>
              <a:t>lots of </a:t>
            </a:r>
            <a:r>
              <a:rPr lang="en-US" sz="2400" dirty="0">
                <a:solidFill>
                  <a:srgbClr val="FF0000"/>
                </a:solidFill>
              </a:rPr>
              <a:t>friends</a:t>
            </a:r>
            <a:r>
              <a:rPr lang="en-US" sz="2400" dirty="0"/>
              <a:t>. However, it's not all great. I </a:t>
            </a:r>
            <a:r>
              <a:rPr lang="en-US" sz="2400" dirty="0" smtClean="0"/>
              <a:t>hate most </a:t>
            </a:r>
            <a:r>
              <a:rPr lang="en-US" sz="2400" dirty="0"/>
              <a:t>of the food. They eat so much meat here.</a:t>
            </a:r>
          </a:p>
          <a:p>
            <a:r>
              <a:rPr lang="en-US" sz="2400" dirty="0"/>
              <a:t>Mom: Oh.</a:t>
            </a:r>
          </a:p>
          <a:p>
            <a:r>
              <a:rPr lang="en-US" sz="2400" dirty="0"/>
              <a:t>Girl: Yesterday I only had a small salad. Tomorrow I will bring </a:t>
            </a:r>
            <a:r>
              <a:rPr lang="en-US" sz="2400" dirty="0" smtClean="0"/>
              <a:t>in my </a:t>
            </a:r>
            <a:r>
              <a:rPr lang="en-US" sz="2400" dirty="0"/>
              <a:t>own lunch. I miss your </a:t>
            </a:r>
            <a:r>
              <a:rPr lang="en-US" sz="2400" dirty="0">
                <a:solidFill>
                  <a:srgbClr val="FF0000"/>
                </a:solidFill>
              </a:rPr>
              <a:t>cooking</a:t>
            </a:r>
            <a:r>
              <a:rPr lang="en-US" sz="2400" dirty="0"/>
              <a:t> at home!</a:t>
            </a:r>
          </a:p>
          <a:p>
            <a:r>
              <a:rPr lang="en-US" sz="2400" dirty="0"/>
              <a:t>Mom: Oh dear.</a:t>
            </a:r>
          </a:p>
          <a:p>
            <a:r>
              <a:rPr lang="en-US" sz="2400" dirty="0"/>
              <a:t>Girl: It's not all bad though. School is fun! Although </a:t>
            </a:r>
            <a:r>
              <a:rPr lang="en-US" sz="2400" dirty="0" smtClean="0"/>
              <a:t>I'm learning </a:t>
            </a:r>
            <a:r>
              <a:rPr lang="en-US" sz="2400" dirty="0"/>
              <a:t>a lot, I don't understand everything. But it's OK. </a:t>
            </a:r>
            <a:r>
              <a:rPr lang="en-US" sz="2400" dirty="0" smtClean="0"/>
              <a:t>My friends </a:t>
            </a:r>
            <a:r>
              <a:rPr lang="en-US" sz="2400" dirty="0"/>
              <a:t>explain the lessons to me so I don't miss </a:t>
            </a:r>
            <a:r>
              <a:rPr lang="en-US" sz="2400" dirty="0" smtClean="0"/>
              <a:t>anything important</a:t>
            </a:r>
            <a:r>
              <a:rPr lang="en-US" sz="2400" dirty="0"/>
              <a:t>. And I don't have to wear a </a:t>
            </a:r>
            <a:r>
              <a:rPr lang="en-US" sz="2400" dirty="0">
                <a:solidFill>
                  <a:srgbClr val="FF0000"/>
                </a:solidFill>
              </a:rPr>
              <a:t>school uniform</a:t>
            </a:r>
            <a:r>
              <a:rPr lang="en-US" sz="2400" dirty="0"/>
              <a:t>!</a:t>
            </a:r>
          </a:p>
          <a:p>
            <a:r>
              <a:rPr lang="en-US" sz="2400" dirty="0"/>
              <a:t>Mom: That sounds lovely.</a:t>
            </a:r>
          </a:p>
          <a:p>
            <a:r>
              <a:rPr lang="en-US" sz="2400" dirty="0"/>
              <a:t>Girl: It is. Oh! Guess what? Last night it </a:t>
            </a:r>
            <a:r>
              <a:rPr lang="en-US" sz="2400" dirty="0">
                <a:solidFill>
                  <a:srgbClr val="FF0000"/>
                </a:solidFill>
              </a:rPr>
              <a:t>snowed</a:t>
            </a:r>
            <a:r>
              <a:rPr lang="en-US" sz="2400" dirty="0"/>
              <a:t> a lot. It was </a:t>
            </a:r>
            <a:r>
              <a:rPr lang="en-US" sz="2400" dirty="0" smtClean="0"/>
              <a:t>so beautiful</a:t>
            </a:r>
            <a:r>
              <a:rPr lang="en-US" sz="2400" dirty="0"/>
              <a:t>! I'm having a good time, but I can't wait to </a:t>
            </a:r>
            <a:r>
              <a:rPr lang="en-US" sz="2400" dirty="0" smtClean="0"/>
              <a:t>come home</a:t>
            </a:r>
            <a:r>
              <a:rPr lang="en-US" sz="2400" dirty="0"/>
              <a:t>. I have lots of </a:t>
            </a:r>
            <a:r>
              <a:rPr lang="en-US" sz="2400" dirty="0">
                <a:solidFill>
                  <a:srgbClr val="FF0000"/>
                </a:solidFill>
              </a:rPr>
              <a:t>photos</a:t>
            </a:r>
            <a:r>
              <a:rPr lang="en-US" sz="2400" dirty="0"/>
              <a:t> to show you.</a:t>
            </a:r>
          </a:p>
        </p:txBody>
      </p:sp>
    </p:spTree>
    <p:extLst>
      <p:ext uri="{BB962C8B-B14F-4D97-AF65-F5344CB8AC3E}">
        <p14:creationId xmlns:p14="http://schemas.microsoft.com/office/powerpoint/2010/main" val="344515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53" y="410188"/>
            <a:ext cx="3314700" cy="1076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45659" y="410188"/>
            <a:ext cx="82197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Read the article about Anna's school year. Choose the correct answer (A, B, or C).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C5AE22-3941-DEA6-5B2D-31D076446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07" y="1632613"/>
            <a:ext cx="6605135" cy="2442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CFC80-77EC-0C0F-EFEB-6244B7A3B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355" y="4075962"/>
            <a:ext cx="7720994" cy="221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27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F069B4-FFC5-CA1D-9061-A15C116702FC}"/>
              </a:ext>
            </a:extLst>
          </p:cNvPr>
          <p:cNvSpPr txBox="1"/>
          <p:nvPr/>
        </p:nvSpPr>
        <p:spPr>
          <a:xfrm>
            <a:off x="757083" y="4300369"/>
            <a:ext cx="96749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Why did Anna have to work hard in those months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ArialMT"/>
              </a:rPr>
              <a:t>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She had a lot of homework.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She had a lot of homework and revision.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She did so much revision.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39C46-AF95-0140-8E94-A4F5DC18B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8" y="648577"/>
            <a:ext cx="11216231" cy="32155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DBE883-9EFD-3A67-3FB4-EB654632F4C4}"/>
              </a:ext>
            </a:extLst>
          </p:cNvPr>
          <p:cNvCxnSpPr/>
          <p:nvPr/>
        </p:nvCxnSpPr>
        <p:spPr>
          <a:xfrm>
            <a:off x="1229032" y="4778477"/>
            <a:ext cx="69809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C294FD-1C94-9163-D6DD-D5DD004643A1}"/>
              </a:ext>
            </a:extLst>
          </p:cNvPr>
          <p:cNvCxnSpPr/>
          <p:nvPr/>
        </p:nvCxnSpPr>
        <p:spPr>
          <a:xfrm>
            <a:off x="2831690" y="4758812"/>
            <a:ext cx="69809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DE8AA0-93AA-C518-57D5-D85E30216524}"/>
              </a:ext>
            </a:extLst>
          </p:cNvPr>
          <p:cNvCxnSpPr>
            <a:cxnSpLocks/>
          </p:cNvCxnSpPr>
          <p:nvPr/>
        </p:nvCxnSpPr>
        <p:spPr>
          <a:xfrm>
            <a:off x="3446205" y="2359742"/>
            <a:ext cx="473423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284F25-7565-B6DF-F5BE-28332C7DEEA7}"/>
              </a:ext>
            </a:extLst>
          </p:cNvPr>
          <p:cNvCxnSpPr>
            <a:cxnSpLocks/>
          </p:cNvCxnSpPr>
          <p:nvPr/>
        </p:nvCxnSpPr>
        <p:spPr>
          <a:xfrm>
            <a:off x="4104967" y="5181599"/>
            <a:ext cx="20893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762A47-9C3D-05A8-E68E-9EEADFD53D47}"/>
              </a:ext>
            </a:extLst>
          </p:cNvPr>
          <p:cNvCxnSpPr>
            <a:cxnSpLocks/>
          </p:cNvCxnSpPr>
          <p:nvPr/>
        </p:nvCxnSpPr>
        <p:spPr>
          <a:xfrm>
            <a:off x="3927986" y="5643715"/>
            <a:ext cx="20893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E475F3-1BCC-42EA-5560-15F57800D0C0}"/>
              </a:ext>
            </a:extLst>
          </p:cNvPr>
          <p:cNvCxnSpPr>
            <a:cxnSpLocks/>
          </p:cNvCxnSpPr>
          <p:nvPr/>
        </p:nvCxnSpPr>
        <p:spPr>
          <a:xfrm>
            <a:off x="6720348" y="5673212"/>
            <a:ext cx="133227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396EA8-F5D4-DC28-CB8E-59717D8C1FE6}"/>
              </a:ext>
            </a:extLst>
          </p:cNvPr>
          <p:cNvCxnSpPr>
            <a:cxnSpLocks/>
          </p:cNvCxnSpPr>
          <p:nvPr/>
        </p:nvCxnSpPr>
        <p:spPr>
          <a:xfrm>
            <a:off x="3529780" y="6037005"/>
            <a:ext cx="20893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EFCDFC3A-F645-4E2A-6C8D-A2BA3F53229A}"/>
              </a:ext>
            </a:extLst>
          </p:cNvPr>
          <p:cNvSpPr/>
          <p:nvPr/>
        </p:nvSpPr>
        <p:spPr>
          <a:xfrm>
            <a:off x="678426" y="5122604"/>
            <a:ext cx="550606" cy="560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0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F069B4-FFC5-CA1D-9061-A15C116702FC}"/>
              </a:ext>
            </a:extLst>
          </p:cNvPr>
          <p:cNvSpPr txBox="1"/>
          <p:nvPr/>
        </p:nvSpPr>
        <p:spPr>
          <a:xfrm>
            <a:off x="757083" y="4300369"/>
            <a:ext cx="96749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2. How did Anna's mom feel about her results?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A. happy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B. delighted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C. pleased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39C46-AF95-0140-8E94-A4F5DC18B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8" y="648577"/>
            <a:ext cx="11216231" cy="32155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DBE883-9EFD-3A67-3FB4-EB654632F4C4}"/>
              </a:ext>
            </a:extLst>
          </p:cNvPr>
          <p:cNvCxnSpPr/>
          <p:nvPr/>
        </p:nvCxnSpPr>
        <p:spPr>
          <a:xfrm>
            <a:off x="1229032" y="4778477"/>
            <a:ext cx="69809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C294FD-1C94-9163-D6DD-D5DD004643A1}"/>
              </a:ext>
            </a:extLst>
          </p:cNvPr>
          <p:cNvCxnSpPr>
            <a:cxnSpLocks/>
          </p:cNvCxnSpPr>
          <p:nvPr/>
        </p:nvCxnSpPr>
        <p:spPr>
          <a:xfrm>
            <a:off x="2831690" y="4758812"/>
            <a:ext cx="1917291" cy="196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DE8AA0-93AA-C518-57D5-D85E30216524}"/>
              </a:ext>
            </a:extLst>
          </p:cNvPr>
          <p:cNvCxnSpPr>
            <a:cxnSpLocks/>
          </p:cNvCxnSpPr>
          <p:nvPr/>
        </p:nvCxnSpPr>
        <p:spPr>
          <a:xfrm>
            <a:off x="5029199" y="4788308"/>
            <a:ext cx="7030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284F25-7565-B6DF-F5BE-28332C7DEEA7}"/>
              </a:ext>
            </a:extLst>
          </p:cNvPr>
          <p:cNvCxnSpPr>
            <a:cxnSpLocks/>
          </p:cNvCxnSpPr>
          <p:nvPr/>
        </p:nvCxnSpPr>
        <p:spPr>
          <a:xfrm>
            <a:off x="6808838" y="4788308"/>
            <a:ext cx="20893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5A6632E-0666-5476-0EE4-2715F6FC7755}"/>
              </a:ext>
            </a:extLst>
          </p:cNvPr>
          <p:cNvSpPr/>
          <p:nvPr/>
        </p:nvSpPr>
        <p:spPr>
          <a:xfrm>
            <a:off x="678426" y="5122604"/>
            <a:ext cx="550606" cy="560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8324A5E-5B56-2DB9-3723-D7328A2F4A51}"/>
              </a:ext>
            </a:extLst>
          </p:cNvPr>
          <p:cNvCxnSpPr>
            <a:cxnSpLocks/>
          </p:cNvCxnSpPr>
          <p:nvPr/>
        </p:nvCxnSpPr>
        <p:spPr>
          <a:xfrm>
            <a:off x="4178709" y="2723534"/>
            <a:ext cx="27333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71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F069B4-FFC5-CA1D-9061-A15C116702FC}"/>
              </a:ext>
            </a:extLst>
          </p:cNvPr>
          <p:cNvSpPr txBox="1"/>
          <p:nvPr/>
        </p:nvSpPr>
        <p:spPr>
          <a:xfrm>
            <a:off x="757083" y="4300369"/>
            <a:ext cx="96749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3. What did students do in English class in January?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A. They worked on projects.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B. They took tests.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C. They worked on presentations.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39C46-AF95-0140-8E94-A4F5DC18B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8" y="648577"/>
            <a:ext cx="11216231" cy="32155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DBE883-9EFD-3A67-3FB4-EB654632F4C4}"/>
              </a:ext>
            </a:extLst>
          </p:cNvPr>
          <p:cNvCxnSpPr/>
          <p:nvPr/>
        </p:nvCxnSpPr>
        <p:spPr>
          <a:xfrm>
            <a:off x="1288026" y="4778477"/>
            <a:ext cx="69809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C294FD-1C94-9163-D6DD-D5DD004643A1}"/>
              </a:ext>
            </a:extLst>
          </p:cNvPr>
          <p:cNvCxnSpPr>
            <a:cxnSpLocks/>
          </p:cNvCxnSpPr>
          <p:nvPr/>
        </p:nvCxnSpPr>
        <p:spPr>
          <a:xfrm>
            <a:off x="2959509" y="4758812"/>
            <a:ext cx="12585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DE8AA0-93AA-C518-57D5-D85E30216524}"/>
              </a:ext>
            </a:extLst>
          </p:cNvPr>
          <p:cNvCxnSpPr>
            <a:cxnSpLocks/>
          </p:cNvCxnSpPr>
          <p:nvPr/>
        </p:nvCxnSpPr>
        <p:spPr>
          <a:xfrm>
            <a:off x="7644581" y="4788309"/>
            <a:ext cx="17157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284F25-7565-B6DF-F5BE-28332C7DEEA7}"/>
              </a:ext>
            </a:extLst>
          </p:cNvPr>
          <p:cNvCxnSpPr>
            <a:cxnSpLocks/>
          </p:cNvCxnSpPr>
          <p:nvPr/>
        </p:nvCxnSpPr>
        <p:spPr>
          <a:xfrm>
            <a:off x="5324167" y="4788309"/>
            <a:ext cx="20893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762A47-9C3D-05A8-E68E-9EEADFD53D47}"/>
              </a:ext>
            </a:extLst>
          </p:cNvPr>
          <p:cNvCxnSpPr>
            <a:cxnSpLocks/>
          </p:cNvCxnSpPr>
          <p:nvPr/>
        </p:nvCxnSpPr>
        <p:spPr>
          <a:xfrm>
            <a:off x="4139381" y="5220927"/>
            <a:ext cx="137651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E475F3-1BCC-42EA-5560-15F57800D0C0}"/>
              </a:ext>
            </a:extLst>
          </p:cNvPr>
          <p:cNvCxnSpPr>
            <a:cxnSpLocks/>
          </p:cNvCxnSpPr>
          <p:nvPr/>
        </p:nvCxnSpPr>
        <p:spPr>
          <a:xfrm>
            <a:off x="4429432" y="4788309"/>
            <a:ext cx="47686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396EA8-F5D4-DC28-CB8E-59717D8C1FE6}"/>
              </a:ext>
            </a:extLst>
          </p:cNvPr>
          <p:cNvCxnSpPr>
            <a:cxnSpLocks/>
          </p:cNvCxnSpPr>
          <p:nvPr/>
        </p:nvCxnSpPr>
        <p:spPr>
          <a:xfrm>
            <a:off x="4139381" y="6037005"/>
            <a:ext cx="20893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15EA5C-9D79-416E-6B56-6DDC95A1A9F0}"/>
              </a:ext>
            </a:extLst>
          </p:cNvPr>
          <p:cNvCxnSpPr>
            <a:cxnSpLocks/>
          </p:cNvCxnSpPr>
          <p:nvPr/>
        </p:nvCxnSpPr>
        <p:spPr>
          <a:xfrm>
            <a:off x="2153264" y="5633882"/>
            <a:ext cx="137651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3DFF802F-5B16-7568-781B-45638ACE6479}"/>
              </a:ext>
            </a:extLst>
          </p:cNvPr>
          <p:cNvSpPr/>
          <p:nvPr/>
        </p:nvSpPr>
        <p:spPr>
          <a:xfrm>
            <a:off x="757083" y="5595139"/>
            <a:ext cx="550606" cy="560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EF9FB0-2470-622C-B386-9F064AF96EA6}"/>
              </a:ext>
            </a:extLst>
          </p:cNvPr>
          <p:cNvCxnSpPr>
            <a:cxnSpLocks/>
          </p:cNvCxnSpPr>
          <p:nvPr/>
        </p:nvCxnSpPr>
        <p:spPr>
          <a:xfrm>
            <a:off x="757083" y="3097161"/>
            <a:ext cx="1095313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13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F069B4-FFC5-CA1D-9061-A15C116702FC}"/>
              </a:ext>
            </a:extLst>
          </p:cNvPr>
          <p:cNvSpPr txBox="1"/>
          <p:nvPr/>
        </p:nvSpPr>
        <p:spPr>
          <a:xfrm>
            <a:off x="757083" y="4300369"/>
            <a:ext cx="96749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4. What was Anna's group's topic?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A. organizing a bake sale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B. how to have a presentation in groups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C. organizing charity events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39C46-AF95-0140-8E94-A4F5DC18B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8" y="648577"/>
            <a:ext cx="11216231" cy="32155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DBE883-9EFD-3A67-3FB4-EB654632F4C4}"/>
              </a:ext>
            </a:extLst>
          </p:cNvPr>
          <p:cNvCxnSpPr/>
          <p:nvPr/>
        </p:nvCxnSpPr>
        <p:spPr>
          <a:xfrm>
            <a:off x="1307690" y="4778477"/>
            <a:ext cx="69809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C294FD-1C94-9163-D6DD-D5DD004643A1}"/>
              </a:ext>
            </a:extLst>
          </p:cNvPr>
          <p:cNvCxnSpPr>
            <a:cxnSpLocks/>
          </p:cNvCxnSpPr>
          <p:nvPr/>
        </p:nvCxnSpPr>
        <p:spPr>
          <a:xfrm>
            <a:off x="3028335" y="4758812"/>
            <a:ext cx="20254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DE8AA0-93AA-C518-57D5-D85E30216524}"/>
              </a:ext>
            </a:extLst>
          </p:cNvPr>
          <p:cNvCxnSpPr>
            <a:cxnSpLocks/>
          </p:cNvCxnSpPr>
          <p:nvPr/>
        </p:nvCxnSpPr>
        <p:spPr>
          <a:xfrm>
            <a:off x="5555226" y="4778477"/>
            <a:ext cx="113071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284F25-7565-B6DF-F5BE-28332C7DEEA7}"/>
              </a:ext>
            </a:extLst>
          </p:cNvPr>
          <p:cNvCxnSpPr>
            <a:cxnSpLocks/>
          </p:cNvCxnSpPr>
          <p:nvPr/>
        </p:nvCxnSpPr>
        <p:spPr>
          <a:xfrm>
            <a:off x="3131574" y="5181599"/>
            <a:ext cx="20893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762A47-9C3D-05A8-E68E-9EEADFD53D47}"/>
              </a:ext>
            </a:extLst>
          </p:cNvPr>
          <p:cNvCxnSpPr>
            <a:cxnSpLocks/>
          </p:cNvCxnSpPr>
          <p:nvPr/>
        </p:nvCxnSpPr>
        <p:spPr>
          <a:xfrm>
            <a:off x="3465870" y="5604386"/>
            <a:ext cx="242365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E475F3-1BCC-42EA-5560-15F57800D0C0}"/>
              </a:ext>
            </a:extLst>
          </p:cNvPr>
          <p:cNvCxnSpPr>
            <a:cxnSpLocks/>
          </p:cNvCxnSpPr>
          <p:nvPr/>
        </p:nvCxnSpPr>
        <p:spPr>
          <a:xfrm>
            <a:off x="6523703" y="5604386"/>
            <a:ext cx="133227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396EA8-F5D4-DC28-CB8E-59717D8C1FE6}"/>
              </a:ext>
            </a:extLst>
          </p:cNvPr>
          <p:cNvCxnSpPr>
            <a:cxnSpLocks/>
          </p:cNvCxnSpPr>
          <p:nvPr/>
        </p:nvCxnSpPr>
        <p:spPr>
          <a:xfrm>
            <a:off x="3529780" y="6037005"/>
            <a:ext cx="20893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BD4BABF-1277-9E5D-C218-B12387A398D3}"/>
              </a:ext>
            </a:extLst>
          </p:cNvPr>
          <p:cNvCxnSpPr/>
          <p:nvPr/>
        </p:nvCxnSpPr>
        <p:spPr>
          <a:xfrm>
            <a:off x="1278193" y="5604386"/>
            <a:ext cx="69809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C21C02F4-DD17-1383-2937-144F5315579B}"/>
              </a:ext>
            </a:extLst>
          </p:cNvPr>
          <p:cNvSpPr/>
          <p:nvPr/>
        </p:nvSpPr>
        <p:spPr>
          <a:xfrm>
            <a:off x="727587" y="5614217"/>
            <a:ext cx="550606" cy="560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2F36BB-E6DE-BF3C-8A74-035D56D61E1B}"/>
              </a:ext>
            </a:extLst>
          </p:cNvPr>
          <p:cNvCxnSpPr>
            <a:cxnSpLocks/>
          </p:cNvCxnSpPr>
          <p:nvPr/>
        </p:nvCxnSpPr>
        <p:spPr>
          <a:xfrm>
            <a:off x="727587" y="3429000"/>
            <a:ext cx="84852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45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4636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36</a:t>
            </a:r>
          </a:p>
        </p:txBody>
      </p:sp>
      <p:sp>
        <p:nvSpPr>
          <p:cNvPr id="7" name="Oval 6"/>
          <p:cNvSpPr/>
          <p:nvPr/>
        </p:nvSpPr>
        <p:spPr>
          <a:xfrm>
            <a:off x="4209861" y="6255945"/>
            <a:ext cx="461727" cy="516047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213980" y="6228784"/>
            <a:ext cx="0" cy="2716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373E01F-F016-F070-5792-C5C64B8E88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309407"/>
              </p:ext>
            </p:extLst>
          </p:nvPr>
        </p:nvGraphicFramePr>
        <p:xfrm>
          <a:off x="488887" y="1460118"/>
          <a:ext cx="10700223" cy="944880"/>
        </p:xfrm>
        <a:graphic>
          <a:graphicData uri="http://schemas.openxmlformats.org/drawingml/2006/table">
            <a:tbl>
              <a:tblPr/>
              <a:tblGrid>
                <a:gridCol w="5282648">
                  <a:extLst>
                    <a:ext uri="{9D8B030D-6E8A-4147-A177-3AD203B41FA5}">
                      <a16:colId xmlns:a16="http://schemas.microsoft.com/office/drawing/2014/main" val="1486692417"/>
                    </a:ext>
                  </a:extLst>
                </a:gridCol>
                <a:gridCol w="5417575">
                  <a:extLst>
                    <a:ext uri="{9D8B030D-6E8A-4147-A177-3AD203B41FA5}">
                      <a16:colId xmlns:a16="http://schemas.microsoft.com/office/drawing/2014/main" val="1477029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Std-Book"/>
                        </a:rPr>
                        <a:t>1. 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ArialMT"/>
                        </a:rPr>
                        <a:t>J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Std-Book"/>
                        </a:rPr>
                        <a:t>acques's favorite things </a:t>
                      </a:r>
                      <a:b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Std-Book"/>
                        </a:rPr>
                      </a:b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Std-Book"/>
                        </a:rPr>
                        <a:t>about America </a:t>
                      </a:r>
                      <a:endParaRPr lang="en-US" sz="44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Std-Book"/>
                        </a:rPr>
                        <a:t>2. 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ArialMT"/>
                        </a:rPr>
                        <a:t>J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Std-Book"/>
                        </a:rPr>
                        <a:t>acques's opinion about</a:t>
                      </a:r>
                      <a:b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Std-Book"/>
                        </a:rPr>
                      </a:b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Std-Book"/>
                        </a:rPr>
                        <a:t>studying abroad</a:t>
                      </a:r>
                      <a:endParaRPr lang="en-US" sz="44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9768099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7691AFFB-B32B-5A09-2173-3796D6EC2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231" y="319779"/>
            <a:ext cx="7999156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FuturaStd-Heavy"/>
              </a:rPr>
              <a:t>a. Read a magazine interview with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Arial-BoldMT"/>
              </a:rPr>
              <a:t>J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FuturaStd-Heavy"/>
              </a:rPr>
              <a:t>acques. What is the main idea of this paragraph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Arial-BoldMT"/>
              </a:rPr>
              <a:t>?</a:t>
            </a:r>
            <a:b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242021"/>
                </a:solidFill>
                <a:effectLst/>
                <a:latin typeface="Arial-BoldMT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EA6CBE-BBE2-EB0C-AB2B-C5C322C8A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4905"/>
            <a:ext cx="7094835" cy="42370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E79422-7226-D6D8-E005-949DE1031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088" y="2692560"/>
            <a:ext cx="3254022" cy="383319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5E36BDB-6715-E126-083B-EA1A7D2B5088}"/>
              </a:ext>
            </a:extLst>
          </p:cNvPr>
          <p:cNvSpPr/>
          <p:nvPr/>
        </p:nvSpPr>
        <p:spPr>
          <a:xfrm>
            <a:off x="5722374" y="1415065"/>
            <a:ext cx="521110" cy="530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AE61BF6-65AC-27B7-8311-5B7FCDE7EEAA}"/>
              </a:ext>
            </a:extLst>
          </p:cNvPr>
          <p:cNvCxnSpPr>
            <a:cxnSpLocks/>
          </p:cNvCxnSpPr>
          <p:nvPr/>
        </p:nvCxnSpPr>
        <p:spPr>
          <a:xfrm>
            <a:off x="278162" y="3666759"/>
            <a:ext cx="234705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BA4392D-7B4B-1B30-D2AB-AE6BCE32F5A2}"/>
              </a:ext>
            </a:extLst>
          </p:cNvPr>
          <p:cNvCxnSpPr>
            <a:cxnSpLocks/>
          </p:cNvCxnSpPr>
          <p:nvPr/>
        </p:nvCxnSpPr>
        <p:spPr>
          <a:xfrm>
            <a:off x="366025" y="4187868"/>
            <a:ext cx="29769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F53D3E7-8FEE-32A8-E347-C11FBAAF1059}"/>
              </a:ext>
            </a:extLst>
          </p:cNvPr>
          <p:cNvCxnSpPr>
            <a:cxnSpLocks/>
          </p:cNvCxnSpPr>
          <p:nvPr/>
        </p:nvCxnSpPr>
        <p:spPr>
          <a:xfrm>
            <a:off x="2625213" y="5141597"/>
            <a:ext cx="38345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14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0907C-31F1-1DC4-FA07-04A49135D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085"/>
            <a:ext cx="7094835" cy="4829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6D480D-601F-A47F-2EC4-AAC7EE69A40B}"/>
              </a:ext>
            </a:extLst>
          </p:cNvPr>
          <p:cNvSpPr txBox="1"/>
          <p:nvPr/>
        </p:nvSpPr>
        <p:spPr>
          <a:xfrm>
            <a:off x="7325033" y="535431"/>
            <a:ext cx="4699819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  <a:t>b. Now, read and fill in the blanks.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Heavy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ArialMT"/>
              </a:rPr>
              <a:t>J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acques is from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____________________.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2. Students studying abroad can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____________________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their language skills.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3. Trying new things can be a great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4. You can keep in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____________________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with your friends on social media.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5. You can discover new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.</a:t>
            </a:r>
            <a:r>
              <a:rPr lang="en-US" sz="2400" dirty="0"/>
              <a:t>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896EF5-8F90-EFD4-44F4-5A734439D286}"/>
              </a:ext>
            </a:extLst>
          </p:cNvPr>
          <p:cNvSpPr txBox="1"/>
          <p:nvPr/>
        </p:nvSpPr>
        <p:spPr>
          <a:xfrm>
            <a:off x="7551174" y="1708994"/>
            <a:ext cx="2025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France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C32037-723B-0AA5-6627-BA36022F076B}"/>
              </a:ext>
            </a:extLst>
          </p:cNvPr>
          <p:cNvSpPr txBox="1"/>
          <p:nvPr/>
        </p:nvSpPr>
        <p:spPr>
          <a:xfrm>
            <a:off x="8229599" y="2564400"/>
            <a:ext cx="2025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88260-01D1-1B94-3739-01C48052CA4B}"/>
              </a:ext>
            </a:extLst>
          </p:cNvPr>
          <p:cNvSpPr txBox="1"/>
          <p:nvPr/>
        </p:nvSpPr>
        <p:spPr>
          <a:xfrm>
            <a:off x="8229599" y="4076867"/>
            <a:ext cx="2025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adventure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A5079A-7965-8EE0-42EA-A042AD32E1D4}"/>
              </a:ext>
            </a:extLst>
          </p:cNvPr>
          <p:cNvSpPr txBox="1"/>
          <p:nvPr/>
        </p:nvSpPr>
        <p:spPr>
          <a:xfrm>
            <a:off x="8229599" y="4854979"/>
            <a:ext cx="2025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contact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B6D27-0A92-5524-D8D7-681500B45AFB}"/>
              </a:ext>
            </a:extLst>
          </p:cNvPr>
          <p:cNvSpPr txBox="1"/>
          <p:nvPr/>
        </p:nvSpPr>
        <p:spPr>
          <a:xfrm>
            <a:off x="8229599" y="5909314"/>
            <a:ext cx="2025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hobbies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A76148-E143-3855-96CC-4A2761D1304C}"/>
              </a:ext>
            </a:extLst>
          </p:cNvPr>
          <p:cNvCxnSpPr>
            <a:cxnSpLocks/>
          </p:cNvCxnSpPr>
          <p:nvPr/>
        </p:nvCxnSpPr>
        <p:spPr>
          <a:xfrm>
            <a:off x="3227839" y="1434836"/>
            <a:ext cx="179644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054081-4CE2-CD92-7FE3-B4C228362F6E}"/>
              </a:ext>
            </a:extLst>
          </p:cNvPr>
          <p:cNvCxnSpPr>
            <a:cxnSpLocks/>
          </p:cNvCxnSpPr>
          <p:nvPr/>
        </p:nvCxnSpPr>
        <p:spPr>
          <a:xfrm>
            <a:off x="1802162" y="3096779"/>
            <a:ext cx="23667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3F3BEE-845A-6240-91E5-684B52559FFB}"/>
              </a:ext>
            </a:extLst>
          </p:cNvPr>
          <p:cNvCxnSpPr>
            <a:cxnSpLocks/>
          </p:cNvCxnSpPr>
          <p:nvPr/>
        </p:nvCxnSpPr>
        <p:spPr>
          <a:xfrm>
            <a:off x="229001" y="3863695"/>
            <a:ext cx="23667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2D55DF7-E110-CB15-5702-BFC86D18B7FC}"/>
              </a:ext>
            </a:extLst>
          </p:cNvPr>
          <p:cNvCxnSpPr>
            <a:cxnSpLocks/>
          </p:cNvCxnSpPr>
          <p:nvPr/>
        </p:nvCxnSpPr>
        <p:spPr>
          <a:xfrm>
            <a:off x="425646" y="4237321"/>
            <a:ext cx="479528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0A8D7E-7F94-33B5-601F-4D0AEC36C0AE}"/>
              </a:ext>
            </a:extLst>
          </p:cNvPr>
          <p:cNvCxnSpPr>
            <a:cxnSpLocks/>
          </p:cNvCxnSpPr>
          <p:nvPr/>
        </p:nvCxnSpPr>
        <p:spPr>
          <a:xfrm>
            <a:off x="4670323" y="4600087"/>
            <a:ext cx="227125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59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B72D48-9F20-16F9-A0A1-E8014D3A9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239"/>
            <a:ext cx="12011340" cy="593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411086"/>
            <a:ext cx="598092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r>
              <a:rPr lang="en-US" sz="3500" dirty="0">
                <a:solidFill>
                  <a:srgbClr val="0070C0"/>
                </a:solidFill>
              </a:rPr>
              <a:t>- review vocabularies and grammar points.</a:t>
            </a:r>
          </a:p>
          <a:p>
            <a:r>
              <a:rPr lang="en-US" sz="3500" dirty="0">
                <a:solidFill>
                  <a:srgbClr val="0070C0"/>
                </a:solidFill>
              </a:rPr>
              <a:t>- talk about </a:t>
            </a:r>
          </a:p>
          <a:p>
            <a:r>
              <a:rPr lang="en-US" sz="3500" dirty="0">
                <a:solidFill>
                  <a:srgbClr val="0070C0"/>
                </a:solidFill>
              </a:rPr>
              <a:t>• how we feel about school. </a:t>
            </a:r>
            <a:br>
              <a:rPr lang="en-US" sz="3500" dirty="0">
                <a:solidFill>
                  <a:srgbClr val="0070C0"/>
                </a:solidFill>
              </a:rPr>
            </a:br>
            <a:r>
              <a:rPr lang="en-US" sz="3500" dirty="0">
                <a:solidFill>
                  <a:srgbClr val="0070C0"/>
                </a:solidFill>
              </a:rPr>
              <a:t>• studying abroad.</a:t>
            </a:r>
          </a:p>
          <a:p>
            <a:r>
              <a:rPr lang="en-US" sz="3500" dirty="0">
                <a:solidFill>
                  <a:srgbClr val="0070C0"/>
                </a:solidFill>
              </a:rPr>
              <a:t>- practice listening, reading and speaking.</a:t>
            </a:r>
          </a:p>
          <a:p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600" dirty="0"/>
              <a:t/>
            </a:r>
            <a:br>
              <a:rPr lang="en-US" sz="3600" dirty="0"/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3CBE83-3358-DD00-E33E-6A6B933306FC}"/>
              </a:ext>
            </a:extLst>
          </p:cNvPr>
          <p:cNvSpPr txBox="1"/>
          <p:nvPr/>
        </p:nvSpPr>
        <p:spPr>
          <a:xfrm>
            <a:off x="648929" y="920621"/>
            <a:ext cx="10530348" cy="50167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1. He is really </a:t>
            </a:r>
            <a:r>
              <a:rPr lang="en-US" sz="3200" b="0" i="1" dirty="0">
                <a:solidFill>
                  <a:srgbClr val="242021"/>
                </a:solidFill>
                <a:effectLst/>
                <a:latin typeface="FuturaStd-BookOblique"/>
              </a:rPr>
              <a:t>disappointed/excited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because he didn't get good grades at school.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2. I have to give a </a:t>
            </a:r>
            <a:r>
              <a:rPr lang="en-US" sz="3200" b="0" i="1" dirty="0">
                <a:solidFill>
                  <a:srgbClr val="242021"/>
                </a:solidFill>
                <a:effectLst/>
                <a:latin typeface="FuturaStd-BookOblique"/>
              </a:rPr>
              <a:t>test/presentation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to my class tomorrow. I don't like speaking in front of people, so I’m really nervous.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3. I wrote a </a:t>
            </a:r>
            <a:r>
              <a:rPr lang="en-US" sz="3200" b="0" i="1" dirty="0">
                <a:solidFill>
                  <a:srgbClr val="242021"/>
                </a:solidFill>
                <a:effectLst/>
                <a:latin typeface="FuturaStd-BookOblique"/>
              </a:rPr>
              <a:t>pro</a:t>
            </a:r>
            <a:r>
              <a:rPr lang="en-US" sz="3200" b="0" i="1" dirty="0">
                <a:solidFill>
                  <a:srgbClr val="242021"/>
                </a:solidFill>
                <a:effectLst/>
                <a:latin typeface="Arial-ItalicMT"/>
              </a:rPr>
              <a:t>j</a:t>
            </a:r>
            <a:r>
              <a:rPr lang="en-US" sz="3200" b="0" i="1" dirty="0">
                <a:solidFill>
                  <a:srgbClr val="242021"/>
                </a:solidFill>
                <a:effectLst/>
                <a:latin typeface="FuturaStd-BookOblique"/>
              </a:rPr>
              <a:t>ect/book report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about the Harry Potter stories.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4. I </a:t>
            </a:r>
            <a:r>
              <a:rPr lang="en-US" sz="3200" b="0" i="1" dirty="0">
                <a:solidFill>
                  <a:srgbClr val="242021"/>
                </a:solidFill>
                <a:effectLst/>
                <a:latin typeface="FuturaStd-BookOblique"/>
              </a:rPr>
              <a:t>passed/failed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the math test because it was too difficult.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9909816-28D0-47A5-F8D4-74068B02ACF0}"/>
              </a:ext>
            </a:extLst>
          </p:cNvPr>
          <p:cNvSpPr/>
          <p:nvPr/>
        </p:nvSpPr>
        <p:spPr>
          <a:xfrm>
            <a:off x="3146322" y="825910"/>
            <a:ext cx="2949678" cy="7177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E60859-A8A1-AD65-7E39-FAFD837D9618}"/>
              </a:ext>
            </a:extLst>
          </p:cNvPr>
          <p:cNvSpPr/>
          <p:nvPr/>
        </p:nvSpPr>
        <p:spPr>
          <a:xfrm>
            <a:off x="4725202" y="1858297"/>
            <a:ext cx="2949678" cy="7177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47DAB7-4897-97A8-12AC-04F7D2DF0CDE}"/>
              </a:ext>
            </a:extLst>
          </p:cNvPr>
          <p:cNvSpPr/>
          <p:nvPr/>
        </p:nvSpPr>
        <p:spPr>
          <a:xfrm>
            <a:off x="3496872" y="3293806"/>
            <a:ext cx="2949678" cy="7177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B0CC39-33B6-F0A6-89BF-6ED5067D7447}"/>
              </a:ext>
            </a:extLst>
          </p:cNvPr>
          <p:cNvSpPr/>
          <p:nvPr/>
        </p:nvSpPr>
        <p:spPr>
          <a:xfrm>
            <a:off x="2490872" y="4256715"/>
            <a:ext cx="1469923" cy="7177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251C41-E5C3-0364-5405-5B00DF5ADFC8}"/>
              </a:ext>
            </a:extLst>
          </p:cNvPr>
          <p:cNvCxnSpPr>
            <a:cxnSpLocks/>
          </p:cNvCxnSpPr>
          <p:nvPr/>
        </p:nvCxnSpPr>
        <p:spPr>
          <a:xfrm>
            <a:off x="3038168" y="2930013"/>
            <a:ext cx="703006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548C30-A616-6445-63CF-7674C197C3B7}"/>
              </a:ext>
            </a:extLst>
          </p:cNvPr>
          <p:cNvCxnSpPr>
            <a:cxnSpLocks/>
          </p:cNvCxnSpPr>
          <p:nvPr/>
        </p:nvCxnSpPr>
        <p:spPr>
          <a:xfrm flipV="1">
            <a:off x="648929" y="1940767"/>
            <a:ext cx="4240312" cy="158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EF112F-CB2D-5E58-1331-0E69816D8DBA}"/>
              </a:ext>
            </a:extLst>
          </p:cNvPr>
          <p:cNvCxnSpPr>
            <a:cxnSpLocks/>
          </p:cNvCxnSpPr>
          <p:nvPr/>
        </p:nvCxnSpPr>
        <p:spPr>
          <a:xfrm>
            <a:off x="7084142" y="3972230"/>
            <a:ext cx="311682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CF9856-7A60-059A-B0D9-1E45CD310EDD}"/>
              </a:ext>
            </a:extLst>
          </p:cNvPr>
          <p:cNvCxnSpPr>
            <a:cxnSpLocks/>
          </p:cNvCxnSpPr>
          <p:nvPr/>
        </p:nvCxnSpPr>
        <p:spPr>
          <a:xfrm>
            <a:off x="742335" y="4385184"/>
            <a:ext cx="229583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2A01C1-EA19-00D0-28F8-998A28B5DDC4}"/>
              </a:ext>
            </a:extLst>
          </p:cNvPr>
          <p:cNvCxnSpPr>
            <a:cxnSpLocks/>
          </p:cNvCxnSpPr>
          <p:nvPr/>
        </p:nvCxnSpPr>
        <p:spPr>
          <a:xfrm>
            <a:off x="742335" y="5358577"/>
            <a:ext cx="146009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548C30-A616-6445-63CF-7674C197C3B7}"/>
              </a:ext>
            </a:extLst>
          </p:cNvPr>
          <p:cNvCxnSpPr>
            <a:cxnSpLocks/>
          </p:cNvCxnSpPr>
          <p:nvPr/>
        </p:nvCxnSpPr>
        <p:spPr>
          <a:xfrm flipV="1">
            <a:off x="6922206" y="1458681"/>
            <a:ext cx="4240312" cy="158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2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3CBE83-3358-DD00-E33E-6A6B933306FC}"/>
              </a:ext>
            </a:extLst>
          </p:cNvPr>
          <p:cNvSpPr txBox="1"/>
          <p:nvPr/>
        </p:nvSpPr>
        <p:spPr>
          <a:xfrm>
            <a:off x="639598" y="920621"/>
            <a:ext cx="11219610" cy="50167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5. I have to do a lot of 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"/>
              </a:rPr>
              <a:t>homework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/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"/>
              </a:rPr>
              <a:t>presentations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 after school.</a:t>
            </a:r>
          </a:p>
          <a:p>
            <a:endParaRPr lang="en-US" sz="3200" b="0" i="0" dirty="0" smtClean="0">
              <a:solidFill>
                <a:srgbClr val="242021"/>
              </a:solidFill>
              <a:effectLst/>
              <a:latin typeface="FuturaStd-Book"/>
            </a:endParaRPr>
          </a:p>
          <a:p>
            <a:r>
              <a:rPr lang="en-US" sz="3200" b="0" i="0" dirty="0" smtClean="0">
                <a:solidFill>
                  <a:srgbClr val="242021"/>
                </a:solidFill>
                <a:effectLst/>
                <a:latin typeface="FuturaStd-Book"/>
              </a:rPr>
              <a:t>6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. I'm so delighted because I 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"/>
              </a:rPr>
              <a:t>passed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/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"/>
              </a:rPr>
              <a:t>failed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 all my tests!</a:t>
            </a:r>
          </a:p>
          <a:p>
            <a:endParaRPr lang="en-US" sz="3200" b="0" i="0" dirty="0" smtClean="0">
              <a:solidFill>
                <a:srgbClr val="242021"/>
              </a:solidFill>
              <a:effectLst/>
              <a:latin typeface="FuturaStd-Book"/>
            </a:endParaRPr>
          </a:p>
          <a:p>
            <a:r>
              <a:rPr lang="en-US" sz="3200" b="0" i="0" dirty="0" smtClean="0">
                <a:solidFill>
                  <a:srgbClr val="242021"/>
                </a:solidFill>
                <a:effectLst/>
                <a:latin typeface="FuturaStd-Book"/>
              </a:rPr>
              <a:t>7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. She was really 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"/>
              </a:rPr>
              <a:t>annoyed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/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"/>
              </a:rPr>
              <a:t>surprised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 because she got 100% on her English test.</a:t>
            </a:r>
          </a:p>
          <a:p>
            <a:endParaRPr lang="en-US" sz="3200" b="0" i="0" dirty="0" smtClean="0">
              <a:solidFill>
                <a:srgbClr val="242021"/>
              </a:solidFill>
              <a:effectLst/>
              <a:latin typeface="FuturaStd-Book"/>
            </a:endParaRPr>
          </a:p>
          <a:p>
            <a:r>
              <a:rPr lang="en-US" sz="3200" b="0" i="0" dirty="0" smtClean="0">
                <a:solidFill>
                  <a:srgbClr val="242021"/>
                </a:solidFill>
                <a:effectLst/>
                <a:latin typeface="FuturaStd-Book"/>
              </a:rPr>
              <a:t>8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. For our science 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"/>
              </a:rPr>
              <a:t>project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/</a:t>
            </a:r>
            <a:r>
              <a:rPr lang="en-US" sz="3200" b="0" i="1" dirty="0">
                <a:solidFill>
                  <a:srgbClr val="0070C0"/>
                </a:solidFill>
                <a:effectLst/>
                <a:latin typeface="FuturaStd-Book"/>
              </a:rPr>
              <a:t>homework,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 we grew sunflowers in our classroom.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9909816-28D0-47A5-F8D4-74068B02ACF0}"/>
              </a:ext>
            </a:extLst>
          </p:cNvPr>
          <p:cNvSpPr/>
          <p:nvPr/>
        </p:nvSpPr>
        <p:spPr>
          <a:xfrm>
            <a:off x="4165369" y="881292"/>
            <a:ext cx="2477730" cy="7177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E60859-A8A1-AD65-7E39-FAFD837D9618}"/>
              </a:ext>
            </a:extLst>
          </p:cNvPr>
          <p:cNvSpPr/>
          <p:nvPr/>
        </p:nvSpPr>
        <p:spPr>
          <a:xfrm>
            <a:off x="5890931" y="1858297"/>
            <a:ext cx="1504335" cy="7177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47DAB7-4897-97A8-12AC-04F7D2DF0CDE}"/>
              </a:ext>
            </a:extLst>
          </p:cNvPr>
          <p:cNvSpPr/>
          <p:nvPr/>
        </p:nvSpPr>
        <p:spPr>
          <a:xfrm>
            <a:off x="5429209" y="2835302"/>
            <a:ext cx="2118853" cy="7177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B0CC39-33B6-F0A6-89BF-6ED5067D7447}"/>
              </a:ext>
            </a:extLst>
          </p:cNvPr>
          <p:cNvSpPr/>
          <p:nvPr/>
        </p:nvSpPr>
        <p:spPr>
          <a:xfrm>
            <a:off x="3898490" y="4291278"/>
            <a:ext cx="1469923" cy="7177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6DF3AE-F3EA-ED35-348D-D6F60983CA1E}"/>
              </a:ext>
            </a:extLst>
          </p:cNvPr>
          <p:cNvCxnSpPr>
            <a:cxnSpLocks/>
          </p:cNvCxnSpPr>
          <p:nvPr/>
        </p:nvCxnSpPr>
        <p:spPr>
          <a:xfrm>
            <a:off x="9111787" y="1449153"/>
            <a:ext cx="24973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ECBDF4-414D-404E-4DA9-E419FC916044}"/>
              </a:ext>
            </a:extLst>
          </p:cNvPr>
          <p:cNvCxnSpPr>
            <a:cxnSpLocks/>
          </p:cNvCxnSpPr>
          <p:nvPr/>
        </p:nvCxnSpPr>
        <p:spPr>
          <a:xfrm>
            <a:off x="1539499" y="2435289"/>
            <a:ext cx="24973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3F40E1-83DE-37E2-A960-318170F334CF}"/>
              </a:ext>
            </a:extLst>
          </p:cNvPr>
          <p:cNvCxnSpPr>
            <a:cxnSpLocks/>
          </p:cNvCxnSpPr>
          <p:nvPr/>
        </p:nvCxnSpPr>
        <p:spPr>
          <a:xfrm flipV="1">
            <a:off x="749707" y="3896369"/>
            <a:ext cx="3287186" cy="34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1084B4-59DA-2CBC-8C23-A6D4311691D6}"/>
              </a:ext>
            </a:extLst>
          </p:cNvPr>
          <p:cNvCxnSpPr>
            <a:cxnSpLocks/>
          </p:cNvCxnSpPr>
          <p:nvPr/>
        </p:nvCxnSpPr>
        <p:spPr>
          <a:xfrm flipV="1">
            <a:off x="8143566" y="4853523"/>
            <a:ext cx="2905434" cy="3862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3F40E1-83DE-37E2-A960-318170F334CF}"/>
              </a:ext>
            </a:extLst>
          </p:cNvPr>
          <p:cNvCxnSpPr>
            <a:cxnSpLocks/>
          </p:cNvCxnSpPr>
          <p:nvPr/>
        </p:nvCxnSpPr>
        <p:spPr>
          <a:xfrm>
            <a:off x="9728858" y="3436372"/>
            <a:ext cx="194433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10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1" y="425693"/>
            <a:ext cx="2883658" cy="719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5974" y="1174371"/>
            <a:ext cx="32544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Conjunctions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70171" y="2501158"/>
            <a:ext cx="5536707" cy="19389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Because: </a:t>
            </a:r>
            <a:r>
              <a:rPr lang="en-US" sz="4000" b="1" dirty="0">
                <a:solidFill>
                  <a:schemeClr val="accent2"/>
                </a:solidFill>
              </a:rPr>
              <a:t>give </a:t>
            </a:r>
            <a:r>
              <a:rPr lang="en-US" sz="4000" b="1" dirty="0" smtClean="0">
                <a:solidFill>
                  <a:schemeClr val="accent2"/>
                </a:solidFill>
              </a:rPr>
              <a:t>reasons</a:t>
            </a:r>
            <a:endParaRPr lang="en-US" sz="4000" dirty="0">
              <a:solidFill>
                <a:schemeClr val="accent2"/>
              </a:solidFill>
            </a:endParaRPr>
          </a:p>
          <a:p>
            <a:r>
              <a:rPr lang="en-US" sz="4000" b="1" dirty="0">
                <a:solidFill>
                  <a:srgbClr val="0070C0"/>
                </a:solidFill>
              </a:rPr>
              <a:t>Although, however: </a:t>
            </a:r>
            <a:r>
              <a:rPr lang="en-US" sz="4000" b="1" dirty="0">
                <a:solidFill>
                  <a:schemeClr val="accent2"/>
                </a:solidFill>
              </a:rPr>
              <a:t>show contrast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820AE6-4EF2-1C86-4603-48EDCB388034}"/>
              </a:ext>
            </a:extLst>
          </p:cNvPr>
          <p:cNvSpPr txBox="1"/>
          <p:nvPr/>
        </p:nvSpPr>
        <p:spPr>
          <a:xfrm>
            <a:off x="363795" y="1174371"/>
            <a:ext cx="7172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Present simple with “have to”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553AB4-6862-E2F8-6C77-643B8D11B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88" y="1986952"/>
            <a:ext cx="4882396" cy="403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0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D956B-1BEF-1753-5886-297FCC608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8" y="749709"/>
            <a:ext cx="11844926" cy="535858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6DC8FC-B1E4-DAE6-2A7E-08E66861168C}"/>
              </a:ext>
            </a:extLst>
          </p:cNvPr>
          <p:cNvCxnSpPr/>
          <p:nvPr/>
        </p:nvCxnSpPr>
        <p:spPr>
          <a:xfrm>
            <a:off x="2222090" y="3215148"/>
            <a:ext cx="45228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9F017E-E3EE-B443-8430-7A11BC9CAEB8}"/>
              </a:ext>
            </a:extLst>
          </p:cNvPr>
          <p:cNvCxnSpPr>
            <a:cxnSpLocks/>
          </p:cNvCxnSpPr>
          <p:nvPr/>
        </p:nvCxnSpPr>
        <p:spPr>
          <a:xfrm>
            <a:off x="3165987" y="3932903"/>
            <a:ext cx="28513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E690F2-95F7-9ACC-077E-A2B0744886BE}"/>
              </a:ext>
            </a:extLst>
          </p:cNvPr>
          <p:cNvCxnSpPr>
            <a:cxnSpLocks/>
          </p:cNvCxnSpPr>
          <p:nvPr/>
        </p:nvCxnSpPr>
        <p:spPr>
          <a:xfrm>
            <a:off x="2111447" y="5299587"/>
            <a:ext cx="5112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AC9DB6-9BB6-0D58-C428-2065D96837D0}"/>
              </a:ext>
            </a:extLst>
          </p:cNvPr>
          <p:cNvCxnSpPr>
            <a:cxnSpLocks/>
          </p:cNvCxnSpPr>
          <p:nvPr/>
        </p:nvCxnSpPr>
        <p:spPr>
          <a:xfrm>
            <a:off x="4267200" y="6007510"/>
            <a:ext cx="84557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3F7E771-11B0-D566-C450-C295917B462F}"/>
              </a:ext>
            </a:extLst>
          </p:cNvPr>
          <p:cNvSpPr txBox="1"/>
          <p:nvPr/>
        </p:nvSpPr>
        <p:spPr>
          <a:xfrm>
            <a:off x="9505367" y="2696185"/>
            <a:ext cx="2430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really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BAF6A7-663E-D165-A971-6C8D494B284C}"/>
              </a:ext>
            </a:extLst>
          </p:cNvPr>
          <p:cNvSpPr txBox="1"/>
          <p:nvPr/>
        </p:nvSpPr>
        <p:spPr>
          <a:xfrm>
            <a:off x="9348051" y="3305049"/>
            <a:ext cx="2430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because/that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985DF9-4A50-FF08-2148-384A88C24FDC}"/>
              </a:ext>
            </a:extLst>
          </p:cNvPr>
          <p:cNvSpPr txBox="1"/>
          <p:nvPr/>
        </p:nvSpPr>
        <p:spPr>
          <a:xfrm>
            <a:off x="9505366" y="3932903"/>
            <a:ext cx="2430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have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86DA89-9E3D-D697-7AC6-188A356F687F}"/>
              </a:ext>
            </a:extLst>
          </p:cNvPr>
          <p:cNvSpPr txBox="1"/>
          <p:nvPr/>
        </p:nvSpPr>
        <p:spPr>
          <a:xfrm>
            <a:off x="9558231" y="4714812"/>
            <a:ext cx="2430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have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7EDCA9-96A3-366C-392C-114EFBD840EE}"/>
              </a:ext>
            </a:extLst>
          </p:cNvPr>
          <p:cNvSpPr txBox="1"/>
          <p:nvPr/>
        </p:nvSpPr>
        <p:spPr>
          <a:xfrm>
            <a:off x="9653608" y="5357718"/>
            <a:ext cx="2430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because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B2A931-7312-3FBB-EBF6-FEE1D7DEC930}"/>
              </a:ext>
            </a:extLst>
          </p:cNvPr>
          <p:cNvCxnSpPr>
            <a:cxnSpLocks/>
          </p:cNvCxnSpPr>
          <p:nvPr/>
        </p:nvCxnSpPr>
        <p:spPr>
          <a:xfrm>
            <a:off x="2448232" y="4566839"/>
            <a:ext cx="51127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33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218235-C32F-2DFB-9AE7-6A6AC4C3A17F}"/>
              </a:ext>
            </a:extLst>
          </p:cNvPr>
          <p:cNvSpPr/>
          <p:nvPr/>
        </p:nvSpPr>
        <p:spPr>
          <a:xfrm>
            <a:off x="235390" y="1321806"/>
            <a:ext cx="11651810" cy="50246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600" dirty="0">
                <a:solidFill>
                  <a:srgbClr val="0070C0"/>
                </a:solidFill>
              </a:rPr>
              <a:t> If the verb </a:t>
            </a:r>
            <a:r>
              <a:rPr lang="en-US" sz="3600" dirty="0" smtClean="0">
                <a:solidFill>
                  <a:srgbClr val="0070C0"/>
                </a:solidFill>
              </a:rPr>
              <a:t>ends </a:t>
            </a:r>
            <a:r>
              <a:rPr lang="en-US" sz="3600" dirty="0">
                <a:solidFill>
                  <a:srgbClr val="0070C0"/>
                </a:solidFill>
              </a:rPr>
              <a:t>in the sounds </a:t>
            </a:r>
            <a:r>
              <a:rPr lang="en-US" sz="3600" b="1" dirty="0">
                <a:solidFill>
                  <a:srgbClr val="0070C0"/>
                </a:solidFill>
              </a:rPr>
              <a:t>‘t’ or ‘d’, </a:t>
            </a:r>
            <a:r>
              <a:rPr lang="en-US" sz="3600" dirty="0">
                <a:solidFill>
                  <a:srgbClr val="0070C0"/>
                </a:solidFill>
              </a:rPr>
              <a:t>then ‘ed’ is pronounced </a:t>
            </a:r>
            <a:r>
              <a:rPr lang="en-US" sz="3600" dirty="0">
                <a:solidFill>
                  <a:srgbClr val="FF0000"/>
                </a:solidFill>
              </a:rPr>
              <a:t>/id/</a:t>
            </a:r>
          </a:p>
          <a:p>
            <a:r>
              <a:rPr lang="en-US" sz="3600" dirty="0">
                <a:solidFill>
                  <a:srgbClr val="0070C0"/>
                </a:solidFill>
              </a:rPr>
              <a:t>Ex: wan</a:t>
            </a:r>
            <a:r>
              <a:rPr lang="en-US" sz="3600" dirty="0">
                <a:solidFill>
                  <a:srgbClr val="FF0000"/>
                </a:solidFill>
              </a:rPr>
              <a:t>t</a:t>
            </a:r>
            <a:r>
              <a:rPr lang="en-US" sz="3600" dirty="0">
                <a:solidFill>
                  <a:srgbClr val="0070C0"/>
                </a:solidFill>
              </a:rPr>
              <a:t> – wanted             need – nee</a:t>
            </a:r>
            <a:r>
              <a:rPr lang="en-US" sz="3600" dirty="0">
                <a:solidFill>
                  <a:srgbClr val="FF0000"/>
                </a:solidFill>
              </a:rPr>
              <a:t>d</a:t>
            </a:r>
            <a:r>
              <a:rPr lang="en-US" sz="3600" dirty="0">
                <a:solidFill>
                  <a:srgbClr val="0070C0"/>
                </a:solidFill>
              </a:rPr>
              <a:t>ed</a:t>
            </a:r>
          </a:p>
          <a:p>
            <a:r>
              <a:rPr lang="en-US" sz="3600" dirty="0">
                <a:solidFill>
                  <a:srgbClr val="0070C0"/>
                </a:solidFill>
              </a:rPr>
              <a:t>2. If the word </a:t>
            </a:r>
            <a:r>
              <a:rPr lang="en-US" sz="3600" dirty="0" smtClean="0">
                <a:solidFill>
                  <a:srgbClr val="0070C0"/>
                </a:solidFill>
              </a:rPr>
              <a:t>ends </a:t>
            </a:r>
            <a:r>
              <a:rPr lang="en-US" sz="3600" dirty="0">
                <a:solidFill>
                  <a:srgbClr val="0070C0"/>
                </a:solidFill>
              </a:rPr>
              <a:t>in the sounds </a:t>
            </a:r>
            <a:r>
              <a:rPr lang="en-US" sz="3600" b="1" dirty="0">
                <a:solidFill>
                  <a:srgbClr val="0070C0"/>
                </a:solidFill>
              </a:rPr>
              <a:t>'p', 'f', 's', </a:t>
            </a:r>
            <a:r>
              <a:rPr lang="en-US" sz="3600" b="1" dirty="0" smtClean="0">
                <a:solidFill>
                  <a:srgbClr val="0070C0"/>
                </a:solidFill>
              </a:rPr>
              <a:t>'</a:t>
            </a:r>
            <a:r>
              <a:rPr lang="en-US" sz="3600" b="1" dirty="0" err="1" smtClean="0">
                <a:solidFill>
                  <a:srgbClr val="0070C0"/>
                </a:solidFill>
              </a:rPr>
              <a:t>tʃ</a:t>
            </a:r>
            <a:r>
              <a:rPr lang="en-US" sz="3600" b="1" dirty="0">
                <a:solidFill>
                  <a:srgbClr val="0070C0"/>
                </a:solidFill>
              </a:rPr>
              <a:t>', 'ʃ', </a:t>
            </a:r>
            <a:r>
              <a:rPr lang="en-US" sz="3600" b="1" dirty="0">
                <a:solidFill>
                  <a:srgbClr val="0070C0"/>
                </a:solidFill>
              </a:rPr>
              <a:t>'k'</a:t>
            </a:r>
            <a:r>
              <a:rPr lang="en-US" sz="3600" dirty="0">
                <a:solidFill>
                  <a:srgbClr val="0070C0"/>
                </a:solidFill>
              </a:rPr>
              <a:t>, then 'ed' is pronounced </a:t>
            </a:r>
            <a:r>
              <a:rPr lang="en-US" sz="3600" dirty="0">
                <a:solidFill>
                  <a:srgbClr val="FF0000"/>
                </a:solidFill>
              </a:rPr>
              <a:t>/t/</a:t>
            </a:r>
          </a:p>
          <a:p>
            <a:r>
              <a:rPr lang="en-US" sz="3600" dirty="0">
                <a:solidFill>
                  <a:srgbClr val="0070C0"/>
                </a:solidFill>
              </a:rPr>
              <a:t>Ex: sto</a:t>
            </a:r>
            <a:r>
              <a:rPr lang="en-US" sz="3600" dirty="0">
                <a:solidFill>
                  <a:srgbClr val="FF0000"/>
                </a:solidFill>
              </a:rPr>
              <a:t>p</a:t>
            </a:r>
            <a:r>
              <a:rPr lang="en-US" sz="3600" dirty="0">
                <a:solidFill>
                  <a:srgbClr val="0070C0"/>
                </a:solidFill>
              </a:rPr>
              <a:t> – stopped        lau</a:t>
            </a:r>
            <a:r>
              <a:rPr lang="en-US" sz="3600" dirty="0">
                <a:solidFill>
                  <a:srgbClr val="FF0000"/>
                </a:solidFill>
              </a:rPr>
              <a:t>gh</a:t>
            </a:r>
            <a:r>
              <a:rPr lang="en-US" sz="3600" dirty="0">
                <a:solidFill>
                  <a:srgbClr val="0070C0"/>
                </a:solidFill>
              </a:rPr>
              <a:t> – laughed     mi</a:t>
            </a:r>
            <a:r>
              <a:rPr lang="en-US" sz="3600" dirty="0">
                <a:solidFill>
                  <a:srgbClr val="FF0000"/>
                </a:solidFill>
              </a:rPr>
              <a:t>ss</a:t>
            </a:r>
            <a:r>
              <a:rPr lang="en-US" sz="3600" dirty="0">
                <a:solidFill>
                  <a:srgbClr val="0070C0"/>
                </a:solidFill>
              </a:rPr>
              <a:t> – missed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  wat</a:t>
            </a:r>
            <a:r>
              <a:rPr lang="en-US" sz="3600" dirty="0">
                <a:solidFill>
                  <a:srgbClr val="FF0000"/>
                </a:solidFill>
              </a:rPr>
              <a:t>ch</a:t>
            </a:r>
            <a:r>
              <a:rPr lang="en-US" sz="3600" dirty="0">
                <a:solidFill>
                  <a:srgbClr val="0070C0"/>
                </a:solidFill>
              </a:rPr>
              <a:t> – watched     wa</a:t>
            </a:r>
            <a:r>
              <a:rPr lang="en-US" sz="3600" dirty="0">
                <a:solidFill>
                  <a:srgbClr val="FF0000"/>
                </a:solidFill>
              </a:rPr>
              <a:t>sh</a:t>
            </a:r>
            <a:r>
              <a:rPr lang="en-US" sz="3600" dirty="0">
                <a:solidFill>
                  <a:srgbClr val="0070C0"/>
                </a:solidFill>
              </a:rPr>
              <a:t> – washed     coo</a:t>
            </a:r>
            <a:r>
              <a:rPr lang="en-US" sz="3600" dirty="0">
                <a:solidFill>
                  <a:srgbClr val="FF0000"/>
                </a:solidFill>
              </a:rPr>
              <a:t>k</a:t>
            </a:r>
            <a:r>
              <a:rPr lang="en-US" sz="3600" dirty="0">
                <a:solidFill>
                  <a:srgbClr val="0070C0"/>
                </a:solidFill>
              </a:rPr>
              <a:t> - cooked    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3. For all other words, 'ed' is pronounced </a:t>
            </a:r>
            <a:r>
              <a:rPr lang="en-US" sz="3600" dirty="0">
                <a:solidFill>
                  <a:srgbClr val="FF0000"/>
                </a:solidFill>
              </a:rPr>
              <a:t>/d/</a:t>
            </a:r>
          </a:p>
          <a:p>
            <a:r>
              <a:rPr lang="en-US" sz="3600" dirty="0">
                <a:solidFill>
                  <a:srgbClr val="0070C0"/>
                </a:solidFill>
              </a:rPr>
              <a:t>Ex: clea</a:t>
            </a:r>
            <a:r>
              <a:rPr lang="en-US" sz="3600" dirty="0">
                <a:solidFill>
                  <a:srgbClr val="FF0000"/>
                </a:solidFill>
              </a:rPr>
              <a:t>n</a:t>
            </a:r>
            <a:r>
              <a:rPr lang="en-US" sz="3600" dirty="0">
                <a:solidFill>
                  <a:srgbClr val="0070C0"/>
                </a:solidFill>
              </a:rPr>
              <a:t> – cleaned      organi</a:t>
            </a:r>
            <a:r>
              <a:rPr lang="en-US" sz="3600" dirty="0">
                <a:solidFill>
                  <a:srgbClr val="FF0000"/>
                </a:solidFill>
              </a:rPr>
              <a:t>z</a:t>
            </a:r>
            <a:r>
              <a:rPr lang="en-US" sz="3600" dirty="0">
                <a:solidFill>
                  <a:srgbClr val="0070C0"/>
                </a:solidFill>
              </a:rPr>
              <a:t>e – organized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CFCDC-4EEF-2B7C-4150-006B85091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78389"/>
            <a:ext cx="4406069" cy="9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D1DF8-80FB-3C91-257C-D2C7AFE47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30" y="3500591"/>
            <a:ext cx="12068070" cy="2056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77DEE-9C83-7238-2581-E6C3C4FD3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45" y="544545"/>
            <a:ext cx="4322417" cy="1254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B1BB23-616C-42A3-366B-31FBB95AD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8655"/>
            <a:ext cx="11804515" cy="110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427" y="1792586"/>
            <a:ext cx="1203205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/>
              <a:t>A. surprised        B. pleased     C. failed            D. passed</a:t>
            </a:r>
          </a:p>
          <a:p>
            <a:endParaRPr lang="en-US" sz="3600" dirty="0"/>
          </a:p>
          <a:p>
            <a:r>
              <a:rPr lang="en-US" sz="3600" dirty="0"/>
              <a:t>2.   A. delighted        B. disappointed   C. annoyed     D. tested</a:t>
            </a:r>
          </a:p>
          <a:p>
            <a:endParaRPr lang="en-US" sz="3600" dirty="0"/>
          </a:p>
          <a:p>
            <a:r>
              <a:rPr lang="en-US" sz="3600" dirty="0"/>
              <a:t>3.  A. pleased            B. passed       C. asked         D. missed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9008774" y="1792586"/>
            <a:ext cx="543208" cy="58847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5790" y="4129807"/>
            <a:ext cx="525101" cy="525101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66396" y="2970250"/>
            <a:ext cx="479833" cy="506994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3C53C3-655C-CA50-0DAB-17910A28E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080"/>
            <a:ext cx="11804515" cy="11070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3D375E-E090-9D37-99FC-0431329B3DB3}"/>
              </a:ext>
            </a:extLst>
          </p:cNvPr>
          <p:cNvCxnSpPr/>
          <p:nvPr/>
        </p:nvCxnSpPr>
        <p:spPr>
          <a:xfrm>
            <a:off x="2672862" y="2361363"/>
            <a:ext cx="3617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0B410D-5ED0-9C74-3FAC-79E9E934DC74}"/>
              </a:ext>
            </a:extLst>
          </p:cNvPr>
          <p:cNvCxnSpPr/>
          <p:nvPr/>
        </p:nvCxnSpPr>
        <p:spPr>
          <a:xfrm>
            <a:off x="5416062" y="2351315"/>
            <a:ext cx="3617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001F9B-9199-AEAD-928B-BA5DB19D48A0}"/>
              </a:ext>
            </a:extLst>
          </p:cNvPr>
          <p:cNvCxnSpPr/>
          <p:nvPr/>
        </p:nvCxnSpPr>
        <p:spPr>
          <a:xfrm>
            <a:off x="7416083" y="2361363"/>
            <a:ext cx="3617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066FB4-774B-2922-85F3-44B2A5F097A6}"/>
              </a:ext>
            </a:extLst>
          </p:cNvPr>
          <p:cNvCxnSpPr/>
          <p:nvPr/>
        </p:nvCxnSpPr>
        <p:spPr>
          <a:xfrm>
            <a:off x="10480830" y="2361363"/>
            <a:ext cx="3617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5FFE9A-8C9A-495B-49EF-32A2B94D0932}"/>
              </a:ext>
            </a:extLst>
          </p:cNvPr>
          <p:cNvCxnSpPr/>
          <p:nvPr/>
        </p:nvCxnSpPr>
        <p:spPr>
          <a:xfrm>
            <a:off x="2612572" y="3429000"/>
            <a:ext cx="3617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5DF777-8042-F0C6-750C-84ED871EA278}"/>
              </a:ext>
            </a:extLst>
          </p:cNvPr>
          <p:cNvCxnSpPr/>
          <p:nvPr/>
        </p:nvCxnSpPr>
        <p:spPr>
          <a:xfrm>
            <a:off x="6380704" y="3429000"/>
            <a:ext cx="3617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9FC9B1-A51D-ADA8-27E9-EC3B4EF2852A}"/>
              </a:ext>
            </a:extLst>
          </p:cNvPr>
          <p:cNvCxnSpPr/>
          <p:nvPr/>
        </p:nvCxnSpPr>
        <p:spPr>
          <a:xfrm>
            <a:off x="8732018" y="3451609"/>
            <a:ext cx="3617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270427-E4BE-AD26-5001-55CE84C94C62}"/>
              </a:ext>
            </a:extLst>
          </p:cNvPr>
          <p:cNvCxnSpPr/>
          <p:nvPr/>
        </p:nvCxnSpPr>
        <p:spPr>
          <a:xfrm>
            <a:off x="10922559" y="3429000"/>
            <a:ext cx="3617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66734E-C4A2-87F3-F46B-96E674F4DA3D}"/>
              </a:ext>
            </a:extLst>
          </p:cNvPr>
          <p:cNvCxnSpPr/>
          <p:nvPr/>
        </p:nvCxnSpPr>
        <p:spPr>
          <a:xfrm>
            <a:off x="2250832" y="4572000"/>
            <a:ext cx="3617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0CF419-D935-BE06-84D0-11B3CE0E513A}"/>
              </a:ext>
            </a:extLst>
          </p:cNvPr>
          <p:cNvCxnSpPr/>
          <p:nvPr/>
        </p:nvCxnSpPr>
        <p:spPr>
          <a:xfrm>
            <a:off x="5164854" y="4572000"/>
            <a:ext cx="3617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6D4323-C27D-D9F7-11E0-EFA2B1F8CF32}"/>
              </a:ext>
            </a:extLst>
          </p:cNvPr>
          <p:cNvCxnSpPr/>
          <p:nvPr/>
        </p:nvCxnSpPr>
        <p:spPr>
          <a:xfrm>
            <a:off x="7446229" y="4551903"/>
            <a:ext cx="3617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EEFE7A-C64D-5AD2-017E-41506E938081}"/>
              </a:ext>
            </a:extLst>
          </p:cNvPr>
          <p:cNvCxnSpPr/>
          <p:nvPr/>
        </p:nvCxnSpPr>
        <p:spPr>
          <a:xfrm>
            <a:off x="10203255" y="4572000"/>
            <a:ext cx="3617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47852F3-0140-1DA1-871F-C29E40A60B84}"/>
              </a:ext>
            </a:extLst>
          </p:cNvPr>
          <p:cNvSpPr txBox="1"/>
          <p:nvPr/>
        </p:nvSpPr>
        <p:spPr>
          <a:xfrm>
            <a:off x="10261544" y="2381061"/>
            <a:ext cx="74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/t/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D8DB77-822C-257B-2AD5-1245C2618480}"/>
              </a:ext>
            </a:extLst>
          </p:cNvPr>
          <p:cNvSpPr txBox="1"/>
          <p:nvPr/>
        </p:nvSpPr>
        <p:spPr>
          <a:xfrm>
            <a:off x="7246821" y="2394804"/>
            <a:ext cx="908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/d/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F54E21-833D-5031-3C1A-D3EF4C4AAE63}"/>
              </a:ext>
            </a:extLst>
          </p:cNvPr>
          <p:cNvSpPr txBox="1"/>
          <p:nvPr/>
        </p:nvSpPr>
        <p:spPr>
          <a:xfrm>
            <a:off x="5187030" y="2394804"/>
            <a:ext cx="908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/d/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2576C7-FB49-7919-DBE5-E55694327CCB}"/>
              </a:ext>
            </a:extLst>
          </p:cNvPr>
          <p:cNvSpPr txBox="1"/>
          <p:nvPr/>
        </p:nvSpPr>
        <p:spPr>
          <a:xfrm>
            <a:off x="2431702" y="2408626"/>
            <a:ext cx="908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/d/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A68433-753B-AF34-F12B-643A9E11CE8C}"/>
              </a:ext>
            </a:extLst>
          </p:cNvPr>
          <p:cNvSpPr txBox="1"/>
          <p:nvPr/>
        </p:nvSpPr>
        <p:spPr>
          <a:xfrm>
            <a:off x="8411900" y="3451332"/>
            <a:ext cx="908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/d/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39A8C9-EE53-7EE6-C66E-6889E49A977A}"/>
              </a:ext>
            </a:extLst>
          </p:cNvPr>
          <p:cNvSpPr txBox="1"/>
          <p:nvPr/>
        </p:nvSpPr>
        <p:spPr>
          <a:xfrm>
            <a:off x="2399247" y="3451332"/>
            <a:ext cx="1333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/id/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DB3535-CC24-AAB4-3961-7C96D0EEC7BF}"/>
              </a:ext>
            </a:extLst>
          </p:cNvPr>
          <p:cNvSpPr txBox="1"/>
          <p:nvPr/>
        </p:nvSpPr>
        <p:spPr>
          <a:xfrm>
            <a:off x="5894941" y="3412298"/>
            <a:ext cx="1333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/id/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77340D-C86F-EE79-8B8F-35ED35F217CA}"/>
              </a:ext>
            </a:extLst>
          </p:cNvPr>
          <p:cNvSpPr txBox="1"/>
          <p:nvPr/>
        </p:nvSpPr>
        <p:spPr>
          <a:xfrm>
            <a:off x="10509689" y="3458706"/>
            <a:ext cx="1333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/id/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479C07-6E79-39C4-2B43-8AB781F90BC6}"/>
              </a:ext>
            </a:extLst>
          </p:cNvPr>
          <p:cNvSpPr txBox="1"/>
          <p:nvPr/>
        </p:nvSpPr>
        <p:spPr>
          <a:xfrm>
            <a:off x="1944762" y="4613453"/>
            <a:ext cx="908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/d/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FFB8A1-CB0B-7CA2-7156-401DD0FFF60F}"/>
              </a:ext>
            </a:extLst>
          </p:cNvPr>
          <p:cNvSpPr txBox="1"/>
          <p:nvPr/>
        </p:nvSpPr>
        <p:spPr>
          <a:xfrm>
            <a:off x="4894264" y="4572000"/>
            <a:ext cx="74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/t/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7BA5A6-BCBE-EFCB-83B1-5FF8E80DE506}"/>
              </a:ext>
            </a:extLst>
          </p:cNvPr>
          <p:cNvSpPr txBox="1"/>
          <p:nvPr/>
        </p:nvSpPr>
        <p:spPr>
          <a:xfrm>
            <a:off x="7175956" y="4610573"/>
            <a:ext cx="74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/t/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654B1F-5AF6-8AEE-EB71-38BA2DF56FDE}"/>
              </a:ext>
            </a:extLst>
          </p:cNvPr>
          <p:cNvSpPr txBox="1"/>
          <p:nvPr/>
        </p:nvSpPr>
        <p:spPr>
          <a:xfrm>
            <a:off x="9938111" y="4634015"/>
            <a:ext cx="74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/t/</a:t>
            </a:r>
          </a:p>
        </p:txBody>
      </p:sp>
    </p:spTree>
    <p:extLst>
      <p:ext uri="{BB962C8B-B14F-4D97-AF65-F5344CB8AC3E}">
        <p14:creationId xmlns:p14="http://schemas.microsoft.com/office/powerpoint/2010/main" val="31111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23" grpId="0"/>
      <p:bldP spid="24" grpId="0"/>
      <p:bldP spid="26" grpId="0"/>
      <p:bldP spid="27" grpId="0"/>
      <p:bldP spid="28" grpId="0"/>
      <p:bldP spid="29" grpId="0"/>
      <p:bldP spid="32" grpId="0"/>
      <p:bldP spid="33" grpId="0"/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FEC88-E895-D4B1-892F-5E4C38FF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48" y="1425676"/>
            <a:ext cx="11877368" cy="338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D6C70D-27FD-9692-6423-D6224D738C25}"/>
              </a:ext>
            </a:extLst>
          </p:cNvPr>
          <p:cNvSpPr txBox="1"/>
          <p:nvPr/>
        </p:nvSpPr>
        <p:spPr>
          <a:xfrm>
            <a:off x="393291" y="722274"/>
            <a:ext cx="1140541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latin typeface="FuturaStd-Heavy"/>
              </a:rPr>
              <a:t>b. Circle the word that differs from the other three in the position of primary stress in each of the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FuturaStd-Heavy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FuturaStd-Heavy"/>
              </a:rPr>
              <a:t>following questions.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AFC92-26B2-4470-284F-DB3FEB7B8CF6}"/>
              </a:ext>
            </a:extLst>
          </p:cNvPr>
          <p:cNvSpPr txBox="1"/>
          <p:nvPr/>
        </p:nvSpPr>
        <p:spPr>
          <a:xfrm>
            <a:off x="757085" y="2836210"/>
            <a:ext cx="111694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4. A. essay     B. upset     C. pro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ArialMT"/>
              </a:rPr>
              <a:t>j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ect       D. homework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5. A. report     B. abroad      C. lonely      D. although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/>
            </a:r>
            <a:b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  <a:latin typeface="FuturaStd-Book"/>
              </a:rPr>
              <a:t>6. A. negative     B. positive     C. however     D. difficult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7FF55B-2CC5-E45A-8DBD-F2D9D24ABAE0}"/>
              </a:ext>
            </a:extLst>
          </p:cNvPr>
          <p:cNvSpPr/>
          <p:nvPr/>
        </p:nvSpPr>
        <p:spPr>
          <a:xfrm>
            <a:off x="3353713" y="2840525"/>
            <a:ext cx="543208" cy="58847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585638-B72A-5FC1-118E-B063352BE8A6}"/>
              </a:ext>
            </a:extLst>
          </p:cNvPr>
          <p:cNvSpPr/>
          <p:nvPr/>
        </p:nvSpPr>
        <p:spPr>
          <a:xfrm>
            <a:off x="6096000" y="3843416"/>
            <a:ext cx="543208" cy="58847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CF3C62-2052-07C5-B54F-0C49FDEB62C9}"/>
              </a:ext>
            </a:extLst>
          </p:cNvPr>
          <p:cNvSpPr/>
          <p:nvPr/>
        </p:nvSpPr>
        <p:spPr>
          <a:xfrm>
            <a:off x="6639208" y="4747983"/>
            <a:ext cx="543208" cy="58847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EAFFD6-0C7C-9017-843E-DC8A5E3B2F31}"/>
              </a:ext>
            </a:extLst>
          </p:cNvPr>
          <p:cNvSpPr txBox="1"/>
          <p:nvPr/>
        </p:nvSpPr>
        <p:spPr>
          <a:xfrm>
            <a:off x="1474838" y="3392983"/>
            <a:ext cx="6115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/ˈ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eseɪ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Lucida Sans Unicode" panose="020B0602030504020204" pitchFamily="34" charset="0"/>
              </a:rPr>
              <a:t>/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869F7-D21E-6626-13D8-0F42E7336331}"/>
              </a:ext>
            </a:extLst>
          </p:cNvPr>
          <p:cNvSpPr txBox="1"/>
          <p:nvPr/>
        </p:nvSpPr>
        <p:spPr>
          <a:xfrm>
            <a:off x="3581376" y="3389282"/>
            <a:ext cx="6115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/ˌ</a:t>
            </a:r>
            <a:r>
              <a:rPr lang="en-US" dirty="0" err="1"/>
              <a:t>ʌpˈset</a:t>
            </a:r>
            <a:r>
              <a:rPr lang="en-US" dirty="0"/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919FF9-D1EE-C356-E61A-F5B36D6FCA2A}"/>
              </a:ext>
            </a:extLst>
          </p:cNvPr>
          <p:cNvSpPr txBox="1"/>
          <p:nvPr/>
        </p:nvSpPr>
        <p:spPr>
          <a:xfrm>
            <a:off x="5948516" y="3389283"/>
            <a:ext cx="6115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/ˈ</a:t>
            </a:r>
            <a:r>
              <a:rPr lang="en-US" dirty="0" err="1"/>
              <a:t>prɑːdʒekt</a:t>
            </a:r>
            <a:r>
              <a:rPr lang="en-US" dirty="0"/>
              <a:t>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25DD97-0962-F63A-F0AC-5CAA5F673742}"/>
              </a:ext>
            </a:extLst>
          </p:cNvPr>
          <p:cNvSpPr txBox="1"/>
          <p:nvPr/>
        </p:nvSpPr>
        <p:spPr>
          <a:xfrm>
            <a:off x="8805113" y="3400385"/>
            <a:ext cx="61156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/ˈ</a:t>
            </a:r>
            <a:r>
              <a:rPr lang="en-US" dirty="0" err="1"/>
              <a:t>həʊmwɜːrk</a:t>
            </a:r>
            <a:r>
              <a:rPr lang="en-US" dirty="0"/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059733-F187-691D-7BA4-F6A90EC70C13}"/>
              </a:ext>
            </a:extLst>
          </p:cNvPr>
          <p:cNvSpPr txBox="1"/>
          <p:nvPr/>
        </p:nvSpPr>
        <p:spPr>
          <a:xfrm>
            <a:off x="1359285" y="4327412"/>
            <a:ext cx="7445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/</a:t>
            </a:r>
            <a:r>
              <a:rPr lang="en-US" dirty="0" err="1"/>
              <a:t>rɪˈpɔːrt</a:t>
            </a:r>
            <a:r>
              <a:rPr lang="en-US" dirty="0"/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AE5081-3225-D667-C3D6-AE6410CB3B23}"/>
              </a:ext>
            </a:extLst>
          </p:cNvPr>
          <p:cNvSpPr txBox="1"/>
          <p:nvPr/>
        </p:nvSpPr>
        <p:spPr>
          <a:xfrm>
            <a:off x="3990130" y="4323711"/>
            <a:ext cx="7445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/</a:t>
            </a:r>
            <a:r>
              <a:rPr lang="en-US" dirty="0" err="1"/>
              <a:t>əˈbrɔːd</a:t>
            </a:r>
            <a:r>
              <a:rPr lang="en-US" dirty="0"/>
              <a:t>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C7B7F7-EFE3-0DB5-024F-5E6373FD5B62}"/>
              </a:ext>
            </a:extLst>
          </p:cNvPr>
          <p:cNvSpPr txBox="1"/>
          <p:nvPr/>
        </p:nvSpPr>
        <p:spPr>
          <a:xfrm>
            <a:off x="6367604" y="4318904"/>
            <a:ext cx="7445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/ˈ</a:t>
            </a:r>
            <a:r>
              <a:rPr lang="en-US" dirty="0" err="1"/>
              <a:t>ləʊnli</a:t>
            </a:r>
            <a:r>
              <a:rPr lang="en-US" dirty="0"/>
              <a:t>/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FD1B57-3B44-D98F-D45C-352643B5AAA3}"/>
              </a:ext>
            </a:extLst>
          </p:cNvPr>
          <p:cNvSpPr txBox="1"/>
          <p:nvPr/>
        </p:nvSpPr>
        <p:spPr>
          <a:xfrm>
            <a:off x="8750280" y="4315204"/>
            <a:ext cx="7445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/</a:t>
            </a:r>
            <a:r>
              <a:rPr lang="en-US" dirty="0" err="1"/>
              <a:t>ɔːlˈðəʊ</a:t>
            </a:r>
            <a:r>
              <a:rPr lang="en-US" dirty="0"/>
              <a:t>/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2055AA-7824-797C-7B4F-413A3F28DC20}"/>
              </a:ext>
            </a:extLst>
          </p:cNvPr>
          <p:cNvSpPr txBox="1"/>
          <p:nvPr/>
        </p:nvSpPr>
        <p:spPr>
          <a:xfrm>
            <a:off x="1642297" y="5278564"/>
            <a:ext cx="8109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/ˈ</a:t>
            </a:r>
            <a:r>
              <a:rPr lang="en-US" dirty="0" err="1"/>
              <a:t>neɡətɪv</a:t>
            </a:r>
            <a:r>
              <a:rPr lang="en-US" dirty="0"/>
              <a:t>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03682C-D32E-0015-C187-67A67FBC6400}"/>
              </a:ext>
            </a:extLst>
          </p:cNvPr>
          <p:cNvSpPr txBox="1"/>
          <p:nvPr/>
        </p:nvSpPr>
        <p:spPr>
          <a:xfrm>
            <a:off x="4281461" y="5266325"/>
            <a:ext cx="8109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/ˈ</a:t>
            </a:r>
            <a:r>
              <a:rPr lang="en-US" dirty="0" err="1"/>
              <a:t>pɑːzətɪv</a:t>
            </a:r>
            <a:r>
              <a:rPr lang="en-US" dirty="0"/>
              <a:t>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8D20F6-644C-5C2C-6B98-7DEB48B93B9E}"/>
              </a:ext>
            </a:extLst>
          </p:cNvPr>
          <p:cNvSpPr txBox="1"/>
          <p:nvPr/>
        </p:nvSpPr>
        <p:spPr>
          <a:xfrm>
            <a:off x="7029355" y="5274833"/>
            <a:ext cx="8109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/</a:t>
            </a:r>
            <a:r>
              <a:rPr lang="en-US" dirty="0" err="1"/>
              <a:t>haʊˈevər</a:t>
            </a:r>
            <a:r>
              <a:rPr lang="en-US" dirty="0"/>
              <a:t>/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87BF7B-0B65-EEF3-02A7-E1FB81E03581}"/>
              </a:ext>
            </a:extLst>
          </p:cNvPr>
          <p:cNvSpPr txBox="1"/>
          <p:nvPr/>
        </p:nvSpPr>
        <p:spPr>
          <a:xfrm>
            <a:off x="9477942" y="5298423"/>
            <a:ext cx="8109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/ˈ</a:t>
            </a:r>
            <a:r>
              <a:rPr lang="en-US" dirty="0" err="1"/>
              <a:t>dɪfɪkəlt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14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787" y="270184"/>
            <a:ext cx="11552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Work in </a:t>
            </a:r>
            <a:r>
              <a:rPr lang="en-US" sz="3200" b="1" dirty="0" smtClean="0">
                <a:solidFill>
                  <a:schemeClr val="accent2"/>
                </a:solidFill>
              </a:rPr>
              <a:t>groups</a:t>
            </a:r>
            <a:r>
              <a:rPr lang="en-US" sz="3200" b="1" dirty="0" smtClean="0">
                <a:solidFill>
                  <a:srgbClr val="0070C0"/>
                </a:solidFill>
              </a:rPr>
              <a:t>. </a:t>
            </a:r>
            <a:r>
              <a:rPr lang="en-US" sz="3200" b="1" dirty="0" smtClean="0">
                <a:solidFill>
                  <a:srgbClr val="0070C0"/>
                </a:solidFill>
              </a:rPr>
              <a:t>Discuss </a:t>
            </a:r>
            <a:r>
              <a:rPr lang="en-US" sz="3200" b="1" dirty="0">
                <a:solidFill>
                  <a:srgbClr val="0070C0"/>
                </a:solidFill>
              </a:rPr>
              <a:t>how you feel about school when studying abroad. Can you give some reasons for explaining your </a:t>
            </a:r>
            <a:r>
              <a:rPr lang="en-US" sz="3200" b="1" dirty="0" smtClean="0">
                <a:solidFill>
                  <a:srgbClr val="0070C0"/>
                </a:solidFill>
              </a:rPr>
              <a:t>feelings? </a:t>
            </a:r>
            <a:r>
              <a:rPr lang="en-US" sz="3200" b="1" dirty="0">
                <a:solidFill>
                  <a:srgbClr val="0070C0"/>
                </a:solidFill>
              </a:rPr>
              <a:t>You can use the adjectives below to share your ideas.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D768DA-9771-65CD-E680-EE4060717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74" y="2348239"/>
            <a:ext cx="1869675" cy="18608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571B72-E4E9-D878-5E9F-77C99D3A7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178" y="2294258"/>
            <a:ext cx="1869675" cy="19148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97D49E-050D-8345-7072-26845538B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163" y="2388964"/>
            <a:ext cx="1741855" cy="172542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DF4C28-E467-C575-EC50-8311BD0AA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517" y="4528683"/>
            <a:ext cx="1981856" cy="1914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06F859-198A-7F65-36FD-ED43E6A80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6429" y="4624304"/>
            <a:ext cx="1891313" cy="18332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8F4A5CE-1548-638D-ADB0-65119179E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795" y="4611631"/>
            <a:ext cx="1684166" cy="183488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C6C7E62-D685-4597-409B-9E6DE4C321FB}"/>
              </a:ext>
            </a:extLst>
          </p:cNvPr>
          <p:cNvSpPr txBox="1"/>
          <p:nvPr/>
        </p:nvSpPr>
        <p:spPr>
          <a:xfrm>
            <a:off x="1528188" y="3649677"/>
            <a:ext cx="12578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upset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BC684BB-65A6-9F65-73D2-FB7C84137B75}"/>
              </a:ext>
            </a:extLst>
          </p:cNvPr>
          <p:cNvSpPr txBox="1"/>
          <p:nvPr/>
        </p:nvSpPr>
        <p:spPr>
          <a:xfrm>
            <a:off x="3641121" y="3639139"/>
            <a:ext cx="24934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disappointed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3CD528-DFB4-9934-05ED-DA4FC1D9AF54}"/>
              </a:ext>
            </a:extLst>
          </p:cNvPr>
          <p:cNvSpPr txBox="1"/>
          <p:nvPr/>
        </p:nvSpPr>
        <p:spPr>
          <a:xfrm>
            <a:off x="7656002" y="5858744"/>
            <a:ext cx="17794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surprised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EFFE35-F17B-315C-0557-ECE92DEA662D}"/>
              </a:ext>
            </a:extLst>
          </p:cNvPr>
          <p:cNvSpPr txBox="1"/>
          <p:nvPr/>
        </p:nvSpPr>
        <p:spPr>
          <a:xfrm>
            <a:off x="4874645" y="5872775"/>
            <a:ext cx="17649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delighted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A191B5-5F9E-0892-AB6F-12B57DE5C0B6}"/>
              </a:ext>
            </a:extLst>
          </p:cNvPr>
          <p:cNvSpPr txBox="1"/>
          <p:nvPr/>
        </p:nvSpPr>
        <p:spPr>
          <a:xfrm>
            <a:off x="2326419" y="5855746"/>
            <a:ext cx="1684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pleased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A9A9FD-4659-514B-A5B8-FBC4EFADD09B}"/>
              </a:ext>
            </a:extLst>
          </p:cNvPr>
          <p:cNvSpPr txBox="1"/>
          <p:nvPr/>
        </p:nvSpPr>
        <p:spPr>
          <a:xfrm>
            <a:off x="7047425" y="3530993"/>
            <a:ext cx="18901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annoyed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F37CF1-9222-DB6F-FBA2-C6939A77EDAE}"/>
              </a:ext>
            </a:extLst>
          </p:cNvPr>
          <p:cNvSpPr txBox="1"/>
          <p:nvPr/>
        </p:nvSpPr>
        <p:spPr>
          <a:xfrm>
            <a:off x="8532878" y="2294258"/>
            <a:ext cx="4742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90D0E32-1825-41E6-9C51-143D54CF8CB3}"/>
              </a:ext>
            </a:extLst>
          </p:cNvPr>
          <p:cNvSpPr txBox="1"/>
          <p:nvPr/>
        </p:nvSpPr>
        <p:spPr>
          <a:xfrm>
            <a:off x="3543770" y="4554288"/>
            <a:ext cx="4742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A454A3C-588E-1C18-5E86-14B12D1FA6B2}"/>
              </a:ext>
            </a:extLst>
          </p:cNvPr>
          <p:cNvSpPr txBox="1"/>
          <p:nvPr/>
        </p:nvSpPr>
        <p:spPr>
          <a:xfrm>
            <a:off x="6253444" y="4600757"/>
            <a:ext cx="4742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7634EE0-53F2-6229-2710-C1AD54BB1269}"/>
              </a:ext>
            </a:extLst>
          </p:cNvPr>
          <p:cNvSpPr txBox="1"/>
          <p:nvPr/>
        </p:nvSpPr>
        <p:spPr>
          <a:xfrm>
            <a:off x="8849489" y="4600757"/>
            <a:ext cx="4742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95368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1616401"/>
            <a:ext cx="971550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Reading &amp; Listening: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 the articles.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reading and listening for general and specific information.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 about studying abroad and how we feel about school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89709" y="2327045"/>
            <a:ext cx="1098665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all vocabularies and grammar points in Unit 6.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presenting about how we feel </a:t>
            </a:r>
            <a:r>
              <a:rPr lang="en-US" sz="3600" i="1">
                <a:solidFill>
                  <a:srgbClr val="0070C0"/>
                </a:solidFill>
              </a:rPr>
              <a:t>about </a:t>
            </a:r>
            <a:r>
              <a:rPr lang="en-US" sz="3600" i="1" smtClean="0">
                <a:solidFill>
                  <a:srgbClr val="0070C0"/>
                </a:solidFill>
              </a:rPr>
              <a:t>school.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52).</a:t>
            </a:r>
          </a:p>
          <a:p>
            <a:pPr marL="571500" indent="-571500">
              <a:buFontTx/>
              <a:buChar char="-"/>
            </a:pP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123" y="506994"/>
            <a:ext cx="11552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</a:t>
            </a:r>
            <a:r>
              <a:rPr lang="en-US" sz="3600" b="1" dirty="0" smtClean="0">
                <a:solidFill>
                  <a:srgbClr val="0070C0"/>
                </a:solidFill>
              </a:rPr>
              <a:t>groups and discuss </a:t>
            </a:r>
            <a:r>
              <a:rPr lang="en-US" sz="3600" b="1" dirty="0">
                <a:solidFill>
                  <a:srgbClr val="0070C0"/>
                </a:solidFill>
              </a:rPr>
              <a:t>how they feel about school. 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D768DA-9771-65CD-E680-EE4060717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74" y="1758307"/>
            <a:ext cx="1869675" cy="18608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571B72-E4E9-D878-5E9F-77C99D3A7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178" y="1704326"/>
            <a:ext cx="1869675" cy="19148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97D49E-050D-8345-7072-26845538B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163" y="1799032"/>
            <a:ext cx="1741855" cy="172542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DF4C28-E467-C575-EC50-8311BD0AA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517" y="3938751"/>
            <a:ext cx="1981856" cy="1914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06F859-198A-7F65-36FD-ED43E6A80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6429" y="4034372"/>
            <a:ext cx="1891313" cy="18332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8F4A5CE-1548-638D-ADB0-65119179E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795" y="4021699"/>
            <a:ext cx="1684166" cy="183488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C6C7E62-D685-4597-409B-9E6DE4C321FB}"/>
              </a:ext>
            </a:extLst>
          </p:cNvPr>
          <p:cNvSpPr txBox="1"/>
          <p:nvPr/>
        </p:nvSpPr>
        <p:spPr>
          <a:xfrm>
            <a:off x="1528188" y="3059745"/>
            <a:ext cx="12578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upset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BC684BB-65A6-9F65-73D2-FB7C84137B75}"/>
              </a:ext>
            </a:extLst>
          </p:cNvPr>
          <p:cNvSpPr txBox="1"/>
          <p:nvPr/>
        </p:nvSpPr>
        <p:spPr>
          <a:xfrm>
            <a:off x="3641121" y="3049207"/>
            <a:ext cx="24934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disappointed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3CD528-DFB4-9934-05ED-DA4FC1D9AF54}"/>
              </a:ext>
            </a:extLst>
          </p:cNvPr>
          <p:cNvSpPr txBox="1"/>
          <p:nvPr/>
        </p:nvSpPr>
        <p:spPr>
          <a:xfrm>
            <a:off x="7656002" y="5268812"/>
            <a:ext cx="17794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surprised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EFFE35-F17B-315C-0557-ECE92DEA662D}"/>
              </a:ext>
            </a:extLst>
          </p:cNvPr>
          <p:cNvSpPr txBox="1"/>
          <p:nvPr/>
        </p:nvSpPr>
        <p:spPr>
          <a:xfrm>
            <a:off x="4874645" y="5282843"/>
            <a:ext cx="17649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delighted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A191B5-5F9E-0892-AB6F-12B57DE5C0B6}"/>
              </a:ext>
            </a:extLst>
          </p:cNvPr>
          <p:cNvSpPr txBox="1"/>
          <p:nvPr/>
        </p:nvSpPr>
        <p:spPr>
          <a:xfrm>
            <a:off x="2326419" y="5265814"/>
            <a:ext cx="1684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pleased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A9A9FD-4659-514B-A5B8-FBC4EFADD09B}"/>
              </a:ext>
            </a:extLst>
          </p:cNvPr>
          <p:cNvSpPr txBox="1"/>
          <p:nvPr/>
        </p:nvSpPr>
        <p:spPr>
          <a:xfrm>
            <a:off x="7047425" y="2941061"/>
            <a:ext cx="18901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annoyed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F37CF1-9222-DB6F-FBA2-C6939A77EDAE}"/>
              </a:ext>
            </a:extLst>
          </p:cNvPr>
          <p:cNvSpPr txBox="1"/>
          <p:nvPr/>
        </p:nvSpPr>
        <p:spPr>
          <a:xfrm>
            <a:off x="8429787" y="1734070"/>
            <a:ext cx="4742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90D0E32-1825-41E6-9C51-143D54CF8CB3}"/>
              </a:ext>
            </a:extLst>
          </p:cNvPr>
          <p:cNvSpPr txBox="1"/>
          <p:nvPr/>
        </p:nvSpPr>
        <p:spPr>
          <a:xfrm>
            <a:off x="3543770" y="3964356"/>
            <a:ext cx="4742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A454A3C-588E-1C18-5E86-14B12D1FA6B2}"/>
              </a:ext>
            </a:extLst>
          </p:cNvPr>
          <p:cNvSpPr txBox="1"/>
          <p:nvPr/>
        </p:nvSpPr>
        <p:spPr>
          <a:xfrm>
            <a:off x="6253444" y="4010825"/>
            <a:ext cx="4742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7634EE0-53F2-6229-2710-C1AD54BB1269}"/>
              </a:ext>
            </a:extLst>
          </p:cNvPr>
          <p:cNvSpPr txBox="1"/>
          <p:nvPr/>
        </p:nvSpPr>
        <p:spPr>
          <a:xfrm>
            <a:off x="8849489" y="4010825"/>
            <a:ext cx="4742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92083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3" grpId="0" animBg="1"/>
      <p:bldP spid="44" grpId="0" animBg="1"/>
      <p:bldP spid="46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074A04-267A-804E-D297-2ACCF273D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710" y="2073402"/>
            <a:ext cx="9193734" cy="3943940"/>
          </a:xfrm>
          <a:prstGeom prst="rect">
            <a:avLst/>
          </a:prstGeom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373B69-A1D7-2396-B42F-373E1A9D1B2A}"/>
              </a:ext>
            </a:extLst>
          </p:cNvPr>
          <p:cNvSpPr txBox="1"/>
          <p:nvPr/>
        </p:nvSpPr>
        <p:spPr>
          <a:xfrm>
            <a:off x="2900021" y="1615580"/>
            <a:ext cx="22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Whole conversation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61C119-F87C-E202-0A6B-7F7D85D0EB8A}"/>
              </a:ext>
            </a:extLst>
          </p:cNvPr>
          <p:cNvSpPr txBox="1"/>
          <p:nvPr/>
        </p:nvSpPr>
        <p:spPr>
          <a:xfrm>
            <a:off x="7079722" y="1615580"/>
            <a:ext cx="22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Check answer</a:t>
            </a:r>
          </a:p>
        </p:txBody>
      </p:sp>
      <p:pic>
        <p:nvPicPr>
          <p:cNvPr id="15" name="40-example">
            <a:hlinkClick r:id="" action="ppaction://media"/>
            <a:extLst>
              <a:ext uri="{FF2B5EF4-FFF2-40B4-BE49-F238E27FC236}">
                <a16:creationId xmlns:a16="http://schemas.microsoft.com/office/drawing/2014/main" id="{1B2FB22C-0FA5-24A2-0BE5-61FB3B70A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49099" y="718020"/>
            <a:ext cx="487363" cy="487363"/>
          </a:xfrm>
          <a:prstGeom prst="rect">
            <a:avLst/>
          </a:prstGeom>
        </p:spPr>
      </p:pic>
      <p:pic>
        <p:nvPicPr>
          <p:cNvPr id="16" name="40-ex-cau">
            <a:hlinkClick r:id="" action="ppaction://media"/>
            <a:extLst>
              <a:ext uri="{FF2B5EF4-FFF2-40B4-BE49-F238E27FC236}">
                <a16:creationId xmlns:a16="http://schemas.microsoft.com/office/drawing/2014/main" id="{DC7EF318-25FA-9DF6-9779-E2E98B0B03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4183" y="718020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994132-B031-AEE8-DB98-740C68D1B2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982" y="409237"/>
            <a:ext cx="11822816" cy="11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657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8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884" y="1361816"/>
            <a:ext cx="1159223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/>
              <a:t>Here is an example.</a:t>
            </a:r>
          </a:p>
          <a:p>
            <a:r>
              <a:rPr lang="en-US" sz="2700" dirty="0"/>
              <a:t>When is Claire writing her essay?</a:t>
            </a:r>
          </a:p>
          <a:p>
            <a:r>
              <a:rPr lang="en-US" sz="2700" dirty="0"/>
              <a:t>Tim: Hi Claire, </a:t>
            </a:r>
            <a:r>
              <a:rPr lang="en-US" sz="2700" dirty="0">
                <a:solidFill>
                  <a:srgbClr val="FF0000"/>
                </a:solidFill>
              </a:rPr>
              <a:t>do you want to go out on Friday night?</a:t>
            </a:r>
          </a:p>
          <a:p>
            <a:r>
              <a:rPr lang="en-US" sz="2700" dirty="0"/>
              <a:t>Claire: No, I can't. </a:t>
            </a:r>
            <a:r>
              <a:rPr lang="en-US" sz="2700" dirty="0">
                <a:solidFill>
                  <a:srgbClr val="FF0000"/>
                </a:solidFill>
              </a:rPr>
              <a:t>I have to write my essay.</a:t>
            </a:r>
          </a:p>
          <a:p>
            <a:r>
              <a:rPr lang="en-US" sz="2700" dirty="0"/>
              <a:t>Tim: Too bad. How about Saturday?</a:t>
            </a:r>
          </a:p>
          <a:p>
            <a:r>
              <a:rPr lang="en-US" sz="2700" dirty="0"/>
              <a:t>Claire: Oh, I'm meeting Jim. I'm free on Sunday.</a:t>
            </a:r>
          </a:p>
          <a:p>
            <a:r>
              <a:rPr lang="en-US" sz="2700" dirty="0"/>
              <a:t>Tim: OK. Let's go out then.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71192"/>
            <a:ext cx="1620570" cy="37119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Audio scripts</a:t>
            </a:r>
          </a:p>
        </p:txBody>
      </p:sp>
    </p:spTree>
    <p:extLst>
      <p:ext uri="{BB962C8B-B14F-4D97-AF65-F5344CB8AC3E}">
        <p14:creationId xmlns:p14="http://schemas.microsoft.com/office/powerpoint/2010/main" val="393075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40-1-cau">
            <a:hlinkClick r:id="" action="ppaction://media"/>
            <a:extLst>
              <a:ext uri="{FF2B5EF4-FFF2-40B4-BE49-F238E27FC236}">
                <a16:creationId xmlns:a16="http://schemas.microsoft.com/office/drawing/2014/main" id="{4CD03007-DE1B-9812-9370-41D97DEE2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2597" y="1575516"/>
            <a:ext cx="487363" cy="487363"/>
          </a:xfrm>
          <a:prstGeom prst="rect">
            <a:avLst/>
          </a:prstGeom>
        </p:spPr>
      </p:pic>
      <p:pic>
        <p:nvPicPr>
          <p:cNvPr id="11" name="40-1">
            <a:hlinkClick r:id="" action="ppaction://media"/>
            <a:extLst>
              <a:ext uri="{FF2B5EF4-FFF2-40B4-BE49-F238E27FC236}">
                <a16:creationId xmlns:a16="http://schemas.microsoft.com/office/drawing/2014/main" id="{B2D583EE-C278-7872-A833-59CCF12DA3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3411" y="1585907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FB334B-32E8-90D8-6438-30887FA36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7227"/>
            <a:ext cx="9103644" cy="3461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52E2C4-9929-D4B2-D7A6-8BED2B33EE48}"/>
              </a:ext>
            </a:extLst>
          </p:cNvPr>
          <p:cNvSpPr txBox="1"/>
          <p:nvPr/>
        </p:nvSpPr>
        <p:spPr>
          <a:xfrm>
            <a:off x="163202" y="3908640"/>
            <a:ext cx="120287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Beth: Hey Simon, you look upset. What's wrong?</a:t>
            </a:r>
          </a:p>
          <a:p>
            <a:r>
              <a:rPr lang="en-US" sz="3200" dirty="0"/>
              <a:t>Simon</a:t>
            </a:r>
            <a:r>
              <a:rPr lang="en-US" sz="3200" dirty="0">
                <a:solidFill>
                  <a:srgbClr val="FF0000"/>
                </a:solidFill>
              </a:rPr>
              <a:t>: I'm really disappointed because I didn't do well on my geography test.</a:t>
            </a:r>
          </a:p>
          <a:p>
            <a:r>
              <a:rPr lang="en-US" sz="3200" dirty="0"/>
              <a:t>Beth: Me too. I got a C. What did you get?</a:t>
            </a:r>
          </a:p>
          <a:p>
            <a:r>
              <a:rPr lang="en-US" sz="3200" dirty="0"/>
              <a:t>Simon: </a:t>
            </a:r>
            <a:r>
              <a:rPr lang="en-US" sz="3200" dirty="0">
                <a:solidFill>
                  <a:srgbClr val="FF0000"/>
                </a:solidFill>
              </a:rPr>
              <a:t>I got a B.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1056C-F68B-7CC2-66EE-48E5087F2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2715" y="3219432"/>
            <a:ext cx="434378" cy="4191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BFBD4A-5FF9-C593-F033-4E27EB6378E8}"/>
              </a:ext>
            </a:extLst>
          </p:cNvPr>
          <p:cNvSpPr txBox="1"/>
          <p:nvPr/>
        </p:nvSpPr>
        <p:spPr>
          <a:xfrm>
            <a:off x="5898866" y="376713"/>
            <a:ext cx="22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Whole conversation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10C9D1-6452-5551-873C-1DCD6F942A41}"/>
              </a:ext>
            </a:extLst>
          </p:cNvPr>
          <p:cNvSpPr txBox="1"/>
          <p:nvPr/>
        </p:nvSpPr>
        <p:spPr>
          <a:xfrm>
            <a:off x="10078567" y="376713"/>
            <a:ext cx="22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Check answer</a:t>
            </a:r>
          </a:p>
        </p:txBody>
      </p:sp>
    </p:spTree>
    <p:extLst>
      <p:ext uri="{BB962C8B-B14F-4D97-AF65-F5344CB8AC3E}">
        <p14:creationId xmlns:p14="http://schemas.microsoft.com/office/powerpoint/2010/main" val="28569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1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3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40-2-cau">
            <a:hlinkClick r:id="" action="ppaction://media"/>
            <a:extLst>
              <a:ext uri="{FF2B5EF4-FFF2-40B4-BE49-F238E27FC236}">
                <a16:creationId xmlns:a16="http://schemas.microsoft.com/office/drawing/2014/main" id="{CA84542F-6E11-02DB-29D5-E880F549D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749694"/>
            <a:ext cx="487363" cy="487363"/>
          </a:xfrm>
          <a:prstGeom prst="rect">
            <a:avLst/>
          </a:prstGeom>
        </p:spPr>
      </p:pic>
      <p:pic>
        <p:nvPicPr>
          <p:cNvPr id="11" name="40-2">
            <a:hlinkClick r:id="" action="ppaction://media"/>
            <a:extLst>
              <a:ext uri="{FF2B5EF4-FFF2-40B4-BE49-F238E27FC236}">
                <a16:creationId xmlns:a16="http://schemas.microsoft.com/office/drawing/2014/main" id="{5C4D66D4-875E-3DD4-447E-EF3D21E334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4061" y="1780867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6CE1A-FEA5-A3E1-BFEE-DE0DAF489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313" y="736960"/>
            <a:ext cx="9440402" cy="3549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52E2C4-9929-D4B2-D7A6-8BED2B33EE48}"/>
              </a:ext>
            </a:extLst>
          </p:cNvPr>
          <p:cNvSpPr txBox="1"/>
          <p:nvPr/>
        </p:nvSpPr>
        <p:spPr>
          <a:xfrm>
            <a:off x="264976" y="4286863"/>
            <a:ext cx="120287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Ben: Where do you want to go?</a:t>
            </a:r>
          </a:p>
          <a:p>
            <a:r>
              <a:rPr lang="en-US" sz="3200" dirty="0"/>
              <a:t>Lisa: Well, I'm studying French and German, </a:t>
            </a:r>
            <a:r>
              <a:rPr lang="en-US" sz="3200" dirty="0">
                <a:solidFill>
                  <a:srgbClr val="FF0000"/>
                </a:solidFill>
              </a:rPr>
              <a:t>but I chose</a:t>
            </a:r>
          </a:p>
          <a:p>
            <a:r>
              <a:rPr lang="en-US" sz="3200" dirty="0">
                <a:solidFill>
                  <a:srgbClr val="FF0000"/>
                </a:solidFill>
              </a:rPr>
              <a:t>Germany because my uncle lives there</a:t>
            </a:r>
            <a:r>
              <a:rPr lang="en-US" sz="3200" dirty="0"/>
              <a:t>. You're</a:t>
            </a:r>
          </a:p>
          <a:p>
            <a:r>
              <a:rPr lang="en-US" sz="3200" dirty="0"/>
              <a:t>studying Spanish. Do you want to go to Spain?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0EC4B-075B-E7A0-A7B4-C624A8C14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579" y="3514400"/>
            <a:ext cx="434378" cy="4191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7E0677-F55A-E52F-6D74-32060D6A7411}"/>
              </a:ext>
            </a:extLst>
          </p:cNvPr>
          <p:cNvSpPr txBox="1"/>
          <p:nvPr/>
        </p:nvSpPr>
        <p:spPr>
          <a:xfrm>
            <a:off x="5898866" y="376713"/>
            <a:ext cx="22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Whole conversation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F2587-CA7C-F46E-D8E2-7084A9E50746}"/>
              </a:ext>
            </a:extLst>
          </p:cNvPr>
          <p:cNvSpPr txBox="1"/>
          <p:nvPr/>
        </p:nvSpPr>
        <p:spPr>
          <a:xfrm>
            <a:off x="10078567" y="376713"/>
            <a:ext cx="221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Check answer</a:t>
            </a:r>
          </a:p>
        </p:txBody>
      </p:sp>
    </p:spTree>
    <p:extLst>
      <p:ext uri="{BB962C8B-B14F-4D97-AF65-F5344CB8AC3E}">
        <p14:creationId xmlns:p14="http://schemas.microsoft.com/office/powerpoint/2010/main" val="169665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1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7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5233</TotalTime>
  <Words>1721</Words>
  <Application>Microsoft Office PowerPoint</Application>
  <PresentationFormat>Widescreen</PresentationFormat>
  <Paragraphs>242</Paragraphs>
  <Slides>44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Arial-BoldMT</vt:lpstr>
      <vt:lpstr>Arial-ItalicMT</vt:lpstr>
      <vt:lpstr>ArialMT</vt:lpstr>
      <vt:lpstr>Calibri</vt:lpstr>
      <vt:lpstr>FuturaStd-Book</vt:lpstr>
      <vt:lpstr>FuturaStd-BookOblique</vt:lpstr>
      <vt:lpstr>FuturaStd-Heavy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285</cp:revision>
  <dcterms:created xsi:type="dcterms:W3CDTF">2020-12-08T03:17:05Z</dcterms:created>
  <dcterms:modified xsi:type="dcterms:W3CDTF">2022-06-26T03:51:35Z</dcterms:modified>
</cp:coreProperties>
</file>