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281" r:id="rId9"/>
    <p:sldId id="347" r:id="rId10"/>
    <p:sldId id="342" r:id="rId11"/>
    <p:sldId id="349" r:id="rId12"/>
    <p:sldId id="356" r:id="rId13"/>
    <p:sldId id="344" r:id="rId14"/>
    <p:sldId id="345" r:id="rId15"/>
    <p:sldId id="34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8A80"/>
    <a:srgbClr val="F7941E"/>
    <a:srgbClr val="CC000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9005" y="138737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again and tick T (True) or F (False) for </a:t>
            </a:r>
            <a:r>
              <a:rPr lang="en-US" sz="2400" b="1">
                <a:cs typeface="Arial" panose="020B0604020202020204" pitchFamily="34" charset="0"/>
              </a:rPr>
              <a:t>each </a:t>
            </a:r>
            <a:r>
              <a:rPr lang="en-US" sz="2400" b="1" smtClean="0">
                <a:cs typeface="Arial" panose="020B0604020202020204" pitchFamily="34" charset="0"/>
              </a:rPr>
              <a:t>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13399"/>
              </p:ext>
            </p:extLst>
          </p:nvPr>
        </p:nvGraphicFramePr>
        <p:xfrm>
          <a:off x="1117601" y="2442117"/>
          <a:ext cx="8873892" cy="346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487">
                  <a:extLst>
                    <a:ext uri="{9D8B030D-6E8A-4147-A177-3AD203B41FA5}">
                      <a16:colId xmlns:a16="http://schemas.microsoft.com/office/drawing/2014/main" xmlns="" val="30147068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24682128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xmlns="" val="534501593"/>
                    </a:ext>
                  </a:extLst>
                </a:gridCol>
              </a:tblGrid>
              <a:tr h="517945"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/>
                        <a:t>T</a:t>
                      </a:r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/>
                        <a:t>F</a:t>
                      </a:r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1985965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GB" sz="2000" smtClean="0"/>
                        <a:t>1. </a:t>
                      </a:r>
                      <a:r>
                        <a:rPr lang="en-US" sz="2000" smtClean="0"/>
                        <a:t>Mr Lam says we use energy for cooking, heating and lighting.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1999247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2. Linh always turns oﬀ the lights when going out.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454537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3. Linh turns oﬀ electrical appliances when not using them.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7812844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4. Minh uses low energy light bulbs at his house.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5149463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5. Minh uses solar energy to cook meals.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3731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0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3181" y="13040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02" y="2978834"/>
            <a:ext cx="497782" cy="497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69" y="3565824"/>
            <a:ext cx="497782" cy="497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99" y="4176239"/>
            <a:ext cx="497782" cy="497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99" y="4769314"/>
            <a:ext cx="497782" cy="497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69" y="5356980"/>
            <a:ext cx="497782" cy="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9005" y="138737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Discuss: What is the most effective way to save energy?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0566489-67EC-B053-B821-E531D09FD1E2}"/>
              </a:ext>
            </a:extLst>
          </p:cNvPr>
          <p:cNvSpPr txBox="1"/>
          <p:nvPr/>
        </p:nvSpPr>
        <p:spPr>
          <a:xfrm>
            <a:off x="6034196" y="2657524"/>
            <a:ext cx="5808083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50000"/>
              </a:lnSpc>
            </a:pP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.g.</a:t>
            </a:r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effective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</a:t>
            </a:r>
            <a:r>
              <a:rPr lang="en-GB" sz="2800" b="1" i="1" dirty="0">
                <a:solidFill>
                  <a:srgbClr val="F794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</a:t>
            </a:r>
            <a:r>
              <a:rPr lang="en-GB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</a:t>
            </a:r>
            <a:r>
              <a:rPr lang="en-GB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daylight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7941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09A2440-682E-4451-53DA-9B72DC5F0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9" y="1747471"/>
            <a:ext cx="5295827" cy="3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579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60919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94832" y="1261609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Read some ways to save energy at home. Choose three ways and write them in your notebook.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3" y="2528801"/>
            <a:ext cx="4280829" cy="384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68" y="2612855"/>
            <a:ext cx="6985035" cy="25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9005" y="1367162"/>
            <a:ext cx="97965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a paragraph of about 70 words about how you save energy at home.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839CF15-EDBA-D845-96A8-5B7ECE69210D}"/>
              </a:ext>
            </a:extLst>
          </p:cNvPr>
          <p:cNvSpPr txBox="1"/>
          <p:nvPr/>
        </p:nvSpPr>
        <p:spPr>
          <a:xfrm>
            <a:off x="852888" y="2256742"/>
            <a:ext cx="138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1" smtClean="0">
                <a:solidFill>
                  <a:srgbClr val="008A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Example:</a:t>
            </a:r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xmlns="" id="{8839CF15-EDBA-D845-96A8-5B7ECE69210D}"/>
              </a:ext>
            </a:extLst>
          </p:cNvPr>
          <p:cNvSpPr txBox="1"/>
          <p:nvPr/>
        </p:nvSpPr>
        <p:spPr>
          <a:xfrm>
            <a:off x="763678" y="2727068"/>
            <a:ext cx="10041854" cy="359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smtClean="0">
                <a:solidFill>
                  <a:srgbClr val="008A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200" smtClean="0">
                <a:latin typeface="Calibri" panose="020F0502020204030204" pitchFamily="34" charset="0"/>
                <a:ea typeface="Times New Roman" panose="02020603050405020304" pitchFamily="18" charset="0"/>
              </a:rPr>
              <a:t>We </a:t>
            </a:r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use a lot of energy at home and it costs us a lot. To save energy, we should try making more use of natural light instead of keeping the lights unnecessarily in the morning and </a:t>
            </a:r>
            <a:r>
              <a:rPr lang="en-US" sz="2200" smtClean="0">
                <a:latin typeface="Calibri" panose="020F0502020204030204" pitchFamily="34" charset="0"/>
                <a:ea typeface="Times New Roman" panose="02020603050405020304" pitchFamily="18" charset="0"/>
              </a:rPr>
              <a:t>afternoons</a:t>
            </a:r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. Moreover, we should unplug your electrical gadgets when not in use. These devices consume at least 10% of electricity even when inactive. Therefore, unplug them to save electricity. Most importantly, installing solar panels can help you excessively. They are very economical and help in saving a lot of energy. This can help in getting cheap electricity and protect the environment.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801697" y="159733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solidFill>
                <a:srgbClr val="00B2A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5817485" y="2706196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7" y="2639804"/>
            <a:ext cx="3326303" cy="3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4313" y="4482326"/>
            <a:ext cx="1257486" cy="1053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6433" y="5535767"/>
            <a:ext cx="1950732" cy="6624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25C90-98A3-4878-9F0E-449447B45580}"/>
              </a:ext>
            </a:extLst>
          </p:cNvPr>
          <p:cNvSpPr txBox="1"/>
          <p:nvPr/>
        </p:nvSpPr>
        <p:spPr>
          <a:xfrm>
            <a:off x="827500" y="2070298"/>
            <a:ext cx="683875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 (Body)"/>
              </a:rPr>
              <a:t>In this lesson, we have learnt to: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use </a:t>
            </a:r>
            <a:r>
              <a:rPr lang="en-US" sz="2200" dirty="0">
                <a:latin typeface="Calibri (Body)"/>
              </a:rPr>
              <a:t>the lexical items related to the topic Energy sources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listen </a:t>
            </a:r>
            <a:r>
              <a:rPr lang="en-US" sz="2200" dirty="0">
                <a:latin typeface="Calibri (Body)"/>
              </a:rPr>
              <a:t>for main ideas and specific information about the topic how to save energy at home.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write </a:t>
            </a:r>
            <a:r>
              <a:rPr lang="en-US" sz="2200" dirty="0">
                <a:latin typeface="Calibri (Body)"/>
              </a:rPr>
              <a:t>a paragraph of about 70 words about how you save energy at home.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xmlns="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3484" y="2039799"/>
            <a:ext cx="3677651" cy="36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6493" y="1454574"/>
            <a:ext cx="19723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8501" y="142478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86" y="1322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0" y="2278511"/>
            <a:ext cx="88724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/>
              <a:t>for the next lesson: </a:t>
            </a:r>
            <a:r>
              <a:rPr lang="en-US" sz="2800" b="1">
                <a:solidFill>
                  <a:srgbClr val="FF9801"/>
                </a:solidFill>
              </a:rPr>
              <a:t>Looking back &amp; </a:t>
            </a:r>
            <a:r>
              <a:rPr lang="en-US" sz="2800" b="1" smtClean="0">
                <a:solidFill>
                  <a:srgbClr val="FF9801"/>
                </a:solidFill>
              </a:rPr>
              <a:t>Project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Rewrite </a:t>
            </a:r>
            <a:r>
              <a:rPr lang="en-US" sz="2800"/>
              <a:t>the passage on the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</a:t>
            </a:r>
            <a:r>
              <a:rPr lang="en-US" sz="2800"/>
              <a:t>exercise in the workbook.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58" y="3322581"/>
            <a:ext cx="3108857" cy="31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20781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92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73552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594187E2-2149-B79F-9E11-21457014C8B9}"/>
              </a:ext>
            </a:extLst>
          </p:cNvPr>
          <p:cNvSpPr txBox="1"/>
          <p:nvPr/>
        </p:nvSpPr>
        <p:spPr>
          <a:xfrm>
            <a:off x="3372566" y="220866"/>
            <a:ext cx="646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84305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FCAABE6-2944-6B51-9F22-13C427A8A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37" y="2947958"/>
            <a:ext cx="3767328" cy="2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6985" y="1728439"/>
            <a:ext cx="10915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By the end of the lesson, students will be able to:</a:t>
            </a:r>
          </a:p>
          <a:p>
            <a:pPr marR="0"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+ </a:t>
            </a:r>
            <a:r>
              <a:rPr lang="en-US" sz="2600" dirty="0" smtClean="0">
                <a:latin typeface="Calibri (Body)"/>
              </a:rPr>
              <a:t>Listening: listen </a:t>
            </a:r>
            <a:r>
              <a:rPr lang="en-US" sz="2600" dirty="0">
                <a:latin typeface="Calibri (Body)"/>
              </a:rPr>
              <a:t>for main ideas and specific information about the topic how to save energy at </a:t>
            </a:r>
            <a:r>
              <a:rPr lang="en-US" sz="2600" dirty="0" smtClean="0">
                <a:latin typeface="Calibri (Body)"/>
              </a:rPr>
              <a:t>home</a:t>
            </a:r>
            <a:endParaRPr lang="en-US" sz="2600" dirty="0">
              <a:latin typeface="Calibri (Body)"/>
            </a:endParaRPr>
          </a:p>
          <a:p>
            <a:pPr marR="0"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+ Writing: w</a:t>
            </a:r>
            <a:r>
              <a:rPr lang="en-US" sz="2600" dirty="0" smtClean="0">
                <a:latin typeface="Calibri (Body)"/>
              </a:rPr>
              <a:t>rite </a:t>
            </a:r>
            <a:r>
              <a:rPr lang="en-US" sz="2600" dirty="0">
                <a:latin typeface="Calibri (Body)"/>
              </a:rPr>
              <a:t>a paragraph of about 70 words about how you save energy at </a:t>
            </a:r>
            <a:r>
              <a:rPr lang="en-US" sz="2600" dirty="0" smtClean="0">
                <a:latin typeface="Calibri (Body)"/>
              </a:rPr>
              <a:t>home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you </a:t>
            </a:r>
            <a:r>
              <a:rPr lang="en-US" dirty="0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save </a:t>
            </a:r>
            <a:r>
              <a:rPr lang="en-US" dirty="0" smtClean="0">
                <a:solidFill>
                  <a:schemeClr val="tx1"/>
                </a:solidFill>
              </a:rPr>
              <a:t>energy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4313" y="4482326"/>
            <a:ext cx="1257486" cy="1053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6433" y="5535767"/>
            <a:ext cx="1950732" cy="6624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Hình ảnh 2">
            <a:extLst>
              <a:ext uri="{FF2B5EF4-FFF2-40B4-BE49-F238E27FC236}">
                <a16:creationId xmlns:a16="http://schemas.microsoft.com/office/drawing/2014/main" xmlns="" id="{25D120A6-35DC-8F95-D158-C2068B43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7" y="2307350"/>
            <a:ext cx="4548982" cy="45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F0B37F3-6AF6-99CF-6F63-510C704D38B9}"/>
              </a:ext>
            </a:extLst>
          </p:cNvPr>
          <p:cNvSpPr/>
          <p:nvPr/>
        </p:nvSpPr>
        <p:spPr>
          <a:xfrm>
            <a:off x="2369178" y="1376003"/>
            <a:ext cx="7209026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</a:t>
            </a:r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SAVE </a:t>
            </a:r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ENERGY? 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DD90C828-59CB-67FF-C9E1-B45ECCD26E0B}"/>
              </a:ext>
            </a:extLst>
          </p:cNvPr>
          <p:cNvCxnSpPr/>
          <p:nvPr/>
        </p:nvCxnSpPr>
        <p:spPr>
          <a:xfrm>
            <a:off x="5974078" y="3033375"/>
            <a:ext cx="0" cy="35966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1AFC505-DE1D-1770-191B-A2560FE9B0AA}"/>
              </a:ext>
            </a:extLst>
          </p:cNvPr>
          <p:cNvSpPr/>
          <p:nvPr/>
        </p:nvSpPr>
        <p:spPr>
          <a:xfrm>
            <a:off x="16509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A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6C08DCE-5C1B-61E1-7790-8F9156F89F20}"/>
              </a:ext>
            </a:extLst>
          </p:cNvPr>
          <p:cNvSpPr/>
          <p:nvPr/>
        </p:nvSpPr>
        <p:spPr>
          <a:xfrm>
            <a:off x="75437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B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:a16="http://schemas.microsoft.com/office/drawing/2014/main" xmlns="" id="{50C3AEFE-D548-A82C-B9A3-79F8F66A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54602" y="4171007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026079-7DE8-6748-0894-80935E0A8A1D}"/>
              </a:ext>
            </a:extLst>
          </p:cNvPr>
          <p:cNvSpPr/>
          <p:nvPr/>
        </p:nvSpPr>
        <p:spPr>
          <a:xfrm>
            <a:off x="5374490" y="4318108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4357" y="1373128"/>
            <a:ext cx="103977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xmlns="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7" y="2352279"/>
            <a:ext cx="3362720" cy="33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484" b="2718"/>
          <a:stretch/>
        </p:blipFill>
        <p:spPr>
          <a:xfrm>
            <a:off x="5381625" y="1734371"/>
            <a:ext cx="6172835" cy="48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4358" y="1242247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Mr Lam is discussing with </a:t>
            </a:r>
            <a:r>
              <a:rPr lang="en-US" sz="2400" b="1" smtClean="0">
                <a:cs typeface="Arial" panose="020B0604020202020204" pitchFamily="34" charset="0"/>
              </a:rPr>
              <a:t>his students </a:t>
            </a:r>
            <a:r>
              <a:rPr lang="en-US" sz="2400" b="1">
                <a:cs typeface="Arial" panose="020B0604020202020204" pitchFamily="34" charset="0"/>
              </a:rPr>
              <a:t>about how to </a:t>
            </a:r>
            <a:r>
              <a:rPr lang="en-US" sz="2400" b="1" smtClean="0">
                <a:cs typeface="Arial" panose="020B0604020202020204" pitchFamily="34" charset="0"/>
              </a:rPr>
              <a:t>save energy </a:t>
            </a:r>
            <a:r>
              <a:rPr lang="en-US" sz="2400" b="1">
                <a:cs typeface="Arial" panose="020B0604020202020204" pitchFamily="34" charset="0"/>
              </a:rPr>
              <a:t>at home. Listen </a:t>
            </a:r>
            <a:r>
              <a:rPr lang="en-US" sz="2400" b="1" dirty="0">
                <a:cs typeface="Arial" panose="020B0604020202020204" pitchFamily="34" charset="0"/>
              </a:rPr>
              <a:t>and circle the phrases </a:t>
            </a:r>
            <a:r>
              <a:rPr lang="en-US" sz="2400" b="1">
                <a:cs typeface="Arial" panose="020B0604020202020204" pitchFamily="34" charset="0"/>
              </a:rPr>
              <a:t>you </a:t>
            </a:r>
            <a:r>
              <a:rPr lang="en-US" sz="2400" b="1" smtClean="0">
                <a:cs typeface="Arial" panose="020B0604020202020204" pitchFamily="34" charset="0"/>
              </a:rPr>
              <a:t>hear.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6472" y="2374900"/>
            <a:ext cx="5110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1. </a:t>
            </a:r>
            <a:r>
              <a:rPr lang="en-US" sz="2800"/>
              <a:t>save energy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2. </a:t>
            </a:r>
            <a:r>
              <a:rPr lang="en-US" sz="2800"/>
              <a:t>turn oﬀ the lights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3. </a:t>
            </a:r>
            <a:r>
              <a:rPr lang="en-US" sz="2800"/>
              <a:t>save money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4. </a:t>
            </a:r>
            <a:r>
              <a:rPr lang="en-US" sz="2800"/>
              <a:t>use low energy light bulbs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5. </a:t>
            </a:r>
            <a:r>
              <a:rPr lang="en-US" sz="2800"/>
              <a:t>produce electricity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6. </a:t>
            </a:r>
            <a:r>
              <a:rPr lang="en-US" sz="2800"/>
              <a:t>use solar panels</a:t>
            </a:r>
            <a:endParaRPr lang="en-GB" sz="2800"/>
          </a:p>
        </p:txBody>
      </p:sp>
      <p:pic>
        <p:nvPicPr>
          <p:cNvPr id="2" name="0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3800" y="1657745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472658" y="2562610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72658" y="3202374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491709" y="4483486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91709" y="5763014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</TotalTime>
  <Words>846</Words>
  <PresentationFormat>Widescreen</PresentationFormat>
  <Paragraphs>130</Paragraphs>
  <Slides>19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2023-04-08T10:32:08Z</dcterms:modified>
</cp:coreProperties>
</file>