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9" r:id="rId2"/>
    <p:sldId id="286" r:id="rId3"/>
    <p:sldId id="262" r:id="rId4"/>
    <p:sldId id="256" r:id="rId5"/>
    <p:sldId id="257" r:id="rId6"/>
    <p:sldId id="258" r:id="rId7"/>
    <p:sldId id="259" r:id="rId8"/>
    <p:sldId id="260" r:id="rId9"/>
    <p:sldId id="263" r:id="rId10"/>
    <p:sldId id="266" r:id="rId11"/>
    <p:sldId id="264" r:id="rId12"/>
    <p:sldId id="267" r:id="rId13"/>
    <p:sldId id="268" r:id="rId14"/>
    <p:sldId id="269" r:id="rId15"/>
    <p:sldId id="270" r:id="rId16"/>
    <p:sldId id="277" r:id="rId17"/>
    <p:sldId id="272" r:id="rId18"/>
    <p:sldId id="273" r:id="rId19"/>
    <p:sldId id="275" r:id="rId20"/>
    <p:sldId id="276" r:id="rId21"/>
    <p:sldId id="3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7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>
        <p:guide orient="horz" pos="2155"/>
        <p:guide pos="3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EB5A-2272-4789-9964-8A286C74BFD6}" type="datetimeFigureOut">
              <a:rPr lang="en-US" smtClean="0"/>
              <a:t>15/8/2023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1.xml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541" y="839898"/>
            <a:ext cx="10377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NGHEÄ THUAÄT HIEÄN ĐAÏI THEÁ GIÔÙI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315325" y="1677159"/>
            <a:ext cx="10512151" cy="447604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71" y="2692414"/>
            <a:ext cx="977153" cy="97715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436155" y="2692414"/>
            <a:ext cx="7353592" cy="1222765"/>
          </a:xfrm>
          <a:ln w="38100"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</a:rPr>
              <a:t>Thiên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nhiên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của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họa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sĩ</a:t>
            </a:r>
            <a:r>
              <a:rPr lang="en-US" sz="4000" b="1" dirty="0">
                <a:solidFill>
                  <a:srgbClr val="002060"/>
                </a:solidFill>
              </a:rPr>
              <a:t> Paul Gauguin(</a:t>
            </a:r>
            <a:r>
              <a:rPr lang="en-US" sz="4000" b="1" dirty="0" err="1">
                <a:solidFill>
                  <a:srgbClr val="002060"/>
                </a:solidFill>
              </a:rPr>
              <a:t>Pôn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Gô-ganh</a:t>
            </a:r>
            <a:r>
              <a:rPr lang="en-US" sz="40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48" y="3941545"/>
            <a:ext cx="977153" cy="977153"/>
          </a:xfrm>
          <a:prstGeom prst="rect">
            <a:avLst/>
          </a:prstGeom>
        </p:spPr>
      </p:pic>
      <p:sp>
        <p:nvSpPr>
          <p:cNvPr id="14" name="Title 1"/>
          <p:cNvSpPr txBox="1"/>
          <p:nvPr/>
        </p:nvSpPr>
        <p:spPr>
          <a:xfrm>
            <a:off x="2436274" y="4019909"/>
            <a:ext cx="6647341" cy="1170279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2: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Nghệ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thuật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tranh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cắt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dán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( Collage Art 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049" y="5105137"/>
            <a:ext cx="977153" cy="977153"/>
          </a:xfrm>
          <a:prstGeom prst="rect">
            <a:avLst/>
          </a:prstGeom>
        </p:spPr>
      </p:pic>
      <p:sp>
        <p:nvSpPr>
          <p:cNvPr id="16" name="Title 1"/>
          <p:cNvSpPr txBox="1"/>
          <p:nvPr/>
        </p:nvSpPr>
        <p:spPr>
          <a:xfrm>
            <a:off x="2449394" y="5318974"/>
            <a:ext cx="7353592" cy="1038693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3: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Tranh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chân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dung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biểu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cảm</a:t>
            </a:r>
            <a:endParaRPr lang="en-US" sz="4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endParaRPr lang="en-US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" name="Picture 8" descr="lap2_500">
            <a:extLst>
              <a:ext uri="{FF2B5EF4-FFF2-40B4-BE49-F238E27FC236}">
                <a16:creationId xmlns:a16="http://schemas.microsoft.com/office/drawing/2014/main" id="{B1F8A166-5AD8-4DD1-AFDC-A51B607C1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5860558"/>
            <a:ext cx="47625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2" grpId="0" animBg="1"/>
      <p:bldP spid="14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050" y="1762384"/>
            <a:ext cx="5700878" cy="3967034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265818" y="5894363"/>
            <a:ext cx="5486400" cy="5232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Bước 2: Vẽ nhân vật mới cho tranh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-18000" contrast="36000"/>
          </a:blip>
          <a:stretch>
            <a:fillRect/>
          </a:stretch>
        </p:blipFill>
        <p:spPr>
          <a:xfrm>
            <a:off x="169393" y="233681"/>
            <a:ext cx="5588423" cy="3952445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375530" y="4350864"/>
            <a:ext cx="4893974" cy="95313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Bước 1: Vẽ phác hình dựa theo cảnh vật trong mẫu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946" y="233694"/>
            <a:ext cx="977153" cy="977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096" y="5666754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942" y="1356186"/>
            <a:ext cx="5704113" cy="4069788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706145" y="5637193"/>
            <a:ext cx="4978399" cy="95313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Bước 4: Vẽ màu chi tiết. Hoàn thiện tranh tranh.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" y="191996"/>
            <a:ext cx="6060168" cy="4449050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525932" y="4819404"/>
            <a:ext cx="4893974" cy="95313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Bước 3: Vẽ màu khái quát theo đậm nhạt của tranh mẫu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931" y="72404"/>
            <a:ext cx="977153" cy="977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746" y="58959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04/41/8d/04418d57d21a257a297d8f4358888f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4" y="1076005"/>
            <a:ext cx="4988117" cy="4988117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7955" y="6164828"/>
            <a:ext cx="3754755" cy="62992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5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Tahitian Mountains</a:t>
            </a:r>
          </a:p>
        </p:txBody>
      </p:sp>
      <p:pic>
        <p:nvPicPr>
          <p:cNvPr id="1028" name="Picture 4" descr="A seashore, 1887 - Paul Gauguin - WikiArt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97" y="1334748"/>
            <a:ext cx="6197649" cy="4470572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46689" y="5933746"/>
            <a:ext cx="2237105" cy="62992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500" b="1">
                <a:solidFill>
                  <a:srgbClr val="002060"/>
                </a:solidFill>
              </a:rPr>
              <a:t>A Seashore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4795" y="205740"/>
            <a:ext cx="8999855" cy="706755"/>
          </a:xfrm>
          <a:prstGeom prst="rect">
            <a:avLst/>
          </a:prstGeom>
          <a:blipFill>
            <a:blip r:embed="rId4"/>
          </a:blipFill>
          <a:ln w="38100">
            <a:solidFill>
              <a:srgbClr val="9966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Cách vẽ tranh theo tác phẩm của họa sĩ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46" y="-64756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dscape at Arles, 1888 - Paul Gaugu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1" y="541654"/>
            <a:ext cx="7143750" cy="5638800"/>
          </a:xfrm>
          <a:prstGeom prst="rect">
            <a:avLst/>
          </a:prstGeom>
          <a:noFill/>
          <a:ln w="5715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4203" y="2835656"/>
            <a:ext cx="3717925" cy="629920"/>
          </a:xfrm>
          <a:prstGeom prst="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500" b="1">
                <a:solidFill>
                  <a:srgbClr val="002060"/>
                </a:solidFill>
              </a:rPr>
              <a:t>Landscape at  Arles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85" y="1335405"/>
            <a:ext cx="1591945" cy="1591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0820" y="115570"/>
            <a:ext cx="4893945" cy="706755"/>
          </a:xfrm>
          <a:prstGeom prst="rect">
            <a:avLst/>
          </a:prstGeom>
          <a:blipFill>
            <a:blip r:embed="rId2"/>
          </a:blipFill>
          <a:ln w="38100">
            <a:solidFill>
              <a:srgbClr val="996633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 vẽ của học sinh</a:t>
            </a:r>
          </a:p>
        </p:txBody>
      </p:sp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86" y="-97776"/>
            <a:ext cx="977153" cy="977153"/>
          </a:xfrm>
          <a:prstGeom prst="rect">
            <a:avLst/>
          </a:prstGeom>
        </p:spPr>
      </p:pic>
      <p:sp>
        <p:nvSpPr>
          <p:cNvPr id="10" name="Left Arrow Callout 9"/>
          <p:cNvSpPr/>
          <p:nvPr/>
        </p:nvSpPr>
        <p:spPr>
          <a:xfrm>
            <a:off x="8314055" y="2190115"/>
            <a:ext cx="2897505" cy="3053080"/>
          </a:xfrm>
          <a:prstGeom prst="leftArrowCallout">
            <a:avLst/>
          </a:prstGeom>
          <a:ln w="38100">
            <a:solidFill>
              <a:srgbClr val="996633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sym typeface="+mn-ea"/>
              </a:rPr>
              <a:t>Bảo Lâm -  Mô phỏng tranh </a:t>
            </a:r>
            <a:endParaRPr lang="en-US" sz="2800" b="1">
              <a:solidFill>
                <a:srgbClr val="002060"/>
              </a:solidFill>
            </a:endParaRPr>
          </a:p>
          <a:p>
            <a:pPr algn="ctr"/>
            <a:r>
              <a:rPr lang="en-US" sz="2800" b="1" i="1">
                <a:solidFill>
                  <a:srgbClr val="002060"/>
                </a:solidFill>
                <a:sym typeface="+mn-ea"/>
              </a:rPr>
              <a:t>  </a:t>
            </a:r>
            <a:r>
              <a:rPr lang="en-US" sz="2800" b="1" i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Bên Bờ Biển ( Màu nước )</a:t>
            </a:r>
          </a:p>
        </p:txBody>
      </p:sp>
      <p:sp>
        <p:nvSpPr>
          <p:cNvPr id="12" name="Left Arrow Callout 11"/>
          <p:cNvSpPr/>
          <p:nvPr/>
        </p:nvSpPr>
        <p:spPr>
          <a:xfrm>
            <a:off x="8314055" y="2202180"/>
            <a:ext cx="2954020" cy="3062605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sym typeface="+mn-ea"/>
              </a:rPr>
              <a:t>Thanh Bình-  Mô phỏng tranh của Gauguin, màu sáp  </a:t>
            </a:r>
          </a:p>
        </p:txBody>
      </p:sp>
      <p:sp>
        <p:nvSpPr>
          <p:cNvPr id="13" name="Left Arrow Callout 12"/>
          <p:cNvSpPr/>
          <p:nvPr/>
        </p:nvSpPr>
        <p:spPr>
          <a:xfrm>
            <a:off x="8315325" y="2171700"/>
            <a:ext cx="2952750" cy="3171825"/>
          </a:xfrm>
          <a:prstGeom prst="leftArrowCallou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Nhã Kỳ - Mô phỏng tranh Phụ nữ Tahiti, sáp màu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05" y="940435"/>
            <a:ext cx="8021320" cy="555307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100" y="879475"/>
            <a:ext cx="4592955" cy="570801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16" name="Flowchart: Process 15"/>
          <p:cNvSpPr/>
          <p:nvPr/>
        </p:nvSpPr>
        <p:spPr>
          <a:xfrm>
            <a:off x="243205" y="887095"/>
            <a:ext cx="3540125" cy="5700395"/>
          </a:xfrm>
          <a:prstGeom prst="flowChartProcess">
            <a:avLst/>
          </a:prstGeom>
          <a:blipFill>
            <a:blip r:embed="rId7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0" y="1788160"/>
            <a:ext cx="3455035" cy="34550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205" y="821690"/>
            <a:ext cx="8150860" cy="587121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00" y="205740"/>
            <a:ext cx="7951470" cy="768350"/>
          </a:xfrm>
          <a:prstGeom prst="rect">
            <a:avLst/>
          </a:prstGeom>
          <a:blipFill>
            <a:blip r:embed="rId2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Trưng bày sản phẩm và chia sẻ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37870" y="967740"/>
            <a:ext cx="890524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v"/>
            </a:pP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</a:rPr>
              <a:t>Nêu cảm nhận và phân tích: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29236" y="1757931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 Bài vẽ em ấn tượng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9236" y="2279192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Cảnh vật, không gian và con người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29124" y="2829027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Cách diễn tả mảng hình, đậm nhạt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29012" y="3312076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Hòa sắc trong bài vẽ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9000" y="3866515"/>
            <a:ext cx="1110742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Ý tưởng điều chỉnh để bài vẽ gần hơn với phong cách hõa sĩ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37870" y="4392930"/>
            <a:ext cx="1100455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50000"/>
              </a:spcBef>
              <a:buFont typeface="Wingdings" panose="05000000000000000000" charset="0"/>
              <a:buChar char="v"/>
            </a:pPr>
            <a:r>
              <a:rPr lang="en-US" altLang="en-US" sz="4000" b="1" i="1">
                <a:solidFill>
                  <a:schemeClr val="tx1"/>
                </a:solidFill>
                <a:latin typeface="Times New Roman" panose="02020603050405020304" pitchFamily="18" charset="0"/>
              </a:rPr>
              <a:t>Em rút ra được bài học gì, khi thể hiện tranh theo phong các họa sĩ Paul Gauguin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16" y="-63486"/>
            <a:ext cx="977153" cy="977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005" y="5533390"/>
            <a:ext cx="1304925" cy="1304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851" y="57816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6715" y="1066165"/>
            <a:ext cx="1055814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v"/>
            </a:pPr>
            <a:r>
              <a:rPr lang="en-US" altLang="en-US" sz="3200" b="1" i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Một số đặc điểm của trường phái hội hoạ Ấn tượng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49910" y="2911475"/>
            <a:ext cx="1004125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Các hoạ sĩ rất chú trọng vào ánh sáng, đặc biệt là ánh sáng mặt trời chiếu vào con người và cảnh vật.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93090" y="1809115"/>
            <a:ext cx="1026350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Ra đời từ thập niên 60 của thế kỉ XIX, ở nước Pháp do một nhóm hoạ sĩ trẻ ở Pa-ri khởi xướng.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6100" y="4039235"/>
            <a:ext cx="100450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Chủ đề là những sinh hoạt của con người và phong cảnh thiên nhiên với bảng màu trong sáng.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00" y="5072691"/>
            <a:ext cx="1191164" cy="11911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23775" y="6301725"/>
            <a:ext cx="4997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https://designs.vn/trao-luu-hoi-hoa-an-tuong-la-gi/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60" y="179070"/>
            <a:ext cx="12023725" cy="706755"/>
          </a:xfrm>
          <a:prstGeom prst="rect">
            <a:avLst/>
          </a:prstGeom>
          <a:blipFill>
            <a:blip r:embed="rId3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Tìm hiểu tác phẩm hội họa của trường phái Ấn Tượng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0" y="262255"/>
            <a:ext cx="4821555" cy="615823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06705" y="6212840"/>
            <a:ext cx="4866005" cy="36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Exo 2"/>
              </a:rPr>
              <a:t>Hai vũ công trên sân khấu -</a:t>
            </a:r>
            <a:r>
              <a:rPr lang="en-US" b="1" i="1">
                <a:solidFill>
                  <a:srgbClr val="111111"/>
                </a:solidFill>
                <a:latin typeface="Exo 2"/>
              </a:rPr>
              <a:t> Egar Degas</a:t>
            </a:r>
            <a:endParaRPr lang="en-US" b="1"/>
          </a:p>
        </p:txBody>
      </p:sp>
      <p:grpSp>
        <p:nvGrpSpPr>
          <p:cNvPr id="4" name="Group 12"/>
          <p:cNvGrpSpPr/>
          <p:nvPr/>
        </p:nvGrpSpPr>
        <p:grpSpPr bwMode="auto">
          <a:xfrm>
            <a:off x="6579862" y="262423"/>
            <a:ext cx="4400501" cy="6258392"/>
            <a:chOff x="3438" y="530"/>
            <a:chExt cx="2087" cy="3390"/>
          </a:xfrm>
        </p:grpSpPr>
        <p:pic>
          <p:nvPicPr>
            <p:cNvPr id="5" name="Picture 4" descr="A_EAR2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530"/>
              <a:ext cx="2030" cy="3137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3438" y="3721"/>
              <a:ext cx="2087" cy="19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</a:rPr>
                <a:t>Ngôi sao - </a:t>
              </a:r>
              <a:r>
                <a:rPr lang="en-US" i="1">
                  <a:solidFill>
                    <a:srgbClr val="111111"/>
                  </a:solidFill>
                  <a:latin typeface="Exo 2"/>
                </a:rPr>
                <a:t>Egar Degas</a:t>
              </a:r>
              <a:r>
                <a:rPr lang="en-US" altLang="en-US">
                  <a:solidFill>
                    <a:srgbClr val="FF0000"/>
                  </a:solidFill>
                </a:rPr>
                <a:t> </a:t>
              </a:r>
              <a:endParaRPr lang="en-US" altLang="en-US" i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" y="115570"/>
            <a:ext cx="5719445" cy="381317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768350" y="4083050"/>
            <a:ext cx="4666615" cy="36830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Mùa thu ở Argenteuil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Claude Monet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545" y="1281430"/>
            <a:ext cx="5788660" cy="458216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08237" y="5956815"/>
            <a:ext cx="5166995" cy="64516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Chiếc thuyền trong trận lũ tại cảng Marly </a:t>
            </a:r>
          </a:p>
          <a:p>
            <a:r>
              <a:rPr lang="en-US" i="1">
                <a:solidFill>
                  <a:srgbClr val="111111"/>
                </a:solidFill>
                <a:latin typeface="Exo 2"/>
              </a:rPr>
              <a:t>– Alfred Sisley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335" y="4794885"/>
            <a:ext cx="1706880" cy="1706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ogh_pic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" y="168275"/>
            <a:ext cx="5460365" cy="4079875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68400" y="4343400"/>
            <a:ext cx="3513455" cy="460375"/>
          </a:xfrm>
          <a:prstGeom prst="rect">
            <a:avLst/>
          </a:prstGeom>
          <a:ln w="38100">
            <a:solidFill>
              <a:srgbClr val="9966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Hoa diên vĩ </a:t>
            </a:r>
            <a:r>
              <a:rPr lang="en-US" altLang="en-US" sz="2400">
                <a:latin typeface="Arial" panose="020B0604020202020204" pitchFamily="34" charset="0"/>
              </a:rPr>
              <a:t>-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Van Gốc</a:t>
            </a:r>
          </a:p>
        </p:txBody>
      </p:sp>
      <p:pic>
        <p:nvPicPr>
          <p:cNvPr id="4" name="Picture 6" descr="tuil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6" y="1439908"/>
            <a:ext cx="5952308" cy="4179280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062345" y="5751830"/>
            <a:ext cx="5797550" cy="521970"/>
          </a:xfrm>
          <a:prstGeom prst="rect">
            <a:avLst/>
          </a:prstGeom>
          <a:ln w="38100">
            <a:solidFill>
              <a:srgbClr val="9966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Buổi hòa nhạc ở Tu-le-ri-e </a:t>
            </a:r>
            <a:r>
              <a:rPr lang="en-US" altLang="en-US" sz="2800">
                <a:latin typeface="Arial" panose="020B0604020202020204" pitchFamily="34" charset="0"/>
              </a:rPr>
              <a:t>– Ma-nê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030" y="5220970"/>
            <a:ext cx="1402715" cy="1402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78632" y="18011"/>
            <a:ext cx="9083615" cy="1569660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ysClr val="windowText" lastClr="000000"/>
                </a:solidFill>
              </a:rPr>
              <a:t>Bài</a:t>
            </a:r>
            <a:r>
              <a:rPr lang="en-US" sz="4800" b="1" dirty="0">
                <a:solidFill>
                  <a:sysClr val="windowText" lastClr="000000"/>
                </a:solidFill>
              </a:rPr>
              <a:t> 1: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Thiên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Nhiên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Trong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Tranh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US" sz="4800" b="1" dirty="0" err="1">
                <a:solidFill>
                  <a:sysClr val="windowText" lastClr="000000"/>
                </a:solidFill>
              </a:rPr>
              <a:t>Họa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Sĩ</a:t>
            </a:r>
            <a:r>
              <a:rPr lang="en-US" sz="4800" b="1" dirty="0">
                <a:solidFill>
                  <a:sysClr val="windowText" lastClr="000000"/>
                </a:solidFill>
              </a:rPr>
              <a:t> Paul Gauguin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" y="1706880"/>
            <a:ext cx="11563350" cy="5055235"/>
          </a:xfrm>
          <a:prstGeom prst="foldedCorner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93545" y="3863975"/>
            <a:ext cx="7779385" cy="8616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>
                <a:solidFill>
                  <a:schemeClr val="tx1"/>
                </a:solidFill>
              </a:rPr>
              <a:t>- Mô phỏng được bức tranh theo phong cách của họa sĩ Paul Gauguin với các nhân vật mới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780" y="5019040"/>
            <a:ext cx="1251585" cy="125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" y="170815"/>
            <a:ext cx="1129665" cy="1129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 bwMode="auto">
          <a:xfrm>
            <a:off x="392032" y="185806"/>
            <a:ext cx="4343400" cy="5886385"/>
            <a:chOff x="3058" y="551"/>
            <a:chExt cx="2256" cy="3473"/>
          </a:xfrm>
        </p:grpSpPr>
        <p:pic>
          <p:nvPicPr>
            <p:cNvPr id="3" name="Picture 5" descr="A_EAR2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" y="551"/>
              <a:ext cx="2181" cy="3123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3058" y="3752"/>
              <a:ext cx="2256" cy="272"/>
            </a:xfrm>
            <a:prstGeom prst="rect">
              <a:avLst/>
            </a:prstGeom>
            <a:ln w="28575">
              <a:solidFill>
                <a:srgbClr val="996633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</a:rPr>
                <a:t>Nhà thờ lớn  Ru-văng </a:t>
              </a:r>
              <a:r>
                <a:rPr lang="en-US" altLang="en-US" sz="2400"/>
                <a:t>- </a:t>
              </a:r>
              <a:r>
                <a:rPr lang="en-US" altLang="en-US" sz="2400" i="1"/>
                <a:t>Mone </a:t>
              </a:r>
            </a:p>
          </p:txBody>
        </p:sp>
      </p:grpSp>
      <p:pic>
        <p:nvPicPr>
          <p:cNvPr id="8" name="Picture 8" descr="An tuong Mat troi m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22605"/>
            <a:ext cx="6717030" cy="5158740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69405" y="5836285"/>
            <a:ext cx="4001135" cy="460375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Ấn tượng mặt trời mọc </a:t>
            </a:r>
            <a:r>
              <a:rPr lang="en-US" altLang="en-US" sz="2400"/>
              <a:t>- </a:t>
            </a:r>
            <a:r>
              <a:rPr lang="en-US" altLang="en-US" sz="2400" i="1"/>
              <a:t>Mone 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684234" y="5450889"/>
            <a:ext cx="5060272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</a:t>
            </a:r>
            <a:endParaRPr lang="en-US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33583124" y="1296141"/>
            <a:ext cx="42498523" cy="4228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8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BÀI 1 ĐẾN ĐÂY LÀ HẾT HẸN GẶP LẠI TIẾT HỌC SAU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477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086860" y="309880"/>
            <a:ext cx="4964430" cy="78359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 trúc bài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81" y="1093484"/>
            <a:ext cx="977153" cy="977153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008505" y="1211580"/>
            <a:ext cx="9301480" cy="740410"/>
          </a:xfrm>
          <a:prstGeom prst="wedgeRoundRectCallout">
            <a:avLst>
              <a:gd name="adj1" fmla="val -57373"/>
              <a:gd name="adj2" fmla="val 52915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Quan sát – nhận thức về tranh của họa sĩ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911" y="116219"/>
            <a:ext cx="977153" cy="977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81" y="2143139"/>
            <a:ext cx="977153" cy="977153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1825625" y="2237740"/>
            <a:ext cx="10241280" cy="1179830"/>
          </a:xfrm>
          <a:prstGeom prst="wedgeEllipseCallout">
            <a:avLst>
              <a:gd name="adj1" fmla="val -54893"/>
              <a:gd name="adj2" fmla="val 170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vẽ tranh theo tác phẩm của họa sĩ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6" y="3417584"/>
            <a:ext cx="977153" cy="9771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6" y="4481209"/>
            <a:ext cx="977153" cy="9771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6" y="5637544"/>
            <a:ext cx="977153" cy="977153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1825625" y="3703320"/>
            <a:ext cx="9401810" cy="777875"/>
          </a:xfrm>
          <a:prstGeom prst="wedgeRectCallout">
            <a:avLst>
              <a:gd name="adj1" fmla="val -56220"/>
              <a:gd name="adj2" fmla="val 2417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Cách vẽ tranh theo tác phẩm của họa sĩ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2007870" y="4767580"/>
            <a:ext cx="9138920" cy="871220"/>
          </a:xfrm>
          <a:prstGeom prst="cloudCallout">
            <a:avLst>
              <a:gd name="adj1" fmla="val -58567"/>
              <a:gd name="adj2" fmla="val 10121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997710" y="5995035"/>
            <a:ext cx="9766935" cy="729615"/>
          </a:xfrm>
          <a:prstGeom prst="wedgeRoundRectCallout">
            <a:avLst>
              <a:gd name="adj1" fmla="val -58009"/>
              <a:gd name="adj2" fmla="val 2641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tác phẩm hội họa của trường phái Ấn Tượng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3" grpId="0" animBg="1"/>
      <p:bldP spid="3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575" y="1814830"/>
            <a:ext cx="3373120" cy="2975610"/>
          </a:xfr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Paul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Guiguin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 err="1">
                <a:solidFill>
                  <a:srgbClr val="FF0000"/>
                </a:solidFill>
              </a:rPr>
              <a:t>Pôn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Gô-ganh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 err="1">
                <a:solidFill>
                  <a:srgbClr val="FF0000"/>
                </a:solidFill>
              </a:rPr>
              <a:t>sinh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ngày</a:t>
            </a:r>
            <a:r>
              <a:rPr lang="en-US" sz="4400" b="1" dirty="0">
                <a:solidFill>
                  <a:srgbClr val="FF0000"/>
                </a:solidFill>
              </a:rPr>
              <a:t> 7/06/1848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 err="1">
                <a:solidFill>
                  <a:srgbClr val="FF0000"/>
                </a:solidFill>
              </a:rPr>
              <a:t>tại</a:t>
            </a:r>
            <a:r>
              <a:rPr lang="en-US" sz="4400" b="1" dirty="0">
                <a:solidFill>
                  <a:srgbClr val="FF0000"/>
                </a:solidFill>
              </a:rPr>
              <a:t> Paris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990" y="5485765"/>
            <a:ext cx="9274810" cy="1290320"/>
          </a:xfr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        </a:t>
            </a:r>
            <a:r>
              <a:rPr 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Khi lên 6 tuổi Paul Gauguin bắt đầu nhận được sự nuôi dạy</a:t>
            </a:r>
            <a:r>
              <a:rPr lang="en-US" alt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đặc quyền tại Peru nhờ người chú làm tổng thống Peru của</a:t>
            </a:r>
            <a:r>
              <a:rPr lang="en-US" sz="2800" b="1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+mj-lt"/>
              </a:rPr>
              <a:t>mình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.</a:t>
            </a:r>
            <a:r>
              <a:rPr lang="en-US" sz="2800" b="1">
                <a:solidFill>
                  <a:srgbClr val="002060"/>
                </a:solidFill>
                <a:latin typeface="+mj-lt"/>
              </a:rPr>
              <a:t>Nơi hình thành phong cách vẽ tranh của ông sau này.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 </a:t>
            </a:r>
            <a:endParaRPr lang="en-US" sz="28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" y="1256030"/>
            <a:ext cx="3235325" cy="410972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60" y="1477010"/>
            <a:ext cx="4622800" cy="385064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01153" y="0"/>
            <a:ext cx="977153" cy="977153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>
          <a:xfrm>
            <a:off x="1386840" y="170180"/>
            <a:ext cx="8804910" cy="878840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ysClr val="windowText" lastClr="000000"/>
                </a:solidFill>
              </a:rPr>
              <a:t>Họa</a:t>
            </a:r>
            <a:r>
              <a:rPr lang="en-US" sz="4400" b="1" dirty="0">
                <a:solidFill>
                  <a:sysClr val="windowText" lastClr="000000"/>
                </a:solidFill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</a:rPr>
              <a:t>Sĩ</a:t>
            </a:r>
            <a:r>
              <a:rPr lang="en-US" sz="4400" b="1" dirty="0">
                <a:solidFill>
                  <a:sysClr val="windowText" lastClr="000000"/>
                </a:solidFill>
              </a:rPr>
              <a:t> Paul Gauguin </a:t>
            </a:r>
            <a:r>
              <a:rPr lang="en-US" sz="4400" b="1" dirty="0">
                <a:solidFill>
                  <a:srgbClr val="002060"/>
                </a:solidFill>
              </a:rPr>
              <a:t>(</a:t>
            </a:r>
            <a:r>
              <a:rPr lang="en-US" sz="4400" b="1" dirty="0" err="1">
                <a:solidFill>
                  <a:srgbClr val="002060"/>
                </a:solidFill>
              </a:rPr>
              <a:t>Pôn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Gô-ganh</a:t>
            </a:r>
            <a:r>
              <a:rPr lang="en-US" sz="44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81" y="14"/>
            <a:ext cx="977153" cy="977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580" y="5365750"/>
            <a:ext cx="1251585" cy="1251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C 4.16667E-6 0.03495 0.02591 0.06203 0.05729 0.06203 C 0.08958 0.06203 0.11536 0.03495 0.11536 3.7037E-6 C 0.11536 -0.03496 0.14114 -0.06204 0.1733 -0.06204 C 0.20468 -0.06204 0.23059 -0.03496 0.23059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p" animBg="1"/>
      <p:bldP spid="3" grpId="1" build="p" animBg="1"/>
      <p:bldP spid="10" grpId="0" bldLvl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170180"/>
            <a:ext cx="5142230" cy="625094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5125" y="395605"/>
            <a:ext cx="6367145" cy="2705735"/>
          </a:xfr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ln/>
                <a:solidFill>
                  <a:schemeClr val="tx1"/>
                </a:solidFill>
                <a:effectLst/>
              </a:rPr>
              <a:t>Năm 1854 Paul Gauguin trở về Pháp và bắt đầu theo học ở Học viện Loriol tại Paris từ năm 14 tuổi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5125" y="3484880"/>
            <a:ext cx="6500495" cy="2835275"/>
          </a:xfr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vi-VN" sz="4000" b="1">
                <a:ln/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" panose="020F0502020204030204" pitchFamily="34" charset="0"/>
              </a:rPr>
              <a:t>Tháng 5/1886 Paul Gauguin bắt đầu triển lãm tranh của mình lần đầu tiên với 19 bức tranh sơn dầu và một bức tranh gỗ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p" animBg="1"/>
      <p:bldP spid="3" grpI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" y="102870"/>
            <a:ext cx="2875280" cy="381063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728" y="1589027"/>
            <a:ext cx="4065431" cy="3232018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231" y="3079082"/>
            <a:ext cx="4501166" cy="3381501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2" name="Flowchart: Alternate Process 1"/>
          <p:cNvSpPr/>
          <p:nvPr/>
        </p:nvSpPr>
        <p:spPr>
          <a:xfrm>
            <a:off x="68580" y="4006850"/>
            <a:ext cx="2908935" cy="852170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nào em lấy chồng của Paul Gauguin giá 300 tr USD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7668895" y="1805940"/>
            <a:ext cx="3824605" cy="1146810"/>
          </a:xfrm>
          <a:prstGeom prst="flowChartAlternate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 bức tranh về chủ đề người dân Tahiti của Họa sĩ Paul Gauguin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725" y="5249545"/>
            <a:ext cx="1301750" cy="130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571" y="102884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Họa Paul Gauguin (1848 - 1903) | Vietnam arts | Vietnam antique |  Vietnam gall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338580"/>
            <a:ext cx="5347335" cy="39789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054735"/>
            <a:ext cx="3822700" cy="47186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42645" y="5608955"/>
            <a:ext cx="4912995" cy="953135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Sacred Pring – 1894 ( sơn dầu )                  </a:t>
            </a:r>
          </a:p>
          <a:p>
            <a:r>
              <a:rPr lang="en-US" sz="2800" b="1">
                <a:solidFill>
                  <a:srgbClr val="002060"/>
                </a:solidFill>
              </a:rPr>
              <a:t>            Kt: 74 x 100 cm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2180" y="5869940"/>
            <a:ext cx="3718560" cy="953135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Road in Tahiti – 1981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( sơn dầu 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5685" y="205740"/>
            <a:ext cx="9472930" cy="706755"/>
          </a:xfrm>
          <a:prstGeom prst="rect">
            <a:avLst/>
          </a:prstGeom>
          <a:blipFill>
            <a:blip r:embed="rId4"/>
          </a:blip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Quan sát – nhận thức về tranh của họa sĩ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56" y="-64756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6000" contrast="18000"/>
          </a:blip>
          <a:stretch>
            <a:fillRect/>
          </a:stretch>
        </p:blipFill>
        <p:spPr>
          <a:xfrm>
            <a:off x="920477" y="2049734"/>
            <a:ext cx="10554366" cy="460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6000" contrast="18000"/>
          </a:blip>
          <a:stretch>
            <a:fillRect/>
          </a:stretch>
        </p:blipFill>
        <p:spPr>
          <a:xfrm>
            <a:off x="933722" y="2857093"/>
            <a:ext cx="10554369" cy="43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6000" contrast="18000"/>
          </a:blip>
          <a:stretch>
            <a:fillRect/>
          </a:stretch>
        </p:blipFill>
        <p:spPr>
          <a:xfrm>
            <a:off x="880696" y="3637962"/>
            <a:ext cx="10620172" cy="407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 bright="12000" contrast="18000"/>
          </a:blip>
          <a:stretch>
            <a:fillRect/>
          </a:stretch>
        </p:blipFill>
        <p:spPr>
          <a:xfrm>
            <a:off x="900744" y="4389849"/>
            <a:ext cx="10620170" cy="421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lum bright="12000" contrast="24000"/>
          </a:blip>
          <a:stretch>
            <a:fillRect/>
          </a:stretch>
        </p:blipFill>
        <p:spPr>
          <a:xfrm>
            <a:off x="933269" y="5043401"/>
            <a:ext cx="10580686" cy="460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lum bright="12000" contrast="18000"/>
          </a:blip>
          <a:stretch>
            <a:fillRect/>
          </a:stretch>
        </p:blipFill>
        <p:spPr>
          <a:xfrm>
            <a:off x="920882" y="5735185"/>
            <a:ext cx="8040795" cy="46060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772535" y="378460"/>
            <a:ext cx="3347085" cy="1301750"/>
          </a:xfrm>
          <a:prstGeom prst="cloudCallout">
            <a:avLst>
              <a:gd name="adj1" fmla="val -69256"/>
              <a:gd name="adj2" fmla="val -7609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TÓM LẠI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3186" y="9970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1100" y="205740"/>
            <a:ext cx="9182735" cy="706755"/>
          </a:xfrm>
          <a:prstGeom prst="rect">
            <a:avLst/>
          </a:prstGeom>
          <a:blipFill>
            <a:blip r:embed="rId2"/>
          </a:blip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Cách vẽ tranh theo tác phẩm của họa sĩ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2" y="1236481"/>
            <a:ext cx="6843524" cy="5196578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592695" y="1863090"/>
            <a:ext cx="4368800" cy="3169285"/>
          </a:xfrm>
          <a:prstGeom prst="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Quan sát tranh mẫu, tìm ra đặc điểm cơ bản về: Bố cục, hình ảnh,  màu sắc.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36" y="-64756"/>
            <a:ext cx="977153" cy="977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36" y="563817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704</Words>
  <PresentationFormat>Widescreen</PresentationFormat>
  <Paragraphs>71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Exo 2</vt:lpstr>
      <vt:lpstr>Tahoma</vt:lpstr>
      <vt:lpstr>Times New Roman</vt:lpstr>
      <vt:lpstr>VNI-Avo</vt:lpstr>
      <vt:lpstr>Wingdings</vt:lpstr>
      <vt:lpstr>Office Theme</vt:lpstr>
      <vt:lpstr>Bài 1: Thiên nhiên trong tranh của họa sĩ Paul Gauguin(Pôn Gô-ganh)</vt:lpstr>
      <vt:lpstr>PowerPoint Presentation</vt:lpstr>
      <vt:lpstr>PowerPoint Presentation</vt:lpstr>
      <vt:lpstr>Paul Guiguin (Pôn Gô-ganh) sinh ngày 7/06/1848 tại Paris</vt:lpstr>
      <vt:lpstr>Năm 1854 Paul Gauguin trở về Pháp và bắt đầu theo học ở Học viện Loriol tại Paris từ năm 14 tuổi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2023-05-10T06:45:00Z</dcterms:created>
  <dcterms:modified xsi:type="dcterms:W3CDTF">2023-08-15T12:18:16Z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4B16B2DDB97E4960ABBC6D58D3741FA1</vt:lpwstr>
  </property>
  <property fmtid="{D5CDD505-2E9C-101B-9397-08002B2CF9AE}" pid="3" name="KSOProductBuildVer">
    <vt:lpwstr>1033-11.2.0.11537</vt:lpwstr>
  </property>
</Properties>
</file>