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34" r:id="rId2"/>
    <p:sldId id="462" r:id="rId3"/>
    <p:sldId id="463" r:id="rId4"/>
    <p:sldId id="435" r:id="rId5"/>
    <p:sldId id="384" r:id="rId6"/>
    <p:sldId id="436" r:id="rId7"/>
    <p:sldId id="437" r:id="rId8"/>
    <p:sldId id="438" r:id="rId9"/>
    <p:sldId id="441" r:id="rId10"/>
    <p:sldId id="442" r:id="rId11"/>
    <p:sldId id="443" r:id="rId12"/>
    <p:sldId id="444" r:id="rId13"/>
    <p:sldId id="445" r:id="rId14"/>
    <p:sldId id="446" r:id="rId15"/>
    <p:sldId id="447" r:id="rId16"/>
    <p:sldId id="448" r:id="rId17"/>
    <p:sldId id="450" r:id="rId18"/>
    <p:sldId id="451" r:id="rId19"/>
    <p:sldId id="452" r:id="rId20"/>
    <p:sldId id="397" r:id="rId21"/>
    <p:sldId id="455" r:id="rId22"/>
    <p:sldId id="456" r:id="rId23"/>
    <p:sldId id="457" r:id="rId24"/>
    <p:sldId id="458" r:id="rId25"/>
    <p:sldId id="459" r:id="rId26"/>
    <p:sldId id="460" r:id="rId27"/>
    <p:sldId id="461" r:id="rId28"/>
    <p:sldId id="42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33"/>
    <a:srgbClr val="CCFF99"/>
    <a:srgbClr val="4DDA00"/>
    <a:srgbClr val="99FF33"/>
    <a:srgbClr val="99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70" d="100"/>
          <a:sy n="70" d="100"/>
        </p:scale>
        <p:origin x="-702" y="-5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18B08-FF41-496D-A6EC-CD27A53FD9C5}" type="datetimeFigureOut">
              <a:rPr lang="en-US" smtClean="0"/>
              <a:pPr/>
              <a:t>30/09/2021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C2538-004B-4CDE-A76A-AD795BBB0ADD}" type="slidenum">
              <a:rPr lang="en-US" smtClean="0"/>
              <a:pPr/>
              <a:t>‹#›</a:t>
            </a:fld>
            <a:endParaRPr lang="en-US"/>
          </a:p>
        </p:txBody>
      </p:sp>
    </p:spTree>
    <p:extLst>
      <p:ext uri="{BB962C8B-B14F-4D97-AF65-F5344CB8AC3E}">
        <p14:creationId xmlns:p14="http://schemas.microsoft.com/office/powerpoint/2010/main" xmlns="" val="318415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C59514B2-910C-4584-AF59-1197B604F894}" type="slidenum">
              <a:rPr lang="en-US">
                <a:solidFill>
                  <a:prstClr val="black"/>
                </a:solidFill>
                <a:latin typeface="Calibri" pitchFamily="34" charset="0"/>
              </a:rPr>
              <a:pPr/>
              <a:t>28</a:t>
            </a:fld>
            <a:endParaRPr lang="en-US">
              <a:solidFill>
                <a:prstClr val="black"/>
              </a:solidFill>
              <a:latin typeface="Calibri" pitchFamily="34" charset="0"/>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C4133A-A468-4824-A960-2FD2A5EB81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59C5052-9EA9-43E6-A714-1F91145D8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BFC6F08-75A7-4B7A-AD5D-57FD1C024ADF}"/>
              </a:ext>
            </a:extLst>
          </p:cNvPr>
          <p:cNvSpPr>
            <a:spLocks noGrp="1"/>
          </p:cNvSpPr>
          <p:nvPr>
            <p:ph type="dt" sz="half" idx="10"/>
          </p:nvPr>
        </p:nvSpPr>
        <p:spPr/>
        <p:txBody>
          <a:bodyPr/>
          <a:lstStyle/>
          <a:p>
            <a:fld id="{7D7F9DB7-2505-4345-82BE-E6CA63E51C75}" type="datetimeFigureOut">
              <a:rPr lang="en-US" smtClean="0"/>
              <a:pPr/>
              <a:t>30/09/2021</a:t>
            </a:fld>
            <a:endParaRPr lang="en-US"/>
          </a:p>
        </p:txBody>
      </p:sp>
      <p:sp>
        <p:nvSpPr>
          <p:cNvPr id="5" name="Footer Placeholder 4">
            <a:extLst>
              <a:ext uri="{FF2B5EF4-FFF2-40B4-BE49-F238E27FC236}">
                <a16:creationId xmlns:a16="http://schemas.microsoft.com/office/drawing/2014/main" xmlns="" id="{CA833951-E6CA-4B41-ADAA-995F46565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B94009-4981-424E-88CB-969261E49AF1}"/>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335214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65DD0-3D8A-4F78-8A61-55395FA2C6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E605197-5F02-49FE-9696-CB23F8B0EE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5C4A3F3-8012-4C88-AA20-D23E27B78CD0}"/>
              </a:ext>
            </a:extLst>
          </p:cNvPr>
          <p:cNvSpPr>
            <a:spLocks noGrp="1"/>
          </p:cNvSpPr>
          <p:nvPr>
            <p:ph type="dt" sz="half" idx="10"/>
          </p:nvPr>
        </p:nvSpPr>
        <p:spPr/>
        <p:txBody>
          <a:bodyPr/>
          <a:lstStyle/>
          <a:p>
            <a:fld id="{7D7F9DB7-2505-4345-82BE-E6CA63E51C75}" type="datetimeFigureOut">
              <a:rPr lang="en-US" smtClean="0"/>
              <a:pPr/>
              <a:t>30/09/2021</a:t>
            </a:fld>
            <a:endParaRPr lang="en-US"/>
          </a:p>
        </p:txBody>
      </p:sp>
      <p:sp>
        <p:nvSpPr>
          <p:cNvPr id="5" name="Footer Placeholder 4">
            <a:extLst>
              <a:ext uri="{FF2B5EF4-FFF2-40B4-BE49-F238E27FC236}">
                <a16:creationId xmlns:a16="http://schemas.microsoft.com/office/drawing/2014/main" xmlns="" id="{D660EBF8-E924-430A-BDA9-29B4CE0E1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0D3545C-CCA9-4933-B368-E587CDBE9A57}"/>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11334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29019AA-B60A-4F5F-B720-8E6ED70059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B26C0A0-29E7-4097-86BB-002CCAC4DA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0E5656-65DE-4545-A826-0C8581BA7E2B}"/>
              </a:ext>
            </a:extLst>
          </p:cNvPr>
          <p:cNvSpPr>
            <a:spLocks noGrp="1"/>
          </p:cNvSpPr>
          <p:nvPr>
            <p:ph type="dt" sz="half" idx="10"/>
          </p:nvPr>
        </p:nvSpPr>
        <p:spPr/>
        <p:txBody>
          <a:bodyPr/>
          <a:lstStyle/>
          <a:p>
            <a:fld id="{7D7F9DB7-2505-4345-82BE-E6CA63E51C75}" type="datetimeFigureOut">
              <a:rPr lang="en-US" smtClean="0"/>
              <a:pPr/>
              <a:t>30/09/2021</a:t>
            </a:fld>
            <a:endParaRPr lang="en-US"/>
          </a:p>
        </p:txBody>
      </p:sp>
      <p:sp>
        <p:nvSpPr>
          <p:cNvPr id="5" name="Footer Placeholder 4">
            <a:extLst>
              <a:ext uri="{FF2B5EF4-FFF2-40B4-BE49-F238E27FC236}">
                <a16:creationId xmlns:a16="http://schemas.microsoft.com/office/drawing/2014/main" xmlns="" id="{F80E8720-6F40-4659-AA63-21804AE20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BFD0C2-9B1B-464A-B835-F6F36A8E9E3C}"/>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238720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EA4665-57B2-4895-82FC-64ECF2263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0231F7C-BA2C-475C-83F0-1684B8A17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95BE53-C4D4-4488-BDC8-909C8D1F15BE}"/>
              </a:ext>
            </a:extLst>
          </p:cNvPr>
          <p:cNvSpPr>
            <a:spLocks noGrp="1"/>
          </p:cNvSpPr>
          <p:nvPr>
            <p:ph type="dt" sz="half" idx="10"/>
          </p:nvPr>
        </p:nvSpPr>
        <p:spPr/>
        <p:txBody>
          <a:bodyPr/>
          <a:lstStyle/>
          <a:p>
            <a:fld id="{7D7F9DB7-2505-4345-82BE-E6CA63E51C75}" type="datetimeFigureOut">
              <a:rPr lang="en-US" smtClean="0"/>
              <a:pPr/>
              <a:t>30/09/2021</a:t>
            </a:fld>
            <a:endParaRPr lang="en-US"/>
          </a:p>
        </p:txBody>
      </p:sp>
      <p:sp>
        <p:nvSpPr>
          <p:cNvPr id="5" name="Footer Placeholder 4">
            <a:extLst>
              <a:ext uri="{FF2B5EF4-FFF2-40B4-BE49-F238E27FC236}">
                <a16:creationId xmlns:a16="http://schemas.microsoft.com/office/drawing/2014/main" xmlns="" id="{04E9DF59-7D67-40EC-A7B8-0008B6A26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CBC81F-9CB8-4F4B-8C9A-64692DA2EE0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387229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02284-6A57-4DEB-B735-50205410B8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D2BB467-E64F-4866-BEE7-E852930EF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D3F8B52-1E07-494B-9F38-E482D488ACB7}"/>
              </a:ext>
            </a:extLst>
          </p:cNvPr>
          <p:cNvSpPr>
            <a:spLocks noGrp="1"/>
          </p:cNvSpPr>
          <p:nvPr>
            <p:ph type="dt" sz="half" idx="10"/>
          </p:nvPr>
        </p:nvSpPr>
        <p:spPr/>
        <p:txBody>
          <a:bodyPr/>
          <a:lstStyle/>
          <a:p>
            <a:fld id="{7D7F9DB7-2505-4345-82BE-E6CA63E51C75}" type="datetimeFigureOut">
              <a:rPr lang="en-US" smtClean="0"/>
              <a:pPr/>
              <a:t>30/09/2021</a:t>
            </a:fld>
            <a:endParaRPr lang="en-US"/>
          </a:p>
        </p:txBody>
      </p:sp>
      <p:sp>
        <p:nvSpPr>
          <p:cNvPr id="5" name="Footer Placeholder 4">
            <a:extLst>
              <a:ext uri="{FF2B5EF4-FFF2-40B4-BE49-F238E27FC236}">
                <a16:creationId xmlns:a16="http://schemas.microsoft.com/office/drawing/2014/main" xmlns="" id="{5A5A08AF-054E-4CC1-B369-8C59267C8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DACEA0-C158-48CA-811B-3C7C7815054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17445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5BC33A-3371-410E-9E7E-6CF38636A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87F5DD0-21C3-448A-808C-6B4F1E5559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669A786-E494-42DE-974E-19444CDDB0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DAF8D23-1CEB-43C0-9DBB-3AF65FAD9913}"/>
              </a:ext>
            </a:extLst>
          </p:cNvPr>
          <p:cNvSpPr>
            <a:spLocks noGrp="1"/>
          </p:cNvSpPr>
          <p:nvPr>
            <p:ph type="dt" sz="half" idx="10"/>
          </p:nvPr>
        </p:nvSpPr>
        <p:spPr/>
        <p:txBody>
          <a:bodyPr/>
          <a:lstStyle/>
          <a:p>
            <a:fld id="{7D7F9DB7-2505-4345-82BE-E6CA63E51C75}" type="datetimeFigureOut">
              <a:rPr lang="en-US" smtClean="0"/>
              <a:pPr/>
              <a:t>30/09/2021</a:t>
            </a:fld>
            <a:endParaRPr lang="en-US"/>
          </a:p>
        </p:txBody>
      </p:sp>
      <p:sp>
        <p:nvSpPr>
          <p:cNvPr id="6" name="Footer Placeholder 5">
            <a:extLst>
              <a:ext uri="{FF2B5EF4-FFF2-40B4-BE49-F238E27FC236}">
                <a16:creationId xmlns:a16="http://schemas.microsoft.com/office/drawing/2014/main" xmlns="" id="{8D0F9607-FCB5-4BA0-B8D5-6F9C714D2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693AA5-73DB-42AE-8EEB-06D163DFFF69}"/>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142802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F7046F-5D13-4CC5-94AF-9D34B1ABD0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045A2AA-0EA7-403F-BCA0-2DCF32902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A904013-0380-4852-8015-A574DD9E00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2AB04A2-8E2C-4C35-B795-5AFB589C5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127476E-F110-4E33-A967-4A5AD9CD8A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38B6082-A5BB-4620-A32D-8CD57994E3A6}"/>
              </a:ext>
            </a:extLst>
          </p:cNvPr>
          <p:cNvSpPr>
            <a:spLocks noGrp="1"/>
          </p:cNvSpPr>
          <p:nvPr>
            <p:ph type="dt" sz="half" idx="10"/>
          </p:nvPr>
        </p:nvSpPr>
        <p:spPr/>
        <p:txBody>
          <a:bodyPr/>
          <a:lstStyle/>
          <a:p>
            <a:fld id="{7D7F9DB7-2505-4345-82BE-E6CA63E51C75}" type="datetimeFigureOut">
              <a:rPr lang="en-US" smtClean="0"/>
              <a:pPr/>
              <a:t>30/09/2021</a:t>
            </a:fld>
            <a:endParaRPr lang="en-US"/>
          </a:p>
        </p:txBody>
      </p:sp>
      <p:sp>
        <p:nvSpPr>
          <p:cNvPr id="8" name="Footer Placeholder 7">
            <a:extLst>
              <a:ext uri="{FF2B5EF4-FFF2-40B4-BE49-F238E27FC236}">
                <a16:creationId xmlns:a16="http://schemas.microsoft.com/office/drawing/2014/main" xmlns="" id="{4312742C-011C-410D-AD2C-5E7CDAF439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BEFC768-A1E5-410B-A507-0D6246A2CCEF}"/>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337940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5D688E-2D05-4866-892C-8425C5360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D4DFE48-014F-45F4-9D10-E6ADDD2F645E}"/>
              </a:ext>
            </a:extLst>
          </p:cNvPr>
          <p:cNvSpPr>
            <a:spLocks noGrp="1"/>
          </p:cNvSpPr>
          <p:nvPr>
            <p:ph type="dt" sz="half" idx="10"/>
          </p:nvPr>
        </p:nvSpPr>
        <p:spPr/>
        <p:txBody>
          <a:bodyPr/>
          <a:lstStyle/>
          <a:p>
            <a:fld id="{7D7F9DB7-2505-4345-82BE-E6CA63E51C75}" type="datetimeFigureOut">
              <a:rPr lang="en-US" smtClean="0"/>
              <a:pPr/>
              <a:t>30/09/2021</a:t>
            </a:fld>
            <a:endParaRPr lang="en-US"/>
          </a:p>
        </p:txBody>
      </p:sp>
      <p:sp>
        <p:nvSpPr>
          <p:cNvPr id="4" name="Footer Placeholder 3">
            <a:extLst>
              <a:ext uri="{FF2B5EF4-FFF2-40B4-BE49-F238E27FC236}">
                <a16:creationId xmlns:a16="http://schemas.microsoft.com/office/drawing/2014/main" xmlns="" id="{592CB292-E3D4-4C28-93A3-3247678E75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0C0CBFC-996F-471B-BF29-C336082522CA}"/>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110639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B720D78-C173-4165-B062-1CB61202CA07}"/>
              </a:ext>
            </a:extLst>
          </p:cNvPr>
          <p:cNvSpPr>
            <a:spLocks noGrp="1"/>
          </p:cNvSpPr>
          <p:nvPr>
            <p:ph type="dt" sz="half" idx="10"/>
          </p:nvPr>
        </p:nvSpPr>
        <p:spPr/>
        <p:txBody>
          <a:bodyPr/>
          <a:lstStyle/>
          <a:p>
            <a:fld id="{7D7F9DB7-2505-4345-82BE-E6CA63E51C75}" type="datetimeFigureOut">
              <a:rPr lang="en-US" smtClean="0"/>
              <a:pPr/>
              <a:t>30/09/2021</a:t>
            </a:fld>
            <a:endParaRPr lang="en-US"/>
          </a:p>
        </p:txBody>
      </p:sp>
      <p:sp>
        <p:nvSpPr>
          <p:cNvPr id="3" name="Footer Placeholder 2">
            <a:extLst>
              <a:ext uri="{FF2B5EF4-FFF2-40B4-BE49-F238E27FC236}">
                <a16:creationId xmlns:a16="http://schemas.microsoft.com/office/drawing/2014/main" xmlns="" id="{1B9BCF48-876D-4509-A783-4CA00E4631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9AA4CC2-B0CB-4173-86E5-24D1AA04ACCA}"/>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59952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EE459E-3A56-4F59-B11E-A118CB5C5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9792FBC-94B3-4A2F-A964-05C355FA79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EFCBE86-82A0-4247-AA74-C61E3D21A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A68F519-764A-414F-AE0B-EB90613E1BEC}"/>
              </a:ext>
            </a:extLst>
          </p:cNvPr>
          <p:cNvSpPr>
            <a:spLocks noGrp="1"/>
          </p:cNvSpPr>
          <p:nvPr>
            <p:ph type="dt" sz="half" idx="10"/>
          </p:nvPr>
        </p:nvSpPr>
        <p:spPr/>
        <p:txBody>
          <a:bodyPr/>
          <a:lstStyle/>
          <a:p>
            <a:fld id="{7D7F9DB7-2505-4345-82BE-E6CA63E51C75}" type="datetimeFigureOut">
              <a:rPr lang="en-US" smtClean="0"/>
              <a:pPr/>
              <a:t>30/09/2021</a:t>
            </a:fld>
            <a:endParaRPr lang="en-US"/>
          </a:p>
        </p:txBody>
      </p:sp>
      <p:sp>
        <p:nvSpPr>
          <p:cNvPr id="6" name="Footer Placeholder 5">
            <a:extLst>
              <a:ext uri="{FF2B5EF4-FFF2-40B4-BE49-F238E27FC236}">
                <a16:creationId xmlns:a16="http://schemas.microsoft.com/office/drawing/2014/main" xmlns="" id="{F493C5EA-D77C-4F7B-889A-906A6456C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7BC65B5-3569-45D5-8A64-65AAA66BFA4C}"/>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44825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E5EC51-40DA-46B0-B4BE-221552D9F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9A362E2-F513-436F-BAB5-1AF580142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04EBA50-4B60-4A93-86C9-17768FBD6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C8E74E0-15CE-4A15-AA6D-627E84753CFB}"/>
              </a:ext>
            </a:extLst>
          </p:cNvPr>
          <p:cNvSpPr>
            <a:spLocks noGrp="1"/>
          </p:cNvSpPr>
          <p:nvPr>
            <p:ph type="dt" sz="half" idx="10"/>
          </p:nvPr>
        </p:nvSpPr>
        <p:spPr/>
        <p:txBody>
          <a:bodyPr/>
          <a:lstStyle/>
          <a:p>
            <a:fld id="{7D7F9DB7-2505-4345-82BE-E6CA63E51C75}" type="datetimeFigureOut">
              <a:rPr lang="en-US" smtClean="0"/>
              <a:pPr/>
              <a:t>30/09/2021</a:t>
            </a:fld>
            <a:endParaRPr lang="en-US"/>
          </a:p>
        </p:txBody>
      </p:sp>
      <p:sp>
        <p:nvSpPr>
          <p:cNvPr id="6" name="Footer Placeholder 5">
            <a:extLst>
              <a:ext uri="{FF2B5EF4-FFF2-40B4-BE49-F238E27FC236}">
                <a16:creationId xmlns:a16="http://schemas.microsoft.com/office/drawing/2014/main" xmlns="" id="{EA08F21C-A2CA-4C9B-8A7F-84C614302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54605A0-832C-45E1-88AD-5CCAF8C85DF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413627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9AC2CF5-61FB-4A8B-A5A9-D6331F239C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24870B8-C6AA-4CC8-B0FC-4069271F6D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B83E87-AFBB-4C5C-BC29-184043D286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F9DB7-2505-4345-82BE-E6CA63E51C75}" type="datetimeFigureOut">
              <a:rPr lang="en-US" smtClean="0"/>
              <a:pPr/>
              <a:t>30/09/2021</a:t>
            </a:fld>
            <a:endParaRPr lang="en-US"/>
          </a:p>
        </p:txBody>
      </p:sp>
      <p:sp>
        <p:nvSpPr>
          <p:cNvPr id="5" name="Footer Placeholder 4">
            <a:extLst>
              <a:ext uri="{FF2B5EF4-FFF2-40B4-BE49-F238E27FC236}">
                <a16:creationId xmlns:a16="http://schemas.microsoft.com/office/drawing/2014/main" xmlns="" id="{9F47AF6C-988F-4901-92A0-690D549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2E82929-9DB9-4ED1-85A7-7EE034A45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D0E41-11B0-420D-8D6A-9AF9E19B5740}" type="slidenum">
              <a:rPr lang="en-US" smtClean="0"/>
              <a:pPr/>
              <a:t>‹#›</a:t>
            </a:fld>
            <a:endParaRPr lang="en-US"/>
          </a:p>
        </p:txBody>
      </p:sp>
    </p:spTree>
    <p:extLst>
      <p:ext uri="{BB962C8B-B14F-4D97-AF65-F5344CB8AC3E}">
        <p14:creationId xmlns:p14="http://schemas.microsoft.com/office/powerpoint/2010/main" xmlns="" val="887060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tinyurl.com/yyw4fuh2"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file:///D:\3%20b&#7897;%20s&#225;ch%20l&#7899;p%206%20m&#7899;i\KNTTCS,%20Gi&#225;o%20&#225;n%20&#272;&#7883;a%20l&#237;%206\PPT%20t&#7915;%20b&#224;i%2015%20&#273;&#7871;n%2031%20(KNTTCS)%20-%20&#272;L%206\&#272;&#7883;a%20l&#237;%206%20(KNTTCS)%20-%20K&#236;%20II\B&#224;i%2022%20-%20&#272;L6%20(KNTTCS)\S&#7921;%20h&#236;nh%20th&#224;nh%20c&#7911;a%20&#273;&#7845;t.mp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flipH="1">
            <a:off x="-989378" y="2546623"/>
            <a:ext cx="1004460" cy="4285979"/>
          </a:xfrm>
          <a:prstGeom prst="rect">
            <a:avLst/>
          </a:prstGeom>
          <a:solidFill>
            <a:schemeClr val="bg1"/>
          </a:solidFill>
          <a:ln>
            <a:noFill/>
          </a:ln>
          <a:effectLst>
            <a:glow rad="533400">
              <a:schemeClr val="bg1">
                <a:alpha val="65000"/>
              </a:schemeClr>
            </a:glow>
            <a:outerShdw blurRad="50800" dist="38100" algn="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lIns="90988" tIns="45494" rIns="90988" bIns="45494" rtlCol="0" anchor="ctr"/>
          <a:lstStyle/>
          <a:p>
            <a:pPr algn="ctr"/>
            <a:endParaRPr lang="en-US"/>
          </a:p>
        </p:txBody>
      </p:sp>
      <p:grpSp>
        <p:nvGrpSpPr>
          <p:cNvPr id="2" name="Group 13"/>
          <p:cNvGrpSpPr/>
          <p:nvPr/>
        </p:nvGrpSpPr>
        <p:grpSpPr>
          <a:xfrm>
            <a:off x="1621970" y="551203"/>
            <a:ext cx="9695485" cy="2307274"/>
            <a:chOff x="563562" y="438150"/>
            <a:chExt cx="10889457" cy="1676400"/>
          </a:xfrm>
        </p:grpSpPr>
        <p:sp>
          <p:nvSpPr>
            <p:cNvPr id="15" name="Rounded Rectangle 14"/>
            <p:cNvSpPr/>
            <p:nvPr/>
          </p:nvSpPr>
          <p:spPr>
            <a:xfrm>
              <a:off x="563562" y="438150"/>
              <a:ext cx="10889457" cy="1676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861219" y="514350"/>
              <a:ext cx="10439400" cy="1371600"/>
            </a:xfrm>
            <a:prstGeom prst="roundRect">
              <a:avLst/>
            </a:prstGeom>
            <a:solidFill>
              <a:srgbClr val="FF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rot="21134311">
            <a:off x="211738" y="184268"/>
            <a:ext cx="2585326" cy="1020773"/>
          </a:xfrm>
          <a:custGeom>
            <a:avLst/>
            <a:gdLst>
              <a:gd name="connsiteX0" fmla="*/ 0 w 3001962"/>
              <a:gd name="connsiteY0" fmla="*/ 0 h 762000"/>
              <a:gd name="connsiteX1" fmla="*/ 3001962 w 3001962"/>
              <a:gd name="connsiteY1" fmla="*/ 0 h 762000"/>
              <a:gd name="connsiteX2" fmla="*/ 3001962 w 3001962"/>
              <a:gd name="connsiteY2" fmla="*/ 762000 h 762000"/>
              <a:gd name="connsiteX3" fmla="*/ 0 w 3001962"/>
              <a:gd name="connsiteY3" fmla="*/ 762000 h 762000"/>
              <a:gd name="connsiteX4" fmla="*/ 0 w 3001962"/>
              <a:gd name="connsiteY4" fmla="*/ 0 h 762000"/>
              <a:gd name="connsiteX0" fmla="*/ 0 w 3001962"/>
              <a:gd name="connsiteY0" fmla="*/ 0 h 814421"/>
              <a:gd name="connsiteX1" fmla="*/ 3001962 w 3001962"/>
              <a:gd name="connsiteY1" fmla="*/ 0 h 814421"/>
              <a:gd name="connsiteX2" fmla="*/ 3001962 w 3001962"/>
              <a:gd name="connsiteY2" fmla="*/ 762000 h 814421"/>
              <a:gd name="connsiteX3" fmla="*/ 1100138 w 3001962"/>
              <a:gd name="connsiteY3" fmla="*/ 814388 h 814421"/>
              <a:gd name="connsiteX4" fmla="*/ 0 w 3001962"/>
              <a:gd name="connsiteY4" fmla="*/ 762000 h 814421"/>
              <a:gd name="connsiteX5" fmla="*/ 0 w 3001962"/>
              <a:gd name="connsiteY5" fmla="*/ 0 h 814421"/>
              <a:gd name="connsiteX0" fmla="*/ 0 w 3001962"/>
              <a:gd name="connsiteY0" fmla="*/ 0 h 814421"/>
              <a:gd name="connsiteX1" fmla="*/ 3001962 w 3001962"/>
              <a:gd name="connsiteY1" fmla="*/ 0 h 814421"/>
              <a:gd name="connsiteX2" fmla="*/ 3001962 w 3001962"/>
              <a:gd name="connsiteY2" fmla="*/ 762000 h 814421"/>
              <a:gd name="connsiteX3" fmla="*/ 1100138 w 3001962"/>
              <a:gd name="connsiteY3" fmla="*/ 814388 h 814421"/>
              <a:gd name="connsiteX4" fmla="*/ 0 w 3001962"/>
              <a:gd name="connsiteY4" fmla="*/ 762000 h 814421"/>
              <a:gd name="connsiteX5" fmla="*/ 0 w 3001962"/>
              <a:gd name="connsiteY5" fmla="*/ 0 h 814421"/>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14 h 814402"/>
              <a:gd name="connsiteX1" fmla="*/ 1047750 w 3001962"/>
              <a:gd name="connsiteY1" fmla="*/ 123839 h 814402"/>
              <a:gd name="connsiteX2" fmla="*/ 3001962 w 3001962"/>
              <a:gd name="connsiteY2" fmla="*/ 14 h 814402"/>
              <a:gd name="connsiteX3" fmla="*/ 3001962 w 3001962"/>
              <a:gd name="connsiteY3" fmla="*/ 762014 h 814402"/>
              <a:gd name="connsiteX4" fmla="*/ 1100138 w 3001962"/>
              <a:gd name="connsiteY4" fmla="*/ 814402 h 814402"/>
              <a:gd name="connsiteX5" fmla="*/ 0 w 3001962"/>
              <a:gd name="connsiteY5" fmla="*/ 762014 h 814402"/>
              <a:gd name="connsiteX6" fmla="*/ 0 w 3001962"/>
              <a:gd name="connsiteY6" fmla="*/ 14 h 814402"/>
              <a:gd name="connsiteX0" fmla="*/ 0 w 3001962"/>
              <a:gd name="connsiteY0" fmla="*/ 45263 h 859651"/>
              <a:gd name="connsiteX1" fmla="*/ 1047750 w 3001962"/>
              <a:gd name="connsiteY1" fmla="*/ 169088 h 859651"/>
              <a:gd name="connsiteX2" fmla="*/ 3001962 w 3001962"/>
              <a:gd name="connsiteY2" fmla="*/ 45263 h 859651"/>
              <a:gd name="connsiteX3" fmla="*/ 3001962 w 3001962"/>
              <a:gd name="connsiteY3" fmla="*/ 807263 h 859651"/>
              <a:gd name="connsiteX4" fmla="*/ 1100138 w 3001962"/>
              <a:gd name="connsiteY4" fmla="*/ 859651 h 859651"/>
              <a:gd name="connsiteX5" fmla="*/ 0 w 3001962"/>
              <a:gd name="connsiteY5" fmla="*/ 807263 h 859651"/>
              <a:gd name="connsiteX6" fmla="*/ 0 w 3001962"/>
              <a:gd name="connsiteY6" fmla="*/ 45263 h 859651"/>
              <a:gd name="connsiteX0" fmla="*/ 0 w 3001962"/>
              <a:gd name="connsiteY0" fmla="*/ 79206 h 893594"/>
              <a:gd name="connsiteX1" fmla="*/ 1047750 w 3001962"/>
              <a:gd name="connsiteY1" fmla="*/ 203031 h 893594"/>
              <a:gd name="connsiteX2" fmla="*/ 3001962 w 3001962"/>
              <a:gd name="connsiteY2" fmla="*/ 79206 h 893594"/>
              <a:gd name="connsiteX3" fmla="*/ 3001962 w 3001962"/>
              <a:gd name="connsiteY3" fmla="*/ 841206 h 893594"/>
              <a:gd name="connsiteX4" fmla="*/ 1100138 w 3001962"/>
              <a:gd name="connsiteY4" fmla="*/ 893594 h 893594"/>
              <a:gd name="connsiteX5" fmla="*/ 0 w 3001962"/>
              <a:gd name="connsiteY5" fmla="*/ 841206 h 893594"/>
              <a:gd name="connsiteX6" fmla="*/ 0 w 3001962"/>
              <a:gd name="connsiteY6" fmla="*/ 79206 h 893594"/>
              <a:gd name="connsiteX0" fmla="*/ 0 w 3001962"/>
              <a:gd name="connsiteY0" fmla="*/ 88885 h 903273"/>
              <a:gd name="connsiteX1" fmla="*/ 1047750 w 3001962"/>
              <a:gd name="connsiteY1" fmla="*/ 212710 h 903273"/>
              <a:gd name="connsiteX2" fmla="*/ 3001962 w 3001962"/>
              <a:gd name="connsiteY2" fmla="*/ 69835 h 903273"/>
              <a:gd name="connsiteX3" fmla="*/ 3001962 w 3001962"/>
              <a:gd name="connsiteY3" fmla="*/ 850885 h 903273"/>
              <a:gd name="connsiteX4" fmla="*/ 1100138 w 3001962"/>
              <a:gd name="connsiteY4" fmla="*/ 903273 h 903273"/>
              <a:gd name="connsiteX5" fmla="*/ 0 w 3001962"/>
              <a:gd name="connsiteY5" fmla="*/ 850885 h 903273"/>
              <a:gd name="connsiteX6" fmla="*/ 0 w 3001962"/>
              <a:gd name="connsiteY6" fmla="*/ 88885 h 903273"/>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1962" h="872657">
                <a:moveTo>
                  <a:pt x="0" y="58269"/>
                </a:moveTo>
                <a:cubicBezTo>
                  <a:pt x="346075" y="56682"/>
                  <a:pt x="577850" y="45569"/>
                  <a:pt x="1047750" y="182094"/>
                </a:cubicBezTo>
                <a:cubicBezTo>
                  <a:pt x="1970617" y="-40156"/>
                  <a:pt x="2245783" y="-19518"/>
                  <a:pt x="3001962" y="39219"/>
                </a:cubicBezTo>
                <a:lnTo>
                  <a:pt x="3001962" y="820269"/>
                </a:lnTo>
                <a:cubicBezTo>
                  <a:pt x="2107671" y="700135"/>
                  <a:pt x="1935691" y="730185"/>
                  <a:pt x="1100138" y="872657"/>
                </a:cubicBezTo>
                <a:cubicBezTo>
                  <a:pt x="504825" y="621832"/>
                  <a:pt x="109538" y="790107"/>
                  <a:pt x="0" y="820269"/>
                </a:cubicBezTo>
                <a:lnTo>
                  <a:pt x="0" y="58269"/>
                </a:lnTo>
                <a:close/>
              </a:path>
            </a:pathLst>
          </a:custGeom>
          <a:solidFill>
            <a:srgbClr val="00D661"/>
          </a:solidFill>
          <a:ln>
            <a:noFill/>
          </a:ln>
        </p:spPr>
        <p:style>
          <a:lnRef idx="2">
            <a:schemeClr val="accent1">
              <a:shade val="50000"/>
            </a:schemeClr>
          </a:lnRef>
          <a:fillRef idx="1">
            <a:schemeClr val="accent1"/>
          </a:fillRef>
          <a:effectRef idx="0">
            <a:schemeClr val="accent1"/>
          </a:effectRef>
          <a:fontRef idx="minor">
            <a:schemeClr val="lt1"/>
          </a:fontRef>
        </p:style>
        <p:txBody>
          <a:bodyPr lIns="90988" tIns="45494" rIns="90988" bIns="45494" rtlCol="0" anchor="ctr"/>
          <a:lstStyle/>
          <a:p>
            <a:pPr algn="ctr"/>
            <a:endParaRPr lang="en-US" dirty="0">
              <a:solidFill>
                <a:srgbClr val="FF0000"/>
              </a:solidFill>
              <a:latin typeface="Times New Roman" pitchFamily="18" charset="0"/>
              <a:cs typeface="Times New Roman" pitchFamily="18" charset="0"/>
            </a:endParaRPr>
          </a:p>
        </p:txBody>
      </p:sp>
      <p:sp>
        <p:nvSpPr>
          <p:cNvPr id="12" name="Title 6"/>
          <p:cNvSpPr txBox="1">
            <a:spLocks/>
          </p:cNvSpPr>
          <p:nvPr/>
        </p:nvSpPr>
        <p:spPr>
          <a:xfrm rot="21033492">
            <a:off x="380948" y="722351"/>
            <a:ext cx="2216215" cy="530444"/>
          </a:xfrm>
          <a:prstGeom prst="rect">
            <a:avLst/>
          </a:prstGeom>
        </p:spPr>
        <p:txBody>
          <a:bodyPr spcFirstLastPara="1" lIns="90988" tIns="45494" rIns="90988" bIns="45494" numCol="1">
            <a:prstTxWarp prst="textArchUp">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CHƯƠNG </a:t>
            </a:r>
            <a:r>
              <a:rPr lang="en-US" sz="35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6</a:t>
            </a:r>
            <a:endParaRPr lang="en-US" sz="35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Oval 19"/>
          <p:cNvSpPr/>
          <p:nvPr/>
        </p:nvSpPr>
        <p:spPr>
          <a:xfrm>
            <a:off x="10088972" y="215405"/>
            <a:ext cx="226912"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88" tIns="45494" rIns="90988" bIns="45494" rtlCol="0" anchor="ctr"/>
          <a:lstStyle/>
          <a:p>
            <a:pPr algn="ctr"/>
            <a:endParaRPr lang="en-US"/>
          </a:p>
        </p:txBody>
      </p:sp>
      <p:sp>
        <p:nvSpPr>
          <p:cNvPr id="21" name="Oval 20"/>
          <p:cNvSpPr/>
          <p:nvPr/>
        </p:nvSpPr>
        <p:spPr>
          <a:xfrm>
            <a:off x="10088685" y="645689"/>
            <a:ext cx="226912"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88" tIns="45494" rIns="90988" bIns="45494" rtlCol="0" anchor="ctr"/>
          <a:lstStyle/>
          <a:p>
            <a:pPr algn="ctr"/>
            <a:endParaRPr lang="en-US"/>
          </a:p>
        </p:txBody>
      </p:sp>
      <p:sp>
        <p:nvSpPr>
          <p:cNvPr id="22" name="Rectangle 5"/>
          <p:cNvSpPr/>
          <p:nvPr/>
        </p:nvSpPr>
        <p:spPr>
          <a:xfrm>
            <a:off x="10150769" y="329763"/>
            <a:ext cx="103322" cy="453255"/>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88" tIns="45494" rIns="90988" bIns="45494" rtlCol="0" anchor="ctr"/>
          <a:lstStyle/>
          <a:p>
            <a:pPr algn="ctr"/>
            <a:endParaRPr lang="en-US"/>
          </a:p>
        </p:txBody>
      </p:sp>
      <p:sp>
        <p:nvSpPr>
          <p:cNvPr id="29" name="Oval 28"/>
          <p:cNvSpPr/>
          <p:nvPr/>
        </p:nvSpPr>
        <p:spPr>
          <a:xfrm>
            <a:off x="3208297" y="230944"/>
            <a:ext cx="226912"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88" tIns="45494" rIns="90988" bIns="45494" rtlCol="0" anchor="ctr"/>
          <a:lstStyle/>
          <a:p>
            <a:pPr algn="ctr"/>
            <a:endParaRPr lang="en-US"/>
          </a:p>
        </p:txBody>
      </p:sp>
      <p:sp>
        <p:nvSpPr>
          <p:cNvPr id="30" name="Oval 29"/>
          <p:cNvSpPr/>
          <p:nvPr/>
        </p:nvSpPr>
        <p:spPr>
          <a:xfrm>
            <a:off x="3220397" y="660388"/>
            <a:ext cx="226912"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88" tIns="45494" rIns="90988" bIns="45494" rtlCol="0" anchor="ctr"/>
          <a:lstStyle/>
          <a:p>
            <a:pPr algn="ctr"/>
            <a:endParaRPr lang="en-US"/>
          </a:p>
        </p:txBody>
      </p:sp>
      <p:sp>
        <p:nvSpPr>
          <p:cNvPr id="31" name="Rectangle 5"/>
          <p:cNvSpPr/>
          <p:nvPr/>
        </p:nvSpPr>
        <p:spPr>
          <a:xfrm>
            <a:off x="3270093" y="345301"/>
            <a:ext cx="103322" cy="453255"/>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88" tIns="45494" rIns="90988" bIns="45494" rtlCol="0" anchor="ctr"/>
          <a:lstStyle/>
          <a:p>
            <a:pPr algn="ctr"/>
            <a:endParaRPr lang="en-US"/>
          </a:p>
        </p:txBody>
      </p:sp>
      <p:sp>
        <p:nvSpPr>
          <p:cNvPr id="3" name="TextBox 2">
            <a:extLst>
              <a:ext uri="{FF2B5EF4-FFF2-40B4-BE49-F238E27FC236}">
                <a16:creationId xmlns="" xmlns:a16="http://schemas.microsoft.com/office/drawing/2014/main" id="{71C59354-5B7E-4E41-9297-D4C983BABFA8}"/>
              </a:ext>
            </a:extLst>
          </p:cNvPr>
          <p:cNvSpPr txBox="1"/>
          <p:nvPr/>
        </p:nvSpPr>
        <p:spPr>
          <a:xfrm>
            <a:off x="2517258" y="287417"/>
            <a:ext cx="8547409" cy="2183162"/>
          </a:xfrm>
          <a:prstGeom prst="rect">
            <a:avLst/>
          </a:prstGeom>
          <a:noFill/>
        </p:spPr>
        <p:txBody>
          <a:bodyPr wrap="square" rtlCol="0">
            <a:spAutoFit/>
          </a:bodyPr>
          <a:lstStyle/>
          <a:p>
            <a:pPr algn="ctr">
              <a:lnSpc>
                <a:spcPct val="130000"/>
              </a:lnSpc>
            </a:pPr>
            <a:r>
              <a:rPr lang="en-US" sz="5500" b="1" dirty="0" smtClean="0">
                <a:solidFill>
                  <a:srgbClr val="0070C0"/>
                </a:solidFill>
                <a:latin typeface="Times New Roman" pitchFamily="18" charset="0"/>
                <a:cs typeface="Times New Roman" pitchFamily="18" charset="0"/>
              </a:rPr>
              <a:t>ĐẤT VÀ SINH VẬT  TRÊN TRÁI </a:t>
            </a:r>
            <a:r>
              <a:rPr lang="en-US" sz="5500" b="1" dirty="0">
                <a:solidFill>
                  <a:srgbClr val="0070C0"/>
                </a:solidFill>
                <a:latin typeface="Times New Roman" pitchFamily="18" charset="0"/>
                <a:cs typeface="Times New Roman" pitchFamily="18" charset="0"/>
              </a:rPr>
              <a:t>ĐẤT</a:t>
            </a:r>
          </a:p>
        </p:txBody>
      </p:sp>
      <p:pic>
        <p:nvPicPr>
          <p:cNvPr id="25" name="Picture 24">
            <a:extLst>
              <a:ext uri="{FF2B5EF4-FFF2-40B4-BE49-F238E27FC236}">
                <a16:creationId xmlns="" xmlns:a16="http://schemas.microsoft.com/office/drawing/2014/main" id="{27719A11-200E-4035-9AD5-49EAD97B9B2E}"/>
              </a:ext>
            </a:extLst>
          </p:cNvPr>
          <p:cNvPicPr>
            <a:picLocks noChangeAspect="1"/>
          </p:cNvPicPr>
          <p:nvPr/>
        </p:nvPicPr>
        <p:blipFill rotWithShape="1">
          <a:blip r:embed="rId2"/>
          <a:srcRect l="27554" t="50000" r="60807" b="31566"/>
          <a:stretch/>
        </p:blipFill>
        <p:spPr>
          <a:xfrm>
            <a:off x="8623254" y="3182369"/>
            <a:ext cx="3568746" cy="3004804"/>
          </a:xfrm>
          <a:prstGeom prst="rect">
            <a:avLst/>
          </a:prstGeom>
        </p:spPr>
      </p:pic>
      <p:pic>
        <p:nvPicPr>
          <p:cNvPr id="27" name="Picture 4" descr="Khám phá một số loài động vật nhỏ, thích nghi tốt ở sa mạc">
            <a:extLst>
              <a:ext uri="{FF2B5EF4-FFF2-40B4-BE49-F238E27FC236}">
                <a16:creationId xmlns="" xmlns:a16="http://schemas.microsoft.com/office/drawing/2014/main" id="{3A176F67-76E1-4FE7-B250-B2E078A674FA}"/>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14905" y="3768068"/>
            <a:ext cx="3551987" cy="2791025"/>
          </a:xfrm>
          <a:prstGeom prst="rect">
            <a:avLst/>
          </a:prstGeom>
          <a:noFill/>
          <a:extLst>
            <a:ext uri="{909E8E84-426E-40DD-AFC4-6F175D3DCCD1}">
              <a14:hiddenFill xmlns="" xmlns:a14="http://schemas.microsoft.com/office/drawing/2010/main">
                <a:solidFill>
                  <a:srgbClr val="FFFFFF"/>
                </a:solidFill>
              </a14:hiddenFill>
            </a:ext>
          </a:extLst>
        </p:spPr>
      </p:pic>
      <p:pic>
        <p:nvPicPr>
          <p:cNvPr id="75778" name="Picture 2"/>
          <p:cNvPicPr>
            <a:picLocks noChangeAspect="1" noChangeArrowheads="1"/>
          </p:cNvPicPr>
          <p:nvPr/>
        </p:nvPicPr>
        <p:blipFill>
          <a:blip r:embed="rId4"/>
          <a:srcRect/>
          <a:stretch>
            <a:fillRect/>
          </a:stretch>
        </p:blipFill>
        <p:spPr bwMode="auto">
          <a:xfrm>
            <a:off x="339501" y="3143406"/>
            <a:ext cx="3495675" cy="2962275"/>
          </a:xfrm>
          <a:prstGeom prst="rect">
            <a:avLst/>
          </a:prstGeom>
          <a:noFill/>
          <a:ln w="9525">
            <a:noFill/>
            <a:miter lim="800000"/>
            <a:headEnd/>
            <a:tailEnd/>
          </a:ln>
          <a:effectLst/>
        </p:spPr>
      </p:pic>
    </p:spTree>
    <p:extLst>
      <p:ext uri="{BB962C8B-B14F-4D97-AF65-F5344CB8AC3E}">
        <p14:creationId xmlns="" xmlns:p14="http://schemas.microsoft.com/office/powerpoint/2010/main" val="400437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ppt_x</p:attrName>
                                        </p:attrNameLst>
                                      </p:cBhvr>
                                      <p:tavLst>
                                        <p:tav tm="0">
                                          <p:val>
                                            <p:strVal val="#ppt_x-.2"/>
                                          </p:val>
                                        </p:tav>
                                        <p:tav tm="100000">
                                          <p:val>
                                            <p:strVal val="#ppt_x"/>
                                          </p:val>
                                        </p:tav>
                                      </p:tavLst>
                                    </p:anim>
                                    <p:anim calcmode="lin" valueType="num">
                                      <p:cBhvr>
                                        <p:cTn id="1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gtEl>
                                      </p:cBhvr>
                                    </p:animEffect>
                                  </p:childTnLst>
                                </p:cTn>
                              </p:par>
                              <p:par>
                                <p:cTn id="20" presetID="29"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ppt_x</p:attrName>
                                        </p:attrNameLst>
                                      </p:cBhvr>
                                      <p:tavLst>
                                        <p:tav tm="0">
                                          <p:val>
                                            <p:strVal val="#ppt_x-.2"/>
                                          </p:val>
                                        </p:tav>
                                        <p:tav tm="100000">
                                          <p:val>
                                            <p:strVal val="#ppt_x"/>
                                          </p:val>
                                        </p:tav>
                                      </p:tavLst>
                                    </p:anim>
                                    <p:anim calcmode="lin" valueType="num">
                                      <p:cBhvr>
                                        <p:cTn id="2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
                                        </p:tgtEl>
                                      </p:cBhvr>
                                    </p:animEffect>
                                  </p:childTnLst>
                                </p:cTn>
                              </p:par>
                              <p:par>
                                <p:cTn id="25" presetID="29"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ppt_x</p:attrName>
                                        </p:attrNameLst>
                                      </p:cBhvr>
                                      <p:tavLst>
                                        <p:tav tm="0">
                                          <p:val>
                                            <p:strVal val="#ppt_x-.2"/>
                                          </p:val>
                                        </p:tav>
                                        <p:tav tm="100000">
                                          <p:val>
                                            <p:strVal val="#ppt_x"/>
                                          </p:val>
                                        </p:tav>
                                      </p:tavLst>
                                    </p:anim>
                                    <p:anim calcmode="lin" valueType="num">
                                      <p:cBhvr>
                                        <p:cTn id="2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5"/>
                                        </p:tgtEl>
                                      </p:cBhvr>
                                    </p:animEffect>
                                  </p:childTnLst>
                                </p:cTn>
                              </p:par>
                              <p:par>
                                <p:cTn id="30" presetID="29"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1000" fill="hold"/>
                                        <p:tgtEl>
                                          <p:spTgt spid="27"/>
                                        </p:tgtEl>
                                        <p:attrNameLst>
                                          <p:attrName>ppt_x</p:attrName>
                                        </p:attrNameLst>
                                      </p:cBhvr>
                                      <p:tavLst>
                                        <p:tav tm="0">
                                          <p:val>
                                            <p:strVal val="#ppt_x-.2"/>
                                          </p:val>
                                        </p:tav>
                                        <p:tav tm="100000">
                                          <p:val>
                                            <p:strVal val="#ppt_x"/>
                                          </p:val>
                                        </p:tav>
                                      </p:tavLst>
                                    </p:anim>
                                    <p:anim calcmode="lin" valueType="num">
                                      <p:cBhvr>
                                        <p:cTn id="33"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7"/>
                                        </p:tgtEl>
                                      </p:cBhvr>
                                    </p:animEffect>
                                  </p:childTnLst>
                                </p:cTn>
                              </p:par>
                              <p:par>
                                <p:cTn id="35" presetID="29" presetClass="entr" presetSubtype="0" fill="hold" nodeType="withEffect">
                                  <p:stCondLst>
                                    <p:cond delay="0"/>
                                  </p:stCondLst>
                                  <p:childTnLst>
                                    <p:set>
                                      <p:cBhvr>
                                        <p:cTn id="36" dur="1" fill="hold">
                                          <p:stCondLst>
                                            <p:cond delay="0"/>
                                          </p:stCondLst>
                                        </p:cTn>
                                        <p:tgtEl>
                                          <p:spTgt spid="75778"/>
                                        </p:tgtEl>
                                        <p:attrNameLst>
                                          <p:attrName>style.visibility</p:attrName>
                                        </p:attrNameLst>
                                      </p:cBhvr>
                                      <p:to>
                                        <p:strVal val="visible"/>
                                      </p:to>
                                    </p:set>
                                    <p:anim calcmode="lin" valueType="num">
                                      <p:cBhvr>
                                        <p:cTn id="37" dur="1000" fill="hold"/>
                                        <p:tgtEl>
                                          <p:spTgt spid="75778"/>
                                        </p:tgtEl>
                                        <p:attrNameLst>
                                          <p:attrName>ppt_x</p:attrName>
                                        </p:attrNameLst>
                                      </p:cBhvr>
                                      <p:tavLst>
                                        <p:tav tm="0">
                                          <p:val>
                                            <p:strVal val="#ppt_x-.2"/>
                                          </p:val>
                                        </p:tav>
                                        <p:tav tm="100000">
                                          <p:val>
                                            <p:strVal val="#ppt_x"/>
                                          </p:val>
                                        </p:tav>
                                      </p:tavLst>
                                    </p:anim>
                                    <p:anim calcmode="lin" valueType="num">
                                      <p:cBhvr>
                                        <p:cTn id="38" dur="1000" fill="hold"/>
                                        <p:tgtEl>
                                          <p:spTgt spid="75778"/>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5778"/>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1000" fill="hold"/>
                                        <p:tgtEl>
                                          <p:spTgt spid="29"/>
                                        </p:tgtEl>
                                        <p:attrNameLst>
                                          <p:attrName>ppt_x</p:attrName>
                                        </p:attrNameLst>
                                      </p:cBhvr>
                                      <p:tavLst>
                                        <p:tav tm="0">
                                          <p:val>
                                            <p:strVal val="#ppt_x-.2"/>
                                          </p:val>
                                        </p:tav>
                                        <p:tav tm="100000">
                                          <p:val>
                                            <p:strVal val="#ppt_x"/>
                                          </p:val>
                                        </p:tav>
                                      </p:tavLst>
                                    </p:anim>
                                    <p:anim calcmode="lin" valueType="num">
                                      <p:cBhvr>
                                        <p:cTn id="43"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9"/>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1000" fill="hold"/>
                                        <p:tgtEl>
                                          <p:spTgt spid="31"/>
                                        </p:tgtEl>
                                        <p:attrNameLst>
                                          <p:attrName>ppt_x</p:attrName>
                                        </p:attrNameLst>
                                      </p:cBhvr>
                                      <p:tavLst>
                                        <p:tav tm="0">
                                          <p:val>
                                            <p:strVal val="#ppt_x-.2"/>
                                          </p:val>
                                        </p:tav>
                                        <p:tav tm="100000">
                                          <p:val>
                                            <p:strVal val="#ppt_x"/>
                                          </p:val>
                                        </p:tav>
                                      </p:tavLst>
                                    </p:anim>
                                    <p:anim calcmode="lin" valueType="num">
                                      <p:cBhvr>
                                        <p:cTn id="48"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1"/>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1000" fill="hold"/>
                                        <p:tgtEl>
                                          <p:spTgt spid="30"/>
                                        </p:tgtEl>
                                        <p:attrNameLst>
                                          <p:attrName>ppt_x</p:attrName>
                                        </p:attrNameLst>
                                      </p:cBhvr>
                                      <p:tavLst>
                                        <p:tav tm="0">
                                          <p:val>
                                            <p:strVal val="#ppt_x-.2"/>
                                          </p:val>
                                        </p:tav>
                                        <p:tav tm="100000">
                                          <p:val>
                                            <p:strVal val="#ppt_x"/>
                                          </p:val>
                                        </p:tav>
                                      </p:tavLst>
                                    </p:anim>
                                    <p:anim calcmode="lin" valueType="num">
                                      <p:cBhvr>
                                        <p:cTn id="53"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0"/>
                                        </p:tgtEl>
                                      </p:cBhvr>
                                    </p:animEffect>
                                  </p:childTnLst>
                                </p:cTn>
                              </p:par>
                              <p:par>
                                <p:cTn id="55" presetID="29"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1000" fill="hold"/>
                                        <p:tgtEl>
                                          <p:spTgt spid="20"/>
                                        </p:tgtEl>
                                        <p:attrNameLst>
                                          <p:attrName>ppt_x</p:attrName>
                                        </p:attrNameLst>
                                      </p:cBhvr>
                                      <p:tavLst>
                                        <p:tav tm="0">
                                          <p:val>
                                            <p:strVal val="#ppt_x-.2"/>
                                          </p:val>
                                        </p:tav>
                                        <p:tav tm="100000">
                                          <p:val>
                                            <p:strVal val="#ppt_x"/>
                                          </p:val>
                                        </p:tav>
                                      </p:tavLst>
                                    </p:anim>
                                    <p:anim calcmode="lin" valueType="num">
                                      <p:cBhvr>
                                        <p:cTn id="5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59" dur="1000"/>
                                        <p:tgtEl>
                                          <p:spTgt spid="20"/>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1000" fill="hold"/>
                                        <p:tgtEl>
                                          <p:spTgt spid="22"/>
                                        </p:tgtEl>
                                        <p:attrNameLst>
                                          <p:attrName>ppt_x</p:attrName>
                                        </p:attrNameLst>
                                      </p:cBhvr>
                                      <p:tavLst>
                                        <p:tav tm="0">
                                          <p:val>
                                            <p:strVal val="#ppt_x-.2"/>
                                          </p:val>
                                        </p:tav>
                                        <p:tav tm="100000">
                                          <p:val>
                                            <p:strVal val="#ppt_x"/>
                                          </p:val>
                                        </p:tav>
                                      </p:tavLst>
                                    </p:anim>
                                    <p:anim calcmode="lin" valueType="num">
                                      <p:cBhvr>
                                        <p:cTn id="6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64" dur="1000"/>
                                        <p:tgtEl>
                                          <p:spTgt spid="22"/>
                                        </p:tgtEl>
                                      </p:cBhvr>
                                    </p:animEffect>
                                  </p:childTnLst>
                                </p:cTn>
                              </p:par>
                              <p:par>
                                <p:cTn id="65" presetID="29"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1000" fill="hold"/>
                                        <p:tgtEl>
                                          <p:spTgt spid="21"/>
                                        </p:tgtEl>
                                        <p:attrNameLst>
                                          <p:attrName>ppt_x</p:attrName>
                                        </p:attrNameLst>
                                      </p:cBhvr>
                                      <p:tavLst>
                                        <p:tav tm="0">
                                          <p:val>
                                            <p:strVal val="#ppt_x-.2"/>
                                          </p:val>
                                        </p:tav>
                                        <p:tav tm="100000">
                                          <p:val>
                                            <p:strVal val="#ppt_x"/>
                                          </p:val>
                                        </p:tav>
                                      </p:tavLst>
                                    </p:anim>
                                    <p:anim calcmode="lin" valueType="num">
                                      <p:cBhvr>
                                        <p:cTn id="6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6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0" grpId="0" animBg="1"/>
      <p:bldP spid="21" grpId="0" animBg="1"/>
      <p:bldP spid="22" grpId="0" animBg="1"/>
      <p:bldP spid="29" grpId="0" animBg="1"/>
      <p:bldP spid="30" grpId="0" animBg="1"/>
      <p:bldP spid="31"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 xmlns:a16="http://schemas.microsoft.com/office/drawing/2014/main" id="{39637EAF-75AF-405F-A6E7-BB95A9E2D06A}"/>
              </a:ext>
            </a:extLst>
          </p:cNvPr>
          <p:cNvGrpSpPr/>
          <p:nvPr/>
        </p:nvGrpSpPr>
        <p:grpSpPr>
          <a:xfrm>
            <a:off x="348884" y="1698685"/>
            <a:ext cx="3435326" cy="1902799"/>
            <a:chOff x="2695" y="1347581"/>
            <a:chExt cx="3283776" cy="1341173"/>
          </a:xfrm>
        </p:grpSpPr>
        <p:sp>
          <p:nvSpPr>
            <p:cNvPr id="9" name="Arrow: Chevron 8">
              <a:extLst>
                <a:ext uri="{FF2B5EF4-FFF2-40B4-BE49-F238E27FC236}">
                  <a16:creationId xmlns="" xmlns:a16="http://schemas.microsoft.com/office/drawing/2014/main" id="{46BA9907-22BC-4322-BAA4-3A1F04A7C8E2}"/>
                </a:ext>
              </a:extLst>
            </p:cNvPr>
            <p:cNvSpPr/>
            <p:nvPr/>
          </p:nvSpPr>
          <p:spPr>
            <a:xfrm>
              <a:off x="2695" y="1375244"/>
              <a:ext cx="3283776" cy="1313510"/>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Arrow: Chevron 4">
              <a:extLst>
                <a:ext uri="{FF2B5EF4-FFF2-40B4-BE49-F238E27FC236}">
                  <a16:creationId xmlns="" xmlns:a16="http://schemas.microsoft.com/office/drawing/2014/main" id="{289F4C9F-9910-4DEA-A7FD-2F46C9EA645C}"/>
                </a:ext>
              </a:extLst>
            </p:cNvPr>
            <p:cNvSpPr txBox="1"/>
            <p:nvPr/>
          </p:nvSpPr>
          <p:spPr>
            <a:xfrm>
              <a:off x="1216661" y="1347581"/>
              <a:ext cx="1970267"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2500" b="1" dirty="0">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rPr>
                <a:t>Đá mẹ</a:t>
              </a:r>
            </a:p>
          </p:txBody>
        </p:sp>
      </p:grpSp>
      <p:sp>
        <p:nvSpPr>
          <p:cNvPr id="23" name="TextBox 22">
            <a:extLst>
              <a:ext uri="{FF2B5EF4-FFF2-40B4-BE49-F238E27FC236}">
                <a16:creationId xmlns="" xmlns:a16="http://schemas.microsoft.com/office/drawing/2014/main" id="{24292F98-ABF6-4C43-9B0F-D7CA91F8C985}"/>
              </a:ext>
            </a:extLst>
          </p:cNvPr>
          <p:cNvSpPr txBox="1"/>
          <p:nvPr/>
        </p:nvSpPr>
        <p:spPr>
          <a:xfrm>
            <a:off x="691208" y="3688846"/>
            <a:ext cx="1534160" cy="477054"/>
          </a:xfrm>
          <a:prstGeom prst="rect">
            <a:avLst/>
          </a:prstGeom>
          <a:solidFill>
            <a:srgbClr val="FFFF00"/>
          </a:solidFill>
          <a:ln>
            <a:solidFill>
              <a:srgbClr val="0000FF"/>
            </a:solidFill>
          </a:ln>
        </p:spPr>
        <p:txBody>
          <a:bodyPr wrap="square" rtlCol="0">
            <a:spAutoFit/>
          </a:bodyPr>
          <a:lstStyle/>
          <a:p>
            <a:pPr algn="ctr"/>
            <a:r>
              <a:rPr lang="en-US" sz="2500" b="1" dirty="0">
                <a:solidFill>
                  <a:srgbClr val="0000FF"/>
                </a:solidFill>
                <a:latin typeface="Times New Roman" pitchFamily="18" charset="0"/>
                <a:cs typeface="Times New Roman" pitchFamily="18" charset="0"/>
              </a:rPr>
              <a:t>Nhóm 1</a:t>
            </a:r>
          </a:p>
        </p:txBody>
      </p:sp>
      <p:sp>
        <p:nvSpPr>
          <p:cNvPr id="28"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22. LỚP ĐẤT TRÊN TRÁI ĐẤT</a:t>
            </a:r>
            <a:endParaRPr lang="en-US" sz="3000" b="1" dirty="0">
              <a:latin typeface="Times New Roman" pitchFamily="18" charset="0"/>
            </a:endParaRPr>
          </a:p>
        </p:txBody>
      </p:sp>
      <p:sp>
        <p:nvSpPr>
          <p:cNvPr id="29"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30"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31"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32" name="TextBox 31"/>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3. Các nhân tố hình thành </a:t>
            </a:r>
            <a:r>
              <a:rPr lang="vi-VN" sz="2400" b="1" u="sng" dirty="0" smtClean="0">
                <a:solidFill>
                  <a:srgbClr val="000099"/>
                </a:solidFill>
                <a:latin typeface="Times New Roman" pitchFamily="18" charset="0"/>
                <a:cs typeface="Times New Roman" pitchFamily="18" charset="0"/>
              </a:rPr>
              <a:t>đất</a:t>
            </a:r>
            <a:endParaRPr lang="en-US" sz="2400" b="1" u="sng" dirty="0">
              <a:solidFill>
                <a:srgbClr val="000099"/>
              </a:solidFill>
              <a:latin typeface="Times New Roman" pitchFamily="18" charset="0"/>
              <a:cs typeface="Times New Roman" pitchFamily="18" charset="0"/>
            </a:endParaRPr>
          </a:p>
        </p:txBody>
      </p:sp>
      <p:pic>
        <p:nvPicPr>
          <p:cNvPr id="41" name="Picture 4">
            <a:extLst>
              <a:ext uri="{FF2B5EF4-FFF2-40B4-BE49-F238E27FC236}">
                <a16:creationId xmlns="" xmlns:a16="http://schemas.microsoft.com/office/drawing/2014/main" id="{21BD1E6D-42D7-417A-A707-5B96403434AF}"/>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t="60715"/>
          <a:stretch>
            <a:fillRect/>
          </a:stretch>
        </p:blipFill>
        <p:spPr bwMode="auto">
          <a:xfrm>
            <a:off x="3831011" y="3249233"/>
            <a:ext cx="3948423"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5">
            <a:extLst>
              <a:ext uri="{FF2B5EF4-FFF2-40B4-BE49-F238E27FC236}">
                <a16:creationId xmlns="" xmlns:a16="http://schemas.microsoft.com/office/drawing/2014/main" id="{94E55A4B-15D4-45D3-A3DA-1A479CADB5B0}"/>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t="64285"/>
          <a:stretch>
            <a:fillRect/>
          </a:stretch>
        </p:blipFill>
        <p:spPr bwMode="auto">
          <a:xfrm>
            <a:off x="8004517" y="3247232"/>
            <a:ext cx="3923888"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 name="Text Box 6">
            <a:extLst>
              <a:ext uri="{FF2B5EF4-FFF2-40B4-BE49-F238E27FC236}">
                <a16:creationId xmlns="" xmlns:a16="http://schemas.microsoft.com/office/drawing/2014/main" id="{B53F799F-C6F1-4CC0-A85C-046CD07A91FA}"/>
              </a:ext>
            </a:extLst>
          </p:cNvPr>
          <p:cNvSpPr txBox="1">
            <a:spLocks noChangeArrowheads="1"/>
          </p:cNvSpPr>
          <p:nvPr/>
        </p:nvSpPr>
        <p:spPr bwMode="auto">
          <a:xfrm>
            <a:off x="4808693" y="6170996"/>
            <a:ext cx="1949573" cy="400110"/>
          </a:xfrm>
          <a:prstGeom prst="rect">
            <a:avLst/>
          </a:prstGeom>
          <a:solidFill>
            <a:srgbClr val="FFFF00"/>
          </a:solidFill>
          <a:ln>
            <a:solidFill>
              <a:srgbClr val="0000FF"/>
            </a:solidFill>
          </a:ln>
          <a:effectLst/>
          <a:extLst>
            <a:ext uri="{909E8E84-426E-40DD-AFC4-6F175D3DCCD1}">
              <a14:hiddenFill xmlns="" xmlns:a14="http://schemas.microsoft.com/office/drawing/2010/main">
                <a:gradFill rotWithShape="1">
                  <a:gsLst>
                    <a:gs pos="0">
                      <a:srgbClr val="CCFFCC"/>
                    </a:gs>
                    <a:gs pos="50000">
                      <a:schemeClr val="bg1"/>
                    </a:gs>
                    <a:gs pos="100000">
                      <a:srgbClr val="CCFFCC"/>
                    </a:gs>
                  </a:gsLst>
                  <a:lin ang="5400000" scaled="1"/>
                </a:gradFill>
              </a14:hiddenFill>
            </a:ext>
            <a:ext uri="{91240B29-F687-4F45-9708-019B960494DF}">
              <a14:hiddenLine xmlns="" xmlns:a14="http://schemas.microsoft.com/office/drawing/2010/main" w="9525">
                <a:solidFill>
                  <a:srgbClr val="FF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n-US" altLang="en-US" sz="2000" b="1" dirty="0" smtClean="0">
                <a:latin typeface="Times New Roman" pitchFamily="18" charset="0"/>
                <a:cs typeface="Times New Roman" pitchFamily="18" charset="0"/>
              </a:rPr>
              <a:t> </a:t>
            </a:r>
            <a:r>
              <a:rPr lang="en-US" altLang="en-US" sz="2000" b="1" dirty="0">
                <a:latin typeface="Times New Roman" pitchFamily="18" charset="0"/>
                <a:cs typeface="Times New Roman" pitchFamily="18" charset="0"/>
              </a:rPr>
              <a:t>Đá mẹ là granit</a:t>
            </a:r>
          </a:p>
        </p:txBody>
      </p:sp>
      <p:sp>
        <p:nvSpPr>
          <p:cNvPr id="44" name="Text Box 7">
            <a:extLst>
              <a:ext uri="{FF2B5EF4-FFF2-40B4-BE49-F238E27FC236}">
                <a16:creationId xmlns="" xmlns:a16="http://schemas.microsoft.com/office/drawing/2014/main" id="{F36C4DD2-7760-4C66-900D-65005EC234D9}"/>
              </a:ext>
            </a:extLst>
          </p:cNvPr>
          <p:cNvSpPr txBox="1">
            <a:spLocks noChangeArrowheads="1"/>
          </p:cNvSpPr>
          <p:nvPr/>
        </p:nvSpPr>
        <p:spPr bwMode="auto">
          <a:xfrm>
            <a:off x="8853257" y="6166656"/>
            <a:ext cx="1901483" cy="400110"/>
          </a:xfrm>
          <a:prstGeom prst="rect">
            <a:avLst/>
          </a:prstGeom>
          <a:solidFill>
            <a:srgbClr val="FFFF00"/>
          </a:solidFill>
          <a:ln>
            <a:solidFill>
              <a:srgbClr val="0000FF"/>
            </a:solidFill>
          </a:ln>
          <a:effectLst/>
          <a:extLst>
            <a:ext uri="{909E8E84-426E-40DD-AFC4-6F175D3DCCD1}">
              <a14:hiddenFill xmlns="" xmlns:a14="http://schemas.microsoft.com/office/drawing/2010/main">
                <a:gradFill rotWithShape="1">
                  <a:gsLst>
                    <a:gs pos="0">
                      <a:srgbClr val="CCFFCC"/>
                    </a:gs>
                    <a:gs pos="50000">
                      <a:schemeClr val="bg1"/>
                    </a:gs>
                    <a:gs pos="100000">
                      <a:srgbClr val="CCFFCC"/>
                    </a:gs>
                  </a:gsLst>
                  <a:lin ang="5400000" scaled="1"/>
                </a:gradFill>
              </a14:hiddenFill>
            </a:ext>
            <a:ext uri="{91240B29-F687-4F45-9708-019B960494DF}">
              <a14:hiddenLine xmlns="" xmlns:a14="http://schemas.microsoft.com/office/drawing/2010/main" w="9525">
                <a:solidFill>
                  <a:srgbClr val="FF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n-US" altLang="en-US" sz="2000" b="1" dirty="0" smtClean="0">
                <a:latin typeface="Times New Roman" pitchFamily="18" charset="0"/>
                <a:cs typeface="Times New Roman" pitchFamily="18" charset="0"/>
              </a:rPr>
              <a:t>Đá </a:t>
            </a:r>
            <a:r>
              <a:rPr lang="en-US" altLang="en-US" sz="2000" b="1" dirty="0">
                <a:latin typeface="Times New Roman" pitchFamily="18" charset="0"/>
                <a:cs typeface="Times New Roman" pitchFamily="18" charset="0"/>
              </a:rPr>
              <a:t>mẹ là badan</a:t>
            </a:r>
          </a:p>
        </p:txBody>
      </p:sp>
      <p:sp>
        <p:nvSpPr>
          <p:cNvPr id="45" name="Rectangle 11">
            <a:extLst>
              <a:ext uri="{FF2B5EF4-FFF2-40B4-BE49-F238E27FC236}">
                <a16:creationId xmlns="" xmlns:a16="http://schemas.microsoft.com/office/drawing/2014/main" id="{7C66FF3C-9AA1-4A7A-A227-F57898F09478}"/>
              </a:ext>
            </a:extLst>
          </p:cNvPr>
          <p:cNvSpPr>
            <a:spLocks noChangeArrowheads="1"/>
          </p:cNvSpPr>
          <p:nvPr/>
        </p:nvSpPr>
        <p:spPr bwMode="auto">
          <a:xfrm>
            <a:off x="3965631" y="1926023"/>
            <a:ext cx="4038600" cy="762000"/>
          </a:xfrm>
          <a:prstGeom prst="rect">
            <a:avLst/>
          </a:prstGeom>
          <a:solidFill>
            <a:schemeClr val="bg1"/>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2400" b="1" dirty="0">
                <a:solidFill>
                  <a:srgbClr val="0033CC"/>
                </a:solidFill>
                <a:latin typeface="Times New Roman" pitchFamily="18" charset="0"/>
                <a:cs typeface="Times New Roman" pitchFamily="18" charset="0"/>
              </a:rPr>
              <a:t>Đất màu xám, </a:t>
            </a:r>
            <a:endParaRPr lang="en-US" altLang="en-US" sz="2400" b="1" dirty="0" smtClean="0">
              <a:solidFill>
                <a:srgbClr val="0033CC"/>
              </a:solidFill>
              <a:latin typeface="Times New Roman" pitchFamily="18" charset="0"/>
              <a:cs typeface="Times New Roman" pitchFamily="18" charset="0"/>
            </a:endParaRPr>
          </a:p>
          <a:p>
            <a:pPr algn="ctr" eaLnBrk="1" hangingPunct="1">
              <a:lnSpc>
                <a:spcPct val="150000"/>
              </a:lnSpc>
            </a:pPr>
            <a:r>
              <a:rPr lang="en-US" altLang="en-US" sz="2400" b="1" dirty="0" smtClean="0">
                <a:solidFill>
                  <a:srgbClr val="0033CC"/>
                </a:solidFill>
                <a:latin typeface="Times New Roman" pitchFamily="18" charset="0"/>
                <a:cs typeface="Times New Roman" pitchFamily="18" charset="0"/>
              </a:rPr>
              <a:t>ít </a:t>
            </a:r>
            <a:r>
              <a:rPr lang="en-US" altLang="en-US" sz="2400" b="1" dirty="0">
                <a:solidFill>
                  <a:srgbClr val="0033CC"/>
                </a:solidFill>
                <a:latin typeface="Times New Roman" pitchFamily="18" charset="0"/>
                <a:cs typeface="Times New Roman" pitchFamily="18" charset="0"/>
              </a:rPr>
              <a:t>dinh dưỡng</a:t>
            </a:r>
          </a:p>
        </p:txBody>
      </p:sp>
      <p:sp>
        <p:nvSpPr>
          <p:cNvPr id="46" name="Rectangle 12">
            <a:extLst>
              <a:ext uri="{FF2B5EF4-FFF2-40B4-BE49-F238E27FC236}">
                <a16:creationId xmlns="" xmlns:a16="http://schemas.microsoft.com/office/drawing/2014/main" id="{646890F3-DA16-4F70-9E67-4D7DC929967B}"/>
              </a:ext>
            </a:extLst>
          </p:cNvPr>
          <p:cNvSpPr>
            <a:spLocks noChangeArrowheads="1"/>
          </p:cNvSpPr>
          <p:nvPr/>
        </p:nvSpPr>
        <p:spPr bwMode="auto">
          <a:xfrm>
            <a:off x="7567225" y="1912083"/>
            <a:ext cx="4343400" cy="762000"/>
          </a:xfrm>
          <a:prstGeom prst="rect">
            <a:avLst/>
          </a:prstGeom>
          <a:solidFill>
            <a:schemeClr val="bg1"/>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2400" b="1" dirty="0">
                <a:solidFill>
                  <a:srgbClr val="0033CC"/>
                </a:solidFill>
                <a:latin typeface="Times New Roman" pitchFamily="18" charset="0"/>
                <a:cs typeface="Times New Roman" pitchFamily="18" charset="0"/>
              </a:rPr>
              <a:t>Đất màu nâu đỏ, </a:t>
            </a:r>
            <a:endParaRPr lang="en-US" altLang="en-US" sz="2400" b="1" dirty="0" smtClean="0">
              <a:solidFill>
                <a:srgbClr val="0033CC"/>
              </a:solidFill>
              <a:latin typeface="Times New Roman" pitchFamily="18" charset="0"/>
              <a:cs typeface="Times New Roman" pitchFamily="18" charset="0"/>
            </a:endParaRPr>
          </a:p>
          <a:p>
            <a:pPr algn="ctr" eaLnBrk="1" hangingPunct="1">
              <a:lnSpc>
                <a:spcPct val="150000"/>
              </a:lnSpc>
            </a:pPr>
            <a:r>
              <a:rPr lang="en-US" altLang="en-US" sz="2400" b="1" dirty="0" smtClean="0">
                <a:solidFill>
                  <a:srgbClr val="0033CC"/>
                </a:solidFill>
                <a:latin typeface="Times New Roman" pitchFamily="18" charset="0"/>
                <a:cs typeface="Times New Roman" pitchFamily="18" charset="0"/>
              </a:rPr>
              <a:t>nhiều </a:t>
            </a:r>
            <a:r>
              <a:rPr lang="en-US" altLang="en-US" sz="2400" b="1" dirty="0">
                <a:solidFill>
                  <a:srgbClr val="0033CC"/>
                </a:solidFill>
                <a:latin typeface="Times New Roman" pitchFamily="18" charset="0"/>
                <a:cs typeface="Times New Roman" pitchFamily="18" charset="0"/>
              </a:rPr>
              <a:t>dinh dưỡng</a:t>
            </a:r>
          </a:p>
        </p:txBody>
      </p:sp>
      <p:sp>
        <p:nvSpPr>
          <p:cNvPr id="47" name="Line 15">
            <a:extLst>
              <a:ext uri="{FF2B5EF4-FFF2-40B4-BE49-F238E27FC236}">
                <a16:creationId xmlns="" xmlns:a16="http://schemas.microsoft.com/office/drawing/2014/main" id="{2A4CCC1D-38E0-4600-9C97-21B6D819EF99}"/>
              </a:ext>
            </a:extLst>
          </p:cNvPr>
          <p:cNvSpPr>
            <a:spLocks noChangeShapeType="1"/>
          </p:cNvSpPr>
          <p:nvPr/>
        </p:nvSpPr>
        <p:spPr bwMode="auto">
          <a:xfrm flipV="1">
            <a:off x="5984931" y="2738565"/>
            <a:ext cx="0" cy="533400"/>
          </a:xfrm>
          <a:prstGeom prst="line">
            <a:avLst/>
          </a:prstGeom>
          <a:noFill/>
          <a:ln w="57150">
            <a:solidFill>
              <a:srgbClr val="00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16">
            <a:extLst>
              <a:ext uri="{FF2B5EF4-FFF2-40B4-BE49-F238E27FC236}">
                <a16:creationId xmlns="" xmlns:a16="http://schemas.microsoft.com/office/drawing/2014/main" id="{EF911D8A-74E9-4997-A191-1BA7AD926EE1}"/>
              </a:ext>
            </a:extLst>
          </p:cNvPr>
          <p:cNvSpPr>
            <a:spLocks noChangeShapeType="1"/>
          </p:cNvSpPr>
          <p:nvPr/>
        </p:nvSpPr>
        <p:spPr bwMode="auto">
          <a:xfrm flipV="1">
            <a:off x="9495705" y="2735130"/>
            <a:ext cx="0" cy="533400"/>
          </a:xfrm>
          <a:prstGeom prst="line">
            <a:avLst/>
          </a:prstGeom>
          <a:noFill/>
          <a:ln w="57150">
            <a:solidFill>
              <a:srgbClr val="00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Rectangle 1"/>
          <p:cNvSpPr>
            <a:spLocks noChangeArrowheads="1"/>
          </p:cNvSpPr>
          <p:nvPr/>
        </p:nvSpPr>
        <p:spPr bwMode="auto">
          <a:xfrm>
            <a:off x="28136" y="1469574"/>
            <a:ext cx="1195753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pt-BR" sz="2400" b="1" dirty="0" smtClean="0">
                <a:latin typeface="Times New Roman" pitchFamily="18" charset="0"/>
                <a:cs typeface="Times New Roman" pitchFamily="18" charset="0"/>
              </a:rPr>
              <a:t>- Đá mẹ : </a:t>
            </a:r>
            <a:r>
              <a:rPr lang="pt-BR" sz="2400" b="1" dirty="0" smtClean="0">
                <a:latin typeface="Times New Roman" pitchFamily="18" charset="0"/>
                <a:cs typeface="Times New Roman" pitchFamily="18" charset="0"/>
              </a:rPr>
              <a:t>sinh </a:t>
            </a:r>
            <a:r>
              <a:rPr lang="pt-BR" sz="2400" b="1" dirty="0" smtClean="0">
                <a:latin typeface="Times New Roman" pitchFamily="18" charset="0"/>
                <a:cs typeface="Times New Roman" pitchFamily="18" charset="0"/>
              </a:rPr>
              <a:t>ra các thành phần khoáng trong </a:t>
            </a:r>
            <a:r>
              <a:rPr lang="pt-BR" sz="2400" b="1" dirty="0" smtClean="0">
                <a:latin typeface="Times New Roman" pitchFamily="18" charset="0"/>
                <a:cs typeface="Times New Roman" pitchFamily="18" charset="0"/>
              </a:rPr>
              <a:t>đất.</a:t>
            </a:r>
            <a:endParaRPr lang="en-US" sz="2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73352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2"/>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9" dur="500"/>
                                        <p:tgtEl>
                                          <p:spTgt spid="41"/>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ppt_x</p:attrName>
                                        </p:attrNameLst>
                                      </p:cBhvr>
                                      <p:tavLst>
                                        <p:tav tm="0">
                                          <p:val>
                                            <p:strVal val="#ppt_x-.2"/>
                                          </p:val>
                                        </p:tav>
                                        <p:tav tm="100000">
                                          <p:val>
                                            <p:strVal val="#ppt_x"/>
                                          </p:val>
                                        </p:tav>
                                      </p:tavLst>
                                    </p:anim>
                                    <p:anim calcmode="lin" valueType="num">
                                      <p:cBhvr>
                                        <p:cTn id="13" dur="5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14" dur="500"/>
                                        <p:tgtEl>
                                          <p:spTgt spid="43"/>
                                        </p:tgtEl>
                                      </p:cBhvr>
                                    </p:animEffect>
                                  </p:childTnLst>
                                </p:cTn>
                              </p:par>
                              <p:par>
                                <p:cTn id="15" presetID="29"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ppt_x</p:attrName>
                                        </p:attrNameLst>
                                      </p:cBhvr>
                                      <p:tavLst>
                                        <p:tav tm="0">
                                          <p:val>
                                            <p:strVal val="#ppt_x-.2"/>
                                          </p:val>
                                        </p:tav>
                                        <p:tav tm="100000">
                                          <p:val>
                                            <p:strVal val="#ppt_x"/>
                                          </p:val>
                                        </p:tav>
                                      </p:tavLst>
                                    </p:anim>
                                    <p:anim calcmode="lin" valueType="num">
                                      <p:cBhvr>
                                        <p:cTn id="18" dur="5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19" dur="500"/>
                                        <p:tgtEl>
                                          <p:spTgt spid="42"/>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ppt_x</p:attrName>
                                        </p:attrNameLst>
                                      </p:cBhvr>
                                      <p:tavLst>
                                        <p:tav tm="0">
                                          <p:val>
                                            <p:strVal val="#ppt_x-.2"/>
                                          </p:val>
                                        </p:tav>
                                        <p:tav tm="100000">
                                          <p:val>
                                            <p:strVal val="#ppt_x"/>
                                          </p:val>
                                        </p:tav>
                                      </p:tavLst>
                                    </p:anim>
                                    <p:anim calcmode="lin" valueType="num">
                                      <p:cBhvr>
                                        <p:cTn id="23" dur="5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diamond(in)">
                                      <p:cBhvr>
                                        <p:cTn id="29" dur="500"/>
                                        <p:tgtEl>
                                          <p:spTgt spid="47"/>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diamond(in)">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diamond(in)">
                                      <p:cBhvr>
                                        <p:cTn id="37" dur="500"/>
                                        <p:tgtEl>
                                          <p:spTgt spid="48"/>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diamond(in)">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xit" presetSubtype="16" fill="hold" grpId="0" nodeType="clickEffect">
                                  <p:stCondLst>
                                    <p:cond delay="0"/>
                                  </p:stCondLst>
                                  <p:childTnLst>
                                    <p:animEffect transition="out" filter="diamond(in)">
                                      <p:cBhvr>
                                        <p:cTn id="44" dur="500"/>
                                        <p:tgtEl>
                                          <p:spTgt spid="23"/>
                                        </p:tgtEl>
                                      </p:cBhvr>
                                    </p:animEffect>
                                    <p:set>
                                      <p:cBhvr>
                                        <p:cTn id="45" dur="1" fill="hold">
                                          <p:stCondLst>
                                            <p:cond delay="499"/>
                                          </p:stCondLst>
                                        </p:cTn>
                                        <p:tgtEl>
                                          <p:spTgt spid="23"/>
                                        </p:tgtEl>
                                        <p:attrNameLst>
                                          <p:attrName>style.visibility</p:attrName>
                                        </p:attrNameLst>
                                      </p:cBhvr>
                                      <p:to>
                                        <p:strVal val="hidden"/>
                                      </p:to>
                                    </p:set>
                                  </p:childTnLst>
                                </p:cTn>
                              </p:par>
                              <p:par>
                                <p:cTn id="46" presetID="8" presetClass="exit" presetSubtype="16" fill="hold" nodeType="withEffect">
                                  <p:stCondLst>
                                    <p:cond delay="0"/>
                                  </p:stCondLst>
                                  <p:childTnLst>
                                    <p:animEffect transition="out" filter="diamond(in)">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par>
                                <p:cTn id="49" presetID="8" presetClass="exit" presetSubtype="16" fill="hold" nodeType="withEffect">
                                  <p:stCondLst>
                                    <p:cond delay="0"/>
                                  </p:stCondLst>
                                  <p:childTnLst>
                                    <p:animEffect transition="out" filter="diamond(in)">
                                      <p:cBhvr>
                                        <p:cTn id="50" dur="500"/>
                                        <p:tgtEl>
                                          <p:spTgt spid="41"/>
                                        </p:tgtEl>
                                      </p:cBhvr>
                                    </p:animEffect>
                                    <p:set>
                                      <p:cBhvr>
                                        <p:cTn id="51" dur="1" fill="hold">
                                          <p:stCondLst>
                                            <p:cond delay="499"/>
                                          </p:stCondLst>
                                        </p:cTn>
                                        <p:tgtEl>
                                          <p:spTgt spid="41"/>
                                        </p:tgtEl>
                                        <p:attrNameLst>
                                          <p:attrName>style.visibility</p:attrName>
                                        </p:attrNameLst>
                                      </p:cBhvr>
                                      <p:to>
                                        <p:strVal val="hidden"/>
                                      </p:to>
                                    </p:set>
                                  </p:childTnLst>
                                </p:cTn>
                              </p:par>
                              <p:par>
                                <p:cTn id="52" presetID="8" presetClass="exit" presetSubtype="16" fill="hold" grpId="1" nodeType="withEffect">
                                  <p:stCondLst>
                                    <p:cond delay="0"/>
                                  </p:stCondLst>
                                  <p:childTnLst>
                                    <p:animEffect transition="out" filter="diamond(in)">
                                      <p:cBhvr>
                                        <p:cTn id="53" dur="500"/>
                                        <p:tgtEl>
                                          <p:spTgt spid="47"/>
                                        </p:tgtEl>
                                      </p:cBhvr>
                                    </p:animEffect>
                                    <p:set>
                                      <p:cBhvr>
                                        <p:cTn id="54" dur="1" fill="hold">
                                          <p:stCondLst>
                                            <p:cond delay="499"/>
                                          </p:stCondLst>
                                        </p:cTn>
                                        <p:tgtEl>
                                          <p:spTgt spid="47"/>
                                        </p:tgtEl>
                                        <p:attrNameLst>
                                          <p:attrName>style.visibility</p:attrName>
                                        </p:attrNameLst>
                                      </p:cBhvr>
                                      <p:to>
                                        <p:strVal val="hidden"/>
                                      </p:to>
                                    </p:set>
                                  </p:childTnLst>
                                </p:cTn>
                              </p:par>
                              <p:par>
                                <p:cTn id="55" presetID="8" presetClass="exit" presetSubtype="16" fill="hold" grpId="1" nodeType="withEffect">
                                  <p:stCondLst>
                                    <p:cond delay="0"/>
                                  </p:stCondLst>
                                  <p:childTnLst>
                                    <p:animEffect transition="out" filter="diamond(in)">
                                      <p:cBhvr>
                                        <p:cTn id="56" dur="500"/>
                                        <p:tgtEl>
                                          <p:spTgt spid="45"/>
                                        </p:tgtEl>
                                      </p:cBhvr>
                                    </p:animEffect>
                                    <p:set>
                                      <p:cBhvr>
                                        <p:cTn id="57" dur="1" fill="hold">
                                          <p:stCondLst>
                                            <p:cond delay="499"/>
                                          </p:stCondLst>
                                        </p:cTn>
                                        <p:tgtEl>
                                          <p:spTgt spid="45"/>
                                        </p:tgtEl>
                                        <p:attrNameLst>
                                          <p:attrName>style.visibility</p:attrName>
                                        </p:attrNameLst>
                                      </p:cBhvr>
                                      <p:to>
                                        <p:strVal val="hidden"/>
                                      </p:to>
                                    </p:set>
                                  </p:childTnLst>
                                </p:cTn>
                              </p:par>
                              <p:par>
                                <p:cTn id="58" presetID="8" presetClass="exit" presetSubtype="16" fill="hold" grpId="1" nodeType="withEffect">
                                  <p:stCondLst>
                                    <p:cond delay="0"/>
                                  </p:stCondLst>
                                  <p:childTnLst>
                                    <p:animEffect transition="out" filter="diamond(in)">
                                      <p:cBhvr>
                                        <p:cTn id="59" dur="500"/>
                                        <p:tgtEl>
                                          <p:spTgt spid="46"/>
                                        </p:tgtEl>
                                      </p:cBhvr>
                                    </p:animEffect>
                                    <p:set>
                                      <p:cBhvr>
                                        <p:cTn id="60" dur="1" fill="hold">
                                          <p:stCondLst>
                                            <p:cond delay="499"/>
                                          </p:stCondLst>
                                        </p:cTn>
                                        <p:tgtEl>
                                          <p:spTgt spid="46"/>
                                        </p:tgtEl>
                                        <p:attrNameLst>
                                          <p:attrName>style.visibility</p:attrName>
                                        </p:attrNameLst>
                                      </p:cBhvr>
                                      <p:to>
                                        <p:strVal val="hidden"/>
                                      </p:to>
                                    </p:set>
                                  </p:childTnLst>
                                </p:cTn>
                              </p:par>
                              <p:par>
                                <p:cTn id="61" presetID="8" presetClass="exit" presetSubtype="16" fill="hold" grpId="1" nodeType="withEffect">
                                  <p:stCondLst>
                                    <p:cond delay="0"/>
                                  </p:stCondLst>
                                  <p:childTnLst>
                                    <p:animEffect transition="out" filter="diamond(in)">
                                      <p:cBhvr>
                                        <p:cTn id="62" dur="500"/>
                                        <p:tgtEl>
                                          <p:spTgt spid="48"/>
                                        </p:tgtEl>
                                      </p:cBhvr>
                                    </p:animEffect>
                                    <p:set>
                                      <p:cBhvr>
                                        <p:cTn id="63" dur="1" fill="hold">
                                          <p:stCondLst>
                                            <p:cond delay="499"/>
                                          </p:stCondLst>
                                        </p:cTn>
                                        <p:tgtEl>
                                          <p:spTgt spid="48"/>
                                        </p:tgtEl>
                                        <p:attrNameLst>
                                          <p:attrName>style.visibility</p:attrName>
                                        </p:attrNameLst>
                                      </p:cBhvr>
                                      <p:to>
                                        <p:strVal val="hidden"/>
                                      </p:to>
                                    </p:set>
                                  </p:childTnLst>
                                </p:cTn>
                              </p:par>
                              <p:par>
                                <p:cTn id="64" presetID="8" presetClass="exit" presetSubtype="16" fill="hold" nodeType="withEffect">
                                  <p:stCondLst>
                                    <p:cond delay="0"/>
                                  </p:stCondLst>
                                  <p:childTnLst>
                                    <p:animEffect transition="out" filter="diamond(in)">
                                      <p:cBhvr>
                                        <p:cTn id="65" dur="500"/>
                                        <p:tgtEl>
                                          <p:spTgt spid="42"/>
                                        </p:tgtEl>
                                      </p:cBhvr>
                                    </p:animEffect>
                                    <p:set>
                                      <p:cBhvr>
                                        <p:cTn id="66" dur="1" fill="hold">
                                          <p:stCondLst>
                                            <p:cond delay="499"/>
                                          </p:stCondLst>
                                        </p:cTn>
                                        <p:tgtEl>
                                          <p:spTgt spid="42"/>
                                        </p:tgtEl>
                                        <p:attrNameLst>
                                          <p:attrName>style.visibility</p:attrName>
                                        </p:attrNameLst>
                                      </p:cBhvr>
                                      <p:to>
                                        <p:strVal val="hidden"/>
                                      </p:to>
                                    </p:set>
                                  </p:childTnLst>
                                </p:cTn>
                              </p:par>
                              <p:par>
                                <p:cTn id="67" presetID="8" presetClass="exit" presetSubtype="16" fill="hold" grpId="1" nodeType="withEffect">
                                  <p:stCondLst>
                                    <p:cond delay="0"/>
                                  </p:stCondLst>
                                  <p:childTnLst>
                                    <p:animEffect transition="out" filter="diamond(in)">
                                      <p:cBhvr>
                                        <p:cTn id="68" dur="500"/>
                                        <p:tgtEl>
                                          <p:spTgt spid="44"/>
                                        </p:tgtEl>
                                      </p:cBhvr>
                                    </p:animEffect>
                                    <p:set>
                                      <p:cBhvr>
                                        <p:cTn id="69" dur="1" fill="hold">
                                          <p:stCondLst>
                                            <p:cond delay="499"/>
                                          </p:stCondLst>
                                        </p:cTn>
                                        <p:tgtEl>
                                          <p:spTgt spid="44"/>
                                        </p:tgtEl>
                                        <p:attrNameLst>
                                          <p:attrName>style.visibility</p:attrName>
                                        </p:attrNameLst>
                                      </p:cBhvr>
                                      <p:to>
                                        <p:strVal val="hidden"/>
                                      </p:to>
                                    </p:set>
                                  </p:childTnLst>
                                </p:cTn>
                              </p:par>
                              <p:par>
                                <p:cTn id="70" presetID="8" presetClass="exit" presetSubtype="16" fill="hold" grpId="1" nodeType="withEffect">
                                  <p:stCondLst>
                                    <p:cond delay="0"/>
                                  </p:stCondLst>
                                  <p:childTnLst>
                                    <p:animEffect transition="out" filter="diamond(in)">
                                      <p:cBhvr>
                                        <p:cTn id="71" dur="500"/>
                                        <p:tgtEl>
                                          <p:spTgt spid="43"/>
                                        </p:tgtEl>
                                      </p:cBhvr>
                                    </p:animEffect>
                                    <p:set>
                                      <p:cBhvr>
                                        <p:cTn id="72" dur="1" fill="hold">
                                          <p:stCondLst>
                                            <p:cond delay="499"/>
                                          </p:stCondLst>
                                        </p:cTn>
                                        <p:tgtEl>
                                          <p:spTgt spid="4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1000" fill="hold"/>
                                        <p:tgtEl>
                                          <p:spTgt spid="49"/>
                                        </p:tgtEl>
                                        <p:attrNameLst>
                                          <p:attrName>ppt_x</p:attrName>
                                        </p:attrNameLst>
                                      </p:cBhvr>
                                      <p:tavLst>
                                        <p:tav tm="0">
                                          <p:val>
                                            <p:strVal val="#ppt_x-.2"/>
                                          </p:val>
                                        </p:tav>
                                        <p:tav tm="100000">
                                          <p:val>
                                            <p:strVal val="#ppt_x"/>
                                          </p:val>
                                        </p:tav>
                                      </p:tavLst>
                                    </p:anim>
                                    <p:anim calcmode="lin" valueType="num">
                                      <p:cBhvr>
                                        <p:cTn id="78"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a:extLst>
              <a:ext uri="{FF2B5EF4-FFF2-40B4-BE49-F238E27FC236}">
                <a16:creationId xmlns="" xmlns:a16="http://schemas.microsoft.com/office/drawing/2014/main" id="{7ABC0772-279D-4D59-920F-D9AE420DD84C}"/>
              </a:ext>
            </a:extLst>
          </p:cNvPr>
          <p:cNvGrpSpPr/>
          <p:nvPr/>
        </p:nvGrpSpPr>
        <p:grpSpPr>
          <a:xfrm>
            <a:off x="349990" y="1667595"/>
            <a:ext cx="3617101" cy="1885290"/>
            <a:chOff x="2695" y="1359921"/>
            <a:chExt cx="3584938" cy="1328833"/>
          </a:xfrm>
        </p:grpSpPr>
        <p:sp>
          <p:nvSpPr>
            <p:cNvPr id="12" name="Arrow: Chevron 11">
              <a:extLst>
                <a:ext uri="{FF2B5EF4-FFF2-40B4-BE49-F238E27FC236}">
                  <a16:creationId xmlns="" xmlns:a16="http://schemas.microsoft.com/office/drawing/2014/main" id="{5016216F-A7D6-4E55-980F-9C5F0A8A530E}"/>
                </a:ext>
              </a:extLst>
            </p:cNvPr>
            <p:cNvSpPr/>
            <p:nvPr/>
          </p:nvSpPr>
          <p:spPr>
            <a:xfrm>
              <a:off x="2695" y="1375244"/>
              <a:ext cx="3283776" cy="1313510"/>
            </a:xfrm>
            <a:prstGeom prst="chevron">
              <a:avLst/>
            </a:prstGeom>
            <a:solidFill>
              <a:srgbClr val="00B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Arrow: Chevron 4">
              <a:extLst>
                <a:ext uri="{FF2B5EF4-FFF2-40B4-BE49-F238E27FC236}">
                  <a16:creationId xmlns="" xmlns:a16="http://schemas.microsoft.com/office/drawing/2014/main" id="{C89D6496-B961-4BB0-A2B1-F380D56AD898}"/>
                </a:ext>
              </a:extLst>
            </p:cNvPr>
            <p:cNvSpPr txBox="1"/>
            <p:nvPr/>
          </p:nvSpPr>
          <p:spPr>
            <a:xfrm>
              <a:off x="1206712" y="1359921"/>
              <a:ext cx="2380921"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2500" b="1" dirty="0">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rPr>
                <a:t>Khí hậu</a:t>
              </a:r>
            </a:p>
          </p:txBody>
        </p:sp>
      </p:grpSp>
      <p:sp>
        <p:nvSpPr>
          <p:cNvPr id="24" name="TextBox 23">
            <a:extLst>
              <a:ext uri="{FF2B5EF4-FFF2-40B4-BE49-F238E27FC236}">
                <a16:creationId xmlns="" xmlns:a16="http://schemas.microsoft.com/office/drawing/2014/main" id="{45089966-7923-4D1E-92EF-887FBAD0C909}"/>
              </a:ext>
            </a:extLst>
          </p:cNvPr>
          <p:cNvSpPr txBox="1"/>
          <p:nvPr/>
        </p:nvSpPr>
        <p:spPr>
          <a:xfrm>
            <a:off x="802212" y="3602725"/>
            <a:ext cx="1534160" cy="477054"/>
          </a:xfrm>
          <a:prstGeom prst="rect">
            <a:avLst/>
          </a:prstGeom>
          <a:solidFill>
            <a:srgbClr val="FFFF00"/>
          </a:solidFill>
          <a:ln>
            <a:solidFill>
              <a:srgbClr val="0000FF"/>
            </a:solidFill>
          </a:ln>
        </p:spPr>
        <p:txBody>
          <a:bodyPr wrap="square" rtlCol="0">
            <a:spAutoFit/>
          </a:bodyPr>
          <a:lstStyle/>
          <a:p>
            <a:pPr algn="ctr"/>
            <a:r>
              <a:rPr lang="en-US" sz="2500" b="1" dirty="0">
                <a:solidFill>
                  <a:srgbClr val="0000FF"/>
                </a:solidFill>
                <a:latin typeface="Times New Roman" pitchFamily="18" charset="0"/>
                <a:cs typeface="Times New Roman" pitchFamily="18" charset="0"/>
              </a:rPr>
              <a:t>Nhóm 2</a:t>
            </a:r>
          </a:p>
        </p:txBody>
      </p:sp>
      <p:sp>
        <p:nvSpPr>
          <p:cNvPr id="28"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22. LỚP ĐẤT TRÊN TRÁI ĐẤT</a:t>
            </a:r>
            <a:endParaRPr lang="en-US" sz="3000" b="1" dirty="0">
              <a:latin typeface="Times New Roman" pitchFamily="18" charset="0"/>
            </a:endParaRPr>
          </a:p>
        </p:txBody>
      </p:sp>
      <p:sp>
        <p:nvSpPr>
          <p:cNvPr id="29"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30"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31"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32" name="TextBox 31"/>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3. Các nhân tố hình thành </a:t>
            </a:r>
            <a:r>
              <a:rPr lang="vi-VN" sz="2400" b="1" u="sng" dirty="0" smtClean="0">
                <a:solidFill>
                  <a:srgbClr val="000099"/>
                </a:solidFill>
                <a:latin typeface="Times New Roman" pitchFamily="18" charset="0"/>
                <a:cs typeface="Times New Roman" pitchFamily="18" charset="0"/>
              </a:rPr>
              <a:t>đất</a:t>
            </a:r>
            <a:endParaRPr lang="en-US" sz="2400" b="1" u="sng" dirty="0">
              <a:solidFill>
                <a:srgbClr val="000099"/>
              </a:solidFill>
              <a:latin typeface="Times New Roman" pitchFamily="18" charset="0"/>
              <a:cs typeface="Times New Roman" pitchFamily="18" charset="0"/>
            </a:endParaRPr>
          </a:p>
        </p:txBody>
      </p:sp>
      <p:grpSp>
        <p:nvGrpSpPr>
          <p:cNvPr id="33" name="Group 9">
            <a:extLst>
              <a:ext uri="{FF2B5EF4-FFF2-40B4-BE49-F238E27FC236}">
                <a16:creationId xmlns="" xmlns:a16="http://schemas.microsoft.com/office/drawing/2014/main" id="{83E02A55-AA59-4264-B940-85B633E43785}"/>
              </a:ext>
            </a:extLst>
          </p:cNvPr>
          <p:cNvGrpSpPr>
            <a:grpSpLocks/>
          </p:cNvGrpSpPr>
          <p:nvPr/>
        </p:nvGrpSpPr>
        <p:grpSpPr bwMode="auto">
          <a:xfrm>
            <a:off x="4127437" y="1853179"/>
            <a:ext cx="7812088" cy="4876801"/>
            <a:chOff x="528" y="144"/>
            <a:chExt cx="4921" cy="3072"/>
          </a:xfrm>
        </p:grpSpPr>
        <p:pic>
          <p:nvPicPr>
            <p:cNvPr id="34" name="Picture 4" descr="29">
              <a:extLst>
                <a:ext uri="{FF2B5EF4-FFF2-40B4-BE49-F238E27FC236}">
                  <a16:creationId xmlns="" xmlns:a16="http://schemas.microsoft.com/office/drawing/2014/main" id="{A89A53DF-4A82-4662-A0B5-77B18DF52A64}"/>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r="72688"/>
            <a:stretch>
              <a:fillRect/>
            </a:stretch>
          </p:blipFill>
          <p:spPr bwMode="auto">
            <a:xfrm>
              <a:off x="528" y="240"/>
              <a:ext cx="1344" cy="27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ectangle 6">
              <a:extLst>
                <a:ext uri="{FF2B5EF4-FFF2-40B4-BE49-F238E27FC236}">
                  <a16:creationId xmlns="" xmlns:a16="http://schemas.microsoft.com/office/drawing/2014/main" id="{54A3CC32-4E9D-40E7-8E5B-CA4A9159F5F3}"/>
                </a:ext>
              </a:extLst>
            </p:cNvPr>
            <p:cNvSpPr>
              <a:spLocks noChangeArrowheads="1"/>
            </p:cNvSpPr>
            <p:nvPr/>
          </p:nvSpPr>
          <p:spPr bwMode="auto">
            <a:xfrm>
              <a:off x="968" y="2976"/>
              <a:ext cx="3935" cy="240"/>
            </a:xfrm>
            <a:prstGeom prst="rect">
              <a:avLst/>
            </a:prstGeom>
            <a:solidFill>
              <a:srgbClr val="FFFF00"/>
            </a:solidFill>
            <a:ln>
              <a:solidFill>
                <a:srgbClr val="0000FF"/>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b="1" dirty="0" smtClean="0">
                  <a:latin typeface="Times New Roman" pitchFamily="18" charset="0"/>
                  <a:cs typeface="Times New Roman" pitchFamily="18" charset="0"/>
                </a:rPr>
                <a:t>Tác </a:t>
              </a:r>
              <a:r>
                <a:rPr lang="en-US" altLang="en-US" sz="2200" b="1" dirty="0">
                  <a:latin typeface="Times New Roman" pitchFamily="18" charset="0"/>
                  <a:cs typeface="Times New Roman" pitchFamily="18" charset="0"/>
                </a:rPr>
                <a:t>động của khí hậu trong việc hình thành đất</a:t>
              </a:r>
            </a:p>
          </p:txBody>
        </p:sp>
        <p:pic>
          <p:nvPicPr>
            <p:cNvPr id="36" name="Picture 7" descr="29">
              <a:extLst>
                <a:ext uri="{FF2B5EF4-FFF2-40B4-BE49-F238E27FC236}">
                  <a16:creationId xmlns="" xmlns:a16="http://schemas.microsoft.com/office/drawing/2014/main" id="{DDCE878E-5A28-4DE0-8A42-5C148DF7CB08}"/>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l="36090" t="-3543" r="35623"/>
            <a:stretch>
              <a:fillRect/>
            </a:stretch>
          </p:blipFill>
          <p:spPr bwMode="auto">
            <a:xfrm>
              <a:off x="2304" y="144"/>
              <a:ext cx="1392" cy="2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8" descr="29">
              <a:extLst>
                <a:ext uri="{FF2B5EF4-FFF2-40B4-BE49-F238E27FC236}">
                  <a16:creationId xmlns="" xmlns:a16="http://schemas.microsoft.com/office/drawing/2014/main" id="{7AF97C06-3066-4EB9-A03F-B0CF7B516EA7}"/>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l="73155"/>
            <a:stretch>
              <a:fillRect/>
            </a:stretch>
          </p:blipFill>
          <p:spPr bwMode="auto">
            <a:xfrm>
              <a:off x="4128" y="240"/>
              <a:ext cx="1321" cy="27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 name="Rectangle 1"/>
          <p:cNvSpPr>
            <a:spLocks noChangeArrowheads="1"/>
          </p:cNvSpPr>
          <p:nvPr/>
        </p:nvSpPr>
        <p:spPr bwMode="auto">
          <a:xfrm>
            <a:off x="28136" y="1469574"/>
            <a:ext cx="1195753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pt-BR" sz="2400" b="1" dirty="0" smtClean="0">
                <a:latin typeface="Times New Roman" pitchFamily="18" charset="0"/>
                <a:cs typeface="Times New Roman" pitchFamily="18" charset="0"/>
              </a:rPr>
              <a:t>- Khí hậu: </a:t>
            </a:r>
            <a:r>
              <a:rPr lang="pt-BR" sz="2400" b="1" dirty="0" smtClean="0">
                <a:latin typeface="Times New Roman" pitchFamily="18" charset="0"/>
                <a:cs typeface="Times New Roman" pitchFamily="18" charset="0"/>
              </a:rPr>
              <a:t>phân </a:t>
            </a:r>
            <a:r>
              <a:rPr lang="pt-BR" sz="2400" b="1" dirty="0" smtClean="0">
                <a:latin typeface="Times New Roman" pitchFamily="18" charset="0"/>
                <a:cs typeface="Times New Roman" pitchFamily="18" charset="0"/>
              </a:rPr>
              <a:t>giải chất khoáng và chất hữu cơ trong đất.</a:t>
            </a:r>
            <a:endParaRPr lang="en-US" sz="2400" b="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73352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ppt_x</p:attrName>
                                        </p:attrNameLst>
                                      </p:cBhvr>
                                      <p:tavLst>
                                        <p:tav tm="0">
                                          <p:val>
                                            <p:strVal val="#ppt_x-.2"/>
                                          </p:val>
                                        </p:tav>
                                        <p:tav tm="100000">
                                          <p:val>
                                            <p:strVal val="#ppt_x"/>
                                          </p:val>
                                        </p:tav>
                                      </p:tavLst>
                                    </p:anim>
                                    <p:anim calcmode="lin" valueType="num">
                                      <p:cBhvr>
                                        <p:cTn id="13"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2000" fill="hold"/>
                                        <p:tgtEl>
                                          <p:spTgt spid="33"/>
                                        </p:tgtEl>
                                        <p:attrNameLst>
                                          <p:attrName>ppt_w</p:attrName>
                                        </p:attrNameLst>
                                      </p:cBhvr>
                                      <p:tavLst>
                                        <p:tav tm="0">
                                          <p:val>
                                            <p:fltVal val="0"/>
                                          </p:val>
                                        </p:tav>
                                        <p:tav tm="100000">
                                          <p:val>
                                            <p:strVal val="#ppt_w"/>
                                          </p:val>
                                        </p:tav>
                                      </p:tavLst>
                                    </p:anim>
                                    <p:anim calcmode="lin" valueType="num">
                                      <p:cBhvr>
                                        <p:cTn id="18" dur="2000" fill="hold"/>
                                        <p:tgtEl>
                                          <p:spTgt spid="33"/>
                                        </p:tgtEl>
                                        <p:attrNameLst>
                                          <p:attrName>ppt_h</p:attrName>
                                        </p:attrNameLst>
                                      </p:cBhvr>
                                      <p:tavLst>
                                        <p:tav tm="0">
                                          <p:val>
                                            <p:fltVal val="0"/>
                                          </p:val>
                                        </p:tav>
                                        <p:tav tm="100000">
                                          <p:val>
                                            <p:strVal val="#ppt_h"/>
                                          </p:val>
                                        </p:tav>
                                      </p:tavLst>
                                    </p:anim>
                                    <p:animEffect transition="in" filter="fade">
                                      <p:cBhvr>
                                        <p:cTn id="19" dur="20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xit" presetSubtype="32" fill="hold" nodeType="clickEffect">
                                  <p:stCondLst>
                                    <p:cond delay="0"/>
                                  </p:stCondLst>
                                  <p:childTnLst>
                                    <p:animEffect transition="out" filter="diamond(out)">
                                      <p:cBhvr>
                                        <p:cTn id="23" dur="1000"/>
                                        <p:tgtEl>
                                          <p:spTgt spid="3"/>
                                        </p:tgtEl>
                                      </p:cBhvr>
                                    </p:animEffect>
                                    <p:set>
                                      <p:cBhvr>
                                        <p:cTn id="24" dur="1" fill="hold">
                                          <p:stCondLst>
                                            <p:cond delay="999"/>
                                          </p:stCondLst>
                                        </p:cTn>
                                        <p:tgtEl>
                                          <p:spTgt spid="3"/>
                                        </p:tgtEl>
                                        <p:attrNameLst>
                                          <p:attrName>style.visibility</p:attrName>
                                        </p:attrNameLst>
                                      </p:cBhvr>
                                      <p:to>
                                        <p:strVal val="hidden"/>
                                      </p:to>
                                    </p:set>
                                  </p:childTnLst>
                                </p:cTn>
                              </p:par>
                              <p:par>
                                <p:cTn id="25" presetID="8" presetClass="exit" presetSubtype="32" fill="hold" grpId="1" nodeType="withEffect">
                                  <p:stCondLst>
                                    <p:cond delay="0"/>
                                  </p:stCondLst>
                                  <p:childTnLst>
                                    <p:animEffect transition="out" filter="diamond(out)">
                                      <p:cBhvr>
                                        <p:cTn id="26" dur="1000"/>
                                        <p:tgtEl>
                                          <p:spTgt spid="24"/>
                                        </p:tgtEl>
                                      </p:cBhvr>
                                    </p:animEffect>
                                    <p:set>
                                      <p:cBhvr>
                                        <p:cTn id="27" dur="1" fill="hold">
                                          <p:stCondLst>
                                            <p:cond delay="999"/>
                                          </p:stCondLst>
                                        </p:cTn>
                                        <p:tgtEl>
                                          <p:spTgt spid="24"/>
                                        </p:tgtEl>
                                        <p:attrNameLst>
                                          <p:attrName>style.visibility</p:attrName>
                                        </p:attrNameLst>
                                      </p:cBhvr>
                                      <p:to>
                                        <p:strVal val="hidden"/>
                                      </p:to>
                                    </p:set>
                                  </p:childTnLst>
                                </p:cTn>
                              </p:par>
                              <p:par>
                                <p:cTn id="28" presetID="8" presetClass="exit" presetSubtype="32" fill="hold" nodeType="withEffect">
                                  <p:stCondLst>
                                    <p:cond delay="0"/>
                                  </p:stCondLst>
                                  <p:childTnLst>
                                    <p:animEffect transition="out" filter="diamond(out)">
                                      <p:cBhvr>
                                        <p:cTn id="29" dur="1000"/>
                                        <p:tgtEl>
                                          <p:spTgt spid="33"/>
                                        </p:tgtEl>
                                      </p:cBhvr>
                                    </p:animEffect>
                                    <p:set>
                                      <p:cBhvr>
                                        <p:cTn id="30" dur="1" fill="hold">
                                          <p:stCondLst>
                                            <p:cond delay="999"/>
                                          </p:stCondLst>
                                        </p:cTn>
                                        <p:tgtEl>
                                          <p:spTgt spid="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ppt_x</p:attrName>
                                        </p:attrNameLst>
                                      </p:cBhvr>
                                      <p:tavLst>
                                        <p:tav tm="0">
                                          <p:val>
                                            <p:strVal val="#ppt_x-.2"/>
                                          </p:val>
                                        </p:tav>
                                        <p:tav tm="100000">
                                          <p:val>
                                            <p:strVal val="#ppt_x"/>
                                          </p:val>
                                        </p:tav>
                                      </p:tavLst>
                                    </p:anim>
                                    <p:anim calcmode="lin" valueType="num">
                                      <p:cBhvr>
                                        <p:cTn id="36"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6">
            <a:extLst>
              <a:ext uri="{FF2B5EF4-FFF2-40B4-BE49-F238E27FC236}">
                <a16:creationId xmlns="" xmlns:a16="http://schemas.microsoft.com/office/drawing/2014/main" id="{F1E86255-E55F-4658-B9C1-56D4D2EEF8CC}"/>
              </a:ext>
            </a:extLst>
          </p:cNvPr>
          <p:cNvGrpSpPr/>
          <p:nvPr/>
        </p:nvGrpSpPr>
        <p:grpSpPr>
          <a:xfrm>
            <a:off x="245995" y="1624070"/>
            <a:ext cx="4382275" cy="2146071"/>
            <a:chOff x="2695" y="1359919"/>
            <a:chExt cx="3386422" cy="1328835"/>
          </a:xfrm>
        </p:grpSpPr>
        <p:sp>
          <p:nvSpPr>
            <p:cNvPr id="18" name="Arrow: Chevron 17">
              <a:extLst>
                <a:ext uri="{FF2B5EF4-FFF2-40B4-BE49-F238E27FC236}">
                  <a16:creationId xmlns="" xmlns:a16="http://schemas.microsoft.com/office/drawing/2014/main" id="{80B91677-CDBB-40E5-A549-551AC214FA6E}"/>
                </a:ext>
              </a:extLst>
            </p:cNvPr>
            <p:cNvSpPr/>
            <p:nvPr/>
          </p:nvSpPr>
          <p:spPr>
            <a:xfrm>
              <a:off x="2695" y="1375244"/>
              <a:ext cx="3283776" cy="1313510"/>
            </a:xfrm>
            <a:prstGeom prst="chevron">
              <a:avLst/>
            </a:prstGeom>
            <a:solidFill>
              <a:srgbClr val="7030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Arrow: Chevron 4">
              <a:extLst>
                <a:ext uri="{FF2B5EF4-FFF2-40B4-BE49-F238E27FC236}">
                  <a16:creationId xmlns="" xmlns:a16="http://schemas.microsoft.com/office/drawing/2014/main" id="{912382B6-4BEA-45B5-82D6-DC0DAFF5E0F3}"/>
                </a:ext>
              </a:extLst>
            </p:cNvPr>
            <p:cNvSpPr txBox="1"/>
            <p:nvPr/>
          </p:nvSpPr>
          <p:spPr>
            <a:xfrm>
              <a:off x="1127683" y="1359919"/>
              <a:ext cx="2261434"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2500" b="1" dirty="0">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rPr>
                <a:t>Sinh vật</a:t>
              </a:r>
            </a:p>
          </p:txBody>
        </p:sp>
      </p:grpSp>
      <p:sp>
        <p:nvSpPr>
          <p:cNvPr id="25" name="TextBox 24">
            <a:extLst>
              <a:ext uri="{FF2B5EF4-FFF2-40B4-BE49-F238E27FC236}">
                <a16:creationId xmlns="" xmlns:a16="http://schemas.microsoft.com/office/drawing/2014/main" id="{EC006CC8-4199-487D-B2DB-3389BFD1CECF}"/>
              </a:ext>
            </a:extLst>
          </p:cNvPr>
          <p:cNvSpPr txBox="1"/>
          <p:nvPr/>
        </p:nvSpPr>
        <p:spPr>
          <a:xfrm>
            <a:off x="770789" y="3909136"/>
            <a:ext cx="1596647" cy="477054"/>
          </a:xfrm>
          <a:prstGeom prst="rect">
            <a:avLst/>
          </a:prstGeom>
          <a:solidFill>
            <a:srgbClr val="FFFF00"/>
          </a:solidFill>
          <a:ln>
            <a:solidFill>
              <a:srgbClr val="0000FF"/>
            </a:solidFill>
          </a:ln>
        </p:spPr>
        <p:txBody>
          <a:bodyPr wrap="square" rtlCol="0">
            <a:spAutoFit/>
          </a:bodyPr>
          <a:lstStyle/>
          <a:p>
            <a:pPr algn="ctr"/>
            <a:r>
              <a:rPr lang="en-US" sz="2500" b="1">
                <a:solidFill>
                  <a:srgbClr val="0000FF"/>
                </a:solidFill>
                <a:latin typeface="Times New Roman" pitchFamily="18" charset="0"/>
                <a:cs typeface="Times New Roman" pitchFamily="18" charset="0"/>
              </a:rPr>
              <a:t>Nhóm 3</a:t>
            </a:r>
          </a:p>
        </p:txBody>
      </p:sp>
      <p:sp>
        <p:nvSpPr>
          <p:cNvPr id="28"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22. LỚP ĐẤT TRÊN TRÁI ĐẤT</a:t>
            </a:r>
            <a:endParaRPr lang="en-US" sz="3000" b="1" dirty="0">
              <a:latin typeface="Times New Roman" pitchFamily="18" charset="0"/>
            </a:endParaRPr>
          </a:p>
        </p:txBody>
      </p:sp>
      <p:sp>
        <p:nvSpPr>
          <p:cNvPr id="29"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30"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31"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32" name="TextBox 31"/>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3. Các nhân tố hình thành </a:t>
            </a:r>
            <a:r>
              <a:rPr lang="vi-VN" sz="2400" b="1" u="sng" dirty="0" smtClean="0">
                <a:solidFill>
                  <a:srgbClr val="000099"/>
                </a:solidFill>
                <a:latin typeface="Times New Roman" pitchFamily="18" charset="0"/>
                <a:cs typeface="Times New Roman" pitchFamily="18" charset="0"/>
              </a:rPr>
              <a:t>đất</a:t>
            </a:r>
            <a:endParaRPr lang="en-US" sz="2400" b="1" u="sng" dirty="0">
              <a:solidFill>
                <a:srgbClr val="000099"/>
              </a:solidFill>
              <a:latin typeface="Times New Roman" pitchFamily="18" charset="0"/>
              <a:cs typeface="Times New Roman" pitchFamily="18" charset="0"/>
            </a:endParaRPr>
          </a:p>
        </p:txBody>
      </p:sp>
      <p:pic>
        <p:nvPicPr>
          <p:cNvPr id="33" name="Picture 32">
            <a:extLst>
              <a:ext uri="{FF2B5EF4-FFF2-40B4-BE49-F238E27FC236}">
                <a16:creationId xmlns="" xmlns:a16="http://schemas.microsoft.com/office/drawing/2014/main" id="{ADA83B5F-613A-4DED-BDFD-11DCC8F0D570}"/>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528735" y="1463040"/>
            <a:ext cx="6480032" cy="4860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Rectangle 33">
            <a:extLst>
              <a:ext uri="{FF2B5EF4-FFF2-40B4-BE49-F238E27FC236}">
                <a16:creationId xmlns="" xmlns:a16="http://schemas.microsoft.com/office/drawing/2014/main" id="{83CB5E8D-456F-4414-AD17-1302E727CE78}"/>
              </a:ext>
            </a:extLst>
          </p:cNvPr>
          <p:cNvSpPr>
            <a:spLocks noChangeArrowheads="1"/>
          </p:cNvSpPr>
          <p:nvPr/>
        </p:nvSpPr>
        <p:spPr bwMode="auto">
          <a:xfrm>
            <a:off x="5689600" y="6405244"/>
            <a:ext cx="6154057" cy="381000"/>
          </a:xfrm>
          <a:prstGeom prst="rect">
            <a:avLst/>
          </a:prstGeom>
          <a:solidFill>
            <a:srgbClr val="FFFF00"/>
          </a:solidFill>
          <a:ln>
            <a:solidFill>
              <a:srgbClr val="0000FF"/>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b="1" dirty="0" smtClean="0">
                <a:latin typeface="Times New Roman" pitchFamily="18" charset="0"/>
                <a:cs typeface="Times New Roman" pitchFamily="18" charset="0"/>
              </a:rPr>
              <a:t>Vai trò của sinh vật trong việc hình thành </a:t>
            </a:r>
            <a:r>
              <a:rPr lang="vi-VN" altLang="en-US" sz="2200" b="1" dirty="0" smtClean="0">
                <a:latin typeface="Times New Roman" pitchFamily="18" charset="0"/>
                <a:cs typeface="Times New Roman" pitchFamily="18" charset="0"/>
              </a:rPr>
              <a:t>đ</a:t>
            </a:r>
            <a:r>
              <a:rPr lang="en-US" altLang="en-US" sz="2200" b="1" dirty="0" smtClean="0">
                <a:latin typeface="Times New Roman" pitchFamily="18" charset="0"/>
                <a:cs typeface="Times New Roman" pitchFamily="18" charset="0"/>
              </a:rPr>
              <a:t>ất</a:t>
            </a:r>
            <a:endParaRPr lang="en-US" altLang="en-US" sz="2200" b="1" dirty="0">
              <a:latin typeface="Times New Roman" pitchFamily="18" charset="0"/>
              <a:cs typeface="Times New Roman" pitchFamily="18" charset="0"/>
            </a:endParaRPr>
          </a:p>
        </p:txBody>
      </p:sp>
      <p:sp>
        <p:nvSpPr>
          <p:cNvPr id="35" name="Rectangle 1"/>
          <p:cNvSpPr>
            <a:spLocks noChangeArrowheads="1"/>
          </p:cNvSpPr>
          <p:nvPr/>
        </p:nvSpPr>
        <p:spPr bwMode="auto">
          <a:xfrm>
            <a:off x="28136" y="1469574"/>
            <a:ext cx="1195753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t-BR" sz="2400" b="1" dirty="0" smtClean="0">
                <a:latin typeface="Times New Roman" pitchFamily="18" charset="0"/>
                <a:cs typeface="Times New Roman" pitchFamily="18" charset="0"/>
              </a:rPr>
              <a:t>- Sinh vật: sinh ra các thành phần hữu cơ trong đất </a:t>
            </a:r>
            <a:r>
              <a:rPr lang="pt-BR" sz="2400" b="1" dirty="0" smtClean="0">
                <a:latin typeface="Times New Roman" pitchFamily="18" charset="0"/>
                <a:cs typeface="Times New Roman" pitchFamily="18" charset="0"/>
              </a:rPr>
              <a:t>(mùn</a:t>
            </a:r>
            <a:r>
              <a:rPr lang="pt-BR" sz="2400" b="1" dirty="0" smtClean="0">
                <a:latin typeface="Times New Roman" pitchFamily="18" charset="0"/>
                <a:cs typeface="Times New Roman" pitchFamily="18" charset="0"/>
              </a:rPr>
              <a:t>, làm đất tơi xốp...).</a:t>
            </a:r>
            <a:endParaRPr lang="en-US" sz="2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73352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ppt_x</p:attrName>
                                        </p:attrNameLst>
                                      </p:cBhvr>
                                      <p:tavLst>
                                        <p:tav tm="0">
                                          <p:val>
                                            <p:strVal val="#ppt_x-.2"/>
                                          </p:val>
                                        </p:tav>
                                        <p:tav tm="100000">
                                          <p:val>
                                            <p:strVal val="#ppt_x"/>
                                          </p:val>
                                        </p:tav>
                                      </p:tavLst>
                                    </p:anim>
                                    <p:anim calcmode="lin" valueType="num">
                                      <p:cBhvr>
                                        <p:cTn id="13"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xit" presetSubtype="0" fill="hold" nodeType="clickEffect">
                                  <p:stCondLst>
                                    <p:cond delay="0"/>
                                  </p:stCondLst>
                                  <p:childTnLst>
                                    <p:anim calcmode="lin" valueType="num">
                                      <p:cBhvr>
                                        <p:cTn id="26" dur="1000"/>
                                        <p:tgtEl>
                                          <p:spTgt spid="5"/>
                                        </p:tgtEl>
                                        <p:attrNameLst>
                                          <p:attrName>ppt_x</p:attrName>
                                        </p:attrNameLst>
                                      </p:cBhvr>
                                      <p:tavLst>
                                        <p:tav tm="0">
                                          <p:val>
                                            <p:strVal val="ppt_x"/>
                                          </p:val>
                                        </p:tav>
                                        <p:tav tm="100000">
                                          <p:val>
                                            <p:strVal val="ppt_x-.2"/>
                                          </p:val>
                                        </p:tav>
                                      </p:tavLst>
                                    </p:anim>
                                    <p:anim calcmode="lin" valueType="num">
                                      <p:cBhvr>
                                        <p:cTn id="27" dur="1000"/>
                                        <p:tgtEl>
                                          <p:spTgt spid="5"/>
                                        </p:tgtEl>
                                        <p:attrNameLst>
                                          <p:attrName>ppt_y</p:attrName>
                                        </p:attrNameLst>
                                      </p:cBhvr>
                                      <p:tavLst>
                                        <p:tav tm="0">
                                          <p:val>
                                            <p:strVal val="ppt_y"/>
                                          </p:val>
                                        </p:tav>
                                        <p:tav tm="100000">
                                          <p:val>
                                            <p:strVal val="ppt_y"/>
                                          </p:val>
                                        </p:tav>
                                      </p:tavLst>
                                    </p:anim>
                                    <p:animEffect transition="out" filter="fade">
                                      <p:cBhvr>
                                        <p:cTn id="28" dur="1000"/>
                                        <p:tgtEl>
                                          <p:spTgt spid="5"/>
                                        </p:tgtEl>
                                      </p:cBhvr>
                                    </p:animEffect>
                                    <p:set>
                                      <p:cBhvr>
                                        <p:cTn id="29" dur="1" fill="hold">
                                          <p:stCondLst>
                                            <p:cond delay="999"/>
                                          </p:stCondLst>
                                        </p:cTn>
                                        <p:tgtEl>
                                          <p:spTgt spid="5"/>
                                        </p:tgtEl>
                                        <p:attrNameLst>
                                          <p:attrName>style.visibility</p:attrName>
                                        </p:attrNameLst>
                                      </p:cBhvr>
                                      <p:to>
                                        <p:strVal val="hidden"/>
                                      </p:to>
                                    </p:set>
                                  </p:childTnLst>
                                </p:cTn>
                              </p:par>
                              <p:par>
                                <p:cTn id="30" presetID="29" presetClass="exit" presetSubtype="0" fill="hold" grpId="1" nodeType="withEffect">
                                  <p:stCondLst>
                                    <p:cond delay="0"/>
                                  </p:stCondLst>
                                  <p:childTnLst>
                                    <p:anim calcmode="lin" valueType="num">
                                      <p:cBhvr>
                                        <p:cTn id="31" dur="1000"/>
                                        <p:tgtEl>
                                          <p:spTgt spid="25"/>
                                        </p:tgtEl>
                                        <p:attrNameLst>
                                          <p:attrName>ppt_x</p:attrName>
                                        </p:attrNameLst>
                                      </p:cBhvr>
                                      <p:tavLst>
                                        <p:tav tm="0">
                                          <p:val>
                                            <p:strVal val="ppt_x"/>
                                          </p:val>
                                        </p:tav>
                                        <p:tav tm="100000">
                                          <p:val>
                                            <p:strVal val="ppt_x-.2"/>
                                          </p:val>
                                        </p:tav>
                                      </p:tavLst>
                                    </p:anim>
                                    <p:anim calcmode="lin" valueType="num">
                                      <p:cBhvr>
                                        <p:cTn id="32" dur="1000"/>
                                        <p:tgtEl>
                                          <p:spTgt spid="25"/>
                                        </p:tgtEl>
                                        <p:attrNameLst>
                                          <p:attrName>ppt_y</p:attrName>
                                        </p:attrNameLst>
                                      </p:cBhvr>
                                      <p:tavLst>
                                        <p:tav tm="0">
                                          <p:val>
                                            <p:strVal val="ppt_y"/>
                                          </p:val>
                                        </p:tav>
                                        <p:tav tm="100000">
                                          <p:val>
                                            <p:strVal val="ppt_y"/>
                                          </p:val>
                                        </p:tav>
                                      </p:tavLst>
                                    </p:anim>
                                    <p:animEffect transition="out" filter="fade">
                                      <p:cBhvr>
                                        <p:cTn id="33" dur="1000"/>
                                        <p:tgtEl>
                                          <p:spTgt spid="25"/>
                                        </p:tgtEl>
                                      </p:cBhvr>
                                    </p:animEffect>
                                    <p:set>
                                      <p:cBhvr>
                                        <p:cTn id="34" dur="1" fill="hold">
                                          <p:stCondLst>
                                            <p:cond delay="999"/>
                                          </p:stCondLst>
                                        </p:cTn>
                                        <p:tgtEl>
                                          <p:spTgt spid="25"/>
                                        </p:tgtEl>
                                        <p:attrNameLst>
                                          <p:attrName>style.visibility</p:attrName>
                                        </p:attrNameLst>
                                      </p:cBhvr>
                                      <p:to>
                                        <p:strVal val="hidden"/>
                                      </p:to>
                                    </p:set>
                                  </p:childTnLst>
                                </p:cTn>
                              </p:par>
                              <p:par>
                                <p:cTn id="35" presetID="29" presetClass="exit" presetSubtype="0" fill="hold" nodeType="withEffect">
                                  <p:stCondLst>
                                    <p:cond delay="0"/>
                                  </p:stCondLst>
                                  <p:childTnLst>
                                    <p:anim calcmode="lin" valueType="num">
                                      <p:cBhvr>
                                        <p:cTn id="36" dur="1000"/>
                                        <p:tgtEl>
                                          <p:spTgt spid="33"/>
                                        </p:tgtEl>
                                        <p:attrNameLst>
                                          <p:attrName>ppt_x</p:attrName>
                                        </p:attrNameLst>
                                      </p:cBhvr>
                                      <p:tavLst>
                                        <p:tav tm="0">
                                          <p:val>
                                            <p:strVal val="ppt_x"/>
                                          </p:val>
                                        </p:tav>
                                        <p:tav tm="100000">
                                          <p:val>
                                            <p:strVal val="ppt_x-.2"/>
                                          </p:val>
                                        </p:tav>
                                      </p:tavLst>
                                    </p:anim>
                                    <p:anim calcmode="lin" valueType="num">
                                      <p:cBhvr>
                                        <p:cTn id="37" dur="1000"/>
                                        <p:tgtEl>
                                          <p:spTgt spid="33"/>
                                        </p:tgtEl>
                                        <p:attrNameLst>
                                          <p:attrName>ppt_y</p:attrName>
                                        </p:attrNameLst>
                                      </p:cBhvr>
                                      <p:tavLst>
                                        <p:tav tm="0">
                                          <p:val>
                                            <p:strVal val="ppt_y"/>
                                          </p:val>
                                        </p:tav>
                                        <p:tav tm="100000">
                                          <p:val>
                                            <p:strVal val="ppt_y"/>
                                          </p:val>
                                        </p:tav>
                                      </p:tavLst>
                                    </p:anim>
                                    <p:animEffect transition="out" filter="fade">
                                      <p:cBhvr>
                                        <p:cTn id="38" dur="1000"/>
                                        <p:tgtEl>
                                          <p:spTgt spid="33"/>
                                        </p:tgtEl>
                                      </p:cBhvr>
                                    </p:animEffect>
                                    <p:set>
                                      <p:cBhvr>
                                        <p:cTn id="39" dur="1" fill="hold">
                                          <p:stCondLst>
                                            <p:cond delay="999"/>
                                          </p:stCondLst>
                                        </p:cTn>
                                        <p:tgtEl>
                                          <p:spTgt spid="33"/>
                                        </p:tgtEl>
                                        <p:attrNameLst>
                                          <p:attrName>style.visibility</p:attrName>
                                        </p:attrNameLst>
                                      </p:cBhvr>
                                      <p:to>
                                        <p:strVal val="hidden"/>
                                      </p:to>
                                    </p:set>
                                  </p:childTnLst>
                                </p:cTn>
                              </p:par>
                              <p:par>
                                <p:cTn id="40" presetID="29" presetClass="exit" presetSubtype="0" fill="hold" grpId="1" nodeType="withEffect">
                                  <p:stCondLst>
                                    <p:cond delay="0"/>
                                  </p:stCondLst>
                                  <p:childTnLst>
                                    <p:anim calcmode="lin" valueType="num">
                                      <p:cBhvr>
                                        <p:cTn id="41" dur="1000"/>
                                        <p:tgtEl>
                                          <p:spTgt spid="34"/>
                                        </p:tgtEl>
                                        <p:attrNameLst>
                                          <p:attrName>ppt_x</p:attrName>
                                        </p:attrNameLst>
                                      </p:cBhvr>
                                      <p:tavLst>
                                        <p:tav tm="0">
                                          <p:val>
                                            <p:strVal val="ppt_x"/>
                                          </p:val>
                                        </p:tav>
                                        <p:tav tm="100000">
                                          <p:val>
                                            <p:strVal val="ppt_x-.2"/>
                                          </p:val>
                                        </p:tav>
                                      </p:tavLst>
                                    </p:anim>
                                    <p:anim calcmode="lin" valueType="num">
                                      <p:cBhvr>
                                        <p:cTn id="42" dur="1000"/>
                                        <p:tgtEl>
                                          <p:spTgt spid="34"/>
                                        </p:tgtEl>
                                        <p:attrNameLst>
                                          <p:attrName>ppt_y</p:attrName>
                                        </p:attrNameLst>
                                      </p:cBhvr>
                                      <p:tavLst>
                                        <p:tav tm="0">
                                          <p:val>
                                            <p:strVal val="ppt_y"/>
                                          </p:val>
                                        </p:tav>
                                        <p:tav tm="100000">
                                          <p:val>
                                            <p:strVal val="ppt_y"/>
                                          </p:val>
                                        </p:tav>
                                      </p:tavLst>
                                    </p:anim>
                                    <p:animEffect transition="out" filter="fade">
                                      <p:cBhvr>
                                        <p:cTn id="43" dur="1000"/>
                                        <p:tgtEl>
                                          <p:spTgt spid="34"/>
                                        </p:tgtEl>
                                      </p:cBhvr>
                                    </p:animEffect>
                                    <p:set>
                                      <p:cBhvr>
                                        <p:cTn id="44" dur="1" fill="hold">
                                          <p:stCondLst>
                                            <p:cond delay="9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ppt_x</p:attrName>
                                        </p:attrNameLst>
                                      </p:cBhvr>
                                      <p:tavLst>
                                        <p:tav tm="0">
                                          <p:val>
                                            <p:strVal val="#ppt_x-.2"/>
                                          </p:val>
                                        </p:tav>
                                        <p:tav tm="100000">
                                          <p:val>
                                            <p:strVal val="#ppt_x"/>
                                          </p:val>
                                        </p:tav>
                                      </p:tavLst>
                                    </p:anim>
                                    <p:anim calcmode="lin" valueType="num">
                                      <p:cBhvr>
                                        <p:cTn id="50"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4" grpId="0" animBg="1"/>
      <p:bldP spid="34" grpId="1"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a:extLst>
              <a:ext uri="{FF2B5EF4-FFF2-40B4-BE49-F238E27FC236}">
                <a16:creationId xmlns="" xmlns:a16="http://schemas.microsoft.com/office/drawing/2014/main" id="{DB83109D-B6A3-44DA-BA34-6B081779ECD0}"/>
              </a:ext>
            </a:extLst>
          </p:cNvPr>
          <p:cNvGrpSpPr/>
          <p:nvPr/>
        </p:nvGrpSpPr>
        <p:grpSpPr>
          <a:xfrm>
            <a:off x="0" y="1611977"/>
            <a:ext cx="3460652" cy="1889715"/>
            <a:chOff x="2695" y="1356802"/>
            <a:chExt cx="3410287" cy="1331952"/>
          </a:xfrm>
        </p:grpSpPr>
        <p:sp>
          <p:nvSpPr>
            <p:cNvPr id="15" name="Arrow: Chevron 14">
              <a:extLst>
                <a:ext uri="{FF2B5EF4-FFF2-40B4-BE49-F238E27FC236}">
                  <a16:creationId xmlns="" xmlns:a16="http://schemas.microsoft.com/office/drawing/2014/main" id="{64483151-5753-4855-9B85-5EADEA04AA44}"/>
                </a:ext>
              </a:extLst>
            </p:cNvPr>
            <p:cNvSpPr/>
            <p:nvPr/>
          </p:nvSpPr>
          <p:spPr>
            <a:xfrm>
              <a:off x="2695" y="1375244"/>
              <a:ext cx="3283776" cy="1313510"/>
            </a:xfrm>
            <a:prstGeom prst="chevron">
              <a:avLst/>
            </a:prstGeom>
            <a:solidFill>
              <a:schemeClr val="tx1">
                <a:lumMod val="50000"/>
                <a:lumOff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Arrow: Chevron 4">
              <a:extLst>
                <a:ext uri="{FF2B5EF4-FFF2-40B4-BE49-F238E27FC236}">
                  <a16:creationId xmlns="" xmlns:a16="http://schemas.microsoft.com/office/drawing/2014/main" id="{601CA3A6-888D-41C5-BDB8-7B2F423CAA10}"/>
                </a:ext>
              </a:extLst>
            </p:cNvPr>
            <p:cNvSpPr txBox="1"/>
            <p:nvPr/>
          </p:nvSpPr>
          <p:spPr>
            <a:xfrm>
              <a:off x="1151547" y="1356802"/>
              <a:ext cx="2261435"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2500" b="1">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rPr>
                <a:t>Địa hình</a:t>
              </a:r>
              <a:endParaRPr lang="en-US" sz="2500" b="1" dirty="0">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endParaRPr>
            </a:p>
          </p:txBody>
        </p:sp>
      </p:grpSp>
      <p:sp>
        <p:nvSpPr>
          <p:cNvPr id="26" name="TextBox 25">
            <a:extLst>
              <a:ext uri="{FF2B5EF4-FFF2-40B4-BE49-F238E27FC236}">
                <a16:creationId xmlns="" xmlns:a16="http://schemas.microsoft.com/office/drawing/2014/main" id="{EF2606A8-9185-4877-A235-01E246C6A0A6}"/>
              </a:ext>
            </a:extLst>
          </p:cNvPr>
          <p:cNvSpPr txBox="1"/>
          <p:nvPr/>
        </p:nvSpPr>
        <p:spPr>
          <a:xfrm>
            <a:off x="433510" y="3554370"/>
            <a:ext cx="1713893" cy="477054"/>
          </a:xfrm>
          <a:prstGeom prst="rect">
            <a:avLst/>
          </a:prstGeom>
          <a:solidFill>
            <a:srgbClr val="FFFF00"/>
          </a:solidFill>
          <a:ln>
            <a:solidFill>
              <a:srgbClr val="0000FF"/>
            </a:solidFill>
          </a:ln>
        </p:spPr>
        <p:txBody>
          <a:bodyPr wrap="square" rtlCol="0">
            <a:spAutoFit/>
          </a:bodyPr>
          <a:lstStyle/>
          <a:p>
            <a:pPr algn="ctr"/>
            <a:r>
              <a:rPr lang="en-US" sz="2500" b="1">
                <a:solidFill>
                  <a:srgbClr val="0000FF"/>
                </a:solidFill>
                <a:latin typeface="Times New Roman" pitchFamily="18" charset="0"/>
                <a:cs typeface="Times New Roman" pitchFamily="18" charset="0"/>
              </a:rPr>
              <a:t>Nhóm 4</a:t>
            </a:r>
          </a:p>
        </p:txBody>
      </p:sp>
      <p:sp>
        <p:nvSpPr>
          <p:cNvPr id="28"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22. LỚP ĐẤT TRÊN TRÁI ĐẤT</a:t>
            </a:r>
            <a:endParaRPr lang="en-US" sz="3000" b="1" dirty="0">
              <a:latin typeface="Times New Roman" pitchFamily="18" charset="0"/>
            </a:endParaRPr>
          </a:p>
        </p:txBody>
      </p:sp>
      <p:sp>
        <p:nvSpPr>
          <p:cNvPr id="29"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30"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31"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32" name="TextBox 31"/>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3. Các nhân tố hình thành </a:t>
            </a:r>
            <a:r>
              <a:rPr lang="vi-VN" sz="2400" b="1" u="sng" dirty="0" smtClean="0">
                <a:solidFill>
                  <a:srgbClr val="000099"/>
                </a:solidFill>
                <a:latin typeface="Times New Roman" pitchFamily="18" charset="0"/>
                <a:cs typeface="Times New Roman" pitchFamily="18" charset="0"/>
              </a:rPr>
              <a:t>đất</a:t>
            </a:r>
            <a:endParaRPr lang="en-US" sz="2400" b="1" u="sng" dirty="0">
              <a:solidFill>
                <a:srgbClr val="000099"/>
              </a:solidFill>
              <a:latin typeface="Times New Roman" pitchFamily="18" charset="0"/>
              <a:cs typeface="Times New Roman" pitchFamily="18" charset="0"/>
            </a:endParaRPr>
          </a:p>
        </p:txBody>
      </p:sp>
      <p:sp>
        <p:nvSpPr>
          <p:cNvPr id="33" name="Rectangle 1"/>
          <p:cNvSpPr>
            <a:spLocks noChangeArrowheads="1"/>
          </p:cNvSpPr>
          <p:nvPr/>
        </p:nvSpPr>
        <p:spPr bwMode="auto">
          <a:xfrm>
            <a:off x="28136" y="1469574"/>
            <a:ext cx="1195753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t-BR" sz="2400" b="1" dirty="0" smtClean="0">
                <a:latin typeface="Times New Roman" pitchFamily="18" charset="0"/>
                <a:cs typeface="Times New Roman" pitchFamily="18" charset="0"/>
              </a:rPr>
              <a:t>- Địa hình: ảnh hưởng đến độ phì và độ dày của tầng đất.</a:t>
            </a:r>
            <a:endParaRPr lang="en-US" sz="2400" b="1" dirty="0">
              <a:latin typeface="Times New Roman" pitchFamily="18" charset="0"/>
              <a:cs typeface="Times New Roman" pitchFamily="18" charset="0"/>
            </a:endParaRPr>
          </a:p>
        </p:txBody>
      </p:sp>
      <p:pic>
        <p:nvPicPr>
          <p:cNvPr id="34" name="Picture 33">
            <a:extLst>
              <a:ext uri="{FF2B5EF4-FFF2-40B4-BE49-F238E27FC236}">
                <a16:creationId xmlns="" xmlns:a16="http://schemas.microsoft.com/office/drawing/2014/main" id="{74AF3DAC-3405-402A-9D50-3C1B9EFEDDE2}"/>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t="19301"/>
          <a:stretch>
            <a:fillRect/>
          </a:stretch>
        </p:blipFill>
        <p:spPr bwMode="auto">
          <a:xfrm>
            <a:off x="3474729" y="2588455"/>
            <a:ext cx="4243343" cy="3666500"/>
          </a:xfrm>
          <a:prstGeom prst="rect">
            <a:avLst/>
          </a:prstGeom>
          <a:noFill/>
          <a:ln>
            <a:solidFill>
              <a:srgbClr val="0000FF"/>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Text Box 5">
            <a:extLst>
              <a:ext uri="{FF2B5EF4-FFF2-40B4-BE49-F238E27FC236}">
                <a16:creationId xmlns="" xmlns:a16="http://schemas.microsoft.com/office/drawing/2014/main" id="{D8D9CC77-590F-4F81-BA33-9530C21DEC6B}"/>
              </a:ext>
            </a:extLst>
          </p:cNvPr>
          <p:cNvSpPr txBox="1">
            <a:spLocks noChangeArrowheads="1"/>
          </p:cNvSpPr>
          <p:nvPr/>
        </p:nvSpPr>
        <p:spPr bwMode="auto">
          <a:xfrm>
            <a:off x="6527337" y="5767974"/>
            <a:ext cx="914472" cy="523220"/>
          </a:xfrm>
          <a:prstGeom prst="rect">
            <a:avLst/>
          </a:prstGeom>
          <a:noFill/>
          <a:ln>
            <a:noFill/>
          </a:ln>
          <a:effectLst/>
          <a:extLst>
            <a:ext uri="{909E8E84-426E-40DD-AFC4-6F175D3DCCD1}">
              <a14:hiddenFill xmlns="" xmlns:a14="http://schemas.microsoft.com/office/drawing/2010/main">
                <a:gradFill rotWithShape="1">
                  <a:gsLst>
                    <a:gs pos="0">
                      <a:srgbClr val="CCFFCC"/>
                    </a:gs>
                    <a:gs pos="50000">
                      <a:schemeClr val="bg1"/>
                    </a:gs>
                    <a:gs pos="100000">
                      <a:srgbClr val="CCFFCC"/>
                    </a:gs>
                  </a:gsLst>
                  <a:lin ang="5400000" scaled="1"/>
                </a:gradFill>
              </a14:hiddenFill>
            </a:ext>
            <a:ext uri="{91240B29-F687-4F45-9708-019B960494DF}">
              <a14:hiddenLine xmlns="" xmlns:a14="http://schemas.microsoft.com/office/drawing/2010/main" w="9525">
                <a:solidFill>
                  <a:srgbClr val="FF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altLang="en-US" sz="2800" b="1" i="1" dirty="0">
                <a:latin typeface="Times New Roman" panose="02020603050405020304" pitchFamily="18" charset="0"/>
              </a:rPr>
              <a:t>đất</a:t>
            </a:r>
          </a:p>
        </p:txBody>
      </p:sp>
      <p:pic>
        <p:nvPicPr>
          <p:cNvPr id="36" name="Picture 35" descr="scan0016">
            <a:extLst>
              <a:ext uri="{FF2B5EF4-FFF2-40B4-BE49-F238E27FC236}">
                <a16:creationId xmlns="" xmlns:a16="http://schemas.microsoft.com/office/drawing/2014/main" id="{7EAFE286-A188-4666-82FA-FCECFDAC6033}"/>
              </a:ext>
            </a:extLst>
          </p:cNvPr>
          <p:cNvPicPr>
            <a:picLocks noChangeAspect="1" noChangeArrowheads="1"/>
          </p:cNvPicPr>
          <p:nvPr/>
        </p:nvPicPr>
        <p:blipFill>
          <a:blip r:embed="rId5">
            <a:lum bright="-12000"/>
            <a:extLst>
              <a:ext uri="{28A0092B-C50C-407E-A947-70E740481C1C}">
                <a14:useLocalDpi xmlns="" xmlns:a14="http://schemas.microsoft.com/office/drawing/2010/main" val="0"/>
              </a:ext>
            </a:extLst>
          </a:blip>
          <a:srcRect l="3062" t="13260" r="12706" b="21964"/>
          <a:stretch>
            <a:fillRect/>
          </a:stretch>
        </p:blipFill>
        <p:spPr bwMode="auto">
          <a:xfrm>
            <a:off x="7925867" y="2635880"/>
            <a:ext cx="4166002" cy="3666500"/>
          </a:xfrm>
          <a:prstGeom prst="rect">
            <a:avLst/>
          </a:prstGeom>
          <a:noFill/>
          <a:ln>
            <a:solidFill>
              <a:srgbClr val="0000FF"/>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Line 7">
            <a:extLst>
              <a:ext uri="{FF2B5EF4-FFF2-40B4-BE49-F238E27FC236}">
                <a16:creationId xmlns="" xmlns:a16="http://schemas.microsoft.com/office/drawing/2014/main" id="{15A622FF-383B-49C8-A3CC-36877F325681}"/>
              </a:ext>
            </a:extLst>
          </p:cNvPr>
          <p:cNvSpPr>
            <a:spLocks noChangeShapeType="1"/>
          </p:cNvSpPr>
          <p:nvPr/>
        </p:nvSpPr>
        <p:spPr bwMode="auto">
          <a:xfrm>
            <a:off x="5183375" y="3163585"/>
            <a:ext cx="600815" cy="809699"/>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38" name="Rectangle 6">
            <a:extLst>
              <a:ext uri="{FF2B5EF4-FFF2-40B4-BE49-F238E27FC236}">
                <a16:creationId xmlns="" xmlns:a16="http://schemas.microsoft.com/office/drawing/2014/main" id="{C1848E0A-7086-4751-A875-E21018FDB3DD}"/>
              </a:ext>
            </a:extLst>
          </p:cNvPr>
          <p:cNvSpPr>
            <a:spLocks noChangeArrowheads="1"/>
          </p:cNvSpPr>
          <p:nvPr/>
        </p:nvSpPr>
        <p:spPr bwMode="auto">
          <a:xfrm>
            <a:off x="4783015" y="6296879"/>
            <a:ext cx="6443003" cy="483751"/>
          </a:xfrm>
          <a:prstGeom prst="rect">
            <a:avLst/>
          </a:prstGeom>
          <a:solidFill>
            <a:srgbClr val="FFFF00"/>
          </a:solidFill>
          <a:ln>
            <a:solidFill>
              <a:srgbClr val="0000FF"/>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b="1" dirty="0" smtClean="0">
                <a:latin typeface="Times New Roman" pitchFamily="18" charset="0"/>
                <a:cs typeface="Times New Roman" pitchFamily="18" charset="0"/>
              </a:rPr>
              <a:t>Vai trò của </a:t>
            </a:r>
            <a:r>
              <a:rPr lang="vi-VN" altLang="en-US" sz="2200" b="1" dirty="0" smtClean="0">
                <a:latin typeface="Times New Roman" pitchFamily="18" charset="0"/>
                <a:cs typeface="Times New Roman" pitchFamily="18" charset="0"/>
              </a:rPr>
              <a:t>đị</a:t>
            </a:r>
            <a:r>
              <a:rPr lang="en-US" altLang="en-US" sz="2200" b="1" dirty="0" smtClean="0">
                <a:latin typeface="Times New Roman" pitchFamily="18" charset="0"/>
                <a:cs typeface="Times New Roman" pitchFamily="18" charset="0"/>
              </a:rPr>
              <a:t>a hình trong việc hình thành đất</a:t>
            </a:r>
            <a:endParaRPr lang="en-US" altLang="en-US" sz="2200" b="1" dirty="0">
              <a:latin typeface="Times New Roman" pitchFamily="18" charset="0"/>
              <a:cs typeface="Times New Roman" pitchFamily="18" charset="0"/>
            </a:endParaRPr>
          </a:p>
        </p:txBody>
      </p:sp>
      <p:sp>
        <p:nvSpPr>
          <p:cNvPr id="39" name="Text Box 5">
            <a:extLst>
              <a:ext uri="{FF2B5EF4-FFF2-40B4-BE49-F238E27FC236}">
                <a16:creationId xmlns="" xmlns:a16="http://schemas.microsoft.com/office/drawing/2014/main" id="{D8D9CC77-590F-4F81-BA33-9530C21DEC6B}"/>
              </a:ext>
            </a:extLst>
          </p:cNvPr>
          <p:cNvSpPr txBox="1">
            <a:spLocks noChangeArrowheads="1"/>
          </p:cNvSpPr>
          <p:nvPr/>
        </p:nvSpPr>
        <p:spPr bwMode="auto">
          <a:xfrm>
            <a:off x="10928180" y="4316657"/>
            <a:ext cx="914472" cy="523220"/>
          </a:xfrm>
          <a:prstGeom prst="rect">
            <a:avLst/>
          </a:prstGeom>
          <a:noFill/>
          <a:ln>
            <a:noFill/>
          </a:ln>
          <a:effectLst/>
          <a:extLst>
            <a:ext uri="{909E8E84-426E-40DD-AFC4-6F175D3DCCD1}">
              <a14:hiddenFill xmlns="" xmlns:a14="http://schemas.microsoft.com/office/drawing/2010/main">
                <a:gradFill rotWithShape="1">
                  <a:gsLst>
                    <a:gs pos="0">
                      <a:srgbClr val="CCFFCC"/>
                    </a:gs>
                    <a:gs pos="50000">
                      <a:schemeClr val="bg1"/>
                    </a:gs>
                    <a:gs pos="100000">
                      <a:srgbClr val="CCFFCC"/>
                    </a:gs>
                  </a:gsLst>
                  <a:lin ang="5400000" scaled="1"/>
                </a:gradFill>
              </a14:hiddenFill>
            </a:ext>
            <a:ext uri="{91240B29-F687-4F45-9708-019B960494DF}">
              <a14:hiddenLine xmlns="" xmlns:a14="http://schemas.microsoft.com/office/drawing/2010/main" w="9525">
                <a:solidFill>
                  <a:srgbClr val="FF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altLang="en-US" sz="2800" b="1" i="1" dirty="0">
                <a:latin typeface="Times New Roman" panose="02020603050405020304" pitchFamily="18" charset="0"/>
              </a:rPr>
              <a:t>đất</a:t>
            </a:r>
          </a:p>
        </p:txBody>
      </p:sp>
      <p:sp>
        <p:nvSpPr>
          <p:cNvPr id="40" name="Line 7">
            <a:extLst>
              <a:ext uri="{FF2B5EF4-FFF2-40B4-BE49-F238E27FC236}">
                <a16:creationId xmlns="" xmlns:a16="http://schemas.microsoft.com/office/drawing/2014/main" id="{15A622FF-383B-49C8-A3CC-36877F325681}"/>
              </a:ext>
            </a:extLst>
          </p:cNvPr>
          <p:cNvSpPr>
            <a:spLocks noChangeShapeType="1"/>
          </p:cNvSpPr>
          <p:nvPr/>
        </p:nvSpPr>
        <p:spPr bwMode="auto">
          <a:xfrm flipV="1">
            <a:off x="7375591" y="4670475"/>
            <a:ext cx="3189246" cy="1135492"/>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Tree>
    <p:extLst>
      <p:ext uri="{BB962C8B-B14F-4D97-AF65-F5344CB8AC3E}">
        <p14:creationId xmlns="" xmlns:p14="http://schemas.microsoft.com/office/powerpoint/2010/main" val="273352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ppt_x</p:attrName>
                                        </p:attrNameLst>
                                      </p:cBhvr>
                                      <p:tavLst>
                                        <p:tav tm="0">
                                          <p:val>
                                            <p:strVal val="#ppt_x-.2"/>
                                          </p:val>
                                        </p:tav>
                                        <p:tav tm="100000">
                                          <p:val>
                                            <p:strVal val="#ppt_x"/>
                                          </p:val>
                                        </p:tav>
                                      </p:tavLst>
                                    </p:anim>
                                    <p:anim calcmode="lin" valueType="num">
                                      <p:cBhvr>
                                        <p:cTn id="13"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diamond(in)">
                                      <p:cBhvr>
                                        <p:cTn id="19" dur="1000"/>
                                        <p:tgtEl>
                                          <p:spTgt spid="34"/>
                                        </p:tgtEl>
                                      </p:cBhvr>
                                    </p:animEffect>
                                  </p:childTnLst>
                                </p:cTn>
                              </p:par>
                              <p:par>
                                <p:cTn id="20" presetID="8" presetClass="entr" presetSubtype="16"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diamond(in)">
                                      <p:cBhvr>
                                        <p:cTn id="22" dur="1000"/>
                                        <p:tgtEl>
                                          <p:spTgt spid="36"/>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diamond(in)">
                                      <p:cBhvr>
                                        <p:cTn id="25" dur="10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diamond(in)">
                                      <p:cBhvr>
                                        <p:cTn id="30" dur="2000"/>
                                        <p:tgtEl>
                                          <p:spTgt spid="37"/>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diamond(in)">
                                      <p:cBhvr>
                                        <p:cTn id="33" dur="10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diamond(in)">
                                      <p:cBhvr>
                                        <p:cTn id="38" dur="1000"/>
                                        <p:tgtEl>
                                          <p:spTgt spid="4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diamond(in)">
                                      <p:cBhvr>
                                        <p:cTn id="41" dur="10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xit" presetSubtype="16" fill="hold" nodeType="clickEffect">
                                  <p:stCondLst>
                                    <p:cond delay="0"/>
                                  </p:stCondLst>
                                  <p:childTnLst>
                                    <p:animEffect transition="out" filter="diamond(in)">
                                      <p:cBhvr>
                                        <p:cTn id="45" dur="1000"/>
                                        <p:tgtEl>
                                          <p:spTgt spid="4"/>
                                        </p:tgtEl>
                                      </p:cBhvr>
                                    </p:animEffect>
                                    <p:set>
                                      <p:cBhvr>
                                        <p:cTn id="46" dur="1" fill="hold">
                                          <p:stCondLst>
                                            <p:cond delay="999"/>
                                          </p:stCondLst>
                                        </p:cTn>
                                        <p:tgtEl>
                                          <p:spTgt spid="4"/>
                                        </p:tgtEl>
                                        <p:attrNameLst>
                                          <p:attrName>style.visibility</p:attrName>
                                        </p:attrNameLst>
                                      </p:cBhvr>
                                      <p:to>
                                        <p:strVal val="hidden"/>
                                      </p:to>
                                    </p:set>
                                  </p:childTnLst>
                                </p:cTn>
                              </p:par>
                              <p:par>
                                <p:cTn id="47" presetID="8" presetClass="exit" presetSubtype="16" fill="hold" grpId="1" nodeType="withEffect">
                                  <p:stCondLst>
                                    <p:cond delay="0"/>
                                  </p:stCondLst>
                                  <p:childTnLst>
                                    <p:animEffect transition="out" filter="diamond(in)">
                                      <p:cBhvr>
                                        <p:cTn id="48" dur="1000"/>
                                        <p:tgtEl>
                                          <p:spTgt spid="26"/>
                                        </p:tgtEl>
                                      </p:cBhvr>
                                    </p:animEffect>
                                    <p:set>
                                      <p:cBhvr>
                                        <p:cTn id="49" dur="1" fill="hold">
                                          <p:stCondLst>
                                            <p:cond delay="999"/>
                                          </p:stCondLst>
                                        </p:cTn>
                                        <p:tgtEl>
                                          <p:spTgt spid="26"/>
                                        </p:tgtEl>
                                        <p:attrNameLst>
                                          <p:attrName>style.visibility</p:attrName>
                                        </p:attrNameLst>
                                      </p:cBhvr>
                                      <p:to>
                                        <p:strVal val="hidden"/>
                                      </p:to>
                                    </p:set>
                                  </p:childTnLst>
                                </p:cTn>
                              </p:par>
                              <p:par>
                                <p:cTn id="50" presetID="8" presetClass="exit" presetSubtype="16" fill="hold" grpId="1" nodeType="withEffect">
                                  <p:stCondLst>
                                    <p:cond delay="0"/>
                                  </p:stCondLst>
                                  <p:childTnLst>
                                    <p:animEffect transition="out" filter="diamond(in)">
                                      <p:cBhvr>
                                        <p:cTn id="51" dur="1000"/>
                                        <p:tgtEl>
                                          <p:spTgt spid="37"/>
                                        </p:tgtEl>
                                      </p:cBhvr>
                                    </p:animEffect>
                                    <p:set>
                                      <p:cBhvr>
                                        <p:cTn id="52" dur="1" fill="hold">
                                          <p:stCondLst>
                                            <p:cond delay="999"/>
                                          </p:stCondLst>
                                        </p:cTn>
                                        <p:tgtEl>
                                          <p:spTgt spid="37"/>
                                        </p:tgtEl>
                                        <p:attrNameLst>
                                          <p:attrName>style.visibility</p:attrName>
                                        </p:attrNameLst>
                                      </p:cBhvr>
                                      <p:to>
                                        <p:strVal val="hidden"/>
                                      </p:to>
                                    </p:set>
                                  </p:childTnLst>
                                </p:cTn>
                              </p:par>
                              <p:par>
                                <p:cTn id="53" presetID="8" presetClass="exit" presetSubtype="16" fill="hold" grpId="1" nodeType="withEffect">
                                  <p:stCondLst>
                                    <p:cond delay="0"/>
                                  </p:stCondLst>
                                  <p:childTnLst>
                                    <p:animEffect transition="out" filter="diamond(in)">
                                      <p:cBhvr>
                                        <p:cTn id="54" dur="1000"/>
                                        <p:tgtEl>
                                          <p:spTgt spid="35"/>
                                        </p:tgtEl>
                                      </p:cBhvr>
                                    </p:animEffect>
                                    <p:set>
                                      <p:cBhvr>
                                        <p:cTn id="55" dur="1" fill="hold">
                                          <p:stCondLst>
                                            <p:cond delay="999"/>
                                          </p:stCondLst>
                                        </p:cTn>
                                        <p:tgtEl>
                                          <p:spTgt spid="35"/>
                                        </p:tgtEl>
                                        <p:attrNameLst>
                                          <p:attrName>style.visibility</p:attrName>
                                        </p:attrNameLst>
                                      </p:cBhvr>
                                      <p:to>
                                        <p:strVal val="hidden"/>
                                      </p:to>
                                    </p:set>
                                  </p:childTnLst>
                                </p:cTn>
                              </p:par>
                              <p:par>
                                <p:cTn id="56" presetID="8" presetClass="exit" presetSubtype="16" fill="hold" grpId="1" nodeType="withEffect">
                                  <p:stCondLst>
                                    <p:cond delay="0"/>
                                  </p:stCondLst>
                                  <p:childTnLst>
                                    <p:animEffect transition="out" filter="diamond(in)">
                                      <p:cBhvr>
                                        <p:cTn id="57" dur="1000"/>
                                        <p:tgtEl>
                                          <p:spTgt spid="40"/>
                                        </p:tgtEl>
                                      </p:cBhvr>
                                    </p:animEffect>
                                    <p:set>
                                      <p:cBhvr>
                                        <p:cTn id="58" dur="1" fill="hold">
                                          <p:stCondLst>
                                            <p:cond delay="999"/>
                                          </p:stCondLst>
                                        </p:cTn>
                                        <p:tgtEl>
                                          <p:spTgt spid="40"/>
                                        </p:tgtEl>
                                        <p:attrNameLst>
                                          <p:attrName>style.visibility</p:attrName>
                                        </p:attrNameLst>
                                      </p:cBhvr>
                                      <p:to>
                                        <p:strVal val="hidden"/>
                                      </p:to>
                                    </p:set>
                                  </p:childTnLst>
                                </p:cTn>
                              </p:par>
                              <p:par>
                                <p:cTn id="59" presetID="8" presetClass="exit" presetSubtype="16" fill="hold" grpId="1" nodeType="withEffect">
                                  <p:stCondLst>
                                    <p:cond delay="0"/>
                                  </p:stCondLst>
                                  <p:childTnLst>
                                    <p:animEffect transition="out" filter="diamond(in)">
                                      <p:cBhvr>
                                        <p:cTn id="60" dur="1000"/>
                                        <p:tgtEl>
                                          <p:spTgt spid="39"/>
                                        </p:tgtEl>
                                      </p:cBhvr>
                                    </p:animEffect>
                                    <p:set>
                                      <p:cBhvr>
                                        <p:cTn id="61" dur="1" fill="hold">
                                          <p:stCondLst>
                                            <p:cond delay="999"/>
                                          </p:stCondLst>
                                        </p:cTn>
                                        <p:tgtEl>
                                          <p:spTgt spid="39"/>
                                        </p:tgtEl>
                                        <p:attrNameLst>
                                          <p:attrName>style.visibility</p:attrName>
                                        </p:attrNameLst>
                                      </p:cBhvr>
                                      <p:to>
                                        <p:strVal val="hidden"/>
                                      </p:to>
                                    </p:set>
                                  </p:childTnLst>
                                </p:cTn>
                              </p:par>
                              <p:par>
                                <p:cTn id="62" presetID="8" presetClass="exit" presetSubtype="16" fill="hold" nodeType="withEffect">
                                  <p:stCondLst>
                                    <p:cond delay="0"/>
                                  </p:stCondLst>
                                  <p:childTnLst>
                                    <p:animEffect transition="out" filter="diamond(in)">
                                      <p:cBhvr>
                                        <p:cTn id="63" dur="1000"/>
                                        <p:tgtEl>
                                          <p:spTgt spid="36"/>
                                        </p:tgtEl>
                                      </p:cBhvr>
                                    </p:animEffect>
                                    <p:set>
                                      <p:cBhvr>
                                        <p:cTn id="64" dur="1" fill="hold">
                                          <p:stCondLst>
                                            <p:cond delay="999"/>
                                          </p:stCondLst>
                                        </p:cTn>
                                        <p:tgtEl>
                                          <p:spTgt spid="36"/>
                                        </p:tgtEl>
                                        <p:attrNameLst>
                                          <p:attrName>style.visibility</p:attrName>
                                        </p:attrNameLst>
                                      </p:cBhvr>
                                      <p:to>
                                        <p:strVal val="hidden"/>
                                      </p:to>
                                    </p:set>
                                  </p:childTnLst>
                                </p:cTn>
                              </p:par>
                              <p:par>
                                <p:cTn id="65" presetID="8" presetClass="exit" presetSubtype="16" fill="hold" nodeType="withEffect">
                                  <p:stCondLst>
                                    <p:cond delay="0"/>
                                  </p:stCondLst>
                                  <p:childTnLst>
                                    <p:animEffect transition="out" filter="diamond(in)">
                                      <p:cBhvr>
                                        <p:cTn id="66" dur="1000"/>
                                        <p:tgtEl>
                                          <p:spTgt spid="34"/>
                                        </p:tgtEl>
                                      </p:cBhvr>
                                    </p:animEffect>
                                    <p:set>
                                      <p:cBhvr>
                                        <p:cTn id="67" dur="1" fill="hold">
                                          <p:stCondLst>
                                            <p:cond delay="999"/>
                                          </p:stCondLst>
                                        </p:cTn>
                                        <p:tgtEl>
                                          <p:spTgt spid="34"/>
                                        </p:tgtEl>
                                        <p:attrNameLst>
                                          <p:attrName>style.visibility</p:attrName>
                                        </p:attrNameLst>
                                      </p:cBhvr>
                                      <p:to>
                                        <p:strVal val="hidden"/>
                                      </p:to>
                                    </p:set>
                                  </p:childTnLst>
                                </p:cTn>
                              </p:par>
                              <p:par>
                                <p:cTn id="68" presetID="8" presetClass="exit" presetSubtype="16" fill="hold" grpId="1" nodeType="withEffect">
                                  <p:stCondLst>
                                    <p:cond delay="0"/>
                                  </p:stCondLst>
                                  <p:childTnLst>
                                    <p:animEffect transition="out" filter="diamond(in)">
                                      <p:cBhvr>
                                        <p:cTn id="69" dur="1000"/>
                                        <p:tgtEl>
                                          <p:spTgt spid="38"/>
                                        </p:tgtEl>
                                      </p:cBhvr>
                                    </p:animEffect>
                                    <p:set>
                                      <p:cBhvr>
                                        <p:cTn id="70" dur="1" fill="hold">
                                          <p:stCondLst>
                                            <p:cond delay="999"/>
                                          </p:stCondLst>
                                        </p:cTn>
                                        <p:tgtEl>
                                          <p:spTgt spid="3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grpId="1" nodeType="click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p:cTn id="75" dur="1000" fill="hold"/>
                                        <p:tgtEl>
                                          <p:spTgt spid="33"/>
                                        </p:tgtEl>
                                        <p:attrNameLst>
                                          <p:attrName>ppt_x</p:attrName>
                                        </p:attrNameLst>
                                      </p:cBhvr>
                                      <p:tavLst>
                                        <p:tav tm="0">
                                          <p:val>
                                            <p:strVal val="#ppt_x-.2"/>
                                          </p:val>
                                        </p:tav>
                                        <p:tav tm="100000">
                                          <p:val>
                                            <p:strVal val="#ppt_x"/>
                                          </p:val>
                                        </p:tav>
                                      </p:tavLst>
                                    </p:anim>
                                    <p:anim calcmode="lin" valueType="num">
                                      <p:cBhvr>
                                        <p:cTn id="76"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7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3" grpId="1"/>
      <p:bldP spid="35" grpId="0"/>
      <p:bldP spid="35" grpId="1"/>
      <p:bldP spid="37" grpId="0" animBg="1"/>
      <p:bldP spid="37" grpId="1" animBg="1"/>
      <p:bldP spid="38" grpId="0" animBg="1"/>
      <p:bldP spid="38" grpId="1" animBg="1"/>
      <p:bldP spid="39" grpId="0"/>
      <p:bldP spid="39" grpId="1"/>
      <p:bldP spid="40" grpId="0" animBg="1"/>
      <p:bldP spid="4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9">
            <a:extLst>
              <a:ext uri="{FF2B5EF4-FFF2-40B4-BE49-F238E27FC236}">
                <a16:creationId xmlns="" xmlns:a16="http://schemas.microsoft.com/office/drawing/2014/main" id="{0D83EBCF-E2DF-4754-B4B1-9F571177BB33}"/>
              </a:ext>
            </a:extLst>
          </p:cNvPr>
          <p:cNvGrpSpPr/>
          <p:nvPr/>
        </p:nvGrpSpPr>
        <p:grpSpPr>
          <a:xfrm>
            <a:off x="253218" y="1623556"/>
            <a:ext cx="3671668" cy="1924611"/>
            <a:chOff x="2695" y="1332205"/>
            <a:chExt cx="3319546" cy="1356549"/>
          </a:xfrm>
        </p:grpSpPr>
        <p:sp>
          <p:nvSpPr>
            <p:cNvPr id="21" name="Arrow: Chevron 20">
              <a:extLst>
                <a:ext uri="{FF2B5EF4-FFF2-40B4-BE49-F238E27FC236}">
                  <a16:creationId xmlns="" xmlns:a16="http://schemas.microsoft.com/office/drawing/2014/main" id="{6081EC85-E985-4802-B983-66B8B6402323}"/>
                </a:ext>
              </a:extLst>
            </p:cNvPr>
            <p:cNvSpPr/>
            <p:nvPr/>
          </p:nvSpPr>
          <p:spPr>
            <a:xfrm>
              <a:off x="2695" y="1375244"/>
              <a:ext cx="3283776" cy="1313510"/>
            </a:xfrm>
            <a:prstGeom prst="chevron">
              <a:avLst/>
            </a:prstGeom>
            <a:solidFill>
              <a:srgbClr val="C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Arrow: Chevron 4">
              <a:extLst>
                <a:ext uri="{FF2B5EF4-FFF2-40B4-BE49-F238E27FC236}">
                  <a16:creationId xmlns="" xmlns:a16="http://schemas.microsoft.com/office/drawing/2014/main" id="{EFEE75DE-3243-479A-8FF2-96A3120CAFB3}"/>
                </a:ext>
              </a:extLst>
            </p:cNvPr>
            <p:cNvSpPr txBox="1"/>
            <p:nvPr/>
          </p:nvSpPr>
          <p:spPr>
            <a:xfrm>
              <a:off x="1060796" y="1332205"/>
              <a:ext cx="2261445"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2500" b="1" dirty="0">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rPr>
                <a:t>Thời gian</a:t>
              </a:r>
            </a:p>
          </p:txBody>
        </p:sp>
      </p:grpSp>
      <p:sp>
        <p:nvSpPr>
          <p:cNvPr id="27" name="TextBox 26">
            <a:extLst>
              <a:ext uri="{FF2B5EF4-FFF2-40B4-BE49-F238E27FC236}">
                <a16:creationId xmlns="" xmlns:a16="http://schemas.microsoft.com/office/drawing/2014/main" id="{31F60729-53C9-4318-9819-FF7F394D9F0B}"/>
              </a:ext>
            </a:extLst>
          </p:cNvPr>
          <p:cNvSpPr txBox="1"/>
          <p:nvPr/>
        </p:nvSpPr>
        <p:spPr>
          <a:xfrm>
            <a:off x="1006279" y="3592104"/>
            <a:ext cx="1534160" cy="477054"/>
          </a:xfrm>
          <a:prstGeom prst="rect">
            <a:avLst/>
          </a:prstGeom>
          <a:solidFill>
            <a:srgbClr val="FFFF00"/>
          </a:solidFill>
          <a:ln>
            <a:solidFill>
              <a:srgbClr val="0000FF"/>
            </a:solidFill>
          </a:ln>
        </p:spPr>
        <p:txBody>
          <a:bodyPr wrap="square" rtlCol="0">
            <a:spAutoFit/>
          </a:bodyPr>
          <a:lstStyle/>
          <a:p>
            <a:pPr algn="ctr"/>
            <a:r>
              <a:rPr lang="en-US" sz="2500" b="1">
                <a:solidFill>
                  <a:srgbClr val="0000FF"/>
                </a:solidFill>
                <a:latin typeface="Times New Roman" pitchFamily="18" charset="0"/>
                <a:cs typeface="Times New Roman" pitchFamily="18" charset="0"/>
              </a:rPr>
              <a:t>Nhóm 5</a:t>
            </a:r>
          </a:p>
        </p:txBody>
      </p:sp>
      <p:sp>
        <p:nvSpPr>
          <p:cNvPr id="28"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22. LỚP ĐẤT TRÊN TRÁI ĐẤT</a:t>
            </a:r>
            <a:endParaRPr lang="en-US" sz="3000" b="1" dirty="0">
              <a:latin typeface="Times New Roman" pitchFamily="18" charset="0"/>
            </a:endParaRPr>
          </a:p>
        </p:txBody>
      </p:sp>
      <p:sp>
        <p:nvSpPr>
          <p:cNvPr id="29"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30"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31"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32" name="TextBox 31"/>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3. Các nhân tố hình thành </a:t>
            </a:r>
            <a:r>
              <a:rPr lang="vi-VN" sz="2400" b="1" u="sng" dirty="0" smtClean="0">
                <a:solidFill>
                  <a:srgbClr val="000099"/>
                </a:solidFill>
                <a:latin typeface="Times New Roman" pitchFamily="18" charset="0"/>
                <a:cs typeface="Times New Roman" pitchFamily="18" charset="0"/>
              </a:rPr>
              <a:t>đất</a:t>
            </a:r>
            <a:endParaRPr lang="en-US" sz="2400" b="1" u="sng" dirty="0">
              <a:solidFill>
                <a:srgbClr val="000099"/>
              </a:solidFill>
              <a:latin typeface="Times New Roman" pitchFamily="18" charset="0"/>
              <a:cs typeface="Times New Roman" pitchFamily="18" charset="0"/>
            </a:endParaRPr>
          </a:p>
        </p:txBody>
      </p:sp>
      <p:sp>
        <p:nvSpPr>
          <p:cNvPr id="33" name="Rectangle 1"/>
          <p:cNvSpPr>
            <a:spLocks noChangeArrowheads="1"/>
          </p:cNvSpPr>
          <p:nvPr/>
        </p:nvSpPr>
        <p:spPr bwMode="auto">
          <a:xfrm>
            <a:off x="28136" y="1469574"/>
            <a:ext cx="11957538" cy="5871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pt-BR" sz="2400" b="1" dirty="0" smtClean="0">
                <a:latin typeface="Times New Roman" pitchFamily="18" charset="0"/>
                <a:cs typeface="Times New Roman" pitchFamily="18" charset="0"/>
              </a:rPr>
              <a:t>- Thời gian: ảnh hưởng đến sự hình thành tầng đất dày hay mỏng.</a:t>
            </a:r>
            <a:endParaRPr lang="en-US" sz="2400" b="1" dirty="0" smtClean="0">
              <a:latin typeface="Times New Roman" pitchFamily="18" charset="0"/>
              <a:cs typeface="Times New Roman" pitchFamily="18" charset="0"/>
            </a:endParaRPr>
          </a:p>
        </p:txBody>
      </p:sp>
      <p:pic>
        <p:nvPicPr>
          <p:cNvPr id="34" name="Picture 2" descr="dathinhthanh1">
            <a:extLst>
              <a:ext uri="{FF2B5EF4-FFF2-40B4-BE49-F238E27FC236}">
                <a16:creationId xmlns="" xmlns:a16="http://schemas.microsoft.com/office/drawing/2014/main" id="{4A717A78-2C9E-4D5B-8E9D-78EE234D2740}"/>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37222" y="2227845"/>
            <a:ext cx="6922135" cy="3997960"/>
          </a:xfrm>
          <a:prstGeom prst="rect">
            <a:avLst/>
          </a:prstGeom>
          <a:noFill/>
          <a:ln>
            <a:solidFill>
              <a:srgbClr val="0000FF"/>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ectangle 6">
            <a:extLst>
              <a:ext uri="{FF2B5EF4-FFF2-40B4-BE49-F238E27FC236}">
                <a16:creationId xmlns="" xmlns:a16="http://schemas.microsoft.com/office/drawing/2014/main" id="{C1848E0A-7086-4751-A875-E21018FDB3DD}"/>
              </a:ext>
            </a:extLst>
          </p:cNvPr>
          <p:cNvSpPr>
            <a:spLocks noChangeArrowheads="1"/>
          </p:cNvSpPr>
          <p:nvPr/>
        </p:nvSpPr>
        <p:spPr bwMode="auto">
          <a:xfrm>
            <a:off x="5303531" y="6296879"/>
            <a:ext cx="6443003" cy="483751"/>
          </a:xfrm>
          <a:prstGeom prst="rect">
            <a:avLst/>
          </a:prstGeom>
          <a:solidFill>
            <a:srgbClr val="FFFF00"/>
          </a:solidFill>
          <a:ln>
            <a:solidFill>
              <a:srgbClr val="0000FF"/>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b="1" dirty="0" smtClean="0">
                <a:latin typeface="Times New Roman" pitchFamily="18" charset="0"/>
                <a:cs typeface="Times New Roman" pitchFamily="18" charset="0"/>
              </a:rPr>
              <a:t>Vai trò của thời gian trong việc hình thành đất</a:t>
            </a:r>
            <a:endParaRPr lang="en-US" altLang="en-US" sz="22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73352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ppt_x</p:attrName>
                                        </p:attrNameLst>
                                      </p:cBhvr>
                                      <p:tavLst>
                                        <p:tav tm="0">
                                          <p:val>
                                            <p:strVal val="#ppt_x-.2"/>
                                          </p:val>
                                        </p:tav>
                                        <p:tav tm="100000">
                                          <p:val>
                                            <p:strVal val="#ppt_x"/>
                                          </p:val>
                                        </p:tav>
                                      </p:tavLst>
                                    </p:anim>
                                    <p:anim calcmode="lin" valueType="num">
                                      <p:cBhvr>
                                        <p:cTn id="8"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
                                        </p:tgtEl>
                                      </p:cBhvr>
                                    </p:animEffect>
                                  </p:childTnLst>
                                </p:cTn>
                              </p:par>
                              <p:par>
                                <p:cTn id="10" presetID="8"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amond(in)">
                                      <p:cBhvr>
                                        <p:cTn id="12" dur="1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xit" presetSubtype="0" fill="hold" nodeType="clickEffect">
                                  <p:stCondLst>
                                    <p:cond delay="0"/>
                                  </p:stCondLst>
                                  <p:childTnLst>
                                    <p:anim calcmode="lin" valueType="num">
                                      <p:cBhvr>
                                        <p:cTn id="16" dur="1000"/>
                                        <p:tgtEl>
                                          <p:spTgt spid="6"/>
                                        </p:tgtEl>
                                        <p:attrNameLst>
                                          <p:attrName>ppt_x</p:attrName>
                                        </p:attrNameLst>
                                      </p:cBhvr>
                                      <p:tavLst>
                                        <p:tav tm="0">
                                          <p:val>
                                            <p:strVal val="ppt_x"/>
                                          </p:val>
                                        </p:tav>
                                        <p:tav tm="100000">
                                          <p:val>
                                            <p:strVal val="ppt_x-.2"/>
                                          </p:val>
                                        </p:tav>
                                      </p:tavLst>
                                    </p:anim>
                                    <p:anim calcmode="lin" valueType="num">
                                      <p:cBhvr>
                                        <p:cTn id="17" dur="1000"/>
                                        <p:tgtEl>
                                          <p:spTgt spid="6"/>
                                        </p:tgtEl>
                                        <p:attrNameLst>
                                          <p:attrName>ppt_y</p:attrName>
                                        </p:attrNameLst>
                                      </p:cBhvr>
                                      <p:tavLst>
                                        <p:tav tm="0">
                                          <p:val>
                                            <p:strVal val="ppt_y"/>
                                          </p:val>
                                        </p:tav>
                                        <p:tav tm="100000">
                                          <p:val>
                                            <p:strVal val="ppt_y"/>
                                          </p:val>
                                        </p:tav>
                                      </p:tavLst>
                                    </p:anim>
                                    <p:animEffect transition="out" filter="fade">
                                      <p:cBhvr>
                                        <p:cTn id="18" dur="1000"/>
                                        <p:tgtEl>
                                          <p:spTgt spid="6"/>
                                        </p:tgtEl>
                                      </p:cBhvr>
                                    </p:animEffect>
                                    <p:set>
                                      <p:cBhvr>
                                        <p:cTn id="19" dur="1" fill="hold">
                                          <p:stCondLst>
                                            <p:cond delay="999"/>
                                          </p:stCondLst>
                                        </p:cTn>
                                        <p:tgtEl>
                                          <p:spTgt spid="6"/>
                                        </p:tgtEl>
                                        <p:attrNameLst>
                                          <p:attrName>style.visibility</p:attrName>
                                        </p:attrNameLst>
                                      </p:cBhvr>
                                      <p:to>
                                        <p:strVal val="hidden"/>
                                      </p:to>
                                    </p:set>
                                  </p:childTnLst>
                                </p:cTn>
                              </p:par>
                              <p:par>
                                <p:cTn id="20" presetID="29" presetClass="exit" presetSubtype="0" fill="hold" grpId="0" nodeType="withEffect">
                                  <p:stCondLst>
                                    <p:cond delay="0"/>
                                  </p:stCondLst>
                                  <p:childTnLst>
                                    <p:anim calcmode="lin" valueType="num">
                                      <p:cBhvr>
                                        <p:cTn id="21" dur="1000"/>
                                        <p:tgtEl>
                                          <p:spTgt spid="27"/>
                                        </p:tgtEl>
                                        <p:attrNameLst>
                                          <p:attrName>ppt_x</p:attrName>
                                        </p:attrNameLst>
                                      </p:cBhvr>
                                      <p:tavLst>
                                        <p:tav tm="0">
                                          <p:val>
                                            <p:strVal val="ppt_x"/>
                                          </p:val>
                                        </p:tav>
                                        <p:tav tm="100000">
                                          <p:val>
                                            <p:strVal val="ppt_x-.2"/>
                                          </p:val>
                                        </p:tav>
                                      </p:tavLst>
                                    </p:anim>
                                    <p:anim calcmode="lin" valueType="num">
                                      <p:cBhvr>
                                        <p:cTn id="22" dur="1000"/>
                                        <p:tgtEl>
                                          <p:spTgt spid="27"/>
                                        </p:tgtEl>
                                        <p:attrNameLst>
                                          <p:attrName>ppt_y</p:attrName>
                                        </p:attrNameLst>
                                      </p:cBhvr>
                                      <p:tavLst>
                                        <p:tav tm="0">
                                          <p:val>
                                            <p:strVal val="ppt_y"/>
                                          </p:val>
                                        </p:tav>
                                        <p:tav tm="100000">
                                          <p:val>
                                            <p:strVal val="ppt_y"/>
                                          </p:val>
                                        </p:tav>
                                      </p:tavLst>
                                    </p:anim>
                                    <p:animEffect transition="out" filter="fade">
                                      <p:cBhvr>
                                        <p:cTn id="23" dur="1000"/>
                                        <p:tgtEl>
                                          <p:spTgt spid="27"/>
                                        </p:tgtEl>
                                      </p:cBhvr>
                                    </p:animEffect>
                                    <p:set>
                                      <p:cBhvr>
                                        <p:cTn id="24" dur="1" fill="hold">
                                          <p:stCondLst>
                                            <p:cond delay="999"/>
                                          </p:stCondLst>
                                        </p:cTn>
                                        <p:tgtEl>
                                          <p:spTgt spid="27"/>
                                        </p:tgtEl>
                                        <p:attrNameLst>
                                          <p:attrName>style.visibility</p:attrName>
                                        </p:attrNameLst>
                                      </p:cBhvr>
                                      <p:to>
                                        <p:strVal val="hidden"/>
                                      </p:to>
                                    </p:set>
                                  </p:childTnLst>
                                </p:cTn>
                              </p:par>
                              <p:par>
                                <p:cTn id="25" presetID="29" presetClass="exit" presetSubtype="0" fill="hold" nodeType="withEffect">
                                  <p:stCondLst>
                                    <p:cond delay="0"/>
                                  </p:stCondLst>
                                  <p:childTnLst>
                                    <p:anim calcmode="lin" valueType="num">
                                      <p:cBhvr>
                                        <p:cTn id="26" dur="1000"/>
                                        <p:tgtEl>
                                          <p:spTgt spid="34"/>
                                        </p:tgtEl>
                                        <p:attrNameLst>
                                          <p:attrName>ppt_x</p:attrName>
                                        </p:attrNameLst>
                                      </p:cBhvr>
                                      <p:tavLst>
                                        <p:tav tm="0">
                                          <p:val>
                                            <p:strVal val="ppt_x"/>
                                          </p:val>
                                        </p:tav>
                                        <p:tav tm="100000">
                                          <p:val>
                                            <p:strVal val="ppt_x-.2"/>
                                          </p:val>
                                        </p:tav>
                                      </p:tavLst>
                                    </p:anim>
                                    <p:anim calcmode="lin" valueType="num">
                                      <p:cBhvr>
                                        <p:cTn id="27" dur="1000"/>
                                        <p:tgtEl>
                                          <p:spTgt spid="34"/>
                                        </p:tgtEl>
                                        <p:attrNameLst>
                                          <p:attrName>ppt_y</p:attrName>
                                        </p:attrNameLst>
                                      </p:cBhvr>
                                      <p:tavLst>
                                        <p:tav tm="0">
                                          <p:val>
                                            <p:strVal val="ppt_y"/>
                                          </p:val>
                                        </p:tav>
                                        <p:tav tm="100000">
                                          <p:val>
                                            <p:strVal val="ppt_y"/>
                                          </p:val>
                                        </p:tav>
                                      </p:tavLst>
                                    </p:anim>
                                    <p:animEffect transition="out" filter="fade">
                                      <p:cBhvr>
                                        <p:cTn id="28" dur="1000"/>
                                        <p:tgtEl>
                                          <p:spTgt spid="34"/>
                                        </p:tgtEl>
                                      </p:cBhvr>
                                    </p:animEffect>
                                    <p:set>
                                      <p:cBhvr>
                                        <p:cTn id="29" dur="1" fill="hold">
                                          <p:stCondLst>
                                            <p:cond delay="999"/>
                                          </p:stCondLst>
                                        </p:cTn>
                                        <p:tgtEl>
                                          <p:spTgt spid="34"/>
                                        </p:tgtEl>
                                        <p:attrNameLst>
                                          <p:attrName>style.visibility</p:attrName>
                                        </p:attrNameLst>
                                      </p:cBhvr>
                                      <p:to>
                                        <p:strVal val="hidden"/>
                                      </p:to>
                                    </p:set>
                                  </p:childTnLst>
                                </p:cTn>
                              </p:par>
                              <p:par>
                                <p:cTn id="30" presetID="29" presetClass="exit" presetSubtype="0" fill="hold" grpId="1" nodeType="withEffect">
                                  <p:stCondLst>
                                    <p:cond delay="0"/>
                                  </p:stCondLst>
                                  <p:childTnLst>
                                    <p:anim calcmode="lin" valueType="num">
                                      <p:cBhvr>
                                        <p:cTn id="31" dur="1000"/>
                                        <p:tgtEl>
                                          <p:spTgt spid="35"/>
                                        </p:tgtEl>
                                        <p:attrNameLst>
                                          <p:attrName>ppt_x</p:attrName>
                                        </p:attrNameLst>
                                      </p:cBhvr>
                                      <p:tavLst>
                                        <p:tav tm="0">
                                          <p:val>
                                            <p:strVal val="ppt_x"/>
                                          </p:val>
                                        </p:tav>
                                        <p:tav tm="100000">
                                          <p:val>
                                            <p:strVal val="ppt_x-.2"/>
                                          </p:val>
                                        </p:tav>
                                      </p:tavLst>
                                    </p:anim>
                                    <p:anim calcmode="lin" valueType="num">
                                      <p:cBhvr>
                                        <p:cTn id="32" dur="1000"/>
                                        <p:tgtEl>
                                          <p:spTgt spid="35"/>
                                        </p:tgtEl>
                                        <p:attrNameLst>
                                          <p:attrName>ppt_y</p:attrName>
                                        </p:attrNameLst>
                                      </p:cBhvr>
                                      <p:tavLst>
                                        <p:tav tm="0">
                                          <p:val>
                                            <p:strVal val="ppt_y"/>
                                          </p:val>
                                        </p:tav>
                                        <p:tav tm="100000">
                                          <p:val>
                                            <p:strVal val="ppt_y"/>
                                          </p:val>
                                        </p:tav>
                                      </p:tavLst>
                                    </p:anim>
                                    <p:animEffect transition="out" filter="fade">
                                      <p:cBhvr>
                                        <p:cTn id="33" dur="1000"/>
                                        <p:tgtEl>
                                          <p:spTgt spid="35"/>
                                        </p:tgtEl>
                                      </p:cBhvr>
                                    </p:animEffect>
                                    <p:set>
                                      <p:cBhvr>
                                        <p:cTn id="34" dur="1" fill="hold">
                                          <p:stCondLst>
                                            <p:cond delay="999"/>
                                          </p:stCondLst>
                                        </p:cTn>
                                        <p:tgtEl>
                                          <p:spTgt spid="3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1000" fill="hold"/>
                                        <p:tgtEl>
                                          <p:spTgt spid="33"/>
                                        </p:tgtEl>
                                        <p:attrNameLst>
                                          <p:attrName>ppt_x</p:attrName>
                                        </p:attrNameLst>
                                      </p:cBhvr>
                                      <p:tavLst>
                                        <p:tav tm="0">
                                          <p:val>
                                            <p:strVal val="#ppt_x-.2"/>
                                          </p:val>
                                        </p:tav>
                                        <p:tav tm="100000">
                                          <p:val>
                                            <p:strVal val="#ppt_x"/>
                                          </p:val>
                                        </p:tav>
                                      </p:tavLst>
                                    </p:anim>
                                    <p:anim calcmode="lin" valueType="num">
                                      <p:cBhvr>
                                        <p:cTn id="40"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p:bldP spid="35" grpId="0" animBg="1"/>
      <p:bldP spid="3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22. LỚP ĐẤT TRÊN TRÁI ĐẤT</a:t>
            </a:r>
            <a:endParaRPr lang="en-US" sz="3000" b="1" dirty="0">
              <a:latin typeface="Times New Roman" pitchFamily="18" charset="0"/>
            </a:endParaRPr>
          </a:p>
        </p:txBody>
      </p:sp>
      <p:sp>
        <p:nvSpPr>
          <p:cNvPr id="29"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30"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31"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32" name="TextBox 31"/>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3. Các nhân tố hình thành </a:t>
            </a:r>
            <a:r>
              <a:rPr lang="vi-VN" sz="2400" b="1" u="sng" dirty="0" smtClean="0">
                <a:solidFill>
                  <a:srgbClr val="000099"/>
                </a:solidFill>
                <a:latin typeface="Times New Roman" pitchFamily="18" charset="0"/>
                <a:cs typeface="Times New Roman" pitchFamily="18" charset="0"/>
              </a:rPr>
              <a:t>đất</a:t>
            </a:r>
            <a:endParaRPr lang="en-US" sz="2400" b="1" u="sng" dirty="0">
              <a:solidFill>
                <a:srgbClr val="000099"/>
              </a:solidFill>
              <a:latin typeface="Times New Roman" pitchFamily="18" charset="0"/>
              <a:cs typeface="Times New Roman" pitchFamily="18" charset="0"/>
            </a:endParaRPr>
          </a:p>
        </p:txBody>
      </p:sp>
      <p:sp>
        <p:nvSpPr>
          <p:cNvPr id="33" name="Rectangle 1"/>
          <p:cNvSpPr>
            <a:spLocks noChangeArrowheads="1"/>
          </p:cNvSpPr>
          <p:nvPr/>
        </p:nvSpPr>
        <p:spPr bwMode="auto">
          <a:xfrm>
            <a:off x="101598" y="1607348"/>
            <a:ext cx="11957538" cy="2977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pt-BR" sz="2500" b="1" dirty="0" smtClean="0">
                <a:latin typeface="Times New Roman" pitchFamily="18" charset="0"/>
                <a:cs typeface="Times New Roman" pitchFamily="18" charset="0"/>
              </a:rPr>
              <a:t>- Đá mẹ : nguồn gốc sinh ra các thành phần khoáng trong </a:t>
            </a:r>
            <a:r>
              <a:rPr lang="pt-BR" sz="2500" b="1" dirty="0" smtClean="0">
                <a:latin typeface="Times New Roman" pitchFamily="18" charset="0"/>
                <a:cs typeface="Times New Roman" pitchFamily="18" charset="0"/>
              </a:rPr>
              <a:t>đất.</a:t>
            </a:r>
            <a:endParaRPr lang="en-US" sz="2500" b="1" dirty="0" smtClean="0">
              <a:latin typeface="Times New Roman" pitchFamily="18" charset="0"/>
              <a:cs typeface="Times New Roman" pitchFamily="18" charset="0"/>
            </a:endParaRPr>
          </a:p>
          <a:p>
            <a:pPr>
              <a:lnSpc>
                <a:spcPct val="150000"/>
              </a:lnSpc>
            </a:pPr>
            <a:r>
              <a:rPr lang="pt-BR" sz="2500" b="1" dirty="0" smtClean="0">
                <a:latin typeface="Times New Roman" pitchFamily="18" charset="0"/>
                <a:cs typeface="Times New Roman" pitchFamily="18" charset="0"/>
              </a:rPr>
              <a:t>- Khí hậu: </a:t>
            </a:r>
            <a:r>
              <a:rPr lang="pt-BR" sz="2500" b="1" dirty="0" smtClean="0">
                <a:latin typeface="Times New Roman" pitchFamily="18" charset="0"/>
                <a:cs typeface="Times New Roman" pitchFamily="18" charset="0"/>
              </a:rPr>
              <a:t>phân </a:t>
            </a:r>
            <a:r>
              <a:rPr lang="pt-BR" sz="2500" b="1" dirty="0" smtClean="0">
                <a:latin typeface="Times New Roman" pitchFamily="18" charset="0"/>
                <a:cs typeface="Times New Roman" pitchFamily="18" charset="0"/>
              </a:rPr>
              <a:t>giải chất khoáng và chất hữu cơ trong đất.</a:t>
            </a:r>
            <a:endParaRPr lang="en-US" sz="2500" b="1" dirty="0" smtClean="0">
              <a:latin typeface="Times New Roman" pitchFamily="18" charset="0"/>
              <a:cs typeface="Times New Roman" pitchFamily="18" charset="0"/>
            </a:endParaRPr>
          </a:p>
          <a:p>
            <a:pPr algn="just">
              <a:lnSpc>
                <a:spcPct val="150000"/>
              </a:lnSpc>
            </a:pPr>
            <a:r>
              <a:rPr lang="pt-BR" sz="2500" b="1" dirty="0" smtClean="0">
                <a:latin typeface="Times New Roman" pitchFamily="18" charset="0"/>
                <a:cs typeface="Times New Roman" pitchFamily="18" charset="0"/>
              </a:rPr>
              <a:t>- Sinh vật: sinh ra các thành phần hữu cơ trong đất </a:t>
            </a:r>
            <a:r>
              <a:rPr lang="pt-BR" sz="2500" b="1" dirty="0" smtClean="0">
                <a:latin typeface="Times New Roman" pitchFamily="18" charset="0"/>
                <a:cs typeface="Times New Roman" pitchFamily="18" charset="0"/>
              </a:rPr>
              <a:t>(mùn</a:t>
            </a:r>
            <a:r>
              <a:rPr lang="pt-BR" sz="2500" b="1" dirty="0" smtClean="0">
                <a:latin typeface="Times New Roman" pitchFamily="18" charset="0"/>
                <a:cs typeface="Times New Roman" pitchFamily="18" charset="0"/>
              </a:rPr>
              <a:t>, làm đất tơi xốp...).</a:t>
            </a:r>
            <a:endParaRPr lang="en-US" sz="2500" b="1" dirty="0" smtClean="0">
              <a:latin typeface="Times New Roman" pitchFamily="18" charset="0"/>
              <a:cs typeface="Times New Roman" pitchFamily="18" charset="0"/>
            </a:endParaRPr>
          </a:p>
          <a:p>
            <a:pPr>
              <a:lnSpc>
                <a:spcPct val="150000"/>
              </a:lnSpc>
            </a:pPr>
            <a:r>
              <a:rPr lang="pt-BR" sz="2500" b="1" dirty="0" smtClean="0">
                <a:latin typeface="Times New Roman" pitchFamily="18" charset="0"/>
                <a:cs typeface="Times New Roman" pitchFamily="18" charset="0"/>
              </a:rPr>
              <a:t>- Địa hình: ảnh hưởng đến độ phì và độ dày của tầng đất.	</a:t>
            </a:r>
            <a:endParaRPr lang="en-US" sz="2500" b="1" dirty="0" smtClean="0">
              <a:latin typeface="Times New Roman" pitchFamily="18" charset="0"/>
              <a:cs typeface="Times New Roman" pitchFamily="18" charset="0"/>
            </a:endParaRPr>
          </a:p>
          <a:p>
            <a:pPr>
              <a:lnSpc>
                <a:spcPct val="150000"/>
              </a:lnSpc>
            </a:pPr>
            <a:r>
              <a:rPr lang="pt-BR" sz="2500" b="1" dirty="0" smtClean="0">
                <a:latin typeface="Times New Roman" pitchFamily="18" charset="0"/>
                <a:cs typeface="Times New Roman" pitchFamily="18" charset="0"/>
              </a:rPr>
              <a:t>- Thời gian: ảnh hưởng đến sự hình thành tầng đất dày hay mỏng.</a:t>
            </a:r>
            <a:endParaRPr lang="en-US" sz="2500" b="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73352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ppt_x</p:attrName>
                                        </p:attrNameLst>
                                      </p:cBhvr>
                                      <p:tavLst>
                                        <p:tav tm="0">
                                          <p:val>
                                            <p:strVal val="#ppt_x-.2"/>
                                          </p:val>
                                        </p:tav>
                                        <p:tav tm="100000">
                                          <p:val>
                                            <p:strVal val="#ppt_x"/>
                                          </p:val>
                                        </p:tav>
                                      </p:tavLst>
                                    </p:anim>
                                    <p:anim calcmode="lin" valueType="num">
                                      <p:cBhvr>
                                        <p:cTn id="8"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22. LỚP ĐẤT TRÊN TRÁI ĐẤT</a:t>
            </a:r>
            <a:endParaRPr lang="en-US" sz="3000" b="1" dirty="0">
              <a:latin typeface="Times New Roman" pitchFamily="18" charset="0"/>
            </a:endParaRPr>
          </a:p>
        </p:txBody>
      </p:sp>
      <p:sp>
        <p:nvSpPr>
          <p:cNvPr id="11"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26" name="Cloud Callout 25"/>
          <p:cNvSpPr/>
          <p:nvPr/>
        </p:nvSpPr>
        <p:spPr>
          <a:xfrm>
            <a:off x="309490" y="1670538"/>
            <a:ext cx="4549113" cy="3051587"/>
          </a:xfrm>
          <a:prstGeom prst="cloudCallout">
            <a:avLst>
              <a:gd name="adj1" fmla="val 45031"/>
              <a:gd name="adj2" fmla="val 80406"/>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b="1" i="1" dirty="0" smtClean="0">
                <a:solidFill>
                  <a:srgbClr val="0000FF"/>
                </a:solidFill>
                <a:latin typeface="Times New Roman" pitchFamily="18" charset="0"/>
                <a:cs typeface="Times New Roman" pitchFamily="18" charset="0"/>
              </a:rPr>
              <a:t>Khai thác thông tin mục 4 và H.5 SGK hãy kể tên các nhóm đất điển hình trên Trái Đất?</a:t>
            </a:r>
          </a:p>
        </p:txBody>
      </p:sp>
      <p:sp>
        <p:nvSpPr>
          <p:cNvPr id="27" name="TextBox 26"/>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4. Một số nhóm </a:t>
            </a:r>
            <a:r>
              <a:rPr lang="vi-VN" sz="2400" b="1" u="sng" dirty="0" smtClean="0">
                <a:solidFill>
                  <a:srgbClr val="000099"/>
                </a:solidFill>
                <a:latin typeface="Times New Roman" pitchFamily="18" charset="0"/>
                <a:cs typeface="Times New Roman" pitchFamily="18" charset="0"/>
              </a:rPr>
              <a:t>đất</a:t>
            </a:r>
            <a:r>
              <a:rPr lang="en-US" sz="2400" b="1" u="sng" dirty="0" smtClean="0">
                <a:solidFill>
                  <a:srgbClr val="000099"/>
                </a:solidFill>
                <a:latin typeface="Times New Roman" pitchFamily="18" charset="0"/>
                <a:cs typeface="Times New Roman" pitchFamily="18" charset="0"/>
              </a:rPr>
              <a:t> </a:t>
            </a:r>
            <a:r>
              <a:rPr lang="vi-VN" sz="2400" b="1" u="sng" dirty="0" smtClean="0">
                <a:solidFill>
                  <a:srgbClr val="000099"/>
                </a:solidFill>
                <a:latin typeface="Times New Roman" pitchFamily="18" charset="0"/>
                <a:cs typeface="Times New Roman" pitchFamily="18" charset="0"/>
              </a:rPr>
              <a:t>điể</a:t>
            </a:r>
            <a:r>
              <a:rPr lang="en-US" sz="2400" b="1" u="sng" dirty="0" smtClean="0">
                <a:solidFill>
                  <a:srgbClr val="000099"/>
                </a:solidFill>
                <a:latin typeface="Times New Roman" pitchFamily="18" charset="0"/>
                <a:cs typeface="Times New Roman" pitchFamily="18" charset="0"/>
              </a:rPr>
              <a:t>n hình trên Trái Đất</a:t>
            </a:r>
            <a:endParaRPr lang="en-US" sz="2400" b="1" u="sng" dirty="0">
              <a:solidFill>
                <a:srgbClr val="000099"/>
              </a:solidFill>
              <a:latin typeface="Times New Roman" pitchFamily="18" charset="0"/>
              <a:cs typeface="Times New Roman" pitchFamily="18" charset="0"/>
            </a:endParaRPr>
          </a:p>
        </p:txBody>
      </p:sp>
      <p:sp>
        <p:nvSpPr>
          <p:cNvPr id="28" name="TextBox 27">
            <a:extLst>
              <a:ext uri="{FF2B5EF4-FFF2-40B4-BE49-F238E27FC236}">
                <a16:creationId xmlns="" xmlns:a16="http://schemas.microsoft.com/office/drawing/2014/main" id="{CDF20C25-EB74-4265-993D-9608F055C7D4}"/>
              </a:ext>
            </a:extLst>
          </p:cNvPr>
          <p:cNvSpPr txBox="1"/>
          <p:nvPr/>
        </p:nvSpPr>
        <p:spPr>
          <a:xfrm>
            <a:off x="5117910" y="6355391"/>
            <a:ext cx="7074090" cy="430887"/>
          </a:xfrm>
          <a:prstGeom prst="rect">
            <a:avLst/>
          </a:prstGeom>
          <a:solidFill>
            <a:srgbClr val="FFFF00"/>
          </a:solidFill>
          <a:ln>
            <a:solidFill>
              <a:srgbClr val="0000FF"/>
            </a:solidFill>
          </a:ln>
        </p:spPr>
        <p:txBody>
          <a:bodyPr wrap="square" rtlCol="0">
            <a:spAutoFit/>
          </a:bodyPr>
          <a:lstStyle/>
          <a:p>
            <a:pPr algn="ctr"/>
            <a:r>
              <a:rPr lang="en-US" sz="2200" b="1" dirty="0" smtClean="0">
                <a:latin typeface="Times New Roman" pitchFamily="18" charset="0"/>
                <a:cs typeface="Times New Roman" pitchFamily="18" charset="0"/>
              </a:rPr>
              <a:t>H.5</a:t>
            </a:r>
            <a:r>
              <a:rPr lang="en-US" sz="2200" b="1" dirty="0">
                <a:latin typeface="Times New Roman" pitchFamily="18" charset="0"/>
                <a:cs typeface="Times New Roman" pitchFamily="18" charset="0"/>
              </a:rPr>
              <a:t>. Phân bố các nhóm đất điển hình trên Trái Đất</a:t>
            </a:r>
          </a:p>
        </p:txBody>
      </p:sp>
      <p:pic>
        <p:nvPicPr>
          <p:cNvPr id="29" name="Picture 28">
            <a:extLst>
              <a:ext uri="{FF2B5EF4-FFF2-40B4-BE49-F238E27FC236}">
                <a16:creationId xmlns="" xmlns:a16="http://schemas.microsoft.com/office/drawing/2014/main" id="{DA431FEB-0467-46FE-8C46-CC4F4D478D1F}"/>
              </a:ext>
            </a:extLst>
          </p:cNvPr>
          <p:cNvPicPr>
            <a:picLocks noChangeAspect="1"/>
          </p:cNvPicPr>
          <p:nvPr/>
        </p:nvPicPr>
        <p:blipFill rotWithShape="1">
          <a:blip r:embed="rId4"/>
          <a:srcRect l="8614" t="20776" r="48721" b="29612"/>
          <a:stretch/>
        </p:blipFill>
        <p:spPr>
          <a:xfrm>
            <a:off x="5063318" y="1573277"/>
            <a:ext cx="7128681" cy="4662896"/>
          </a:xfrm>
          <a:prstGeom prst="rect">
            <a:avLst/>
          </a:prstGeom>
          <a:ln>
            <a:solidFill>
              <a:srgbClr val="0000FF"/>
            </a:solidFill>
          </a:ln>
        </p:spPr>
      </p:pic>
      <p:sp>
        <p:nvSpPr>
          <p:cNvPr id="32" name="Cloud Callout 31"/>
          <p:cNvSpPr/>
          <p:nvPr/>
        </p:nvSpPr>
        <p:spPr>
          <a:xfrm>
            <a:off x="284469" y="1727404"/>
            <a:ext cx="4549113" cy="2353277"/>
          </a:xfrm>
          <a:prstGeom prst="cloudCallout">
            <a:avLst>
              <a:gd name="adj1" fmla="val 45031"/>
              <a:gd name="adj2" fmla="val 80406"/>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b="1" i="1" dirty="0" smtClean="0">
                <a:solidFill>
                  <a:srgbClr val="0000FF"/>
                </a:solidFill>
                <a:latin typeface="Times New Roman" pitchFamily="18" charset="0"/>
                <a:cs typeface="Times New Roman" pitchFamily="18" charset="0"/>
              </a:rPr>
              <a:t>D</a:t>
            </a:r>
            <a:r>
              <a:rPr lang="vi-VN" sz="2400" b="1" i="1" dirty="0" smtClean="0">
                <a:solidFill>
                  <a:srgbClr val="0000FF"/>
                </a:solidFill>
                <a:latin typeface="Times New Roman" pitchFamily="18" charset="0"/>
                <a:cs typeface="Times New Roman" pitchFamily="18" charset="0"/>
              </a:rPr>
              <a:t>ự</a:t>
            </a:r>
            <a:r>
              <a:rPr lang="en-US" sz="2400" b="1" i="1" dirty="0" smtClean="0">
                <a:solidFill>
                  <a:srgbClr val="0000FF"/>
                </a:solidFill>
                <a:latin typeface="Times New Roman" pitchFamily="18" charset="0"/>
                <a:cs typeface="Times New Roman" pitchFamily="18" charset="0"/>
              </a:rPr>
              <a:t>a vào </a:t>
            </a:r>
            <a:r>
              <a:rPr lang="vi-VN" sz="2400" b="1" i="1" dirty="0" smtClean="0">
                <a:solidFill>
                  <a:srgbClr val="0000FF"/>
                </a:solidFill>
                <a:latin typeface="Times New Roman" pitchFamily="18" charset="0"/>
                <a:cs typeface="Times New Roman" pitchFamily="18" charset="0"/>
              </a:rPr>
              <a:t>đâ</a:t>
            </a:r>
            <a:r>
              <a:rPr lang="en-US" sz="2400" b="1" i="1" dirty="0" smtClean="0">
                <a:solidFill>
                  <a:srgbClr val="0000FF"/>
                </a:solidFill>
                <a:latin typeface="Times New Roman" pitchFamily="18" charset="0"/>
                <a:cs typeface="Times New Roman" pitchFamily="18" charset="0"/>
              </a:rPr>
              <a:t>u </a:t>
            </a:r>
            <a:r>
              <a:rPr lang="vi-VN" sz="2400" b="1" i="1" dirty="0" smtClean="0">
                <a:solidFill>
                  <a:srgbClr val="0000FF"/>
                </a:solidFill>
                <a:latin typeface="Times New Roman" pitchFamily="18" charset="0"/>
                <a:cs typeface="Times New Roman" pitchFamily="18" charset="0"/>
              </a:rPr>
              <a:t>để</a:t>
            </a:r>
            <a:r>
              <a:rPr lang="en-US" sz="2400" b="1" i="1" dirty="0" smtClean="0">
                <a:solidFill>
                  <a:srgbClr val="0000FF"/>
                </a:solidFill>
                <a:latin typeface="Times New Roman" pitchFamily="18" charset="0"/>
                <a:cs typeface="Times New Roman" pitchFamily="18" charset="0"/>
              </a:rPr>
              <a:t> chia ra các nhóm đất </a:t>
            </a:r>
            <a:r>
              <a:rPr lang="vi-VN" sz="2400" b="1" i="1" dirty="0" smtClean="0">
                <a:solidFill>
                  <a:srgbClr val="0000FF"/>
                </a:solidFill>
                <a:latin typeface="Times New Roman" pitchFamily="18" charset="0"/>
                <a:cs typeface="Times New Roman" pitchFamily="18" charset="0"/>
              </a:rPr>
              <a:t>đó</a:t>
            </a:r>
            <a:r>
              <a:rPr lang="en-US" sz="2400" b="1" i="1"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ppt_x</p:attrName>
                                        </p:attrNameLst>
                                      </p:cBhvr>
                                      <p:tavLst>
                                        <p:tav tm="0">
                                          <p:val>
                                            <p:strVal val="#ppt_x-.2"/>
                                          </p:val>
                                        </p:tav>
                                        <p:tav tm="100000">
                                          <p:val>
                                            <p:strVal val="#ppt_x"/>
                                          </p:val>
                                        </p:tav>
                                      </p:tavLst>
                                    </p:anim>
                                    <p:anim calcmode="lin" valueType="num">
                                      <p:cBhvr>
                                        <p:cTn id="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1000" fill="hold"/>
                                        <p:tgtEl>
                                          <p:spTgt spid="26"/>
                                        </p:tgtEl>
                                        <p:attrNameLst>
                                          <p:attrName>ppt_x</p:attrName>
                                        </p:attrNameLst>
                                      </p:cBhvr>
                                      <p:tavLst>
                                        <p:tav tm="0">
                                          <p:val>
                                            <p:strVal val="#ppt_x-.2"/>
                                          </p:val>
                                        </p:tav>
                                        <p:tav tm="100000">
                                          <p:val>
                                            <p:strVal val="#ppt_x"/>
                                          </p:val>
                                        </p:tav>
                                      </p:tavLst>
                                    </p:anim>
                                    <p:anim calcmode="lin" valueType="num">
                                      <p:cBhvr>
                                        <p:cTn id="1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6"/>
                                        </p:tgtEl>
                                      </p:cBhvr>
                                    </p:animEffect>
                                  </p:childTnLst>
                                </p:cTn>
                              </p:par>
                              <p:par>
                                <p:cTn id="17" presetID="16" presetClass="entr" presetSubtype="21"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xit" presetSubtype="0" fill="hold" grpId="1" nodeType="clickEffect">
                                  <p:stCondLst>
                                    <p:cond delay="0"/>
                                  </p:stCondLst>
                                  <p:childTnLst>
                                    <p:anim calcmode="lin" valueType="num">
                                      <p:cBhvr>
                                        <p:cTn id="26" dur="1000"/>
                                        <p:tgtEl>
                                          <p:spTgt spid="26"/>
                                        </p:tgtEl>
                                        <p:attrNameLst>
                                          <p:attrName>ppt_x</p:attrName>
                                        </p:attrNameLst>
                                      </p:cBhvr>
                                      <p:tavLst>
                                        <p:tav tm="0">
                                          <p:val>
                                            <p:strVal val="ppt_x"/>
                                          </p:val>
                                        </p:tav>
                                        <p:tav tm="100000">
                                          <p:val>
                                            <p:strVal val="ppt_x-.2"/>
                                          </p:val>
                                        </p:tav>
                                      </p:tavLst>
                                    </p:anim>
                                    <p:anim calcmode="lin" valueType="num">
                                      <p:cBhvr>
                                        <p:cTn id="27" dur="1000"/>
                                        <p:tgtEl>
                                          <p:spTgt spid="26"/>
                                        </p:tgtEl>
                                        <p:attrNameLst>
                                          <p:attrName>ppt_y</p:attrName>
                                        </p:attrNameLst>
                                      </p:cBhvr>
                                      <p:tavLst>
                                        <p:tav tm="0">
                                          <p:val>
                                            <p:strVal val="ppt_y"/>
                                          </p:val>
                                        </p:tav>
                                        <p:tav tm="100000">
                                          <p:val>
                                            <p:strVal val="ppt_y"/>
                                          </p:val>
                                        </p:tav>
                                      </p:tavLst>
                                    </p:anim>
                                    <p:animEffect transition="out" filter="fade">
                                      <p:cBhvr>
                                        <p:cTn id="28" dur="1000"/>
                                        <p:tgtEl>
                                          <p:spTgt spid="26"/>
                                        </p:tgtEl>
                                      </p:cBhvr>
                                    </p:animEffect>
                                    <p:set>
                                      <p:cBhvr>
                                        <p:cTn id="29" dur="1" fill="hold">
                                          <p:stCondLst>
                                            <p:cond delay="999"/>
                                          </p:stCondLst>
                                        </p:cTn>
                                        <p:tgtEl>
                                          <p:spTgt spid="2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1000" fill="hold"/>
                                        <p:tgtEl>
                                          <p:spTgt spid="32"/>
                                        </p:tgtEl>
                                        <p:attrNameLst>
                                          <p:attrName>ppt_x</p:attrName>
                                        </p:attrNameLst>
                                      </p:cBhvr>
                                      <p:tavLst>
                                        <p:tav tm="0">
                                          <p:val>
                                            <p:strVal val="#ppt_x-.2"/>
                                          </p:val>
                                        </p:tav>
                                        <p:tav tm="100000">
                                          <p:val>
                                            <p:strVal val="#ppt_x"/>
                                          </p:val>
                                        </p:tav>
                                      </p:tavLst>
                                    </p:anim>
                                    <p:anim calcmode="lin" valueType="num">
                                      <p:cBhvr>
                                        <p:cTn id="35"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xit" presetSubtype="0" fill="hold" grpId="1" nodeType="clickEffect">
                                  <p:stCondLst>
                                    <p:cond delay="0"/>
                                  </p:stCondLst>
                                  <p:childTnLst>
                                    <p:anim calcmode="lin" valueType="num">
                                      <p:cBhvr>
                                        <p:cTn id="40" dur="1000"/>
                                        <p:tgtEl>
                                          <p:spTgt spid="32"/>
                                        </p:tgtEl>
                                        <p:attrNameLst>
                                          <p:attrName>ppt_x</p:attrName>
                                        </p:attrNameLst>
                                      </p:cBhvr>
                                      <p:tavLst>
                                        <p:tav tm="0">
                                          <p:val>
                                            <p:strVal val="ppt_x"/>
                                          </p:val>
                                        </p:tav>
                                        <p:tav tm="100000">
                                          <p:val>
                                            <p:strVal val="ppt_x-.2"/>
                                          </p:val>
                                        </p:tav>
                                      </p:tavLst>
                                    </p:anim>
                                    <p:anim calcmode="lin" valueType="num">
                                      <p:cBhvr>
                                        <p:cTn id="41" dur="1000"/>
                                        <p:tgtEl>
                                          <p:spTgt spid="32"/>
                                        </p:tgtEl>
                                        <p:attrNameLst>
                                          <p:attrName>ppt_y</p:attrName>
                                        </p:attrNameLst>
                                      </p:cBhvr>
                                      <p:tavLst>
                                        <p:tav tm="0">
                                          <p:val>
                                            <p:strVal val="ppt_y"/>
                                          </p:val>
                                        </p:tav>
                                        <p:tav tm="100000">
                                          <p:val>
                                            <p:strVal val="ppt_y"/>
                                          </p:val>
                                        </p:tav>
                                      </p:tavLst>
                                    </p:anim>
                                    <p:animEffect transition="out" filter="fade">
                                      <p:cBhvr>
                                        <p:cTn id="42" dur="1000"/>
                                        <p:tgtEl>
                                          <p:spTgt spid="32"/>
                                        </p:tgtEl>
                                      </p:cBhvr>
                                    </p:animEffect>
                                    <p:set>
                                      <p:cBhvr>
                                        <p:cTn id="43" dur="1" fill="hold">
                                          <p:stCondLst>
                                            <p:cond delay="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p:bldP spid="28" grpId="0" animBg="1"/>
      <p:bldP spid="32" grpId="0" animBg="1"/>
      <p:bldP spid="3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22. LỚP ĐẤT TRÊN TRÁI ĐẤT</a:t>
            </a:r>
            <a:endParaRPr lang="en-US" sz="3000" b="1" dirty="0">
              <a:latin typeface="Times New Roman" pitchFamily="18" charset="0"/>
            </a:endParaRPr>
          </a:p>
        </p:txBody>
      </p:sp>
      <p:sp>
        <p:nvSpPr>
          <p:cNvPr id="11"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26" name="Cloud Callout 25"/>
          <p:cNvSpPr/>
          <p:nvPr/>
        </p:nvSpPr>
        <p:spPr>
          <a:xfrm>
            <a:off x="309490" y="1670538"/>
            <a:ext cx="4685591" cy="2068949"/>
          </a:xfrm>
          <a:prstGeom prst="cloudCallout">
            <a:avLst>
              <a:gd name="adj1" fmla="val 45031"/>
              <a:gd name="adj2" fmla="val 80406"/>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b="1" i="1" dirty="0" smtClean="0">
                <a:solidFill>
                  <a:srgbClr val="0000FF"/>
                </a:solidFill>
                <a:latin typeface="Times New Roman" pitchFamily="18" charset="0"/>
                <a:cs typeface="Times New Roman" pitchFamily="18" charset="0"/>
              </a:rPr>
              <a:t>Khai thác thông tin mục 4 và H.5 SGK hoàn thành bảng sau:</a:t>
            </a:r>
          </a:p>
        </p:txBody>
      </p:sp>
      <p:sp>
        <p:nvSpPr>
          <p:cNvPr id="27" name="TextBox 26"/>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4. Một số nhóm </a:t>
            </a:r>
            <a:r>
              <a:rPr lang="vi-VN" sz="2400" b="1" u="sng" dirty="0" smtClean="0">
                <a:solidFill>
                  <a:srgbClr val="000099"/>
                </a:solidFill>
                <a:latin typeface="Times New Roman" pitchFamily="18" charset="0"/>
                <a:cs typeface="Times New Roman" pitchFamily="18" charset="0"/>
              </a:rPr>
              <a:t>đất</a:t>
            </a:r>
            <a:r>
              <a:rPr lang="en-US" sz="2400" b="1" u="sng" dirty="0" smtClean="0">
                <a:solidFill>
                  <a:srgbClr val="000099"/>
                </a:solidFill>
                <a:latin typeface="Times New Roman" pitchFamily="18" charset="0"/>
                <a:cs typeface="Times New Roman" pitchFamily="18" charset="0"/>
              </a:rPr>
              <a:t> </a:t>
            </a:r>
            <a:r>
              <a:rPr lang="vi-VN" sz="2400" b="1" u="sng" dirty="0" smtClean="0">
                <a:solidFill>
                  <a:srgbClr val="000099"/>
                </a:solidFill>
                <a:latin typeface="Times New Roman" pitchFamily="18" charset="0"/>
                <a:cs typeface="Times New Roman" pitchFamily="18" charset="0"/>
              </a:rPr>
              <a:t>điể</a:t>
            </a:r>
            <a:r>
              <a:rPr lang="en-US" sz="2400" b="1" u="sng" dirty="0" smtClean="0">
                <a:solidFill>
                  <a:srgbClr val="000099"/>
                </a:solidFill>
                <a:latin typeface="Times New Roman" pitchFamily="18" charset="0"/>
                <a:cs typeface="Times New Roman" pitchFamily="18" charset="0"/>
              </a:rPr>
              <a:t>n hình trên Trái Đất</a:t>
            </a:r>
            <a:endParaRPr lang="en-US" sz="2400" b="1" u="sng" dirty="0">
              <a:solidFill>
                <a:srgbClr val="000099"/>
              </a:solidFill>
              <a:latin typeface="Times New Roman" pitchFamily="18" charset="0"/>
              <a:cs typeface="Times New Roman" pitchFamily="18" charset="0"/>
            </a:endParaRPr>
          </a:p>
        </p:txBody>
      </p:sp>
      <p:sp>
        <p:nvSpPr>
          <p:cNvPr id="28" name="TextBox 27">
            <a:extLst>
              <a:ext uri="{FF2B5EF4-FFF2-40B4-BE49-F238E27FC236}">
                <a16:creationId xmlns="" xmlns:a16="http://schemas.microsoft.com/office/drawing/2014/main" id="{CDF20C25-EB74-4265-993D-9608F055C7D4}"/>
              </a:ext>
            </a:extLst>
          </p:cNvPr>
          <p:cNvSpPr txBox="1"/>
          <p:nvPr/>
        </p:nvSpPr>
        <p:spPr>
          <a:xfrm>
            <a:off x="6741994" y="4799546"/>
            <a:ext cx="5108812" cy="769441"/>
          </a:xfrm>
          <a:prstGeom prst="rect">
            <a:avLst/>
          </a:prstGeom>
          <a:solidFill>
            <a:srgbClr val="FFFF00"/>
          </a:solidFill>
          <a:ln>
            <a:solidFill>
              <a:srgbClr val="0000FF"/>
            </a:solidFill>
          </a:ln>
        </p:spPr>
        <p:txBody>
          <a:bodyPr wrap="square" rtlCol="0">
            <a:spAutoFit/>
          </a:bodyPr>
          <a:lstStyle/>
          <a:p>
            <a:pPr algn="ctr"/>
            <a:r>
              <a:rPr lang="en-US" sz="2200" b="1" dirty="0" smtClean="0">
                <a:latin typeface="Times New Roman" pitchFamily="18" charset="0"/>
                <a:cs typeface="Times New Roman" pitchFamily="18" charset="0"/>
              </a:rPr>
              <a:t>H.5</a:t>
            </a:r>
            <a:r>
              <a:rPr lang="en-US" sz="2200" b="1" dirty="0">
                <a:latin typeface="Times New Roman" pitchFamily="18" charset="0"/>
                <a:cs typeface="Times New Roman" pitchFamily="18" charset="0"/>
              </a:rPr>
              <a:t>. Phân bố các nhóm đất điển hình trên Trái Đất</a:t>
            </a:r>
          </a:p>
        </p:txBody>
      </p:sp>
      <p:pic>
        <p:nvPicPr>
          <p:cNvPr id="29" name="Picture 28">
            <a:extLst>
              <a:ext uri="{FF2B5EF4-FFF2-40B4-BE49-F238E27FC236}">
                <a16:creationId xmlns="" xmlns:a16="http://schemas.microsoft.com/office/drawing/2014/main" id="{DA431FEB-0467-46FE-8C46-CC4F4D478D1F}"/>
              </a:ext>
            </a:extLst>
          </p:cNvPr>
          <p:cNvPicPr>
            <a:picLocks noChangeAspect="1"/>
          </p:cNvPicPr>
          <p:nvPr/>
        </p:nvPicPr>
        <p:blipFill rotWithShape="1">
          <a:blip r:embed="rId4"/>
          <a:srcRect l="8614" t="20776" r="48721" b="29612"/>
          <a:stretch/>
        </p:blipFill>
        <p:spPr>
          <a:xfrm>
            <a:off x="6605516" y="1201002"/>
            <a:ext cx="5354471" cy="3502379"/>
          </a:xfrm>
          <a:prstGeom prst="rect">
            <a:avLst/>
          </a:prstGeom>
          <a:ln>
            <a:solidFill>
              <a:srgbClr val="0000FF"/>
            </a:solidFill>
          </a:ln>
        </p:spPr>
      </p:pic>
      <p:graphicFrame>
        <p:nvGraphicFramePr>
          <p:cNvPr id="14" name="Table 13"/>
          <p:cNvGraphicFramePr>
            <a:graphicFrameLocks noGrp="1"/>
          </p:cNvGraphicFramePr>
          <p:nvPr/>
        </p:nvGraphicFramePr>
        <p:xfrm>
          <a:off x="122832" y="4554256"/>
          <a:ext cx="6480860" cy="2194560"/>
        </p:xfrm>
        <a:graphic>
          <a:graphicData uri="http://schemas.openxmlformats.org/drawingml/2006/table">
            <a:tbl>
              <a:tblPr/>
              <a:tblGrid>
                <a:gridCol w="1981721"/>
                <a:gridCol w="2339111"/>
                <a:gridCol w="2160028"/>
              </a:tblGrid>
              <a:tr h="514521">
                <a:tc>
                  <a:txBody>
                    <a:bodyPr/>
                    <a:lstStyle/>
                    <a:p>
                      <a:pPr algn="ctr">
                        <a:lnSpc>
                          <a:spcPct val="150000"/>
                        </a:lnSpc>
                        <a:spcBef>
                          <a:spcPts val="600"/>
                        </a:spcBef>
                        <a:spcAft>
                          <a:spcPts val="0"/>
                        </a:spcAft>
                      </a:pPr>
                      <a:r>
                        <a:rPr lang="en-US" sz="2400" b="1" dirty="0">
                          <a:solidFill>
                            <a:srgbClr val="000000"/>
                          </a:solidFill>
                          <a:latin typeface="Times New Roman"/>
                          <a:ea typeface="Calibri"/>
                        </a:rPr>
                        <a:t>Nhóm đất</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US" sz="2400" b="1">
                          <a:solidFill>
                            <a:srgbClr val="000000"/>
                          </a:solidFill>
                          <a:latin typeface="Times New Roman"/>
                          <a:ea typeface="Calibri"/>
                        </a:rPr>
                        <a:t>Đặc điểm</a:t>
                      </a:r>
                      <a:endParaRPr lang="en-US" sz="2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US" sz="2400" b="1">
                          <a:solidFill>
                            <a:srgbClr val="000000"/>
                          </a:solidFill>
                          <a:latin typeface="Times New Roman"/>
                          <a:ea typeface="Calibri"/>
                        </a:rPr>
                        <a:t>Phân bố</a:t>
                      </a:r>
                      <a:endParaRPr lang="en-US" sz="2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514521">
                <a:tc>
                  <a:txBody>
                    <a:bodyPr/>
                    <a:lstStyle/>
                    <a:p>
                      <a:pPr>
                        <a:lnSpc>
                          <a:spcPct val="150000"/>
                        </a:lnSpc>
                        <a:spcBef>
                          <a:spcPts val="600"/>
                        </a:spcBef>
                        <a:spcAft>
                          <a:spcPts val="0"/>
                        </a:spcAft>
                      </a:pPr>
                      <a:r>
                        <a:rPr lang="en-US" sz="2400" b="1" dirty="0">
                          <a:solidFill>
                            <a:srgbClr val="000000"/>
                          </a:solidFill>
                          <a:latin typeface="Times New Roman"/>
                          <a:ea typeface="Calibri"/>
                        </a:rPr>
                        <a:t>Đất đen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Bef>
                          <a:spcPts val="600"/>
                        </a:spcBef>
                        <a:spcAft>
                          <a:spcPts val="0"/>
                        </a:spcAft>
                      </a:pPr>
                      <a:endParaRPr lang="en-US" sz="2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Bef>
                          <a:spcPts val="600"/>
                        </a:spcBef>
                        <a:spcAft>
                          <a:spcPts val="0"/>
                        </a:spcAft>
                      </a:pPr>
                      <a:endParaRPr lang="en-US" sz="2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14521">
                <a:tc>
                  <a:txBody>
                    <a:bodyPr/>
                    <a:lstStyle/>
                    <a:p>
                      <a:pPr>
                        <a:lnSpc>
                          <a:spcPct val="150000"/>
                        </a:lnSpc>
                        <a:spcBef>
                          <a:spcPts val="600"/>
                        </a:spcBef>
                        <a:spcAft>
                          <a:spcPts val="0"/>
                        </a:spcAft>
                      </a:pPr>
                      <a:r>
                        <a:rPr lang="en-US" sz="2400" b="1" dirty="0">
                          <a:solidFill>
                            <a:srgbClr val="000000"/>
                          </a:solidFill>
                          <a:latin typeface="Times New Roman"/>
                          <a:ea typeface="Calibri"/>
                        </a:rPr>
                        <a:t>Đất pốt dôn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Bef>
                          <a:spcPts val="600"/>
                        </a:spcBef>
                        <a:spcAft>
                          <a:spcPts val="0"/>
                        </a:spcAft>
                      </a:pPr>
                      <a:endParaRPr lang="en-US" sz="2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Bef>
                          <a:spcPts val="600"/>
                        </a:spcBef>
                        <a:spcAft>
                          <a:spcPts val="0"/>
                        </a:spcAft>
                      </a:pPr>
                      <a:endParaRPr lang="en-US" sz="2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14521">
                <a:tc>
                  <a:txBody>
                    <a:bodyPr/>
                    <a:lstStyle/>
                    <a:p>
                      <a:pPr>
                        <a:lnSpc>
                          <a:spcPct val="150000"/>
                        </a:lnSpc>
                        <a:spcBef>
                          <a:spcPts val="600"/>
                        </a:spcBef>
                        <a:spcAft>
                          <a:spcPts val="0"/>
                        </a:spcAft>
                      </a:pPr>
                      <a:r>
                        <a:rPr lang="en-US" sz="2400" b="1" dirty="0">
                          <a:solidFill>
                            <a:srgbClr val="000000"/>
                          </a:solidFill>
                          <a:latin typeface="Times New Roman"/>
                          <a:ea typeface="Calibri"/>
                        </a:rPr>
                        <a:t>Đất đỏ vàng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Bef>
                          <a:spcPts val="600"/>
                        </a:spcBef>
                        <a:spcAft>
                          <a:spcPts val="0"/>
                        </a:spcAft>
                      </a:pP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Bef>
                          <a:spcPts val="600"/>
                        </a:spcBef>
                        <a:spcAft>
                          <a:spcPts val="0"/>
                        </a:spcAft>
                      </a:pP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ppt_x</p:attrName>
                                        </p:attrNameLst>
                                      </p:cBhvr>
                                      <p:tavLst>
                                        <p:tav tm="0">
                                          <p:val>
                                            <p:strVal val="#ppt_x-.2"/>
                                          </p:val>
                                        </p:tav>
                                        <p:tav tm="100000">
                                          <p:val>
                                            <p:strVal val="#ppt_x"/>
                                          </p:val>
                                        </p:tav>
                                      </p:tavLst>
                                    </p:anim>
                                    <p:anim calcmode="lin" valueType="num">
                                      <p:cBhvr>
                                        <p:cTn id="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
                                        </p:tgtEl>
                                      </p:cBhvr>
                                    </p:animEffect>
                                  </p:childTnLst>
                                </p:cTn>
                              </p:par>
                              <p:par>
                                <p:cTn id="10" presetID="29"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ppt_x</p:attrName>
                                        </p:attrNameLst>
                                      </p:cBhvr>
                                      <p:tavLst>
                                        <p:tav tm="0">
                                          <p:val>
                                            <p:strVal val="#ppt_x-.2"/>
                                          </p:val>
                                        </p:tav>
                                        <p:tav tm="100000">
                                          <p:val>
                                            <p:strVal val="#ppt_x"/>
                                          </p:val>
                                        </p:tav>
                                      </p:tavLst>
                                    </p:anim>
                                    <p:anim calcmode="lin" valueType="num">
                                      <p:cBhvr>
                                        <p:cTn id="13"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ppt_x</p:attrName>
                                        </p:attrNameLst>
                                      </p:cBhvr>
                                      <p:tavLst>
                                        <p:tav tm="0">
                                          <p:val>
                                            <p:strVal val="#ppt_x-.2"/>
                                          </p:val>
                                        </p:tav>
                                        <p:tav tm="100000">
                                          <p:val>
                                            <p:strVal val="#ppt_x"/>
                                          </p:val>
                                        </p:tav>
                                      </p:tavLst>
                                    </p:anim>
                                    <p:anim calcmode="lin" valueType="num">
                                      <p:cBhvr>
                                        <p:cTn id="18"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8"/>
                                        </p:tgtEl>
                                      </p:cBhvr>
                                    </p:animEffect>
                                  </p:childTnLst>
                                </p:cTn>
                              </p:par>
                              <p:par>
                                <p:cTn id="20" presetID="29"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ppt_x</p:attrName>
                                        </p:attrNameLst>
                                      </p:cBhvr>
                                      <p:tavLst>
                                        <p:tav tm="0">
                                          <p:val>
                                            <p:strVal val="#ppt_x-.2"/>
                                          </p:val>
                                        </p:tav>
                                        <p:tav tm="100000">
                                          <p:val>
                                            <p:strVal val="#ppt_x"/>
                                          </p:val>
                                        </p:tav>
                                      </p:tavLst>
                                    </p:anim>
                                    <p:anim calcmode="lin" valueType="num">
                                      <p:cBhvr>
                                        <p:cTn id="2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22. LỚP ĐẤT TRÊN TRÁI ĐẤT</a:t>
            </a:r>
            <a:endParaRPr lang="en-US" sz="3000" b="1" dirty="0">
              <a:latin typeface="Times New Roman" pitchFamily="18" charset="0"/>
            </a:endParaRPr>
          </a:p>
        </p:txBody>
      </p:sp>
      <p:sp>
        <p:nvSpPr>
          <p:cNvPr id="11"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27" name="TextBox 26"/>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4. Một số nhóm </a:t>
            </a:r>
            <a:r>
              <a:rPr lang="vi-VN" sz="2400" b="1" u="sng" dirty="0" smtClean="0">
                <a:solidFill>
                  <a:srgbClr val="000099"/>
                </a:solidFill>
                <a:latin typeface="Times New Roman" pitchFamily="18" charset="0"/>
                <a:cs typeface="Times New Roman" pitchFamily="18" charset="0"/>
              </a:rPr>
              <a:t>đất</a:t>
            </a:r>
            <a:r>
              <a:rPr lang="en-US" sz="2400" b="1" u="sng" dirty="0" smtClean="0">
                <a:solidFill>
                  <a:srgbClr val="000099"/>
                </a:solidFill>
                <a:latin typeface="Times New Roman" pitchFamily="18" charset="0"/>
                <a:cs typeface="Times New Roman" pitchFamily="18" charset="0"/>
              </a:rPr>
              <a:t> </a:t>
            </a:r>
            <a:r>
              <a:rPr lang="vi-VN" sz="2400" b="1" u="sng" dirty="0" smtClean="0">
                <a:solidFill>
                  <a:srgbClr val="000099"/>
                </a:solidFill>
                <a:latin typeface="Times New Roman" pitchFamily="18" charset="0"/>
                <a:cs typeface="Times New Roman" pitchFamily="18" charset="0"/>
              </a:rPr>
              <a:t>điể</a:t>
            </a:r>
            <a:r>
              <a:rPr lang="en-US" sz="2400" b="1" u="sng" dirty="0" smtClean="0">
                <a:solidFill>
                  <a:srgbClr val="000099"/>
                </a:solidFill>
                <a:latin typeface="Times New Roman" pitchFamily="18" charset="0"/>
                <a:cs typeface="Times New Roman" pitchFamily="18" charset="0"/>
              </a:rPr>
              <a:t>n hình trên Trái Đất</a:t>
            </a:r>
            <a:endParaRPr lang="en-US" sz="2400" b="1" u="sng" dirty="0">
              <a:solidFill>
                <a:srgbClr val="000099"/>
              </a:solidFill>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358508" y="1724280"/>
          <a:ext cx="11474101" cy="4438120"/>
        </p:xfrm>
        <a:graphic>
          <a:graphicData uri="http://schemas.openxmlformats.org/drawingml/2006/table">
            <a:tbl>
              <a:tblPr/>
              <a:tblGrid>
                <a:gridCol w="2238975"/>
                <a:gridCol w="5369438"/>
                <a:gridCol w="3865688"/>
              </a:tblGrid>
              <a:tr h="718048">
                <a:tc>
                  <a:txBody>
                    <a:bodyPr/>
                    <a:lstStyle/>
                    <a:p>
                      <a:pPr algn="ctr">
                        <a:lnSpc>
                          <a:spcPct val="150000"/>
                        </a:lnSpc>
                        <a:spcBef>
                          <a:spcPts val="600"/>
                        </a:spcBef>
                        <a:spcAft>
                          <a:spcPts val="0"/>
                        </a:spcAft>
                      </a:pPr>
                      <a:r>
                        <a:rPr lang="en-US" sz="2400" b="1" dirty="0">
                          <a:solidFill>
                            <a:srgbClr val="000000"/>
                          </a:solidFill>
                          <a:latin typeface="Times New Roman"/>
                          <a:ea typeface="Calibri"/>
                        </a:rPr>
                        <a:t>Nhóm đất</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US" sz="2400" b="1">
                          <a:solidFill>
                            <a:srgbClr val="000000"/>
                          </a:solidFill>
                          <a:latin typeface="Times New Roman"/>
                          <a:ea typeface="Calibri"/>
                        </a:rPr>
                        <a:t>Đặc điểm</a:t>
                      </a:r>
                      <a:endParaRPr lang="en-US" sz="2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US" sz="2400" b="1">
                          <a:solidFill>
                            <a:srgbClr val="000000"/>
                          </a:solidFill>
                          <a:latin typeface="Times New Roman"/>
                          <a:ea typeface="Calibri"/>
                        </a:rPr>
                        <a:t>Phân bố</a:t>
                      </a:r>
                      <a:endParaRPr lang="en-US" sz="2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024203">
                <a:tc>
                  <a:txBody>
                    <a:bodyPr/>
                    <a:lstStyle/>
                    <a:p>
                      <a:pPr algn="ctr">
                        <a:lnSpc>
                          <a:spcPct val="150000"/>
                        </a:lnSpc>
                        <a:spcBef>
                          <a:spcPts val="600"/>
                        </a:spcBef>
                        <a:spcAft>
                          <a:spcPts val="0"/>
                        </a:spcAft>
                      </a:pPr>
                      <a:r>
                        <a:rPr lang="en-US" sz="2400" b="1" dirty="0">
                          <a:solidFill>
                            <a:srgbClr val="000000"/>
                          </a:solidFill>
                          <a:latin typeface="Times New Roman"/>
                          <a:ea typeface="Calibri"/>
                        </a:rPr>
                        <a:t>Đất đen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Bef>
                          <a:spcPts val="600"/>
                        </a:spcBef>
                        <a:spcAft>
                          <a:spcPts val="0"/>
                        </a:spcAft>
                      </a:pPr>
                      <a:r>
                        <a:rPr lang="en-US" sz="2400" dirty="0">
                          <a:solidFill>
                            <a:srgbClr val="000000"/>
                          </a:solidFill>
                          <a:latin typeface="Times New Roman"/>
                          <a:ea typeface="Calibri"/>
                        </a:rPr>
                        <a:t>- Giàu mùn, có màu đen đặc </a:t>
                      </a:r>
                      <a:r>
                        <a:rPr lang="en-US" sz="2400" dirty="0" smtClean="0">
                          <a:solidFill>
                            <a:srgbClr val="000000"/>
                          </a:solidFill>
                          <a:latin typeface="Times New Roman"/>
                          <a:ea typeface="Calibri"/>
                        </a:rPr>
                        <a:t>trưng.</a:t>
                      </a:r>
                    </a:p>
                    <a:p>
                      <a:pPr algn="just">
                        <a:lnSpc>
                          <a:spcPct val="150000"/>
                        </a:lnSpc>
                        <a:spcBef>
                          <a:spcPts val="600"/>
                        </a:spcBef>
                        <a:spcAft>
                          <a:spcPts val="0"/>
                        </a:spcAft>
                      </a:pPr>
                      <a:r>
                        <a:rPr lang="en-US" sz="2400" dirty="0" smtClean="0">
                          <a:solidFill>
                            <a:srgbClr val="000000"/>
                          </a:solidFill>
                          <a:latin typeface="Times New Roman"/>
                          <a:ea typeface="Calibri"/>
                        </a:rPr>
                        <a:t>- Tốt nhất thế giới</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Bef>
                          <a:spcPts val="600"/>
                        </a:spcBef>
                        <a:spcAft>
                          <a:spcPts val="0"/>
                        </a:spcAft>
                      </a:pPr>
                      <a:r>
                        <a:rPr lang="en-US" sz="2400" dirty="0">
                          <a:solidFill>
                            <a:srgbClr val="000000"/>
                          </a:solidFill>
                          <a:latin typeface="Times New Roman"/>
                          <a:ea typeface="Calibri"/>
                        </a:rPr>
                        <a:t>Thảo nguyên ôn đới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926380">
                <a:tc>
                  <a:txBody>
                    <a:bodyPr/>
                    <a:lstStyle/>
                    <a:p>
                      <a:pPr algn="ctr">
                        <a:lnSpc>
                          <a:spcPct val="150000"/>
                        </a:lnSpc>
                        <a:spcBef>
                          <a:spcPts val="600"/>
                        </a:spcBef>
                        <a:spcAft>
                          <a:spcPts val="0"/>
                        </a:spcAft>
                      </a:pPr>
                      <a:r>
                        <a:rPr lang="en-US" sz="2400" b="1" dirty="0">
                          <a:solidFill>
                            <a:srgbClr val="000000"/>
                          </a:solidFill>
                          <a:latin typeface="Times New Roman"/>
                          <a:ea typeface="Calibri"/>
                        </a:rPr>
                        <a:t>Đất pốt dôn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Bef>
                          <a:spcPts val="600"/>
                        </a:spcBef>
                        <a:spcAft>
                          <a:spcPts val="0"/>
                        </a:spcAft>
                      </a:pPr>
                      <a:r>
                        <a:rPr lang="en-US" sz="2400">
                          <a:solidFill>
                            <a:srgbClr val="000000"/>
                          </a:solidFill>
                          <a:latin typeface="Times New Roman"/>
                          <a:ea typeface="Calibri"/>
                        </a:rPr>
                        <a:t>- Chua, nghèo mùn, ít dinh dưỡng.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Bef>
                          <a:spcPts val="600"/>
                        </a:spcBef>
                        <a:spcAft>
                          <a:spcPts val="0"/>
                        </a:spcAft>
                      </a:pPr>
                      <a:r>
                        <a:rPr lang="en-US" sz="2400" dirty="0">
                          <a:solidFill>
                            <a:srgbClr val="000000"/>
                          </a:solidFill>
                          <a:latin typeface="Times New Roman"/>
                          <a:ea typeface="Calibri"/>
                        </a:rPr>
                        <a:t>Ôn đới lạnh (45</a:t>
                      </a:r>
                      <a:r>
                        <a:rPr lang="en-US" sz="2400" baseline="30000" dirty="0">
                          <a:solidFill>
                            <a:srgbClr val="000000"/>
                          </a:solidFill>
                          <a:latin typeface="Times New Roman"/>
                          <a:ea typeface="Calibri"/>
                        </a:rPr>
                        <a:t>0</a:t>
                      </a:r>
                      <a:r>
                        <a:rPr lang="en-US" sz="2400" dirty="0">
                          <a:solidFill>
                            <a:srgbClr val="000000"/>
                          </a:solidFill>
                          <a:latin typeface="Times New Roman"/>
                          <a:ea typeface="Calibri"/>
                        </a:rPr>
                        <a:t>B - 65</a:t>
                      </a:r>
                      <a:r>
                        <a:rPr lang="en-US" sz="2400" baseline="30000" dirty="0">
                          <a:solidFill>
                            <a:srgbClr val="000000"/>
                          </a:solidFill>
                          <a:latin typeface="Times New Roman"/>
                          <a:ea typeface="Calibri"/>
                        </a:rPr>
                        <a:t>0</a:t>
                      </a:r>
                      <a:r>
                        <a:rPr lang="en-US" sz="2400" dirty="0">
                          <a:solidFill>
                            <a:srgbClr val="000000"/>
                          </a:solidFill>
                          <a:latin typeface="Times New Roman"/>
                          <a:ea typeface="Calibri"/>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620212">
                <a:tc>
                  <a:txBody>
                    <a:bodyPr/>
                    <a:lstStyle/>
                    <a:p>
                      <a:pPr algn="ctr">
                        <a:lnSpc>
                          <a:spcPct val="150000"/>
                        </a:lnSpc>
                        <a:spcBef>
                          <a:spcPts val="600"/>
                        </a:spcBef>
                        <a:spcAft>
                          <a:spcPts val="0"/>
                        </a:spcAft>
                      </a:pPr>
                      <a:r>
                        <a:rPr lang="en-US" sz="2400" b="1" dirty="0">
                          <a:solidFill>
                            <a:srgbClr val="000000"/>
                          </a:solidFill>
                          <a:latin typeface="Times New Roman"/>
                          <a:ea typeface="Calibri"/>
                        </a:rPr>
                        <a:t>Đất đỏ vàng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Bef>
                          <a:spcPts val="600"/>
                        </a:spcBef>
                        <a:spcAft>
                          <a:spcPts val="0"/>
                        </a:spcAft>
                      </a:pPr>
                      <a:r>
                        <a:rPr lang="en-US" sz="2400" dirty="0">
                          <a:solidFill>
                            <a:srgbClr val="000000"/>
                          </a:solidFill>
                          <a:latin typeface="Times New Roman"/>
                          <a:ea typeface="Calibri"/>
                        </a:rPr>
                        <a:t>- Đất có màu đỏ vàng.</a:t>
                      </a:r>
                    </a:p>
                    <a:p>
                      <a:pPr algn="just">
                        <a:lnSpc>
                          <a:spcPct val="150000"/>
                        </a:lnSpc>
                        <a:spcBef>
                          <a:spcPts val="600"/>
                        </a:spcBef>
                        <a:spcAft>
                          <a:spcPts val="0"/>
                        </a:spcAft>
                      </a:pPr>
                      <a:r>
                        <a:rPr lang="en-US" sz="2400" dirty="0">
                          <a:solidFill>
                            <a:srgbClr val="000000"/>
                          </a:solidFill>
                          <a:latin typeface="Times New Roman"/>
                          <a:ea typeface="Calibri"/>
                        </a:rPr>
                        <a:t>- Tầng đất dày, chua, ít dinh dưỡng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Bef>
                          <a:spcPts val="600"/>
                        </a:spcBef>
                        <a:spcAft>
                          <a:spcPts val="0"/>
                        </a:spcAft>
                      </a:pPr>
                      <a:r>
                        <a:rPr lang="en-US" sz="2400" dirty="0">
                          <a:solidFill>
                            <a:srgbClr val="000000"/>
                          </a:solidFill>
                          <a:latin typeface="Times New Roman"/>
                          <a:ea typeface="Calibri"/>
                        </a:rPr>
                        <a:t>Nhiệt đới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22. LỚP ĐẤT TRÊN TRÁI ĐẤT</a:t>
            </a:r>
            <a:endParaRPr lang="en-US" sz="3000" b="1" dirty="0">
              <a:latin typeface="Times New Roman" pitchFamily="18" charset="0"/>
            </a:endParaRPr>
          </a:p>
        </p:txBody>
      </p:sp>
      <p:sp>
        <p:nvSpPr>
          <p:cNvPr id="11"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27" name="TextBox 26"/>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4. Một số nhóm </a:t>
            </a:r>
            <a:r>
              <a:rPr lang="vi-VN" sz="2400" b="1" u="sng" dirty="0" smtClean="0">
                <a:solidFill>
                  <a:srgbClr val="000099"/>
                </a:solidFill>
                <a:latin typeface="Times New Roman" pitchFamily="18" charset="0"/>
                <a:cs typeface="Times New Roman" pitchFamily="18" charset="0"/>
              </a:rPr>
              <a:t>đất</a:t>
            </a:r>
            <a:r>
              <a:rPr lang="en-US" sz="2400" b="1" u="sng" dirty="0" smtClean="0">
                <a:solidFill>
                  <a:srgbClr val="000099"/>
                </a:solidFill>
                <a:latin typeface="Times New Roman" pitchFamily="18" charset="0"/>
                <a:cs typeface="Times New Roman" pitchFamily="18" charset="0"/>
              </a:rPr>
              <a:t> </a:t>
            </a:r>
            <a:r>
              <a:rPr lang="vi-VN" sz="2400" b="1" u="sng" dirty="0" smtClean="0">
                <a:solidFill>
                  <a:srgbClr val="000099"/>
                </a:solidFill>
                <a:latin typeface="Times New Roman" pitchFamily="18" charset="0"/>
                <a:cs typeface="Times New Roman" pitchFamily="18" charset="0"/>
              </a:rPr>
              <a:t>điể</a:t>
            </a:r>
            <a:r>
              <a:rPr lang="en-US" sz="2400" b="1" u="sng" dirty="0" smtClean="0">
                <a:solidFill>
                  <a:srgbClr val="000099"/>
                </a:solidFill>
                <a:latin typeface="Times New Roman" pitchFamily="18" charset="0"/>
                <a:cs typeface="Times New Roman" pitchFamily="18" charset="0"/>
              </a:rPr>
              <a:t>n hình trên Trái Đất</a:t>
            </a:r>
            <a:endParaRPr lang="en-US" sz="2400" b="1" u="sng" dirty="0">
              <a:solidFill>
                <a:srgbClr val="000099"/>
              </a:solidFill>
              <a:latin typeface="Times New Roman" pitchFamily="18" charset="0"/>
              <a:cs typeface="Times New Roman" pitchFamily="18" charset="0"/>
            </a:endParaRPr>
          </a:p>
        </p:txBody>
      </p:sp>
      <p:sp>
        <p:nvSpPr>
          <p:cNvPr id="14" name="Rectangle 1"/>
          <p:cNvSpPr>
            <a:spLocks noChangeArrowheads="1"/>
          </p:cNvSpPr>
          <p:nvPr/>
        </p:nvSpPr>
        <p:spPr bwMode="auto">
          <a:xfrm>
            <a:off x="28136" y="1469574"/>
            <a:ext cx="1195753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buFontTx/>
              <a:buChar char="-"/>
            </a:pPr>
            <a:r>
              <a:rPr lang="pt-BR" sz="2400" b="1" dirty="0" smtClean="0">
                <a:latin typeface="Times New Roman" pitchFamily="18" charset="0"/>
                <a:cs typeface="Times New Roman" pitchFamily="18" charset="0"/>
              </a:rPr>
              <a:t>Trên Trái Đất có ba nhóm </a:t>
            </a:r>
            <a:r>
              <a:rPr lang="vi-VN" sz="2400" b="1" dirty="0" smtClean="0">
                <a:latin typeface="Times New Roman" pitchFamily="18" charset="0"/>
                <a:cs typeface="Times New Roman" pitchFamily="18" charset="0"/>
              </a:rPr>
              <a:t>đất</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điể</a:t>
            </a:r>
            <a:r>
              <a:rPr lang="en-US" sz="2400" b="1" dirty="0" smtClean="0">
                <a:latin typeface="Times New Roman" pitchFamily="18" charset="0"/>
                <a:cs typeface="Times New Roman" pitchFamily="18" charset="0"/>
              </a:rPr>
              <a:t>n hình: </a:t>
            </a:r>
          </a:p>
          <a:p>
            <a:pPr algn="just">
              <a:lnSpc>
                <a:spcPct val="150000"/>
              </a:lnSpc>
            </a:pPr>
            <a:r>
              <a:rPr lang="en-US" sz="2400" b="1" dirty="0" smtClean="0">
                <a:latin typeface="Times New Roman" pitchFamily="18" charset="0"/>
                <a:cs typeface="Times New Roman" pitchFamily="18" charset="0"/>
              </a:rPr>
              <a:t>+ Đất </a:t>
            </a:r>
            <a:r>
              <a:rPr lang="vi-VN" sz="2400" b="1" dirty="0" smtClean="0">
                <a:latin typeface="Times New Roman" pitchFamily="18" charset="0"/>
                <a:cs typeface="Times New Roman" pitchFamily="18" charset="0"/>
              </a:rPr>
              <a:t>đ</a:t>
            </a:r>
            <a:r>
              <a:rPr lang="en-US" sz="2400" b="1" dirty="0" smtClean="0">
                <a:latin typeface="Times New Roman" pitchFamily="18" charset="0"/>
                <a:cs typeface="Times New Roman" pitchFamily="18" charset="0"/>
              </a:rPr>
              <a:t>en thảo nguyên ôn </a:t>
            </a:r>
            <a:r>
              <a:rPr lang="vi-VN" sz="2400" b="1" dirty="0" smtClean="0">
                <a:latin typeface="Times New Roman" pitchFamily="18" charset="0"/>
                <a:cs typeface="Times New Roman" pitchFamily="18" charset="0"/>
              </a:rPr>
              <a:t>đớ</a:t>
            </a:r>
            <a:r>
              <a:rPr lang="en-US" sz="2400" b="1" dirty="0" smtClean="0">
                <a:latin typeface="Times New Roman" pitchFamily="18" charset="0"/>
                <a:cs typeface="Times New Roman" pitchFamily="18" charset="0"/>
              </a:rPr>
              <a:t>i.</a:t>
            </a:r>
          </a:p>
          <a:p>
            <a:pPr algn="just">
              <a:lnSpc>
                <a:spcPct val="150000"/>
              </a:lnSpc>
            </a:pPr>
            <a:r>
              <a:rPr lang="en-US" sz="2400" b="1" dirty="0" smtClean="0">
                <a:latin typeface="Times New Roman" pitchFamily="18" charset="0"/>
                <a:cs typeface="Times New Roman" pitchFamily="18" charset="0"/>
              </a:rPr>
              <a:t>+ Đất pốt dôn.</a:t>
            </a:r>
          </a:p>
          <a:p>
            <a:pPr algn="just">
              <a:lnSpc>
                <a:spcPct val="150000"/>
              </a:lnSpc>
            </a:pPr>
            <a:r>
              <a:rPr lang="en-US" sz="2400" b="1" dirty="0" smtClean="0">
                <a:latin typeface="Times New Roman" pitchFamily="18" charset="0"/>
                <a:cs typeface="Times New Roman" pitchFamily="18" charset="0"/>
              </a:rPr>
              <a:t>+ Đất </a:t>
            </a:r>
            <a:r>
              <a:rPr lang="vi-VN" sz="2400" b="1" dirty="0" smtClean="0">
                <a:latin typeface="Times New Roman" pitchFamily="18" charset="0"/>
                <a:cs typeface="Times New Roman" pitchFamily="18" charset="0"/>
              </a:rPr>
              <a:t>đỏ</a:t>
            </a:r>
            <a:r>
              <a:rPr lang="en-US" sz="2400" b="1" dirty="0" smtClean="0">
                <a:latin typeface="Times New Roman" pitchFamily="18" charset="0"/>
                <a:cs typeface="Times New Roman" pitchFamily="18" charset="0"/>
              </a:rPr>
              <a:t> vàng nhiệt </a:t>
            </a:r>
            <a:r>
              <a:rPr lang="vi-VN" sz="2400" b="1" dirty="0" smtClean="0">
                <a:latin typeface="Times New Roman" pitchFamily="18" charset="0"/>
                <a:cs typeface="Times New Roman" pitchFamily="18" charset="0"/>
              </a:rPr>
              <a:t>đới</a:t>
            </a:r>
            <a:r>
              <a:rPr lang="pt-BR" sz="2400" b="1"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41193" y="545910"/>
            <a:ext cx="1109563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GV cho học sinh xem một video giới thiệu về đất và yêu cầu học sinh nêu nội dung chính của đoạn video.</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hlinkClick r:id="rId2"/>
              </a:rPr>
              <a:t>https://tinyurl.com/yyw4fuh2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F3A7403-F93A-47C2-B6A6-7F29C5785177}"/>
              </a:ext>
            </a:extLst>
          </p:cNvPr>
          <p:cNvPicPr>
            <a:picLocks noChangeAspect="1"/>
          </p:cNvPicPr>
          <p:nvPr/>
        </p:nvPicPr>
        <p:blipFill rotWithShape="1">
          <a:blip r:embed="rId2"/>
          <a:srcRect l="25843" t="24900" r="67560" b="64176"/>
          <a:stretch/>
        </p:blipFill>
        <p:spPr>
          <a:xfrm>
            <a:off x="0" y="0"/>
            <a:ext cx="2269067" cy="1694438"/>
          </a:xfrm>
          <a:prstGeom prst="rect">
            <a:avLst/>
          </a:prstGeom>
        </p:spPr>
      </p:pic>
      <p:sp>
        <p:nvSpPr>
          <p:cNvPr id="7" name="Explosion 1 6"/>
          <p:cNvSpPr/>
          <p:nvPr/>
        </p:nvSpPr>
        <p:spPr>
          <a:xfrm>
            <a:off x="3149600" y="0"/>
            <a:ext cx="6096000" cy="1905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smtClean="0">
                <a:latin typeface="Times New Roman" pitchFamily="18" charset="0"/>
                <a:cs typeface="Times New Roman" pitchFamily="18" charset="0"/>
              </a:rPr>
              <a:t>LUY ỆN TẬP</a:t>
            </a:r>
            <a:endParaRPr lang="en-US" sz="3000" b="1" dirty="0">
              <a:latin typeface="Times New Roman" pitchFamily="18" charset="0"/>
              <a:cs typeface="Times New Roman" pitchFamily="18" charset="0"/>
            </a:endParaRPr>
          </a:p>
        </p:txBody>
      </p:sp>
      <p:sp>
        <p:nvSpPr>
          <p:cNvPr id="4" name="Rectangle 3">
            <a:extLst>
              <a:ext uri="{FF2B5EF4-FFF2-40B4-BE49-F238E27FC236}">
                <a16:creationId xmlns="" xmlns:a16="http://schemas.microsoft.com/office/drawing/2014/main" id="{664451FA-4CD2-4B13-B25A-D83FDD09CE5E}"/>
              </a:ext>
            </a:extLst>
          </p:cNvPr>
          <p:cNvSpPr/>
          <p:nvPr/>
        </p:nvSpPr>
        <p:spPr>
          <a:xfrm>
            <a:off x="1535190" y="2756423"/>
            <a:ext cx="8955208" cy="1323439"/>
          </a:xfrm>
          <a:prstGeom prst="rect">
            <a:avLst/>
          </a:prstGeom>
          <a:noFill/>
        </p:spPr>
        <p:txBody>
          <a:bodyPr wrap="none" lIns="91440" tIns="45720" rIns="91440" bIns="45720">
            <a:spAutoFit/>
          </a:bodyPr>
          <a:lstStyle/>
          <a:p>
            <a:pPr lvl="0" algn="ctr">
              <a:defRPr/>
            </a:pPr>
            <a:r>
              <a:rPr lang="en-US" sz="8000" b="1" dirty="0" smtClean="0">
                <a:ln w="6600">
                  <a:solidFill>
                    <a:srgbClr val="ED7D31"/>
                  </a:solidFill>
                  <a:prstDash val="solid"/>
                </a:ln>
                <a:solidFill>
                  <a:srgbClr val="7030A0"/>
                </a:solidFill>
                <a:effectLst>
                  <a:outerShdw dist="38100" dir="2700000" algn="tl" rotWithShape="0">
                    <a:srgbClr val="ED7D31"/>
                  </a:outerShdw>
                </a:effectLst>
                <a:latin typeface="Times New Roman" pitchFamily="18" charset="0"/>
                <a:ea typeface="Tahoma" panose="020B0604030504040204" pitchFamily="34" charset="0"/>
                <a:cs typeface="Times New Roman" pitchFamily="18" charset="0"/>
              </a:rPr>
              <a:t>TH</a:t>
            </a:r>
            <a:r>
              <a:rPr lang="vi-VN" sz="8000" b="1" dirty="0" smtClean="0">
                <a:ln w="6600">
                  <a:solidFill>
                    <a:srgbClr val="ED7D31"/>
                  </a:solidFill>
                  <a:prstDash val="solid"/>
                </a:ln>
                <a:solidFill>
                  <a:srgbClr val="7030A0"/>
                </a:solidFill>
                <a:effectLst>
                  <a:outerShdw dist="38100" dir="2700000" algn="tl" rotWithShape="0">
                    <a:srgbClr val="ED7D31"/>
                  </a:outerShdw>
                </a:effectLst>
                <a:latin typeface="Times New Roman" pitchFamily="18" charset="0"/>
                <a:ea typeface="Tahoma" panose="020B0604030504040204" pitchFamily="34" charset="0"/>
                <a:cs typeface="Times New Roman" pitchFamily="18" charset="0"/>
              </a:rPr>
              <a:t>Ử</a:t>
            </a:r>
            <a:r>
              <a:rPr lang="en-US" sz="8000" b="1" dirty="0" smtClean="0">
                <a:ln w="6600">
                  <a:solidFill>
                    <a:srgbClr val="ED7D31"/>
                  </a:solidFill>
                  <a:prstDash val="solid"/>
                </a:ln>
                <a:solidFill>
                  <a:srgbClr val="7030A0"/>
                </a:solidFill>
                <a:effectLst>
                  <a:outerShdw dist="38100" dir="2700000" algn="tl" rotWithShape="0">
                    <a:srgbClr val="ED7D31"/>
                  </a:outerShdw>
                </a:effectLst>
                <a:latin typeface="Times New Roman" pitchFamily="18" charset="0"/>
                <a:ea typeface="Tahoma" panose="020B0604030504040204" pitchFamily="34" charset="0"/>
                <a:cs typeface="Times New Roman" pitchFamily="18" charset="0"/>
              </a:rPr>
              <a:t> TÀI TRÍ TUỆ</a:t>
            </a:r>
            <a:endParaRPr kumimoji="0" lang="en-US" sz="8000" b="1" i="0" u="none" strike="noStrike" kern="1200" cap="none" spc="0" normalizeH="0" baseline="0" noProof="0" dirty="0">
              <a:ln w="6600">
                <a:solidFill>
                  <a:srgbClr val="ED7D31"/>
                </a:solidFill>
                <a:prstDash val="solid"/>
              </a:ln>
              <a:solidFill>
                <a:srgbClr val="7030A0"/>
              </a:solidFill>
              <a:effectLst>
                <a:outerShdw dist="38100" dir="2700000" algn="tl" rotWithShape="0">
                  <a:srgbClr val="ED7D31"/>
                </a:outerShdw>
              </a:effectLst>
              <a:uLnTx/>
              <a:uFillTx/>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
                                        </p:tgtEl>
                                        <p:attrNameLst>
                                          <p:attrName>ppt_x</p:attrName>
                                          <p:attrName>ppt_y</p:attrName>
                                        </p:attrNameLst>
                                      </p:cBhvr>
                                      <p:rCtr x="0" y="-1204"/>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792435" y="368490"/>
            <a:ext cx="9886950" cy="996286"/>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latin typeface="Times New Roman" pitchFamily="18" charset="0"/>
                <a:ea typeface="Tahoma" panose="020B0604030504040204" pitchFamily="34" charset="0"/>
                <a:cs typeface="Times New Roman" pitchFamily="18" charset="0"/>
              </a:rPr>
              <a:t>Câu 1. Đất </a:t>
            </a:r>
            <a:r>
              <a:rPr lang="en-US" sz="3500" b="1" dirty="0" smtClean="0">
                <a:latin typeface="Times New Roman" pitchFamily="18" charset="0"/>
                <a:ea typeface="Tahoma" panose="020B0604030504040204" pitchFamily="34" charset="0"/>
                <a:cs typeface="Times New Roman" pitchFamily="18" charset="0"/>
              </a:rPr>
              <a:t>là gì?</a:t>
            </a:r>
            <a:endParaRPr lang="vi-VN" sz="3500" b="1" dirty="0">
              <a:latin typeface="Times New Roman" pitchFamily="18" charset="0"/>
              <a:ea typeface="Tahoma" panose="020B0604030504040204" pitchFamily="34" charset="0"/>
              <a:cs typeface="Times New Roman" pitchFamily="18" charset="0"/>
            </a:endParaRPr>
          </a:p>
        </p:txBody>
      </p:sp>
      <p:sp>
        <p:nvSpPr>
          <p:cNvPr id="11" name="Rectangle 10"/>
          <p:cNvSpPr/>
          <p:nvPr/>
        </p:nvSpPr>
        <p:spPr>
          <a:xfrm>
            <a:off x="1078173" y="3135363"/>
            <a:ext cx="9894627" cy="89262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500" b="1" dirty="0" smtClean="0">
                <a:solidFill>
                  <a:srgbClr val="0000FF"/>
                </a:solidFill>
                <a:latin typeface="Times New Roman" pitchFamily="18" charset="0"/>
                <a:ea typeface="Tahoma" panose="020B0604030504040204" pitchFamily="34" charset="0"/>
                <a:cs typeface="Times New Roman" pitchFamily="18" charset="0"/>
              </a:rPr>
              <a:t>	Lớp </a:t>
            </a:r>
            <a:r>
              <a:rPr lang="en-US" sz="2500" b="1" dirty="0">
                <a:solidFill>
                  <a:srgbClr val="0000FF"/>
                </a:solidFill>
                <a:latin typeface="Times New Roman" pitchFamily="18" charset="0"/>
                <a:ea typeface="Tahoma" panose="020B0604030504040204" pitchFamily="34" charset="0"/>
                <a:cs typeface="Times New Roman" pitchFamily="18" charset="0"/>
              </a:rPr>
              <a:t>vật chất mỏng, vụn bở, bao phủ trên </a:t>
            </a:r>
            <a:r>
              <a:rPr lang="en-US" sz="2500" b="1" dirty="0" smtClean="0">
                <a:solidFill>
                  <a:srgbClr val="0000FF"/>
                </a:solidFill>
                <a:latin typeface="Times New Roman" pitchFamily="18" charset="0"/>
                <a:ea typeface="Tahoma" panose="020B0604030504040204" pitchFamily="34" charset="0"/>
                <a:cs typeface="Times New Roman" pitchFamily="18" charset="0"/>
              </a:rPr>
              <a:t>bề mặt </a:t>
            </a:r>
            <a:r>
              <a:rPr lang="en-US" sz="2500" b="1" dirty="0">
                <a:solidFill>
                  <a:srgbClr val="0000FF"/>
                </a:solidFill>
                <a:latin typeface="Times New Roman" pitchFamily="18" charset="0"/>
                <a:ea typeface="Tahoma" panose="020B0604030504040204" pitchFamily="34" charset="0"/>
                <a:cs typeface="Times New Roman" pitchFamily="18" charset="0"/>
              </a:rPr>
              <a:t>lục </a:t>
            </a:r>
            <a:r>
              <a:rPr lang="en-US" sz="2500" b="1" dirty="0" smtClean="0">
                <a:solidFill>
                  <a:srgbClr val="0000FF"/>
                </a:solidFill>
                <a:latin typeface="Times New Roman" pitchFamily="18" charset="0"/>
                <a:ea typeface="Tahoma" panose="020B0604030504040204" pitchFamily="34" charset="0"/>
                <a:cs typeface="Times New Roman" pitchFamily="18" charset="0"/>
              </a:rPr>
              <a:t>địa</a:t>
            </a:r>
          </a:p>
          <a:p>
            <a:pPr algn="just">
              <a:lnSpc>
                <a:spcPct val="130000"/>
              </a:lnSpc>
            </a:pPr>
            <a:r>
              <a:rPr lang="en-US" sz="2500" b="1" dirty="0" smtClean="0">
                <a:solidFill>
                  <a:srgbClr val="0000FF"/>
                </a:solidFill>
                <a:latin typeface="Times New Roman" pitchFamily="18" charset="0"/>
                <a:ea typeface="Tahoma" panose="020B0604030504040204" pitchFamily="34" charset="0"/>
                <a:cs typeface="Times New Roman" pitchFamily="18" charset="0"/>
              </a:rPr>
              <a:t>	 </a:t>
            </a:r>
            <a:r>
              <a:rPr lang="en-US" sz="2500" b="1" dirty="0">
                <a:solidFill>
                  <a:srgbClr val="0000FF"/>
                </a:solidFill>
                <a:latin typeface="Times New Roman" pitchFamily="18" charset="0"/>
                <a:ea typeface="Tahoma" panose="020B0604030504040204" pitchFamily="34" charset="0"/>
                <a:cs typeface="Times New Roman" pitchFamily="18" charset="0"/>
              </a:rPr>
              <a:t>và đảo, được đặc trưng bởi độ phì</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16" name="Pentagon 15"/>
          <p:cNvSpPr/>
          <p:nvPr/>
        </p:nvSpPr>
        <p:spPr>
          <a:xfrm>
            <a:off x="782275" y="3135363"/>
            <a:ext cx="1141775" cy="892629"/>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ea typeface="Tahoma" panose="020B0604030504040204" pitchFamily="34" charset="0"/>
                <a:cs typeface="Times New Roman" pitchFamily="18" charset="0"/>
              </a:rPr>
              <a:t>B</a:t>
            </a:r>
            <a:endParaRPr lang="vi-VN" sz="3200" b="1" dirty="0">
              <a:latin typeface="Times New Roman" pitchFamily="18" charset="0"/>
              <a:ea typeface="Tahoma" panose="020B0604030504040204" pitchFamily="34" charset="0"/>
              <a:cs typeface="Times New Roman" pitchFamily="18" charset="0"/>
            </a:endParaRPr>
          </a:p>
        </p:txBody>
      </p:sp>
      <p:sp>
        <p:nvSpPr>
          <p:cNvPr id="7" name="Rectangle 6">
            <a:extLst>
              <a:ext uri="{FF2B5EF4-FFF2-40B4-BE49-F238E27FC236}">
                <a16:creationId xmlns="" xmlns:a16="http://schemas.microsoft.com/office/drawing/2014/main" id="{07108922-287A-4320-8FE9-E80B2EF75AD9}"/>
              </a:ext>
            </a:extLst>
          </p:cNvPr>
          <p:cNvSpPr/>
          <p:nvPr/>
        </p:nvSpPr>
        <p:spPr>
          <a:xfrm>
            <a:off x="1078174" y="1946905"/>
            <a:ext cx="9894626" cy="89262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500" b="1" dirty="0" smtClean="0">
                <a:solidFill>
                  <a:srgbClr val="0000FF"/>
                </a:solidFill>
                <a:latin typeface="Times New Roman" pitchFamily="18" charset="0"/>
                <a:ea typeface="Tahoma" panose="020B0604030504040204" pitchFamily="34" charset="0"/>
                <a:cs typeface="Times New Roman" pitchFamily="18" charset="0"/>
              </a:rPr>
              <a:t>	Lớp </a:t>
            </a:r>
            <a:r>
              <a:rPr lang="en-US" sz="2500" b="1" dirty="0">
                <a:solidFill>
                  <a:srgbClr val="0000FF"/>
                </a:solidFill>
                <a:latin typeface="Times New Roman" pitchFamily="18" charset="0"/>
                <a:ea typeface="Tahoma" panose="020B0604030504040204" pitchFamily="34" charset="0"/>
                <a:cs typeface="Times New Roman" pitchFamily="18" charset="0"/>
              </a:rPr>
              <a:t>mùn có màu nâu xám, cung cấp </a:t>
            </a:r>
            <a:r>
              <a:rPr lang="en-US" sz="2500" b="1" dirty="0" smtClean="0">
                <a:solidFill>
                  <a:srgbClr val="0000FF"/>
                </a:solidFill>
                <a:latin typeface="Times New Roman" pitchFamily="18" charset="0"/>
                <a:ea typeface="Tahoma" panose="020B0604030504040204" pitchFamily="34" charset="0"/>
                <a:cs typeface="Times New Roman" pitchFamily="18" charset="0"/>
              </a:rPr>
              <a:t>chất dinh </a:t>
            </a:r>
            <a:r>
              <a:rPr lang="en-US" sz="2500" b="1" dirty="0">
                <a:solidFill>
                  <a:srgbClr val="0000FF"/>
                </a:solidFill>
                <a:latin typeface="Times New Roman" pitchFamily="18" charset="0"/>
                <a:ea typeface="Tahoma" panose="020B0604030504040204" pitchFamily="34" charset="0"/>
                <a:cs typeface="Times New Roman" pitchFamily="18" charset="0"/>
              </a:rPr>
              <a:t>dưỡng cho </a:t>
            </a:r>
            <a:endParaRPr lang="en-US" sz="2500" b="1" dirty="0" smtClean="0">
              <a:solidFill>
                <a:srgbClr val="0000FF"/>
              </a:solidFill>
              <a:latin typeface="Times New Roman" pitchFamily="18" charset="0"/>
              <a:ea typeface="Tahoma" panose="020B0604030504040204" pitchFamily="34" charset="0"/>
              <a:cs typeface="Times New Roman" pitchFamily="18" charset="0"/>
            </a:endParaRPr>
          </a:p>
          <a:p>
            <a:pPr algn="just">
              <a:lnSpc>
                <a:spcPct val="130000"/>
              </a:lnSpc>
            </a:pPr>
            <a:r>
              <a:rPr lang="en-US" sz="2500" b="1" dirty="0" smtClean="0">
                <a:solidFill>
                  <a:srgbClr val="0000FF"/>
                </a:solidFill>
                <a:latin typeface="Times New Roman" pitchFamily="18" charset="0"/>
                <a:ea typeface="Tahoma" panose="020B0604030504040204" pitchFamily="34" charset="0"/>
                <a:cs typeface="Times New Roman" pitchFamily="18" charset="0"/>
              </a:rPr>
              <a:t>	cây </a:t>
            </a:r>
            <a:r>
              <a:rPr lang="en-US" sz="2500" b="1" dirty="0">
                <a:solidFill>
                  <a:srgbClr val="0000FF"/>
                </a:solidFill>
                <a:latin typeface="Times New Roman" pitchFamily="18" charset="0"/>
                <a:ea typeface="Tahoma" panose="020B0604030504040204" pitchFamily="34" charset="0"/>
                <a:cs typeface="Times New Roman" pitchFamily="18" charset="0"/>
              </a:rPr>
              <a:t>trồng phát triển</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8" name="Pentagon 18">
            <a:extLst>
              <a:ext uri="{FF2B5EF4-FFF2-40B4-BE49-F238E27FC236}">
                <a16:creationId xmlns="" xmlns:a16="http://schemas.microsoft.com/office/drawing/2014/main" id="{CB31563B-0B0F-4F02-ADB0-C7E1363838FE}"/>
              </a:ext>
            </a:extLst>
          </p:cNvPr>
          <p:cNvSpPr/>
          <p:nvPr/>
        </p:nvSpPr>
        <p:spPr>
          <a:xfrm>
            <a:off x="792436" y="1946905"/>
            <a:ext cx="1055370" cy="892629"/>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ea typeface="Tahoma" panose="020B0604030504040204" pitchFamily="34" charset="0"/>
                <a:cs typeface="Times New Roman" pitchFamily="18" charset="0"/>
              </a:rPr>
              <a:t>A</a:t>
            </a:r>
            <a:endParaRPr lang="vi-VN" sz="3200" b="1" dirty="0">
              <a:latin typeface="Times New Roman" pitchFamily="18" charset="0"/>
              <a:ea typeface="Tahoma" panose="020B0604030504040204" pitchFamily="34" charset="0"/>
              <a:cs typeface="Times New Roman" pitchFamily="18" charset="0"/>
            </a:endParaRPr>
          </a:p>
        </p:txBody>
      </p:sp>
      <p:sp>
        <p:nvSpPr>
          <p:cNvPr id="9" name="Rectangle 8">
            <a:extLst>
              <a:ext uri="{FF2B5EF4-FFF2-40B4-BE49-F238E27FC236}">
                <a16:creationId xmlns="" xmlns:a16="http://schemas.microsoft.com/office/drawing/2014/main" id="{C25A85EE-CF89-4C71-8D27-9E2ACC4CFC8F}"/>
              </a:ext>
            </a:extLst>
          </p:cNvPr>
          <p:cNvSpPr/>
          <p:nvPr/>
        </p:nvSpPr>
        <p:spPr>
          <a:xfrm>
            <a:off x="1091821" y="4323821"/>
            <a:ext cx="9891139" cy="89262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500" b="1" dirty="0" smtClean="0">
                <a:solidFill>
                  <a:srgbClr val="0000FF"/>
                </a:solidFill>
                <a:latin typeface="Times New Roman" pitchFamily="18" charset="0"/>
                <a:ea typeface="Tahoma" panose="020B0604030504040204" pitchFamily="34" charset="0"/>
                <a:cs typeface="Times New Roman" pitchFamily="18" charset="0"/>
              </a:rPr>
              <a:t>	Lớp </a:t>
            </a:r>
            <a:r>
              <a:rPr lang="en-US" sz="2500" b="1" dirty="0">
                <a:solidFill>
                  <a:srgbClr val="0000FF"/>
                </a:solidFill>
                <a:latin typeface="Times New Roman" pitchFamily="18" charset="0"/>
                <a:ea typeface="Tahoma" panose="020B0604030504040204" pitchFamily="34" charset="0"/>
                <a:cs typeface="Times New Roman" pitchFamily="18" charset="0"/>
              </a:rPr>
              <a:t>vật liệu vụn bở, có thành phần phức tạp ở phía trên </a:t>
            </a:r>
            <a:r>
              <a:rPr lang="en-US" sz="2500" b="1" dirty="0" smtClean="0">
                <a:solidFill>
                  <a:srgbClr val="0000FF"/>
                </a:solidFill>
                <a:latin typeface="Times New Roman" pitchFamily="18" charset="0"/>
                <a:ea typeface="Tahoma" panose="020B0604030504040204" pitchFamily="34" charset="0"/>
                <a:cs typeface="Times New Roman" pitchFamily="18" charset="0"/>
              </a:rPr>
              <a:t>lục địa</a:t>
            </a:r>
          </a:p>
          <a:p>
            <a:pPr algn="just">
              <a:lnSpc>
                <a:spcPct val="130000"/>
              </a:lnSpc>
            </a:pPr>
            <a:r>
              <a:rPr lang="en-US" sz="2500" b="1" dirty="0" smtClean="0">
                <a:solidFill>
                  <a:srgbClr val="0000FF"/>
                </a:solidFill>
                <a:latin typeface="Times New Roman" pitchFamily="18" charset="0"/>
                <a:ea typeface="Tahoma" panose="020B0604030504040204" pitchFamily="34" charset="0"/>
                <a:cs typeface="Times New Roman" pitchFamily="18" charset="0"/>
              </a:rPr>
              <a:t>	và </a:t>
            </a:r>
            <a:r>
              <a:rPr lang="en-US" sz="2500" b="1" dirty="0">
                <a:solidFill>
                  <a:srgbClr val="0000FF"/>
                </a:solidFill>
                <a:latin typeface="Times New Roman" pitchFamily="18" charset="0"/>
                <a:ea typeface="Tahoma" panose="020B0604030504040204" pitchFamily="34" charset="0"/>
                <a:cs typeface="Times New Roman" pitchFamily="18" charset="0"/>
              </a:rPr>
              <a:t>đảo, được đặc trưng bởi độ phì</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12" name="Pentagon 18">
            <a:extLst>
              <a:ext uri="{FF2B5EF4-FFF2-40B4-BE49-F238E27FC236}">
                <a16:creationId xmlns="" xmlns:a16="http://schemas.microsoft.com/office/drawing/2014/main" id="{DD2009E8-F88F-4140-850C-D0B2EA44372C}"/>
              </a:ext>
            </a:extLst>
          </p:cNvPr>
          <p:cNvSpPr/>
          <p:nvPr/>
        </p:nvSpPr>
        <p:spPr>
          <a:xfrm>
            <a:off x="792435" y="4323821"/>
            <a:ext cx="1055370" cy="892629"/>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ea typeface="Tahoma" panose="020B0604030504040204" pitchFamily="34" charset="0"/>
                <a:cs typeface="Times New Roman" pitchFamily="18" charset="0"/>
              </a:rPr>
              <a:t>C</a:t>
            </a:r>
            <a:endParaRPr lang="vi-VN" sz="3200" b="1" dirty="0">
              <a:latin typeface="Times New Roman" pitchFamily="18" charset="0"/>
              <a:ea typeface="Tahoma" panose="020B0604030504040204" pitchFamily="34" charset="0"/>
              <a:cs typeface="Times New Roman" pitchFamily="18" charset="0"/>
            </a:endParaRPr>
          </a:p>
        </p:txBody>
      </p:sp>
      <p:sp>
        <p:nvSpPr>
          <p:cNvPr id="13" name="Rectangle 12">
            <a:extLst>
              <a:ext uri="{FF2B5EF4-FFF2-40B4-BE49-F238E27FC236}">
                <a16:creationId xmlns="" xmlns:a16="http://schemas.microsoft.com/office/drawing/2014/main" id="{9C0CB185-63D0-4F92-8EB5-7F30500E1CDE}"/>
              </a:ext>
            </a:extLst>
          </p:cNvPr>
          <p:cNvSpPr/>
          <p:nvPr/>
        </p:nvSpPr>
        <p:spPr>
          <a:xfrm>
            <a:off x="1105469" y="5566414"/>
            <a:ext cx="9853683" cy="89262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500" b="1" dirty="0" smtClean="0">
                <a:solidFill>
                  <a:srgbClr val="0000FF"/>
                </a:solidFill>
                <a:latin typeface="Times New Roman" pitchFamily="18" charset="0"/>
                <a:ea typeface="Tahoma" panose="020B0604030504040204" pitchFamily="34" charset="0"/>
                <a:cs typeface="Times New Roman" pitchFamily="18" charset="0"/>
              </a:rPr>
              <a:t>	Lớp </a:t>
            </a:r>
            <a:r>
              <a:rPr lang="en-US" sz="2500" b="1" dirty="0">
                <a:solidFill>
                  <a:srgbClr val="0000FF"/>
                </a:solidFill>
                <a:latin typeface="Times New Roman" pitchFamily="18" charset="0"/>
                <a:ea typeface="Tahoma" panose="020B0604030504040204" pitchFamily="34" charset="0"/>
                <a:cs typeface="Times New Roman" pitchFamily="18" charset="0"/>
              </a:rPr>
              <a:t>vật chất có được từ quá trình phân </a:t>
            </a:r>
            <a:r>
              <a:rPr lang="en-US" sz="2500" b="1" dirty="0" smtClean="0">
                <a:solidFill>
                  <a:srgbClr val="0000FF"/>
                </a:solidFill>
                <a:latin typeface="Times New Roman" pitchFamily="18" charset="0"/>
                <a:ea typeface="Tahoma" panose="020B0604030504040204" pitchFamily="34" charset="0"/>
                <a:cs typeface="Times New Roman" pitchFamily="18" charset="0"/>
              </a:rPr>
              <a:t>hủy </a:t>
            </a:r>
            <a:r>
              <a:rPr lang="en-US" sz="2500" b="1" dirty="0">
                <a:solidFill>
                  <a:srgbClr val="0000FF"/>
                </a:solidFill>
                <a:latin typeface="Times New Roman" pitchFamily="18" charset="0"/>
                <a:ea typeface="Tahoma" panose="020B0604030504040204" pitchFamily="34" charset="0"/>
                <a:cs typeface="Times New Roman" pitchFamily="18" charset="0"/>
              </a:rPr>
              <a:t>các loại đá</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14" name="Pentagon 18">
            <a:extLst>
              <a:ext uri="{FF2B5EF4-FFF2-40B4-BE49-F238E27FC236}">
                <a16:creationId xmlns="" xmlns:a16="http://schemas.microsoft.com/office/drawing/2014/main" id="{7104F2A1-A843-443D-B49C-97374C2571BF}"/>
              </a:ext>
            </a:extLst>
          </p:cNvPr>
          <p:cNvSpPr/>
          <p:nvPr/>
        </p:nvSpPr>
        <p:spPr>
          <a:xfrm>
            <a:off x="782275" y="5566414"/>
            <a:ext cx="1055370" cy="892629"/>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ea typeface="Tahoma" panose="020B0604030504040204" pitchFamily="34" charset="0"/>
                <a:cs typeface="Times New Roman" pitchFamily="18" charset="0"/>
              </a:rPr>
              <a:t>D</a:t>
            </a:r>
            <a:endParaRPr lang="vi-VN" sz="3200" b="1" dirty="0">
              <a:latin typeface="Times New Roman" pitchFamily="18" charset="0"/>
              <a:ea typeface="Tahoma" panose="020B0604030504040204" pitchFamily="34" charset="0"/>
              <a:cs typeface="Times New Roman" pitchFamily="18" charset="0"/>
            </a:endParaRPr>
          </a:p>
        </p:txBody>
      </p:sp>
    </p:spTree>
    <p:extLst>
      <p:ext uri="{BB962C8B-B14F-4D97-AF65-F5344CB8AC3E}">
        <p14:creationId xmlns="" xmlns:p14="http://schemas.microsoft.com/office/powerpoint/2010/main" val="23593212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mph" presetSubtype="0" fill="hold" grpId="1" nodeType="clickEffect">
                                  <p:stCondLst>
                                    <p:cond delay="0"/>
                                  </p:stCondLst>
                                  <p:childTnLst>
                                    <p:animClr clrSpc="hsl" dir="cw">
                                      <p:cBhvr override="childStyle">
                                        <p:cTn id="44" dur="500" fill="hold"/>
                                        <p:tgtEl>
                                          <p:spTgt spid="16"/>
                                        </p:tgtEl>
                                        <p:attrNameLst>
                                          <p:attrName>style.color</p:attrName>
                                        </p:attrNameLst>
                                      </p:cBhvr>
                                      <p:by>
                                        <p:hsl h="7200000" s="0" l="0"/>
                                      </p:by>
                                    </p:animClr>
                                    <p:animClr clrSpc="hsl" dir="cw">
                                      <p:cBhvr>
                                        <p:cTn id="45" dur="500" fill="hold"/>
                                        <p:tgtEl>
                                          <p:spTgt spid="16"/>
                                        </p:tgtEl>
                                        <p:attrNameLst>
                                          <p:attrName>fillcolor</p:attrName>
                                        </p:attrNameLst>
                                      </p:cBhvr>
                                      <p:by>
                                        <p:hsl h="7200000" s="0" l="0"/>
                                      </p:by>
                                    </p:animClr>
                                    <p:animClr clrSpc="hsl" dir="cw">
                                      <p:cBhvr>
                                        <p:cTn id="46" dur="500" fill="hold"/>
                                        <p:tgtEl>
                                          <p:spTgt spid="16"/>
                                        </p:tgtEl>
                                        <p:attrNameLst>
                                          <p:attrName>stroke.color</p:attrName>
                                        </p:attrNameLst>
                                      </p:cBhvr>
                                      <p:by>
                                        <p:hsl h="7200000" s="0" l="0"/>
                                      </p:by>
                                    </p:animClr>
                                    <p:set>
                                      <p:cBhvr>
                                        <p:cTn id="47" dur="500" fill="hold"/>
                                        <p:tgtEl>
                                          <p:spTgt spid="16"/>
                                        </p:tgtEl>
                                        <p:attrNameLst>
                                          <p:attrName>fill.type</p:attrName>
                                        </p:attrNameLst>
                                      </p:cBhvr>
                                      <p:to>
                                        <p:strVal val="solid"/>
                                      </p:to>
                                    </p:set>
                                  </p:childTnLst>
                                </p:cTn>
                              </p:par>
                              <p:par>
                                <p:cTn id="48" presetID="21" presetClass="emph" presetSubtype="0" fill="hold" grpId="1" nodeType="withEffect">
                                  <p:stCondLst>
                                    <p:cond delay="0"/>
                                  </p:stCondLst>
                                  <p:childTnLst>
                                    <p:animClr clrSpc="hsl" dir="cw">
                                      <p:cBhvr override="childStyle">
                                        <p:cTn id="49" dur="500" fill="hold"/>
                                        <p:tgtEl>
                                          <p:spTgt spid="11"/>
                                        </p:tgtEl>
                                        <p:attrNameLst>
                                          <p:attrName>style.color</p:attrName>
                                        </p:attrNameLst>
                                      </p:cBhvr>
                                      <p:by>
                                        <p:hsl h="7200000" s="0" l="0"/>
                                      </p:by>
                                    </p:animClr>
                                    <p:animClr clrSpc="hsl" dir="cw">
                                      <p:cBhvr>
                                        <p:cTn id="50" dur="500" fill="hold"/>
                                        <p:tgtEl>
                                          <p:spTgt spid="11"/>
                                        </p:tgtEl>
                                        <p:attrNameLst>
                                          <p:attrName>fillcolor</p:attrName>
                                        </p:attrNameLst>
                                      </p:cBhvr>
                                      <p:by>
                                        <p:hsl h="7200000" s="0" l="0"/>
                                      </p:by>
                                    </p:animClr>
                                    <p:animClr clrSpc="hsl" dir="cw">
                                      <p:cBhvr>
                                        <p:cTn id="51" dur="500" fill="hold"/>
                                        <p:tgtEl>
                                          <p:spTgt spid="11"/>
                                        </p:tgtEl>
                                        <p:attrNameLst>
                                          <p:attrName>stroke.color</p:attrName>
                                        </p:attrNameLst>
                                      </p:cBhvr>
                                      <p:by>
                                        <p:hsl h="7200000" s="0" l="0"/>
                                      </p:by>
                                    </p:animClr>
                                    <p:set>
                                      <p:cBhvr>
                                        <p:cTn id="52"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6" grpId="0" animBg="1"/>
      <p:bldP spid="16" grpId="1" animBg="1"/>
      <p:bldP spid="7" grpId="0" animBg="1"/>
      <p:bldP spid="8" grpId="0" animBg="1"/>
      <p:bldP spid="9"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6034" y="79743"/>
            <a:ext cx="11181126" cy="190145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just" fontAlgn="auto">
              <a:lnSpc>
                <a:spcPct val="100000"/>
              </a:lnSpc>
              <a:spcBef>
                <a:spcPts val="0"/>
              </a:spcBef>
              <a:spcAft>
                <a:spcPts val="0"/>
              </a:spcAft>
              <a:buClrTx/>
              <a:buSzTx/>
              <a:buFontTx/>
              <a:buNone/>
              <a:tabLst/>
              <a:defRPr/>
            </a:pPr>
            <a:r>
              <a:rPr lang="en-US" sz="3500" b="1" dirty="0">
                <a:latin typeface="Times New Roman" pitchFamily="18" charset="0"/>
                <a:ea typeface="Tahoma" panose="020B0604030504040204" pitchFamily="34" charset="0"/>
                <a:cs typeface="Times New Roman" pitchFamily="18" charset="0"/>
              </a:rPr>
              <a:t>Câu 2. Nhân tố </a:t>
            </a:r>
            <a:r>
              <a:rPr lang="en-US" sz="3500" b="1" dirty="0" smtClean="0">
                <a:latin typeface="Times New Roman" pitchFamily="18" charset="0"/>
                <a:ea typeface="Tahoma" panose="020B0604030504040204" pitchFamily="34" charset="0"/>
                <a:cs typeface="Times New Roman" pitchFamily="18" charset="0"/>
              </a:rPr>
              <a:t>nào d</a:t>
            </a:r>
            <a:r>
              <a:rPr lang="vi-VN" sz="3500" b="1" dirty="0" smtClean="0">
                <a:latin typeface="Times New Roman" pitchFamily="18" charset="0"/>
                <a:ea typeface="Tahoma" panose="020B0604030504040204" pitchFamily="34" charset="0"/>
                <a:cs typeface="Times New Roman" pitchFamily="18" charset="0"/>
              </a:rPr>
              <a:t>ướ</a:t>
            </a:r>
            <a:r>
              <a:rPr lang="en-US" sz="3500" b="1" dirty="0" smtClean="0">
                <a:latin typeface="Times New Roman" pitchFamily="18" charset="0"/>
                <a:ea typeface="Tahoma" panose="020B0604030504040204" pitchFamily="34" charset="0"/>
                <a:cs typeface="Times New Roman" pitchFamily="18" charset="0"/>
              </a:rPr>
              <a:t>i </a:t>
            </a:r>
            <a:r>
              <a:rPr lang="vi-VN" sz="3500" b="1" dirty="0" smtClean="0">
                <a:latin typeface="Times New Roman" pitchFamily="18" charset="0"/>
                <a:ea typeface="Tahoma" panose="020B0604030504040204" pitchFamily="34" charset="0"/>
                <a:cs typeface="Times New Roman" pitchFamily="18" charset="0"/>
              </a:rPr>
              <a:t>đâ</a:t>
            </a:r>
            <a:r>
              <a:rPr lang="en-US" sz="3500" b="1" dirty="0" smtClean="0">
                <a:latin typeface="Times New Roman" pitchFamily="18" charset="0"/>
                <a:ea typeface="Tahoma" panose="020B0604030504040204" pitchFamily="34" charset="0"/>
                <a:cs typeface="Times New Roman" pitchFamily="18" charset="0"/>
              </a:rPr>
              <a:t>y tác </a:t>
            </a:r>
            <a:r>
              <a:rPr lang="en-US" sz="3500" b="1" dirty="0">
                <a:latin typeface="Times New Roman" pitchFamily="18" charset="0"/>
                <a:ea typeface="Tahoma" panose="020B0604030504040204" pitchFamily="34" charset="0"/>
                <a:cs typeface="Times New Roman" pitchFamily="18" charset="0"/>
              </a:rPr>
              <a:t>động chủ yếu đến quá trình hình thành độ phì của </a:t>
            </a:r>
            <a:r>
              <a:rPr lang="en-US" sz="3500" b="1" dirty="0" smtClean="0">
                <a:latin typeface="Times New Roman" pitchFamily="18" charset="0"/>
                <a:ea typeface="Tahoma" panose="020B0604030504040204" pitchFamily="34" charset="0"/>
                <a:cs typeface="Times New Roman" pitchFamily="18" charset="0"/>
              </a:rPr>
              <a:t>đất?</a:t>
            </a:r>
            <a:endParaRPr lang="vi-VN" sz="3500" b="1" dirty="0">
              <a:latin typeface="Times New Roman" pitchFamily="18" charset="0"/>
              <a:ea typeface="Tahoma" panose="020B0604030504040204" pitchFamily="34" charset="0"/>
              <a:cs typeface="Times New Roman" pitchFamily="18" charset="0"/>
            </a:endParaRPr>
          </a:p>
        </p:txBody>
      </p:sp>
      <p:sp>
        <p:nvSpPr>
          <p:cNvPr id="18" name="Rectangle 17"/>
          <p:cNvSpPr/>
          <p:nvPr/>
        </p:nvSpPr>
        <p:spPr>
          <a:xfrm>
            <a:off x="1255579" y="4422321"/>
            <a:ext cx="5689410" cy="89262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just" fontAlgn="auto">
              <a:lnSpc>
                <a:spcPct val="130000"/>
              </a:lnSpc>
              <a:spcBef>
                <a:spcPts val="0"/>
              </a:spcBef>
              <a:spcAft>
                <a:spcPts val="0"/>
              </a:spcAft>
              <a:buClrTx/>
              <a:buSzTx/>
              <a:buFontTx/>
              <a:buNone/>
              <a:tabLst/>
              <a:defRPr/>
            </a:pPr>
            <a:r>
              <a:rPr lang="en-US" sz="2500" b="1" dirty="0" smtClean="0">
                <a:solidFill>
                  <a:srgbClr val="0000FF"/>
                </a:solidFill>
                <a:latin typeface="Times New Roman" pitchFamily="18" charset="0"/>
                <a:ea typeface="Tahoma" panose="020B0604030504040204" pitchFamily="34" charset="0"/>
                <a:cs typeface="Times New Roman" pitchFamily="18" charset="0"/>
              </a:rPr>
              <a:t>	Sinh </a:t>
            </a:r>
            <a:r>
              <a:rPr lang="en-US" sz="2500" b="1" dirty="0">
                <a:solidFill>
                  <a:srgbClr val="0000FF"/>
                </a:solidFill>
                <a:latin typeface="Times New Roman" pitchFamily="18" charset="0"/>
                <a:ea typeface="Tahoma" panose="020B0604030504040204" pitchFamily="34" charset="0"/>
                <a:cs typeface="Times New Roman" pitchFamily="18" charset="0"/>
              </a:rPr>
              <a:t>vật</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19" name="Pentagon 18"/>
          <p:cNvSpPr/>
          <p:nvPr/>
        </p:nvSpPr>
        <p:spPr>
          <a:xfrm>
            <a:off x="942608" y="4422321"/>
            <a:ext cx="1226269" cy="892629"/>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Times New Roman" pitchFamily="18" charset="0"/>
                <a:ea typeface="Tahoma" panose="020B0604030504040204" pitchFamily="34" charset="0"/>
                <a:cs typeface="Times New Roman" pitchFamily="18" charset="0"/>
              </a:rPr>
              <a:t>C</a:t>
            </a:r>
            <a:endParaRPr kumimoji="0" lang="vi-VN" sz="32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8" name="Rectangle 7">
            <a:extLst>
              <a:ext uri="{FF2B5EF4-FFF2-40B4-BE49-F238E27FC236}">
                <a16:creationId xmlns="" xmlns:a16="http://schemas.microsoft.com/office/drawing/2014/main" id="{BF3BA1CA-E9BD-45DE-8A39-B5A0C241BDE8}"/>
              </a:ext>
            </a:extLst>
          </p:cNvPr>
          <p:cNvSpPr/>
          <p:nvPr/>
        </p:nvSpPr>
        <p:spPr>
          <a:xfrm>
            <a:off x="1187339" y="2170627"/>
            <a:ext cx="5757649" cy="89262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500" b="1" dirty="0" smtClean="0">
                <a:solidFill>
                  <a:srgbClr val="0000FF"/>
                </a:solidFill>
                <a:latin typeface="Times New Roman" pitchFamily="18" charset="0"/>
                <a:ea typeface="Tahoma" panose="020B0604030504040204" pitchFamily="34" charset="0"/>
                <a:cs typeface="Times New Roman" pitchFamily="18" charset="0"/>
              </a:rPr>
              <a:t>	Đá </a:t>
            </a:r>
            <a:r>
              <a:rPr lang="en-US" sz="2500" b="1" dirty="0">
                <a:solidFill>
                  <a:srgbClr val="0000FF"/>
                </a:solidFill>
                <a:latin typeface="Times New Roman" pitchFamily="18" charset="0"/>
                <a:ea typeface="Tahoma" panose="020B0604030504040204" pitchFamily="34" charset="0"/>
                <a:cs typeface="Times New Roman" pitchFamily="18" charset="0"/>
              </a:rPr>
              <a:t>mẹ</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9" name="Pentagon 18">
            <a:extLst>
              <a:ext uri="{FF2B5EF4-FFF2-40B4-BE49-F238E27FC236}">
                <a16:creationId xmlns="" xmlns:a16="http://schemas.microsoft.com/office/drawing/2014/main" id="{6E66BD20-FCAC-4EB2-9046-DBF4A8E4720E}"/>
              </a:ext>
            </a:extLst>
          </p:cNvPr>
          <p:cNvSpPr/>
          <p:nvPr/>
        </p:nvSpPr>
        <p:spPr>
          <a:xfrm>
            <a:off x="974674" y="2170627"/>
            <a:ext cx="1055370" cy="892629"/>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ea typeface="Tahoma" panose="020B0604030504040204" pitchFamily="34" charset="0"/>
                <a:cs typeface="Times New Roman" pitchFamily="18" charset="0"/>
              </a:rPr>
              <a:t>A</a:t>
            </a:r>
            <a:endParaRPr lang="vi-VN" sz="3200" b="1" dirty="0">
              <a:latin typeface="Times New Roman" pitchFamily="18" charset="0"/>
              <a:ea typeface="Tahoma" panose="020B0604030504040204" pitchFamily="34" charset="0"/>
              <a:cs typeface="Times New Roman" pitchFamily="18" charset="0"/>
            </a:endParaRPr>
          </a:p>
        </p:txBody>
      </p:sp>
      <p:sp>
        <p:nvSpPr>
          <p:cNvPr id="11" name="Rectangle 10">
            <a:extLst>
              <a:ext uri="{FF2B5EF4-FFF2-40B4-BE49-F238E27FC236}">
                <a16:creationId xmlns="" xmlns:a16="http://schemas.microsoft.com/office/drawing/2014/main" id="{47A167DD-21F8-401E-B171-4A9B4DCAF1D5}"/>
              </a:ext>
            </a:extLst>
          </p:cNvPr>
          <p:cNvSpPr/>
          <p:nvPr/>
        </p:nvSpPr>
        <p:spPr>
          <a:xfrm>
            <a:off x="1214635" y="3357969"/>
            <a:ext cx="5730354" cy="89262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500" b="1" dirty="0" smtClean="0">
                <a:solidFill>
                  <a:srgbClr val="0000FF"/>
                </a:solidFill>
                <a:latin typeface="Times New Roman" pitchFamily="18" charset="0"/>
                <a:ea typeface="Tahoma" panose="020B0604030504040204" pitchFamily="34" charset="0"/>
                <a:cs typeface="Times New Roman" pitchFamily="18" charset="0"/>
              </a:rPr>
              <a:t>	Địa </a:t>
            </a:r>
            <a:r>
              <a:rPr lang="en-US" sz="2500" b="1" dirty="0">
                <a:solidFill>
                  <a:srgbClr val="0000FF"/>
                </a:solidFill>
                <a:latin typeface="Times New Roman" pitchFamily="18" charset="0"/>
                <a:ea typeface="Tahoma" panose="020B0604030504040204" pitchFamily="34" charset="0"/>
                <a:cs typeface="Times New Roman" pitchFamily="18" charset="0"/>
              </a:rPr>
              <a:t>hình</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12" name="Pentagon 18">
            <a:extLst>
              <a:ext uri="{FF2B5EF4-FFF2-40B4-BE49-F238E27FC236}">
                <a16:creationId xmlns="" xmlns:a16="http://schemas.microsoft.com/office/drawing/2014/main" id="{5335346A-3494-42B7-89DA-2F9E9E691730}"/>
              </a:ext>
            </a:extLst>
          </p:cNvPr>
          <p:cNvSpPr/>
          <p:nvPr/>
        </p:nvSpPr>
        <p:spPr>
          <a:xfrm>
            <a:off x="942608" y="3357969"/>
            <a:ext cx="1055370" cy="892629"/>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ea typeface="Tahoma" panose="020B0604030504040204" pitchFamily="34" charset="0"/>
                <a:cs typeface="Times New Roman" pitchFamily="18" charset="0"/>
              </a:rPr>
              <a:t>B</a:t>
            </a:r>
            <a:endParaRPr lang="vi-VN" sz="3200" b="1" dirty="0">
              <a:latin typeface="Times New Roman" pitchFamily="18" charset="0"/>
              <a:ea typeface="Tahoma" panose="020B0604030504040204" pitchFamily="34" charset="0"/>
              <a:cs typeface="Times New Roman" pitchFamily="18" charset="0"/>
            </a:endParaRPr>
          </a:p>
        </p:txBody>
      </p:sp>
      <p:sp>
        <p:nvSpPr>
          <p:cNvPr id="13" name="Rectangle 12">
            <a:extLst>
              <a:ext uri="{FF2B5EF4-FFF2-40B4-BE49-F238E27FC236}">
                <a16:creationId xmlns="" xmlns:a16="http://schemas.microsoft.com/office/drawing/2014/main" id="{B39D6CB6-CE90-450F-BFB3-D53EB26AF085}"/>
              </a:ext>
            </a:extLst>
          </p:cNvPr>
          <p:cNvSpPr/>
          <p:nvPr/>
        </p:nvSpPr>
        <p:spPr>
          <a:xfrm>
            <a:off x="1269225" y="5566414"/>
            <a:ext cx="5675764" cy="89262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defRPr/>
            </a:pPr>
            <a:r>
              <a:rPr lang="en-US" sz="2500" b="1" dirty="0" smtClean="0">
                <a:solidFill>
                  <a:srgbClr val="0000FF"/>
                </a:solidFill>
                <a:latin typeface="Times New Roman" pitchFamily="18" charset="0"/>
                <a:ea typeface="Tahoma" panose="020B0604030504040204" pitchFamily="34" charset="0"/>
                <a:cs typeface="Times New Roman" pitchFamily="18" charset="0"/>
              </a:rPr>
              <a:t>	Khí </a:t>
            </a:r>
            <a:r>
              <a:rPr lang="en-US" sz="2500" b="1" dirty="0">
                <a:solidFill>
                  <a:srgbClr val="0000FF"/>
                </a:solidFill>
                <a:latin typeface="Times New Roman" pitchFamily="18" charset="0"/>
                <a:ea typeface="Tahoma" panose="020B0604030504040204" pitchFamily="34" charset="0"/>
                <a:cs typeface="Times New Roman" pitchFamily="18" charset="0"/>
              </a:rPr>
              <a:t>hậu</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14" name="Pentagon 18">
            <a:extLst>
              <a:ext uri="{FF2B5EF4-FFF2-40B4-BE49-F238E27FC236}">
                <a16:creationId xmlns="" xmlns:a16="http://schemas.microsoft.com/office/drawing/2014/main" id="{648F7803-BA4D-429A-8877-C6B3DD4CF603}"/>
              </a:ext>
            </a:extLst>
          </p:cNvPr>
          <p:cNvSpPr/>
          <p:nvPr/>
        </p:nvSpPr>
        <p:spPr>
          <a:xfrm>
            <a:off x="993088" y="5566414"/>
            <a:ext cx="1055370" cy="892629"/>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ea typeface="Tahoma" panose="020B0604030504040204" pitchFamily="34" charset="0"/>
                <a:cs typeface="Times New Roman" pitchFamily="18" charset="0"/>
              </a:rPr>
              <a:t>D</a:t>
            </a:r>
            <a:endParaRPr lang="vi-VN" sz="3200" b="1" dirty="0">
              <a:latin typeface="Times New Roman" pitchFamily="18" charset="0"/>
              <a:ea typeface="Tahoma" panose="020B0604030504040204" pitchFamily="34" charset="0"/>
              <a:cs typeface="Times New Roman" pitchFamily="18" charset="0"/>
            </a:endParaRPr>
          </a:p>
        </p:txBody>
      </p:sp>
    </p:spTree>
    <p:extLst>
      <p:ext uri="{BB962C8B-B14F-4D97-AF65-F5344CB8AC3E}">
        <p14:creationId xmlns="" xmlns:p14="http://schemas.microsoft.com/office/powerpoint/2010/main" val="245946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mph" presetSubtype="0" fill="hold" grpId="1" nodeType="clickEffect">
                                  <p:stCondLst>
                                    <p:cond delay="0"/>
                                  </p:stCondLst>
                                  <p:childTnLst>
                                    <p:animClr clrSpc="hsl" dir="cw">
                                      <p:cBhvr override="childStyle">
                                        <p:cTn id="38" dur="500" fill="hold"/>
                                        <p:tgtEl>
                                          <p:spTgt spid="19"/>
                                        </p:tgtEl>
                                        <p:attrNameLst>
                                          <p:attrName>style.color</p:attrName>
                                        </p:attrNameLst>
                                      </p:cBhvr>
                                      <p:by>
                                        <p:hsl h="7200000" s="0" l="0"/>
                                      </p:by>
                                    </p:animClr>
                                    <p:animClr clrSpc="hsl" dir="cw">
                                      <p:cBhvr>
                                        <p:cTn id="39" dur="500" fill="hold"/>
                                        <p:tgtEl>
                                          <p:spTgt spid="19"/>
                                        </p:tgtEl>
                                        <p:attrNameLst>
                                          <p:attrName>fillcolor</p:attrName>
                                        </p:attrNameLst>
                                      </p:cBhvr>
                                      <p:by>
                                        <p:hsl h="7200000" s="0" l="0"/>
                                      </p:by>
                                    </p:animClr>
                                    <p:animClr clrSpc="hsl" dir="cw">
                                      <p:cBhvr>
                                        <p:cTn id="40" dur="500" fill="hold"/>
                                        <p:tgtEl>
                                          <p:spTgt spid="19"/>
                                        </p:tgtEl>
                                        <p:attrNameLst>
                                          <p:attrName>stroke.color</p:attrName>
                                        </p:attrNameLst>
                                      </p:cBhvr>
                                      <p:by>
                                        <p:hsl h="7200000" s="0" l="0"/>
                                      </p:by>
                                    </p:animClr>
                                    <p:set>
                                      <p:cBhvr>
                                        <p:cTn id="41" dur="500" fill="hold"/>
                                        <p:tgtEl>
                                          <p:spTgt spid="19"/>
                                        </p:tgtEl>
                                        <p:attrNameLst>
                                          <p:attrName>fill.type</p:attrName>
                                        </p:attrNameLst>
                                      </p:cBhvr>
                                      <p:to>
                                        <p:strVal val="solid"/>
                                      </p:to>
                                    </p:set>
                                  </p:childTnLst>
                                </p:cTn>
                              </p:par>
                              <p:par>
                                <p:cTn id="42" presetID="21" presetClass="emph" presetSubtype="0" fill="hold" grpId="1" nodeType="withEffect">
                                  <p:stCondLst>
                                    <p:cond delay="0"/>
                                  </p:stCondLst>
                                  <p:childTnLst>
                                    <p:animClr clrSpc="hsl" dir="cw">
                                      <p:cBhvr override="childStyle">
                                        <p:cTn id="43" dur="500" fill="hold"/>
                                        <p:tgtEl>
                                          <p:spTgt spid="18"/>
                                        </p:tgtEl>
                                        <p:attrNameLst>
                                          <p:attrName>style.color</p:attrName>
                                        </p:attrNameLst>
                                      </p:cBhvr>
                                      <p:by>
                                        <p:hsl h="7200000" s="0" l="0"/>
                                      </p:by>
                                    </p:animClr>
                                    <p:animClr clrSpc="hsl" dir="cw">
                                      <p:cBhvr>
                                        <p:cTn id="44" dur="500" fill="hold"/>
                                        <p:tgtEl>
                                          <p:spTgt spid="18"/>
                                        </p:tgtEl>
                                        <p:attrNameLst>
                                          <p:attrName>fillcolor</p:attrName>
                                        </p:attrNameLst>
                                      </p:cBhvr>
                                      <p:by>
                                        <p:hsl h="7200000" s="0" l="0"/>
                                      </p:by>
                                    </p:animClr>
                                    <p:animClr clrSpc="hsl" dir="cw">
                                      <p:cBhvr>
                                        <p:cTn id="45" dur="500" fill="hold"/>
                                        <p:tgtEl>
                                          <p:spTgt spid="18"/>
                                        </p:tgtEl>
                                        <p:attrNameLst>
                                          <p:attrName>stroke.color</p:attrName>
                                        </p:attrNameLst>
                                      </p:cBhvr>
                                      <p:by>
                                        <p:hsl h="7200000" s="0" l="0"/>
                                      </p:by>
                                    </p:animClr>
                                    <p:set>
                                      <p:cBhvr>
                                        <p:cTn id="46"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8" grpId="1" animBg="1"/>
      <p:bldP spid="19" grpId="0" animBg="1"/>
      <p:bldP spid="19" grpId="1" animBg="1"/>
      <p:bldP spid="8" grpId="0" animBg="1"/>
      <p:bldP spid="9"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573206" y="200298"/>
            <a:ext cx="11150221" cy="15211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500" b="1" dirty="0">
                <a:latin typeface="Times New Roman" pitchFamily="18" charset="0"/>
                <a:ea typeface="Tahoma" panose="020B0604030504040204" pitchFamily="34" charset="0"/>
                <a:cs typeface="Times New Roman" pitchFamily="18" charset="0"/>
              </a:rPr>
              <a:t>Câu 3. Nhóm đất nào dưới đây </a:t>
            </a:r>
            <a:r>
              <a:rPr lang="en-US" sz="3500" b="1" dirty="0" smtClean="0">
                <a:latin typeface="Times New Roman" pitchFamily="18" charset="0"/>
                <a:ea typeface="Tahoma" panose="020B0604030504040204" pitchFamily="34" charset="0"/>
                <a:cs typeface="Times New Roman" pitchFamily="18" charset="0"/>
              </a:rPr>
              <a:t>được coi là </a:t>
            </a:r>
            <a:r>
              <a:rPr lang="en-US" sz="3500" b="1" dirty="0">
                <a:latin typeface="Times New Roman" pitchFamily="18" charset="0"/>
                <a:ea typeface="Tahoma" panose="020B0604030504040204" pitchFamily="34" charset="0"/>
                <a:cs typeface="Times New Roman" pitchFamily="18" charset="0"/>
              </a:rPr>
              <a:t>nhóm đất tốt?</a:t>
            </a:r>
            <a:endParaRPr lang="vi-VN" sz="3500" b="1" dirty="0">
              <a:latin typeface="Times New Roman" pitchFamily="18" charset="0"/>
              <a:ea typeface="Tahoma" panose="020B0604030504040204" pitchFamily="34" charset="0"/>
              <a:cs typeface="Times New Roman" pitchFamily="18" charset="0"/>
            </a:endParaRPr>
          </a:p>
        </p:txBody>
      </p:sp>
      <p:sp>
        <p:nvSpPr>
          <p:cNvPr id="18" name="Rectangle 17"/>
          <p:cNvSpPr/>
          <p:nvPr/>
        </p:nvSpPr>
        <p:spPr>
          <a:xfrm>
            <a:off x="1503474" y="3112658"/>
            <a:ext cx="7953421" cy="89262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500" b="1" dirty="0" smtClean="0">
                <a:solidFill>
                  <a:srgbClr val="0000FF"/>
                </a:solidFill>
                <a:latin typeface="Times New Roman" pitchFamily="18" charset="0"/>
                <a:ea typeface="Tahoma" panose="020B0604030504040204" pitchFamily="34" charset="0"/>
                <a:cs typeface="Times New Roman" pitchFamily="18" charset="0"/>
              </a:rPr>
              <a:t>	Đất </a:t>
            </a:r>
            <a:r>
              <a:rPr lang="en-US" sz="2500" b="1" dirty="0">
                <a:solidFill>
                  <a:srgbClr val="0000FF"/>
                </a:solidFill>
                <a:latin typeface="Times New Roman" pitchFamily="18" charset="0"/>
                <a:ea typeface="Tahoma" panose="020B0604030504040204" pitchFamily="34" charset="0"/>
                <a:cs typeface="Times New Roman" pitchFamily="18" charset="0"/>
              </a:rPr>
              <a:t>đen thảo nguyên ôn đới</a:t>
            </a:r>
            <a:endParaRPr kumimoji="0" lang="vi-VN" sz="2500" b="1" i="0" u="none" strike="noStrike" kern="1200" cap="none" spc="0" normalizeH="0" baseline="0" noProof="0" dirty="0">
              <a:ln>
                <a:noFill/>
              </a:ln>
              <a:solidFill>
                <a:srgbClr val="0000FF"/>
              </a:solidFill>
              <a:effectLst/>
              <a:uLnTx/>
              <a:uFillTx/>
              <a:latin typeface="Times New Roman" pitchFamily="18" charset="0"/>
              <a:ea typeface="Tahoma" panose="020B0604030504040204" pitchFamily="34" charset="0"/>
              <a:cs typeface="Times New Roman" pitchFamily="18" charset="0"/>
            </a:endParaRPr>
          </a:p>
        </p:txBody>
      </p:sp>
      <p:sp>
        <p:nvSpPr>
          <p:cNvPr id="19" name="Pentagon 18"/>
          <p:cNvSpPr/>
          <p:nvPr/>
        </p:nvSpPr>
        <p:spPr>
          <a:xfrm>
            <a:off x="1151205" y="3129517"/>
            <a:ext cx="1055370" cy="892629"/>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Times New Roman" pitchFamily="18" charset="0"/>
                <a:ea typeface="Tahoma" panose="020B0604030504040204" pitchFamily="34" charset="0"/>
                <a:cs typeface="Times New Roman" pitchFamily="18" charset="0"/>
              </a:rPr>
              <a:t>B</a:t>
            </a:r>
            <a:endParaRPr kumimoji="0" lang="vi-VN" sz="32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15" name="Rectangle 14">
            <a:extLst>
              <a:ext uri="{FF2B5EF4-FFF2-40B4-BE49-F238E27FC236}">
                <a16:creationId xmlns="" xmlns:a16="http://schemas.microsoft.com/office/drawing/2014/main" id="{F8A6FD8A-0AC2-45FC-963D-E72D04C197C7}"/>
              </a:ext>
            </a:extLst>
          </p:cNvPr>
          <p:cNvSpPr/>
          <p:nvPr/>
        </p:nvSpPr>
        <p:spPr>
          <a:xfrm>
            <a:off x="1487598" y="2013730"/>
            <a:ext cx="7969297" cy="89262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smtClean="0">
                <a:solidFill>
                  <a:srgbClr val="0000FF"/>
                </a:solidFill>
                <a:latin typeface="Times New Roman" pitchFamily="18" charset="0"/>
                <a:ea typeface="Tahoma" panose="020B0604030504040204" pitchFamily="34" charset="0"/>
                <a:cs typeface="Times New Roman" pitchFamily="18" charset="0"/>
              </a:rPr>
              <a:t>	Đất </a:t>
            </a:r>
            <a:r>
              <a:rPr lang="en-US" sz="2500" b="1" dirty="0">
                <a:solidFill>
                  <a:srgbClr val="0000FF"/>
                </a:solidFill>
                <a:latin typeface="Times New Roman" pitchFamily="18" charset="0"/>
                <a:ea typeface="Tahoma" panose="020B0604030504040204" pitchFamily="34" charset="0"/>
                <a:cs typeface="Times New Roman" pitchFamily="18" charset="0"/>
              </a:rPr>
              <a:t>pốt dôn</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16" name="Pentagon 18">
            <a:extLst>
              <a:ext uri="{FF2B5EF4-FFF2-40B4-BE49-F238E27FC236}">
                <a16:creationId xmlns="" xmlns:a16="http://schemas.microsoft.com/office/drawing/2014/main" id="{0D1DF0E6-805D-4BEE-B3FC-C90D613B1F88}"/>
              </a:ext>
            </a:extLst>
          </p:cNvPr>
          <p:cNvSpPr/>
          <p:nvPr/>
        </p:nvSpPr>
        <p:spPr>
          <a:xfrm>
            <a:off x="1132792" y="2013730"/>
            <a:ext cx="1055370" cy="892629"/>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ea typeface="Tahoma" panose="020B0604030504040204" pitchFamily="34" charset="0"/>
                <a:cs typeface="Times New Roman" pitchFamily="18" charset="0"/>
              </a:rPr>
              <a:t>A</a:t>
            </a:r>
            <a:endParaRPr lang="vi-VN" sz="3200" b="1" dirty="0">
              <a:latin typeface="Times New Roman" pitchFamily="18" charset="0"/>
              <a:ea typeface="Tahoma" panose="020B0604030504040204" pitchFamily="34" charset="0"/>
              <a:cs typeface="Times New Roman" pitchFamily="18" charset="0"/>
            </a:endParaRPr>
          </a:p>
        </p:txBody>
      </p:sp>
      <p:sp>
        <p:nvSpPr>
          <p:cNvPr id="17" name="Rectangle 16">
            <a:extLst>
              <a:ext uri="{FF2B5EF4-FFF2-40B4-BE49-F238E27FC236}">
                <a16:creationId xmlns="" xmlns:a16="http://schemas.microsoft.com/office/drawing/2014/main" id="{01F67CBE-CCAB-41E0-B690-DC7D5383203D}"/>
              </a:ext>
            </a:extLst>
          </p:cNvPr>
          <p:cNvSpPr/>
          <p:nvPr/>
        </p:nvSpPr>
        <p:spPr>
          <a:xfrm>
            <a:off x="1433008" y="4356438"/>
            <a:ext cx="8023888" cy="89262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smtClean="0">
                <a:solidFill>
                  <a:srgbClr val="0000FF"/>
                </a:solidFill>
                <a:latin typeface="Times New Roman" pitchFamily="18" charset="0"/>
                <a:ea typeface="Tahoma" panose="020B0604030504040204" pitchFamily="34" charset="0"/>
                <a:cs typeface="Times New Roman" pitchFamily="18" charset="0"/>
              </a:rPr>
              <a:t>	Đất </a:t>
            </a:r>
            <a:r>
              <a:rPr lang="en-US" sz="2500" b="1" dirty="0">
                <a:solidFill>
                  <a:srgbClr val="0000FF"/>
                </a:solidFill>
                <a:latin typeface="Times New Roman" pitchFamily="18" charset="0"/>
                <a:ea typeface="Tahoma" panose="020B0604030504040204" pitchFamily="34" charset="0"/>
                <a:cs typeface="Times New Roman" pitchFamily="18" charset="0"/>
              </a:rPr>
              <a:t>đỏ vàng nhiệt đới</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20" name="Pentagon 18">
            <a:extLst>
              <a:ext uri="{FF2B5EF4-FFF2-40B4-BE49-F238E27FC236}">
                <a16:creationId xmlns="" xmlns:a16="http://schemas.microsoft.com/office/drawing/2014/main" id="{13EADA3D-5C03-40E0-BAAA-A24302CE6C28}"/>
              </a:ext>
            </a:extLst>
          </p:cNvPr>
          <p:cNvSpPr/>
          <p:nvPr/>
        </p:nvSpPr>
        <p:spPr>
          <a:xfrm>
            <a:off x="1151205" y="4356438"/>
            <a:ext cx="1055370" cy="892629"/>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ea typeface="Tahoma" panose="020B0604030504040204" pitchFamily="34" charset="0"/>
                <a:cs typeface="Times New Roman" pitchFamily="18" charset="0"/>
              </a:rPr>
              <a:t>C</a:t>
            </a:r>
            <a:endParaRPr lang="vi-VN" sz="3200" b="1" dirty="0">
              <a:latin typeface="Times New Roman" pitchFamily="18" charset="0"/>
              <a:ea typeface="Tahoma" panose="020B0604030504040204" pitchFamily="34" charset="0"/>
              <a:cs typeface="Times New Roman" pitchFamily="18" charset="0"/>
            </a:endParaRPr>
          </a:p>
        </p:txBody>
      </p:sp>
      <p:sp>
        <p:nvSpPr>
          <p:cNvPr id="21" name="Rectangle 20">
            <a:extLst>
              <a:ext uri="{FF2B5EF4-FFF2-40B4-BE49-F238E27FC236}">
                <a16:creationId xmlns="" xmlns:a16="http://schemas.microsoft.com/office/drawing/2014/main" id="{83B85D1F-DB87-488C-B5DA-CC4D308EC012}"/>
              </a:ext>
            </a:extLst>
          </p:cNvPr>
          <p:cNvSpPr/>
          <p:nvPr/>
        </p:nvSpPr>
        <p:spPr>
          <a:xfrm>
            <a:off x="1433007" y="5661664"/>
            <a:ext cx="8023887" cy="89262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smtClean="0">
                <a:solidFill>
                  <a:srgbClr val="0000FF"/>
                </a:solidFill>
                <a:latin typeface="Times New Roman" pitchFamily="18" charset="0"/>
                <a:ea typeface="Tahoma" panose="020B0604030504040204" pitchFamily="34" charset="0"/>
                <a:cs typeface="Times New Roman" pitchFamily="18" charset="0"/>
              </a:rPr>
              <a:t>	Đất </a:t>
            </a:r>
            <a:r>
              <a:rPr lang="en-US" sz="2500" b="1" dirty="0">
                <a:solidFill>
                  <a:srgbClr val="0000FF"/>
                </a:solidFill>
                <a:latin typeface="Times New Roman" pitchFamily="18" charset="0"/>
                <a:ea typeface="Tahoma" panose="020B0604030504040204" pitchFamily="34" charset="0"/>
                <a:cs typeface="Times New Roman" pitchFamily="18" charset="0"/>
              </a:rPr>
              <a:t>đài nguyên</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22" name="Pentagon 18">
            <a:extLst>
              <a:ext uri="{FF2B5EF4-FFF2-40B4-BE49-F238E27FC236}">
                <a16:creationId xmlns="" xmlns:a16="http://schemas.microsoft.com/office/drawing/2014/main" id="{8FABFEE3-87E3-4A8B-8514-21229574E3D6}"/>
              </a:ext>
            </a:extLst>
          </p:cNvPr>
          <p:cNvSpPr/>
          <p:nvPr/>
        </p:nvSpPr>
        <p:spPr>
          <a:xfrm>
            <a:off x="1151205" y="5661664"/>
            <a:ext cx="1055370" cy="892629"/>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ea typeface="Tahoma" panose="020B0604030504040204" pitchFamily="34" charset="0"/>
                <a:cs typeface="Times New Roman" pitchFamily="18" charset="0"/>
              </a:rPr>
              <a:t>D</a:t>
            </a:r>
            <a:endParaRPr lang="vi-VN" sz="3200" b="1" dirty="0">
              <a:latin typeface="Times New Roman" pitchFamily="18" charset="0"/>
              <a:ea typeface="Tahoma" panose="020B0604030504040204" pitchFamily="34" charset="0"/>
              <a:cs typeface="Times New Roman" pitchFamily="18" charset="0"/>
            </a:endParaRPr>
          </a:p>
        </p:txBody>
      </p:sp>
    </p:spTree>
    <p:extLst>
      <p:ext uri="{BB962C8B-B14F-4D97-AF65-F5344CB8AC3E}">
        <p14:creationId xmlns="" xmlns:p14="http://schemas.microsoft.com/office/powerpoint/2010/main" val="20137369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mph" presetSubtype="0" fill="hold" grpId="1" nodeType="clickEffect">
                                  <p:stCondLst>
                                    <p:cond delay="0"/>
                                  </p:stCondLst>
                                  <p:childTnLst>
                                    <p:animClr clrSpc="hsl" dir="cw">
                                      <p:cBhvr override="childStyle">
                                        <p:cTn id="38" dur="500" fill="hold"/>
                                        <p:tgtEl>
                                          <p:spTgt spid="19"/>
                                        </p:tgtEl>
                                        <p:attrNameLst>
                                          <p:attrName>style.color</p:attrName>
                                        </p:attrNameLst>
                                      </p:cBhvr>
                                      <p:by>
                                        <p:hsl h="7200000" s="0" l="0"/>
                                      </p:by>
                                    </p:animClr>
                                    <p:animClr clrSpc="hsl" dir="cw">
                                      <p:cBhvr>
                                        <p:cTn id="39" dur="500" fill="hold"/>
                                        <p:tgtEl>
                                          <p:spTgt spid="19"/>
                                        </p:tgtEl>
                                        <p:attrNameLst>
                                          <p:attrName>fillcolor</p:attrName>
                                        </p:attrNameLst>
                                      </p:cBhvr>
                                      <p:by>
                                        <p:hsl h="7200000" s="0" l="0"/>
                                      </p:by>
                                    </p:animClr>
                                    <p:animClr clrSpc="hsl" dir="cw">
                                      <p:cBhvr>
                                        <p:cTn id="40" dur="500" fill="hold"/>
                                        <p:tgtEl>
                                          <p:spTgt spid="19"/>
                                        </p:tgtEl>
                                        <p:attrNameLst>
                                          <p:attrName>stroke.color</p:attrName>
                                        </p:attrNameLst>
                                      </p:cBhvr>
                                      <p:by>
                                        <p:hsl h="7200000" s="0" l="0"/>
                                      </p:by>
                                    </p:animClr>
                                    <p:set>
                                      <p:cBhvr>
                                        <p:cTn id="41" dur="500" fill="hold"/>
                                        <p:tgtEl>
                                          <p:spTgt spid="19"/>
                                        </p:tgtEl>
                                        <p:attrNameLst>
                                          <p:attrName>fill.type</p:attrName>
                                        </p:attrNameLst>
                                      </p:cBhvr>
                                      <p:to>
                                        <p:strVal val="solid"/>
                                      </p:to>
                                    </p:set>
                                  </p:childTnLst>
                                </p:cTn>
                              </p:par>
                              <p:par>
                                <p:cTn id="42" presetID="21" presetClass="emph" presetSubtype="0" fill="hold" grpId="1" nodeType="withEffect">
                                  <p:stCondLst>
                                    <p:cond delay="0"/>
                                  </p:stCondLst>
                                  <p:childTnLst>
                                    <p:animClr clrSpc="hsl" dir="cw">
                                      <p:cBhvr override="childStyle">
                                        <p:cTn id="43" dur="500" fill="hold"/>
                                        <p:tgtEl>
                                          <p:spTgt spid="18"/>
                                        </p:tgtEl>
                                        <p:attrNameLst>
                                          <p:attrName>style.color</p:attrName>
                                        </p:attrNameLst>
                                      </p:cBhvr>
                                      <p:by>
                                        <p:hsl h="7200000" s="0" l="0"/>
                                      </p:by>
                                    </p:animClr>
                                    <p:animClr clrSpc="hsl" dir="cw">
                                      <p:cBhvr>
                                        <p:cTn id="44" dur="500" fill="hold"/>
                                        <p:tgtEl>
                                          <p:spTgt spid="18"/>
                                        </p:tgtEl>
                                        <p:attrNameLst>
                                          <p:attrName>fillcolor</p:attrName>
                                        </p:attrNameLst>
                                      </p:cBhvr>
                                      <p:by>
                                        <p:hsl h="7200000" s="0" l="0"/>
                                      </p:by>
                                    </p:animClr>
                                    <p:animClr clrSpc="hsl" dir="cw">
                                      <p:cBhvr>
                                        <p:cTn id="45" dur="500" fill="hold"/>
                                        <p:tgtEl>
                                          <p:spTgt spid="18"/>
                                        </p:tgtEl>
                                        <p:attrNameLst>
                                          <p:attrName>stroke.color</p:attrName>
                                        </p:attrNameLst>
                                      </p:cBhvr>
                                      <p:by>
                                        <p:hsl h="7200000" s="0" l="0"/>
                                      </p:by>
                                    </p:animClr>
                                    <p:set>
                                      <p:cBhvr>
                                        <p:cTn id="46"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8" grpId="1" animBg="1"/>
      <p:bldP spid="19" grpId="0" animBg="1"/>
      <p:bldP spid="19" grpId="1" animBg="1"/>
      <p:bldP spid="15" grpId="0" animBg="1"/>
      <p:bldP spid="16" grpId="0" animBg="1"/>
      <p:bldP spid="17"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99994" y="123870"/>
            <a:ext cx="11192011" cy="150604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500" b="1" dirty="0">
                <a:latin typeface="Times New Roman" pitchFamily="18" charset="0"/>
                <a:ea typeface="Tahoma" panose="020B0604030504040204" pitchFamily="34" charset="0"/>
                <a:cs typeface="Times New Roman" pitchFamily="18" charset="0"/>
              </a:rPr>
              <a:t>Câu 4. </a:t>
            </a:r>
            <a:r>
              <a:rPr lang="en-US" sz="3500" b="1" dirty="0" smtClean="0">
                <a:latin typeface="Times New Roman" pitchFamily="18" charset="0"/>
                <a:ea typeface="Tahoma" panose="020B0604030504040204" pitchFamily="34" charset="0"/>
                <a:cs typeface="Times New Roman" pitchFamily="18" charset="0"/>
              </a:rPr>
              <a:t>Đất </a:t>
            </a:r>
            <a:r>
              <a:rPr lang="vi-VN" sz="3500" b="1" dirty="0" smtClean="0">
                <a:latin typeface="Times New Roman" pitchFamily="18" charset="0"/>
                <a:ea typeface="Tahoma" panose="020B0604030504040204" pitchFamily="34" charset="0"/>
                <a:cs typeface="Times New Roman" pitchFamily="18" charset="0"/>
              </a:rPr>
              <a:t>được</a:t>
            </a:r>
            <a:r>
              <a:rPr lang="en-US" sz="3500" b="1" dirty="0" smtClean="0">
                <a:latin typeface="Times New Roman" pitchFamily="18" charset="0"/>
                <a:ea typeface="Tahoma" panose="020B0604030504040204" pitchFamily="34" charset="0"/>
                <a:cs typeface="Times New Roman" pitchFamily="18" charset="0"/>
              </a:rPr>
              <a:t> </a:t>
            </a:r>
            <a:r>
              <a:rPr lang="vi-VN" sz="3500" b="1" dirty="0" smtClean="0">
                <a:latin typeface="Times New Roman" pitchFamily="18" charset="0"/>
                <a:ea typeface="Tahoma" panose="020B0604030504040204" pitchFamily="34" charset="0"/>
                <a:cs typeface="Times New Roman" pitchFamily="18" charset="0"/>
              </a:rPr>
              <a:t>đặ</a:t>
            </a:r>
            <a:r>
              <a:rPr lang="en-US" sz="3500" b="1" dirty="0" smtClean="0">
                <a:latin typeface="Times New Roman" pitchFamily="18" charset="0"/>
                <a:ea typeface="Tahoma" panose="020B0604030504040204" pitchFamily="34" charset="0"/>
                <a:cs typeface="Times New Roman" pitchFamily="18" charset="0"/>
              </a:rPr>
              <a:t>c tr</a:t>
            </a:r>
            <a:r>
              <a:rPr lang="vi-VN" sz="3500" b="1" dirty="0" smtClean="0">
                <a:latin typeface="Times New Roman" pitchFamily="18" charset="0"/>
                <a:ea typeface="Tahoma" panose="020B0604030504040204" pitchFamily="34" charset="0"/>
                <a:cs typeface="Times New Roman" pitchFamily="18" charset="0"/>
              </a:rPr>
              <a:t>ưng</a:t>
            </a:r>
            <a:r>
              <a:rPr lang="en-US" sz="3500" b="1" dirty="0" smtClean="0">
                <a:latin typeface="Times New Roman" pitchFamily="18" charset="0"/>
                <a:ea typeface="Tahoma" panose="020B0604030504040204" pitchFamily="34" charset="0"/>
                <a:cs typeface="Times New Roman" pitchFamily="18" charset="0"/>
              </a:rPr>
              <a:t> bới yếu tố nào d</a:t>
            </a:r>
            <a:r>
              <a:rPr lang="vi-VN" sz="3500" b="1" dirty="0" smtClean="0">
                <a:latin typeface="Times New Roman" pitchFamily="18" charset="0"/>
                <a:ea typeface="Tahoma" panose="020B0604030504040204" pitchFamily="34" charset="0"/>
                <a:cs typeface="Times New Roman" pitchFamily="18" charset="0"/>
              </a:rPr>
              <a:t>ướ</a:t>
            </a:r>
            <a:r>
              <a:rPr lang="en-US" sz="3500" b="1" dirty="0" smtClean="0">
                <a:latin typeface="Times New Roman" pitchFamily="18" charset="0"/>
                <a:ea typeface="Tahoma" panose="020B0604030504040204" pitchFamily="34" charset="0"/>
                <a:cs typeface="Times New Roman" pitchFamily="18" charset="0"/>
              </a:rPr>
              <a:t>i </a:t>
            </a:r>
            <a:r>
              <a:rPr lang="vi-VN" sz="3500" b="1" dirty="0" smtClean="0">
                <a:latin typeface="Times New Roman" pitchFamily="18" charset="0"/>
                <a:ea typeface="Tahoma" panose="020B0604030504040204" pitchFamily="34" charset="0"/>
                <a:cs typeface="Times New Roman" pitchFamily="18" charset="0"/>
              </a:rPr>
              <a:t>đâ</a:t>
            </a:r>
            <a:r>
              <a:rPr lang="en-US" sz="3500" b="1" dirty="0" smtClean="0">
                <a:latin typeface="Times New Roman" pitchFamily="18" charset="0"/>
                <a:ea typeface="Tahoma" panose="020B0604030504040204" pitchFamily="34" charset="0"/>
                <a:cs typeface="Times New Roman" pitchFamily="18" charset="0"/>
              </a:rPr>
              <a:t>y?</a:t>
            </a:r>
            <a:endParaRPr lang="vi-VN" sz="3500" b="1" dirty="0">
              <a:latin typeface="Times New Roman" pitchFamily="18" charset="0"/>
              <a:ea typeface="Tahoma" panose="020B0604030504040204" pitchFamily="34" charset="0"/>
              <a:cs typeface="Times New Roman" pitchFamily="18" charset="0"/>
            </a:endParaRPr>
          </a:p>
        </p:txBody>
      </p:sp>
      <p:sp>
        <p:nvSpPr>
          <p:cNvPr id="11" name="Rectangle 10"/>
          <p:cNvSpPr/>
          <p:nvPr/>
        </p:nvSpPr>
        <p:spPr>
          <a:xfrm>
            <a:off x="1143123" y="5743575"/>
            <a:ext cx="6140839" cy="90215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smtClean="0">
                <a:solidFill>
                  <a:srgbClr val="0000FF"/>
                </a:solidFill>
                <a:latin typeface="Times New Roman" pitchFamily="18" charset="0"/>
                <a:ea typeface="Tahoma" panose="020B0604030504040204" pitchFamily="34" charset="0"/>
                <a:cs typeface="Times New Roman" pitchFamily="18" charset="0"/>
              </a:rPr>
              <a:t>	Độ phì</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16" name="Pentagon 15"/>
          <p:cNvSpPr/>
          <p:nvPr/>
        </p:nvSpPr>
        <p:spPr>
          <a:xfrm>
            <a:off x="861725" y="5743575"/>
            <a:ext cx="1055370" cy="902154"/>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ea typeface="Tahoma" panose="020B0604030504040204" pitchFamily="34" charset="0"/>
                <a:cs typeface="Times New Roman" pitchFamily="18" charset="0"/>
              </a:rPr>
              <a:t>D</a:t>
            </a:r>
            <a:endParaRPr lang="vi-VN" sz="3200" b="1" dirty="0">
              <a:latin typeface="Times New Roman" pitchFamily="18" charset="0"/>
              <a:ea typeface="Tahoma" panose="020B0604030504040204" pitchFamily="34" charset="0"/>
              <a:cs typeface="Times New Roman" pitchFamily="18" charset="0"/>
            </a:endParaRPr>
          </a:p>
        </p:txBody>
      </p:sp>
      <p:sp>
        <p:nvSpPr>
          <p:cNvPr id="8" name="Rectangle 7">
            <a:extLst>
              <a:ext uri="{FF2B5EF4-FFF2-40B4-BE49-F238E27FC236}">
                <a16:creationId xmlns="" xmlns:a16="http://schemas.microsoft.com/office/drawing/2014/main" id="{D788533E-CAB8-414D-80D0-5F390C07578F}"/>
              </a:ext>
            </a:extLst>
          </p:cNvPr>
          <p:cNvSpPr/>
          <p:nvPr/>
        </p:nvSpPr>
        <p:spPr>
          <a:xfrm>
            <a:off x="1173674" y="3154114"/>
            <a:ext cx="6120879" cy="98088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smtClean="0">
                <a:solidFill>
                  <a:srgbClr val="0000FF"/>
                </a:solidFill>
                <a:latin typeface="Times New Roman" pitchFamily="18" charset="0"/>
                <a:ea typeface="Tahoma" panose="020B0604030504040204" pitchFamily="34" charset="0"/>
                <a:cs typeface="Times New Roman" pitchFamily="18" charset="0"/>
              </a:rPr>
              <a:t>	Không </a:t>
            </a:r>
            <a:r>
              <a:rPr lang="en-US" sz="2500" b="1" dirty="0">
                <a:solidFill>
                  <a:srgbClr val="0000FF"/>
                </a:solidFill>
                <a:latin typeface="Times New Roman" pitchFamily="18" charset="0"/>
                <a:ea typeface="Tahoma" panose="020B0604030504040204" pitchFamily="34" charset="0"/>
                <a:cs typeface="Times New Roman" pitchFamily="18" charset="0"/>
              </a:rPr>
              <a:t>khí và nước</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9" name="Pentagon 18">
            <a:extLst>
              <a:ext uri="{FF2B5EF4-FFF2-40B4-BE49-F238E27FC236}">
                <a16:creationId xmlns="" xmlns:a16="http://schemas.microsoft.com/office/drawing/2014/main" id="{E0CB5A7C-D78A-454F-A1BA-3214D1F0F74B}"/>
              </a:ext>
            </a:extLst>
          </p:cNvPr>
          <p:cNvSpPr/>
          <p:nvPr/>
        </p:nvSpPr>
        <p:spPr>
          <a:xfrm>
            <a:off x="876099" y="3154114"/>
            <a:ext cx="1055370" cy="980889"/>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ea typeface="Tahoma" panose="020B0604030504040204" pitchFamily="34" charset="0"/>
                <a:cs typeface="Times New Roman" pitchFamily="18" charset="0"/>
              </a:rPr>
              <a:t>B</a:t>
            </a:r>
            <a:endParaRPr lang="vi-VN" sz="3200" b="1" dirty="0">
              <a:latin typeface="Times New Roman" pitchFamily="18" charset="0"/>
              <a:ea typeface="Tahoma" panose="020B0604030504040204" pitchFamily="34" charset="0"/>
              <a:cs typeface="Times New Roman" pitchFamily="18" charset="0"/>
            </a:endParaRPr>
          </a:p>
        </p:txBody>
      </p:sp>
      <p:sp>
        <p:nvSpPr>
          <p:cNvPr id="12" name="Rectangle 11">
            <a:extLst>
              <a:ext uri="{FF2B5EF4-FFF2-40B4-BE49-F238E27FC236}">
                <a16:creationId xmlns="" xmlns:a16="http://schemas.microsoft.com/office/drawing/2014/main" id="{A811BF46-CDEB-4B5C-B18F-333209B7F0F7}"/>
              </a:ext>
            </a:extLst>
          </p:cNvPr>
          <p:cNvSpPr/>
          <p:nvPr/>
        </p:nvSpPr>
        <p:spPr>
          <a:xfrm>
            <a:off x="1173674" y="1797044"/>
            <a:ext cx="6120879" cy="1027966"/>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smtClean="0">
                <a:solidFill>
                  <a:srgbClr val="0000FF"/>
                </a:solidFill>
                <a:latin typeface="Times New Roman" pitchFamily="18" charset="0"/>
                <a:ea typeface="Tahoma" panose="020B0604030504040204" pitchFamily="34" charset="0"/>
                <a:cs typeface="Times New Roman" pitchFamily="18" charset="0"/>
              </a:rPr>
              <a:t>	Hạt khoáng</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13" name="Pentagon 18">
            <a:extLst>
              <a:ext uri="{FF2B5EF4-FFF2-40B4-BE49-F238E27FC236}">
                <a16:creationId xmlns="" xmlns:a16="http://schemas.microsoft.com/office/drawing/2014/main" id="{A3A3D474-56E1-4366-AA33-02A05AEC619C}"/>
              </a:ext>
            </a:extLst>
          </p:cNvPr>
          <p:cNvSpPr/>
          <p:nvPr/>
        </p:nvSpPr>
        <p:spPr>
          <a:xfrm>
            <a:off x="876098" y="1797044"/>
            <a:ext cx="1174983" cy="1027966"/>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ea typeface="Tahoma" panose="020B0604030504040204" pitchFamily="34" charset="0"/>
                <a:cs typeface="Times New Roman" pitchFamily="18" charset="0"/>
              </a:rPr>
              <a:t>A</a:t>
            </a:r>
            <a:endParaRPr lang="vi-VN" sz="3200" b="1" dirty="0">
              <a:latin typeface="Times New Roman" pitchFamily="18" charset="0"/>
              <a:ea typeface="Tahoma" panose="020B0604030504040204" pitchFamily="34" charset="0"/>
              <a:cs typeface="Times New Roman" pitchFamily="18" charset="0"/>
            </a:endParaRPr>
          </a:p>
        </p:txBody>
      </p:sp>
      <p:sp>
        <p:nvSpPr>
          <p:cNvPr id="14" name="Rectangle 13">
            <a:extLst>
              <a:ext uri="{FF2B5EF4-FFF2-40B4-BE49-F238E27FC236}">
                <a16:creationId xmlns="" xmlns:a16="http://schemas.microsoft.com/office/drawing/2014/main" id="{0A0330F1-A633-48B1-8786-0DB8160DFA3C}"/>
              </a:ext>
            </a:extLst>
          </p:cNvPr>
          <p:cNvSpPr/>
          <p:nvPr/>
        </p:nvSpPr>
        <p:spPr>
          <a:xfrm>
            <a:off x="1061236" y="4442065"/>
            <a:ext cx="6212988" cy="995468"/>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smtClean="0">
                <a:solidFill>
                  <a:srgbClr val="0000FF"/>
                </a:solidFill>
                <a:latin typeface="Times New Roman" pitchFamily="18" charset="0"/>
                <a:ea typeface="Tahoma" panose="020B0604030504040204" pitchFamily="34" charset="0"/>
                <a:cs typeface="Times New Roman" pitchFamily="18" charset="0"/>
              </a:rPr>
              <a:t>	Đá mẹ</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15" name="Pentagon 18">
            <a:extLst>
              <a:ext uri="{FF2B5EF4-FFF2-40B4-BE49-F238E27FC236}">
                <a16:creationId xmlns="" xmlns:a16="http://schemas.microsoft.com/office/drawing/2014/main" id="{46CBB48A-F13E-4450-B71E-A890CC533005}"/>
              </a:ext>
            </a:extLst>
          </p:cNvPr>
          <p:cNvSpPr/>
          <p:nvPr/>
        </p:nvSpPr>
        <p:spPr>
          <a:xfrm>
            <a:off x="861725" y="4419003"/>
            <a:ext cx="1055370" cy="995468"/>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ea typeface="Tahoma" panose="020B0604030504040204" pitchFamily="34" charset="0"/>
                <a:cs typeface="Times New Roman" pitchFamily="18" charset="0"/>
              </a:rPr>
              <a:t>C</a:t>
            </a:r>
            <a:endParaRPr lang="vi-VN" sz="3200" b="1" dirty="0">
              <a:latin typeface="Times New Roman" pitchFamily="18" charset="0"/>
              <a:ea typeface="Tahoma" panose="020B0604030504040204" pitchFamily="34" charset="0"/>
              <a:cs typeface="Times New Roman" pitchFamily="18" charset="0"/>
            </a:endParaRPr>
          </a:p>
        </p:txBody>
      </p:sp>
    </p:spTree>
    <p:extLst>
      <p:ext uri="{BB962C8B-B14F-4D97-AF65-F5344CB8AC3E}">
        <p14:creationId xmlns="" xmlns:p14="http://schemas.microsoft.com/office/powerpoint/2010/main" val="99757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mph" presetSubtype="0" fill="hold" grpId="1" nodeType="clickEffect">
                                  <p:stCondLst>
                                    <p:cond delay="0"/>
                                  </p:stCondLst>
                                  <p:childTnLst>
                                    <p:animClr clrSpc="hsl" dir="cw">
                                      <p:cBhvr override="childStyle">
                                        <p:cTn id="38" dur="500" fill="hold"/>
                                        <p:tgtEl>
                                          <p:spTgt spid="16"/>
                                        </p:tgtEl>
                                        <p:attrNameLst>
                                          <p:attrName>style.color</p:attrName>
                                        </p:attrNameLst>
                                      </p:cBhvr>
                                      <p:by>
                                        <p:hsl h="7200000" s="0" l="0"/>
                                      </p:by>
                                    </p:animClr>
                                    <p:animClr clrSpc="hsl" dir="cw">
                                      <p:cBhvr>
                                        <p:cTn id="39" dur="500" fill="hold"/>
                                        <p:tgtEl>
                                          <p:spTgt spid="16"/>
                                        </p:tgtEl>
                                        <p:attrNameLst>
                                          <p:attrName>fillcolor</p:attrName>
                                        </p:attrNameLst>
                                      </p:cBhvr>
                                      <p:by>
                                        <p:hsl h="7200000" s="0" l="0"/>
                                      </p:by>
                                    </p:animClr>
                                    <p:animClr clrSpc="hsl" dir="cw">
                                      <p:cBhvr>
                                        <p:cTn id="40" dur="500" fill="hold"/>
                                        <p:tgtEl>
                                          <p:spTgt spid="16"/>
                                        </p:tgtEl>
                                        <p:attrNameLst>
                                          <p:attrName>stroke.color</p:attrName>
                                        </p:attrNameLst>
                                      </p:cBhvr>
                                      <p:by>
                                        <p:hsl h="7200000" s="0" l="0"/>
                                      </p:by>
                                    </p:animClr>
                                    <p:set>
                                      <p:cBhvr>
                                        <p:cTn id="41" dur="500" fill="hold"/>
                                        <p:tgtEl>
                                          <p:spTgt spid="16"/>
                                        </p:tgtEl>
                                        <p:attrNameLst>
                                          <p:attrName>fill.type</p:attrName>
                                        </p:attrNameLst>
                                      </p:cBhvr>
                                      <p:to>
                                        <p:strVal val="solid"/>
                                      </p:to>
                                    </p:set>
                                  </p:childTnLst>
                                </p:cTn>
                              </p:par>
                              <p:par>
                                <p:cTn id="42" presetID="21" presetClass="emph" presetSubtype="0" fill="hold" grpId="1" nodeType="withEffect">
                                  <p:stCondLst>
                                    <p:cond delay="0"/>
                                  </p:stCondLst>
                                  <p:childTnLst>
                                    <p:animClr clrSpc="hsl" dir="cw">
                                      <p:cBhvr override="childStyle">
                                        <p:cTn id="43" dur="500" fill="hold"/>
                                        <p:tgtEl>
                                          <p:spTgt spid="11"/>
                                        </p:tgtEl>
                                        <p:attrNameLst>
                                          <p:attrName>style.color</p:attrName>
                                        </p:attrNameLst>
                                      </p:cBhvr>
                                      <p:by>
                                        <p:hsl h="7200000" s="0" l="0"/>
                                      </p:by>
                                    </p:animClr>
                                    <p:animClr clrSpc="hsl" dir="cw">
                                      <p:cBhvr>
                                        <p:cTn id="44" dur="500" fill="hold"/>
                                        <p:tgtEl>
                                          <p:spTgt spid="11"/>
                                        </p:tgtEl>
                                        <p:attrNameLst>
                                          <p:attrName>fillcolor</p:attrName>
                                        </p:attrNameLst>
                                      </p:cBhvr>
                                      <p:by>
                                        <p:hsl h="7200000" s="0" l="0"/>
                                      </p:by>
                                    </p:animClr>
                                    <p:animClr clrSpc="hsl" dir="cw">
                                      <p:cBhvr>
                                        <p:cTn id="45" dur="500" fill="hold"/>
                                        <p:tgtEl>
                                          <p:spTgt spid="11"/>
                                        </p:tgtEl>
                                        <p:attrNameLst>
                                          <p:attrName>stroke.color</p:attrName>
                                        </p:attrNameLst>
                                      </p:cBhvr>
                                      <p:by>
                                        <p:hsl h="7200000" s="0" l="0"/>
                                      </p:by>
                                    </p:animClr>
                                    <p:set>
                                      <p:cBhvr>
                                        <p:cTn id="46"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6" grpId="0" animBg="1"/>
      <p:bldP spid="16" grpId="1" animBg="1"/>
      <p:bldP spid="8" grpId="0" animBg="1"/>
      <p:bldP spid="9"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7860" y="123649"/>
            <a:ext cx="11370765" cy="1740754"/>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500" b="1" dirty="0">
                <a:latin typeface="Times New Roman" pitchFamily="18" charset="0"/>
                <a:ea typeface="Tahoma" panose="020B0604030504040204" pitchFamily="34" charset="0"/>
                <a:cs typeface="Times New Roman" pitchFamily="18" charset="0"/>
              </a:rPr>
              <a:t>Câu 5. Nhận định nào </a:t>
            </a:r>
            <a:r>
              <a:rPr lang="en-US" sz="3500" b="1" dirty="0">
                <a:solidFill>
                  <a:srgbClr val="FF0000"/>
                </a:solidFill>
                <a:latin typeface="Times New Roman" pitchFamily="18" charset="0"/>
                <a:ea typeface="Tahoma" panose="020B0604030504040204" pitchFamily="34" charset="0"/>
                <a:cs typeface="Times New Roman" pitchFamily="18" charset="0"/>
              </a:rPr>
              <a:t>không </a:t>
            </a:r>
            <a:r>
              <a:rPr lang="en-US" sz="3500" b="1" dirty="0">
                <a:latin typeface="Times New Roman" pitchFamily="18" charset="0"/>
                <a:ea typeface="Tahoma" panose="020B0604030504040204" pitchFamily="34" charset="0"/>
                <a:cs typeface="Times New Roman" pitchFamily="18" charset="0"/>
              </a:rPr>
              <a:t>đúng với quá trình hình thành đất?</a:t>
            </a:r>
            <a:endParaRPr lang="vi-VN" sz="3500" b="1" dirty="0">
              <a:latin typeface="Times New Roman" pitchFamily="18" charset="0"/>
              <a:ea typeface="Tahoma" panose="020B0604030504040204" pitchFamily="34" charset="0"/>
              <a:cs typeface="Times New Roman" pitchFamily="18" charset="0"/>
            </a:endParaRPr>
          </a:p>
        </p:txBody>
      </p:sp>
      <p:sp>
        <p:nvSpPr>
          <p:cNvPr id="11" name="Rectangle 10"/>
          <p:cNvSpPr/>
          <p:nvPr/>
        </p:nvSpPr>
        <p:spPr>
          <a:xfrm>
            <a:off x="1105469" y="2127063"/>
            <a:ext cx="9899945" cy="98088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b="1" dirty="0" smtClean="0">
                <a:solidFill>
                  <a:srgbClr val="0000FF"/>
                </a:solidFill>
                <a:latin typeface="Times New Roman" pitchFamily="18" charset="0"/>
                <a:ea typeface="Tahoma" panose="020B0604030504040204" pitchFamily="34" charset="0"/>
                <a:cs typeface="Times New Roman" pitchFamily="18" charset="0"/>
              </a:rPr>
              <a:t>	Thời </a:t>
            </a:r>
            <a:r>
              <a:rPr lang="en-US" sz="2500" b="1" dirty="0">
                <a:solidFill>
                  <a:srgbClr val="0000FF"/>
                </a:solidFill>
                <a:latin typeface="Times New Roman" pitchFamily="18" charset="0"/>
                <a:ea typeface="Tahoma" panose="020B0604030504040204" pitchFamily="34" charset="0"/>
                <a:cs typeface="Times New Roman" pitchFamily="18" charset="0"/>
              </a:rPr>
              <a:t>gian quyết định đến màu sắc của đất</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16" name="Pentagon 15"/>
          <p:cNvSpPr/>
          <p:nvPr/>
        </p:nvSpPr>
        <p:spPr>
          <a:xfrm>
            <a:off x="782273" y="2127062"/>
            <a:ext cx="1174983" cy="980889"/>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ea typeface="Tahoma" panose="020B0604030504040204" pitchFamily="34" charset="0"/>
                <a:cs typeface="Times New Roman" pitchFamily="18" charset="0"/>
              </a:rPr>
              <a:t>A</a:t>
            </a:r>
            <a:endParaRPr lang="vi-VN" sz="3200" b="1" dirty="0">
              <a:latin typeface="Times New Roman" pitchFamily="18" charset="0"/>
              <a:ea typeface="Tahoma" panose="020B0604030504040204" pitchFamily="34" charset="0"/>
              <a:cs typeface="Times New Roman" pitchFamily="18" charset="0"/>
            </a:endParaRPr>
          </a:p>
        </p:txBody>
      </p:sp>
      <p:sp>
        <p:nvSpPr>
          <p:cNvPr id="7" name="Rectangle 6">
            <a:extLst>
              <a:ext uri="{FF2B5EF4-FFF2-40B4-BE49-F238E27FC236}">
                <a16:creationId xmlns="" xmlns:a16="http://schemas.microsoft.com/office/drawing/2014/main" id="{63948D9B-414A-4983-9C4C-E992EBA093AF}"/>
              </a:ext>
            </a:extLst>
          </p:cNvPr>
          <p:cNvSpPr/>
          <p:nvPr/>
        </p:nvSpPr>
        <p:spPr>
          <a:xfrm>
            <a:off x="1072447" y="4563524"/>
            <a:ext cx="9813354" cy="98088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b="1" dirty="0" smtClean="0">
                <a:solidFill>
                  <a:srgbClr val="0000FF"/>
                </a:solidFill>
                <a:latin typeface="Times New Roman" pitchFamily="18" charset="0"/>
                <a:ea typeface="Tahoma" panose="020B0604030504040204" pitchFamily="34" charset="0"/>
                <a:cs typeface="Times New Roman" pitchFamily="18" charset="0"/>
              </a:rPr>
              <a:t>	Đá </a:t>
            </a:r>
            <a:r>
              <a:rPr lang="en-US" sz="2500" b="1" dirty="0">
                <a:solidFill>
                  <a:srgbClr val="0000FF"/>
                </a:solidFill>
                <a:latin typeface="Times New Roman" pitchFamily="18" charset="0"/>
                <a:ea typeface="Tahoma" panose="020B0604030504040204" pitchFamily="34" charset="0"/>
                <a:cs typeface="Times New Roman" pitchFamily="18" charset="0"/>
              </a:rPr>
              <a:t>mẹ ảnh hưởng đến màu sắc của đất</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8" name="Pentagon 18">
            <a:extLst>
              <a:ext uri="{FF2B5EF4-FFF2-40B4-BE49-F238E27FC236}">
                <a16:creationId xmlns="" xmlns:a16="http://schemas.microsoft.com/office/drawing/2014/main" id="{05D6AB04-0AE2-49E8-AF2C-46919090E0A2}"/>
              </a:ext>
            </a:extLst>
          </p:cNvPr>
          <p:cNvSpPr/>
          <p:nvPr/>
        </p:nvSpPr>
        <p:spPr>
          <a:xfrm>
            <a:off x="772112" y="4563524"/>
            <a:ext cx="1055370" cy="980889"/>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ea typeface="Tahoma" panose="020B0604030504040204" pitchFamily="34" charset="0"/>
                <a:cs typeface="Times New Roman" pitchFamily="18" charset="0"/>
              </a:rPr>
              <a:t>C</a:t>
            </a:r>
            <a:endParaRPr lang="vi-VN" sz="3200" b="1" dirty="0">
              <a:latin typeface="Times New Roman" pitchFamily="18" charset="0"/>
              <a:ea typeface="Tahoma" panose="020B0604030504040204" pitchFamily="34" charset="0"/>
              <a:cs typeface="Times New Roman" pitchFamily="18" charset="0"/>
            </a:endParaRPr>
          </a:p>
        </p:txBody>
      </p:sp>
      <p:sp>
        <p:nvSpPr>
          <p:cNvPr id="9" name="Rectangle 8">
            <a:extLst>
              <a:ext uri="{FF2B5EF4-FFF2-40B4-BE49-F238E27FC236}">
                <a16:creationId xmlns="" xmlns:a16="http://schemas.microsoft.com/office/drawing/2014/main" id="{F3C0F8CB-AABD-44E4-80A8-E4A6F33B2157}"/>
              </a:ext>
            </a:extLst>
          </p:cNvPr>
          <p:cNvSpPr/>
          <p:nvPr/>
        </p:nvSpPr>
        <p:spPr>
          <a:xfrm>
            <a:off x="1078173" y="3261651"/>
            <a:ext cx="9894626" cy="1027966"/>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b="1" dirty="0" smtClean="0">
                <a:solidFill>
                  <a:srgbClr val="0000FF"/>
                </a:solidFill>
                <a:latin typeface="Times New Roman" pitchFamily="18" charset="0"/>
                <a:ea typeface="Tahoma" panose="020B0604030504040204" pitchFamily="34" charset="0"/>
                <a:cs typeface="Times New Roman" pitchFamily="18" charset="0"/>
              </a:rPr>
              <a:t>	Địa </a:t>
            </a:r>
            <a:r>
              <a:rPr lang="en-US" sz="2500" b="1" dirty="0">
                <a:solidFill>
                  <a:srgbClr val="0000FF"/>
                </a:solidFill>
                <a:latin typeface="Times New Roman" pitchFamily="18" charset="0"/>
                <a:ea typeface="Tahoma" panose="020B0604030504040204" pitchFamily="34" charset="0"/>
                <a:cs typeface="Times New Roman" pitchFamily="18" charset="0"/>
              </a:rPr>
              <a:t>hình ảnh hưởng đến độ dày của tầng đất và độ phì của đất</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12" name="Pentagon 18">
            <a:extLst>
              <a:ext uri="{FF2B5EF4-FFF2-40B4-BE49-F238E27FC236}">
                <a16:creationId xmlns="" xmlns:a16="http://schemas.microsoft.com/office/drawing/2014/main" id="{6EED6036-1261-4EBC-B69C-F3042413D6AB}"/>
              </a:ext>
            </a:extLst>
          </p:cNvPr>
          <p:cNvSpPr/>
          <p:nvPr/>
        </p:nvSpPr>
        <p:spPr>
          <a:xfrm>
            <a:off x="782273" y="3261651"/>
            <a:ext cx="1174983" cy="1027966"/>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ea typeface="Tahoma" panose="020B0604030504040204" pitchFamily="34" charset="0"/>
                <a:cs typeface="Times New Roman" pitchFamily="18" charset="0"/>
              </a:rPr>
              <a:t>B</a:t>
            </a:r>
            <a:endParaRPr lang="vi-VN" sz="3200" b="1" dirty="0">
              <a:latin typeface="Times New Roman" pitchFamily="18" charset="0"/>
              <a:ea typeface="Tahoma" panose="020B0604030504040204" pitchFamily="34" charset="0"/>
              <a:cs typeface="Times New Roman" pitchFamily="18" charset="0"/>
            </a:endParaRPr>
          </a:p>
        </p:txBody>
      </p:sp>
      <p:sp>
        <p:nvSpPr>
          <p:cNvPr id="13" name="Rectangle 12">
            <a:extLst>
              <a:ext uri="{FF2B5EF4-FFF2-40B4-BE49-F238E27FC236}">
                <a16:creationId xmlns="" xmlns:a16="http://schemas.microsoft.com/office/drawing/2014/main" id="{E6101CC1-F773-4891-AEE1-7CE68269A0D9}"/>
              </a:ext>
            </a:extLst>
          </p:cNvPr>
          <p:cNvSpPr/>
          <p:nvPr/>
        </p:nvSpPr>
        <p:spPr>
          <a:xfrm>
            <a:off x="1071861" y="5738883"/>
            <a:ext cx="9824101" cy="995468"/>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b="1" dirty="0" smtClean="0">
                <a:solidFill>
                  <a:srgbClr val="0000FF"/>
                </a:solidFill>
                <a:latin typeface="Times New Roman" pitchFamily="18" charset="0"/>
                <a:ea typeface="Tahoma" panose="020B0604030504040204" pitchFamily="34" charset="0"/>
                <a:cs typeface="Times New Roman" pitchFamily="18" charset="0"/>
              </a:rPr>
              <a:t>	Khí </a:t>
            </a:r>
            <a:r>
              <a:rPr lang="en-US" sz="2500" b="1" dirty="0">
                <a:solidFill>
                  <a:srgbClr val="0000FF"/>
                </a:solidFill>
                <a:latin typeface="Times New Roman" pitchFamily="18" charset="0"/>
                <a:ea typeface="Tahoma" panose="020B0604030504040204" pitchFamily="34" charset="0"/>
                <a:cs typeface="Times New Roman" pitchFamily="18" charset="0"/>
              </a:rPr>
              <a:t>hậu ảnh hưởng đến chiều </a:t>
            </a:r>
            <a:r>
              <a:rPr lang="en-US" sz="2500" b="1" dirty="0" smtClean="0">
                <a:solidFill>
                  <a:srgbClr val="0000FF"/>
                </a:solidFill>
                <a:latin typeface="Times New Roman" pitchFamily="18" charset="0"/>
                <a:ea typeface="Tahoma" panose="020B0604030504040204" pitchFamily="34" charset="0"/>
                <a:cs typeface="Times New Roman" pitchFamily="18" charset="0"/>
              </a:rPr>
              <a:t>hướng </a:t>
            </a:r>
            <a:r>
              <a:rPr lang="en-US" sz="2500" b="1" dirty="0">
                <a:solidFill>
                  <a:srgbClr val="0000FF"/>
                </a:solidFill>
                <a:latin typeface="Times New Roman" pitchFamily="18" charset="0"/>
                <a:ea typeface="Tahoma" panose="020B0604030504040204" pitchFamily="34" charset="0"/>
                <a:cs typeface="Times New Roman" pitchFamily="18" charset="0"/>
              </a:rPr>
              <a:t>phát triển của đất</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14" name="Pentagon 18">
            <a:extLst>
              <a:ext uri="{FF2B5EF4-FFF2-40B4-BE49-F238E27FC236}">
                <a16:creationId xmlns="" xmlns:a16="http://schemas.microsoft.com/office/drawing/2014/main" id="{30E0017A-E728-490D-8652-C59A32320BC8}"/>
              </a:ext>
            </a:extLst>
          </p:cNvPr>
          <p:cNvSpPr/>
          <p:nvPr/>
        </p:nvSpPr>
        <p:spPr>
          <a:xfrm>
            <a:off x="772113" y="5738883"/>
            <a:ext cx="1055370" cy="995468"/>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ea typeface="Tahoma" panose="020B0604030504040204" pitchFamily="34" charset="0"/>
                <a:cs typeface="Times New Roman" pitchFamily="18" charset="0"/>
              </a:rPr>
              <a:t>D</a:t>
            </a:r>
            <a:endParaRPr lang="vi-VN" sz="3200" b="1" dirty="0">
              <a:latin typeface="Times New Roman" pitchFamily="18" charset="0"/>
              <a:ea typeface="Tahoma" panose="020B0604030504040204" pitchFamily="34" charset="0"/>
              <a:cs typeface="Times New Roman" pitchFamily="18" charset="0"/>
            </a:endParaRPr>
          </a:p>
        </p:txBody>
      </p:sp>
    </p:spTree>
    <p:extLst>
      <p:ext uri="{BB962C8B-B14F-4D97-AF65-F5344CB8AC3E}">
        <p14:creationId xmlns="" xmlns:p14="http://schemas.microsoft.com/office/powerpoint/2010/main" val="302928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mph" presetSubtype="0" fill="hold" grpId="1" nodeType="clickEffect">
                                  <p:stCondLst>
                                    <p:cond delay="0"/>
                                  </p:stCondLst>
                                  <p:childTnLst>
                                    <p:animClr clrSpc="hsl" dir="cw">
                                      <p:cBhvr override="childStyle">
                                        <p:cTn id="38" dur="500" fill="hold"/>
                                        <p:tgtEl>
                                          <p:spTgt spid="16"/>
                                        </p:tgtEl>
                                        <p:attrNameLst>
                                          <p:attrName>style.color</p:attrName>
                                        </p:attrNameLst>
                                      </p:cBhvr>
                                      <p:by>
                                        <p:hsl h="7200000" s="0" l="0"/>
                                      </p:by>
                                    </p:animClr>
                                    <p:animClr clrSpc="hsl" dir="cw">
                                      <p:cBhvr>
                                        <p:cTn id="39" dur="500" fill="hold"/>
                                        <p:tgtEl>
                                          <p:spTgt spid="16"/>
                                        </p:tgtEl>
                                        <p:attrNameLst>
                                          <p:attrName>fillcolor</p:attrName>
                                        </p:attrNameLst>
                                      </p:cBhvr>
                                      <p:by>
                                        <p:hsl h="7200000" s="0" l="0"/>
                                      </p:by>
                                    </p:animClr>
                                    <p:animClr clrSpc="hsl" dir="cw">
                                      <p:cBhvr>
                                        <p:cTn id="40" dur="500" fill="hold"/>
                                        <p:tgtEl>
                                          <p:spTgt spid="16"/>
                                        </p:tgtEl>
                                        <p:attrNameLst>
                                          <p:attrName>stroke.color</p:attrName>
                                        </p:attrNameLst>
                                      </p:cBhvr>
                                      <p:by>
                                        <p:hsl h="7200000" s="0" l="0"/>
                                      </p:by>
                                    </p:animClr>
                                    <p:set>
                                      <p:cBhvr>
                                        <p:cTn id="41" dur="500" fill="hold"/>
                                        <p:tgtEl>
                                          <p:spTgt spid="16"/>
                                        </p:tgtEl>
                                        <p:attrNameLst>
                                          <p:attrName>fill.type</p:attrName>
                                        </p:attrNameLst>
                                      </p:cBhvr>
                                      <p:to>
                                        <p:strVal val="solid"/>
                                      </p:to>
                                    </p:set>
                                  </p:childTnLst>
                                </p:cTn>
                              </p:par>
                              <p:par>
                                <p:cTn id="42" presetID="21" presetClass="emph" presetSubtype="0" fill="hold" grpId="1" nodeType="withEffect">
                                  <p:stCondLst>
                                    <p:cond delay="0"/>
                                  </p:stCondLst>
                                  <p:childTnLst>
                                    <p:animClr clrSpc="hsl" dir="cw">
                                      <p:cBhvr override="childStyle">
                                        <p:cTn id="43" dur="500" fill="hold"/>
                                        <p:tgtEl>
                                          <p:spTgt spid="11"/>
                                        </p:tgtEl>
                                        <p:attrNameLst>
                                          <p:attrName>style.color</p:attrName>
                                        </p:attrNameLst>
                                      </p:cBhvr>
                                      <p:by>
                                        <p:hsl h="7200000" s="0" l="0"/>
                                      </p:by>
                                    </p:animClr>
                                    <p:animClr clrSpc="hsl" dir="cw">
                                      <p:cBhvr>
                                        <p:cTn id="44" dur="500" fill="hold"/>
                                        <p:tgtEl>
                                          <p:spTgt spid="11"/>
                                        </p:tgtEl>
                                        <p:attrNameLst>
                                          <p:attrName>fillcolor</p:attrName>
                                        </p:attrNameLst>
                                      </p:cBhvr>
                                      <p:by>
                                        <p:hsl h="7200000" s="0" l="0"/>
                                      </p:by>
                                    </p:animClr>
                                    <p:animClr clrSpc="hsl" dir="cw">
                                      <p:cBhvr>
                                        <p:cTn id="45" dur="500" fill="hold"/>
                                        <p:tgtEl>
                                          <p:spTgt spid="11"/>
                                        </p:tgtEl>
                                        <p:attrNameLst>
                                          <p:attrName>stroke.color</p:attrName>
                                        </p:attrNameLst>
                                      </p:cBhvr>
                                      <p:by>
                                        <p:hsl h="7200000" s="0" l="0"/>
                                      </p:by>
                                    </p:animClr>
                                    <p:set>
                                      <p:cBhvr>
                                        <p:cTn id="46"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6" grpId="0" animBg="1"/>
      <p:bldP spid="16" grpId="1" animBg="1"/>
      <p:bldP spid="7" grpId="0" animBg="1"/>
      <p:bldP spid="8" grpId="0" animBg="1"/>
      <p:bldP spid="9"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80987" y="210911"/>
            <a:ext cx="11630025" cy="1770289"/>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500" b="1" dirty="0">
                <a:latin typeface="Times New Roman" pitchFamily="18" charset="0"/>
                <a:ea typeface="Tahoma" panose="020B0604030504040204" pitchFamily="34" charset="0"/>
                <a:cs typeface="Times New Roman" pitchFamily="18" charset="0"/>
              </a:rPr>
              <a:t>Câu 6. </a:t>
            </a:r>
            <a:r>
              <a:rPr lang="en-US" sz="3500" b="1" dirty="0" smtClean="0">
                <a:latin typeface="Times New Roman" pitchFamily="18" charset="0"/>
                <a:ea typeface="Tahoma" panose="020B0604030504040204" pitchFamily="34" charset="0"/>
                <a:cs typeface="Times New Roman" pitchFamily="18" charset="0"/>
              </a:rPr>
              <a:t>Những biện pháp nào d</a:t>
            </a:r>
            <a:r>
              <a:rPr lang="vi-VN" sz="3500" b="1" dirty="0" smtClean="0">
                <a:latin typeface="Times New Roman" pitchFamily="18" charset="0"/>
                <a:ea typeface="Tahoma" panose="020B0604030504040204" pitchFamily="34" charset="0"/>
                <a:cs typeface="Times New Roman" pitchFamily="18" charset="0"/>
              </a:rPr>
              <a:t>ướ</a:t>
            </a:r>
            <a:r>
              <a:rPr lang="en-US" sz="3500" b="1" dirty="0" smtClean="0">
                <a:latin typeface="Times New Roman" pitchFamily="18" charset="0"/>
                <a:ea typeface="Tahoma" panose="020B0604030504040204" pitchFamily="34" charset="0"/>
                <a:cs typeface="Times New Roman" pitchFamily="18" charset="0"/>
              </a:rPr>
              <a:t>i </a:t>
            </a:r>
            <a:r>
              <a:rPr lang="vi-VN" sz="3500" b="1" dirty="0" smtClean="0">
                <a:latin typeface="Times New Roman" pitchFamily="18" charset="0"/>
                <a:ea typeface="Tahoma" panose="020B0604030504040204" pitchFamily="34" charset="0"/>
                <a:cs typeface="Times New Roman" pitchFamily="18" charset="0"/>
              </a:rPr>
              <a:t>đâ</a:t>
            </a:r>
            <a:r>
              <a:rPr lang="en-US" sz="3500" b="1" dirty="0" smtClean="0">
                <a:latin typeface="Times New Roman" pitchFamily="18" charset="0"/>
                <a:ea typeface="Tahoma" panose="020B0604030504040204" pitchFamily="34" charset="0"/>
                <a:cs typeface="Times New Roman" pitchFamily="18" charset="0"/>
              </a:rPr>
              <a:t>y </a:t>
            </a:r>
            <a:r>
              <a:rPr lang="en-US" sz="3500" b="1" dirty="0" smtClean="0">
                <a:solidFill>
                  <a:srgbClr val="FFFF00"/>
                </a:solidFill>
                <a:latin typeface="Times New Roman" pitchFamily="18" charset="0"/>
                <a:ea typeface="Tahoma" panose="020B0604030504040204" pitchFamily="34" charset="0"/>
                <a:cs typeface="Times New Roman" pitchFamily="18" charset="0"/>
              </a:rPr>
              <a:t>không</a:t>
            </a:r>
            <a:r>
              <a:rPr lang="en-US" sz="3500" b="1" dirty="0" smtClean="0">
                <a:latin typeface="Times New Roman" pitchFamily="18" charset="0"/>
                <a:ea typeface="Tahoma" panose="020B0604030504040204" pitchFamily="34" charset="0"/>
                <a:cs typeface="Times New Roman" pitchFamily="18" charset="0"/>
              </a:rPr>
              <a:t> góp </a:t>
            </a:r>
            <a:r>
              <a:rPr lang="en-US" sz="3500" b="1" dirty="0" smtClean="0">
                <a:latin typeface="Times New Roman" pitchFamily="18" charset="0"/>
                <a:ea typeface="Tahoma" panose="020B0604030504040204" pitchFamily="34" charset="0"/>
                <a:cs typeface="Times New Roman" pitchFamily="18" charset="0"/>
              </a:rPr>
              <a:t>phần làm </a:t>
            </a:r>
            <a:r>
              <a:rPr lang="en-US" sz="3500" b="1" dirty="0">
                <a:latin typeface="Times New Roman" pitchFamily="18" charset="0"/>
                <a:ea typeface="Tahoma" panose="020B0604030504040204" pitchFamily="34" charset="0"/>
                <a:cs typeface="Times New Roman" pitchFamily="18" charset="0"/>
              </a:rPr>
              <a:t>tăng độ phì của đất?</a:t>
            </a:r>
            <a:endParaRPr lang="vi-VN" sz="3500" b="1" dirty="0">
              <a:latin typeface="Times New Roman" pitchFamily="18" charset="0"/>
              <a:ea typeface="Tahoma" panose="020B0604030504040204" pitchFamily="34" charset="0"/>
              <a:cs typeface="Times New Roman" pitchFamily="18" charset="0"/>
            </a:endParaRPr>
          </a:p>
        </p:txBody>
      </p:sp>
      <p:sp>
        <p:nvSpPr>
          <p:cNvPr id="11" name="Rectangle 10"/>
          <p:cNvSpPr/>
          <p:nvPr/>
        </p:nvSpPr>
        <p:spPr>
          <a:xfrm>
            <a:off x="862287" y="4621082"/>
            <a:ext cx="8513726" cy="88555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smtClean="0">
                <a:solidFill>
                  <a:srgbClr val="0000FF"/>
                </a:solidFill>
                <a:latin typeface="Times New Roman" pitchFamily="18" charset="0"/>
                <a:ea typeface="Tahoma" panose="020B0604030504040204" pitchFamily="34" charset="0"/>
                <a:cs typeface="Times New Roman" pitchFamily="18" charset="0"/>
              </a:rPr>
              <a:t>	Sử </a:t>
            </a:r>
            <a:r>
              <a:rPr lang="en-US" sz="2500" b="1" dirty="0">
                <a:solidFill>
                  <a:srgbClr val="0000FF"/>
                </a:solidFill>
                <a:latin typeface="Times New Roman" pitchFamily="18" charset="0"/>
                <a:ea typeface="Tahoma" panose="020B0604030504040204" pitchFamily="34" charset="0"/>
                <a:cs typeface="Times New Roman" pitchFamily="18" charset="0"/>
              </a:rPr>
              <a:t>dụng phân hóa học</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16" name="Pentagon 15"/>
          <p:cNvSpPr/>
          <p:nvPr/>
        </p:nvSpPr>
        <p:spPr>
          <a:xfrm>
            <a:off x="552904" y="4621083"/>
            <a:ext cx="1055370" cy="885550"/>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ea typeface="Tahoma" panose="020B0604030504040204" pitchFamily="34" charset="0"/>
                <a:cs typeface="Times New Roman" pitchFamily="18" charset="0"/>
              </a:rPr>
              <a:t>C</a:t>
            </a:r>
            <a:endParaRPr lang="vi-VN" sz="3200" b="1" dirty="0">
              <a:latin typeface="Times New Roman" pitchFamily="18" charset="0"/>
              <a:ea typeface="Tahoma" panose="020B0604030504040204" pitchFamily="34" charset="0"/>
              <a:cs typeface="Times New Roman" pitchFamily="18" charset="0"/>
            </a:endParaRPr>
          </a:p>
        </p:txBody>
      </p:sp>
      <p:sp>
        <p:nvSpPr>
          <p:cNvPr id="8" name="Rectangle 7">
            <a:extLst>
              <a:ext uri="{FF2B5EF4-FFF2-40B4-BE49-F238E27FC236}">
                <a16:creationId xmlns="" xmlns:a16="http://schemas.microsoft.com/office/drawing/2014/main" id="{943E2A19-8F9C-4590-AACF-35DFE617E6E9}"/>
              </a:ext>
            </a:extLst>
          </p:cNvPr>
          <p:cNvSpPr/>
          <p:nvPr/>
        </p:nvSpPr>
        <p:spPr>
          <a:xfrm>
            <a:off x="898684" y="3467421"/>
            <a:ext cx="8531919" cy="96969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smtClean="0">
                <a:solidFill>
                  <a:srgbClr val="0000FF"/>
                </a:solidFill>
                <a:latin typeface="Times New Roman" pitchFamily="18" charset="0"/>
                <a:ea typeface="Tahoma" panose="020B0604030504040204" pitchFamily="34" charset="0"/>
                <a:cs typeface="Times New Roman" pitchFamily="18" charset="0"/>
              </a:rPr>
              <a:t>	Du </a:t>
            </a:r>
            <a:r>
              <a:rPr lang="en-US" sz="2500" b="1" dirty="0">
                <a:solidFill>
                  <a:srgbClr val="0000FF"/>
                </a:solidFill>
                <a:latin typeface="Times New Roman" pitchFamily="18" charset="0"/>
                <a:ea typeface="Tahoma" panose="020B0604030504040204" pitchFamily="34" charset="0"/>
                <a:cs typeface="Times New Roman" pitchFamily="18" charset="0"/>
              </a:rPr>
              <a:t>canh, du cư, đốt rừng làm nương rẫy</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9" name="Pentagon 18">
            <a:extLst>
              <a:ext uri="{FF2B5EF4-FFF2-40B4-BE49-F238E27FC236}">
                <a16:creationId xmlns="" xmlns:a16="http://schemas.microsoft.com/office/drawing/2014/main" id="{56EC6FBA-FA41-45D6-9616-A86EB5F06153}"/>
              </a:ext>
            </a:extLst>
          </p:cNvPr>
          <p:cNvSpPr/>
          <p:nvPr/>
        </p:nvSpPr>
        <p:spPr>
          <a:xfrm>
            <a:off x="589301" y="3467421"/>
            <a:ext cx="1055370" cy="969699"/>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ea typeface="Tahoma" panose="020B0604030504040204" pitchFamily="34" charset="0"/>
                <a:cs typeface="Times New Roman" pitchFamily="18" charset="0"/>
              </a:rPr>
              <a:t>B</a:t>
            </a:r>
            <a:endParaRPr lang="vi-VN" sz="3200" b="1" dirty="0">
              <a:latin typeface="Times New Roman" pitchFamily="18" charset="0"/>
              <a:ea typeface="Tahoma" panose="020B0604030504040204" pitchFamily="34" charset="0"/>
              <a:cs typeface="Times New Roman" pitchFamily="18" charset="0"/>
            </a:endParaRPr>
          </a:p>
        </p:txBody>
      </p:sp>
      <p:sp>
        <p:nvSpPr>
          <p:cNvPr id="12" name="Rectangle 11">
            <a:extLst>
              <a:ext uri="{FF2B5EF4-FFF2-40B4-BE49-F238E27FC236}">
                <a16:creationId xmlns="" xmlns:a16="http://schemas.microsoft.com/office/drawing/2014/main" id="{7D8D3514-6472-4F64-B10F-5651A26C3964}"/>
              </a:ext>
            </a:extLst>
          </p:cNvPr>
          <p:cNvSpPr/>
          <p:nvPr/>
        </p:nvSpPr>
        <p:spPr>
          <a:xfrm>
            <a:off x="900751" y="2235662"/>
            <a:ext cx="8529852" cy="885551"/>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smtClean="0">
                <a:solidFill>
                  <a:srgbClr val="0000FF"/>
                </a:solidFill>
                <a:latin typeface="Times New Roman" pitchFamily="18" charset="0"/>
                <a:ea typeface="Tahoma" panose="020B0604030504040204" pitchFamily="34" charset="0"/>
                <a:cs typeface="Times New Roman" pitchFamily="18" charset="0"/>
              </a:rPr>
              <a:t>	Xới đất, cày ải</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13" name="Pentagon 18">
            <a:extLst>
              <a:ext uri="{FF2B5EF4-FFF2-40B4-BE49-F238E27FC236}">
                <a16:creationId xmlns="" xmlns:a16="http://schemas.microsoft.com/office/drawing/2014/main" id="{231DB632-521F-4DE4-9C48-CC23963FE703}"/>
              </a:ext>
            </a:extLst>
          </p:cNvPr>
          <p:cNvSpPr/>
          <p:nvPr/>
        </p:nvSpPr>
        <p:spPr>
          <a:xfrm>
            <a:off x="589302" y="2235662"/>
            <a:ext cx="1160760" cy="885551"/>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ea typeface="Tahoma" panose="020B0604030504040204" pitchFamily="34" charset="0"/>
                <a:cs typeface="Times New Roman" pitchFamily="18" charset="0"/>
              </a:rPr>
              <a:t>A</a:t>
            </a:r>
            <a:endParaRPr lang="vi-VN" sz="3200" b="1" dirty="0">
              <a:latin typeface="Times New Roman" pitchFamily="18" charset="0"/>
              <a:ea typeface="Tahoma" panose="020B0604030504040204" pitchFamily="34" charset="0"/>
              <a:cs typeface="Times New Roman" pitchFamily="18" charset="0"/>
            </a:endParaRPr>
          </a:p>
        </p:txBody>
      </p:sp>
      <p:sp>
        <p:nvSpPr>
          <p:cNvPr id="14" name="Rectangle 13">
            <a:extLst>
              <a:ext uri="{FF2B5EF4-FFF2-40B4-BE49-F238E27FC236}">
                <a16:creationId xmlns="" xmlns:a16="http://schemas.microsoft.com/office/drawing/2014/main" id="{DA58E26C-05CA-4C8D-B3DF-DF75202E589F}"/>
              </a:ext>
            </a:extLst>
          </p:cNvPr>
          <p:cNvSpPr/>
          <p:nvPr/>
        </p:nvSpPr>
        <p:spPr>
          <a:xfrm>
            <a:off x="887947" y="5690594"/>
            <a:ext cx="8433474" cy="885551"/>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smtClean="0">
                <a:solidFill>
                  <a:srgbClr val="0000FF"/>
                </a:solidFill>
                <a:latin typeface="Times New Roman" pitchFamily="18" charset="0"/>
                <a:ea typeface="Tahoma" panose="020B0604030504040204" pitchFamily="34" charset="0"/>
                <a:cs typeface="Times New Roman" pitchFamily="18" charset="0"/>
              </a:rPr>
              <a:t>	Phủ </a:t>
            </a:r>
            <a:r>
              <a:rPr lang="en-US" sz="2500" b="1" dirty="0">
                <a:solidFill>
                  <a:srgbClr val="0000FF"/>
                </a:solidFill>
                <a:latin typeface="Times New Roman" pitchFamily="18" charset="0"/>
                <a:ea typeface="Tahoma" panose="020B0604030504040204" pitchFamily="34" charset="0"/>
                <a:cs typeface="Times New Roman" pitchFamily="18" charset="0"/>
              </a:rPr>
              <a:t>xanh đất trống, đồi núi trọc</a:t>
            </a:r>
            <a:endParaRPr lang="vi-VN" sz="2500" b="1" dirty="0">
              <a:solidFill>
                <a:srgbClr val="0000FF"/>
              </a:solidFill>
              <a:latin typeface="Times New Roman" pitchFamily="18" charset="0"/>
              <a:ea typeface="Tahoma" panose="020B0604030504040204" pitchFamily="34" charset="0"/>
              <a:cs typeface="Times New Roman" pitchFamily="18" charset="0"/>
            </a:endParaRPr>
          </a:p>
        </p:txBody>
      </p:sp>
      <p:sp>
        <p:nvSpPr>
          <p:cNvPr id="15" name="Pentagon 18">
            <a:extLst>
              <a:ext uri="{FF2B5EF4-FFF2-40B4-BE49-F238E27FC236}">
                <a16:creationId xmlns="" xmlns:a16="http://schemas.microsoft.com/office/drawing/2014/main" id="{0F44F640-22E0-41FA-B67A-F9D4E8ED066D}"/>
              </a:ext>
            </a:extLst>
          </p:cNvPr>
          <p:cNvSpPr/>
          <p:nvPr/>
        </p:nvSpPr>
        <p:spPr>
          <a:xfrm>
            <a:off x="579141" y="5690594"/>
            <a:ext cx="1055370" cy="885551"/>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ea typeface="Tahoma" panose="020B0604030504040204" pitchFamily="34" charset="0"/>
                <a:cs typeface="Times New Roman" pitchFamily="18" charset="0"/>
              </a:rPr>
              <a:t>D</a:t>
            </a:r>
            <a:endParaRPr lang="vi-VN" sz="3200" b="1" dirty="0">
              <a:latin typeface="Times New Roman" pitchFamily="18" charset="0"/>
              <a:ea typeface="Tahoma" panose="020B0604030504040204" pitchFamily="34" charset="0"/>
              <a:cs typeface="Times New Roman" pitchFamily="18" charset="0"/>
            </a:endParaRPr>
          </a:p>
        </p:txBody>
      </p:sp>
    </p:spTree>
    <p:extLst>
      <p:ext uri="{BB962C8B-B14F-4D97-AF65-F5344CB8AC3E}">
        <p14:creationId xmlns="" xmlns:p14="http://schemas.microsoft.com/office/powerpoint/2010/main" val="12313100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1"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grpId="1"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22" presetClass="entr" presetSubtype="8" fill="hold" grpId="1"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grpId="1"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1"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mph" presetSubtype="0" fill="hold" grpId="0" nodeType="clickEffect">
                                  <p:stCondLst>
                                    <p:cond delay="0"/>
                                  </p:stCondLst>
                                  <p:childTnLst>
                                    <p:animClr clrSpc="hsl" dir="cw">
                                      <p:cBhvr override="childStyle">
                                        <p:cTn id="38" dur="500" fill="hold"/>
                                        <p:tgtEl>
                                          <p:spTgt spid="13"/>
                                        </p:tgtEl>
                                        <p:attrNameLst>
                                          <p:attrName>style.color</p:attrName>
                                        </p:attrNameLst>
                                      </p:cBhvr>
                                      <p:by>
                                        <p:hsl h="7200000" s="0" l="0"/>
                                      </p:by>
                                    </p:animClr>
                                    <p:animClr clrSpc="hsl" dir="cw">
                                      <p:cBhvr>
                                        <p:cTn id="39" dur="500" fill="hold"/>
                                        <p:tgtEl>
                                          <p:spTgt spid="13"/>
                                        </p:tgtEl>
                                        <p:attrNameLst>
                                          <p:attrName>fillcolor</p:attrName>
                                        </p:attrNameLst>
                                      </p:cBhvr>
                                      <p:by>
                                        <p:hsl h="7200000" s="0" l="0"/>
                                      </p:by>
                                    </p:animClr>
                                    <p:animClr clrSpc="hsl" dir="cw">
                                      <p:cBhvr>
                                        <p:cTn id="40" dur="500" fill="hold"/>
                                        <p:tgtEl>
                                          <p:spTgt spid="13"/>
                                        </p:tgtEl>
                                        <p:attrNameLst>
                                          <p:attrName>stroke.color</p:attrName>
                                        </p:attrNameLst>
                                      </p:cBhvr>
                                      <p:by>
                                        <p:hsl h="7200000" s="0" l="0"/>
                                      </p:by>
                                    </p:animClr>
                                    <p:set>
                                      <p:cBhvr>
                                        <p:cTn id="41" dur="500" fill="hold"/>
                                        <p:tgtEl>
                                          <p:spTgt spid="13"/>
                                        </p:tgtEl>
                                        <p:attrNameLst>
                                          <p:attrName>fill.type</p:attrName>
                                        </p:attrNameLst>
                                      </p:cBhvr>
                                      <p:to>
                                        <p:strVal val="solid"/>
                                      </p:to>
                                    </p:set>
                                  </p:childTnLst>
                                </p:cTn>
                              </p:par>
                              <p:par>
                                <p:cTn id="42" presetID="21" presetClass="emph" presetSubtype="0" fill="hold" grpId="0" nodeType="withEffect">
                                  <p:stCondLst>
                                    <p:cond delay="0"/>
                                  </p:stCondLst>
                                  <p:childTnLst>
                                    <p:animClr clrSpc="hsl" dir="cw">
                                      <p:cBhvr override="childStyle">
                                        <p:cTn id="43" dur="500" fill="hold"/>
                                        <p:tgtEl>
                                          <p:spTgt spid="12"/>
                                        </p:tgtEl>
                                        <p:attrNameLst>
                                          <p:attrName>style.color</p:attrName>
                                        </p:attrNameLst>
                                      </p:cBhvr>
                                      <p:by>
                                        <p:hsl h="7200000" s="0" l="0"/>
                                      </p:by>
                                    </p:animClr>
                                    <p:animClr clrSpc="hsl" dir="cw">
                                      <p:cBhvr>
                                        <p:cTn id="44" dur="500" fill="hold"/>
                                        <p:tgtEl>
                                          <p:spTgt spid="12"/>
                                        </p:tgtEl>
                                        <p:attrNameLst>
                                          <p:attrName>fillcolor</p:attrName>
                                        </p:attrNameLst>
                                      </p:cBhvr>
                                      <p:by>
                                        <p:hsl h="7200000" s="0" l="0"/>
                                      </p:by>
                                    </p:animClr>
                                    <p:animClr clrSpc="hsl" dir="cw">
                                      <p:cBhvr>
                                        <p:cTn id="45" dur="500" fill="hold"/>
                                        <p:tgtEl>
                                          <p:spTgt spid="12"/>
                                        </p:tgtEl>
                                        <p:attrNameLst>
                                          <p:attrName>stroke.color</p:attrName>
                                        </p:attrNameLst>
                                      </p:cBhvr>
                                      <p:by>
                                        <p:hsl h="7200000" s="0" l="0"/>
                                      </p:by>
                                    </p:animClr>
                                    <p:set>
                                      <p:cBhvr>
                                        <p:cTn id="46" dur="500" fill="hold"/>
                                        <p:tgtEl>
                                          <p:spTgt spid="12"/>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1" presetClass="emph" presetSubtype="0" fill="hold" grpId="0" nodeType="clickEffect">
                                  <p:stCondLst>
                                    <p:cond delay="0"/>
                                  </p:stCondLst>
                                  <p:childTnLst>
                                    <p:animClr clrSpc="hsl" dir="cw">
                                      <p:cBhvr override="childStyle">
                                        <p:cTn id="50" dur="500" fill="hold"/>
                                        <p:tgtEl>
                                          <p:spTgt spid="16"/>
                                        </p:tgtEl>
                                        <p:attrNameLst>
                                          <p:attrName>style.color</p:attrName>
                                        </p:attrNameLst>
                                      </p:cBhvr>
                                      <p:by>
                                        <p:hsl h="7200000" s="0" l="0"/>
                                      </p:by>
                                    </p:animClr>
                                    <p:animClr clrSpc="hsl" dir="cw">
                                      <p:cBhvr>
                                        <p:cTn id="51" dur="500" fill="hold"/>
                                        <p:tgtEl>
                                          <p:spTgt spid="16"/>
                                        </p:tgtEl>
                                        <p:attrNameLst>
                                          <p:attrName>fillcolor</p:attrName>
                                        </p:attrNameLst>
                                      </p:cBhvr>
                                      <p:by>
                                        <p:hsl h="7200000" s="0" l="0"/>
                                      </p:by>
                                    </p:animClr>
                                    <p:animClr clrSpc="hsl" dir="cw">
                                      <p:cBhvr>
                                        <p:cTn id="52" dur="500" fill="hold"/>
                                        <p:tgtEl>
                                          <p:spTgt spid="16"/>
                                        </p:tgtEl>
                                        <p:attrNameLst>
                                          <p:attrName>stroke.color</p:attrName>
                                        </p:attrNameLst>
                                      </p:cBhvr>
                                      <p:by>
                                        <p:hsl h="7200000" s="0" l="0"/>
                                      </p:by>
                                    </p:animClr>
                                    <p:set>
                                      <p:cBhvr>
                                        <p:cTn id="53" dur="500" fill="hold"/>
                                        <p:tgtEl>
                                          <p:spTgt spid="16"/>
                                        </p:tgtEl>
                                        <p:attrNameLst>
                                          <p:attrName>fill.type</p:attrName>
                                        </p:attrNameLst>
                                      </p:cBhvr>
                                      <p:to>
                                        <p:strVal val="solid"/>
                                      </p:to>
                                    </p:set>
                                  </p:childTnLst>
                                </p:cTn>
                              </p:par>
                              <p:par>
                                <p:cTn id="54" presetID="21" presetClass="emph" presetSubtype="0" fill="hold" grpId="0" nodeType="withEffect">
                                  <p:stCondLst>
                                    <p:cond delay="0"/>
                                  </p:stCondLst>
                                  <p:childTnLst>
                                    <p:animClr clrSpc="hsl" dir="cw">
                                      <p:cBhvr override="childStyle">
                                        <p:cTn id="55" dur="500" fill="hold"/>
                                        <p:tgtEl>
                                          <p:spTgt spid="11"/>
                                        </p:tgtEl>
                                        <p:attrNameLst>
                                          <p:attrName>style.color</p:attrName>
                                        </p:attrNameLst>
                                      </p:cBhvr>
                                      <p:by>
                                        <p:hsl h="7200000" s="0" l="0"/>
                                      </p:by>
                                    </p:animClr>
                                    <p:animClr clrSpc="hsl" dir="cw">
                                      <p:cBhvr>
                                        <p:cTn id="56" dur="500" fill="hold"/>
                                        <p:tgtEl>
                                          <p:spTgt spid="11"/>
                                        </p:tgtEl>
                                        <p:attrNameLst>
                                          <p:attrName>fillcolor</p:attrName>
                                        </p:attrNameLst>
                                      </p:cBhvr>
                                      <p:by>
                                        <p:hsl h="7200000" s="0" l="0"/>
                                      </p:by>
                                    </p:animClr>
                                    <p:animClr clrSpc="hsl" dir="cw">
                                      <p:cBhvr>
                                        <p:cTn id="57" dur="500" fill="hold"/>
                                        <p:tgtEl>
                                          <p:spTgt spid="11"/>
                                        </p:tgtEl>
                                        <p:attrNameLst>
                                          <p:attrName>stroke.color</p:attrName>
                                        </p:attrNameLst>
                                      </p:cBhvr>
                                      <p:by>
                                        <p:hsl h="7200000" s="0" l="0"/>
                                      </p:by>
                                    </p:animClr>
                                    <p:set>
                                      <p:cBhvr>
                                        <p:cTn id="58" dur="500" fill="hold"/>
                                        <p:tgtEl>
                                          <p:spTgt spid="11"/>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1" presetClass="emph" presetSubtype="0" fill="hold" grpId="0" nodeType="clickEffect">
                                  <p:stCondLst>
                                    <p:cond delay="0"/>
                                  </p:stCondLst>
                                  <p:childTnLst>
                                    <p:animClr clrSpc="hsl" dir="cw">
                                      <p:cBhvr override="childStyle">
                                        <p:cTn id="62" dur="500" fill="hold"/>
                                        <p:tgtEl>
                                          <p:spTgt spid="14"/>
                                        </p:tgtEl>
                                        <p:attrNameLst>
                                          <p:attrName>style.color</p:attrName>
                                        </p:attrNameLst>
                                      </p:cBhvr>
                                      <p:by>
                                        <p:hsl h="7200000" s="0" l="0"/>
                                      </p:by>
                                    </p:animClr>
                                    <p:animClr clrSpc="hsl" dir="cw">
                                      <p:cBhvr>
                                        <p:cTn id="63" dur="500" fill="hold"/>
                                        <p:tgtEl>
                                          <p:spTgt spid="14"/>
                                        </p:tgtEl>
                                        <p:attrNameLst>
                                          <p:attrName>fillcolor</p:attrName>
                                        </p:attrNameLst>
                                      </p:cBhvr>
                                      <p:by>
                                        <p:hsl h="7200000" s="0" l="0"/>
                                      </p:by>
                                    </p:animClr>
                                    <p:animClr clrSpc="hsl" dir="cw">
                                      <p:cBhvr>
                                        <p:cTn id="64" dur="500" fill="hold"/>
                                        <p:tgtEl>
                                          <p:spTgt spid="14"/>
                                        </p:tgtEl>
                                        <p:attrNameLst>
                                          <p:attrName>stroke.color</p:attrName>
                                        </p:attrNameLst>
                                      </p:cBhvr>
                                      <p:by>
                                        <p:hsl h="7200000" s="0" l="0"/>
                                      </p:by>
                                    </p:animClr>
                                    <p:set>
                                      <p:cBhvr>
                                        <p:cTn id="65" dur="500" fill="hold"/>
                                        <p:tgtEl>
                                          <p:spTgt spid="14"/>
                                        </p:tgtEl>
                                        <p:attrNameLst>
                                          <p:attrName>fill.type</p:attrName>
                                        </p:attrNameLst>
                                      </p:cBhvr>
                                      <p:to>
                                        <p:strVal val="solid"/>
                                      </p:to>
                                    </p:set>
                                  </p:childTnLst>
                                </p:cTn>
                              </p:par>
                              <p:par>
                                <p:cTn id="66" presetID="21" presetClass="emph" presetSubtype="0" fill="hold" grpId="0" nodeType="withEffect">
                                  <p:stCondLst>
                                    <p:cond delay="0"/>
                                  </p:stCondLst>
                                  <p:childTnLst>
                                    <p:animClr clrSpc="hsl" dir="cw">
                                      <p:cBhvr override="childStyle">
                                        <p:cTn id="67" dur="500" fill="hold"/>
                                        <p:tgtEl>
                                          <p:spTgt spid="15"/>
                                        </p:tgtEl>
                                        <p:attrNameLst>
                                          <p:attrName>style.color</p:attrName>
                                        </p:attrNameLst>
                                      </p:cBhvr>
                                      <p:by>
                                        <p:hsl h="7200000" s="0" l="0"/>
                                      </p:by>
                                    </p:animClr>
                                    <p:animClr clrSpc="hsl" dir="cw">
                                      <p:cBhvr>
                                        <p:cTn id="68" dur="500" fill="hold"/>
                                        <p:tgtEl>
                                          <p:spTgt spid="15"/>
                                        </p:tgtEl>
                                        <p:attrNameLst>
                                          <p:attrName>fillcolor</p:attrName>
                                        </p:attrNameLst>
                                      </p:cBhvr>
                                      <p:by>
                                        <p:hsl h="7200000" s="0" l="0"/>
                                      </p:by>
                                    </p:animClr>
                                    <p:animClr clrSpc="hsl" dir="cw">
                                      <p:cBhvr>
                                        <p:cTn id="69" dur="500" fill="hold"/>
                                        <p:tgtEl>
                                          <p:spTgt spid="15"/>
                                        </p:tgtEl>
                                        <p:attrNameLst>
                                          <p:attrName>stroke.color</p:attrName>
                                        </p:attrNameLst>
                                      </p:cBhvr>
                                      <p:by>
                                        <p:hsl h="7200000" s="0" l="0"/>
                                      </p:by>
                                    </p:animClr>
                                    <p:set>
                                      <p:cBhvr>
                                        <p:cTn id="70"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6" grpId="0" animBg="1"/>
      <p:bldP spid="16" grpId="1" animBg="1"/>
      <p:bldP spid="8" grpId="0" animBg="1"/>
      <p:bldP spid="9"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695D34E-AF37-446D-9892-85DCCC5B9DF8}"/>
              </a:ext>
            </a:extLst>
          </p:cNvPr>
          <p:cNvPicPr>
            <a:picLocks noChangeAspect="1"/>
          </p:cNvPicPr>
          <p:nvPr/>
        </p:nvPicPr>
        <p:blipFill rotWithShape="1">
          <a:blip r:embed="rId2"/>
          <a:srcRect l="25119" t="21780" r="26802" b="40790"/>
          <a:stretch/>
        </p:blipFill>
        <p:spPr>
          <a:xfrm>
            <a:off x="0" y="255181"/>
            <a:ext cx="12192000" cy="594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descr="Picture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28" name="Picture 8" descr="khung_nen_dep"/>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032000" y="685801"/>
            <a:ext cx="8688917" cy="4868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32" name="Rectangle 12"/>
          <p:cNvSpPr>
            <a:spLocks noGrp="1" noChangeArrowheads="1"/>
          </p:cNvSpPr>
          <p:nvPr>
            <p:ph type="body" idx="1"/>
          </p:nvPr>
        </p:nvSpPr>
        <p:spPr>
          <a:xfrm>
            <a:off x="2743201" y="1447800"/>
            <a:ext cx="6616700" cy="609600"/>
          </a:xfrm>
        </p:spPr>
        <p:txBody>
          <a:bodyPr/>
          <a:lstStyle/>
          <a:p>
            <a:pPr lvl="2">
              <a:lnSpc>
                <a:spcPct val="90000"/>
              </a:lnSpc>
              <a:buFont typeface="Wingdings" pitchFamily="2" charset="2"/>
              <a:buNone/>
            </a:pPr>
            <a:r>
              <a:rPr lang="en-US" sz="2800" b="1" i="1" dirty="0" smtClean="0">
                <a:solidFill>
                  <a:srgbClr val="660066"/>
                </a:solidFill>
                <a:latin typeface="Times New Roman" pitchFamily="18" charset="0"/>
                <a:cs typeface="Times New Roman" pitchFamily="18" charset="0"/>
                <a:sym typeface="Wingdings" pitchFamily="2" charset="2"/>
              </a:rPr>
              <a:t> </a:t>
            </a:r>
            <a:r>
              <a:rPr lang="en-US" sz="2800" b="1" i="1" u="sng" dirty="0" err="1" smtClean="0">
                <a:solidFill>
                  <a:srgbClr val="660066"/>
                </a:solidFill>
                <a:latin typeface="Times New Roman" pitchFamily="18" charset="0"/>
                <a:cs typeface="Times New Roman" pitchFamily="18" charset="0"/>
                <a:sym typeface="Wingdings" pitchFamily="2" charset="2"/>
              </a:rPr>
              <a:t>Hoạt</a:t>
            </a:r>
            <a:r>
              <a:rPr lang="en-US" sz="2800" b="1" i="1" u="sng" dirty="0" smtClean="0">
                <a:solidFill>
                  <a:srgbClr val="660066"/>
                </a:solidFill>
                <a:latin typeface="Times New Roman" pitchFamily="18" charset="0"/>
                <a:cs typeface="Times New Roman" pitchFamily="18" charset="0"/>
                <a:sym typeface="Wingdings" pitchFamily="2" charset="2"/>
              </a:rPr>
              <a:t> </a:t>
            </a:r>
            <a:r>
              <a:rPr lang="en-US" sz="2800" b="1" i="1" u="sng" dirty="0" err="1" smtClean="0">
                <a:solidFill>
                  <a:srgbClr val="660066"/>
                </a:solidFill>
                <a:latin typeface="Times New Roman" pitchFamily="18" charset="0"/>
                <a:cs typeface="Times New Roman" pitchFamily="18" charset="0"/>
                <a:sym typeface="Wingdings" pitchFamily="2" charset="2"/>
              </a:rPr>
              <a:t>động</a:t>
            </a:r>
            <a:r>
              <a:rPr lang="en-US" sz="2800" b="1" i="1" u="sng" dirty="0" smtClean="0">
                <a:solidFill>
                  <a:srgbClr val="660066"/>
                </a:solidFill>
                <a:latin typeface="Times New Roman" pitchFamily="18" charset="0"/>
                <a:cs typeface="Times New Roman" pitchFamily="18" charset="0"/>
                <a:sym typeface="Wingdings" pitchFamily="2" charset="2"/>
              </a:rPr>
              <a:t> </a:t>
            </a:r>
            <a:r>
              <a:rPr lang="en-US" sz="2800" b="1" i="1" u="sng" dirty="0" err="1" smtClean="0">
                <a:solidFill>
                  <a:srgbClr val="660066"/>
                </a:solidFill>
                <a:latin typeface="Times New Roman" pitchFamily="18" charset="0"/>
                <a:cs typeface="Times New Roman" pitchFamily="18" charset="0"/>
                <a:sym typeface="Wingdings" pitchFamily="2" charset="2"/>
              </a:rPr>
              <a:t>nối</a:t>
            </a:r>
            <a:r>
              <a:rPr lang="en-US" sz="2800" b="1" i="1" u="sng" dirty="0" smtClean="0">
                <a:solidFill>
                  <a:srgbClr val="660066"/>
                </a:solidFill>
                <a:latin typeface="Times New Roman" pitchFamily="18" charset="0"/>
                <a:cs typeface="Times New Roman" pitchFamily="18" charset="0"/>
                <a:sym typeface="Wingdings" pitchFamily="2" charset="2"/>
              </a:rPr>
              <a:t> </a:t>
            </a:r>
            <a:r>
              <a:rPr lang="en-US" sz="2800" b="1" i="1" u="sng" dirty="0" err="1" smtClean="0">
                <a:solidFill>
                  <a:srgbClr val="660066"/>
                </a:solidFill>
                <a:latin typeface="Times New Roman" pitchFamily="18" charset="0"/>
                <a:cs typeface="Times New Roman" pitchFamily="18" charset="0"/>
                <a:sym typeface="Wingdings" pitchFamily="2" charset="2"/>
              </a:rPr>
              <a:t>tiếp</a:t>
            </a:r>
            <a:r>
              <a:rPr lang="en-US" sz="2800" b="1" i="1" dirty="0" smtClean="0">
                <a:solidFill>
                  <a:srgbClr val="660066"/>
                </a:solidFill>
                <a:latin typeface="Times New Roman" pitchFamily="18" charset="0"/>
                <a:cs typeface="Times New Roman" pitchFamily="18" charset="0"/>
                <a:sym typeface="Wingdings" pitchFamily="2" charset="2"/>
              </a:rPr>
              <a:t>:</a:t>
            </a:r>
          </a:p>
        </p:txBody>
      </p:sp>
      <p:sp>
        <p:nvSpPr>
          <p:cNvPr id="286733" name="Rectangle 13"/>
          <p:cNvSpPr>
            <a:spLocks noChangeArrowheads="1"/>
          </p:cNvSpPr>
          <p:nvPr/>
        </p:nvSpPr>
        <p:spPr bwMode="auto">
          <a:xfrm>
            <a:off x="3454400" y="1905000"/>
            <a:ext cx="6908800"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buFont typeface="Wingdings" pitchFamily="2" charset="2"/>
              <a:buChar char="v"/>
            </a:pPr>
            <a:r>
              <a:rPr lang="en-US" sz="2400" b="1" dirty="0">
                <a:solidFill>
                  <a:srgbClr val="FF6600"/>
                </a:solidFill>
                <a:latin typeface="Times New Roman" pitchFamily="18" charset="0"/>
                <a:cs typeface="Times New Roman" pitchFamily="18" charset="0"/>
                <a:sym typeface="Wingdings" pitchFamily="2" charset="2"/>
              </a:rPr>
              <a:t> </a:t>
            </a:r>
            <a:r>
              <a:rPr lang="en-US" sz="2400" b="1" dirty="0">
                <a:solidFill>
                  <a:srgbClr val="008000"/>
                </a:solidFill>
                <a:latin typeface="Times New Roman" pitchFamily="18" charset="0"/>
                <a:cs typeface="Times New Roman" pitchFamily="18" charset="0"/>
                <a:sym typeface="Wingdings" pitchFamily="2" charset="2"/>
              </a:rPr>
              <a:t>Học bài </a:t>
            </a:r>
            <a:r>
              <a:rPr lang="en-US" sz="2400" b="1" dirty="0" smtClean="0">
                <a:solidFill>
                  <a:srgbClr val="008000"/>
                </a:solidFill>
                <a:latin typeface="Times New Roman" pitchFamily="18" charset="0"/>
                <a:cs typeface="Times New Roman" pitchFamily="18" charset="0"/>
                <a:sym typeface="Wingdings" pitchFamily="2" charset="2"/>
              </a:rPr>
              <a:t>và trả l</a:t>
            </a:r>
            <a:r>
              <a:rPr lang="vi-VN" sz="2400" b="1" dirty="0" smtClean="0">
                <a:solidFill>
                  <a:srgbClr val="008000"/>
                </a:solidFill>
                <a:latin typeface="Times New Roman" pitchFamily="18" charset="0"/>
                <a:cs typeface="Times New Roman" pitchFamily="18" charset="0"/>
                <a:sym typeface="Wingdings" pitchFamily="2" charset="2"/>
              </a:rPr>
              <a:t>ời</a:t>
            </a:r>
            <a:r>
              <a:rPr lang="en-US" sz="2400" b="1" dirty="0" smtClean="0">
                <a:solidFill>
                  <a:srgbClr val="008000"/>
                </a:solidFill>
                <a:latin typeface="Times New Roman" pitchFamily="18" charset="0"/>
                <a:cs typeface="Times New Roman" pitchFamily="18" charset="0"/>
                <a:sym typeface="Wingdings" pitchFamily="2" charset="2"/>
              </a:rPr>
              <a:t> câu hỏi SGK.</a:t>
            </a:r>
            <a:endParaRPr lang="en-US" sz="2400" b="1" dirty="0">
              <a:solidFill>
                <a:srgbClr val="008000"/>
              </a:solidFill>
              <a:latin typeface="Times New Roman" pitchFamily="18" charset="0"/>
              <a:cs typeface="Times New Roman" pitchFamily="18" charset="0"/>
              <a:sym typeface="Wingdings" pitchFamily="2" charset="2"/>
            </a:endParaRPr>
          </a:p>
          <a:p>
            <a:pPr algn="just">
              <a:lnSpc>
                <a:spcPct val="150000"/>
              </a:lnSpc>
              <a:buFont typeface="Wingdings" pitchFamily="2" charset="2"/>
              <a:buChar char="v"/>
            </a:pPr>
            <a:r>
              <a:rPr lang="en-US" sz="2400" b="1" dirty="0">
                <a:solidFill>
                  <a:srgbClr val="008000"/>
                </a:solidFill>
                <a:latin typeface="Times New Roman" pitchFamily="18" charset="0"/>
                <a:cs typeface="Times New Roman" pitchFamily="18" charset="0"/>
                <a:sym typeface="Wingdings" pitchFamily="2" charset="2"/>
              </a:rPr>
              <a:t> </a:t>
            </a:r>
            <a:r>
              <a:rPr lang="en-US" sz="2400" b="1" dirty="0" smtClean="0">
                <a:solidFill>
                  <a:srgbClr val="FF0000"/>
                </a:solidFill>
                <a:latin typeface="Times New Roman" pitchFamily="18" charset="0"/>
                <a:cs typeface="Times New Roman" pitchFamily="18" charset="0"/>
                <a:sym typeface="Wingdings" pitchFamily="2" charset="2"/>
              </a:rPr>
              <a:t>Tìm hiểu trước Bài 23.</a:t>
            </a:r>
          </a:p>
          <a:p>
            <a:pPr algn="just">
              <a:lnSpc>
                <a:spcPct val="150000"/>
              </a:lnSpc>
              <a:buFont typeface="Wingdings" pitchFamily="2" charset="2"/>
              <a:buChar char="v"/>
            </a:pPr>
            <a:r>
              <a:rPr lang="en-US" sz="2400" b="1" dirty="0" smtClean="0">
                <a:solidFill>
                  <a:srgbClr val="0000FF"/>
                </a:solidFill>
                <a:latin typeface="Times New Roman" pitchFamily="18" charset="0"/>
                <a:cs typeface="Times New Roman" pitchFamily="18" charset="0"/>
                <a:sym typeface="Wingdings" pitchFamily="2" charset="2"/>
              </a:rPr>
              <a:t>Về nhà tìm hiểu thông tin viết một đoạn văn ngắn khoảng 200 từ về những tác động tích cực và hạn chế của con người đến sự biến đổi tài nguyên đất.</a:t>
            </a:r>
          </a:p>
          <a:p>
            <a:pPr algn="just">
              <a:lnSpc>
                <a:spcPct val="150000"/>
              </a:lnSpc>
              <a:buFont typeface="Wingdings" pitchFamily="2" charset="2"/>
              <a:buChar char="v"/>
            </a:pPr>
            <a:endParaRPr lang="en-US" sz="2400" b="1" dirty="0">
              <a:solidFill>
                <a:srgbClr val="0000FF"/>
              </a:solidFill>
              <a:latin typeface="Times New Roman" pitchFamily="18" charset="0"/>
              <a:cs typeface="Times New Roman" pitchFamily="18" charset="0"/>
              <a:sym typeface="Wingdings" pitchFamily="2" charset="2"/>
            </a:endParaRPr>
          </a:p>
        </p:txBody>
      </p:sp>
    </p:spTree>
    <p:extLst>
      <p:ext uri="{BB962C8B-B14F-4D97-AF65-F5344CB8AC3E}">
        <p14:creationId xmlns="" xmlns:p14="http://schemas.microsoft.com/office/powerpoint/2010/main" val="25740940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86728"/>
                                        </p:tgtEl>
                                        <p:attrNameLst>
                                          <p:attrName>style.visibility</p:attrName>
                                        </p:attrNameLst>
                                      </p:cBhvr>
                                      <p:to>
                                        <p:strVal val="visible"/>
                                      </p:to>
                                    </p:set>
                                    <p:animEffect transition="in" filter="diamond(in)">
                                      <p:cBhvr>
                                        <p:cTn id="7" dur="500"/>
                                        <p:tgtEl>
                                          <p:spTgt spid="28672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6732">
                                            <p:txEl>
                                              <p:pRg st="0" end="0"/>
                                            </p:txEl>
                                          </p:spTgt>
                                        </p:tgtEl>
                                        <p:attrNameLst>
                                          <p:attrName>style.visibility</p:attrName>
                                        </p:attrNameLst>
                                      </p:cBhvr>
                                      <p:to>
                                        <p:strVal val="visible"/>
                                      </p:to>
                                    </p:set>
                                    <p:animEffect transition="in" filter="diamond(in)">
                                      <p:cBhvr>
                                        <p:cTn id="12" dur="500"/>
                                        <p:tgtEl>
                                          <p:spTgt spid="2867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86733"/>
                                        </p:tgtEl>
                                        <p:attrNameLst>
                                          <p:attrName>style.visibility</p:attrName>
                                        </p:attrNameLst>
                                      </p:cBhvr>
                                      <p:to>
                                        <p:strVal val="visible"/>
                                      </p:to>
                                    </p:set>
                                    <p:animEffect transition="in" filter="diamond(in)">
                                      <p:cBhvr>
                                        <p:cTn id="17" dur="500"/>
                                        <p:tgtEl>
                                          <p:spTgt spid="286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2" grpId="0" build="p"/>
      <p:bldP spid="2867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ự hình thành của đất.mp4">
            <a:hlinkClick r:id="" action="ppaction://media"/>
          </p:cNvPr>
          <p:cNvPicPr>
            <a:picLocks noRot="1" noChangeAspect="1"/>
          </p:cNvPicPr>
          <p:nvPr>
            <a:videoFile r:link="rId1"/>
          </p:nvPr>
        </p:nvPicPr>
        <p:blipFill>
          <a:blip r:embed="rId3"/>
          <a:stretch>
            <a:fillRect/>
          </a:stretch>
        </p:blipFill>
        <p:spPr>
          <a:xfrm>
            <a:off x="1" y="-17061"/>
            <a:ext cx="12192000" cy="690576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B86AF7C-A218-46C3-B579-EBC3341BFB65}"/>
              </a:ext>
            </a:extLst>
          </p:cNvPr>
          <p:cNvSpPr txBox="1"/>
          <p:nvPr/>
        </p:nvSpPr>
        <p:spPr>
          <a:xfrm>
            <a:off x="0" y="0"/>
            <a:ext cx="12157062" cy="1993110"/>
          </a:xfrm>
          <a:prstGeom prst="rect">
            <a:avLst/>
          </a:prstGeom>
          <a:noFill/>
        </p:spPr>
        <p:txBody>
          <a:bodyPr wrap="square" rtlCol="0">
            <a:spAutoFit/>
          </a:bodyPr>
          <a:lstStyle/>
          <a:p>
            <a:pPr algn="ctr">
              <a:lnSpc>
                <a:spcPct val="130000"/>
              </a:lnSpc>
            </a:pPr>
            <a:r>
              <a:rPr lang="en-US" sz="5000" b="1" dirty="0" smtClean="0">
                <a:solidFill>
                  <a:schemeClr val="accent2">
                    <a:lumMod val="50000"/>
                  </a:schemeClr>
                </a:solidFill>
                <a:latin typeface="Times New Roman" pitchFamily="18" charset="0"/>
                <a:cs typeface="Times New Roman" pitchFamily="18" charset="0"/>
              </a:rPr>
              <a:t>TIẾT - BÀI 22. </a:t>
            </a:r>
          </a:p>
          <a:p>
            <a:pPr algn="ctr">
              <a:lnSpc>
                <a:spcPct val="130000"/>
              </a:lnSpc>
            </a:pPr>
            <a:r>
              <a:rPr lang="en-US" sz="5000" b="1" dirty="0" smtClean="0">
                <a:solidFill>
                  <a:schemeClr val="accent2">
                    <a:lumMod val="50000"/>
                  </a:schemeClr>
                </a:solidFill>
                <a:latin typeface="Times New Roman" pitchFamily="18" charset="0"/>
                <a:cs typeface="Times New Roman" pitchFamily="18" charset="0"/>
              </a:rPr>
              <a:t>LỚP ĐẤT TRÊN TRÁI ĐẤT</a:t>
            </a:r>
            <a:endParaRPr lang="en-US" sz="5000" b="1" dirty="0">
              <a:solidFill>
                <a:schemeClr val="accent2">
                  <a:lumMod val="50000"/>
                </a:schemeClr>
              </a:solidFill>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2F4823B2-881D-41ED-BD74-5325F9F095ED}"/>
              </a:ext>
            </a:extLst>
          </p:cNvPr>
          <p:cNvPicPr>
            <a:picLocks noChangeAspect="1"/>
          </p:cNvPicPr>
          <p:nvPr/>
        </p:nvPicPr>
        <p:blipFill rotWithShape="1">
          <a:blip r:embed="rId2"/>
          <a:srcRect l="8614" t="20776" r="48721" b="29612"/>
          <a:stretch/>
        </p:blipFill>
        <p:spPr>
          <a:xfrm>
            <a:off x="2110153" y="1885071"/>
            <a:ext cx="8426549" cy="4600135"/>
          </a:xfrm>
          <a:prstGeom prst="rect">
            <a:avLst/>
          </a:prstGeom>
          <a:ln>
            <a:solidFill>
              <a:srgbClr val="0000FF"/>
            </a:solidFill>
          </a:ln>
        </p:spPr>
      </p:pic>
      <p:sp>
        <p:nvSpPr>
          <p:cNvPr id="5" name="TextBox 4">
            <a:extLst>
              <a:ext uri="{FF2B5EF4-FFF2-40B4-BE49-F238E27FC236}">
                <a16:creationId xmlns="" xmlns:a16="http://schemas.microsoft.com/office/drawing/2014/main" id="{C767621A-4D3F-4D2D-B628-763BFA64C31D}"/>
              </a:ext>
            </a:extLst>
          </p:cNvPr>
          <p:cNvSpPr txBox="1"/>
          <p:nvPr/>
        </p:nvSpPr>
        <p:spPr>
          <a:xfrm>
            <a:off x="3221503" y="6389650"/>
            <a:ext cx="6161648" cy="400110"/>
          </a:xfrm>
          <a:prstGeom prst="rect">
            <a:avLst/>
          </a:prstGeom>
          <a:solidFill>
            <a:srgbClr val="FFFF00"/>
          </a:solidFill>
          <a:ln>
            <a:solidFill>
              <a:srgbClr val="0000FF"/>
            </a:solidFill>
          </a:ln>
        </p:spPr>
        <p:txBody>
          <a:bodyPr wrap="square" rtlCol="0">
            <a:spAutoFit/>
          </a:bodyPr>
          <a:lstStyle/>
          <a:p>
            <a:pPr algn="ctr"/>
            <a:r>
              <a:rPr lang="en-US" sz="2000" b="1" dirty="0" smtClean="0">
                <a:latin typeface="Times New Roman" pitchFamily="18" charset="0"/>
                <a:cs typeface="Times New Roman" pitchFamily="18" charset="0"/>
              </a:rPr>
              <a:t>Phân bố các nhóm </a:t>
            </a:r>
            <a:r>
              <a:rPr lang="vi-VN" sz="2000" b="1" dirty="0" smtClean="0">
                <a:latin typeface="Times New Roman" pitchFamily="18" charset="0"/>
                <a:cs typeface="Times New Roman" pitchFamily="18" charset="0"/>
              </a:rPr>
              <a:t>đấ</a:t>
            </a:r>
            <a:r>
              <a:rPr lang="en-US" sz="2000" b="1" dirty="0" smtClean="0">
                <a:latin typeface="Times New Roman" pitchFamily="18" charset="0"/>
                <a:cs typeface="Times New Roman" pitchFamily="18" charset="0"/>
              </a:rPr>
              <a:t>t </a:t>
            </a:r>
            <a:r>
              <a:rPr lang="vi-VN" sz="2000" b="1" dirty="0" smtClean="0">
                <a:latin typeface="Times New Roman" pitchFamily="18" charset="0"/>
                <a:cs typeface="Times New Roman" pitchFamily="18" charset="0"/>
              </a:rPr>
              <a:t>đ</a:t>
            </a:r>
            <a:r>
              <a:rPr lang="en-US" sz="2000" b="1" dirty="0" smtClean="0">
                <a:latin typeface="Times New Roman" pitchFamily="18" charset="0"/>
                <a:cs typeface="Times New Roman" pitchFamily="18" charset="0"/>
              </a:rPr>
              <a:t>iển hình trên Trái Đất</a:t>
            </a:r>
            <a:endParaRPr lang="en-US" sz="20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402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22. LỚP ĐẤT TRÊN TRÁI ĐẤT</a:t>
            </a:r>
            <a:endParaRPr lang="en-US" sz="3000" b="1" dirty="0">
              <a:latin typeface="Times New Roman" pitchFamily="18" charset="0"/>
            </a:endParaRPr>
          </a:p>
        </p:txBody>
      </p:sp>
      <p:sp>
        <p:nvSpPr>
          <p:cNvPr id="11"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6" name="TextBox 5"/>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1. Các tầng </a:t>
            </a:r>
            <a:r>
              <a:rPr lang="vi-VN" sz="2400" b="1" u="sng" dirty="0" smtClean="0">
                <a:solidFill>
                  <a:srgbClr val="000099"/>
                </a:solidFill>
                <a:latin typeface="Times New Roman" pitchFamily="18" charset="0"/>
                <a:cs typeface="Times New Roman" pitchFamily="18" charset="0"/>
              </a:rPr>
              <a:t>đất</a:t>
            </a:r>
            <a:endParaRPr lang="en-US" sz="2400" b="1" u="sng" dirty="0">
              <a:solidFill>
                <a:srgbClr val="000099"/>
              </a:solidFill>
              <a:latin typeface="Times New Roman" pitchFamily="18" charset="0"/>
              <a:cs typeface="Times New Roman" pitchFamily="18" charset="0"/>
            </a:endParaRPr>
          </a:p>
        </p:txBody>
      </p:sp>
      <p:sp>
        <p:nvSpPr>
          <p:cNvPr id="17" name="TextBox 16">
            <a:extLst>
              <a:ext uri="{FF2B5EF4-FFF2-40B4-BE49-F238E27FC236}">
                <a16:creationId xmlns="" xmlns:a16="http://schemas.microsoft.com/office/drawing/2014/main" id="{C767621A-4D3F-4D2D-B628-763BFA64C31D}"/>
              </a:ext>
            </a:extLst>
          </p:cNvPr>
          <p:cNvSpPr txBox="1"/>
          <p:nvPr/>
        </p:nvSpPr>
        <p:spPr>
          <a:xfrm>
            <a:off x="6949432" y="6375012"/>
            <a:ext cx="3910819" cy="400110"/>
          </a:xfrm>
          <a:prstGeom prst="rect">
            <a:avLst/>
          </a:prstGeom>
          <a:solidFill>
            <a:srgbClr val="FFFF00"/>
          </a:solidFill>
          <a:ln>
            <a:solidFill>
              <a:srgbClr val="0000FF"/>
            </a:solidFill>
          </a:ln>
        </p:spPr>
        <p:txBody>
          <a:bodyPr wrap="square" rtlCol="0">
            <a:spAutoFit/>
          </a:bodyPr>
          <a:lstStyle/>
          <a:p>
            <a:pPr algn="ctr"/>
            <a:r>
              <a:rPr lang="en-US" sz="2000" b="1" dirty="0" smtClean="0">
                <a:latin typeface="Times New Roman" pitchFamily="18" charset="0"/>
                <a:cs typeface="Times New Roman" pitchFamily="18" charset="0"/>
              </a:rPr>
              <a:t>H.1. Các tầng </a:t>
            </a:r>
            <a:r>
              <a:rPr lang="vi-VN" sz="2000" b="1" dirty="0" smtClean="0">
                <a:latin typeface="Times New Roman" pitchFamily="18" charset="0"/>
                <a:cs typeface="Times New Roman" pitchFamily="18" charset="0"/>
              </a:rPr>
              <a:t>đất</a:t>
            </a:r>
            <a:endParaRPr lang="en-US" sz="2000" b="1" dirty="0">
              <a:latin typeface="Times New Roman" pitchFamily="18" charset="0"/>
              <a:cs typeface="Times New Roman" pitchFamily="18" charset="0"/>
            </a:endParaRPr>
          </a:p>
        </p:txBody>
      </p:sp>
      <p:sp>
        <p:nvSpPr>
          <p:cNvPr id="18" name="Cloud Callout 17"/>
          <p:cNvSpPr/>
          <p:nvPr/>
        </p:nvSpPr>
        <p:spPr>
          <a:xfrm>
            <a:off x="239149" y="1602545"/>
            <a:ext cx="5289453" cy="2645898"/>
          </a:xfrm>
          <a:prstGeom prst="cloudCallout">
            <a:avLst>
              <a:gd name="adj1" fmla="val 49084"/>
              <a:gd name="adj2" fmla="val 89937"/>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i="1" dirty="0" smtClean="0">
                <a:solidFill>
                  <a:srgbClr val="0000FF"/>
                </a:solidFill>
                <a:latin typeface="Times New Roman" pitchFamily="18" charset="0"/>
                <a:cs typeface="Times New Roman" pitchFamily="18" charset="0"/>
              </a:rPr>
              <a:t>Khai thác thông tin mục 1 SGK và hiểu biết bản thân, cho biết </a:t>
            </a:r>
            <a:r>
              <a:rPr lang="vi-VN" sz="2400" b="1" i="1" dirty="0" smtClean="0">
                <a:solidFill>
                  <a:srgbClr val="0000FF"/>
                </a:solidFill>
                <a:latin typeface="Times New Roman" pitchFamily="18" charset="0"/>
                <a:cs typeface="Times New Roman" pitchFamily="18" charset="0"/>
              </a:rPr>
              <a:t>đất</a:t>
            </a:r>
            <a:r>
              <a:rPr lang="en-US" sz="2400" b="1" i="1" dirty="0" smtClean="0">
                <a:solidFill>
                  <a:srgbClr val="0000FF"/>
                </a:solidFill>
                <a:latin typeface="Times New Roman" pitchFamily="18" charset="0"/>
                <a:cs typeface="Times New Roman" pitchFamily="18" charset="0"/>
              </a:rPr>
              <a:t> là gì?</a:t>
            </a:r>
          </a:p>
        </p:txBody>
      </p:sp>
      <p:sp>
        <p:nvSpPr>
          <p:cNvPr id="21" name="Rectangle 1"/>
          <p:cNvSpPr>
            <a:spLocks noChangeArrowheads="1"/>
          </p:cNvSpPr>
          <p:nvPr/>
        </p:nvSpPr>
        <p:spPr bwMode="auto">
          <a:xfrm>
            <a:off x="304800" y="1469574"/>
            <a:ext cx="5054991"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pPr>
            <a:r>
              <a:rPr lang="en-US" sz="2400" b="1" dirty="0" smtClean="0">
                <a:latin typeface="Times New Roman" pitchFamily="18" charset="0"/>
                <a:cs typeface="Times New Roman" pitchFamily="18" charset="0"/>
              </a:rPr>
              <a:t>- Đ</a:t>
            </a:r>
            <a:r>
              <a:rPr lang="pt-BR" sz="2400" b="1" dirty="0" smtClean="0">
                <a:latin typeface="Times New Roman" pitchFamily="18" charset="0"/>
                <a:cs typeface="Times New Roman" pitchFamily="18" charset="0"/>
              </a:rPr>
              <a:t>ất là lớp vật chất mỏng, vụn bở, bao phủ trên bề mặt các lục địa và đảo, được đặc trưng bởi độ phì.</a:t>
            </a:r>
            <a:endParaRPr kumimoji="0" lang="pt-B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xmlns="" id="{BB899F9A-7D3A-4416-AC2A-07BBF0A76CC1}"/>
              </a:ext>
            </a:extLst>
          </p:cNvPr>
          <p:cNvPicPr>
            <a:picLocks noChangeAspect="1"/>
          </p:cNvPicPr>
          <p:nvPr/>
        </p:nvPicPr>
        <p:blipFill rotWithShape="1">
          <a:blip r:embed="rId4"/>
          <a:srcRect l="24070" t="29923" r="24825" b="13031"/>
          <a:stretch/>
        </p:blipFill>
        <p:spPr>
          <a:xfrm>
            <a:off x="5809957" y="1672263"/>
            <a:ext cx="6189784" cy="4530267"/>
          </a:xfrm>
          <a:prstGeom prst="rect">
            <a:avLst/>
          </a:prstGeom>
          <a:ln>
            <a:solidFill>
              <a:srgbClr val="0000FF"/>
            </a:solidFill>
          </a:ln>
        </p:spPr>
      </p:pic>
      <p:sp>
        <p:nvSpPr>
          <p:cNvPr id="16" name="Cloud Callout 15"/>
          <p:cNvSpPr/>
          <p:nvPr/>
        </p:nvSpPr>
        <p:spPr>
          <a:xfrm>
            <a:off x="0" y="3147646"/>
            <a:ext cx="5666934" cy="2901461"/>
          </a:xfrm>
          <a:prstGeom prst="cloudCallout">
            <a:avLst>
              <a:gd name="adj1" fmla="val 61993"/>
              <a:gd name="adj2" fmla="val 63755"/>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i="1" dirty="0" smtClean="0">
                <a:solidFill>
                  <a:srgbClr val="0000FF"/>
                </a:solidFill>
                <a:latin typeface="Times New Roman" pitchFamily="18" charset="0"/>
                <a:cs typeface="Times New Roman" pitchFamily="18" charset="0"/>
              </a:rPr>
              <a:t>Quan sát H.1 cho biết có mấy tầng đất chính? Tầng nào chứa chất mùn và có nhiều chất dinh dưỡng?</a:t>
            </a:r>
          </a:p>
        </p:txBody>
      </p:sp>
      <p:sp>
        <p:nvSpPr>
          <p:cNvPr id="19" name="Rectangle 1"/>
          <p:cNvSpPr>
            <a:spLocks noChangeArrowheads="1"/>
          </p:cNvSpPr>
          <p:nvPr/>
        </p:nvSpPr>
        <p:spPr bwMode="auto">
          <a:xfrm>
            <a:off x="246186" y="3042797"/>
            <a:ext cx="466109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en-US" sz="2400" b="1" dirty="0" smtClean="0">
                <a:latin typeface="Times New Roman" pitchFamily="18" charset="0"/>
                <a:cs typeface="Times New Roman" pitchFamily="18" charset="0"/>
              </a:rPr>
              <a:t>- </a:t>
            </a:r>
            <a:r>
              <a:rPr lang="pt-BR" sz="2400" b="1" dirty="0" smtClean="0">
                <a:latin typeface="Times New Roman" pitchFamily="18" charset="0"/>
                <a:cs typeface="Times New Roman" pitchFamily="18" charset="0"/>
              </a:rPr>
              <a:t>Lớp đất gồm có ba tầng:</a:t>
            </a:r>
            <a:endParaRPr kumimoji="0" lang="pt-B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 name="Rectangle 1"/>
          <p:cNvSpPr>
            <a:spLocks noChangeArrowheads="1"/>
          </p:cNvSpPr>
          <p:nvPr/>
        </p:nvSpPr>
        <p:spPr bwMode="auto">
          <a:xfrm>
            <a:off x="328248" y="3518745"/>
            <a:ext cx="466109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pt-BR" sz="2400" b="1" dirty="0" smtClean="0">
                <a:latin typeface="Times New Roman" pitchFamily="18" charset="0"/>
                <a:cs typeface="Times New Roman" pitchFamily="18" charset="0"/>
              </a:rPr>
              <a:t>+ Tầng chứa mùn</a:t>
            </a:r>
            <a:endParaRPr kumimoji="0" lang="pt-B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2" name="Rectangle 1"/>
          <p:cNvSpPr>
            <a:spLocks noChangeArrowheads="1"/>
          </p:cNvSpPr>
          <p:nvPr/>
        </p:nvSpPr>
        <p:spPr bwMode="auto">
          <a:xfrm>
            <a:off x="283699" y="3994703"/>
            <a:ext cx="466109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pt-BR" sz="2400" b="1" dirty="0" smtClean="0">
                <a:latin typeface="Times New Roman" pitchFamily="18" charset="0"/>
                <a:cs typeface="Times New Roman" pitchFamily="18" charset="0"/>
              </a:rPr>
              <a:t>+ Tầng tích tụ.</a:t>
            </a:r>
            <a:endParaRPr kumimoji="0" lang="pt-B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3" name="Rectangle 1"/>
          <p:cNvSpPr>
            <a:spLocks noChangeArrowheads="1"/>
          </p:cNvSpPr>
          <p:nvPr/>
        </p:nvSpPr>
        <p:spPr bwMode="auto">
          <a:xfrm>
            <a:off x="309489" y="4484728"/>
            <a:ext cx="466109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pt-BR" sz="2400" b="1" dirty="0" smtClean="0">
                <a:latin typeface="Times New Roman" pitchFamily="18" charset="0"/>
                <a:cs typeface="Times New Roman" pitchFamily="18" charset="0"/>
              </a:rPr>
              <a:t>+ Tầng </a:t>
            </a:r>
            <a:r>
              <a:rPr lang="vi-VN" sz="2400" b="1" dirty="0" smtClean="0">
                <a:latin typeface="Times New Roman" pitchFamily="18" charset="0"/>
                <a:cs typeface="Times New Roman" pitchFamily="18" charset="0"/>
              </a:rPr>
              <a:t>đá</a:t>
            </a:r>
            <a:r>
              <a:rPr lang="en-US" sz="2400" b="1" dirty="0" smtClean="0">
                <a:latin typeface="Times New Roman" pitchFamily="18" charset="0"/>
                <a:cs typeface="Times New Roman" pitchFamily="18" charset="0"/>
              </a:rPr>
              <a:t> mẹ</a:t>
            </a:r>
            <a:r>
              <a:rPr lang="pt-BR" sz="2400" b="1" dirty="0" smtClean="0">
                <a:latin typeface="Times New Roman" pitchFamily="18" charset="0"/>
                <a:cs typeface="Times New Roman" pitchFamily="18" charset="0"/>
              </a:rPr>
              <a:t>.</a:t>
            </a:r>
            <a:endParaRPr kumimoji="0" lang="pt-B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ppt_x</p:attrName>
                                        </p:attrNameLst>
                                      </p:cBhvr>
                                      <p:tavLst>
                                        <p:tav tm="0">
                                          <p:val>
                                            <p:strVal val="#ppt_x-.2"/>
                                          </p:val>
                                        </p:tav>
                                        <p:tav tm="100000">
                                          <p:val>
                                            <p:strVal val="#ppt_x"/>
                                          </p:val>
                                        </p:tav>
                                      </p:tavLst>
                                    </p:anim>
                                    <p:anim calcmode="lin" valueType="num">
                                      <p:cBhvr>
                                        <p:cTn id="1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xit" presetSubtype="0" fill="hold" grpId="1" nodeType="clickEffect">
                                  <p:stCondLst>
                                    <p:cond delay="0"/>
                                  </p:stCondLst>
                                  <p:childTnLst>
                                    <p:anim calcmode="lin" valueType="num">
                                      <p:cBhvr>
                                        <p:cTn id="26" dur="1000"/>
                                        <p:tgtEl>
                                          <p:spTgt spid="18"/>
                                        </p:tgtEl>
                                        <p:attrNameLst>
                                          <p:attrName>ppt_x</p:attrName>
                                        </p:attrNameLst>
                                      </p:cBhvr>
                                      <p:tavLst>
                                        <p:tav tm="0">
                                          <p:val>
                                            <p:strVal val="ppt_x"/>
                                          </p:val>
                                        </p:tav>
                                        <p:tav tm="100000">
                                          <p:val>
                                            <p:strVal val="ppt_x-.2"/>
                                          </p:val>
                                        </p:tav>
                                      </p:tavLst>
                                    </p:anim>
                                    <p:anim calcmode="lin" valueType="num">
                                      <p:cBhvr>
                                        <p:cTn id="27" dur="1000"/>
                                        <p:tgtEl>
                                          <p:spTgt spid="18"/>
                                        </p:tgtEl>
                                        <p:attrNameLst>
                                          <p:attrName>ppt_y</p:attrName>
                                        </p:attrNameLst>
                                      </p:cBhvr>
                                      <p:tavLst>
                                        <p:tav tm="0">
                                          <p:val>
                                            <p:strVal val="ppt_y"/>
                                          </p:val>
                                        </p:tav>
                                        <p:tav tm="100000">
                                          <p:val>
                                            <p:strVal val="ppt_y"/>
                                          </p:val>
                                        </p:tav>
                                      </p:tavLst>
                                    </p:anim>
                                    <p:animEffect transition="out" filter="fade">
                                      <p:cBhvr>
                                        <p:cTn id="28" dur="1000"/>
                                        <p:tgtEl>
                                          <p:spTgt spid="18"/>
                                        </p:tgtEl>
                                      </p:cBhvr>
                                    </p:animEffect>
                                    <p:set>
                                      <p:cBhvr>
                                        <p:cTn id="29" dur="1" fill="hold">
                                          <p:stCondLst>
                                            <p:cond delay="999"/>
                                          </p:stCondLst>
                                        </p:cTn>
                                        <p:tgtEl>
                                          <p:spTgt spid="1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ppt_x</p:attrName>
                                        </p:attrNameLst>
                                      </p:cBhvr>
                                      <p:tavLst>
                                        <p:tav tm="0">
                                          <p:val>
                                            <p:strVal val="#ppt_x-.2"/>
                                          </p:val>
                                        </p:tav>
                                        <p:tav tm="100000">
                                          <p:val>
                                            <p:strVal val="#ppt_x"/>
                                          </p:val>
                                        </p:tav>
                                      </p:tavLst>
                                    </p:anim>
                                    <p:anim calcmode="lin" valueType="num">
                                      <p:cBhvr>
                                        <p:cTn id="35"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1000" fill="hold"/>
                                        <p:tgtEl>
                                          <p:spTgt spid="16"/>
                                        </p:tgtEl>
                                        <p:attrNameLst>
                                          <p:attrName>ppt_x</p:attrName>
                                        </p:attrNameLst>
                                      </p:cBhvr>
                                      <p:tavLst>
                                        <p:tav tm="0">
                                          <p:val>
                                            <p:strVal val="#ppt_x-.2"/>
                                          </p:val>
                                        </p:tav>
                                        <p:tav tm="100000">
                                          <p:val>
                                            <p:strVal val="#ppt_x"/>
                                          </p:val>
                                        </p:tav>
                                      </p:tavLst>
                                    </p:anim>
                                    <p:anim calcmode="lin" valueType="num">
                                      <p:cBhvr>
                                        <p:cTn id="42"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xit" presetSubtype="0" fill="hold" grpId="1" nodeType="clickEffect">
                                  <p:stCondLst>
                                    <p:cond delay="0"/>
                                  </p:stCondLst>
                                  <p:childTnLst>
                                    <p:anim calcmode="lin" valueType="num">
                                      <p:cBhvr>
                                        <p:cTn id="47" dur="1000"/>
                                        <p:tgtEl>
                                          <p:spTgt spid="16"/>
                                        </p:tgtEl>
                                        <p:attrNameLst>
                                          <p:attrName>ppt_x</p:attrName>
                                        </p:attrNameLst>
                                      </p:cBhvr>
                                      <p:tavLst>
                                        <p:tav tm="0">
                                          <p:val>
                                            <p:strVal val="ppt_x"/>
                                          </p:val>
                                        </p:tav>
                                        <p:tav tm="100000">
                                          <p:val>
                                            <p:strVal val="ppt_x-.2"/>
                                          </p:val>
                                        </p:tav>
                                      </p:tavLst>
                                    </p:anim>
                                    <p:anim calcmode="lin" valueType="num">
                                      <p:cBhvr>
                                        <p:cTn id="48" dur="1000"/>
                                        <p:tgtEl>
                                          <p:spTgt spid="16"/>
                                        </p:tgtEl>
                                        <p:attrNameLst>
                                          <p:attrName>ppt_y</p:attrName>
                                        </p:attrNameLst>
                                      </p:cBhvr>
                                      <p:tavLst>
                                        <p:tav tm="0">
                                          <p:val>
                                            <p:strVal val="ppt_y"/>
                                          </p:val>
                                        </p:tav>
                                        <p:tav tm="100000">
                                          <p:val>
                                            <p:strVal val="ppt_y"/>
                                          </p:val>
                                        </p:tav>
                                      </p:tavLst>
                                    </p:anim>
                                    <p:animEffect transition="out" filter="fade">
                                      <p:cBhvr>
                                        <p:cTn id="49" dur="1000"/>
                                        <p:tgtEl>
                                          <p:spTgt spid="16"/>
                                        </p:tgtEl>
                                      </p:cBhvr>
                                    </p:animEffect>
                                    <p:set>
                                      <p:cBhvr>
                                        <p:cTn id="50" dur="1" fill="hold">
                                          <p:stCondLst>
                                            <p:cond delay="9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1000" fill="hold"/>
                                        <p:tgtEl>
                                          <p:spTgt spid="19"/>
                                        </p:tgtEl>
                                        <p:attrNameLst>
                                          <p:attrName>ppt_x</p:attrName>
                                        </p:attrNameLst>
                                      </p:cBhvr>
                                      <p:tavLst>
                                        <p:tav tm="0">
                                          <p:val>
                                            <p:strVal val="#ppt_x-.2"/>
                                          </p:val>
                                        </p:tav>
                                        <p:tav tm="100000">
                                          <p:val>
                                            <p:strVal val="#ppt_x"/>
                                          </p:val>
                                        </p:tav>
                                      </p:tavLst>
                                    </p:anim>
                                    <p:anim calcmode="lin" valueType="num">
                                      <p:cBhvr>
                                        <p:cTn id="56"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1000" fill="hold"/>
                                        <p:tgtEl>
                                          <p:spTgt spid="20"/>
                                        </p:tgtEl>
                                        <p:attrNameLst>
                                          <p:attrName>ppt_x</p:attrName>
                                        </p:attrNameLst>
                                      </p:cBhvr>
                                      <p:tavLst>
                                        <p:tav tm="0">
                                          <p:val>
                                            <p:strVal val="#ppt_x-.2"/>
                                          </p:val>
                                        </p:tav>
                                        <p:tav tm="100000">
                                          <p:val>
                                            <p:strVal val="#ppt_x"/>
                                          </p:val>
                                        </p:tav>
                                      </p:tavLst>
                                    </p:anim>
                                    <p:anim calcmode="lin" valueType="num">
                                      <p:cBhvr>
                                        <p:cTn id="6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64" dur="10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1000" fill="hold"/>
                                        <p:tgtEl>
                                          <p:spTgt spid="22"/>
                                        </p:tgtEl>
                                        <p:attrNameLst>
                                          <p:attrName>ppt_x</p:attrName>
                                        </p:attrNameLst>
                                      </p:cBhvr>
                                      <p:tavLst>
                                        <p:tav tm="0">
                                          <p:val>
                                            <p:strVal val="#ppt_x-.2"/>
                                          </p:val>
                                        </p:tav>
                                        <p:tav tm="100000">
                                          <p:val>
                                            <p:strVal val="#ppt_x"/>
                                          </p:val>
                                        </p:tav>
                                      </p:tavLst>
                                    </p:anim>
                                    <p:anim calcmode="lin" valueType="num">
                                      <p:cBhvr>
                                        <p:cTn id="70"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71" dur="10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29"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1000" fill="hold"/>
                                        <p:tgtEl>
                                          <p:spTgt spid="23"/>
                                        </p:tgtEl>
                                        <p:attrNameLst>
                                          <p:attrName>ppt_x</p:attrName>
                                        </p:attrNameLst>
                                      </p:cBhvr>
                                      <p:tavLst>
                                        <p:tav tm="0">
                                          <p:val>
                                            <p:strVal val="#ppt_x-.2"/>
                                          </p:val>
                                        </p:tav>
                                        <p:tav tm="100000">
                                          <p:val>
                                            <p:strVal val="#ppt_x"/>
                                          </p:val>
                                        </p:tav>
                                      </p:tavLst>
                                    </p:anim>
                                    <p:anim calcmode="lin" valueType="num">
                                      <p:cBhvr>
                                        <p:cTn id="77"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7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P spid="18" grpId="0" animBg="1"/>
      <p:bldP spid="18" grpId="1" animBg="1"/>
      <p:bldP spid="21" grpId="0"/>
      <p:bldP spid="16" grpId="0" animBg="1"/>
      <p:bldP spid="16" grpId="1" animBg="1"/>
      <p:bldP spid="19" grpId="0"/>
      <p:bldP spid="20"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22. LỚP ĐẤT TRÊN TRÁI ĐẤT</a:t>
            </a:r>
            <a:endParaRPr lang="en-US" sz="3000" b="1" dirty="0">
              <a:latin typeface="Times New Roman" pitchFamily="18" charset="0"/>
            </a:endParaRPr>
          </a:p>
        </p:txBody>
      </p:sp>
      <p:sp>
        <p:nvSpPr>
          <p:cNvPr id="11"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6" name="TextBox 5"/>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1. Các tầng </a:t>
            </a:r>
            <a:r>
              <a:rPr lang="vi-VN" sz="2400" b="1" u="sng" dirty="0" smtClean="0">
                <a:solidFill>
                  <a:srgbClr val="000099"/>
                </a:solidFill>
                <a:latin typeface="Times New Roman" pitchFamily="18" charset="0"/>
                <a:cs typeface="Times New Roman" pitchFamily="18" charset="0"/>
              </a:rPr>
              <a:t>đất</a:t>
            </a:r>
            <a:endParaRPr lang="en-US" sz="2400" b="1" u="sng" dirty="0">
              <a:solidFill>
                <a:srgbClr val="000099"/>
              </a:solidFill>
              <a:latin typeface="Times New Roman" pitchFamily="18" charset="0"/>
              <a:cs typeface="Times New Roman" pitchFamily="18" charset="0"/>
            </a:endParaRPr>
          </a:p>
        </p:txBody>
      </p:sp>
      <p:sp>
        <p:nvSpPr>
          <p:cNvPr id="17" name="TextBox 16">
            <a:extLst>
              <a:ext uri="{FF2B5EF4-FFF2-40B4-BE49-F238E27FC236}">
                <a16:creationId xmlns="" xmlns:a16="http://schemas.microsoft.com/office/drawing/2014/main" id="{C767621A-4D3F-4D2D-B628-763BFA64C31D}"/>
              </a:ext>
            </a:extLst>
          </p:cNvPr>
          <p:cNvSpPr txBox="1"/>
          <p:nvPr/>
        </p:nvSpPr>
        <p:spPr>
          <a:xfrm>
            <a:off x="6949432" y="6375012"/>
            <a:ext cx="3910819" cy="400110"/>
          </a:xfrm>
          <a:prstGeom prst="rect">
            <a:avLst/>
          </a:prstGeom>
          <a:solidFill>
            <a:srgbClr val="FFFF00"/>
          </a:solidFill>
          <a:ln>
            <a:solidFill>
              <a:srgbClr val="0000FF"/>
            </a:solidFill>
          </a:ln>
        </p:spPr>
        <p:txBody>
          <a:bodyPr wrap="square" rtlCol="0">
            <a:spAutoFit/>
          </a:bodyPr>
          <a:lstStyle/>
          <a:p>
            <a:pPr algn="ctr"/>
            <a:r>
              <a:rPr lang="en-US" sz="2000" b="1" dirty="0" smtClean="0">
                <a:latin typeface="Times New Roman" pitchFamily="18" charset="0"/>
                <a:cs typeface="Times New Roman" pitchFamily="18" charset="0"/>
              </a:rPr>
              <a:t>H.1. Các tầng </a:t>
            </a:r>
            <a:r>
              <a:rPr lang="vi-VN" sz="2000" b="1" dirty="0" smtClean="0">
                <a:latin typeface="Times New Roman" pitchFamily="18" charset="0"/>
                <a:cs typeface="Times New Roman" pitchFamily="18" charset="0"/>
              </a:rPr>
              <a:t>đất</a:t>
            </a:r>
            <a:endParaRPr lang="en-US" sz="2000" b="1" dirty="0">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xmlns="" id="{BB899F9A-7D3A-4416-AC2A-07BBF0A76CC1}"/>
              </a:ext>
            </a:extLst>
          </p:cNvPr>
          <p:cNvPicPr>
            <a:picLocks noChangeAspect="1"/>
          </p:cNvPicPr>
          <p:nvPr/>
        </p:nvPicPr>
        <p:blipFill rotWithShape="1">
          <a:blip r:embed="rId4"/>
          <a:srcRect l="24070" t="29923" r="24825" b="13031"/>
          <a:stretch/>
        </p:blipFill>
        <p:spPr>
          <a:xfrm>
            <a:off x="5809957" y="1672263"/>
            <a:ext cx="6189784" cy="4530267"/>
          </a:xfrm>
          <a:prstGeom prst="rect">
            <a:avLst/>
          </a:prstGeom>
          <a:ln>
            <a:solidFill>
              <a:srgbClr val="0000FF"/>
            </a:solidFill>
          </a:ln>
        </p:spPr>
      </p:pic>
      <p:sp>
        <p:nvSpPr>
          <p:cNvPr id="24" name="Cloud Callout 23"/>
          <p:cNvSpPr/>
          <p:nvPr/>
        </p:nvSpPr>
        <p:spPr>
          <a:xfrm>
            <a:off x="28136" y="1555652"/>
            <a:ext cx="5289452" cy="4423117"/>
          </a:xfrm>
          <a:prstGeom prst="cloudCallout">
            <a:avLst>
              <a:gd name="adj1" fmla="val 61993"/>
              <a:gd name="adj2" fmla="val 63755"/>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i="1" dirty="0" smtClean="0">
                <a:solidFill>
                  <a:srgbClr val="0000FF"/>
                </a:solidFill>
                <a:latin typeface="Times New Roman" pitchFamily="18" charset="0"/>
                <a:cs typeface="Times New Roman" pitchFamily="18" charset="0"/>
              </a:rPr>
              <a:t>Theo em, trong các tầng đất trên, tầng nào quan trọng nhất, có ảnh hưởng nhiều nhất đến sự sinh trưởng và phát triển của thực vật? Vì sao?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ppt_x</p:attrName>
                                        </p:attrNameLst>
                                      </p:cBhvr>
                                      <p:tavLst>
                                        <p:tav tm="0">
                                          <p:val>
                                            <p:strVal val="#ppt_x-.2"/>
                                          </p:val>
                                        </p:tav>
                                        <p:tav tm="100000">
                                          <p:val>
                                            <p:strVal val="#ppt_x"/>
                                          </p:val>
                                        </p:tav>
                                      </p:tavLst>
                                    </p:anim>
                                    <p:anim calcmode="lin" valueType="num">
                                      <p:cBhvr>
                                        <p:cTn id="8"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22. LỚP ĐẤT TRÊN TRÁI ĐẤT</a:t>
            </a:r>
            <a:endParaRPr lang="en-US" sz="3000" b="1" dirty="0">
              <a:latin typeface="Times New Roman" pitchFamily="18" charset="0"/>
            </a:endParaRPr>
          </a:p>
        </p:txBody>
      </p:sp>
      <p:sp>
        <p:nvSpPr>
          <p:cNvPr id="11"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6" name="TextBox 5"/>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2. Thành phần của </a:t>
            </a:r>
            <a:r>
              <a:rPr lang="vi-VN" sz="2400" b="1" u="sng" dirty="0" smtClean="0">
                <a:solidFill>
                  <a:srgbClr val="000099"/>
                </a:solidFill>
                <a:latin typeface="Times New Roman" pitchFamily="18" charset="0"/>
                <a:cs typeface="Times New Roman" pitchFamily="18" charset="0"/>
              </a:rPr>
              <a:t>đất</a:t>
            </a:r>
            <a:endParaRPr lang="en-US" sz="2400" b="1" u="sng" dirty="0">
              <a:solidFill>
                <a:srgbClr val="000099"/>
              </a:solidFill>
              <a:latin typeface="Times New Roman" pitchFamily="18" charset="0"/>
              <a:cs typeface="Times New Roman" pitchFamily="18" charset="0"/>
            </a:endParaRPr>
          </a:p>
        </p:txBody>
      </p:sp>
      <p:sp>
        <p:nvSpPr>
          <p:cNvPr id="21" name="Rectangle 1"/>
          <p:cNvSpPr>
            <a:spLocks noChangeArrowheads="1"/>
          </p:cNvSpPr>
          <p:nvPr/>
        </p:nvSpPr>
        <p:spPr bwMode="auto">
          <a:xfrm>
            <a:off x="28136" y="1469574"/>
            <a:ext cx="1195753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pPr>
            <a:r>
              <a:rPr lang="pt-BR" sz="2400" b="1" dirty="0" smtClean="0">
                <a:latin typeface="Times New Roman" pitchFamily="18" charset="0"/>
                <a:cs typeface="Times New Roman" pitchFamily="18" charset="0"/>
              </a:rPr>
              <a:t>- Các thành phần trong </a:t>
            </a:r>
            <a:r>
              <a:rPr lang="vi-VN" sz="2400" b="1" dirty="0" smtClean="0">
                <a:latin typeface="Times New Roman" pitchFamily="18" charset="0"/>
                <a:cs typeface="Times New Roman" pitchFamily="18" charset="0"/>
              </a:rPr>
              <a:t>đ</a:t>
            </a:r>
            <a:r>
              <a:rPr lang="pt-BR" sz="2400" b="1" dirty="0" smtClean="0">
                <a:latin typeface="Times New Roman" pitchFamily="18" charset="0"/>
                <a:cs typeface="Times New Roman" pitchFamily="18" charset="0"/>
              </a:rPr>
              <a:t>ất gồm: chất khoáng, chất hữu cơ, không khí và nước.</a:t>
            </a:r>
            <a:endParaRPr kumimoji="0" lang="pt-B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Rectangle 1"/>
          <p:cNvSpPr>
            <a:spLocks noChangeArrowheads="1"/>
          </p:cNvSpPr>
          <p:nvPr/>
        </p:nvSpPr>
        <p:spPr bwMode="auto">
          <a:xfrm>
            <a:off x="42204" y="1931433"/>
            <a:ext cx="5894363"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pt-BR" sz="2400" b="1" dirty="0" smtClean="0">
                <a:latin typeface="Times New Roman" pitchFamily="18" charset="0"/>
                <a:cs typeface="Times New Roman" pitchFamily="18" charset="0"/>
              </a:rPr>
              <a:t>- Tỉ lệ các thành phần trong đất thay đổi tùy thuộc vào điều kiện hình thành đất ở từng nơi.</a:t>
            </a:r>
            <a:endParaRPr lang="en-US" sz="2400" b="1" dirty="0">
              <a:latin typeface="Times New Roman" pitchFamily="18" charset="0"/>
              <a:cs typeface="Times New Roman" pitchFamily="18" charset="0"/>
            </a:endParaRPr>
          </a:p>
        </p:txBody>
      </p:sp>
      <p:pic>
        <p:nvPicPr>
          <p:cNvPr id="24" name="Picture 23"/>
          <p:cNvPicPr/>
          <p:nvPr/>
        </p:nvPicPr>
        <p:blipFill>
          <a:blip r:embed="rId4"/>
          <a:stretch>
            <a:fillRect/>
          </a:stretch>
        </p:blipFill>
        <p:spPr>
          <a:xfrm>
            <a:off x="6035040" y="2222695"/>
            <a:ext cx="5950634" cy="4635305"/>
          </a:xfrm>
          <a:prstGeom prst="rect">
            <a:avLst/>
          </a:prstGeom>
          <a:ln>
            <a:solidFill>
              <a:srgbClr val="0000FF"/>
            </a:solidFill>
          </a:ln>
        </p:spPr>
      </p:pic>
      <p:sp>
        <p:nvSpPr>
          <p:cNvPr id="25" name="TextBox 24">
            <a:extLst>
              <a:ext uri="{FF2B5EF4-FFF2-40B4-BE49-F238E27FC236}">
                <a16:creationId xmlns="" xmlns:a16="http://schemas.microsoft.com/office/drawing/2014/main" id="{C767621A-4D3F-4D2D-B628-763BFA64C31D}"/>
              </a:ext>
            </a:extLst>
          </p:cNvPr>
          <p:cNvSpPr txBox="1"/>
          <p:nvPr/>
        </p:nvSpPr>
        <p:spPr>
          <a:xfrm>
            <a:off x="6808763" y="6020972"/>
            <a:ext cx="4763828" cy="707886"/>
          </a:xfrm>
          <a:prstGeom prst="rect">
            <a:avLst/>
          </a:prstGeom>
          <a:solidFill>
            <a:srgbClr val="FFFF00"/>
          </a:solidFill>
          <a:ln>
            <a:solidFill>
              <a:srgbClr val="0000FF"/>
            </a:solidFill>
          </a:ln>
        </p:spPr>
        <p:txBody>
          <a:bodyPr wrap="square" rtlCol="0">
            <a:spAutoFit/>
          </a:bodyPr>
          <a:lstStyle/>
          <a:p>
            <a:pPr algn="ctr"/>
            <a:r>
              <a:rPr lang="en-US" sz="2000" b="1" dirty="0" smtClean="0">
                <a:latin typeface="Times New Roman" pitchFamily="18" charset="0"/>
                <a:cs typeface="Times New Roman" pitchFamily="18" charset="0"/>
              </a:rPr>
              <a:t>H. 2 Tỉ lệ trung bình </a:t>
            </a:r>
          </a:p>
          <a:p>
            <a:pPr algn="ctr"/>
            <a:r>
              <a:rPr lang="en-US" sz="2000" b="1" dirty="0" smtClean="0">
                <a:latin typeface="Times New Roman" pitchFamily="18" charset="0"/>
                <a:cs typeface="Times New Roman" pitchFamily="18" charset="0"/>
              </a:rPr>
              <a:t>các thành phần trong </a:t>
            </a:r>
            <a:r>
              <a:rPr lang="vi-VN" sz="2000" b="1" dirty="0" smtClean="0">
                <a:latin typeface="Times New Roman" pitchFamily="18" charset="0"/>
                <a:cs typeface="Times New Roman" pitchFamily="18" charset="0"/>
              </a:rPr>
              <a:t>đất</a:t>
            </a:r>
            <a:endParaRPr lang="en-US" sz="2000" b="1" dirty="0">
              <a:latin typeface="Times New Roman" pitchFamily="18" charset="0"/>
              <a:cs typeface="Times New Roman" pitchFamily="18" charset="0"/>
            </a:endParaRPr>
          </a:p>
        </p:txBody>
      </p:sp>
      <p:sp>
        <p:nvSpPr>
          <p:cNvPr id="26" name="Cloud Callout 25"/>
          <p:cNvSpPr/>
          <p:nvPr/>
        </p:nvSpPr>
        <p:spPr>
          <a:xfrm>
            <a:off x="309490" y="1670538"/>
            <a:ext cx="5556738" cy="3632982"/>
          </a:xfrm>
          <a:prstGeom prst="cloudCallout">
            <a:avLst>
              <a:gd name="adj1" fmla="val 45031"/>
              <a:gd name="adj2" fmla="val 80406"/>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i="1" dirty="0" smtClean="0">
                <a:solidFill>
                  <a:srgbClr val="0000FF"/>
                </a:solidFill>
                <a:latin typeface="Times New Roman" pitchFamily="18" charset="0"/>
                <a:cs typeface="Times New Roman" pitchFamily="18" charset="0"/>
              </a:rPr>
              <a:t>Quan sát H.2 cho biết </a:t>
            </a:r>
            <a:r>
              <a:rPr lang="vi-VN" sz="2400" b="1" i="1" dirty="0" smtClean="0">
                <a:solidFill>
                  <a:srgbClr val="0000FF"/>
                </a:solidFill>
                <a:latin typeface="Times New Roman" pitchFamily="18" charset="0"/>
                <a:cs typeface="Times New Roman" pitchFamily="18" charset="0"/>
              </a:rPr>
              <a:t>đất</a:t>
            </a:r>
            <a:r>
              <a:rPr lang="en-US" sz="2400" b="1" i="1" dirty="0" smtClean="0">
                <a:solidFill>
                  <a:srgbClr val="0000FF"/>
                </a:solidFill>
                <a:latin typeface="Times New Roman" pitchFamily="18" charset="0"/>
                <a:cs typeface="Times New Roman" pitchFamily="18" charset="0"/>
              </a:rPr>
              <a:t> bao gồm nh</a:t>
            </a:r>
            <a:r>
              <a:rPr lang="vi-VN" sz="2400" b="1" i="1" dirty="0" smtClean="0">
                <a:solidFill>
                  <a:srgbClr val="0000FF"/>
                </a:solidFill>
                <a:latin typeface="Times New Roman" pitchFamily="18" charset="0"/>
                <a:cs typeface="Times New Roman" pitchFamily="18" charset="0"/>
              </a:rPr>
              <a:t>ữ</a:t>
            </a:r>
            <a:r>
              <a:rPr lang="en-US" sz="2400" b="1" i="1" dirty="0" smtClean="0">
                <a:solidFill>
                  <a:srgbClr val="0000FF"/>
                </a:solidFill>
                <a:latin typeface="Times New Roman" pitchFamily="18" charset="0"/>
                <a:cs typeface="Times New Roman" pitchFamily="18" charset="0"/>
              </a:rPr>
              <a:t>ng thành phần nào? Thành phần nào chiếm tỉ lệ l</a:t>
            </a:r>
            <a:r>
              <a:rPr lang="vi-VN" sz="2400" b="1" i="1" dirty="0" smtClean="0">
                <a:solidFill>
                  <a:srgbClr val="0000FF"/>
                </a:solidFill>
                <a:latin typeface="Times New Roman" pitchFamily="18" charset="0"/>
                <a:cs typeface="Times New Roman" pitchFamily="18" charset="0"/>
              </a:rPr>
              <a:t>ớ</a:t>
            </a:r>
            <a:r>
              <a:rPr lang="en-US" sz="2400" b="1" i="1" dirty="0" smtClean="0">
                <a:solidFill>
                  <a:srgbClr val="0000FF"/>
                </a:solidFill>
                <a:latin typeface="Times New Roman" pitchFamily="18" charset="0"/>
                <a:cs typeface="Times New Roman" pitchFamily="18" charset="0"/>
              </a:rPr>
              <a:t>n nhất trong </a:t>
            </a:r>
            <a:r>
              <a:rPr lang="vi-VN" sz="2400" b="1" i="1" dirty="0" smtClean="0">
                <a:solidFill>
                  <a:srgbClr val="0000FF"/>
                </a:solidFill>
                <a:latin typeface="Times New Roman" pitchFamily="18" charset="0"/>
                <a:cs typeface="Times New Roman" pitchFamily="18" charset="0"/>
              </a:rPr>
              <a:t>đất</a:t>
            </a:r>
            <a:r>
              <a:rPr lang="en-US" sz="2400" b="1" i="1" dirty="0" smtClean="0">
                <a:solidFill>
                  <a:srgbClr val="0000FF"/>
                </a:solidFill>
                <a:latin typeface="Times New Roman" pitchFamily="18" charset="0"/>
                <a:cs typeface="Times New Roman" pitchFamily="18" charset="0"/>
              </a:rPr>
              <a:t>?</a:t>
            </a:r>
          </a:p>
        </p:txBody>
      </p:sp>
      <p:sp>
        <p:nvSpPr>
          <p:cNvPr id="27" name="Cloud Callout 26"/>
          <p:cNvSpPr/>
          <p:nvPr/>
        </p:nvSpPr>
        <p:spPr>
          <a:xfrm>
            <a:off x="337619" y="3881510"/>
            <a:ext cx="5556737" cy="2645898"/>
          </a:xfrm>
          <a:prstGeom prst="cloudCallout">
            <a:avLst>
              <a:gd name="adj1" fmla="val 29590"/>
              <a:gd name="adj2" fmla="val 28794"/>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i="1" dirty="0" smtClean="0">
                <a:solidFill>
                  <a:srgbClr val="0000FF"/>
                </a:solidFill>
                <a:latin typeface="Times New Roman" pitchFamily="18" charset="0"/>
                <a:cs typeface="Times New Roman" pitchFamily="18" charset="0"/>
              </a:rPr>
              <a:t>Tại sao  chất hữu c</a:t>
            </a:r>
            <a:r>
              <a:rPr lang="vi-VN" sz="2400" b="1" i="1" dirty="0" smtClean="0">
                <a:solidFill>
                  <a:srgbClr val="0000FF"/>
                </a:solidFill>
                <a:latin typeface="Times New Roman" pitchFamily="18" charset="0"/>
                <a:cs typeface="Times New Roman" pitchFamily="18" charset="0"/>
              </a:rPr>
              <a:t>ơ</a:t>
            </a:r>
            <a:r>
              <a:rPr lang="en-US" sz="2400" b="1" i="1" dirty="0" smtClean="0">
                <a:solidFill>
                  <a:srgbClr val="0000FF"/>
                </a:solidFill>
                <a:latin typeface="Times New Roman" pitchFamily="18" charset="0"/>
                <a:cs typeface="Times New Roman" pitchFamily="18" charset="0"/>
              </a:rPr>
              <a:t> chiếm tỉ lệ rất nhỏ trong </a:t>
            </a:r>
            <a:r>
              <a:rPr lang="vi-VN" sz="2400" b="1" i="1" dirty="0" smtClean="0">
                <a:solidFill>
                  <a:srgbClr val="0000FF"/>
                </a:solidFill>
                <a:latin typeface="Times New Roman" pitchFamily="18" charset="0"/>
                <a:cs typeface="Times New Roman" pitchFamily="18" charset="0"/>
              </a:rPr>
              <a:t>đất</a:t>
            </a:r>
            <a:r>
              <a:rPr lang="en-US" sz="2400" b="1" i="1" dirty="0" smtClean="0">
                <a:solidFill>
                  <a:srgbClr val="0000FF"/>
                </a:solidFill>
                <a:latin typeface="Times New Roman" pitchFamily="18" charset="0"/>
                <a:cs typeface="Times New Roman" pitchFamily="18" charset="0"/>
              </a:rPr>
              <a:t> nh</a:t>
            </a:r>
            <a:r>
              <a:rPr lang="vi-VN" sz="2400" b="1" i="1" dirty="0" smtClean="0">
                <a:solidFill>
                  <a:srgbClr val="0000FF"/>
                </a:solidFill>
                <a:latin typeface="Times New Roman" pitchFamily="18" charset="0"/>
                <a:cs typeface="Times New Roman" pitchFamily="18" charset="0"/>
              </a:rPr>
              <a:t>ư</a:t>
            </a:r>
            <a:r>
              <a:rPr lang="en-US" sz="2400" b="1" i="1" dirty="0" smtClean="0">
                <a:solidFill>
                  <a:srgbClr val="0000FF"/>
                </a:solidFill>
                <a:latin typeface="Times New Roman" pitchFamily="18" charset="0"/>
                <a:cs typeface="Times New Roman" pitchFamily="18" charset="0"/>
              </a:rPr>
              <a:t>ng lại có ý nghĩa quan trọng </a:t>
            </a:r>
            <a:r>
              <a:rPr lang="vi-VN" sz="2400" b="1" i="1" dirty="0" smtClean="0">
                <a:solidFill>
                  <a:srgbClr val="0000FF"/>
                </a:solidFill>
                <a:latin typeface="Times New Roman" pitchFamily="18" charset="0"/>
                <a:cs typeface="Times New Roman" pitchFamily="18" charset="0"/>
              </a:rPr>
              <a:t>đối</a:t>
            </a:r>
            <a:r>
              <a:rPr lang="en-US" sz="2400" b="1" i="1" dirty="0" smtClean="0">
                <a:solidFill>
                  <a:srgbClr val="0000FF"/>
                </a:solidFill>
                <a:latin typeface="Times New Roman" pitchFamily="18" charset="0"/>
                <a:cs typeface="Times New Roman" pitchFamily="18" charset="0"/>
              </a:rPr>
              <a:t> với cây trồng?</a:t>
            </a:r>
          </a:p>
        </p:txBody>
      </p:sp>
      <p:sp>
        <p:nvSpPr>
          <p:cNvPr id="28" name="Rectangle 1"/>
          <p:cNvSpPr>
            <a:spLocks noChangeArrowheads="1"/>
          </p:cNvSpPr>
          <p:nvPr/>
        </p:nvSpPr>
        <p:spPr bwMode="auto">
          <a:xfrm>
            <a:off x="112544" y="3546873"/>
            <a:ext cx="5741963"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pt-BR" sz="2400" b="1" dirty="0" smtClean="0">
                <a:latin typeface="Times New Roman" pitchFamily="18" charset="0"/>
                <a:cs typeface="Times New Roman" pitchFamily="18" charset="0"/>
              </a:rPr>
              <a:t>- Thành phần hữu cơ chiếm tỉ lệ nhỏ nhưng có vai trò quan trọng nhất trong đất.</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ppt_x</p:attrName>
                                        </p:attrNameLst>
                                      </p:cBhvr>
                                      <p:tavLst>
                                        <p:tav tm="0">
                                          <p:val>
                                            <p:strVal val="#ppt_x-.2"/>
                                          </p:val>
                                        </p:tav>
                                        <p:tav tm="100000">
                                          <p:val>
                                            <p:strVal val="#ppt_x"/>
                                          </p:val>
                                        </p:tav>
                                      </p:tavLst>
                                    </p:anim>
                                    <p:anim calcmode="lin" valueType="num">
                                      <p:cBhvr>
                                        <p:cTn id="13"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5"/>
                                        </p:tgtEl>
                                      </p:cBhvr>
                                    </p:animEffect>
                                  </p:childTnLst>
                                </p:cTn>
                              </p:par>
                              <p:par>
                                <p:cTn id="15" presetID="29"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ppt_x</p:attrName>
                                        </p:attrNameLst>
                                      </p:cBhvr>
                                      <p:tavLst>
                                        <p:tav tm="0">
                                          <p:val>
                                            <p:strVal val="#ppt_x-.2"/>
                                          </p:val>
                                        </p:tav>
                                        <p:tav tm="100000">
                                          <p:val>
                                            <p:strVal val="#ppt_x"/>
                                          </p:val>
                                        </p:tav>
                                      </p:tavLst>
                                    </p:anim>
                                    <p:anim calcmode="lin" valueType="num">
                                      <p:cBhvr>
                                        <p:cTn id="18"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xit" presetSubtype="16" fill="hold" grpId="1" nodeType="clickEffect">
                                  <p:stCondLst>
                                    <p:cond delay="0"/>
                                  </p:stCondLst>
                                  <p:childTnLst>
                                    <p:animEffect transition="out" filter="diamond(in)">
                                      <p:cBhvr>
                                        <p:cTn id="30" dur="1000"/>
                                        <p:tgtEl>
                                          <p:spTgt spid="26"/>
                                        </p:tgtEl>
                                      </p:cBhvr>
                                    </p:animEffect>
                                    <p:set>
                                      <p:cBhvr>
                                        <p:cTn id="31" dur="1" fill="hold">
                                          <p:stCondLst>
                                            <p:cond delay="999"/>
                                          </p:stCondLst>
                                        </p:cTn>
                                        <p:tgtEl>
                                          <p:spTgt spid="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1000" fill="hold"/>
                                        <p:tgtEl>
                                          <p:spTgt spid="21"/>
                                        </p:tgtEl>
                                        <p:attrNameLst>
                                          <p:attrName>ppt_x</p:attrName>
                                        </p:attrNameLst>
                                      </p:cBhvr>
                                      <p:tavLst>
                                        <p:tav tm="0">
                                          <p:val>
                                            <p:strVal val="#ppt_x-.2"/>
                                          </p:val>
                                        </p:tav>
                                        <p:tav tm="100000">
                                          <p:val>
                                            <p:strVal val="#ppt_x"/>
                                          </p:val>
                                        </p:tav>
                                      </p:tavLst>
                                    </p:anim>
                                    <p:anim calcmode="lin" valueType="num">
                                      <p:cBhvr>
                                        <p:cTn id="37"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ppt_x</p:attrName>
                                        </p:attrNameLst>
                                      </p:cBhvr>
                                      <p:tavLst>
                                        <p:tav tm="0">
                                          <p:val>
                                            <p:strVal val="#ppt_x-.2"/>
                                          </p:val>
                                        </p:tav>
                                        <p:tav tm="100000">
                                          <p:val>
                                            <p:strVal val="#ppt_x"/>
                                          </p:val>
                                        </p:tav>
                                      </p:tavLst>
                                    </p:anim>
                                    <p:anim calcmode="lin" valueType="num">
                                      <p:cBhvr>
                                        <p:cTn id="44"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1000" fill="hold"/>
                                        <p:tgtEl>
                                          <p:spTgt spid="27"/>
                                        </p:tgtEl>
                                        <p:attrNameLst>
                                          <p:attrName>ppt_x</p:attrName>
                                        </p:attrNameLst>
                                      </p:cBhvr>
                                      <p:tavLst>
                                        <p:tav tm="0">
                                          <p:val>
                                            <p:strVal val="#ppt_x-.2"/>
                                          </p:val>
                                        </p:tav>
                                        <p:tav tm="100000">
                                          <p:val>
                                            <p:strVal val="#ppt_x"/>
                                          </p:val>
                                        </p:tav>
                                      </p:tavLst>
                                    </p:anim>
                                    <p:anim calcmode="lin" valueType="num">
                                      <p:cBhvr>
                                        <p:cTn id="51"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52" dur="10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9" presetClass="exit" presetSubtype="0" fill="hold" grpId="1" nodeType="clickEffect">
                                  <p:stCondLst>
                                    <p:cond delay="0"/>
                                  </p:stCondLst>
                                  <p:childTnLst>
                                    <p:anim calcmode="lin" valueType="num">
                                      <p:cBhvr>
                                        <p:cTn id="56" dur="1000"/>
                                        <p:tgtEl>
                                          <p:spTgt spid="27"/>
                                        </p:tgtEl>
                                        <p:attrNameLst>
                                          <p:attrName>ppt_x</p:attrName>
                                        </p:attrNameLst>
                                      </p:cBhvr>
                                      <p:tavLst>
                                        <p:tav tm="0">
                                          <p:val>
                                            <p:strVal val="ppt_x"/>
                                          </p:val>
                                        </p:tav>
                                        <p:tav tm="100000">
                                          <p:val>
                                            <p:strVal val="ppt_x-.2"/>
                                          </p:val>
                                        </p:tav>
                                      </p:tavLst>
                                    </p:anim>
                                    <p:anim calcmode="lin" valueType="num">
                                      <p:cBhvr>
                                        <p:cTn id="57" dur="1000"/>
                                        <p:tgtEl>
                                          <p:spTgt spid="27"/>
                                        </p:tgtEl>
                                        <p:attrNameLst>
                                          <p:attrName>ppt_y</p:attrName>
                                        </p:attrNameLst>
                                      </p:cBhvr>
                                      <p:tavLst>
                                        <p:tav tm="0">
                                          <p:val>
                                            <p:strVal val="ppt_y"/>
                                          </p:val>
                                        </p:tav>
                                        <p:tav tm="100000">
                                          <p:val>
                                            <p:strVal val="ppt_y"/>
                                          </p:val>
                                        </p:tav>
                                      </p:tavLst>
                                    </p:anim>
                                    <p:animEffect transition="out" filter="fade">
                                      <p:cBhvr>
                                        <p:cTn id="58" dur="1000"/>
                                        <p:tgtEl>
                                          <p:spTgt spid="27"/>
                                        </p:tgtEl>
                                      </p:cBhvr>
                                    </p:animEffect>
                                    <p:set>
                                      <p:cBhvr>
                                        <p:cTn id="59" dur="1" fill="hold">
                                          <p:stCondLst>
                                            <p:cond delay="999"/>
                                          </p:stCondLst>
                                        </p:cTn>
                                        <p:tgtEl>
                                          <p:spTgt spid="2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1000" fill="hold"/>
                                        <p:tgtEl>
                                          <p:spTgt spid="28"/>
                                        </p:tgtEl>
                                        <p:attrNameLst>
                                          <p:attrName>ppt_x</p:attrName>
                                        </p:attrNameLst>
                                      </p:cBhvr>
                                      <p:tavLst>
                                        <p:tav tm="0">
                                          <p:val>
                                            <p:strVal val="#ppt_x-.2"/>
                                          </p:val>
                                        </p:tav>
                                        <p:tav tm="100000">
                                          <p:val>
                                            <p:strVal val="#ppt_x"/>
                                          </p:val>
                                        </p:tav>
                                      </p:tavLst>
                                    </p:anim>
                                    <p:anim calcmode="lin" valueType="num">
                                      <p:cBhvr>
                                        <p:cTn id="65"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6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19" grpId="0"/>
      <p:bldP spid="25" grpId="0" animBg="1"/>
      <p:bldP spid="26" grpId="0" animBg="1"/>
      <p:bldP spid="26" grpId="1" animBg="1"/>
      <p:bldP spid="27" grpId="0" animBg="1"/>
      <p:bldP spid="27" grpId="1"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22. LỚP ĐẤT TRÊN TRÁI ĐẤT</a:t>
            </a:r>
            <a:endParaRPr lang="en-US" sz="3000" b="1" dirty="0">
              <a:latin typeface="Times New Roman" pitchFamily="18" charset="0"/>
            </a:endParaRPr>
          </a:p>
        </p:txBody>
      </p:sp>
      <p:sp>
        <p:nvSpPr>
          <p:cNvPr id="11"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6" name="TextBox 5"/>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3. Các nhân tố hình thành </a:t>
            </a:r>
            <a:r>
              <a:rPr lang="vi-VN" sz="2400" b="1" u="sng" smtClean="0">
                <a:solidFill>
                  <a:srgbClr val="000099"/>
                </a:solidFill>
                <a:latin typeface="Times New Roman" pitchFamily="18" charset="0"/>
                <a:cs typeface="Times New Roman" pitchFamily="18" charset="0"/>
              </a:rPr>
              <a:t>đất</a:t>
            </a:r>
            <a:endParaRPr lang="en-US" sz="2400" b="1" u="sng" dirty="0">
              <a:solidFill>
                <a:srgbClr val="000099"/>
              </a:solidFill>
              <a:latin typeface="Times New Roman" pitchFamily="18" charset="0"/>
              <a:cs typeface="Times New Roman" pitchFamily="18" charset="0"/>
            </a:endParaRPr>
          </a:p>
        </p:txBody>
      </p:sp>
      <p:sp>
        <p:nvSpPr>
          <p:cNvPr id="26" name="Cloud Callout 25"/>
          <p:cNvSpPr/>
          <p:nvPr/>
        </p:nvSpPr>
        <p:spPr>
          <a:xfrm>
            <a:off x="309490" y="1670538"/>
            <a:ext cx="5387925" cy="3632982"/>
          </a:xfrm>
          <a:prstGeom prst="cloudCallout">
            <a:avLst>
              <a:gd name="adj1" fmla="val 45031"/>
              <a:gd name="adj2" fmla="val 80406"/>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i="1" dirty="0" smtClean="0">
                <a:solidFill>
                  <a:srgbClr val="0000FF"/>
                </a:solidFill>
                <a:latin typeface="Times New Roman" pitchFamily="18" charset="0"/>
                <a:cs typeface="Times New Roman" pitchFamily="18" charset="0"/>
              </a:rPr>
              <a:t>Khai thác thông tin SGK cho biết </a:t>
            </a:r>
            <a:r>
              <a:rPr lang="vi-VN" sz="2400" b="1" i="1" dirty="0" smtClean="0">
                <a:solidFill>
                  <a:srgbClr val="0000FF"/>
                </a:solidFill>
                <a:latin typeface="Times New Roman" pitchFamily="18" charset="0"/>
                <a:cs typeface="Times New Roman" pitchFamily="18" charset="0"/>
              </a:rPr>
              <a:t>đất</a:t>
            </a:r>
            <a:r>
              <a:rPr lang="en-US" sz="2400" b="1" i="1" dirty="0" smtClean="0">
                <a:solidFill>
                  <a:srgbClr val="0000FF"/>
                </a:solidFill>
                <a:latin typeface="Times New Roman" pitchFamily="18" charset="0"/>
                <a:cs typeface="Times New Roman" pitchFamily="18" charset="0"/>
              </a:rPr>
              <a:t> </a:t>
            </a:r>
            <a:r>
              <a:rPr lang="vi-VN" sz="2400" b="1" i="1" dirty="0" smtClean="0">
                <a:solidFill>
                  <a:srgbClr val="0000FF"/>
                </a:solidFill>
                <a:latin typeface="Times New Roman" pitchFamily="18" charset="0"/>
                <a:cs typeface="Times New Roman" pitchFamily="18" charset="0"/>
              </a:rPr>
              <a:t>đượ</a:t>
            </a:r>
            <a:r>
              <a:rPr lang="en-US" sz="2400" b="1" i="1" dirty="0" smtClean="0">
                <a:solidFill>
                  <a:srgbClr val="0000FF"/>
                </a:solidFill>
                <a:latin typeface="Times New Roman" pitchFamily="18" charset="0"/>
                <a:cs typeface="Times New Roman" pitchFamily="18" charset="0"/>
              </a:rPr>
              <a:t>c hình thành từ những nhân tố nào?</a:t>
            </a:r>
          </a:p>
        </p:txBody>
      </p:sp>
      <p:sp>
        <p:nvSpPr>
          <p:cNvPr id="15" name="TextBox 14">
            <a:extLst>
              <a:ext uri="{FF2B5EF4-FFF2-40B4-BE49-F238E27FC236}">
                <a16:creationId xmlns="" xmlns:a16="http://schemas.microsoft.com/office/drawing/2014/main" id="{C767621A-4D3F-4D2D-B628-763BFA64C31D}"/>
              </a:ext>
            </a:extLst>
          </p:cNvPr>
          <p:cNvSpPr txBox="1"/>
          <p:nvPr/>
        </p:nvSpPr>
        <p:spPr>
          <a:xfrm>
            <a:off x="6949432" y="6375012"/>
            <a:ext cx="3910819" cy="400110"/>
          </a:xfrm>
          <a:prstGeom prst="rect">
            <a:avLst/>
          </a:prstGeom>
          <a:solidFill>
            <a:srgbClr val="FFFF00"/>
          </a:solidFill>
          <a:ln>
            <a:solidFill>
              <a:srgbClr val="0000FF"/>
            </a:solidFill>
          </a:ln>
        </p:spPr>
        <p:txBody>
          <a:bodyPr wrap="square" rtlCol="0">
            <a:spAutoFit/>
          </a:bodyPr>
          <a:lstStyle/>
          <a:p>
            <a:pPr algn="ctr"/>
            <a:r>
              <a:rPr lang="en-US" sz="2000" b="1" dirty="0" smtClean="0">
                <a:latin typeface="Times New Roman" pitchFamily="18" charset="0"/>
                <a:cs typeface="Times New Roman" pitchFamily="18" charset="0"/>
              </a:rPr>
              <a:t>H.1. Các tầng </a:t>
            </a:r>
            <a:r>
              <a:rPr lang="vi-VN" sz="2000" b="1" dirty="0" smtClean="0">
                <a:latin typeface="Times New Roman" pitchFamily="18" charset="0"/>
                <a:cs typeface="Times New Roman" pitchFamily="18" charset="0"/>
              </a:rPr>
              <a:t>đất</a:t>
            </a:r>
            <a:endParaRPr lang="en-US" sz="2000" b="1" dirty="0">
              <a:latin typeface="Times New Roman" pitchFamily="18" charset="0"/>
              <a:cs typeface="Times New Roman" pitchFamily="18" charset="0"/>
            </a:endParaRPr>
          </a:p>
        </p:txBody>
      </p:sp>
      <p:pic>
        <p:nvPicPr>
          <p:cNvPr id="16" name="Picture 15">
            <a:extLst>
              <a:ext uri="{FF2B5EF4-FFF2-40B4-BE49-F238E27FC236}">
                <a16:creationId xmlns:a16="http://schemas.microsoft.com/office/drawing/2014/main" xmlns="" id="{BB899F9A-7D3A-4416-AC2A-07BBF0A76CC1}"/>
              </a:ext>
            </a:extLst>
          </p:cNvPr>
          <p:cNvPicPr>
            <a:picLocks noChangeAspect="1"/>
          </p:cNvPicPr>
          <p:nvPr/>
        </p:nvPicPr>
        <p:blipFill rotWithShape="1">
          <a:blip r:embed="rId4"/>
          <a:srcRect l="24070" t="29923" r="24825" b="13031"/>
          <a:stretch/>
        </p:blipFill>
        <p:spPr>
          <a:xfrm>
            <a:off x="5809957" y="1672263"/>
            <a:ext cx="6189784" cy="4530267"/>
          </a:xfrm>
          <a:prstGeom prst="rect">
            <a:avLst/>
          </a:prstGeom>
          <a:ln>
            <a:solidFill>
              <a:srgbClr val="0000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ppt_x</p:attrName>
                                        </p:attrNameLst>
                                      </p:cBhvr>
                                      <p:tavLst>
                                        <p:tav tm="0">
                                          <p:val>
                                            <p:strVal val="#ppt_x-.2"/>
                                          </p:val>
                                        </p:tav>
                                        <p:tav tm="100000">
                                          <p:val>
                                            <p:strVal val="#ppt_x"/>
                                          </p:val>
                                        </p:tav>
                                      </p:tavLst>
                                    </p:anim>
                                    <p:anim calcmode="lin" valueType="num">
                                      <p:cBhvr>
                                        <p:cTn id="1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ppt_x</p:attrName>
                                        </p:attrNameLst>
                                      </p:cBhvr>
                                      <p:tavLst>
                                        <p:tav tm="0">
                                          <p:val>
                                            <p:strVal val="#ppt_x-.2"/>
                                          </p:val>
                                        </p:tav>
                                        <p:tav tm="100000">
                                          <p:val>
                                            <p:strVal val="#ppt_x"/>
                                          </p:val>
                                        </p:tav>
                                      </p:tavLst>
                                    </p:anim>
                                    <p:anim calcmode="lin" valueType="num">
                                      <p:cBhvr>
                                        <p:cTn id="2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ppt_x</p:attrName>
                                        </p:attrNameLst>
                                      </p:cBhvr>
                                      <p:tavLst>
                                        <p:tav tm="0">
                                          <p:val>
                                            <p:strVal val="#ppt_x-.2"/>
                                          </p:val>
                                        </p:tav>
                                        <p:tav tm="100000">
                                          <p:val>
                                            <p:strVal val="#ppt_x"/>
                                          </p:val>
                                        </p:tav>
                                      </p:tavLst>
                                    </p:anim>
                                    <p:anim calcmode="lin" valueType="num">
                                      <p:cBhvr>
                                        <p:cTn id="27"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xit" presetSubtype="0" fill="hold" grpId="1" nodeType="clickEffect">
                                  <p:stCondLst>
                                    <p:cond delay="0"/>
                                  </p:stCondLst>
                                  <p:childTnLst>
                                    <p:anim calcmode="lin" valueType="num">
                                      <p:cBhvr>
                                        <p:cTn id="32" dur="1000"/>
                                        <p:tgtEl>
                                          <p:spTgt spid="26"/>
                                        </p:tgtEl>
                                        <p:attrNameLst>
                                          <p:attrName>ppt_x</p:attrName>
                                        </p:attrNameLst>
                                      </p:cBhvr>
                                      <p:tavLst>
                                        <p:tav tm="0">
                                          <p:val>
                                            <p:strVal val="ppt_x"/>
                                          </p:val>
                                        </p:tav>
                                        <p:tav tm="100000">
                                          <p:val>
                                            <p:strVal val="ppt_x-.2"/>
                                          </p:val>
                                        </p:tav>
                                      </p:tavLst>
                                    </p:anim>
                                    <p:anim calcmode="lin" valueType="num">
                                      <p:cBhvr>
                                        <p:cTn id="33" dur="1000"/>
                                        <p:tgtEl>
                                          <p:spTgt spid="26"/>
                                        </p:tgtEl>
                                        <p:attrNameLst>
                                          <p:attrName>ppt_y</p:attrName>
                                        </p:attrNameLst>
                                      </p:cBhvr>
                                      <p:tavLst>
                                        <p:tav tm="0">
                                          <p:val>
                                            <p:strVal val="ppt_y"/>
                                          </p:val>
                                        </p:tav>
                                        <p:tav tm="100000">
                                          <p:val>
                                            <p:strVal val="ppt_y"/>
                                          </p:val>
                                        </p:tav>
                                      </p:tavLst>
                                    </p:anim>
                                    <p:animEffect transition="out" filter="fade">
                                      <p:cBhvr>
                                        <p:cTn id="34" dur="1000"/>
                                        <p:tgtEl>
                                          <p:spTgt spid="26"/>
                                        </p:tgtEl>
                                      </p:cBhvr>
                                    </p:animEffect>
                                    <p:set>
                                      <p:cBhvr>
                                        <p:cTn id="35" dur="1" fill="hold">
                                          <p:stCondLst>
                                            <p:cond delay="999"/>
                                          </p:stCondLst>
                                        </p:cTn>
                                        <p:tgtEl>
                                          <p:spTgt spid="26"/>
                                        </p:tgtEl>
                                        <p:attrNameLst>
                                          <p:attrName>style.visibility</p:attrName>
                                        </p:attrNameLst>
                                      </p:cBhvr>
                                      <p:to>
                                        <p:strVal val="hidden"/>
                                      </p:to>
                                    </p:set>
                                  </p:childTnLst>
                                </p:cTn>
                              </p:par>
                              <p:par>
                                <p:cTn id="36" presetID="29" presetClass="exit" presetSubtype="0" fill="hold" nodeType="withEffect">
                                  <p:stCondLst>
                                    <p:cond delay="0"/>
                                  </p:stCondLst>
                                  <p:childTnLst>
                                    <p:anim calcmode="lin" valueType="num">
                                      <p:cBhvr>
                                        <p:cTn id="37" dur="1000"/>
                                        <p:tgtEl>
                                          <p:spTgt spid="16"/>
                                        </p:tgtEl>
                                        <p:attrNameLst>
                                          <p:attrName>ppt_x</p:attrName>
                                        </p:attrNameLst>
                                      </p:cBhvr>
                                      <p:tavLst>
                                        <p:tav tm="0">
                                          <p:val>
                                            <p:strVal val="ppt_x"/>
                                          </p:val>
                                        </p:tav>
                                        <p:tav tm="100000">
                                          <p:val>
                                            <p:strVal val="ppt_x-.2"/>
                                          </p:val>
                                        </p:tav>
                                      </p:tavLst>
                                    </p:anim>
                                    <p:anim calcmode="lin" valueType="num">
                                      <p:cBhvr>
                                        <p:cTn id="38" dur="1000"/>
                                        <p:tgtEl>
                                          <p:spTgt spid="16"/>
                                        </p:tgtEl>
                                        <p:attrNameLst>
                                          <p:attrName>ppt_y</p:attrName>
                                        </p:attrNameLst>
                                      </p:cBhvr>
                                      <p:tavLst>
                                        <p:tav tm="0">
                                          <p:val>
                                            <p:strVal val="ppt_y"/>
                                          </p:val>
                                        </p:tav>
                                        <p:tav tm="100000">
                                          <p:val>
                                            <p:strVal val="ppt_y"/>
                                          </p:val>
                                        </p:tav>
                                      </p:tavLst>
                                    </p:anim>
                                    <p:animEffect transition="out" filter="fade">
                                      <p:cBhvr>
                                        <p:cTn id="39" dur="1000"/>
                                        <p:tgtEl>
                                          <p:spTgt spid="16"/>
                                        </p:tgtEl>
                                      </p:cBhvr>
                                    </p:animEffect>
                                    <p:set>
                                      <p:cBhvr>
                                        <p:cTn id="40" dur="1" fill="hold">
                                          <p:stCondLst>
                                            <p:cond delay="999"/>
                                          </p:stCondLst>
                                        </p:cTn>
                                        <p:tgtEl>
                                          <p:spTgt spid="16"/>
                                        </p:tgtEl>
                                        <p:attrNameLst>
                                          <p:attrName>style.visibility</p:attrName>
                                        </p:attrNameLst>
                                      </p:cBhvr>
                                      <p:to>
                                        <p:strVal val="hidden"/>
                                      </p:to>
                                    </p:set>
                                  </p:childTnLst>
                                </p:cTn>
                              </p:par>
                              <p:par>
                                <p:cTn id="41" presetID="29" presetClass="exit" presetSubtype="0" fill="hold" grpId="1" nodeType="withEffect">
                                  <p:stCondLst>
                                    <p:cond delay="0"/>
                                  </p:stCondLst>
                                  <p:childTnLst>
                                    <p:anim calcmode="lin" valueType="num">
                                      <p:cBhvr>
                                        <p:cTn id="42" dur="1000"/>
                                        <p:tgtEl>
                                          <p:spTgt spid="15"/>
                                        </p:tgtEl>
                                        <p:attrNameLst>
                                          <p:attrName>ppt_x</p:attrName>
                                        </p:attrNameLst>
                                      </p:cBhvr>
                                      <p:tavLst>
                                        <p:tav tm="0">
                                          <p:val>
                                            <p:strVal val="ppt_x"/>
                                          </p:val>
                                        </p:tav>
                                        <p:tav tm="100000">
                                          <p:val>
                                            <p:strVal val="ppt_x-.2"/>
                                          </p:val>
                                        </p:tav>
                                      </p:tavLst>
                                    </p:anim>
                                    <p:anim calcmode="lin" valueType="num">
                                      <p:cBhvr>
                                        <p:cTn id="43" dur="1000"/>
                                        <p:tgtEl>
                                          <p:spTgt spid="15"/>
                                        </p:tgtEl>
                                        <p:attrNameLst>
                                          <p:attrName>ppt_y</p:attrName>
                                        </p:attrNameLst>
                                      </p:cBhvr>
                                      <p:tavLst>
                                        <p:tav tm="0">
                                          <p:val>
                                            <p:strVal val="ppt_y"/>
                                          </p:val>
                                        </p:tav>
                                        <p:tav tm="100000">
                                          <p:val>
                                            <p:strVal val="ppt_y"/>
                                          </p:val>
                                        </p:tav>
                                      </p:tavLst>
                                    </p:anim>
                                    <p:animEffect transition="out" filter="fade">
                                      <p:cBhvr>
                                        <p:cTn id="44" dur="1000"/>
                                        <p:tgtEl>
                                          <p:spTgt spid="15"/>
                                        </p:tgtEl>
                                      </p:cBhvr>
                                    </p:animEffect>
                                    <p:set>
                                      <p:cBhvr>
                                        <p:cTn id="45"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animBg="1"/>
      <p:bldP spid="26" grpId="1"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864B37C9-3684-425E-86F2-7D65B37B1B4F}"/>
              </a:ext>
            </a:extLst>
          </p:cNvPr>
          <p:cNvSpPr txBox="1"/>
          <p:nvPr/>
        </p:nvSpPr>
        <p:spPr>
          <a:xfrm>
            <a:off x="721703" y="2693119"/>
            <a:ext cx="10729399" cy="1177374"/>
          </a:xfrm>
          <a:prstGeom prst="rect">
            <a:avLst/>
          </a:prstGeom>
          <a:solidFill>
            <a:srgbClr val="FFFF00"/>
          </a:solidFill>
          <a:ln>
            <a:solidFill>
              <a:srgbClr val="0000FF"/>
            </a:solidFill>
          </a:ln>
        </p:spPr>
        <p:txBody>
          <a:bodyPr wrap="square" rtlCol="0">
            <a:spAutoFit/>
          </a:bodyPr>
          <a:lstStyle/>
          <a:p>
            <a:pPr algn="just">
              <a:lnSpc>
                <a:spcPct val="150000"/>
              </a:lnSpc>
            </a:pPr>
            <a:r>
              <a:rPr lang="en-US" sz="2500" b="1" dirty="0">
                <a:solidFill>
                  <a:srgbClr val="FF0000"/>
                </a:solidFill>
                <a:latin typeface="Times New Roman" pitchFamily="18" charset="0"/>
                <a:cs typeface="Times New Roman" pitchFamily="18" charset="0"/>
              </a:rPr>
              <a:t>Tìm hiểu vai trò của các nhân tố hình thành đất. </a:t>
            </a:r>
            <a:r>
              <a:rPr lang="en-US" sz="2500" b="1" dirty="0" smtClean="0">
                <a:solidFill>
                  <a:srgbClr val="FF0000"/>
                </a:solidFill>
                <a:latin typeface="Times New Roman" pitchFamily="18" charset="0"/>
                <a:cs typeface="Times New Roman" pitchFamily="18" charset="0"/>
              </a:rPr>
              <a:t>Nhân </a:t>
            </a:r>
            <a:r>
              <a:rPr lang="en-US" sz="2500" b="1" dirty="0">
                <a:solidFill>
                  <a:srgbClr val="FF0000"/>
                </a:solidFill>
                <a:latin typeface="Times New Roman" pitchFamily="18" charset="0"/>
                <a:cs typeface="Times New Roman" pitchFamily="18" charset="0"/>
              </a:rPr>
              <a:t>tố nào em cho là quan trọng nhất và giải thích?</a:t>
            </a:r>
          </a:p>
        </p:txBody>
      </p:sp>
      <p:sp>
        <p:nvSpPr>
          <p:cNvPr id="7" name="Rectangle: Rounded Corners 6">
            <a:extLst>
              <a:ext uri="{FF2B5EF4-FFF2-40B4-BE49-F238E27FC236}">
                <a16:creationId xmlns="" xmlns:a16="http://schemas.microsoft.com/office/drawing/2014/main" id="{103A5273-DF22-47ED-9BA7-E519ECE77B19}"/>
              </a:ext>
            </a:extLst>
          </p:cNvPr>
          <p:cNvSpPr/>
          <p:nvPr/>
        </p:nvSpPr>
        <p:spPr>
          <a:xfrm>
            <a:off x="3559249" y="1615984"/>
            <a:ext cx="5073502" cy="830997"/>
          </a:xfrm>
          <a:prstGeom prst="roundRect">
            <a:avLst/>
          </a:prstGeom>
          <a:solidFill>
            <a:schemeClr val="accent2">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70C0"/>
                </a:solidFill>
                <a:latin typeface="Times New Roman" pitchFamily="18" charset="0"/>
                <a:cs typeface="Times New Roman" pitchFamily="18" charset="0"/>
              </a:rPr>
              <a:t>THẢO LUẬN </a:t>
            </a:r>
            <a:r>
              <a:rPr lang="en-US" sz="2500" b="1" dirty="0" smtClean="0">
                <a:solidFill>
                  <a:srgbClr val="0070C0"/>
                </a:solidFill>
                <a:latin typeface="Times New Roman" pitchFamily="18" charset="0"/>
                <a:cs typeface="Times New Roman" pitchFamily="18" charset="0"/>
              </a:rPr>
              <a:t>NHÓM</a:t>
            </a:r>
            <a:endParaRPr lang="en-US" sz="2500" b="1" dirty="0">
              <a:solidFill>
                <a:srgbClr val="0070C0"/>
              </a:solidFill>
              <a:latin typeface="Times New Roman" pitchFamily="18" charset="0"/>
              <a:cs typeface="Times New Roman" pitchFamily="18" charset="0"/>
            </a:endParaRPr>
          </a:p>
        </p:txBody>
      </p:sp>
      <p:grpSp>
        <p:nvGrpSpPr>
          <p:cNvPr id="5" name="Group 7">
            <a:extLst>
              <a:ext uri="{FF2B5EF4-FFF2-40B4-BE49-F238E27FC236}">
                <a16:creationId xmlns="" xmlns:a16="http://schemas.microsoft.com/office/drawing/2014/main" id="{39637EAF-75AF-405F-A6E7-BB95A9E2D06A}"/>
              </a:ext>
            </a:extLst>
          </p:cNvPr>
          <p:cNvGrpSpPr/>
          <p:nvPr/>
        </p:nvGrpSpPr>
        <p:grpSpPr>
          <a:xfrm>
            <a:off x="151936" y="4188666"/>
            <a:ext cx="3435326" cy="1902799"/>
            <a:chOff x="2695" y="1347581"/>
            <a:chExt cx="3283776" cy="1341173"/>
          </a:xfrm>
        </p:grpSpPr>
        <p:sp>
          <p:nvSpPr>
            <p:cNvPr id="9" name="Arrow: Chevron 8">
              <a:extLst>
                <a:ext uri="{FF2B5EF4-FFF2-40B4-BE49-F238E27FC236}">
                  <a16:creationId xmlns="" xmlns:a16="http://schemas.microsoft.com/office/drawing/2014/main" id="{46BA9907-22BC-4322-BAA4-3A1F04A7C8E2}"/>
                </a:ext>
              </a:extLst>
            </p:cNvPr>
            <p:cNvSpPr/>
            <p:nvPr/>
          </p:nvSpPr>
          <p:spPr>
            <a:xfrm>
              <a:off x="2695" y="1375244"/>
              <a:ext cx="3283776" cy="1313510"/>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Arrow: Chevron 4">
              <a:extLst>
                <a:ext uri="{FF2B5EF4-FFF2-40B4-BE49-F238E27FC236}">
                  <a16:creationId xmlns="" xmlns:a16="http://schemas.microsoft.com/office/drawing/2014/main" id="{289F4C9F-9910-4DEA-A7FD-2F46C9EA645C}"/>
                </a:ext>
              </a:extLst>
            </p:cNvPr>
            <p:cNvSpPr txBox="1"/>
            <p:nvPr/>
          </p:nvSpPr>
          <p:spPr>
            <a:xfrm>
              <a:off x="1216661" y="1347581"/>
              <a:ext cx="1970267"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2500" b="1" dirty="0">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rPr>
                <a:t>Đá mẹ</a:t>
              </a:r>
            </a:p>
          </p:txBody>
        </p:sp>
      </p:grpSp>
      <p:grpSp>
        <p:nvGrpSpPr>
          <p:cNvPr id="8" name="Group 10">
            <a:extLst>
              <a:ext uri="{FF2B5EF4-FFF2-40B4-BE49-F238E27FC236}">
                <a16:creationId xmlns="" xmlns:a16="http://schemas.microsoft.com/office/drawing/2014/main" id="{7ABC0772-279D-4D59-920F-D9AE420DD84C}"/>
              </a:ext>
            </a:extLst>
          </p:cNvPr>
          <p:cNvGrpSpPr/>
          <p:nvPr/>
        </p:nvGrpSpPr>
        <p:grpSpPr>
          <a:xfrm>
            <a:off x="2460144" y="4213847"/>
            <a:ext cx="3617101" cy="1885290"/>
            <a:chOff x="2695" y="1359921"/>
            <a:chExt cx="3584938" cy="1328833"/>
          </a:xfrm>
        </p:grpSpPr>
        <p:sp>
          <p:nvSpPr>
            <p:cNvPr id="12" name="Arrow: Chevron 11">
              <a:extLst>
                <a:ext uri="{FF2B5EF4-FFF2-40B4-BE49-F238E27FC236}">
                  <a16:creationId xmlns="" xmlns:a16="http://schemas.microsoft.com/office/drawing/2014/main" id="{5016216F-A7D6-4E55-980F-9C5F0A8A530E}"/>
                </a:ext>
              </a:extLst>
            </p:cNvPr>
            <p:cNvSpPr/>
            <p:nvPr/>
          </p:nvSpPr>
          <p:spPr>
            <a:xfrm>
              <a:off x="2695" y="1375244"/>
              <a:ext cx="3283776" cy="1313510"/>
            </a:xfrm>
            <a:prstGeom prst="chevron">
              <a:avLst/>
            </a:prstGeom>
            <a:solidFill>
              <a:srgbClr val="00B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Arrow: Chevron 4">
              <a:extLst>
                <a:ext uri="{FF2B5EF4-FFF2-40B4-BE49-F238E27FC236}">
                  <a16:creationId xmlns="" xmlns:a16="http://schemas.microsoft.com/office/drawing/2014/main" id="{C89D6496-B961-4BB0-A2B1-F380D56AD898}"/>
                </a:ext>
              </a:extLst>
            </p:cNvPr>
            <p:cNvSpPr txBox="1"/>
            <p:nvPr/>
          </p:nvSpPr>
          <p:spPr>
            <a:xfrm>
              <a:off x="1206712" y="1359921"/>
              <a:ext cx="2380921"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2500" b="1" dirty="0">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rPr>
                <a:t>Khí hậu</a:t>
              </a:r>
            </a:p>
          </p:txBody>
        </p:sp>
      </p:grpSp>
      <p:grpSp>
        <p:nvGrpSpPr>
          <p:cNvPr id="11" name="Group 13">
            <a:extLst>
              <a:ext uri="{FF2B5EF4-FFF2-40B4-BE49-F238E27FC236}">
                <a16:creationId xmlns="" xmlns:a16="http://schemas.microsoft.com/office/drawing/2014/main" id="{DB83109D-B6A3-44DA-BA34-6B081779ECD0}"/>
              </a:ext>
            </a:extLst>
          </p:cNvPr>
          <p:cNvGrpSpPr/>
          <p:nvPr/>
        </p:nvGrpSpPr>
        <p:grpSpPr>
          <a:xfrm>
            <a:off x="7227947" y="4214500"/>
            <a:ext cx="3097739" cy="1889715"/>
            <a:chOff x="2695" y="1356802"/>
            <a:chExt cx="3410287" cy="1331952"/>
          </a:xfrm>
        </p:grpSpPr>
        <p:sp>
          <p:nvSpPr>
            <p:cNvPr id="15" name="Arrow: Chevron 14">
              <a:extLst>
                <a:ext uri="{FF2B5EF4-FFF2-40B4-BE49-F238E27FC236}">
                  <a16:creationId xmlns="" xmlns:a16="http://schemas.microsoft.com/office/drawing/2014/main" id="{64483151-5753-4855-9B85-5EADEA04AA44}"/>
                </a:ext>
              </a:extLst>
            </p:cNvPr>
            <p:cNvSpPr/>
            <p:nvPr/>
          </p:nvSpPr>
          <p:spPr>
            <a:xfrm>
              <a:off x="2695" y="1375244"/>
              <a:ext cx="3283776" cy="1313510"/>
            </a:xfrm>
            <a:prstGeom prst="chevron">
              <a:avLst/>
            </a:prstGeom>
            <a:solidFill>
              <a:schemeClr val="tx1">
                <a:lumMod val="50000"/>
                <a:lumOff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Arrow: Chevron 4">
              <a:extLst>
                <a:ext uri="{FF2B5EF4-FFF2-40B4-BE49-F238E27FC236}">
                  <a16:creationId xmlns="" xmlns:a16="http://schemas.microsoft.com/office/drawing/2014/main" id="{601CA3A6-888D-41C5-BDB8-7B2F423CAA10}"/>
                </a:ext>
              </a:extLst>
            </p:cNvPr>
            <p:cNvSpPr txBox="1"/>
            <p:nvPr/>
          </p:nvSpPr>
          <p:spPr>
            <a:xfrm>
              <a:off x="1151547" y="1356802"/>
              <a:ext cx="2261435"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2500" b="1">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rPr>
                <a:t>Địa hình</a:t>
              </a:r>
              <a:endParaRPr lang="en-US" sz="2500" b="1" dirty="0">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endParaRPr>
            </a:p>
          </p:txBody>
        </p:sp>
      </p:grpSp>
      <p:grpSp>
        <p:nvGrpSpPr>
          <p:cNvPr id="14" name="Group 16">
            <a:extLst>
              <a:ext uri="{FF2B5EF4-FFF2-40B4-BE49-F238E27FC236}">
                <a16:creationId xmlns="" xmlns:a16="http://schemas.microsoft.com/office/drawing/2014/main" id="{F1E86255-E55F-4658-B9C1-56D4D2EEF8CC}"/>
              </a:ext>
            </a:extLst>
          </p:cNvPr>
          <p:cNvGrpSpPr/>
          <p:nvPr/>
        </p:nvGrpSpPr>
        <p:grpSpPr>
          <a:xfrm>
            <a:off x="4832064" y="4212527"/>
            <a:ext cx="3453808" cy="1885292"/>
            <a:chOff x="2695" y="1359919"/>
            <a:chExt cx="3386422" cy="1328835"/>
          </a:xfrm>
        </p:grpSpPr>
        <p:sp>
          <p:nvSpPr>
            <p:cNvPr id="18" name="Arrow: Chevron 17">
              <a:extLst>
                <a:ext uri="{FF2B5EF4-FFF2-40B4-BE49-F238E27FC236}">
                  <a16:creationId xmlns="" xmlns:a16="http://schemas.microsoft.com/office/drawing/2014/main" id="{80B91677-CDBB-40E5-A549-551AC214FA6E}"/>
                </a:ext>
              </a:extLst>
            </p:cNvPr>
            <p:cNvSpPr/>
            <p:nvPr/>
          </p:nvSpPr>
          <p:spPr>
            <a:xfrm>
              <a:off x="2695" y="1375244"/>
              <a:ext cx="3283776" cy="1313510"/>
            </a:xfrm>
            <a:prstGeom prst="chevron">
              <a:avLst/>
            </a:prstGeom>
            <a:solidFill>
              <a:srgbClr val="7030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Arrow: Chevron 4">
              <a:extLst>
                <a:ext uri="{FF2B5EF4-FFF2-40B4-BE49-F238E27FC236}">
                  <a16:creationId xmlns="" xmlns:a16="http://schemas.microsoft.com/office/drawing/2014/main" id="{912382B6-4BEA-45B5-82D6-DC0DAFF5E0F3}"/>
                </a:ext>
              </a:extLst>
            </p:cNvPr>
            <p:cNvSpPr txBox="1"/>
            <p:nvPr/>
          </p:nvSpPr>
          <p:spPr>
            <a:xfrm>
              <a:off x="1127683" y="1359919"/>
              <a:ext cx="2261434"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2500" b="1" dirty="0">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rPr>
                <a:t>Sinh vật</a:t>
              </a:r>
            </a:p>
          </p:txBody>
        </p:sp>
      </p:grpSp>
      <p:grpSp>
        <p:nvGrpSpPr>
          <p:cNvPr id="17" name="Group 19">
            <a:extLst>
              <a:ext uri="{FF2B5EF4-FFF2-40B4-BE49-F238E27FC236}">
                <a16:creationId xmlns="" xmlns:a16="http://schemas.microsoft.com/office/drawing/2014/main" id="{0D83EBCF-E2DF-4754-B4B1-9F571177BB33}"/>
              </a:ext>
            </a:extLst>
          </p:cNvPr>
          <p:cNvGrpSpPr/>
          <p:nvPr/>
        </p:nvGrpSpPr>
        <p:grpSpPr>
          <a:xfrm>
            <a:off x="9270609" y="4169808"/>
            <a:ext cx="2880525" cy="1924611"/>
            <a:chOff x="2695" y="1332205"/>
            <a:chExt cx="3319546" cy="1356549"/>
          </a:xfrm>
        </p:grpSpPr>
        <p:sp>
          <p:nvSpPr>
            <p:cNvPr id="21" name="Arrow: Chevron 20">
              <a:extLst>
                <a:ext uri="{FF2B5EF4-FFF2-40B4-BE49-F238E27FC236}">
                  <a16:creationId xmlns="" xmlns:a16="http://schemas.microsoft.com/office/drawing/2014/main" id="{6081EC85-E985-4802-B983-66B8B6402323}"/>
                </a:ext>
              </a:extLst>
            </p:cNvPr>
            <p:cNvSpPr/>
            <p:nvPr/>
          </p:nvSpPr>
          <p:spPr>
            <a:xfrm>
              <a:off x="2695" y="1375244"/>
              <a:ext cx="3283776" cy="1313510"/>
            </a:xfrm>
            <a:prstGeom prst="chevron">
              <a:avLst/>
            </a:prstGeom>
            <a:solidFill>
              <a:srgbClr val="C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Arrow: Chevron 4">
              <a:extLst>
                <a:ext uri="{FF2B5EF4-FFF2-40B4-BE49-F238E27FC236}">
                  <a16:creationId xmlns="" xmlns:a16="http://schemas.microsoft.com/office/drawing/2014/main" id="{EFEE75DE-3243-479A-8FF2-96A3120CAFB3}"/>
                </a:ext>
              </a:extLst>
            </p:cNvPr>
            <p:cNvSpPr txBox="1"/>
            <p:nvPr/>
          </p:nvSpPr>
          <p:spPr>
            <a:xfrm>
              <a:off x="1060796" y="1332205"/>
              <a:ext cx="2261445"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2500" b="1" dirty="0">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rPr>
                <a:t>Thời gian</a:t>
              </a:r>
            </a:p>
          </p:txBody>
        </p:sp>
      </p:grpSp>
      <p:sp>
        <p:nvSpPr>
          <p:cNvPr id="23" name="TextBox 22">
            <a:extLst>
              <a:ext uri="{FF2B5EF4-FFF2-40B4-BE49-F238E27FC236}">
                <a16:creationId xmlns="" xmlns:a16="http://schemas.microsoft.com/office/drawing/2014/main" id="{24292F98-ABF6-4C43-9B0F-D7CA91F8C985}"/>
              </a:ext>
            </a:extLst>
          </p:cNvPr>
          <p:cNvSpPr txBox="1"/>
          <p:nvPr/>
        </p:nvSpPr>
        <p:spPr>
          <a:xfrm>
            <a:off x="494260" y="6178827"/>
            <a:ext cx="1534160" cy="477054"/>
          </a:xfrm>
          <a:prstGeom prst="rect">
            <a:avLst/>
          </a:prstGeom>
          <a:solidFill>
            <a:srgbClr val="FFFF00"/>
          </a:solidFill>
          <a:ln>
            <a:solidFill>
              <a:srgbClr val="0000FF"/>
            </a:solidFill>
          </a:ln>
        </p:spPr>
        <p:txBody>
          <a:bodyPr wrap="square" rtlCol="0">
            <a:spAutoFit/>
          </a:bodyPr>
          <a:lstStyle/>
          <a:p>
            <a:pPr algn="ctr"/>
            <a:r>
              <a:rPr lang="en-US" sz="2500" b="1" dirty="0">
                <a:solidFill>
                  <a:srgbClr val="0000FF"/>
                </a:solidFill>
                <a:latin typeface="Times New Roman" pitchFamily="18" charset="0"/>
                <a:cs typeface="Times New Roman" pitchFamily="18" charset="0"/>
              </a:rPr>
              <a:t>Nhóm 1</a:t>
            </a:r>
          </a:p>
        </p:txBody>
      </p:sp>
      <p:sp>
        <p:nvSpPr>
          <p:cNvPr id="24" name="TextBox 23">
            <a:extLst>
              <a:ext uri="{FF2B5EF4-FFF2-40B4-BE49-F238E27FC236}">
                <a16:creationId xmlns="" xmlns:a16="http://schemas.microsoft.com/office/drawing/2014/main" id="{45089966-7923-4D1E-92EF-887FBAD0C909}"/>
              </a:ext>
            </a:extLst>
          </p:cNvPr>
          <p:cNvSpPr txBox="1"/>
          <p:nvPr/>
        </p:nvSpPr>
        <p:spPr>
          <a:xfrm>
            <a:off x="2701346" y="6148977"/>
            <a:ext cx="1534160" cy="477054"/>
          </a:xfrm>
          <a:prstGeom prst="rect">
            <a:avLst/>
          </a:prstGeom>
          <a:solidFill>
            <a:srgbClr val="FFFF00"/>
          </a:solidFill>
          <a:ln>
            <a:solidFill>
              <a:srgbClr val="0000FF"/>
            </a:solidFill>
          </a:ln>
        </p:spPr>
        <p:txBody>
          <a:bodyPr wrap="square" rtlCol="0">
            <a:spAutoFit/>
          </a:bodyPr>
          <a:lstStyle/>
          <a:p>
            <a:pPr algn="ctr"/>
            <a:r>
              <a:rPr lang="en-US" sz="2500" b="1">
                <a:solidFill>
                  <a:srgbClr val="0000FF"/>
                </a:solidFill>
                <a:latin typeface="Times New Roman" pitchFamily="18" charset="0"/>
                <a:cs typeface="Times New Roman" pitchFamily="18" charset="0"/>
              </a:rPr>
              <a:t>Nhóm 2</a:t>
            </a:r>
          </a:p>
        </p:txBody>
      </p:sp>
      <p:sp>
        <p:nvSpPr>
          <p:cNvPr id="25" name="TextBox 24">
            <a:extLst>
              <a:ext uri="{FF2B5EF4-FFF2-40B4-BE49-F238E27FC236}">
                <a16:creationId xmlns="" xmlns:a16="http://schemas.microsoft.com/office/drawing/2014/main" id="{EC006CC8-4199-487D-B2DB-3389BFD1CECF}"/>
              </a:ext>
            </a:extLst>
          </p:cNvPr>
          <p:cNvSpPr txBox="1"/>
          <p:nvPr/>
        </p:nvSpPr>
        <p:spPr>
          <a:xfrm>
            <a:off x="5145842" y="6158709"/>
            <a:ext cx="1534160" cy="477054"/>
          </a:xfrm>
          <a:prstGeom prst="rect">
            <a:avLst/>
          </a:prstGeom>
          <a:solidFill>
            <a:srgbClr val="FFFF00"/>
          </a:solidFill>
          <a:ln>
            <a:solidFill>
              <a:srgbClr val="0000FF"/>
            </a:solidFill>
          </a:ln>
        </p:spPr>
        <p:txBody>
          <a:bodyPr wrap="square" rtlCol="0">
            <a:spAutoFit/>
          </a:bodyPr>
          <a:lstStyle/>
          <a:p>
            <a:pPr algn="ctr"/>
            <a:r>
              <a:rPr lang="en-US" sz="2500" b="1" dirty="0">
                <a:solidFill>
                  <a:srgbClr val="0000FF"/>
                </a:solidFill>
                <a:latin typeface="Times New Roman" pitchFamily="18" charset="0"/>
                <a:cs typeface="Times New Roman" pitchFamily="18" charset="0"/>
              </a:rPr>
              <a:t>Nhóm 3</a:t>
            </a:r>
          </a:p>
        </p:txBody>
      </p:sp>
      <p:sp>
        <p:nvSpPr>
          <p:cNvPr id="26" name="TextBox 25">
            <a:extLst>
              <a:ext uri="{FF2B5EF4-FFF2-40B4-BE49-F238E27FC236}">
                <a16:creationId xmlns="" xmlns:a16="http://schemas.microsoft.com/office/drawing/2014/main" id="{EF2606A8-9185-4877-A235-01E246C6A0A6}"/>
              </a:ext>
            </a:extLst>
          </p:cNvPr>
          <p:cNvSpPr txBox="1"/>
          <p:nvPr/>
        </p:nvSpPr>
        <p:spPr>
          <a:xfrm>
            <a:off x="7661458" y="6168441"/>
            <a:ext cx="1534160" cy="477054"/>
          </a:xfrm>
          <a:prstGeom prst="rect">
            <a:avLst/>
          </a:prstGeom>
          <a:solidFill>
            <a:srgbClr val="FFFF00"/>
          </a:solidFill>
          <a:ln>
            <a:solidFill>
              <a:srgbClr val="0000FF"/>
            </a:solidFill>
          </a:ln>
        </p:spPr>
        <p:txBody>
          <a:bodyPr wrap="square" rtlCol="0">
            <a:spAutoFit/>
          </a:bodyPr>
          <a:lstStyle/>
          <a:p>
            <a:pPr algn="ctr"/>
            <a:r>
              <a:rPr lang="en-US" sz="2500" b="1">
                <a:solidFill>
                  <a:srgbClr val="0000FF"/>
                </a:solidFill>
                <a:latin typeface="Times New Roman" pitchFamily="18" charset="0"/>
                <a:cs typeface="Times New Roman" pitchFamily="18" charset="0"/>
              </a:rPr>
              <a:t>Nhóm 4</a:t>
            </a:r>
          </a:p>
        </p:txBody>
      </p:sp>
      <p:sp>
        <p:nvSpPr>
          <p:cNvPr id="27" name="TextBox 26">
            <a:extLst>
              <a:ext uri="{FF2B5EF4-FFF2-40B4-BE49-F238E27FC236}">
                <a16:creationId xmlns="" xmlns:a16="http://schemas.microsoft.com/office/drawing/2014/main" id="{31F60729-53C9-4318-9819-FF7F394D9F0B}"/>
              </a:ext>
            </a:extLst>
          </p:cNvPr>
          <p:cNvSpPr txBox="1"/>
          <p:nvPr/>
        </p:nvSpPr>
        <p:spPr>
          <a:xfrm>
            <a:off x="10023670" y="6152004"/>
            <a:ext cx="1534160" cy="477054"/>
          </a:xfrm>
          <a:prstGeom prst="rect">
            <a:avLst/>
          </a:prstGeom>
          <a:solidFill>
            <a:srgbClr val="FFFF00"/>
          </a:solidFill>
          <a:ln>
            <a:solidFill>
              <a:srgbClr val="0000FF"/>
            </a:solidFill>
          </a:ln>
        </p:spPr>
        <p:txBody>
          <a:bodyPr wrap="square" rtlCol="0">
            <a:spAutoFit/>
          </a:bodyPr>
          <a:lstStyle/>
          <a:p>
            <a:pPr algn="ctr"/>
            <a:r>
              <a:rPr lang="en-US" sz="2500" b="1">
                <a:solidFill>
                  <a:srgbClr val="0000FF"/>
                </a:solidFill>
                <a:latin typeface="Times New Roman" pitchFamily="18" charset="0"/>
                <a:cs typeface="Times New Roman" pitchFamily="18" charset="0"/>
              </a:rPr>
              <a:t>Nhóm 5</a:t>
            </a:r>
          </a:p>
        </p:txBody>
      </p:sp>
      <p:sp>
        <p:nvSpPr>
          <p:cNvPr id="28"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22. LỚP ĐẤT TRÊN TRÁI ĐẤT</a:t>
            </a:r>
            <a:endParaRPr lang="en-US" sz="3000" b="1" dirty="0">
              <a:latin typeface="Times New Roman" pitchFamily="18" charset="0"/>
            </a:endParaRPr>
          </a:p>
        </p:txBody>
      </p:sp>
      <p:sp>
        <p:nvSpPr>
          <p:cNvPr id="29"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30"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31"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32" name="TextBox 31"/>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3. Các nhân tố hình thành </a:t>
            </a:r>
            <a:r>
              <a:rPr lang="vi-VN" sz="2400" b="1" u="sng" dirty="0" smtClean="0">
                <a:solidFill>
                  <a:srgbClr val="000099"/>
                </a:solidFill>
                <a:latin typeface="Times New Roman" pitchFamily="18" charset="0"/>
                <a:cs typeface="Times New Roman" pitchFamily="18" charset="0"/>
              </a:rPr>
              <a:t>đất</a:t>
            </a:r>
            <a:endParaRPr lang="en-US" sz="2400" b="1" u="sng" dirty="0">
              <a:solidFill>
                <a:srgbClr val="000099"/>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73352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ppt_x</p:attrName>
                                        </p:attrNameLst>
                                      </p:cBhvr>
                                      <p:tavLst>
                                        <p:tav tm="0">
                                          <p:val>
                                            <p:strVal val="#ppt_x-.2"/>
                                          </p:val>
                                        </p:tav>
                                        <p:tav tm="100000">
                                          <p:val>
                                            <p:strVal val="#ppt_x"/>
                                          </p:val>
                                        </p:tav>
                                      </p:tavLst>
                                    </p:anim>
                                    <p:anim calcmode="lin" valueType="num">
                                      <p:cBhvr>
                                        <p:cTn id="23"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ppt_x</p:attrName>
                                        </p:attrNameLst>
                                      </p:cBhvr>
                                      <p:tavLst>
                                        <p:tav tm="0">
                                          <p:val>
                                            <p:strVal val="#ppt_x-.2"/>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8"/>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ppt_x</p:attrName>
                                        </p:attrNameLst>
                                      </p:cBhvr>
                                      <p:tavLst>
                                        <p:tav tm="0">
                                          <p:val>
                                            <p:strVal val="#ppt_x-.2"/>
                                          </p:val>
                                        </p:tav>
                                        <p:tav tm="100000">
                                          <p:val>
                                            <p:strVal val="#ppt_x"/>
                                          </p:val>
                                        </p:tav>
                                      </p:tavLst>
                                    </p:anim>
                                    <p:anim calcmode="lin" valueType="num">
                                      <p:cBhvr>
                                        <p:cTn id="35"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ppt_x</p:attrName>
                                        </p:attrNameLst>
                                      </p:cBhvr>
                                      <p:tavLst>
                                        <p:tav tm="0">
                                          <p:val>
                                            <p:strVal val="#ppt_x-.2"/>
                                          </p:val>
                                        </p:tav>
                                        <p:tav tm="100000">
                                          <p:val>
                                            <p:strVal val="#ppt_x"/>
                                          </p:val>
                                        </p:tav>
                                      </p:tavLst>
                                    </p:anim>
                                    <p:anim calcmode="lin" valueType="num">
                                      <p:cBhvr>
                                        <p:cTn id="42"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4"/>
                                        </p:tgtEl>
                                      </p:cBhvr>
                                    </p:animEffect>
                                  </p:childTnLst>
                                </p:cTn>
                              </p:par>
                              <p:par>
                                <p:cTn id="44" presetID="29"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ppt_x</p:attrName>
                                        </p:attrNameLst>
                                      </p:cBhvr>
                                      <p:tavLst>
                                        <p:tav tm="0">
                                          <p:val>
                                            <p:strVal val="#ppt_x-.2"/>
                                          </p:val>
                                        </p:tav>
                                        <p:tav tm="100000">
                                          <p:val>
                                            <p:strVal val="#ppt_x"/>
                                          </p:val>
                                        </p:tav>
                                      </p:tavLst>
                                    </p:anim>
                                    <p:anim calcmode="lin" valueType="num">
                                      <p:cBhvr>
                                        <p:cTn id="47"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48" dur="10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ppt_x</p:attrName>
                                        </p:attrNameLst>
                                      </p:cBhvr>
                                      <p:tavLst>
                                        <p:tav tm="0">
                                          <p:val>
                                            <p:strVal val="#ppt_x-.2"/>
                                          </p:val>
                                        </p:tav>
                                        <p:tav tm="100000">
                                          <p:val>
                                            <p:strVal val="#ppt_x"/>
                                          </p:val>
                                        </p:tav>
                                      </p:tavLst>
                                    </p:anim>
                                    <p:anim calcmode="lin" valueType="num">
                                      <p:cBhvr>
                                        <p:cTn id="54"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1"/>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1000" fill="hold"/>
                                        <p:tgtEl>
                                          <p:spTgt spid="26"/>
                                        </p:tgtEl>
                                        <p:attrNameLst>
                                          <p:attrName>ppt_x</p:attrName>
                                        </p:attrNameLst>
                                      </p:cBhvr>
                                      <p:tavLst>
                                        <p:tav tm="0">
                                          <p:val>
                                            <p:strVal val="#ppt_x-.2"/>
                                          </p:val>
                                        </p:tav>
                                        <p:tav tm="100000">
                                          <p:val>
                                            <p:strVal val="#ppt_x"/>
                                          </p:val>
                                        </p:tav>
                                      </p:tavLst>
                                    </p:anim>
                                    <p:anim calcmode="lin" valueType="num">
                                      <p:cBhvr>
                                        <p:cTn id="59"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60" dur="10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1000" fill="hold"/>
                                        <p:tgtEl>
                                          <p:spTgt spid="17"/>
                                        </p:tgtEl>
                                        <p:attrNameLst>
                                          <p:attrName>ppt_x</p:attrName>
                                        </p:attrNameLst>
                                      </p:cBhvr>
                                      <p:tavLst>
                                        <p:tav tm="0">
                                          <p:val>
                                            <p:strVal val="#ppt_x-.2"/>
                                          </p:val>
                                        </p:tav>
                                        <p:tav tm="100000">
                                          <p:val>
                                            <p:strVal val="#ppt_x"/>
                                          </p:val>
                                        </p:tav>
                                      </p:tavLst>
                                    </p:anim>
                                    <p:anim calcmode="lin" valueType="num">
                                      <p:cBhvr>
                                        <p:cTn id="6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7" dur="1000"/>
                                        <p:tgtEl>
                                          <p:spTgt spid="17"/>
                                        </p:tgtEl>
                                      </p:cBhvr>
                                    </p:animEffect>
                                  </p:childTnLst>
                                </p:cTn>
                              </p:par>
                              <p:par>
                                <p:cTn id="68" presetID="29"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1000" fill="hold"/>
                                        <p:tgtEl>
                                          <p:spTgt spid="27"/>
                                        </p:tgtEl>
                                        <p:attrNameLst>
                                          <p:attrName>ppt_x</p:attrName>
                                        </p:attrNameLst>
                                      </p:cBhvr>
                                      <p:tavLst>
                                        <p:tav tm="0">
                                          <p:val>
                                            <p:strVal val="#ppt_x-.2"/>
                                          </p:val>
                                        </p:tav>
                                        <p:tav tm="100000">
                                          <p:val>
                                            <p:strVal val="#ppt_x"/>
                                          </p:val>
                                        </p:tav>
                                      </p:tavLst>
                                    </p:anim>
                                    <p:anim calcmode="lin" valueType="num">
                                      <p:cBhvr>
                                        <p:cTn id="71"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7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 grpId="0" animBg="1"/>
      <p:bldP spid="24" grpId="0" animBg="1"/>
      <p:bldP spid="25" grpId="0" animBg="1"/>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1778</TotalTime>
  <Words>1355</Words>
  <Application>Microsoft Office PowerPoint</Application>
  <PresentationFormat>Custom</PresentationFormat>
  <Paragraphs>208</Paragraphs>
  <Slides>28</Slides>
  <Notes>1</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PTS</cp:lastModifiedBy>
  <cp:revision>486</cp:revision>
  <dcterms:created xsi:type="dcterms:W3CDTF">2021-06-28T12:43:46Z</dcterms:created>
  <dcterms:modified xsi:type="dcterms:W3CDTF">2021-09-30T15:15:28Z</dcterms:modified>
</cp:coreProperties>
</file>