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57" r:id="rId3"/>
    <p:sldId id="258" r:id="rId4"/>
    <p:sldId id="263" r:id="rId5"/>
    <p:sldId id="259" r:id="rId6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E981FC-58DA-4017-8690-3F9D1787F8D6}" type="datetimeFigureOut">
              <a:rPr lang="vi-VN"/>
              <a:pPr>
                <a:defRPr/>
              </a:pPr>
              <a:t>11/10/2021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99E3A0-C29F-4BE5-8DE6-0DBFAB5956D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508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FDF1E2-C9BC-4A28-AEF4-83557EF97EA2}" type="slidenum">
              <a:rPr lang="zh-CN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6E0BEE-25E8-4C75-B2B2-EAB8262A0144}" type="slidenum">
              <a:rPr lang="zh-CN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72BB-E1AF-48D5-86A1-A89D097FBF7D}" type="datetimeFigureOut">
              <a:rPr lang="vi-VN"/>
              <a:pPr>
                <a:defRPr/>
              </a:pPr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8165-EC52-42ED-9974-86B8CCB6C8D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CD9C-C9E7-48EB-9FE0-7E63F818A1B7}" type="datetimeFigureOut">
              <a:rPr lang="vi-VN"/>
              <a:pPr>
                <a:defRPr/>
              </a:pPr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E259-287E-47E4-A8A2-F67273C21C6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31FDC-F0F8-4D3A-9AAE-73B3DBC6630E}" type="datetimeFigureOut">
              <a:rPr lang="vi-VN"/>
              <a:pPr>
                <a:defRPr/>
              </a:pPr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7CB5-6B40-4662-9E11-261DB8BE25A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D5C4-4614-46BA-9E91-FDCE9E6F0A1C}" type="datetimeFigureOut">
              <a:rPr lang="vi-VN"/>
              <a:pPr>
                <a:defRPr/>
              </a:pPr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95F0-3EED-4796-BF8F-F5F67542CE5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7E4F-EA8A-4A70-8FB8-502FDB77A032}" type="datetimeFigureOut">
              <a:rPr lang="vi-VN"/>
              <a:pPr>
                <a:defRPr/>
              </a:pPr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38E9-FD95-4069-9A98-C3105BC5CF2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68E5-9CED-4028-B3DD-5A45A990BA48}" type="datetimeFigureOut">
              <a:rPr lang="vi-VN"/>
              <a:pPr>
                <a:defRPr/>
              </a:pPr>
              <a:t>11/10/2021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4892-7077-4A81-AA01-483F18C4991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04670-5047-42B0-97CE-7F65668636F5}" type="datetimeFigureOut">
              <a:rPr lang="vi-VN"/>
              <a:pPr>
                <a:defRPr/>
              </a:pPr>
              <a:t>11/10/2021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C194-60FD-4FB7-9A77-C14448DEE8C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33C8-B10D-4571-BB54-C9DAC4FDBFA5}" type="datetimeFigureOut">
              <a:rPr lang="vi-VN"/>
              <a:pPr>
                <a:defRPr/>
              </a:pPr>
              <a:t>11/10/2021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8161-3099-4B4E-9039-6E1CDC1217F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6E55-F307-4E7C-94A9-28A76D4EDDBE}" type="datetimeFigureOut">
              <a:rPr lang="vi-VN"/>
              <a:pPr>
                <a:defRPr/>
              </a:pPr>
              <a:t>11/10/2021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4102-20DD-46D4-8F70-B921D4964D7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2A19B-4F29-48D3-BDD4-0ABD9E6BC936}" type="datetimeFigureOut">
              <a:rPr lang="vi-VN"/>
              <a:pPr>
                <a:defRPr/>
              </a:pPr>
              <a:t>11/10/2021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79B4-7DF3-4F60-AAB0-E4D06198301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C22C-2CC7-4748-9FB9-4DC5FB15BC96}" type="datetimeFigureOut">
              <a:rPr lang="vi-VN"/>
              <a:pPr>
                <a:defRPr/>
              </a:pPr>
              <a:t>11/10/2021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B243C-BF6F-4DBD-91C0-9B7B440134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A9AF89-320E-401C-BA79-A91ACF2D6952}" type="datetimeFigureOut">
              <a:rPr lang="vi-VN"/>
              <a:pPr>
                <a:defRPr/>
              </a:pPr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301-54F1-4504-9C42-89A30E402D7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598" y="1328989"/>
            <a:ext cx="8868365" cy="61555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ln w="11430"/>
                <a:solidFill>
                  <a:srgbClr val="0000CC"/>
                </a:solidFill>
                <a:latin typeface="Georgia Ref" pitchFamily="18" charset="0"/>
                <a:cs typeface="Times New Roman" pitchFamily="18" charset="0"/>
              </a:rPr>
              <a:t>BÀI 5: TRÒ CHUYỆN CÙNG THIÊN NHIÊN</a:t>
            </a:r>
          </a:p>
        </p:txBody>
      </p:sp>
      <p:pic>
        <p:nvPicPr>
          <p:cNvPr id="15362" name="Picture 34" descr="blue_l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3175"/>
            <a:ext cx="853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6" descr="blue_l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5541963" y="3252787"/>
            <a:ext cx="6858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7" descr="blue_l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 flipH="1" flipV="1">
            <a:off x="-3276600" y="3273425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9" descr="hoa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152400"/>
            <a:ext cx="152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1" descr="hoa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50" y="-152400"/>
            <a:ext cx="17589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46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753225" cy="911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0"/>
              </a:avLst>
            </a:prstTxWarp>
          </a:bodyPr>
          <a:lstStyle/>
          <a:p>
            <a:r>
              <a:rPr lang="vi-VN" sz="32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 CÁC THẦY CÔ VÀ CÁC EM HỌC SINH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533900" y="2069559"/>
            <a:ext cx="4117975" cy="2880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矩形: 圆角 6">
            <a:extLst>
              <a:ext uri="{FF2B5EF4-FFF2-40B4-BE49-F238E27FC236}"/>
            </a:extLst>
          </p:cNvPr>
          <p:cNvSpPr/>
          <p:nvPr/>
        </p:nvSpPr>
        <p:spPr>
          <a:xfrm>
            <a:off x="711200" y="2652713"/>
            <a:ext cx="2997200" cy="86042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0000CC"/>
                </a:solidFill>
                <a:latin typeface="Georgia Ref" pitchFamily="18" charset="0"/>
                <a:ea typeface="inpin heiti" charset="-122"/>
              </a:rPr>
              <a:t>NÓI VÀ NGHE</a:t>
            </a:r>
            <a:endParaRPr lang="zh-CN" altLang="en-US" sz="2800" dirty="0">
              <a:solidFill>
                <a:srgbClr val="0000CC"/>
              </a:solidFill>
              <a:latin typeface="Georgia Ref" pitchFamily="18" charset="0"/>
              <a:ea typeface="inpin heiti" charset="-122"/>
            </a:endParaRPr>
          </a:p>
        </p:txBody>
      </p:sp>
      <p:pic>
        <p:nvPicPr>
          <p:cNvPr id="15370" name="Picture 35" descr="blue_l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545263"/>
            <a:ext cx="86106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38" descr="hoa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44538" y="5754688"/>
            <a:ext cx="179387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40" descr="hoa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4950" y="5830888"/>
            <a:ext cx="1593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: 圆角 6">
            <a:extLst>
              <a:ext uri="{FF2B5EF4-FFF2-40B4-BE49-F238E27FC236}"/>
            </a:extLst>
          </p:cNvPr>
          <p:cNvSpPr/>
          <p:nvPr/>
        </p:nvSpPr>
        <p:spPr>
          <a:xfrm>
            <a:off x="1187450" y="5229225"/>
            <a:ext cx="6264275" cy="86042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CC"/>
                </a:solidFill>
                <a:latin typeface="Georgia Ref" pitchFamily="18" charset="0"/>
                <a:ea typeface="inpin heiti" charset="-122"/>
              </a:rPr>
              <a:t>VỀ MỘT CẢNH SINH HOẠT</a:t>
            </a:r>
            <a:endParaRPr lang="zh-CN" altLang="en-US" sz="3200" b="1" dirty="0">
              <a:solidFill>
                <a:srgbClr val="0000CC"/>
              </a:solidFill>
              <a:latin typeface="Georgia Ref" pitchFamily="18" charset="0"/>
              <a:ea typeface="inpin heit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[02] LỚP 6A5 - GIỚI THIỆU CUỐN SÁCH -SỐNG XANH- (online-video-cutter.com)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7641" y="913995"/>
            <a:ext cx="6536727" cy="4461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87" name="任意多边形 18"/>
          <p:cNvSpPr>
            <a:spLocks/>
          </p:cNvSpPr>
          <p:nvPr/>
        </p:nvSpPr>
        <p:spPr bwMode="auto">
          <a:xfrm rot="1877475">
            <a:off x="38100" y="-147638"/>
            <a:ext cx="1412875" cy="1443038"/>
          </a:xfrm>
          <a:custGeom>
            <a:avLst/>
            <a:gdLst>
              <a:gd name="T0" fmla="*/ 54478 w 3340100"/>
              <a:gd name="T1" fmla="*/ 185990 h 3340100"/>
              <a:gd name="T2" fmla="*/ 310556 w 3340100"/>
              <a:gd name="T3" fmla="*/ 185990 h 3340100"/>
              <a:gd name="T4" fmla="*/ 182517 w 3340100"/>
              <a:gd name="T5" fmla="*/ 0 h 3340100"/>
              <a:gd name="T6" fmla="*/ 203252 w 3340100"/>
              <a:gd name="T7" fmla="*/ 21919 h 3340100"/>
              <a:gd name="T8" fmla="*/ 225025 w 3340100"/>
              <a:gd name="T9" fmla="*/ 26280 h 3340100"/>
              <a:gd name="T10" fmla="*/ 253561 w 3340100"/>
              <a:gd name="T11" fmla="*/ 14616 h 3340100"/>
              <a:gd name="T12" fmla="*/ 263248 w 3340100"/>
              <a:gd name="T13" fmla="*/ 42128 h 3340100"/>
              <a:gd name="T14" fmla="*/ 282079 w 3340100"/>
              <a:gd name="T15" fmla="*/ 54923 h 3340100"/>
              <a:gd name="T16" fmla="*/ 311576 w 3340100"/>
              <a:gd name="T17" fmla="*/ 54475 h 3340100"/>
              <a:gd name="T18" fmla="*/ 311210 w 3340100"/>
              <a:gd name="T19" fmla="*/ 84275 h 3340100"/>
              <a:gd name="T20" fmla="*/ 324131 w 3340100"/>
              <a:gd name="T21" fmla="*/ 103773 h 3340100"/>
              <a:gd name="T22" fmla="*/ 350691 w 3340100"/>
              <a:gd name="T23" fmla="*/ 113594 h 3340100"/>
              <a:gd name="T24" fmla="*/ 339829 w 3340100"/>
              <a:gd name="T25" fmla="*/ 141925 h 3340100"/>
              <a:gd name="T26" fmla="*/ 344488 w 3340100"/>
              <a:gd name="T27" fmla="*/ 165402 h 3340100"/>
              <a:gd name="T28" fmla="*/ 365034 w 3340100"/>
              <a:gd name="T29" fmla="*/ 185990 h 3340100"/>
              <a:gd name="T30" fmla="*/ 344661 w 3340100"/>
              <a:gd name="T31" fmla="*/ 206478 h 3340100"/>
              <a:gd name="T32" fmla="*/ 340031 w 3340100"/>
              <a:gd name="T33" fmla="*/ 230313 h 3340100"/>
              <a:gd name="T34" fmla="*/ 350691 w 3340100"/>
              <a:gd name="T35" fmla="*/ 258385 h 3340100"/>
              <a:gd name="T36" fmla="*/ 324810 w 3340100"/>
              <a:gd name="T37" fmla="*/ 268128 h 3340100"/>
              <a:gd name="T38" fmla="*/ 311425 w 3340100"/>
              <a:gd name="T39" fmla="*/ 288470 h 3340100"/>
              <a:gd name="T40" fmla="*/ 311576 w 3340100"/>
              <a:gd name="T41" fmla="*/ 317504 h 3340100"/>
              <a:gd name="T42" fmla="*/ 283084 w 3340100"/>
              <a:gd name="T43" fmla="*/ 317351 h 3340100"/>
              <a:gd name="T44" fmla="*/ 263121 w 3340100"/>
              <a:gd name="T45" fmla="*/ 330990 h 3340100"/>
              <a:gd name="T46" fmla="*/ 253561 w 3340100"/>
              <a:gd name="T47" fmla="*/ 357363 h 3340100"/>
              <a:gd name="T48" fmla="*/ 226013 w 3340100"/>
              <a:gd name="T49" fmla="*/ 346501 h 3340100"/>
              <a:gd name="T50" fmla="*/ 202624 w 3340100"/>
              <a:gd name="T51" fmla="*/ 351218 h 3340100"/>
              <a:gd name="T52" fmla="*/ 182517 w 3340100"/>
              <a:gd name="T53" fmla="*/ 371979 h 3340100"/>
              <a:gd name="T54" fmla="*/ 162314 w 3340100"/>
              <a:gd name="T55" fmla="*/ 351042 h 3340100"/>
              <a:gd name="T56" fmla="*/ 139275 w 3340100"/>
              <a:gd name="T57" fmla="*/ 346295 h 3340100"/>
              <a:gd name="T58" fmla="*/ 111473 w 3340100"/>
              <a:gd name="T59" fmla="*/ 357363 h 3340100"/>
              <a:gd name="T60" fmla="*/ 101836 w 3340100"/>
              <a:gd name="T61" fmla="*/ 330298 h 3340100"/>
              <a:gd name="T62" fmla="*/ 82702 w 3340100"/>
              <a:gd name="T63" fmla="*/ 317131 h 3340100"/>
              <a:gd name="T64" fmla="*/ 53458 w 3340100"/>
              <a:gd name="T65" fmla="*/ 317504 h 3340100"/>
              <a:gd name="T66" fmla="*/ 53898 w 3340100"/>
              <a:gd name="T67" fmla="*/ 287446 h 3340100"/>
              <a:gd name="T68" fmla="*/ 41342 w 3340100"/>
              <a:gd name="T69" fmla="*/ 268256 h 3340100"/>
              <a:gd name="T70" fmla="*/ 14343 w 3340100"/>
              <a:gd name="T71" fmla="*/ 258385 h 3340100"/>
              <a:gd name="T72" fmla="*/ 25789 w 3340100"/>
              <a:gd name="T73" fmla="*/ 229307 h 3340100"/>
              <a:gd name="T74" fmla="*/ 21510 w 3340100"/>
              <a:gd name="T75" fmla="*/ 207120 h 3340100"/>
              <a:gd name="T76" fmla="*/ 0 w 3340100"/>
              <a:gd name="T77" fmla="*/ 185990 h 3340100"/>
              <a:gd name="T78" fmla="*/ 21683 w 3340100"/>
              <a:gd name="T79" fmla="*/ 164761 h 3340100"/>
              <a:gd name="T80" fmla="*/ 25992 w 3340100"/>
              <a:gd name="T81" fmla="*/ 142931 h 3340100"/>
              <a:gd name="T82" fmla="*/ 14343 w 3340100"/>
              <a:gd name="T83" fmla="*/ 113594 h 3340100"/>
              <a:gd name="T84" fmla="*/ 42021 w 3340100"/>
              <a:gd name="T85" fmla="*/ 103644 h 3340100"/>
              <a:gd name="T86" fmla="*/ 54114 w 3340100"/>
              <a:gd name="T87" fmla="*/ 85299 h 3340100"/>
              <a:gd name="T88" fmla="*/ 53458 w 3340100"/>
              <a:gd name="T89" fmla="*/ 54475 h 3340100"/>
              <a:gd name="T90" fmla="*/ 83707 w 3340100"/>
              <a:gd name="T91" fmla="*/ 55143 h 3340100"/>
              <a:gd name="T92" fmla="*/ 101709 w 3340100"/>
              <a:gd name="T93" fmla="*/ 42820 h 3340100"/>
              <a:gd name="T94" fmla="*/ 111473 w 3340100"/>
              <a:gd name="T95" fmla="*/ 14616 h 3340100"/>
              <a:gd name="T96" fmla="*/ 140263 w 3340100"/>
              <a:gd name="T97" fmla="*/ 26486 h 3340100"/>
              <a:gd name="T98" fmla="*/ 161685 w 3340100"/>
              <a:gd name="T99" fmla="*/ 22096 h 33401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340100"/>
              <a:gd name="T151" fmla="*/ 0 h 3340100"/>
              <a:gd name="T152" fmla="*/ 3340100 w 3340100"/>
              <a:gd name="T153" fmla="*/ 3340100 h 33401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340100" h="3340100">
                <a:moveTo>
                  <a:pt x="1670050" y="498475"/>
                </a:moveTo>
                <a:cubicBezTo>
                  <a:pt x="1023007" y="498475"/>
                  <a:pt x="498475" y="1023007"/>
                  <a:pt x="498475" y="1670050"/>
                </a:cubicBezTo>
                <a:cubicBezTo>
                  <a:pt x="498475" y="2317093"/>
                  <a:pt x="1023007" y="2841625"/>
                  <a:pt x="1670050" y="2841625"/>
                </a:cubicBezTo>
                <a:cubicBezTo>
                  <a:pt x="2317093" y="2841625"/>
                  <a:pt x="2841625" y="2317093"/>
                  <a:pt x="2841625" y="1670050"/>
                </a:cubicBezTo>
                <a:cubicBezTo>
                  <a:pt x="2841625" y="1023007"/>
                  <a:pt x="2317093" y="498475"/>
                  <a:pt x="1670050" y="498475"/>
                </a:cubicBezTo>
                <a:close/>
                <a:moveTo>
                  <a:pt x="1670050" y="0"/>
                </a:moveTo>
                <a:lnTo>
                  <a:pt x="1753194" y="4199"/>
                </a:lnTo>
                <a:lnTo>
                  <a:pt x="1859784" y="196816"/>
                </a:lnTo>
                <a:lnTo>
                  <a:pt x="1975233" y="214435"/>
                </a:lnTo>
                <a:lnTo>
                  <a:pt x="2059006" y="235975"/>
                </a:lnTo>
                <a:lnTo>
                  <a:pt x="2231291" y="98733"/>
                </a:lnTo>
                <a:lnTo>
                  <a:pt x="2320109" y="131241"/>
                </a:lnTo>
                <a:lnTo>
                  <a:pt x="2384278" y="162153"/>
                </a:lnTo>
                <a:lnTo>
                  <a:pt x="2408748" y="378280"/>
                </a:lnTo>
                <a:lnTo>
                  <a:pt x="2508255" y="438732"/>
                </a:lnTo>
                <a:lnTo>
                  <a:pt x="2581052" y="493168"/>
                </a:lnTo>
                <a:lnTo>
                  <a:pt x="2789449" y="433248"/>
                </a:lnTo>
                <a:lnTo>
                  <a:pt x="2850954" y="489147"/>
                </a:lnTo>
                <a:lnTo>
                  <a:pt x="2906853" y="550651"/>
                </a:lnTo>
                <a:lnTo>
                  <a:pt x="2847600" y="756729"/>
                </a:lnTo>
                <a:lnTo>
                  <a:pt x="2910892" y="841369"/>
                </a:lnTo>
                <a:lnTo>
                  <a:pt x="2965835" y="931807"/>
                </a:lnTo>
                <a:lnTo>
                  <a:pt x="3177947" y="955822"/>
                </a:lnTo>
                <a:lnTo>
                  <a:pt x="3208859" y="1019991"/>
                </a:lnTo>
                <a:lnTo>
                  <a:pt x="3241367" y="1108809"/>
                </a:lnTo>
                <a:lnTo>
                  <a:pt x="3109474" y="1274380"/>
                </a:lnTo>
                <a:lnTo>
                  <a:pt x="3135189" y="1374392"/>
                </a:lnTo>
                <a:lnTo>
                  <a:pt x="3152100" y="1485194"/>
                </a:lnTo>
                <a:lnTo>
                  <a:pt x="3335902" y="1586906"/>
                </a:lnTo>
                <a:lnTo>
                  <a:pt x="3340100" y="1670050"/>
                </a:lnTo>
                <a:lnTo>
                  <a:pt x="3335902" y="1753194"/>
                </a:lnTo>
                <a:lnTo>
                  <a:pt x="3153687" y="1854028"/>
                </a:lnTo>
                <a:lnTo>
                  <a:pt x="3135189" y="1975233"/>
                </a:lnTo>
                <a:lnTo>
                  <a:pt x="3111325" y="2068045"/>
                </a:lnTo>
                <a:lnTo>
                  <a:pt x="3241367" y="2231291"/>
                </a:lnTo>
                <a:lnTo>
                  <a:pt x="3208859" y="2320109"/>
                </a:lnTo>
                <a:lnTo>
                  <a:pt x="3177947" y="2384278"/>
                </a:lnTo>
                <a:lnTo>
                  <a:pt x="2972048" y="2407590"/>
                </a:lnTo>
                <a:lnTo>
                  <a:pt x="2910892" y="2508255"/>
                </a:lnTo>
                <a:lnTo>
                  <a:pt x="2849578" y="2590250"/>
                </a:lnTo>
                <a:lnTo>
                  <a:pt x="2906853" y="2789449"/>
                </a:lnTo>
                <a:lnTo>
                  <a:pt x="2850954" y="2850954"/>
                </a:lnTo>
                <a:lnTo>
                  <a:pt x="2789449" y="2906853"/>
                </a:lnTo>
                <a:lnTo>
                  <a:pt x="2590250" y="2849578"/>
                </a:lnTo>
                <a:lnTo>
                  <a:pt x="2508255" y="2910892"/>
                </a:lnTo>
                <a:lnTo>
                  <a:pt x="2407590" y="2972048"/>
                </a:lnTo>
                <a:lnTo>
                  <a:pt x="2384278" y="3177947"/>
                </a:lnTo>
                <a:lnTo>
                  <a:pt x="2320109" y="3208859"/>
                </a:lnTo>
                <a:lnTo>
                  <a:pt x="2231291" y="3241367"/>
                </a:lnTo>
                <a:lnTo>
                  <a:pt x="2068045" y="3111325"/>
                </a:lnTo>
                <a:lnTo>
                  <a:pt x="1975233" y="3135189"/>
                </a:lnTo>
                <a:lnTo>
                  <a:pt x="1854028" y="3153687"/>
                </a:lnTo>
                <a:lnTo>
                  <a:pt x="1753194" y="3335902"/>
                </a:lnTo>
                <a:lnTo>
                  <a:pt x="1670050" y="3340100"/>
                </a:lnTo>
                <a:lnTo>
                  <a:pt x="1586906" y="3335902"/>
                </a:lnTo>
                <a:lnTo>
                  <a:pt x="1485194" y="3152100"/>
                </a:lnTo>
                <a:lnTo>
                  <a:pt x="1374392" y="3135189"/>
                </a:lnTo>
                <a:lnTo>
                  <a:pt x="1274380" y="3109474"/>
                </a:lnTo>
                <a:lnTo>
                  <a:pt x="1108809" y="3241367"/>
                </a:lnTo>
                <a:lnTo>
                  <a:pt x="1019991" y="3208859"/>
                </a:lnTo>
                <a:lnTo>
                  <a:pt x="955822" y="3177947"/>
                </a:lnTo>
                <a:lnTo>
                  <a:pt x="931807" y="2965835"/>
                </a:lnTo>
                <a:lnTo>
                  <a:pt x="841369" y="2910892"/>
                </a:lnTo>
                <a:lnTo>
                  <a:pt x="756729" y="2847600"/>
                </a:lnTo>
                <a:lnTo>
                  <a:pt x="550651" y="2906853"/>
                </a:lnTo>
                <a:lnTo>
                  <a:pt x="489147" y="2850954"/>
                </a:lnTo>
                <a:lnTo>
                  <a:pt x="433248" y="2789449"/>
                </a:lnTo>
                <a:lnTo>
                  <a:pt x="493168" y="2581052"/>
                </a:lnTo>
                <a:lnTo>
                  <a:pt x="438732" y="2508255"/>
                </a:lnTo>
                <a:lnTo>
                  <a:pt x="378280" y="2408748"/>
                </a:lnTo>
                <a:lnTo>
                  <a:pt x="162153" y="2384278"/>
                </a:lnTo>
                <a:lnTo>
                  <a:pt x="131241" y="2320109"/>
                </a:lnTo>
                <a:lnTo>
                  <a:pt x="98733" y="2231291"/>
                </a:lnTo>
                <a:lnTo>
                  <a:pt x="235976" y="2059006"/>
                </a:lnTo>
                <a:lnTo>
                  <a:pt x="214435" y="1975233"/>
                </a:lnTo>
                <a:lnTo>
                  <a:pt x="196816" y="1859784"/>
                </a:lnTo>
                <a:lnTo>
                  <a:pt x="4199" y="1753194"/>
                </a:lnTo>
                <a:lnTo>
                  <a:pt x="0" y="1670050"/>
                </a:lnTo>
                <a:lnTo>
                  <a:pt x="4199" y="1586906"/>
                </a:lnTo>
                <a:lnTo>
                  <a:pt x="198403" y="1479437"/>
                </a:lnTo>
                <a:lnTo>
                  <a:pt x="214435" y="1374392"/>
                </a:lnTo>
                <a:lnTo>
                  <a:pt x="237827" y="1283418"/>
                </a:lnTo>
                <a:lnTo>
                  <a:pt x="98733" y="1108809"/>
                </a:lnTo>
                <a:lnTo>
                  <a:pt x="131241" y="1019991"/>
                </a:lnTo>
                <a:lnTo>
                  <a:pt x="162153" y="955822"/>
                </a:lnTo>
                <a:lnTo>
                  <a:pt x="384493" y="930649"/>
                </a:lnTo>
                <a:lnTo>
                  <a:pt x="438732" y="841369"/>
                </a:lnTo>
                <a:lnTo>
                  <a:pt x="495146" y="765928"/>
                </a:lnTo>
                <a:lnTo>
                  <a:pt x="433248" y="550651"/>
                </a:lnTo>
                <a:lnTo>
                  <a:pt x="489147" y="489147"/>
                </a:lnTo>
                <a:lnTo>
                  <a:pt x="550651" y="433248"/>
                </a:lnTo>
                <a:lnTo>
                  <a:pt x="765928" y="495146"/>
                </a:lnTo>
                <a:lnTo>
                  <a:pt x="841369" y="438732"/>
                </a:lnTo>
                <a:lnTo>
                  <a:pt x="930649" y="384493"/>
                </a:lnTo>
                <a:lnTo>
                  <a:pt x="955822" y="162153"/>
                </a:lnTo>
                <a:lnTo>
                  <a:pt x="1019991" y="131241"/>
                </a:lnTo>
                <a:lnTo>
                  <a:pt x="1108809" y="98733"/>
                </a:lnTo>
                <a:lnTo>
                  <a:pt x="1283418" y="237827"/>
                </a:lnTo>
                <a:lnTo>
                  <a:pt x="1374392" y="214435"/>
                </a:lnTo>
                <a:lnTo>
                  <a:pt x="1479437" y="198403"/>
                </a:lnTo>
                <a:lnTo>
                  <a:pt x="1586906" y="4199"/>
                </a:lnTo>
                <a:lnTo>
                  <a:pt x="1670050" y="0"/>
                </a:lnTo>
                <a:close/>
              </a:path>
            </a:pathLst>
          </a:custGeom>
          <a:solidFill>
            <a:srgbClr val="FAC09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06388" y="174625"/>
            <a:ext cx="1168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chemeClr val="bg1"/>
                </a:solidFill>
                <a:latin typeface="+mj-lt"/>
                <a:cs typeface="+mn-cs"/>
              </a:rPr>
              <a:t>KHỞI ĐỘNG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48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11175"/>
            <a:ext cx="17160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9888" y="-227013"/>
            <a:ext cx="1612901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组合 13"/>
          <p:cNvGrpSpPr>
            <a:grpSpLocks/>
          </p:cNvGrpSpPr>
          <p:nvPr/>
        </p:nvGrpSpPr>
        <p:grpSpPr bwMode="auto">
          <a:xfrm>
            <a:off x="1219200" y="9525"/>
            <a:ext cx="7138988" cy="1979613"/>
            <a:chOff x="3989878" y="372140"/>
            <a:chExt cx="5955984" cy="1786269"/>
          </a:xfrm>
        </p:grpSpPr>
        <p:pic>
          <p:nvPicPr>
            <p:cNvPr id="17420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矩形 17"/>
            <p:cNvSpPr/>
            <p:nvPr/>
          </p:nvSpPr>
          <p:spPr>
            <a:xfrm>
              <a:off x="3989878" y="372140"/>
              <a:ext cx="5955984" cy="678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7413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-246063"/>
            <a:ext cx="1614488" cy="16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206500" y="152400"/>
            <a:ext cx="70262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cs typeface="+mn-cs"/>
              </a:rPr>
              <a:t>I.  QUY TRÌNH NÓI VỀ MỘT CẢNH SINH HOẠT</a:t>
            </a:r>
            <a:endParaRPr lang="vi-VN" sz="2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pic>
        <p:nvPicPr>
          <p:cNvPr id="17415" name="图片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6513" y="5097463"/>
            <a:ext cx="9144001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5650" y="1343025"/>
            <a:ext cx="7848600" cy="768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Bước 1:</a:t>
            </a:r>
            <a:r>
              <a:rPr lang="vi-VN" sz="2400" b="1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vi-VN" sz="2000" b="1" dirty="0">
                <a:latin typeface="+mn-lt"/>
                <a:cs typeface="+mn-cs"/>
              </a:rPr>
              <a:t>Xác định đề tài, người nghe, mục đích, không gian và thời gian nói</a:t>
            </a:r>
            <a:r>
              <a:rPr lang="vi-VN" sz="2000" dirty="0">
                <a:latin typeface="+mn-lt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125" y="4492625"/>
            <a:ext cx="4572000" cy="708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Bước 4: </a:t>
            </a:r>
            <a:r>
              <a:rPr lang="vi-VN" sz="2000" b="1" dirty="0">
                <a:latin typeface="+mn-lt"/>
                <a:cs typeface="+mn-cs"/>
              </a:rPr>
              <a:t>Trao đổi, đánh giá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000" dirty="0"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663" y="2430463"/>
            <a:ext cx="3603625" cy="739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Bước 2:</a:t>
            </a:r>
            <a:r>
              <a:rPr lang="vi-VN" sz="2400" b="1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+mn-lt"/>
                <a:cs typeface="+mn-cs"/>
              </a:rPr>
              <a:t>Tìm ý, lập dàn 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650" y="3446463"/>
            <a:ext cx="4176713" cy="769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Bước 3:</a:t>
            </a:r>
            <a:r>
              <a:rPr lang="vi-VN" sz="2400" b="1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+mn-lt"/>
                <a:cs typeface="+mn-cs"/>
              </a:rPr>
              <a:t>Luyện tập và trình bày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000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 animBg="1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48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11175"/>
            <a:ext cx="17160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9888" y="-227013"/>
            <a:ext cx="1612901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组合 13"/>
          <p:cNvGrpSpPr>
            <a:grpSpLocks/>
          </p:cNvGrpSpPr>
          <p:nvPr/>
        </p:nvGrpSpPr>
        <p:grpSpPr bwMode="auto">
          <a:xfrm>
            <a:off x="1219200" y="9525"/>
            <a:ext cx="7138988" cy="1979613"/>
            <a:chOff x="3989878" y="372140"/>
            <a:chExt cx="5955984" cy="1786269"/>
          </a:xfrm>
        </p:grpSpPr>
        <p:pic>
          <p:nvPicPr>
            <p:cNvPr id="19471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矩形 17"/>
            <p:cNvSpPr/>
            <p:nvPr/>
          </p:nvSpPr>
          <p:spPr>
            <a:xfrm>
              <a:off x="3989878" y="372140"/>
              <a:ext cx="5955984" cy="678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9461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-246063"/>
            <a:ext cx="1614488" cy="16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2946400" y="152400"/>
            <a:ext cx="70262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cs typeface="+mn-cs"/>
              </a:rPr>
              <a:t>II.  THỰC HÀNH NÓI</a:t>
            </a:r>
            <a:endParaRPr lang="vi-VN" sz="2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pic>
        <p:nvPicPr>
          <p:cNvPr id="19463" name="图片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6513" y="5097463"/>
            <a:ext cx="9144001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36563" y="1362075"/>
            <a:ext cx="867092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Nói đúng mục đích (trình bày về một cảnh sinh hoạt).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Chuẩn bị phần mở đầu và kết thúc sao cho hấp dẫn.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Nói to, rõ ràng, truyền cảm, tự nhiên.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Lựa chọn từ ngữ, câu văn cho phù hợp với văn nói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Sử dụng phương tiện phi ngôn ngữ: nét mặt, điệu bộ,....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285750" y="1612900"/>
            <a:ext cx="436563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7" name="Explosion 1 16"/>
          <p:cNvSpPr/>
          <p:nvPr/>
        </p:nvSpPr>
        <p:spPr>
          <a:xfrm>
            <a:off x="223838" y="2232025"/>
            <a:ext cx="436562" cy="43338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9" name="Explosion 1 18"/>
          <p:cNvSpPr/>
          <p:nvPr/>
        </p:nvSpPr>
        <p:spPr>
          <a:xfrm>
            <a:off x="268288" y="2836863"/>
            <a:ext cx="436562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0" name="Explosion 1 19"/>
          <p:cNvSpPr/>
          <p:nvPr/>
        </p:nvSpPr>
        <p:spPr>
          <a:xfrm>
            <a:off x="268288" y="3498850"/>
            <a:ext cx="436562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2" name="Explosion 1 21"/>
          <p:cNvSpPr/>
          <p:nvPr/>
        </p:nvSpPr>
        <p:spPr>
          <a:xfrm>
            <a:off x="293688" y="4135438"/>
            <a:ext cx="436562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4" name="Explosion 1 23"/>
          <p:cNvSpPr/>
          <p:nvPr/>
        </p:nvSpPr>
        <p:spPr>
          <a:xfrm>
            <a:off x="282575" y="4764088"/>
            <a:ext cx="436563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9" grpId="0" animBg="1"/>
      <p:bldP spid="17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5145" y="4582869"/>
            <a:ext cx="713528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Thuyết trình viên tài năng</a:t>
            </a:r>
            <a:endParaRPr lang="en-US" sz="36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2276872"/>
            <a:ext cx="353173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Cuộc thi</a:t>
            </a:r>
            <a:endParaRPr lang="en-US" sz="54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177</Words>
  <PresentationFormat>On-screen Show (4:3)</PresentationFormat>
  <Paragraphs>21</Paragraphs>
  <Slides>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2021-06-26T10:29:04Z</dcterms:created>
  <dcterms:modified xsi:type="dcterms:W3CDTF">2021-10-11T06:26:56Z</dcterms:modified>
</cp:coreProperties>
</file>