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6" r:id="rId3"/>
    <p:sldId id="298" r:id="rId4"/>
    <p:sldId id="302" r:id="rId5"/>
    <p:sldId id="257" r:id="rId6"/>
    <p:sldId id="299" r:id="rId7"/>
    <p:sldId id="301" r:id="rId8"/>
    <p:sldId id="303" r:id="rId9"/>
    <p:sldId id="306" r:id="rId10"/>
    <p:sldId id="305" r:id="rId11"/>
    <p:sldId id="289" r:id="rId12"/>
    <p:sldId id="307" r:id="rId13"/>
    <p:sldId id="308" r:id="rId14"/>
    <p:sldId id="295"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EFEFE"/>
    <a:srgbClr val="006699"/>
    <a:srgbClr val="00FFFF"/>
    <a:srgbClr val="993300"/>
    <a:srgbClr val="B86873"/>
    <a:srgbClr val="00FF00"/>
    <a:srgbClr val="FF9900"/>
    <a:srgbClr val="CC66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57789238"/>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188781362"/>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088542216"/>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60974833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89275823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234984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45141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563192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125067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720070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344494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2667164737"/>
      </p:ext>
    </p:extLst>
  </p:cSld>
  <p:clrMapOvr>
    <a:masterClrMapping/>
  </p:clrMapOvr>
  <p:transition spd="slow">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5430858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2688915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60082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744556151"/>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794740940"/>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4054649979"/>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549321911"/>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492387879"/>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654687904"/>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2864430343"/>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190EF-1A40-4E1A-9970-B088BCDDC808}" type="datetimeFigureOut">
              <a:rPr lang="es-ES" smtClean="0"/>
              <a:t>11/08/2023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730BD-F83E-4B68-A7BB-AA52AB5FB8EA}" type="slidenum">
              <a:rPr lang="es-ES" smtClean="0"/>
              <a:t>‹#›</a:t>
            </a:fld>
            <a:endParaRPr lang="es-ES"/>
          </a:p>
        </p:txBody>
      </p:sp>
    </p:spTree>
    <p:extLst>
      <p:ext uri="{BB962C8B-B14F-4D97-AF65-F5344CB8AC3E}">
        <p14:creationId xmlns:p14="http://schemas.microsoft.com/office/powerpoint/2010/main" val="632975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BC040-F5FE-47F2-9DCB-B7B158FEA2F9}" type="datetimeFigureOut">
              <a:rPr lang="es-ES" smtClean="0">
                <a:solidFill>
                  <a:prstClr val="black">
                    <a:tint val="75000"/>
                  </a:prstClr>
                </a:solidFill>
              </a:rPr>
              <a:pPr/>
              <a:t>11/08/2023</a:t>
            </a:fld>
            <a:endParaRPr lang="es-ES">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9CF54-6EFA-4DAA-9C67-4CBF6DFBC58D}" type="slidenum">
              <a:rPr lang="es-ES" smtClean="0">
                <a:solidFill>
                  <a:prstClr val="black">
                    <a:tint val="75000"/>
                  </a:prstClr>
                </a:solidFill>
              </a:rPr>
              <a:pPr/>
              <a:t>‹#›</a:t>
            </a:fld>
            <a:endParaRPr lang="es-ES">
              <a:solidFill>
                <a:prstClr val="black">
                  <a:tint val="75000"/>
                </a:prstClr>
              </a:solidFill>
            </a:endParaRPr>
          </a:p>
        </p:txBody>
      </p:sp>
    </p:spTree>
    <p:extLst>
      <p:ext uri="{BB962C8B-B14F-4D97-AF65-F5344CB8AC3E}">
        <p14:creationId xmlns:p14="http://schemas.microsoft.com/office/powerpoint/2010/main" val="1922296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330909"/>
            <a:ext cx="7272808" cy="3170099"/>
          </a:xfrm>
          <a:prstGeom prst="rect">
            <a:avLst/>
          </a:prstGeom>
        </p:spPr>
        <p:txBody>
          <a:bodyPr wrap="square">
            <a:spAutoFit/>
          </a:bodyPr>
          <a:lstStyle/>
          <a:p>
            <a:pPr algn="ctr">
              <a:spcAft>
                <a:spcPts val="0"/>
              </a:spcAft>
            </a:pP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Chuyên đề 3</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ĐỌC, VIẾT</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VÀ </a:t>
            </a: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GIỚI THIỆU </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 MỘT TÁC GIẢ VĂN HỌC</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Lớp</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11</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10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619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77597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1" name="Rounded Rectangle 50"/>
          <p:cNvSpPr/>
          <p:nvPr/>
        </p:nvSpPr>
        <p:spPr>
          <a:xfrm>
            <a:off x="282003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2" name="Rounded Rectangle 51"/>
          <p:cNvSpPr/>
          <p:nvPr/>
        </p:nvSpPr>
        <p:spPr>
          <a:xfrm>
            <a:off x="479800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3" name="Rounded Rectangle 52"/>
          <p:cNvSpPr/>
          <p:nvPr/>
        </p:nvSpPr>
        <p:spPr>
          <a:xfrm>
            <a:off x="84206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ln w="22225">
                  <a:solidFill>
                    <a:schemeClr val="accent2"/>
                  </a:solidFill>
                  <a:prstDash val="solid"/>
                </a:ln>
                <a:solidFill>
                  <a:schemeClr val="accent2">
                    <a:lumMod val="40000"/>
                    <a:lumOff val="60000"/>
                  </a:schemeClr>
                </a:solidFill>
              </a:rPr>
              <a:t>Phong</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cách</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nghệ</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thuật</a:t>
            </a:r>
            <a:endParaRPr lang="es-ES" sz="4000" b="1" dirty="0">
              <a:ln w="22225">
                <a:solidFill>
                  <a:schemeClr val="accent2"/>
                </a:solidFill>
                <a:prstDash val="solid"/>
              </a:ln>
              <a:solidFill>
                <a:schemeClr val="accent2">
                  <a:lumMod val="40000"/>
                  <a:lumOff val="60000"/>
                </a:schemeClr>
              </a:solidFill>
            </a:endParaRPr>
          </a:p>
        </p:txBody>
      </p:sp>
      <p:pic>
        <p:nvPicPr>
          <p:cNvPr id="4" name="Picture 3"/>
          <p:cNvPicPr>
            <a:picLocks noChangeAspect="1"/>
          </p:cNvPicPr>
          <p:nvPr/>
        </p:nvPicPr>
        <p:blipFill>
          <a:blip r:embed="rId2"/>
          <a:stretch>
            <a:fillRect/>
          </a:stretch>
        </p:blipFill>
        <p:spPr>
          <a:xfrm>
            <a:off x="2267744" y="2204864"/>
            <a:ext cx="4392488" cy="3024336"/>
          </a:xfrm>
          <a:prstGeom prst="rect">
            <a:avLst/>
          </a:prstGeom>
        </p:spPr>
      </p:pic>
    </p:spTree>
    <p:extLst>
      <p:ext uri="{BB962C8B-B14F-4D97-AF65-F5344CB8AC3E}">
        <p14:creationId xmlns:p14="http://schemas.microsoft.com/office/powerpoint/2010/main" val="71494355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77597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1" name="Rounded Rectangle 50"/>
          <p:cNvSpPr/>
          <p:nvPr/>
        </p:nvSpPr>
        <p:spPr>
          <a:xfrm>
            <a:off x="282003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2" name="Rounded Rectangle 51"/>
          <p:cNvSpPr/>
          <p:nvPr/>
        </p:nvSpPr>
        <p:spPr>
          <a:xfrm>
            <a:off x="479800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3" name="Rounded Rectangle 52"/>
          <p:cNvSpPr/>
          <p:nvPr/>
        </p:nvSpPr>
        <p:spPr>
          <a:xfrm>
            <a:off x="842064" y="2350836"/>
            <a:ext cx="1291263" cy="175179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ln w="22225">
                  <a:solidFill>
                    <a:schemeClr val="accent2"/>
                  </a:solidFill>
                  <a:prstDash val="solid"/>
                </a:ln>
                <a:solidFill>
                  <a:schemeClr val="accent2">
                    <a:lumMod val="40000"/>
                    <a:lumOff val="60000"/>
                  </a:schemeClr>
                </a:solidFill>
              </a:rPr>
              <a:t>Phong</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cách</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nghệ</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thuật</a:t>
            </a:r>
            <a:endParaRPr lang="es-ES" sz="4000" b="1" dirty="0">
              <a:ln w="22225">
                <a:solidFill>
                  <a:schemeClr val="accent2"/>
                </a:solidFill>
                <a:prstDash val="solid"/>
              </a:ln>
              <a:solidFill>
                <a:schemeClr val="accent2">
                  <a:lumMod val="40000"/>
                  <a:lumOff val="60000"/>
                </a:schemeClr>
              </a:solidFill>
            </a:endParaRPr>
          </a:p>
        </p:txBody>
      </p:sp>
      <p:pic>
        <p:nvPicPr>
          <p:cNvPr id="5" name="Picture 4"/>
          <p:cNvPicPr>
            <a:picLocks noChangeAspect="1"/>
          </p:cNvPicPr>
          <p:nvPr/>
        </p:nvPicPr>
        <p:blipFill>
          <a:blip r:embed="rId2"/>
          <a:stretch>
            <a:fillRect/>
          </a:stretch>
        </p:blipFill>
        <p:spPr>
          <a:xfrm>
            <a:off x="2339752" y="2132856"/>
            <a:ext cx="4248472" cy="3240360"/>
          </a:xfrm>
          <a:prstGeom prst="rect">
            <a:avLst/>
          </a:prstGeom>
        </p:spPr>
      </p:pic>
    </p:spTree>
    <p:extLst>
      <p:ext uri="{BB962C8B-B14F-4D97-AF65-F5344CB8AC3E}">
        <p14:creationId xmlns:p14="http://schemas.microsoft.com/office/powerpoint/2010/main" val="307615154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2953564"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ounded Rectangle 52"/>
          <p:cNvSpPr/>
          <p:nvPr/>
        </p:nvSpPr>
        <p:spPr>
          <a:xfrm>
            <a:off x="676507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ln w="22225">
                  <a:solidFill>
                    <a:schemeClr val="accent2"/>
                  </a:solidFill>
                  <a:prstDash val="solid"/>
                </a:ln>
                <a:solidFill>
                  <a:schemeClr val="accent2">
                    <a:lumMod val="40000"/>
                    <a:lumOff val="60000"/>
                  </a:schemeClr>
                </a:solidFill>
              </a:rPr>
              <a:t>Thử</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làm</a:t>
            </a:r>
            <a:r>
              <a:rPr lang="en-US" sz="4000" b="1" dirty="0" smtClean="0">
                <a:ln w="22225">
                  <a:solidFill>
                    <a:schemeClr val="accent2"/>
                  </a:solidFill>
                  <a:prstDash val="solid"/>
                </a:ln>
                <a:solidFill>
                  <a:schemeClr val="accent2">
                    <a:lumMod val="40000"/>
                    <a:lumOff val="60000"/>
                  </a:schemeClr>
                </a:solidFill>
              </a:rPr>
              <a:t> MC</a:t>
            </a:r>
            <a:endParaRPr lang="es-ES" sz="4000" b="1" dirty="0">
              <a:ln w="22225">
                <a:solidFill>
                  <a:schemeClr val="accent2"/>
                </a:solidFill>
                <a:prstDash val="solid"/>
              </a:ln>
              <a:solidFill>
                <a:schemeClr val="accent2">
                  <a:lumMod val="40000"/>
                  <a:lumOff val="60000"/>
                </a:schemeClr>
              </a:solidFill>
            </a:endParaRPr>
          </a:p>
        </p:txBody>
      </p:sp>
      <p:pic>
        <p:nvPicPr>
          <p:cNvPr id="4" name="Picture 3"/>
          <p:cNvPicPr>
            <a:picLocks noChangeAspect="1"/>
          </p:cNvPicPr>
          <p:nvPr/>
        </p:nvPicPr>
        <p:blipFill>
          <a:blip r:embed="rId2"/>
          <a:stretch>
            <a:fillRect/>
          </a:stretch>
        </p:blipFill>
        <p:spPr>
          <a:xfrm>
            <a:off x="1188306" y="2430587"/>
            <a:ext cx="1007430" cy="1574477"/>
          </a:xfrm>
          <a:prstGeom prst="rect">
            <a:avLst/>
          </a:prstGeom>
        </p:spPr>
      </p:pic>
      <p:pic>
        <p:nvPicPr>
          <p:cNvPr id="5" name="Picture 4"/>
          <p:cNvPicPr>
            <a:picLocks noChangeAspect="1"/>
          </p:cNvPicPr>
          <p:nvPr/>
        </p:nvPicPr>
        <p:blipFill>
          <a:blip r:embed="rId3"/>
          <a:stretch>
            <a:fillRect/>
          </a:stretch>
        </p:blipFill>
        <p:spPr>
          <a:xfrm>
            <a:off x="3059832" y="2430587"/>
            <a:ext cx="1080120" cy="1574477"/>
          </a:xfrm>
          <a:prstGeom prst="rect">
            <a:avLst/>
          </a:prstGeom>
        </p:spPr>
      </p:pic>
      <p:pic>
        <p:nvPicPr>
          <p:cNvPr id="6" name="Picture 5"/>
          <p:cNvPicPr>
            <a:picLocks noChangeAspect="1"/>
          </p:cNvPicPr>
          <p:nvPr/>
        </p:nvPicPr>
        <p:blipFill>
          <a:blip r:embed="rId4"/>
          <a:stretch>
            <a:fillRect/>
          </a:stretch>
        </p:blipFill>
        <p:spPr>
          <a:xfrm>
            <a:off x="4860032" y="2380264"/>
            <a:ext cx="1290552" cy="1624800"/>
          </a:xfrm>
          <a:prstGeom prst="rect">
            <a:avLst/>
          </a:prstGeom>
        </p:spPr>
      </p:pic>
      <p:pic>
        <p:nvPicPr>
          <p:cNvPr id="7" name="Picture 6"/>
          <p:cNvPicPr>
            <a:picLocks noChangeAspect="1"/>
          </p:cNvPicPr>
          <p:nvPr/>
        </p:nvPicPr>
        <p:blipFill>
          <a:blip r:embed="rId5"/>
          <a:stretch>
            <a:fillRect/>
          </a:stretch>
        </p:blipFill>
        <p:spPr>
          <a:xfrm>
            <a:off x="6804248" y="2420888"/>
            <a:ext cx="1252092" cy="1571844"/>
          </a:xfrm>
          <a:prstGeom prst="rect">
            <a:avLst/>
          </a:prstGeom>
        </p:spPr>
      </p:pic>
      <p:sp>
        <p:nvSpPr>
          <p:cNvPr id="2" name="Rectangle 1"/>
          <p:cNvSpPr/>
          <p:nvPr/>
        </p:nvSpPr>
        <p:spPr>
          <a:xfrm>
            <a:off x="971600" y="169476"/>
            <a:ext cx="6616427" cy="523220"/>
          </a:xfrm>
          <a:prstGeom prst="rect">
            <a:avLst/>
          </a:prstGeom>
        </p:spPr>
        <p:txBody>
          <a:bodyPr wrap="none">
            <a:spAutoFit/>
          </a:bodyPr>
          <a:lstStyle/>
          <a:p>
            <a:pPr algn="just">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HOẠT ĐỘNG LUYỆN TẬP, VẬN DỤNG</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323209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8">
                                            <p:txEl>
                                              <p:pRg st="0" end="0"/>
                                            </p:txEl>
                                          </p:spTgt>
                                        </p:tgtEl>
                                        <p:attrNameLst>
                                          <p:attrName>style.visibility</p:attrName>
                                        </p:attrNameLst>
                                      </p:cBhvr>
                                      <p:to>
                                        <p:strVal val="visible"/>
                                      </p:to>
                                    </p:set>
                                    <p:animEffect transition="in" filter="barn(inVertical)">
                                      <p:cBhvr>
                                        <p:cTn id="12" dur="500"/>
                                        <p:tgtEl>
                                          <p:spTgt spid="4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INE Official Stickers - Chibi Maruko-nyan Animated Stickers Example with  GIF Animatio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908720"/>
            <a:ext cx="3910514" cy="3598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52491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ppt_w</p:attrName>
                                        </p:attrNameLst>
                                      </p:cBhvr>
                                      <p:tavLst>
                                        <p:tav tm="0">
                                          <p:val>
                                            <p:fltVal val="0"/>
                                          </p:val>
                                        </p:tav>
                                        <p:tav tm="100000">
                                          <p:val>
                                            <p:strVal val="#ppt_w"/>
                                          </p:val>
                                        </p:tav>
                                      </p:tavLst>
                                    </p:anim>
                                    <p:anim calcmode="lin" valueType="num">
                                      <p:cBhvr>
                                        <p:cTn id="8" dur="1000" fill="hold"/>
                                        <p:tgtEl>
                                          <p:spTgt spid="16386"/>
                                        </p:tgtEl>
                                        <p:attrNameLst>
                                          <p:attrName>ppt_h</p:attrName>
                                        </p:attrNameLst>
                                      </p:cBhvr>
                                      <p:tavLst>
                                        <p:tav tm="0">
                                          <p:val>
                                            <p:fltVal val="0"/>
                                          </p:val>
                                        </p:tav>
                                        <p:tav tm="100000">
                                          <p:val>
                                            <p:strVal val="#ppt_h"/>
                                          </p:val>
                                        </p:tav>
                                      </p:tavLst>
                                    </p:anim>
                                    <p:anim calcmode="lin" valueType="num">
                                      <p:cBhvr>
                                        <p:cTn id="9" dur="1000" fill="hold"/>
                                        <p:tgtEl>
                                          <p:spTgt spid="16386"/>
                                        </p:tgtEl>
                                        <p:attrNameLst>
                                          <p:attrName>style.rotation</p:attrName>
                                        </p:attrNameLst>
                                      </p:cBhvr>
                                      <p:tavLst>
                                        <p:tav tm="0">
                                          <p:val>
                                            <p:fltVal val="90"/>
                                          </p:val>
                                        </p:tav>
                                        <p:tav tm="100000">
                                          <p:val>
                                            <p:fltVal val="0"/>
                                          </p:val>
                                        </p:tav>
                                      </p:tavLst>
                                    </p:anim>
                                    <p:animEffect transition="in" filter="fade">
                                      <p:cBhvr>
                                        <p:cTn id="10" dur="1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692696"/>
            <a:ext cx="7344816" cy="2554545"/>
          </a:xfrm>
          <a:prstGeom prst="rect">
            <a:avLst/>
          </a:prstGeom>
        </p:spPr>
        <p:txBody>
          <a:bodyPr wrap="square">
            <a:spAutoFit/>
          </a:bodyPr>
          <a:lstStyle/>
          <a:p>
            <a:pPr algn="ctr">
              <a:spcAft>
                <a:spcPts val="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PHẦN </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SỰ NGHIỆP VĂN CHƯƠNG VÀ PHONG CÁCH NGHỆ THUẬT </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CỦA TÁC GIẢ VĂN HỌC</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495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575975" y="4869160"/>
            <a:ext cx="1972655" cy="576064"/>
            <a:chOff x="3575975" y="3645024"/>
            <a:chExt cx="1972655" cy="576064"/>
          </a:xfrm>
        </p:grpSpPr>
        <p:sp>
          <p:nvSpPr>
            <p:cNvPr id="6" name="Oval 5"/>
            <p:cNvSpPr/>
            <p:nvPr/>
          </p:nvSpPr>
          <p:spPr>
            <a:xfrm>
              <a:off x="3575975" y="3645024"/>
              <a:ext cx="1972655" cy="5760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hlinkClick r:id="rId2" action="ppaction://hlinksldjump"/>
            </p:cNvPr>
            <p:cNvSpPr txBox="1"/>
            <p:nvPr/>
          </p:nvSpPr>
          <p:spPr>
            <a:xfrm>
              <a:off x="4083357" y="3748390"/>
              <a:ext cx="957889" cy="369332"/>
            </a:xfrm>
            <a:prstGeom prst="rect">
              <a:avLst/>
            </a:prstGeom>
            <a:noFill/>
          </p:spPr>
          <p:txBody>
            <a:bodyPr wrap="square" rtlCol="0">
              <a:spAutoFit/>
            </a:bodyPr>
            <a:lstStyle/>
            <a:p>
              <a:pPr algn="ctr"/>
              <a:r>
                <a:rPr lang="en-US" b="1" i="1" dirty="0" smtClean="0">
                  <a:solidFill>
                    <a:schemeClr val="bg1"/>
                  </a:solidFill>
                  <a:latin typeface="Arial" panose="020B0604020202020204" pitchFamily="34" charset="0"/>
                  <a:cs typeface="Arial" panose="020B0604020202020204" pitchFamily="34" charset="0"/>
                </a:rPr>
                <a:t>PLAY</a:t>
              </a:r>
              <a:endParaRPr lang="en-US" b="1" i="1" dirty="0">
                <a:solidFill>
                  <a:schemeClr val="bg1"/>
                </a:solidFill>
                <a:latin typeface="Arial" panose="020B0604020202020204" pitchFamily="34" charset="0"/>
                <a:cs typeface="Arial" panose="020B0604020202020204" pitchFamily="34" charset="0"/>
              </a:endParaRPr>
            </a:p>
          </p:txBody>
        </p:sp>
      </p:grpSp>
      <p:sp>
        <p:nvSpPr>
          <p:cNvPr id="2" name="Rectangle 1"/>
          <p:cNvSpPr/>
          <p:nvPr/>
        </p:nvSpPr>
        <p:spPr>
          <a:xfrm>
            <a:off x="883001" y="116632"/>
            <a:ext cx="5273175" cy="584775"/>
          </a:xfrm>
          <a:prstGeom prst="rect">
            <a:avLst/>
          </a:prstGeom>
        </p:spPr>
        <p:txBody>
          <a:bodyPr wrap="none">
            <a:spAutoFit/>
          </a:bodyPr>
          <a:lstStyle/>
          <a:p>
            <a:pPr algn="just">
              <a:spcAft>
                <a:spcPts val="0"/>
              </a:spcAft>
            </a:pPr>
            <a:r>
              <a:rPr lang="vi-VN" sz="32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HOẠT ĐỘNG KHỞI ĐỘNG</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395536" y="836712"/>
            <a:ext cx="7488832" cy="2246769"/>
          </a:xfrm>
          <a:prstGeom prst="rect">
            <a:avLst/>
          </a:prstGeom>
        </p:spPr>
        <p:txBody>
          <a:bodyPr wrap="square">
            <a:spAutoFit/>
          </a:bodyPr>
          <a:lstStyle/>
          <a:p>
            <a:pPr algn="just">
              <a:spcAft>
                <a:spcPts val="0"/>
              </a:spcAft>
            </a:pP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giả văn học mà em biết</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 ấn tượng nhất là tác giả nào? Vì sao?</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Theo em dựa vào đâu để nhận diện một tác giả văn học?Dấu hiệu nào cho thấy tác giả có một sự nghiệp văn chương và phong cách nghệ thuật?</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3"/>
          <a:stretch>
            <a:fillRect/>
          </a:stretch>
        </p:blipFill>
        <p:spPr>
          <a:xfrm>
            <a:off x="1414022" y="3150776"/>
            <a:ext cx="6315956" cy="1502360"/>
          </a:xfrm>
          <a:prstGeom prst="rect">
            <a:avLst/>
          </a:prstGeom>
        </p:spPr>
      </p:pic>
    </p:spTree>
    <p:extLst>
      <p:ext uri="{BB962C8B-B14F-4D97-AF65-F5344CB8AC3E}">
        <p14:creationId xmlns:p14="http://schemas.microsoft.com/office/powerpoint/2010/main" val="1454898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 calcmode="lin" valueType="num">
                                      <p:cBhvr additive="base">
                                        <p:cTn id="26"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2953564"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ounded Rectangle 52"/>
          <p:cNvSpPr/>
          <p:nvPr/>
        </p:nvSpPr>
        <p:spPr>
          <a:xfrm>
            <a:off x="676507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ln w="22225">
                  <a:solidFill>
                    <a:schemeClr val="accent2"/>
                  </a:solidFill>
                  <a:prstDash val="solid"/>
                </a:ln>
                <a:solidFill>
                  <a:schemeClr val="accent2">
                    <a:lumMod val="40000"/>
                    <a:lumOff val="60000"/>
                  </a:schemeClr>
                </a:solidFill>
              </a:rPr>
              <a:t>Tác</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giả</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văn</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học</a:t>
            </a:r>
            <a:endParaRPr lang="es-ES" sz="4000" b="1" dirty="0">
              <a:ln w="22225">
                <a:solidFill>
                  <a:schemeClr val="accent2"/>
                </a:solidFill>
                <a:prstDash val="solid"/>
              </a:ln>
              <a:solidFill>
                <a:schemeClr val="accent2">
                  <a:lumMod val="40000"/>
                  <a:lumOff val="60000"/>
                </a:schemeClr>
              </a:solidFill>
            </a:endParaRPr>
          </a:p>
        </p:txBody>
      </p:sp>
      <p:pic>
        <p:nvPicPr>
          <p:cNvPr id="4" name="Picture 3"/>
          <p:cNvPicPr>
            <a:picLocks noChangeAspect="1"/>
          </p:cNvPicPr>
          <p:nvPr/>
        </p:nvPicPr>
        <p:blipFill>
          <a:blip r:embed="rId2"/>
          <a:stretch>
            <a:fillRect/>
          </a:stretch>
        </p:blipFill>
        <p:spPr>
          <a:xfrm>
            <a:off x="1188306" y="2430587"/>
            <a:ext cx="1007430" cy="1574477"/>
          </a:xfrm>
          <a:prstGeom prst="rect">
            <a:avLst/>
          </a:prstGeom>
        </p:spPr>
      </p:pic>
      <p:pic>
        <p:nvPicPr>
          <p:cNvPr id="5" name="Picture 4"/>
          <p:cNvPicPr>
            <a:picLocks noChangeAspect="1"/>
          </p:cNvPicPr>
          <p:nvPr/>
        </p:nvPicPr>
        <p:blipFill>
          <a:blip r:embed="rId3"/>
          <a:stretch>
            <a:fillRect/>
          </a:stretch>
        </p:blipFill>
        <p:spPr>
          <a:xfrm>
            <a:off x="3059832" y="2430587"/>
            <a:ext cx="1080120" cy="1574477"/>
          </a:xfrm>
          <a:prstGeom prst="rect">
            <a:avLst/>
          </a:prstGeom>
        </p:spPr>
      </p:pic>
      <p:pic>
        <p:nvPicPr>
          <p:cNvPr id="6" name="Picture 5"/>
          <p:cNvPicPr>
            <a:picLocks noChangeAspect="1"/>
          </p:cNvPicPr>
          <p:nvPr/>
        </p:nvPicPr>
        <p:blipFill>
          <a:blip r:embed="rId4"/>
          <a:stretch>
            <a:fillRect/>
          </a:stretch>
        </p:blipFill>
        <p:spPr>
          <a:xfrm>
            <a:off x="4860032" y="2380264"/>
            <a:ext cx="1290552" cy="1624800"/>
          </a:xfrm>
          <a:prstGeom prst="rect">
            <a:avLst/>
          </a:prstGeom>
        </p:spPr>
      </p:pic>
      <p:pic>
        <p:nvPicPr>
          <p:cNvPr id="7" name="Picture 6"/>
          <p:cNvPicPr>
            <a:picLocks noChangeAspect="1"/>
          </p:cNvPicPr>
          <p:nvPr/>
        </p:nvPicPr>
        <p:blipFill>
          <a:blip r:embed="rId5"/>
          <a:stretch>
            <a:fillRect/>
          </a:stretch>
        </p:blipFill>
        <p:spPr>
          <a:xfrm>
            <a:off x="6804248" y="2420888"/>
            <a:ext cx="1252092" cy="1571844"/>
          </a:xfrm>
          <a:prstGeom prst="rect">
            <a:avLst/>
          </a:prstGeom>
        </p:spPr>
      </p:pic>
    </p:spTree>
    <p:extLst>
      <p:ext uri="{BB962C8B-B14F-4D97-AF65-F5344CB8AC3E}">
        <p14:creationId xmlns:p14="http://schemas.microsoft.com/office/powerpoint/2010/main" val="278978062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8">
                                            <p:txEl>
                                              <p:pRg st="0" end="0"/>
                                            </p:txEl>
                                          </p:spTgt>
                                        </p:tgtEl>
                                        <p:attrNameLst>
                                          <p:attrName>style.visibility</p:attrName>
                                        </p:attrNameLst>
                                      </p:cBhvr>
                                      <p:to>
                                        <p:strVal val="visible"/>
                                      </p:to>
                                    </p:set>
                                    <p:animEffect transition="in" filter="fade">
                                      <p:cBhvr>
                                        <p:cTn id="7" dur="1000"/>
                                        <p:tgtEl>
                                          <p:spTgt spid="48">
                                            <p:txEl>
                                              <p:pRg st="0" end="0"/>
                                            </p:txEl>
                                          </p:spTgt>
                                        </p:tgtEl>
                                      </p:cBhvr>
                                    </p:animEffect>
                                    <p:anim calcmode="lin" valueType="num">
                                      <p:cBhvr>
                                        <p:cTn id="8"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80">
                                          <p:stCondLst>
                                            <p:cond delay="0"/>
                                          </p:stCondLst>
                                        </p:cTn>
                                        <p:tgtEl>
                                          <p:spTgt spid="5"/>
                                        </p:tgtEl>
                                      </p:cBhvr>
                                    </p:animEffect>
                                    <p:anim calcmode="lin" valueType="num">
                                      <p:cBhvr>
                                        <p:cTn id="3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6" dur="26">
                                          <p:stCondLst>
                                            <p:cond delay="650"/>
                                          </p:stCondLst>
                                        </p:cTn>
                                        <p:tgtEl>
                                          <p:spTgt spid="5"/>
                                        </p:tgtEl>
                                      </p:cBhvr>
                                      <p:to x="100000" y="60000"/>
                                    </p:animScale>
                                    <p:animScale>
                                      <p:cBhvr>
                                        <p:cTn id="37" dur="166" decel="50000">
                                          <p:stCondLst>
                                            <p:cond delay="676"/>
                                          </p:stCondLst>
                                        </p:cTn>
                                        <p:tgtEl>
                                          <p:spTgt spid="5"/>
                                        </p:tgtEl>
                                      </p:cBhvr>
                                      <p:to x="100000" y="100000"/>
                                    </p:animScale>
                                    <p:animScale>
                                      <p:cBhvr>
                                        <p:cTn id="38" dur="26">
                                          <p:stCondLst>
                                            <p:cond delay="1312"/>
                                          </p:stCondLst>
                                        </p:cTn>
                                        <p:tgtEl>
                                          <p:spTgt spid="5"/>
                                        </p:tgtEl>
                                      </p:cBhvr>
                                      <p:to x="100000" y="80000"/>
                                    </p:animScale>
                                    <p:animScale>
                                      <p:cBhvr>
                                        <p:cTn id="39" dur="166" decel="50000">
                                          <p:stCondLst>
                                            <p:cond delay="1338"/>
                                          </p:stCondLst>
                                        </p:cTn>
                                        <p:tgtEl>
                                          <p:spTgt spid="5"/>
                                        </p:tgtEl>
                                      </p:cBhvr>
                                      <p:to x="100000" y="100000"/>
                                    </p:animScale>
                                    <p:animScale>
                                      <p:cBhvr>
                                        <p:cTn id="40" dur="26">
                                          <p:stCondLst>
                                            <p:cond delay="1642"/>
                                          </p:stCondLst>
                                        </p:cTn>
                                        <p:tgtEl>
                                          <p:spTgt spid="5"/>
                                        </p:tgtEl>
                                      </p:cBhvr>
                                      <p:to x="100000" y="90000"/>
                                    </p:animScale>
                                    <p:animScale>
                                      <p:cBhvr>
                                        <p:cTn id="41" dur="166" decel="50000">
                                          <p:stCondLst>
                                            <p:cond delay="1668"/>
                                          </p:stCondLst>
                                        </p:cTn>
                                        <p:tgtEl>
                                          <p:spTgt spid="5"/>
                                        </p:tgtEl>
                                      </p:cBhvr>
                                      <p:to x="100000" y="100000"/>
                                    </p:animScale>
                                    <p:animScale>
                                      <p:cBhvr>
                                        <p:cTn id="42" dur="26">
                                          <p:stCondLst>
                                            <p:cond delay="1808"/>
                                          </p:stCondLst>
                                        </p:cTn>
                                        <p:tgtEl>
                                          <p:spTgt spid="5"/>
                                        </p:tgtEl>
                                      </p:cBhvr>
                                      <p:to x="100000" y="95000"/>
                                    </p:animScale>
                                    <p:animScale>
                                      <p:cBhvr>
                                        <p:cTn id="43" dur="166" decel="50000">
                                          <p:stCondLst>
                                            <p:cond delay="1834"/>
                                          </p:stCondLst>
                                        </p:cTn>
                                        <p:tgtEl>
                                          <p:spTgt spid="5"/>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down)">
                                      <p:cBhvr>
                                        <p:cTn id="46" dur="580">
                                          <p:stCondLst>
                                            <p:cond delay="0"/>
                                          </p:stCondLst>
                                        </p:cTn>
                                        <p:tgtEl>
                                          <p:spTgt spid="6"/>
                                        </p:tgtEl>
                                      </p:cBhvr>
                                    </p:animEffect>
                                    <p:anim calcmode="lin" valueType="num">
                                      <p:cBhvr>
                                        <p:cTn id="4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2" dur="26">
                                          <p:stCondLst>
                                            <p:cond delay="650"/>
                                          </p:stCondLst>
                                        </p:cTn>
                                        <p:tgtEl>
                                          <p:spTgt spid="6"/>
                                        </p:tgtEl>
                                      </p:cBhvr>
                                      <p:to x="100000" y="60000"/>
                                    </p:animScale>
                                    <p:animScale>
                                      <p:cBhvr>
                                        <p:cTn id="53" dur="166" decel="50000">
                                          <p:stCondLst>
                                            <p:cond delay="676"/>
                                          </p:stCondLst>
                                        </p:cTn>
                                        <p:tgtEl>
                                          <p:spTgt spid="6"/>
                                        </p:tgtEl>
                                      </p:cBhvr>
                                      <p:to x="100000" y="100000"/>
                                    </p:animScale>
                                    <p:animScale>
                                      <p:cBhvr>
                                        <p:cTn id="54" dur="26">
                                          <p:stCondLst>
                                            <p:cond delay="1312"/>
                                          </p:stCondLst>
                                        </p:cTn>
                                        <p:tgtEl>
                                          <p:spTgt spid="6"/>
                                        </p:tgtEl>
                                      </p:cBhvr>
                                      <p:to x="100000" y="80000"/>
                                    </p:animScale>
                                    <p:animScale>
                                      <p:cBhvr>
                                        <p:cTn id="55" dur="166" decel="50000">
                                          <p:stCondLst>
                                            <p:cond delay="1338"/>
                                          </p:stCondLst>
                                        </p:cTn>
                                        <p:tgtEl>
                                          <p:spTgt spid="6"/>
                                        </p:tgtEl>
                                      </p:cBhvr>
                                      <p:to x="100000" y="100000"/>
                                    </p:animScale>
                                    <p:animScale>
                                      <p:cBhvr>
                                        <p:cTn id="56" dur="26">
                                          <p:stCondLst>
                                            <p:cond delay="1642"/>
                                          </p:stCondLst>
                                        </p:cTn>
                                        <p:tgtEl>
                                          <p:spTgt spid="6"/>
                                        </p:tgtEl>
                                      </p:cBhvr>
                                      <p:to x="100000" y="90000"/>
                                    </p:animScale>
                                    <p:animScale>
                                      <p:cBhvr>
                                        <p:cTn id="57" dur="166" decel="50000">
                                          <p:stCondLst>
                                            <p:cond delay="1668"/>
                                          </p:stCondLst>
                                        </p:cTn>
                                        <p:tgtEl>
                                          <p:spTgt spid="6"/>
                                        </p:tgtEl>
                                      </p:cBhvr>
                                      <p:to x="100000" y="100000"/>
                                    </p:animScale>
                                    <p:animScale>
                                      <p:cBhvr>
                                        <p:cTn id="58" dur="26">
                                          <p:stCondLst>
                                            <p:cond delay="1808"/>
                                          </p:stCondLst>
                                        </p:cTn>
                                        <p:tgtEl>
                                          <p:spTgt spid="6"/>
                                        </p:tgtEl>
                                      </p:cBhvr>
                                      <p:to x="100000" y="95000"/>
                                    </p:animScale>
                                    <p:animScale>
                                      <p:cBhvr>
                                        <p:cTn id="59" dur="166" decel="50000">
                                          <p:stCondLst>
                                            <p:cond delay="1834"/>
                                          </p:stCondLst>
                                        </p:cTn>
                                        <p:tgtEl>
                                          <p:spTgt spid="6"/>
                                        </p:tgtEl>
                                      </p:cBhvr>
                                      <p:to x="100000" y="100000"/>
                                    </p:animScale>
                                  </p:childTnLst>
                                </p:cTn>
                              </p:par>
                              <p:par>
                                <p:cTn id="60" presetID="26" presetClass="entr" presetSubtype="0" fill="hold"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wipe(down)">
                                      <p:cBhvr>
                                        <p:cTn id="62" dur="580">
                                          <p:stCondLst>
                                            <p:cond delay="0"/>
                                          </p:stCondLst>
                                        </p:cTn>
                                        <p:tgtEl>
                                          <p:spTgt spid="7"/>
                                        </p:tgtEl>
                                      </p:cBhvr>
                                    </p:animEffect>
                                    <p:anim calcmode="lin" valueType="num">
                                      <p:cBhvr>
                                        <p:cTn id="6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8" dur="26">
                                          <p:stCondLst>
                                            <p:cond delay="650"/>
                                          </p:stCondLst>
                                        </p:cTn>
                                        <p:tgtEl>
                                          <p:spTgt spid="7"/>
                                        </p:tgtEl>
                                      </p:cBhvr>
                                      <p:to x="100000" y="60000"/>
                                    </p:animScale>
                                    <p:animScale>
                                      <p:cBhvr>
                                        <p:cTn id="69" dur="166" decel="50000">
                                          <p:stCondLst>
                                            <p:cond delay="676"/>
                                          </p:stCondLst>
                                        </p:cTn>
                                        <p:tgtEl>
                                          <p:spTgt spid="7"/>
                                        </p:tgtEl>
                                      </p:cBhvr>
                                      <p:to x="100000" y="100000"/>
                                    </p:animScale>
                                    <p:animScale>
                                      <p:cBhvr>
                                        <p:cTn id="70" dur="26">
                                          <p:stCondLst>
                                            <p:cond delay="1312"/>
                                          </p:stCondLst>
                                        </p:cTn>
                                        <p:tgtEl>
                                          <p:spTgt spid="7"/>
                                        </p:tgtEl>
                                      </p:cBhvr>
                                      <p:to x="100000" y="80000"/>
                                    </p:animScale>
                                    <p:animScale>
                                      <p:cBhvr>
                                        <p:cTn id="71" dur="166" decel="50000">
                                          <p:stCondLst>
                                            <p:cond delay="1338"/>
                                          </p:stCondLst>
                                        </p:cTn>
                                        <p:tgtEl>
                                          <p:spTgt spid="7"/>
                                        </p:tgtEl>
                                      </p:cBhvr>
                                      <p:to x="100000" y="100000"/>
                                    </p:animScale>
                                    <p:animScale>
                                      <p:cBhvr>
                                        <p:cTn id="72" dur="26">
                                          <p:stCondLst>
                                            <p:cond delay="1642"/>
                                          </p:stCondLst>
                                        </p:cTn>
                                        <p:tgtEl>
                                          <p:spTgt spid="7"/>
                                        </p:tgtEl>
                                      </p:cBhvr>
                                      <p:to x="100000" y="90000"/>
                                    </p:animScale>
                                    <p:animScale>
                                      <p:cBhvr>
                                        <p:cTn id="73" dur="166" decel="50000">
                                          <p:stCondLst>
                                            <p:cond delay="1668"/>
                                          </p:stCondLst>
                                        </p:cTn>
                                        <p:tgtEl>
                                          <p:spTgt spid="7"/>
                                        </p:tgtEl>
                                      </p:cBhvr>
                                      <p:to x="100000" y="100000"/>
                                    </p:animScale>
                                    <p:animScale>
                                      <p:cBhvr>
                                        <p:cTn id="74" dur="26">
                                          <p:stCondLst>
                                            <p:cond delay="1808"/>
                                          </p:stCondLst>
                                        </p:cTn>
                                        <p:tgtEl>
                                          <p:spTgt spid="7"/>
                                        </p:tgtEl>
                                      </p:cBhvr>
                                      <p:to x="100000" y="95000"/>
                                    </p:animScale>
                                    <p:animScale>
                                      <p:cBhvr>
                                        <p:cTn id="75"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smtClean="0"/>
              <a:t>Bến</a:t>
            </a:r>
            <a:r>
              <a:rPr lang="en-US" dirty="0" smtClean="0"/>
              <a:t> </a:t>
            </a:r>
            <a:r>
              <a:rPr lang="en-US" dirty="0" err="1" smtClean="0"/>
              <a:t>quê</a:t>
            </a:r>
            <a:endParaRPr lang="en-US" dirty="0"/>
          </a:p>
        </p:txBody>
      </p:sp>
      <p:sp>
        <p:nvSpPr>
          <p:cNvPr id="51" name="Rounded Rectangle 50"/>
          <p:cNvSpPr/>
          <p:nvPr/>
        </p:nvSpPr>
        <p:spPr>
          <a:xfrm>
            <a:off x="2953564"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smtClean="0"/>
              <a:t>Tự</a:t>
            </a:r>
            <a:r>
              <a:rPr lang="en-US" dirty="0" smtClean="0"/>
              <a:t> </a:t>
            </a:r>
            <a:r>
              <a:rPr lang="en-US" dirty="0" err="1" smtClean="0"/>
              <a:t>tình</a:t>
            </a:r>
            <a:r>
              <a:rPr lang="en-US" dirty="0" smtClean="0"/>
              <a:t> 2</a:t>
            </a:r>
            <a:endParaRPr lang="en-US" dirty="0"/>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smtClean="0"/>
              <a:t>Nghệ</a:t>
            </a:r>
            <a:r>
              <a:rPr lang="en-US" dirty="0" smtClean="0"/>
              <a:t> </a:t>
            </a:r>
            <a:r>
              <a:rPr lang="en-US" dirty="0" err="1" smtClean="0"/>
              <a:t>sĩ</a:t>
            </a:r>
            <a:r>
              <a:rPr lang="en-US" dirty="0" smtClean="0"/>
              <a:t> </a:t>
            </a:r>
            <a:r>
              <a:rPr lang="en-US" dirty="0" err="1" smtClean="0"/>
              <a:t>suốt</a:t>
            </a:r>
            <a:r>
              <a:rPr lang="en-US" dirty="0" smtClean="0"/>
              <a:t> </a:t>
            </a:r>
            <a:r>
              <a:rPr lang="en-US" dirty="0" err="1" smtClean="0"/>
              <a:t>đời</a:t>
            </a:r>
            <a:r>
              <a:rPr lang="en-US" dirty="0" smtClean="0"/>
              <a:t> </a:t>
            </a:r>
            <a:r>
              <a:rPr lang="en-US" dirty="0" err="1" smtClean="0"/>
              <a:t>đi</a:t>
            </a:r>
            <a:r>
              <a:rPr lang="en-US" dirty="0" smtClean="0"/>
              <a:t> </a:t>
            </a:r>
            <a:r>
              <a:rPr lang="en-US" dirty="0" err="1" smtClean="0"/>
              <a:t>tìm</a:t>
            </a:r>
            <a:r>
              <a:rPr lang="en-US" dirty="0" smtClean="0"/>
              <a:t> </a:t>
            </a:r>
            <a:r>
              <a:rPr lang="en-US" dirty="0" err="1" smtClean="0"/>
              <a:t>cái</a:t>
            </a:r>
            <a:r>
              <a:rPr lang="en-US" dirty="0" smtClean="0"/>
              <a:t> </a:t>
            </a:r>
            <a:r>
              <a:rPr lang="en-US" dirty="0" err="1" smtClean="0"/>
              <a:t>Đẹp</a:t>
            </a:r>
            <a:endParaRPr lang="en-US" dirty="0"/>
          </a:p>
        </p:txBody>
      </p:sp>
      <p:sp>
        <p:nvSpPr>
          <p:cNvPr id="53" name="Rounded Rectangle 52"/>
          <p:cNvSpPr/>
          <p:nvPr/>
        </p:nvSpPr>
        <p:spPr>
          <a:xfrm>
            <a:off x="676507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err="1" smtClean="0"/>
              <a:t>Ông</a:t>
            </a:r>
            <a:r>
              <a:rPr lang="en-US" dirty="0" smtClean="0"/>
              <a:t> </a:t>
            </a:r>
            <a:r>
              <a:rPr lang="en-US" dirty="0" err="1" smtClean="0"/>
              <a:t>hoàng</a:t>
            </a:r>
            <a:r>
              <a:rPr lang="en-US" dirty="0" smtClean="0"/>
              <a:t> </a:t>
            </a:r>
            <a:r>
              <a:rPr lang="en-US" dirty="0" err="1" smtClean="0"/>
              <a:t>thơ</a:t>
            </a:r>
            <a:r>
              <a:rPr lang="en-US" dirty="0" smtClean="0"/>
              <a:t> </a:t>
            </a:r>
            <a:r>
              <a:rPr lang="en-US" dirty="0" err="1" smtClean="0"/>
              <a:t>tình</a:t>
            </a:r>
            <a:r>
              <a:rPr lang="en-US" dirty="0" smtClean="0"/>
              <a:t> </a:t>
            </a:r>
            <a:r>
              <a:rPr lang="en-US" dirty="0" err="1" smtClean="0"/>
              <a:t>yêu</a:t>
            </a:r>
            <a:endParaRPr lang="en-US" dirty="0"/>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ln w="22225">
                  <a:solidFill>
                    <a:schemeClr val="accent2"/>
                  </a:solidFill>
                  <a:prstDash val="solid"/>
                </a:ln>
                <a:solidFill>
                  <a:schemeClr val="accent2">
                    <a:lumMod val="40000"/>
                    <a:lumOff val="60000"/>
                  </a:schemeClr>
                </a:solidFill>
              </a:rPr>
              <a:t>Tác</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giả</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văn</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học</a:t>
            </a:r>
            <a:endParaRPr lang="es-ES" sz="4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64871045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barn(inVertical)">
                                      <p:cBhvr>
                                        <p:cTn id="10" dur="500"/>
                                        <p:tgtEl>
                                          <p:spTgt spid="5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barn(inVertical)">
                                      <p:cBhvr>
                                        <p:cTn id="13" dur="500"/>
                                        <p:tgtEl>
                                          <p:spTgt spid="52"/>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barn(inVertical)">
                                      <p:cBhvr>
                                        <p:cTn id="1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1" grpId="0" animBg="1"/>
      <p:bldP spid="52" grpId="0" animBg="1"/>
      <p:bldP spid="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27584" y="188640"/>
            <a:ext cx="7776864" cy="523220"/>
          </a:xfrm>
          <a:prstGeom prst="rect">
            <a:avLst/>
          </a:prstGeom>
        </p:spPr>
        <p:txBody>
          <a:bodyPr wrap="square">
            <a:spAutoFit/>
          </a:bodyPr>
          <a:lstStyle/>
          <a:p>
            <a:r>
              <a:rPr lang="vi-VN" sz="2800" b="1" dirty="0">
                <a:solidFill>
                  <a:srgbClr val="C00000"/>
                </a:solidFill>
                <a:latin typeface="Times New Roman" panose="02020603050405020304" pitchFamily="18" charset="0"/>
                <a:ea typeface="Times New Roman" panose="02020603050405020304" pitchFamily="18" charset="0"/>
              </a:rPr>
              <a:t>HOẠT ĐỘNG </a:t>
            </a:r>
            <a:r>
              <a:rPr lang="en-US" sz="2800" b="1" dirty="0">
                <a:solidFill>
                  <a:srgbClr val="C00000"/>
                </a:solidFill>
                <a:latin typeface="Times New Roman" panose="02020603050405020304" pitchFamily="18" charset="0"/>
                <a:ea typeface="Times New Roman" panose="02020603050405020304" pitchFamily="18" charset="0"/>
              </a:rPr>
              <a:t>HÌNH THÀNH KIẾN THỨC MỚI</a:t>
            </a:r>
            <a:endParaRPr lang="en-US" sz="2800" dirty="0"/>
          </a:p>
        </p:txBody>
      </p:sp>
      <p:sp>
        <p:nvSpPr>
          <p:cNvPr id="10" name="Rectangle 9"/>
          <p:cNvSpPr/>
          <p:nvPr/>
        </p:nvSpPr>
        <p:spPr>
          <a:xfrm>
            <a:off x="827584" y="751344"/>
            <a:ext cx="7704856" cy="3416320"/>
          </a:xfrm>
          <a:prstGeom prst="rect">
            <a:avLst/>
          </a:prstGeom>
        </p:spPr>
        <p:txBody>
          <a:bodyPr wrap="square">
            <a:spAutoFit/>
          </a:bodyPr>
          <a:lstStyle/>
          <a:p>
            <a:pPr algn="just">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vi-VN"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giả văn học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Calibri" panose="020F0502020204030204" pitchFamily="34" charset="0"/>
                <a:cs typeface="Times New Roman" panose="02020603050405020304" pitchFamily="18" charset="0"/>
              </a:rPr>
              <a:t>- Tác giả văn học là người sáng tác nên tác phẩm văn chương, người thể hiện quan điểm, suy nghĩ, thái độ, tình cảm của mình về cuộc sống thông qua việc sáng tạo ra những hình tượng nghệ thuật ngôn từ.</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Calibri" panose="020F0502020204030204" pitchFamily="34" charset="0"/>
                <a:cs typeface="Times New Roman" panose="02020603050405020304" pitchFamily="18" charset="0"/>
              </a:rPr>
              <a:t>+ Tác  giả văn học có thể có tên hoặc không biết tên; có thể một người hoặc nhiều </a:t>
            </a:r>
            <a:r>
              <a:rPr lang="vi-VN" dirty="0" smtClean="0">
                <a:latin typeface="Times New Roman" panose="02020603050405020304" pitchFamily="18" charset="0"/>
                <a:ea typeface="Calibri" panose="020F0502020204030204" pitchFamily="34" charset="0"/>
                <a:cs typeface="Times New Roman" panose="02020603050405020304" pitchFamily="18" charset="0"/>
              </a:rPr>
              <a:t>người</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Calibri" panose="020F0502020204030204" pitchFamily="34" charset="0"/>
                <a:cs typeface="Times New Roman" panose="02020603050405020304" pitchFamily="18" charset="0"/>
              </a:rPr>
              <a:t>+Trong văn học viết tác giả văn học có thể được gọi là: </a:t>
            </a:r>
            <a:r>
              <a:rPr lang="vi-VN" i="1" dirty="0">
                <a:latin typeface="Times New Roman" panose="02020603050405020304" pitchFamily="18" charset="0"/>
                <a:ea typeface="Calibri" panose="020F0502020204030204" pitchFamily="34" charset="0"/>
                <a:cs typeface="Times New Roman" panose="02020603050405020304" pitchFamily="18" charset="0"/>
              </a:rPr>
              <a:t>nhà văn, nhà thơ, nhà viết kịch</a:t>
            </a:r>
            <a:r>
              <a:rPr lang="vi-VN" dirty="0">
                <a:latin typeface="Times New Roman" panose="02020603050405020304" pitchFamily="18" charset="0"/>
                <a:ea typeface="Calibri" panose="020F0502020204030204" pitchFamily="34" charset="0"/>
                <a:cs typeface="Times New Roman" panose="02020603050405020304" pitchFamily="18" charset="0"/>
              </a:rPr>
              <a:t>...hoặc được tôn vinh với các danh xưng: </a:t>
            </a:r>
            <a:r>
              <a:rPr lang="vi-VN" i="1" dirty="0">
                <a:latin typeface="Times New Roman" panose="02020603050405020304" pitchFamily="18" charset="0"/>
                <a:ea typeface="Calibri" panose="020F0502020204030204" pitchFamily="34" charset="0"/>
                <a:cs typeface="Times New Roman" panose="02020603050405020304" pitchFamily="18" charset="0"/>
              </a:rPr>
              <a:t>tác gia, thi hào, văn hào...</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Calibri" panose="020F0502020204030204" pitchFamily="34" charset="0"/>
                <a:cs typeface="Times New Roman" panose="02020603050405020304" pitchFamily="18" charset="0"/>
              </a:rPr>
              <a:t>- Phân biệt phần tiểu sử với chủ thể sáng tạo của nhà văn (nhân tố đã hóa thân vào văn bản) để từ đó nhận thức được rắng: căn cứ chính xác để xác định, nhìn nhận, đánh giá một tác giả là phần hóa thân trong tác phẩm. Phần tiểu sử bên ngoài chỉ là thông tin phụ trợ, giúp người đọc hiểu rõ hơn về tác giả.</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198875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arn(inVertic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1000"/>
                                        <p:tgtEl>
                                          <p:spTgt spid="10">
                                            <p:txEl>
                                              <p:pRg st="0" end="0"/>
                                            </p:txEl>
                                          </p:spTgt>
                                        </p:tgtEl>
                                      </p:cBhvr>
                                    </p:animEffect>
                                    <p:anim calcmode="lin" valueType="num">
                                      <p:cBhvr>
                                        <p:cTn id="1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Effect transition="in" filter="fade">
                                      <p:cBhvr>
                                        <p:cTn id="19" dur="1000"/>
                                        <p:tgtEl>
                                          <p:spTgt spid="10">
                                            <p:txEl>
                                              <p:pRg st="1" end="1"/>
                                            </p:txEl>
                                          </p:spTgt>
                                        </p:tgtEl>
                                      </p:cBhvr>
                                    </p:animEffect>
                                    <p:anim calcmode="lin" valueType="num">
                                      <p:cBhvr>
                                        <p:cTn id="2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10">
                                            <p:txEl>
                                              <p:pRg st="2" end="2"/>
                                            </p:txEl>
                                          </p:spTgt>
                                        </p:tgtEl>
                                        <p:attrNameLst>
                                          <p:attrName>style.visibility</p:attrName>
                                        </p:attrNameLst>
                                      </p:cBhvr>
                                      <p:to>
                                        <p:strVal val="visible"/>
                                      </p:to>
                                    </p:set>
                                    <p:animEffect transition="in" filter="barn(inVertical)">
                                      <p:cBhvr>
                                        <p:cTn id="26" dur="500"/>
                                        <p:tgtEl>
                                          <p:spTgt spid="10">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animEffect transition="in" filter="barn(inVertical)">
                                      <p:cBhvr>
                                        <p:cTn id="31" dur="500"/>
                                        <p:tgtEl>
                                          <p:spTgt spid="10">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10">
                                            <p:txEl>
                                              <p:pRg st="4" end="4"/>
                                            </p:txEl>
                                          </p:spTgt>
                                        </p:tgtEl>
                                        <p:attrNameLst>
                                          <p:attrName>style.visibility</p:attrName>
                                        </p:attrNameLst>
                                      </p:cBhvr>
                                      <p:to>
                                        <p:strVal val="visible"/>
                                      </p:to>
                                    </p:set>
                                    <p:animEffect transition="in" filter="barn(inVertical)">
                                      <p:cBhvr>
                                        <p:cTn id="36"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4008" y="776893"/>
            <a:ext cx="3456384" cy="4247317"/>
          </a:xfrm>
          <a:prstGeom prst="rect">
            <a:avLst/>
          </a:prstGeom>
        </p:spPr>
        <p:txBody>
          <a:bodyPr wrap="square">
            <a:spAutoFit/>
          </a:bodyPr>
          <a:lstStyle/>
          <a:p>
            <a:pPr algn="just">
              <a:spcAft>
                <a:spcPts val="0"/>
              </a:spcAft>
            </a:pP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Sự nghiệp văn chương của một tác giả văn học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1: </a:t>
            </a:r>
            <a:r>
              <a:rPr lang="vi-VN"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Sự nghiệp </a:t>
            </a: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 học của tác giả Nam Cao: hai giai đoạn sáng tác, hai mảng đề tài chính, các tác phẩm tiêu biểu ở từng mảng đề tài, nội dung chủ đạo của các sáng tác theo từng đề tài và vị trí của Nam Cao trong nền văn học nước nhà.</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2:  Sự nghiệp văn chương của một tác giả là khái niệm chỉ quá trình, kết quả, thành tựu sáng tác văn học và những đóng góp của tác giả đối với nền văn học của một cộng đồng, dân tộc hoặc nhân loại.</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539552" y="764705"/>
            <a:ext cx="3888432" cy="4645772"/>
          </a:xfrm>
          <a:prstGeom prst="rect">
            <a:avLst/>
          </a:prstGeom>
        </p:spPr>
      </p:pic>
    </p:spTree>
    <p:extLst>
      <p:ext uri="{BB962C8B-B14F-4D97-AF65-F5344CB8AC3E}">
        <p14:creationId xmlns:p14="http://schemas.microsoft.com/office/powerpoint/2010/main" val="163707060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barn(inVertical)">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anim calcmode="lin" valueType="num">
                                      <p:cBhvr>
                                        <p:cTn id="2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188640"/>
            <a:ext cx="6624736" cy="1200329"/>
          </a:xfrm>
          <a:prstGeom prst="rect">
            <a:avLst/>
          </a:prstGeom>
        </p:spPr>
        <p:txBody>
          <a:bodyPr wrap="square">
            <a:spAutoFit/>
          </a:bodyPr>
          <a:lstStyle/>
          <a:p>
            <a:pPr algn="just">
              <a:spcAft>
                <a:spcPts val="0"/>
              </a:spcAft>
            </a:pPr>
            <a:r>
              <a:rPr lang="vi-VN" b="1" dirty="0">
                <a:latin typeface="Times New Roman" panose="02020603050405020304" pitchFamily="18" charset="0"/>
                <a:ea typeface="Calibri" panose="020F0502020204030204" pitchFamily="34" charset="0"/>
                <a:cs typeface="Times New Roman" panose="02020603050405020304" pitchFamily="18" charset="0"/>
              </a:rPr>
              <a:t>3. Phong cách nghệ thuật của một tác giả văn học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smtClean="0">
                <a:latin typeface="Times New Roman" panose="02020603050405020304" pitchFamily="18" charset="0"/>
                <a:ea typeface="Calibri" panose="020F0502020204030204" pitchFamily="34" charset="0"/>
                <a:cs typeface="Times New Roman" panose="02020603050405020304" pitchFamily="18" charset="0"/>
              </a:rPr>
              <a:t>+ </a:t>
            </a:r>
            <a:r>
              <a:rPr lang="vi-VN" dirty="0">
                <a:latin typeface="Times New Roman" panose="02020603050405020304" pitchFamily="18" charset="0"/>
                <a:ea typeface="Calibri" panose="020F0502020204030204" pitchFamily="34" charset="0"/>
                <a:cs typeface="Times New Roman" panose="02020603050405020304" pitchFamily="18" charset="0"/>
              </a:rPr>
              <a:t>Là những nét riêng, độc đáo của tác giả văn </a:t>
            </a:r>
            <a:r>
              <a:rPr lang="vi-VN" dirty="0" smtClean="0">
                <a:latin typeface="Times New Roman" panose="02020603050405020304" pitchFamily="18" charset="0"/>
                <a:ea typeface="Calibri" panose="020F0502020204030204" pitchFamily="34" charset="0"/>
                <a:cs typeface="Times New Roman" panose="02020603050405020304" pitchFamily="18" charset="0"/>
              </a:rPr>
              <a:t>học</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r>
              <a:rPr lang="vi-VN" dirty="0">
                <a:latin typeface="Times New Roman" panose="02020603050405020304" pitchFamily="18" charset="0"/>
                <a:ea typeface="Calibri" panose="020F0502020204030204" pitchFamily="34" charset="0"/>
              </a:rPr>
              <a:t>+ Thể hiện một cách thống nhất (trong đa dạng) qua các sáng tác văn chương của tác giả, cả trên bình diện nội dung lẫn hình thức.</a:t>
            </a:r>
            <a:endParaRPr lang="en-US" dirty="0"/>
          </a:p>
        </p:txBody>
      </p:sp>
      <p:pic>
        <p:nvPicPr>
          <p:cNvPr id="2" name="Picture 1"/>
          <p:cNvPicPr>
            <a:picLocks noChangeAspect="1"/>
          </p:cNvPicPr>
          <p:nvPr/>
        </p:nvPicPr>
        <p:blipFill>
          <a:blip r:embed="rId2"/>
          <a:stretch>
            <a:fillRect/>
          </a:stretch>
        </p:blipFill>
        <p:spPr>
          <a:xfrm>
            <a:off x="2411760" y="1700808"/>
            <a:ext cx="4824536" cy="3384376"/>
          </a:xfrm>
          <a:prstGeom prst="rect">
            <a:avLst/>
          </a:prstGeom>
        </p:spPr>
      </p:pic>
    </p:spTree>
    <p:extLst>
      <p:ext uri="{BB962C8B-B14F-4D97-AF65-F5344CB8AC3E}">
        <p14:creationId xmlns:p14="http://schemas.microsoft.com/office/powerpoint/2010/main" val="10799721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arn(inVertical)">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04780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ounded Rectangle 50"/>
          <p:cNvSpPr/>
          <p:nvPr/>
        </p:nvSpPr>
        <p:spPr>
          <a:xfrm>
            <a:off x="2953564"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ounded Rectangle 51"/>
          <p:cNvSpPr/>
          <p:nvPr/>
        </p:nvSpPr>
        <p:spPr>
          <a:xfrm>
            <a:off x="4859321"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ounded Rectangle 52"/>
          <p:cNvSpPr/>
          <p:nvPr/>
        </p:nvSpPr>
        <p:spPr>
          <a:xfrm>
            <a:off x="6765077" y="2350836"/>
            <a:ext cx="1291263" cy="1751799"/>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7" name="46 Rectángulo redondeado"/>
          <p:cNvSpPr/>
          <p:nvPr/>
        </p:nvSpPr>
        <p:spPr>
          <a:xfrm>
            <a:off x="107504" y="899054"/>
            <a:ext cx="7848871" cy="1065947"/>
          </a:xfrm>
          <a:prstGeom prst="roundRect">
            <a:avLst>
              <a:gd name="adj" fmla="val 8234"/>
            </a:avLst>
          </a:prstGeom>
          <a:solidFill>
            <a:schemeClr val="accent6">
              <a:lumMod val="75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827585" y="1021239"/>
            <a:ext cx="6327167" cy="792088"/>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smtClean="0">
                <a:ln w="22225">
                  <a:solidFill>
                    <a:schemeClr val="accent2"/>
                  </a:solidFill>
                  <a:prstDash val="solid"/>
                </a:ln>
                <a:solidFill>
                  <a:schemeClr val="accent2">
                    <a:lumMod val="40000"/>
                    <a:lumOff val="60000"/>
                  </a:schemeClr>
                </a:solidFill>
              </a:rPr>
              <a:t>Phong</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cách</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nghệ</a:t>
            </a:r>
            <a:r>
              <a:rPr lang="en-US" sz="4000" b="1" dirty="0" smtClean="0">
                <a:ln w="22225">
                  <a:solidFill>
                    <a:schemeClr val="accent2"/>
                  </a:solidFill>
                  <a:prstDash val="solid"/>
                </a:ln>
                <a:solidFill>
                  <a:schemeClr val="accent2">
                    <a:lumMod val="40000"/>
                    <a:lumOff val="60000"/>
                  </a:schemeClr>
                </a:solidFill>
              </a:rPr>
              <a:t> </a:t>
            </a:r>
            <a:r>
              <a:rPr lang="en-US" sz="4000" b="1" dirty="0" err="1" smtClean="0">
                <a:ln w="22225">
                  <a:solidFill>
                    <a:schemeClr val="accent2"/>
                  </a:solidFill>
                  <a:prstDash val="solid"/>
                </a:ln>
                <a:solidFill>
                  <a:schemeClr val="accent2">
                    <a:lumMod val="40000"/>
                    <a:lumOff val="60000"/>
                  </a:schemeClr>
                </a:solidFill>
              </a:rPr>
              <a:t>thuật</a:t>
            </a:r>
            <a:endParaRPr lang="es-ES" sz="4000" b="1" dirty="0">
              <a:ln w="22225">
                <a:solidFill>
                  <a:schemeClr val="accent2"/>
                </a:solidFill>
                <a:prstDash val="solid"/>
              </a:ln>
              <a:solidFill>
                <a:schemeClr val="accent2">
                  <a:lumMod val="40000"/>
                  <a:lumOff val="60000"/>
                </a:schemeClr>
              </a:solidFill>
            </a:endParaRPr>
          </a:p>
        </p:txBody>
      </p:sp>
      <p:pic>
        <p:nvPicPr>
          <p:cNvPr id="4" name="Picture 3"/>
          <p:cNvPicPr>
            <a:picLocks noChangeAspect="1"/>
          </p:cNvPicPr>
          <p:nvPr/>
        </p:nvPicPr>
        <p:blipFill>
          <a:blip r:embed="rId2"/>
          <a:stretch>
            <a:fillRect/>
          </a:stretch>
        </p:blipFill>
        <p:spPr>
          <a:xfrm>
            <a:off x="1188306" y="2430587"/>
            <a:ext cx="1007430" cy="1574477"/>
          </a:xfrm>
          <a:prstGeom prst="rect">
            <a:avLst/>
          </a:prstGeom>
        </p:spPr>
      </p:pic>
      <p:pic>
        <p:nvPicPr>
          <p:cNvPr id="5" name="Picture 4"/>
          <p:cNvPicPr>
            <a:picLocks noChangeAspect="1"/>
          </p:cNvPicPr>
          <p:nvPr/>
        </p:nvPicPr>
        <p:blipFill>
          <a:blip r:embed="rId3"/>
          <a:stretch>
            <a:fillRect/>
          </a:stretch>
        </p:blipFill>
        <p:spPr>
          <a:xfrm>
            <a:off x="3059832" y="2430587"/>
            <a:ext cx="1080120" cy="1574477"/>
          </a:xfrm>
          <a:prstGeom prst="rect">
            <a:avLst/>
          </a:prstGeom>
        </p:spPr>
      </p:pic>
      <p:pic>
        <p:nvPicPr>
          <p:cNvPr id="6" name="Picture 5"/>
          <p:cNvPicPr>
            <a:picLocks noChangeAspect="1"/>
          </p:cNvPicPr>
          <p:nvPr/>
        </p:nvPicPr>
        <p:blipFill>
          <a:blip r:embed="rId4"/>
          <a:stretch>
            <a:fillRect/>
          </a:stretch>
        </p:blipFill>
        <p:spPr>
          <a:xfrm>
            <a:off x="4860032" y="2380264"/>
            <a:ext cx="1290552" cy="1624800"/>
          </a:xfrm>
          <a:prstGeom prst="rect">
            <a:avLst/>
          </a:prstGeom>
        </p:spPr>
      </p:pic>
      <p:pic>
        <p:nvPicPr>
          <p:cNvPr id="7" name="Picture 6"/>
          <p:cNvPicPr>
            <a:picLocks noChangeAspect="1"/>
          </p:cNvPicPr>
          <p:nvPr/>
        </p:nvPicPr>
        <p:blipFill>
          <a:blip r:embed="rId5"/>
          <a:stretch>
            <a:fillRect/>
          </a:stretch>
        </p:blipFill>
        <p:spPr>
          <a:xfrm>
            <a:off x="6804248" y="2420888"/>
            <a:ext cx="1252092" cy="1571844"/>
          </a:xfrm>
          <a:prstGeom prst="rect">
            <a:avLst/>
          </a:prstGeom>
        </p:spPr>
      </p:pic>
    </p:spTree>
    <p:extLst>
      <p:ext uri="{BB962C8B-B14F-4D97-AF65-F5344CB8AC3E}">
        <p14:creationId xmlns:p14="http://schemas.microsoft.com/office/powerpoint/2010/main" val="322610299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717</TotalTime>
  <Words>549</Words>
  <PresentationFormat>On-screen Show (4:3)</PresentationFormat>
  <Paragraphs>33</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Times New Roman</vt:lpstr>
      <vt:lpstr>Tema de Office</vt:lpstr>
      <vt:lpstr>1_Tema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2013-01-01T19:40:45Z</dcterms:created>
  <dcterms:modified xsi:type="dcterms:W3CDTF">2023-08-11T13:55:38Z</dcterms:modified>
</cp:coreProperties>
</file>