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674" r:id="rId5"/>
    <p:sldId id="389" r:id="rId6"/>
    <p:sldId id="531" r:id="rId7"/>
    <p:sldId id="700" r:id="rId8"/>
    <p:sldId id="446" r:id="rId9"/>
    <p:sldId id="445" r:id="rId10"/>
    <p:sldId id="596" r:id="rId11"/>
    <p:sldId id="622" r:id="rId12"/>
    <p:sldId id="599" r:id="rId13"/>
    <p:sldId id="749" r:id="rId14"/>
    <p:sldId id="750" r:id="rId15"/>
    <p:sldId id="456" r:id="rId16"/>
    <p:sldId id="642" r:id="rId17"/>
    <p:sldId id="768" r:id="rId18"/>
    <p:sldId id="769" r:id="rId19"/>
    <p:sldId id="783" r:id="rId20"/>
    <p:sldId id="668" r:id="rId21"/>
    <p:sldId id="781" r:id="rId22"/>
    <p:sldId id="782" r:id="rId23"/>
    <p:sldId id="784" r:id="rId24"/>
    <p:sldId id="742" r:id="rId25"/>
    <p:sldId id="298" r:id="rId26"/>
    <p:sldId id="785" r:id="rId27"/>
    <p:sldId id="610" r:id="rId28"/>
    <p:sldId id="786" r:id="rId29"/>
    <p:sldId id="314" r:id="rId30"/>
    <p:sldId id="330" r:id="rId31"/>
    <p:sldId id="35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8" userDrawn="1">
          <p15:clr>
            <a:srgbClr val="A4A3A4"/>
          </p15:clr>
        </p15:guide>
        <p15:guide id="2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FCF"/>
    <a:srgbClr val="FDE2E2"/>
    <a:srgbClr val="FDCFDF"/>
    <a:srgbClr val="BCE6EB"/>
    <a:srgbClr val="FFEFBC"/>
    <a:srgbClr val="FFDAC7"/>
    <a:srgbClr val="F9F9F9"/>
    <a:srgbClr val="CDF0EA"/>
    <a:srgbClr val="FBF6EE"/>
    <a:srgbClr val="C1F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68" y="772"/>
      </p:cViewPr>
      <p:guideLst>
        <p:guide orient="horz" pos="2008"/>
        <p:guide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2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912995" y="7164705"/>
            <a:ext cx="4117340" cy="3681095"/>
          </a:xfrm>
          <a:prstGeom prst="triangl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6140450" y="-5584190"/>
            <a:ext cx="6051550" cy="5101590"/>
          </a:xfrm>
          <a:prstGeom prst="triangle">
            <a:avLst>
              <a:gd name="adj" fmla="val 5092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1367135" y="6858000"/>
            <a:ext cx="4342130" cy="3561080"/>
          </a:xfrm>
          <a:prstGeom prst="triangl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word to complete each sentence.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06718" y="1706245"/>
            <a:ext cx="11259185" cy="5530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1. </a:t>
            </a:r>
            <a:r>
              <a:rPr lang="en-US" sz="3000" b="1">
                <a:solidFill>
                  <a:schemeClr val="accent2"/>
                </a:solidFill>
              </a:rPr>
              <a:t>Although / But</a:t>
            </a:r>
            <a:r>
              <a:rPr lang="en-US" sz="3000"/>
              <a:t> footballers are well-paid, they have short careers.</a:t>
            </a:r>
            <a:endParaRPr lang="en-US" sz="3000"/>
          </a:p>
        </p:txBody>
      </p:sp>
      <p:sp>
        <p:nvSpPr>
          <p:cNvPr id="27" name="Text Box 26"/>
          <p:cNvSpPr txBox="1"/>
          <p:nvPr/>
        </p:nvSpPr>
        <p:spPr>
          <a:xfrm>
            <a:off x="406718" y="2385695"/>
            <a:ext cx="11259185" cy="1014730"/>
          </a:xfrm>
          <a:prstGeom prst="rect">
            <a:avLst/>
          </a:prstGeom>
          <a:solidFill>
            <a:srgbClr val="F9F9F9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2. </a:t>
            </a:r>
            <a:r>
              <a:rPr lang="en-US" sz="3000"/>
              <a:t>She still applied for the job </a:t>
            </a:r>
            <a:r>
              <a:rPr lang="en-US" sz="3000" b="1">
                <a:solidFill>
                  <a:schemeClr val="accent2"/>
                </a:solidFill>
              </a:rPr>
              <a:t>so / though</a:t>
            </a:r>
            <a:r>
              <a:rPr lang="en-US" sz="3000"/>
              <a:t> she had almost no chance to get it.</a:t>
            </a:r>
            <a:endParaRPr lang="en-US" sz="3000"/>
          </a:p>
        </p:txBody>
      </p:sp>
      <p:sp>
        <p:nvSpPr>
          <p:cNvPr id="7" name="Text Box 6"/>
          <p:cNvSpPr txBox="1"/>
          <p:nvPr/>
        </p:nvSpPr>
        <p:spPr>
          <a:xfrm>
            <a:off x="406718" y="3462020"/>
            <a:ext cx="11259185" cy="1014730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000" b="1"/>
              <a:t>3. </a:t>
            </a:r>
            <a:r>
              <a:rPr lang="en-US" sz="3000" b="1">
                <a:solidFill>
                  <a:schemeClr val="accent2"/>
                </a:solidFill>
              </a:rPr>
              <a:t>Although / However</a:t>
            </a:r>
            <a:r>
              <a:rPr lang="en-US" sz="3000"/>
              <a:t> she went to the cinema early, she couldn’t buy the ticket.</a:t>
            </a:r>
            <a:endParaRPr lang="en-US" sz="3000"/>
          </a:p>
        </p:txBody>
      </p:sp>
      <p:sp>
        <p:nvSpPr>
          <p:cNvPr id="9" name="Text Box 8"/>
          <p:cNvSpPr txBox="1"/>
          <p:nvPr/>
        </p:nvSpPr>
        <p:spPr>
          <a:xfrm>
            <a:off x="406718" y="4616450"/>
            <a:ext cx="11259185" cy="1014730"/>
          </a:xfrm>
          <a:prstGeom prst="rect">
            <a:avLst/>
          </a:prstGeom>
          <a:solidFill>
            <a:srgbClr val="F9F9F9"/>
          </a:solidFill>
        </p:spPr>
        <p:txBody>
          <a:bodyPr wrap="square" rtlCol="0" anchor="t">
            <a:spAutoFit/>
          </a:bodyPr>
          <a:p>
            <a:pPr algn="just"/>
            <a:r>
              <a:rPr lang="en-US" sz="3000" b="1"/>
              <a:t>4. </a:t>
            </a:r>
            <a:r>
              <a:rPr lang="en-US" sz="3000"/>
              <a:t>She has to do repetitive tasks in her job, </a:t>
            </a:r>
            <a:r>
              <a:rPr lang="en-US" sz="3000" b="1">
                <a:solidFill>
                  <a:schemeClr val="accent2"/>
                </a:solidFill>
              </a:rPr>
              <a:t>although / but</a:t>
            </a:r>
            <a:r>
              <a:rPr lang="en-US" sz="3000"/>
              <a:t> she still likes it.</a:t>
            </a:r>
            <a:endParaRPr lang="en-US" sz="3000"/>
          </a:p>
        </p:txBody>
      </p:sp>
      <p:sp>
        <p:nvSpPr>
          <p:cNvPr id="11" name="Text Box 10"/>
          <p:cNvSpPr txBox="1"/>
          <p:nvPr/>
        </p:nvSpPr>
        <p:spPr>
          <a:xfrm>
            <a:off x="406718" y="5770880"/>
            <a:ext cx="11259185" cy="5530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p>
            <a:pPr algn="just"/>
            <a:r>
              <a:rPr lang="en-US" sz="3000" b="1"/>
              <a:t>5. </a:t>
            </a:r>
            <a:r>
              <a:rPr lang="en-US" sz="3000" b="1">
                <a:solidFill>
                  <a:schemeClr val="accent2"/>
                </a:solidFill>
              </a:rPr>
              <a:t>Though / But</a:t>
            </a:r>
            <a:r>
              <a:rPr lang="en-US" sz="3000"/>
              <a:t> Mike felt tired, he managed to finish his homework.</a:t>
            </a:r>
            <a:endParaRPr lang="en-US" sz="3000"/>
          </a:p>
        </p:txBody>
      </p:sp>
      <p:sp>
        <p:nvSpPr>
          <p:cNvPr id="14" name="Oval 13"/>
          <p:cNvSpPr/>
          <p:nvPr/>
        </p:nvSpPr>
        <p:spPr>
          <a:xfrm>
            <a:off x="786130" y="1644650"/>
            <a:ext cx="1586230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4220" y="2284095"/>
            <a:ext cx="1253490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3920" y="3179445"/>
            <a:ext cx="1586230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27770" y="4538345"/>
            <a:ext cx="891540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3920" y="5571490"/>
            <a:ext cx="1370330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7" grpId="0" animBg="1"/>
      <p:bldP spid="27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34315" y="1850390"/>
            <a:ext cx="11879580" cy="405892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/>
              <a:t>An adverbial clause of result shows the result of an action or event. It is often introduced with </a:t>
            </a:r>
            <a:r>
              <a:rPr lang="en-US" sz="3500" b="1" u="sng"/>
              <a:t>so / such … that … </a:t>
            </a:r>
            <a:r>
              <a:rPr lang="en-US" sz="3500"/>
              <a:t>We use </a:t>
            </a:r>
            <a:r>
              <a:rPr lang="en-US" sz="3500" b="1" u="sng"/>
              <a:t>so + adj + that and such (+ a / an) + adj + noun + that.</a:t>
            </a:r>
            <a:endParaRPr lang="en-US" sz="3500"/>
          </a:p>
          <a:p>
            <a:pPr algn="just"/>
            <a:r>
              <a:rPr lang="en-US" sz="3500" b="1" i="1"/>
              <a:t>Example:</a:t>
            </a:r>
            <a:endParaRPr lang="en-US" sz="3500" b="1" i="1"/>
          </a:p>
          <a:p>
            <a:pPr algn="just"/>
            <a:r>
              <a:rPr lang="en-US" sz="3500"/>
              <a:t>The box was </a:t>
            </a:r>
            <a:r>
              <a:rPr lang="en-US" sz="3500">
                <a:highlight>
                  <a:srgbClr val="FFFF00"/>
                </a:highlight>
              </a:rPr>
              <a:t>so heavy that </a:t>
            </a:r>
            <a:r>
              <a:rPr lang="en-US" sz="3500"/>
              <a:t>the worker couldn’t lift it up.</a:t>
            </a:r>
            <a:endParaRPr lang="en-US" sz="3500"/>
          </a:p>
          <a:p>
            <a:pPr algn="just"/>
            <a:r>
              <a:rPr lang="en-US" sz="3500"/>
              <a:t>She is</a:t>
            </a:r>
            <a:r>
              <a:rPr lang="en-US" sz="3500">
                <a:highlight>
                  <a:srgbClr val="FFFF00"/>
                </a:highlight>
              </a:rPr>
              <a:t> such a skilful tailor that </a:t>
            </a:r>
            <a:r>
              <a:rPr lang="en-US" sz="3500"/>
              <a:t>all theladies in the neighbourhood like the clothes she makes.</a:t>
            </a:r>
            <a:endParaRPr lang="en-US" sz="3500"/>
          </a:p>
          <a:p>
            <a:pPr algn="just"/>
            <a:endParaRPr lang="en-US" sz="35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47015" y="1850390"/>
            <a:ext cx="11639550" cy="454152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>
                <a:sym typeface="+mn-ea"/>
              </a:rPr>
              <a:t>– An adverbial clause of reason explains the reason why an action is done or an event happens. It is often introduced with </a:t>
            </a:r>
            <a:r>
              <a:rPr lang="en-US" sz="3200" b="1">
                <a:sym typeface="+mn-ea"/>
              </a:rPr>
              <a:t>because</a:t>
            </a:r>
            <a:r>
              <a:rPr lang="en-US" sz="3200">
                <a:sym typeface="+mn-ea"/>
              </a:rPr>
              <a:t> and </a:t>
            </a:r>
            <a:r>
              <a:rPr lang="en-US" sz="3200" b="1">
                <a:sym typeface="+mn-ea"/>
              </a:rPr>
              <a:t>since.</a:t>
            </a:r>
            <a:r>
              <a:rPr lang="en-US" sz="3200">
                <a:sym typeface="+mn-ea"/>
              </a:rPr>
              <a:t> </a:t>
            </a:r>
            <a:r>
              <a:rPr lang="en-US" sz="3200" b="1">
                <a:sym typeface="+mn-ea"/>
              </a:rPr>
              <a:t>Since </a:t>
            </a:r>
            <a:r>
              <a:rPr lang="en-US" sz="3200">
                <a:sym typeface="+mn-ea"/>
              </a:rPr>
              <a:t>is often placed at the beginning of a sentence. </a:t>
            </a:r>
            <a:r>
              <a:rPr lang="en-US" sz="3200" b="1">
                <a:sym typeface="+mn-ea"/>
              </a:rPr>
              <a:t>Because </a:t>
            </a:r>
            <a:r>
              <a:rPr lang="en-US" sz="3200">
                <a:sym typeface="+mn-ea"/>
              </a:rPr>
              <a:t>can be placed at the beginning or in the middle of the sentence.</a:t>
            </a:r>
            <a:endParaRPr lang="en-US" sz="3200"/>
          </a:p>
          <a:p>
            <a:pPr algn="just"/>
            <a:r>
              <a:rPr lang="en-US" sz="3200" b="1" i="1">
                <a:sym typeface="+mn-ea"/>
              </a:rPr>
              <a:t>Example:</a:t>
            </a:r>
            <a:endParaRPr lang="en-US" sz="3200" b="1" i="1"/>
          </a:p>
          <a:p>
            <a:pPr algn="just"/>
            <a:r>
              <a:rPr lang="en-US" sz="3200">
                <a:sym typeface="+mn-ea"/>
              </a:rPr>
              <a:t>James wants to become a tour guide </a:t>
            </a:r>
            <a:r>
              <a:rPr lang="en-US" sz="3200">
                <a:highlight>
                  <a:srgbClr val="FFFF00"/>
                </a:highlight>
                <a:sym typeface="+mn-ea"/>
              </a:rPr>
              <a:t>because</a:t>
            </a:r>
            <a:r>
              <a:rPr lang="en-US" sz="3200">
                <a:sym typeface="+mn-ea"/>
              </a:rPr>
              <a:t> he loves travelling. / </a:t>
            </a:r>
            <a:r>
              <a:rPr lang="en-US" sz="3200">
                <a:highlight>
                  <a:srgbClr val="FFFF00"/>
                </a:highlight>
                <a:sym typeface="+mn-ea"/>
              </a:rPr>
              <a:t>Because </a:t>
            </a:r>
            <a:r>
              <a:rPr lang="en-US" sz="3200">
                <a:sym typeface="+mn-ea"/>
              </a:rPr>
              <a:t>he loves travelling, James wants to become a tour guide.</a:t>
            </a:r>
            <a:endParaRPr lang="en-US" sz="3200"/>
          </a:p>
          <a:p>
            <a:pPr algn="just"/>
            <a:r>
              <a:rPr lang="en-US" sz="3200">
                <a:highlight>
                  <a:srgbClr val="FFFF00"/>
                </a:highlight>
                <a:sym typeface="+mn-ea"/>
              </a:rPr>
              <a:t>Since</a:t>
            </a:r>
            <a:r>
              <a:rPr lang="en-US" sz="3200">
                <a:sym typeface="+mn-ea"/>
              </a:rPr>
              <a:t> she was late, she couldn’t join the career orientation session.</a:t>
            </a:r>
            <a:endParaRPr lang="en-US" sz="3200"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1315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so or such. 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0238" y="1701800"/>
            <a:ext cx="11066145" cy="1014730"/>
          </a:xfrm>
          <a:prstGeom prst="rect">
            <a:avLst/>
          </a:prstGeom>
          <a:solidFill>
            <a:srgbClr val="FFDAC7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1.</a:t>
            </a:r>
            <a:r>
              <a:rPr lang="en-US" sz="3000"/>
              <a:t> The factory was ______ far from his home that he couldn’t go there to work.</a:t>
            </a:r>
            <a:endParaRPr lang="en-US" sz="3000"/>
          </a:p>
        </p:txBody>
      </p:sp>
      <p:sp>
        <p:nvSpPr>
          <p:cNvPr id="11" name="Text Box 10"/>
          <p:cNvSpPr txBox="1"/>
          <p:nvPr/>
        </p:nvSpPr>
        <p:spPr>
          <a:xfrm>
            <a:off x="630238" y="2891790"/>
            <a:ext cx="11066145" cy="553085"/>
          </a:xfrm>
          <a:prstGeom prst="rect">
            <a:avLst/>
          </a:prstGeom>
          <a:solidFill>
            <a:srgbClr val="FFEFBC"/>
          </a:solidFill>
        </p:spPr>
        <p:txBody>
          <a:bodyPr wrap="square" rtlCol="0" anchor="t">
            <a:spAutoFit/>
          </a:bodyPr>
          <a:lstStyle/>
          <a:p>
            <a:r>
              <a:rPr lang="en-US" sz="3000" b="1"/>
              <a:t>2.</a:t>
            </a:r>
            <a:r>
              <a:rPr lang="en-US" sz="3000"/>
              <a:t> Katie was ______ a lazy worker that no manager wanted to hire her.</a:t>
            </a:r>
            <a:endParaRPr lang="en-US" sz="3000"/>
          </a:p>
        </p:txBody>
      </p:sp>
      <p:sp>
        <p:nvSpPr>
          <p:cNvPr id="13" name="Text Box 12"/>
          <p:cNvSpPr txBox="1"/>
          <p:nvPr/>
        </p:nvSpPr>
        <p:spPr>
          <a:xfrm>
            <a:off x="630873" y="3620135"/>
            <a:ext cx="11064875" cy="553085"/>
          </a:xfrm>
          <a:prstGeom prst="rect">
            <a:avLst/>
          </a:prstGeom>
          <a:solidFill>
            <a:srgbClr val="FFDAC7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3.</a:t>
            </a:r>
            <a:r>
              <a:rPr lang="en-US" sz="3000"/>
              <a:t> They are ______ creative designers that everyone admires them.</a:t>
            </a:r>
            <a:endParaRPr lang="en-US" sz="3000"/>
          </a:p>
        </p:txBody>
      </p:sp>
      <p:sp>
        <p:nvSpPr>
          <p:cNvPr id="36" name="Text Box 35"/>
          <p:cNvSpPr txBox="1"/>
          <p:nvPr/>
        </p:nvSpPr>
        <p:spPr>
          <a:xfrm>
            <a:off x="3821430" y="1621155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en-US" sz="32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0873" y="4348480"/>
            <a:ext cx="11064875" cy="553085"/>
          </a:xfrm>
          <a:prstGeom prst="rect">
            <a:avLst/>
          </a:prstGeom>
          <a:solidFill>
            <a:srgbClr val="FFEFBC"/>
          </a:solidFill>
        </p:spPr>
        <p:txBody>
          <a:bodyPr wrap="square" rtlCol="0" anchor="t">
            <a:spAutoFit/>
          </a:bodyPr>
          <a:p>
            <a:pPr algn="just"/>
            <a:r>
              <a:rPr lang="en-US" sz="3000" b="1"/>
              <a:t>4.</a:t>
            </a:r>
            <a:r>
              <a:rPr lang="en-US" sz="3000"/>
              <a:t> Can you speak louder? You voice is ______soft that I can’t hear you.</a:t>
            </a:r>
            <a:endParaRPr lang="en-US" sz="3000"/>
          </a:p>
        </p:txBody>
      </p:sp>
      <p:sp>
        <p:nvSpPr>
          <p:cNvPr id="5" name="Text Box 4"/>
          <p:cNvSpPr txBox="1"/>
          <p:nvPr/>
        </p:nvSpPr>
        <p:spPr>
          <a:xfrm>
            <a:off x="630873" y="5076825"/>
            <a:ext cx="11064875" cy="1014730"/>
          </a:xfrm>
          <a:prstGeom prst="rect">
            <a:avLst/>
          </a:prstGeom>
          <a:solidFill>
            <a:srgbClr val="FFDAC7"/>
          </a:solidFill>
        </p:spPr>
        <p:txBody>
          <a:bodyPr wrap="square" rtlCol="0" anchor="t">
            <a:spAutoFit/>
          </a:bodyPr>
          <a:p>
            <a:pPr algn="just"/>
            <a:r>
              <a:rPr lang="en-US" sz="3000" b="1"/>
              <a:t>5.</a:t>
            </a:r>
            <a:r>
              <a:rPr lang="en-US" sz="3000"/>
              <a:t> He is ______ a handsome man that many people think he could be an actor.</a:t>
            </a:r>
            <a:endParaRPr lang="en-US" sz="3000"/>
          </a:p>
        </p:txBody>
      </p:sp>
      <p:sp>
        <p:nvSpPr>
          <p:cNvPr id="8" name="Text Box 7"/>
          <p:cNvSpPr txBox="1"/>
          <p:nvPr/>
        </p:nvSpPr>
        <p:spPr>
          <a:xfrm>
            <a:off x="2750185" y="2909570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endParaRPr lang="en-US" sz="32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642235" y="3629025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endParaRPr lang="en-US" sz="32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636385" y="4389755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en-US" sz="32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2159635" y="5042535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endParaRPr lang="en-US" sz="32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36" grpId="0"/>
      <p:bldP spid="36" grpId="1"/>
      <p:bldP spid="3" grpId="0" animBg="1"/>
      <p:bldP spid="3" grpId="1" animBg="1"/>
      <p:bldP spid="5" grpId="0" animBg="1"/>
      <p:bldP spid="5" grpId="1" animBg="1"/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Join the sentences, using the given word in brackets. 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Jenny didn’t attend the job fair. She was ill. </a:t>
            </a:r>
            <a:r>
              <a:rPr lang="en-US" sz="3200" b="1"/>
              <a:t>(because)</a:t>
            </a:r>
            <a:endParaRPr lang="en-US" sz="3200" b="1"/>
          </a:p>
        </p:txBody>
      </p:sp>
      <p:sp>
        <p:nvSpPr>
          <p:cNvPr id="14" name="Text Box 13"/>
          <p:cNvSpPr txBox="1"/>
          <p:nvPr/>
        </p:nvSpPr>
        <p:spPr>
          <a:xfrm>
            <a:off x="1029970" y="2515235"/>
            <a:ext cx="10666095" cy="1035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  <a:endParaRPr lang="en-US" sz="3200"/>
          </a:p>
        </p:txBody>
      </p:sp>
      <p:sp>
        <p:nvSpPr>
          <p:cNvPr id="32" name="Right Arrow 31"/>
          <p:cNvSpPr/>
          <p:nvPr/>
        </p:nvSpPr>
        <p:spPr>
          <a:xfrm>
            <a:off x="268605" y="276352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1028065" y="2485390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Jenny didn’t attend the job fair </a:t>
            </a:r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was ill. /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was ill, Jenny didn’t attend the job fair.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29920" y="3844925"/>
            <a:ext cx="11066145" cy="107632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</a:t>
            </a:r>
            <a:r>
              <a:rPr lang="en-US" sz="3200"/>
              <a:t>. Henry is excellent at maths. Everyone thinks he will become a mathematician. </a:t>
            </a:r>
            <a:r>
              <a:rPr lang="en-US" sz="3200" b="1"/>
              <a:t>(since)</a:t>
            </a:r>
            <a:endParaRPr lang="en-US" sz="3200" b="1"/>
          </a:p>
        </p:txBody>
      </p:sp>
      <p:sp>
        <p:nvSpPr>
          <p:cNvPr id="19" name="Text Box 18"/>
          <p:cNvSpPr txBox="1"/>
          <p:nvPr/>
        </p:nvSpPr>
        <p:spPr>
          <a:xfrm>
            <a:off x="1030605" y="5316220"/>
            <a:ext cx="10666095" cy="1138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  <a:endParaRPr lang="en-US" sz="3200"/>
          </a:p>
        </p:txBody>
      </p:sp>
      <p:sp>
        <p:nvSpPr>
          <p:cNvPr id="20" name="Right Arrow 19"/>
          <p:cNvSpPr/>
          <p:nvPr/>
        </p:nvSpPr>
        <p:spPr>
          <a:xfrm>
            <a:off x="268605" y="570992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118870" y="5253355"/>
            <a:ext cx="103378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Henry is excellent in maths, everyone thinks he will become a mathematician.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6" grpId="0"/>
      <p:bldP spid="36" grpId="1"/>
      <p:bldP spid="11" grpId="0" animBg="1"/>
      <p:bldP spid="11" grpId="1" animBg="1"/>
      <p:bldP spid="19" grpId="0" animBg="1"/>
      <p:bldP spid="19" grpId="1" animBg="1"/>
      <p:bldP spid="100" grpId="0"/>
      <p:bldP spid="1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293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Join the sentences, using the given word in brackets. 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29920" y="2670810"/>
            <a:ext cx="11027410" cy="1035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0555" y="1698625"/>
            <a:ext cx="11066145" cy="107632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Mai practised speaking English a lot. She wanted to get a high score on the speaking test. </a:t>
            </a:r>
            <a:r>
              <a:rPr lang="en-US" sz="3200" b="1"/>
              <a:t>(because)</a:t>
            </a:r>
            <a:endParaRPr lang="en-US" sz="3200" b="1"/>
          </a:p>
        </p:txBody>
      </p:sp>
      <p:sp>
        <p:nvSpPr>
          <p:cNvPr id="32" name="Right Arrow 31"/>
          <p:cNvSpPr/>
          <p:nvPr/>
        </p:nvSpPr>
        <p:spPr>
          <a:xfrm>
            <a:off x="30480" y="305752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87705" y="4656455"/>
            <a:ext cx="11066145" cy="1075690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/>
              <a:t>4</a:t>
            </a:r>
            <a:r>
              <a:rPr lang="en-US" sz="3200"/>
              <a:t>. Ms Nga is away this week. We’ll put off the next class meeting. </a:t>
            </a:r>
            <a:r>
              <a:rPr lang="en-US" sz="3200" b="1"/>
              <a:t>(since)</a:t>
            </a:r>
            <a:endParaRPr lang="en-US" sz="3200" b="1"/>
          </a:p>
        </p:txBody>
      </p:sp>
      <p:sp>
        <p:nvSpPr>
          <p:cNvPr id="19" name="Text Box 18"/>
          <p:cNvSpPr txBox="1"/>
          <p:nvPr/>
        </p:nvSpPr>
        <p:spPr>
          <a:xfrm>
            <a:off x="687705" y="5621020"/>
            <a:ext cx="11021695" cy="1138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  <a:endParaRPr lang="en-US" sz="3200"/>
          </a:p>
        </p:txBody>
      </p:sp>
      <p:sp>
        <p:nvSpPr>
          <p:cNvPr id="20" name="Right Arrow 19"/>
          <p:cNvSpPr/>
          <p:nvPr/>
        </p:nvSpPr>
        <p:spPr>
          <a:xfrm>
            <a:off x="0" y="603567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749300" y="5666740"/>
            <a:ext cx="103378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Ms Nga is away this week, we’ll put off the next class meeting. 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49605" y="2721610"/>
            <a:ext cx="1131951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practised speaking English a lot </a:t>
            </a:r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wanted to get a high score on the speaking test. / </a:t>
            </a:r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wanted to get a high score on the speaking test, Mai practised speaking English a lot.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1" grpId="0" animBg="1"/>
      <p:bldP spid="11" grpId="1" animBg="1"/>
      <p:bldP spid="19" grpId="0" animBg="1"/>
      <p:bldP spid="19" grpId="1" animBg="1"/>
      <p:bldP spid="3" grpId="0"/>
      <p:bldP spid="3" grpId="1"/>
      <p:bldP spid="100" grpId="0"/>
      <p:bldP spid="1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293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Join the sentences, using the given word in brackets. 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29920" y="3229610"/>
            <a:ext cx="11027410" cy="1734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0555" y="2257425"/>
            <a:ext cx="11066145" cy="107632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I couldn’t go to the office on time. There was a traffic jam. </a:t>
            </a:r>
            <a:r>
              <a:rPr lang="en-US" sz="3200" b="1"/>
              <a:t>(because)</a:t>
            </a:r>
            <a:endParaRPr lang="en-US" sz="3200" b="1"/>
          </a:p>
        </p:txBody>
      </p:sp>
      <p:sp>
        <p:nvSpPr>
          <p:cNvPr id="32" name="Right Arrow 31"/>
          <p:cNvSpPr/>
          <p:nvPr/>
        </p:nvSpPr>
        <p:spPr>
          <a:xfrm>
            <a:off x="30480" y="361632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56285" y="3241675"/>
            <a:ext cx="11319510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couldn’t get to the office on time </a:t>
            </a:r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was a traffic jam. / </a:t>
            </a:r>
            <a:r>
              <a:rPr lang="en-US" sz="32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a traffic jam, I couldn’t get to the office on time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Think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Conjunction Catch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635" y="2023110"/>
            <a:ext cx="6329680" cy="1603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word to complete each sentence.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sentences with so or such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Join the sentences, using the given word in brackets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6095" y="3868420"/>
            <a:ext cx="6327775" cy="5016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Rewrite each sentence. Use the given word in brackets.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sentence. Use the given word in brackets.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630555" y="1698625"/>
            <a:ext cx="11066145" cy="1076325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1.</a:t>
            </a:r>
            <a:r>
              <a:rPr lang="en-US" sz="3200"/>
              <a:t> I forgot to bring money, so I couldn’t buy the career guidebook. </a:t>
            </a:r>
            <a:r>
              <a:rPr lang="en-US" sz="3200" b="1"/>
              <a:t>(because)</a:t>
            </a:r>
            <a:endParaRPr lang="en-US" sz="3200" b="1"/>
          </a:p>
        </p:txBody>
      </p:sp>
      <p:sp>
        <p:nvSpPr>
          <p:cNvPr id="32" name="Right Arrow 31"/>
          <p:cNvSpPr/>
          <p:nvPr/>
        </p:nvSpPr>
        <p:spPr>
          <a:xfrm>
            <a:off x="30480" y="3057525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49605" y="2721610"/>
            <a:ext cx="11015980" cy="1559560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couldn’t 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</a:t>
            </a: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292350" y="2748280"/>
            <a:ext cx="9334500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buy the career guidebook because I forgot to bring money./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Because I forgot to bring money, I couldn’t buy the career guidebook.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30555" y="4281805"/>
            <a:ext cx="11066145" cy="1076325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2.</a:t>
            </a:r>
            <a:r>
              <a:rPr lang="en-US" sz="3200"/>
              <a:t> My navigation skill is very bad. I could never work as a taxi driver. </a:t>
            </a:r>
            <a:r>
              <a:rPr lang="en-US" sz="3200" b="1"/>
              <a:t>(so)</a:t>
            </a:r>
            <a:endParaRPr lang="en-US" sz="3200" b="1"/>
          </a:p>
        </p:txBody>
      </p:sp>
      <p:sp>
        <p:nvSpPr>
          <p:cNvPr id="13" name="Right Arrow 12"/>
          <p:cNvSpPr/>
          <p:nvPr/>
        </p:nvSpPr>
        <p:spPr>
          <a:xfrm>
            <a:off x="30480" y="5694680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649605" y="5358765"/>
            <a:ext cx="11015980" cy="1306195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</a:t>
            </a: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428750" y="5370195"/>
            <a:ext cx="10071100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bad at navigation that I could never work as a taxi driver.	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/>
      <p:bldP spid="7" grpId="0"/>
      <p:bldP spid="7" grpId="1"/>
      <p:bldP spid="11" grpId="0" animBg="1"/>
      <p:bldP spid="11" grpId="1" animBg="1"/>
      <p:bldP spid="14" grpId="0" bldLvl="0" animBg="1"/>
      <p:bldP spid="14" grpId="1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sentence. Use the given word in brackets.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630555" y="1711325"/>
            <a:ext cx="11066145" cy="583565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3.</a:t>
            </a:r>
            <a:r>
              <a:rPr lang="en-US" sz="3200"/>
              <a:t> Sally couldn’t use the computer. There was a power cut. </a:t>
            </a:r>
            <a:r>
              <a:rPr lang="en-US" sz="3200" b="1"/>
              <a:t>(since)</a:t>
            </a:r>
            <a:endParaRPr lang="en-US" sz="3200" b="1"/>
          </a:p>
        </p:txBody>
      </p:sp>
      <p:sp>
        <p:nvSpPr>
          <p:cNvPr id="32" name="Right Arrow 31"/>
          <p:cNvSpPr/>
          <p:nvPr/>
        </p:nvSpPr>
        <p:spPr>
          <a:xfrm>
            <a:off x="30480" y="3057525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49605" y="2479040"/>
            <a:ext cx="11015980" cy="956310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</a:t>
            </a: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95450" y="2391410"/>
            <a:ext cx="9334500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a power cut, Sally couldn’t use the computer.	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30555" y="3672205"/>
            <a:ext cx="11066145" cy="1076325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4.</a:t>
            </a:r>
            <a:r>
              <a:rPr lang="en-US" sz="3200"/>
              <a:t> She had a university degree, but she couldn’t find a good job. </a:t>
            </a:r>
            <a:r>
              <a:rPr lang="en-US" sz="3200" b="1"/>
              <a:t>(although)</a:t>
            </a:r>
            <a:endParaRPr lang="en-US" sz="3200" b="1"/>
          </a:p>
        </p:txBody>
      </p:sp>
      <p:sp>
        <p:nvSpPr>
          <p:cNvPr id="13" name="Right Arrow 12"/>
          <p:cNvSpPr/>
          <p:nvPr/>
        </p:nvSpPr>
        <p:spPr>
          <a:xfrm>
            <a:off x="30480" y="5085080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649605" y="4977765"/>
            <a:ext cx="11015980" cy="1306195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</a:t>
            </a: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353310" y="4888865"/>
            <a:ext cx="9375775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had a university degree, she couldn’t find a good job. /She couldn’t find a good job although she had a university degree.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/>
      <p:bldP spid="7" grpId="0"/>
      <p:bldP spid="7" grpId="1"/>
      <p:bldP spid="11" grpId="0" animBg="1"/>
      <p:bldP spid="11" grpId="1" animBg="1"/>
      <p:bldP spid="14" grpId="0" bldLvl="0" animBg="1"/>
      <p:bldP spid="14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working on a machine&#10;&#10;Description automatically generated"/>
          <p:cNvPicPr>
            <a:picLocks noChangeAspect="1"/>
          </p:cNvPicPr>
          <p:nvPr/>
        </p:nvPicPr>
        <p:blipFill>
          <a:blip r:embed="rId1">
            <a:alphaModFix amt="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912995" y="3176905"/>
            <a:ext cx="4117340" cy="3681095"/>
          </a:xfrm>
          <a:prstGeom prst="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5915660" y="0"/>
            <a:ext cx="6051550" cy="5101590"/>
          </a:xfrm>
          <a:prstGeom prst="triangle">
            <a:avLst>
              <a:gd name="adj" fmla="val 50920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030335" y="3296920"/>
            <a:ext cx="4342130" cy="3561080"/>
          </a:xfrm>
          <a:prstGeom prst="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49271" y="3328670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1874571" y="336407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4545" y="315959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rot="0">
            <a:off x="1778635" y="2390775"/>
            <a:ext cx="870585" cy="709295"/>
            <a:chOff x="2180974" y="148629"/>
            <a:chExt cx="1062130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1062130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 u="sng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 u="sng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-20955" y="2341880"/>
            <a:ext cx="2089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  <a:endParaRPr 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8935" y="2324100"/>
            <a:ext cx="1096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u="sng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u="sng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667000" y="2393315"/>
            <a:ext cx="4589780" cy="82994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p>
            <a:pPr fontAlgn="t"/>
            <a:r>
              <a:rPr lang="en-US" sz="4800" b="1" dirty="0">
                <a:solidFill>
                  <a:srgbClr val="FF0000"/>
                </a:solidFill>
              </a:rPr>
              <a:t>CAREER CHOICES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sentence. Use the given word in brackets.</a:t>
            </a:r>
            <a:endParaRPr lang="en-US" sz="32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630555" y="2105025"/>
            <a:ext cx="11066145" cy="1076325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5.</a:t>
            </a:r>
            <a:r>
              <a:rPr lang="en-US" sz="3200"/>
              <a:t> The florist was very skilful. Her flower shop attracted many customers. (such)</a:t>
            </a:r>
            <a:endParaRPr lang="en-US" sz="3200"/>
          </a:p>
        </p:txBody>
      </p:sp>
      <p:sp>
        <p:nvSpPr>
          <p:cNvPr id="32" name="Right Arrow 31"/>
          <p:cNvSpPr/>
          <p:nvPr/>
        </p:nvSpPr>
        <p:spPr>
          <a:xfrm>
            <a:off x="30480" y="3451225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80720" y="3271520"/>
            <a:ext cx="11015980" cy="956310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was 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</a:t>
            </a: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52650" y="3206750"/>
            <a:ext cx="9334500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 skillful florist that her flower shop attracted many customers.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Think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Conjunction Catch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635" y="2023110"/>
            <a:ext cx="6329680" cy="1603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word to complete each sentence.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sentences with so or such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Join the sentences, using the given word in brackets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6095" y="3868420"/>
            <a:ext cx="6327775" cy="5016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Rewrite each sentence. Use the given word in brackets.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0855" y="4806315"/>
            <a:ext cx="6315075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Complete the sentences with your own ideas. Then exchange them with a partner.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Yes/No questions into reported speech.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1925" y="20046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independently and prepare for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performance.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5575" y="2710815"/>
            <a:ext cx="118294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A gives three Yes / No questions, and group B changes them into reported questions.</a:t>
            </a:r>
            <a:endParaRPr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7325" y="4031615"/>
            <a:ext cx="106673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Then swap roles.</a:t>
            </a:r>
            <a:endParaRPr lang="en-US"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-12026900" y="2023110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Although my sister is a fashion designer,_________________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-12026900" y="2712720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I want to become a pilot because,______________________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-12026900" y="3402330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3.</a:t>
            </a:r>
            <a:r>
              <a:rPr lang="en-US" sz="3200"/>
              <a:t> My father has such a hard job that______________________</a:t>
            </a:r>
            <a:endParaRPr lang="en-US" sz="3200"/>
          </a:p>
        </p:txBody>
      </p:sp>
      <p:sp>
        <p:nvSpPr>
          <p:cNvPr id="13" name="Text Box 12"/>
          <p:cNvSpPr txBox="1"/>
          <p:nvPr/>
        </p:nvSpPr>
        <p:spPr>
          <a:xfrm>
            <a:off x="-12026900" y="4213225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4.</a:t>
            </a:r>
            <a:r>
              <a:rPr lang="en-US" sz="3200"/>
              <a:t> Since most vocational courses take a short time to finish,_____</a:t>
            </a:r>
            <a:endParaRPr lang="en-US" sz="3200"/>
          </a:p>
        </p:txBody>
      </p:sp>
      <p:sp>
        <p:nvSpPr>
          <p:cNvPr id="14" name="Text Box 13"/>
          <p:cNvSpPr txBox="1"/>
          <p:nvPr/>
        </p:nvSpPr>
        <p:spPr>
          <a:xfrm>
            <a:off x="-12026900" y="5024120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5.</a:t>
            </a:r>
            <a:r>
              <a:rPr lang="en-US" sz="3200"/>
              <a:t> The garment worker felt so bored that_____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your own ideas. Then exchange them with a partner. 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5440" y="2123440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Although my sister is a fashion designer,_________________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345440" y="2813050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I want to become a pilot because ______________________</a:t>
            </a:r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345440" y="3502660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3.</a:t>
            </a:r>
            <a:r>
              <a:rPr lang="en-US" sz="3200"/>
              <a:t> My father has such a hard job that______________________</a:t>
            </a:r>
            <a:endParaRPr lang="en-US" sz="3200"/>
          </a:p>
        </p:txBody>
      </p:sp>
      <p:sp>
        <p:nvSpPr>
          <p:cNvPr id="10" name="Text Box 9"/>
          <p:cNvSpPr txBox="1"/>
          <p:nvPr/>
        </p:nvSpPr>
        <p:spPr>
          <a:xfrm>
            <a:off x="345440" y="4313555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4.</a:t>
            </a:r>
            <a:r>
              <a:rPr lang="en-US" sz="3200"/>
              <a:t> Since most vocational courses take a short time to finish,_____</a:t>
            </a:r>
            <a:endParaRPr lang="en-US" sz="3200"/>
          </a:p>
        </p:txBody>
      </p:sp>
      <p:sp>
        <p:nvSpPr>
          <p:cNvPr id="13" name="Text Box 12"/>
          <p:cNvSpPr txBox="1"/>
          <p:nvPr/>
        </p:nvSpPr>
        <p:spPr>
          <a:xfrm>
            <a:off x="345440" y="5124450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5.</a:t>
            </a:r>
            <a:r>
              <a:rPr lang="en-US" sz="3200"/>
              <a:t> The garment worker felt so bored that_____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-12219305" y="1873250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1.</a:t>
            </a:r>
            <a:r>
              <a:rPr lang="en-US" sz="3200"/>
              <a:t> Although my sister is a fashion designer, </a:t>
            </a:r>
            <a:r>
              <a:rPr lang="en-US" sz="3200" b="1">
                <a:solidFill>
                  <a:srgbClr val="FF0000"/>
                </a:solidFill>
              </a:rPr>
              <a:t>she often wears very simple clothes.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-12219305" y="3025775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I want to become a pilot because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I like travelling in the sky.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-12219305" y="3686810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3.</a:t>
            </a:r>
            <a:r>
              <a:rPr lang="en-US" sz="3200"/>
              <a:t> My father has such a hard job that </a:t>
            </a:r>
            <a:r>
              <a:rPr lang="en-US" sz="3200" b="1">
                <a:solidFill>
                  <a:srgbClr val="FF0000"/>
                </a:solidFill>
              </a:rPr>
              <a:t>he always feels exhausted when coming home.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-12219305" y="4821555"/>
            <a:ext cx="11762740" cy="107632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4.</a:t>
            </a:r>
            <a:r>
              <a:rPr lang="en-US" sz="3200"/>
              <a:t> Since most vocational courses take a short time to finish</a:t>
            </a:r>
            <a:r>
              <a:rPr lang="en-US" sz="3200" b="1">
                <a:solidFill>
                  <a:srgbClr val="FF0000"/>
                </a:solidFill>
              </a:rPr>
              <a:t>, students can start working soon.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-12228830" y="5939790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5.</a:t>
            </a:r>
            <a:r>
              <a:rPr lang="en-US" sz="3200"/>
              <a:t> The garment worker felt so bored that </a:t>
            </a:r>
            <a:r>
              <a:rPr lang="en-US" sz="3200" b="1">
                <a:solidFill>
                  <a:srgbClr val="FF0000"/>
                </a:solidFill>
              </a:rPr>
              <a:t>she started to find another job.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440" y="1043305"/>
            <a:ext cx="309689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Sample answers: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5440" y="1622425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1.</a:t>
            </a:r>
            <a:r>
              <a:rPr lang="en-US" sz="3200"/>
              <a:t> Although my sister is a fashion designer, </a:t>
            </a:r>
            <a:r>
              <a:rPr lang="en-US" sz="3200" b="1">
                <a:solidFill>
                  <a:srgbClr val="FF0000"/>
                </a:solidFill>
              </a:rPr>
              <a:t>she often wears very simple clothes.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45440" y="2774950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I want to become a pilot because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I like travelling in the sky.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45440" y="3435985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3.</a:t>
            </a:r>
            <a:r>
              <a:rPr lang="en-US" sz="3200"/>
              <a:t> My father has such a hard job that </a:t>
            </a:r>
            <a:r>
              <a:rPr lang="en-US" sz="3200" b="1">
                <a:solidFill>
                  <a:srgbClr val="FF0000"/>
                </a:solidFill>
              </a:rPr>
              <a:t>he always feels exhausted when coming home.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45440" y="4570730"/>
            <a:ext cx="11762740" cy="107632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4.</a:t>
            </a:r>
            <a:r>
              <a:rPr lang="en-US" sz="3200"/>
              <a:t> Since most vocational courses take a short time to finish</a:t>
            </a:r>
            <a:r>
              <a:rPr lang="en-US" sz="3200" b="1">
                <a:solidFill>
                  <a:srgbClr val="FF0000"/>
                </a:solidFill>
              </a:rPr>
              <a:t>, students can start working soon.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35915" y="5688965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5.</a:t>
            </a:r>
            <a:r>
              <a:rPr lang="en-US" sz="3200"/>
              <a:t> The garment worker felt so bored that </a:t>
            </a:r>
            <a:r>
              <a:rPr lang="en-US" sz="3200" b="1">
                <a:solidFill>
                  <a:srgbClr val="FF0000"/>
                </a:solidFill>
              </a:rPr>
              <a:t>she started to find another job.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426440" y="2229485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1.</a:t>
            </a:r>
            <a:r>
              <a:rPr lang="en-US" sz="3200"/>
              <a:t> Although my sister is a fashion designer,_________________</a:t>
            </a:r>
            <a:endParaRPr lang="en-US" sz="3200"/>
          </a:p>
        </p:txBody>
      </p:sp>
      <p:sp>
        <p:nvSpPr>
          <p:cNvPr id="3" name="Text Box 2"/>
          <p:cNvSpPr txBox="1"/>
          <p:nvPr/>
        </p:nvSpPr>
        <p:spPr>
          <a:xfrm>
            <a:off x="13426440" y="2919095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2.</a:t>
            </a:r>
            <a:r>
              <a:rPr lang="en-US" sz="3200"/>
              <a:t> I want to become a pilot because ______________________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13426440" y="3608705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3.</a:t>
            </a:r>
            <a:r>
              <a:rPr lang="en-US" sz="3200"/>
              <a:t> My father has such a hard job that______________________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13426440" y="4419600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p>
            <a:r>
              <a:rPr lang="en-US" sz="3200" b="1"/>
              <a:t>4.</a:t>
            </a:r>
            <a:r>
              <a:rPr lang="en-US" sz="3200"/>
              <a:t> Since most vocational courses take a short time to finish,_____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13426440" y="5230495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p>
            <a:r>
              <a:rPr lang="en-US" sz="3200" b="1"/>
              <a:t>5.</a:t>
            </a:r>
            <a:r>
              <a:rPr lang="en-US" sz="3200"/>
              <a:t> The garment worker felt so bored that_____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vi-VN" alt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25" y="13569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groups A and B. </a:t>
            </a:r>
            <a:endParaRPr lang="en-US"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7635" y="20510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person in Group A writes an adverbial clause (e.g. </a:t>
            </a:r>
            <a:r>
              <a:rPr sz="4000" b="1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she wants to become a doctor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1925" y="34099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person in Group B writes a clause (e.g.</a:t>
            </a:r>
            <a:r>
              <a:rPr sz="4000" b="1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like travelling.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on their own piece of paper.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6055" y="4681855"/>
            <a:ext cx="120059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" indent="-635"/>
            <a:r>
              <a:rPr lang="en-US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Then, </a:t>
            </a:r>
            <a:r>
              <a:rPr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out a paper from box A and a paper from box B, and read aloud the sentence made from the two clauses. </a:t>
            </a:r>
            <a:endParaRPr sz="4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/>
      <p:bldP spid="2" grpId="1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Think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Conjunction Catch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635" y="2023110"/>
            <a:ext cx="6329680" cy="1603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word to complete each sentence.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sentences with so or such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Join the sentences, using the given word in brackets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6095" y="3868420"/>
            <a:ext cx="6327775" cy="5016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Rewrite each sentence. Use the given word in brackets.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0855" y="4806315"/>
            <a:ext cx="6315075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Complete the sentences with your own ideas. Then exchange them with a partner.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Use adverbial clauses of result, reasons, and concession.</a:t>
            </a:r>
            <a:endParaRPr lang="en-US" sz="3600" dirty="0">
              <a:sym typeface="+mn-ea"/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  <a:endParaRPr lang="en-US" sz="3600"/>
          </a:p>
          <a:p>
            <a:pPr algn="just">
              <a:lnSpc>
                <a:spcPct val="150000"/>
              </a:lnSpc>
            </a:pP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  <a:endParaRPr lang="en-US" sz="3600" dirty="0"/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Use adverbial clauses of result, reasons, and concession.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Think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Conjunction Catch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635" y="2023110"/>
            <a:ext cx="6329680" cy="1603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word to complete each sentence.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sentences with so or such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Join the sentences, using the given word in brackets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6095" y="3868420"/>
            <a:ext cx="6327775" cy="5016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Rewrite each sentence. Use the given word in brackets.</a:t>
            </a:r>
            <a:endParaRPr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0855" y="4806315"/>
            <a:ext cx="6315075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Complete the sentences with your own ideas. Then exchange them with a partner.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Rot="1" noChangeAspect="1" noMove="1" noResize="1" noUngrp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804545" y="10782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000" dirty="0"/>
              <a:t>- Look at the sentence:</a:t>
            </a:r>
            <a:endParaRPr lang="en-US" sz="4000" dirty="0"/>
          </a:p>
        </p:txBody>
      </p:sp>
      <p:sp>
        <p:nvSpPr>
          <p:cNvPr id="2" name="TextBox 20"/>
          <p:cNvSpPr txBox="1"/>
          <p:nvPr/>
        </p:nvSpPr>
        <p:spPr>
          <a:xfrm>
            <a:off x="804545" y="179832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000" b="1" dirty="0"/>
              <a:t>________ the sun was shining, it was very cold.</a:t>
            </a:r>
            <a:endParaRPr lang="en-US" sz="4000" b="1" dirty="0"/>
          </a:p>
          <a:p>
            <a:pPr algn="just">
              <a:lnSpc>
                <a:spcPct val="100000"/>
              </a:lnSpc>
            </a:pPr>
            <a:endParaRPr lang="en-US" sz="4000" b="1" dirty="0"/>
          </a:p>
        </p:txBody>
      </p:sp>
      <p:sp>
        <p:nvSpPr>
          <p:cNvPr id="6" name="TextBox 20"/>
          <p:cNvSpPr txBox="1"/>
          <p:nvPr/>
        </p:nvSpPr>
        <p:spPr>
          <a:xfrm>
            <a:off x="614045" y="2695575"/>
            <a:ext cx="1139888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4000" dirty="0"/>
              <a:t>- Complete the sentence with one of the following words: </a:t>
            </a:r>
            <a:r>
              <a:rPr lang="en-US" sz="4000" dirty="0">
                <a:solidFill>
                  <a:srgbClr val="FF0000"/>
                </a:solidFill>
              </a:rPr>
              <a:t>“Although, Because, So.”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804545" y="431292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endParaRPr lang="en-US" sz="4500" b="1" dirty="0"/>
          </a:p>
        </p:txBody>
      </p:sp>
      <p:sp>
        <p:nvSpPr>
          <p:cNvPr id="10" name="TextBox 20"/>
          <p:cNvSpPr txBox="1"/>
          <p:nvPr/>
        </p:nvSpPr>
        <p:spPr>
          <a:xfrm>
            <a:off x="709295" y="3990340"/>
            <a:ext cx="11398885" cy="9194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4000" dirty="0"/>
              <a:t>- We use “although” when we want to express a contrast between two clauses.</a:t>
            </a:r>
            <a:endParaRPr lang="en-US" sz="4000" dirty="0"/>
          </a:p>
        </p:txBody>
      </p:sp>
      <p:sp>
        <p:nvSpPr>
          <p:cNvPr id="36" name="Text Box 35"/>
          <p:cNvSpPr txBox="1"/>
          <p:nvPr/>
        </p:nvSpPr>
        <p:spPr>
          <a:xfrm>
            <a:off x="782320" y="1798320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sz="44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endParaRPr lang="en-US" sz="44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176530" y="1811655"/>
            <a:ext cx="1201420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Conjunction Catch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3850005" y="887095"/>
            <a:ext cx="8163560" cy="17487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- </a:t>
            </a:r>
            <a:r>
              <a:rPr lang="en-US" sz="3200" dirty="0">
                <a:solidFill>
                  <a:schemeClr val="bg1"/>
                </a:solidFill>
              </a:rPr>
              <a:t>There 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slips of paper with individual conjunctions for each adverb clause type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(although, so, because)</a:t>
            </a:r>
            <a:endParaRPr lang="en-US" sz="32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291465" y="2698750"/>
            <a:ext cx="364109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HOW TO 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3932555" y="2373630"/>
            <a:ext cx="8080375" cy="11823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Teacher throws the slips of paper around the class while students stand and move around.</a:t>
            </a:r>
            <a:endParaRPr lang="en-US" sz="32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3964940" y="3467100"/>
            <a:ext cx="8038465" cy="11823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When a student catches a slip, they must immediately shout out a sentence that uses the conjunction correctly as part of an adverb clause.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47015" y="1780540"/>
            <a:ext cx="11639550" cy="23374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/>
              <a:t>An adverbial clause of concession expresses contrast. It is introduced with a subordinate conjunction. The most common conjunctions are though and although. Though and although can be placed at the beginning or in the middle of the sentence.</a:t>
            </a:r>
            <a:endParaRPr lang="en-US" sz="35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" y="4246880"/>
            <a:ext cx="2244090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Examples: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34340" y="4889500"/>
            <a:ext cx="11451590" cy="1568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just"/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Although </a:t>
            </a: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many of us were not present, the meeting was conducted as scheduled.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</a:t>
            </a: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room is nice, </a:t>
            </a:r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though </a:t>
            </a: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small</a:t>
            </a:r>
            <a:endParaRPr lang="en-US" sz="3200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12" grpId="0" animBg="1"/>
      <p:bldP spid="3" grpId="0" animBg="1"/>
      <p:bldP spid="12" grpId="1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11365</Words>
  <PresentationFormat>Widescreen</PresentationFormat>
  <Paragraphs>456</Paragraphs>
  <Slides>29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2023-12-26T07:22:48Z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1033-12.2.0.13359</vt:lpwstr>
  </property>
</Properties>
</file>