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1"/>
  </p:notesMasterIdLst>
  <p:sldIdLst>
    <p:sldId id="520" r:id="rId2"/>
    <p:sldId id="521" r:id="rId3"/>
    <p:sldId id="522" r:id="rId4"/>
    <p:sldId id="523" r:id="rId5"/>
    <p:sldId id="524" r:id="rId6"/>
    <p:sldId id="525" r:id="rId7"/>
    <p:sldId id="526" r:id="rId8"/>
    <p:sldId id="535" r:id="rId9"/>
    <p:sldId id="527" r:id="rId10"/>
    <p:sldId id="528" r:id="rId11"/>
    <p:sldId id="529" r:id="rId12"/>
    <p:sldId id="530" r:id="rId13"/>
    <p:sldId id="531" r:id="rId14"/>
    <p:sldId id="532" r:id="rId15"/>
    <p:sldId id="516" r:id="rId16"/>
    <p:sldId id="536" r:id="rId17"/>
    <p:sldId id="537" r:id="rId18"/>
    <p:sldId id="538" r:id="rId19"/>
    <p:sldId id="534" r:id="rId20"/>
  </p:sldIdLst>
  <p:sldSz cx="12188825" cy="6858000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66FFFF"/>
    <a:srgbClr val="3399FF"/>
    <a:srgbClr val="3333CC"/>
    <a:srgbClr val="660066"/>
    <a:srgbClr val="3333FF"/>
    <a:srgbClr val="0000CC"/>
    <a:srgbClr val="FF3300"/>
    <a:srgbClr val="FFFF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6" autoAdjust="0"/>
    <p:restoredTop sz="93772" autoAdjust="0"/>
  </p:normalViewPr>
  <p:slideViewPr>
    <p:cSldViewPr>
      <p:cViewPr>
        <p:scale>
          <a:sx n="60" d="100"/>
          <a:sy n="60" d="100"/>
        </p:scale>
        <p:origin x="-930" y="-192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image" Target="../media/image70.wmf"/><Relationship Id="rId7" Type="http://schemas.openxmlformats.org/officeDocument/2006/relationships/image" Target="../media/image74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6" Type="http://schemas.openxmlformats.org/officeDocument/2006/relationships/image" Target="../media/image73.wmf"/><Relationship Id="rId5" Type="http://schemas.openxmlformats.org/officeDocument/2006/relationships/image" Target="../media/image72.wmf"/><Relationship Id="rId4" Type="http://schemas.openxmlformats.org/officeDocument/2006/relationships/image" Target="../media/image71.wmf"/><Relationship Id="rId9" Type="http://schemas.openxmlformats.org/officeDocument/2006/relationships/image" Target="../media/image76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image" Target="../media/image76.wmf"/><Relationship Id="rId3" Type="http://schemas.openxmlformats.org/officeDocument/2006/relationships/image" Target="../media/image81.wmf"/><Relationship Id="rId7" Type="http://schemas.openxmlformats.org/officeDocument/2006/relationships/image" Target="../media/image70.wmf"/><Relationship Id="rId12" Type="http://schemas.openxmlformats.org/officeDocument/2006/relationships/image" Target="../media/image75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6" Type="http://schemas.openxmlformats.org/officeDocument/2006/relationships/image" Target="../media/image69.wmf"/><Relationship Id="rId11" Type="http://schemas.openxmlformats.org/officeDocument/2006/relationships/image" Target="../media/image74.wmf"/><Relationship Id="rId5" Type="http://schemas.openxmlformats.org/officeDocument/2006/relationships/image" Target="../media/image68.wmf"/><Relationship Id="rId10" Type="http://schemas.openxmlformats.org/officeDocument/2006/relationships/image" Target="../media/image83.wmf"/><Relationship Id="rId4" Type="http://schemas.openxmlformats.org/officeDocument/2006/relationships/image" Target="../media/image82.wmf"/><Relationship Id="rId9" Type="http://schemas.openxmlformats.org/officeDocument/2006/relationships/image" Target="../media/image72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3" Type="http://schemas.openxmlformats.org/officeDocument/2006/relationships/image" Target="../media/image92.wmf"/><Relationship Id="rId7" Type="http://schemas.openxmlformats.org/officeDocument/2006/relationships/image" Target="../media/image96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Relationship Id="rId6" Type="http://schemas.openxmlformats.org/officeDocument/2006/relationships/image" Target="../media/image95.wmf"/><Relationship Id="rId5" Type="http://schemas.openxmlformats.org/officeDocument/2006/relationships/image" Target="../media/image94.wmf"/><Relationship Id="rId4" Type="http://schemas.openxmlformats.org/officeDocument/2006/relationships/image" Target="../media/image9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16.wmf"/><Relationship Id="rId1" Type="http://schemas.openxmlformats.org/officeDocument/2006/relationships/image" Target="../media/image20.wmf"/><Relationship Id="rId6" Type="http://schemas.openxmlformats.org/officeDocument/2006/relationships/image" Target="../media/image24.wmf"/><Relationship Id="rId11" Type="http://schemas.openxmlformats.org/officeDocument/2006/relationships/image" Target="../media/image29.wmf"/><Relationship Id="rId5" Type="http://schemas.openxmlformats.org/officeDocument/2006/relationships/image" Target="../media/image23.wmf"/><Relationship Id="rId10" Type="http://schemas.openxmlformats.org/officeDocument/2006/relationships/image" Target="../media/image28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5" Type="http://schemas.openxmlformats.org/officeDocument/2006/relationships/image" Target="../media/image61.wmf"/><Relationship Id="rId10" Type="http://schemas.openxmlformats.org/officeDocument/2006/relationships/image" Target="../media/image66.wmf"/><Relationship Id="rId4" Type="http://schemas.openxmlformats.org/officeDocument/2006/relationships/image" Target="../media/image60.wmf"/><Relationship Id="rId9" Type="http://schemas.openxmlformats.org/officeDocument/2006/relationships/image" Target="../media/image6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3950EC-FED3-455C-9A81-023DF8037D92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FAE36-A1C9-4A5A-B42C-90FFEA8965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625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497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8708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8708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49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49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49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49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49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49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360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659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659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BAFA-6BDE-42C0-8942-B1B57EAA68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3344-5C28-4A41-B808-69CF615403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893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BAFA-6BDE-42C0-8942-B1B57EAA68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3344-5C28-4A41-B808-69CF615403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BAFA-6BDE-42C0-8942-B1B57EAA68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3344-5C28-4A41-B808-69CF615403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762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441" y="274640"/>
            <a:ext cx="10969943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53090-3799-4566-837B-9C539193B59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934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BAFA-6BDE-42C0-8942-B1B57EAA68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3344-5C28-4A41-B808-69CF615403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436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BAFA-6BDE-42C0-8942-B1B57EAA68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3344-5C28-4A41-B808-69CF615403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480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BAFA-6BDE-42C0-8942-B1B57EAA68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3344-5C28-4A41-B808-69CF615403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722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BAFA-6BDE-42C0-8942-B1B57EAA68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3344-5C28-4A41-B808-69CF615403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21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BAFA-6BDE-42C0-8942-B1B57EAA68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3344-5C28-4A41-B808-69CF615403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26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BAFA-6BDE-42C0-8942-B1B57EAA68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3344-5C28-4A41-B808-69CF615403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527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BAFA-6BDE-42C0-8942-B1B57EAA68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3344-5C28-4A41-B808-69CF615403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397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BAFA-6BDE-42C0-8942-B1B57EAA68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3344-5C28-4A41-B808-69CF615403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23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BBAFA-6BDE-42C0-8942-B1B57EAA68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13344-5C28-4A41-B808-69CF615403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579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43.wmf"/><Relationship Id="rId3" Type="http://schemas.openxmlformats.org/officeDocument/2006/relationships/image" Target="../media/image34.emf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6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42.wmf"/><Relationship Id="rId5" Type="http://schemas.openxmlformats.org/officeDocument/2006/relationships/image" Target="../media/image36.emf"/><Relationship Id="rId15" Type="http://schemas.openxmlformats.org/officeDocument/2006/relationships/image" Target="../media/image46.emf"/><Relationship Id="rId10" Type="http://schemas.openxmlformats.org/officeDocument/2006/relationships/oleObject" Target="../embeddings/oleObject24.bin"/><Relationship Id="rId4" Type="http://schemas.openxmlformats.org/officeDocument/2006/relationships/image" Target="../media/image35.emf"/><Relationship Id="rId9" Type="http://schemas.openxmlformats.org/officeDocument/2006/relationships/image" Target="../media/image41.wmf"/><Relationship Id="rId14" Type="http://schemas.openxmlformats.org/officeDocument/2006/relationships/image" Target="../media/image45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emf"/><Relationship Id="rId3" Type="http://schemas.openxmlformats.org/officeDocument/2006/relationships/image" Target="../media/image34.emf"/><Relationship Id="rId7" Type="http://schemas.openxmlformats.org/officeDocument/2006/relationships/image" Target="../media/image46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emf"/><Relationship Id="rId5" Type="http://schemas.openxmlformats.org/officeDocument/2006/relationships/image" Target="../media/image36.emf"/><Relationship Id="rId4" Type="http://schemas.openxmlformats.org/officeDocument/2006/relationships/image" Target="../media/image35.emf"/><Relationship Id="rId9" Type="http://schemas.openxmlformats.org/officeDocument/2006/relationships/image" Target="../media/image38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image" Target="../media/image54.emf"/><Relationship Id="rId18" Type="http://schemas.openxmlformats.org/officeDocument/2006/relationships/image" Target="../media/image56.e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53.emf"/><Relationship Id="rId17" Type="http://schemas.openxmlformats.org/officeDocument/2006/relationships/image" Target="../media/image55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8.emf"/><Relationship Id="rId20" Type="http://schemas.openxmlformats.org/officeDocument/2006/relationships/image" Target="../media/image51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48.wmf"/><Relationship Id="rId11" Type="http://schemas.openxmlformats.org/officeDocument/2006/relationships/image" Target="../media/image52.emf"/><Relationship Id="rId5" Type="http://schemas.openxmlformats.org/officeDocument/2006/relationships/oleObject" Target="../embeddings/oleObject28.bin"/><Relationship Id="rId15" Type="http://schemas.openxmlformats.org/officeDocument/2006/relationships/image" Target="../media/image39.emf"/><Relationship Id="rId10" Type="http://schemas.openxmlformats.org/officeDocument/2006/relationships/image" Target="../media/image50.wmf"/><Relationship Id="rId19" Type="http://schemas.openxmlformats.org/officeDocument/2006/relationships/oleObject" Target="../embeddings/oleObject31.bin"/><Relationship Id="rId4" Type="http://schemas.openxmlformats.org/officeDocument/2006/relationships/image" Target="../media/image47.w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37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emf"/><Relationship Id="rId3" Type="http://schemas.openxmlformats.org/officeDocument/2006/relationships/image" Target="../media/image34.emf"/><Relationship Id="rId7" Type="http://schemas.openxmlformats.org/officeDocument/2006/relationships/image" Target="../media/image46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emf"/><Relationship Id="rId11" Type="http://schemas.openxmlformats.org/officeDocument/2006/relationships/image" Target="../media/image56.emf"/><Relationship Id="rId5" Type="http://schemas.openxmlformats.org/officeDocument/2006/relationships/image" Target="../media/image36.emf"/><Relationship Id="rId10" Type="http://schemas.openxmlformats.org/officeDocument/2006/relationships/image" Target="../media/image55.emf"/><Relationship Id="rId4" Type="http://schemas.openxmlformats.org/officeDocument/2006/relationships/image" Target="../media/image35.emf"/><Relationship Id="rId9" Type="http://schemas.openxmlformats.org/officeDocument/2006/relationships/image" Target="../media/image38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oleObject" Target="../embeddings/oleObject36.bin"/><Relationship Id="rId18" Type="http://schemas.openxmlformats.org/officeDocument/2006/relationships/image" Target="../media/image63.wmf"/><Relationship Id="rId3" Type="http://schemas.openxmlformats.org/officeDocument/2006/relationships/notesSlide" Target="../notesSlides/notesSlide7.xml"/><Relationship Id="rId21" Type="http://schemas.openxmlformats.org/officeDocument/2006/relationships/oleObject" Target="../embeddings/oleObject40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60.wmf"/><Relationship Id="rId1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2.wmf"/><Relationship Id="rId20" Type="http://schemas.openxmlformats.org/officeDocument/2006/relationships/image" Target="../media/image64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35.bin"/><Relationship Id="rId24" Type="http://schemas.openxmlformats.org/officeDocument/2006/relationships/image" Target="../media/image66.wmf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7.bin"/><Relationship Id="rId23" Type="http://schemas.openxmlformats.org/officeDocument/2006/relationships/oleObject" Target="../embeddings/oleObject41.bin"/><Relationship Id="rId10" Type="http://schemas.openxmlformats.org/officeDocument/2006/relationships/image" Target="../media/image59.wmf"/><Relationship Id="rId19" Type="http://schemas.openxmlformats.org/officeDocument/2006/relationships/oleObject" Target="../embeddings/oleObject39.bin"/><Relationship Id="rId4" Type="http://schemas.openxmlformats.org/officeDocument/2006/relationships/image" Target="../media/image67.e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61.wmf"/><Relationship Id="rId22" Type="http://schemas.openxmlformats.org/officeDocument/2006/relationships/image" Target="../media/image65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image" Target="../media/image72.wmf"/><Relationship Id="rId18" Type="http://schemas.openxmlformats.org/officeDocument/2006/relationships/oleObject" Target="../embeddings/oleObject49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76.wmf"/><Relationship Id="rId7" Type="http://schemas.openxmlformats.org/officeDocument/2006/relationships/image" Target="../media/image69.wmf"/><Relationship Id="rId12" Type="http://schemas.openxmlformats.org/officeDocument/2006/relationships/oleObject" Target="../embeddings/oleObject46.bin"/><Relationship Id="rId17" Type="http://schemas.openxmlformats.org/officeDocument/2006/relationships/image" Target="../media/image74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48.bin"/><Relationship Id="rId20" Type="http://schemas.openxmlformats.org/officeDocument/2006/relationships/oleObject" Target="../embeddings/oleObject50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71.wmf"/><Relationship Id="rId5" Type="http://schemas.openxmlformats.org/officeDocument/2006/relationships/image" Target="../media/image68.wmf"/><Relationship Id="rId15" Type="http://schemas.openxmlformats.org/officeDocument/2006/relationships/image" Target="../media/image73.wmf"/><Relationship Id="rId23" Type="http://schemas.openxmlformats.org/officeDocument/2006/relationships/image" Target="../media/image78.emf"/><Relationship Id="rId10" Type="http://schemas.openxmlformats.org/officeDocument/2006/relationships/oleObject" Target="../embeddings/oleObject45.bin"/><Relationship Id="rId19" Type="http://schemas.openxmlformats.org/officeDocument/2006/relationships/image" Target="../media/image75.wmf"/><Relationship Id="rId4" Type="http://schemas.openxmlformats.org/officeDocument/2006/relationships/oleObject" Target="../embeddings/oleObject42.bin"/><Relationship Id="rId9" Type="http://schemas.openxmlformats.org/officeDocument/2006/relationships/image" Target="../media/image70.wmf"/><Relationship Id="rId14" Type="http://schemas.openxmlformats.org/officeDocument/2006/relationships/oleObject" Target="../embeddings/oleObject47.bin"/><Relationship Id="rId22" Type="http://schemas.openxmlformats.org/officeDocument/2006/relationships/image" Target="../media/image77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13" Type="http://schemas.openxmlformats.org/officeDocument/2006/relationships/image" Target="../media/image82.wmf"/><Relationship Id="rId18" Type="http://schemas.openxmlformats.org/officeDocument/2006/relationships/oleObject" Target="../embeddings/oleObject57.bin"/><Relationship Id="rId26" Type="http://schemas.openxmlformats.org/officeDocument/2006/relationships/oleObject" Target="../embeddings/oleObject61.bin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71.wmf"/><Relationship Id="rId7" Type="http://schemas.openxmlformats.org/officeDocument/2006/relationships/image" Target="../media/image79.wmf"/><Relationship Id="rId12" Type="http://schemas.openxmlformats.org/officeDocument/2006/relationships/oleObject" Target="../embeddings/oleObject54.bin"/><Relationship Id="rId17" Type="http://schemas.openxmlformats.org/officeDocument/2006/relationships/image" Target="../media/image69.wmf"/><Relationship Id="rId25" Type="http://schemas.openxmlformats.org/officeDocument/2006/relationships/image" Target="../media/image83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56.bin"/><Relationship Id="rId20" Type="http://schemas.openxmlformats.org/officeDocument/2006/relationships/oleObject" Target="../embeddings/oleObject58.bin"/><Relationship Id="rId29" Type="http://schemas.openxmlformats.org/officeDocument/2006/relationships/image" Target="../media/image75.wmf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1.bin"/><Relationship Id="rId11" Type="http://schemas.openxmlformats.org/officeDocument/2006/relationships/image" Target="../media/image81.wmf"/><Relationship Id="rId24" Type="http://schemas.openxmlformats.org/officeDocument/2006/relationships/oleObject" Target="../embeddings/oleObject60.bin"/><Relationship Id="rId5" Type="http://schemas.openxmlformats.org/officeDocument/2006/relationships/image" Target="../media/image84.emf"/><Relationship Id="rId15" Type="http://schemas.openxmlformats.org/officeDocument/2006/relationships/image" Target="../media/image68.wmf"/><Relationship Id="rId23" Type="http://schemas.openxmlformats.org/officeDocument/2006/relationships/image" Target="../media/image72.wmf"/><Relationship Id="rId28" Type="http://schemas.openxmlformats.org/officeDocument/2006/relationships/oleObject" Target="../embeddings/oleObject62.bin"/><Relationship Id="rId10" Type="http://schemas.openxmlformats.org/officeDocument/2006/relationships/oleObject" Target="../embeddings/oleObject53.bin"/><Relationship Id="rId19" Type="http://schemas.openxmlformats.org/officeDocument/2006/relationships/image" Target="../media/image70.wmf"/><Relationship Id="rId31" Type="http://schemas.openxmlformats.org/officeDocument/2006/relationships/image" Target="../media/image76.wmf"/><Relationship Id="rId4" Type="http://schemas.openxmlformats.org/officeDocument/2006/relationships/image" Target="../media/image78.emf"/><Relationship Id="rId9" Type="http://schemas.openxmlformats.org/officeDocument/2006/relationships/image" Target="../media/image80.wmf"/><Relationship Id="rId14" Type="http://schemas.openxmlformats.org/officeDocument/2006/relationships/oleObject" Target="../embeddings/oleObject55.bin"/><Relationship Id="rId22" Type="http://schemas.openxmlformats.org/officeDocument/2006/relationships/oleObject" Target="../embeddings/oleObject59.bin"/><Relationship Id="rId27" Type="http://schemas.openxmlformats.org/officeDocument/2006/relationships/image" Target="../media/image74.wmf"/><Relationship Id="rId30" Type="http://schemas.openxmlformats.org/officeDocument/2006/relationships/oleObject" Target="../embeddings/oleObject6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85.emf"/><Relationship Id="rId7" Type="http://schemas.openxmlformats.org/officeDocument/2006/relationships/image" Target="../media/image89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8.emf"/><Relationship Id="rId5" Type="http://schemas.openxmlformats.org/officeDocument/2006/relationships/image" Target="../media/image87.emf"/><Relationship Id="rId4" Type="http://schemas.openxmlformats.org/officeDocument/2006/relationships/image" Target="../media/image86.e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13" Type="http://schemas.openxmlformats.org/officeDocument/2006/relationships/image" Target="../media/image92.wmf"/><Relationship Id="rId18" Type="http://schemas.openxmlformats.org/officeDocument/2006/relationships/oleObject" Target="../embeddings/oleObject69.bin"/><Relationship Id="rId3" Type="http://schemas.openxmlformats.org/officeDocument/2006/relationships/notesSlide" Target="../notesSlides/notesSlide11.xml"/><Relationship Id="rId21" Type="http://schemas.openxmlformats.org/officeDocument/2006/relationships/image" Target="../media/image96.wmf"/><Relationship Id="rId7" Type="http://schemas.openxmlformats.org/officeDocument/2006/relationships/oleObject" Target="../embeddings/oleObject65.bin"/><Relationship Id="rId12" Type="http://schemas.openxmlformats.org/officeDocument/2006/relationships/oleObject" Target="../embeddings/oleObject66.bin"/><Relationship Id="rId17" Type="http://schemas.openxmlformats.org/officeDocument/2006/relationships/image" Target="../media/image94.wmf"/><Relationship Id="rId25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8.bin"/><Relationship Id="rId20" Type="http://schemas.openxmlformats.org/officeDocument/2006/relationships/oleObject" Target="../embeddings/oleObject70.bin"/><Relationship Id="rId1" Type="http://schemas.openxmlformats.org/officeDocument/2006/relationships/vmlDrawing" Target="../drawings/vmlDrawing12.vml"/><Relationship Id="rId6" Type="http://schemas.openxmlformats.org/officeDocument/2006/relationships/image" Target="../media/image90.wmf"/><Relationship Id="rId11" Type="http://schemas.openxmlformats.org/officeDocument/2006/relationships/image" Target="../media/image88.emf"/><Relationship Id="rId24" Type="http://schemas.openxmlformats.org/officeDocument/2006/relationships/image" Target="../media/image89.emf"/><Relationship Id="rId5" Type="http://schemas.openxmlformats.org/officeDocument/2006/relationships/oleObject" Target="../embeddings/oleObject64.bin"/><Relationship Id="rId15" Type="http://schemas.openxmlformats.org/officeDocument/2006/relationships/image" Target="../media/image93.wmf"/><Relationship Id="rId23" Type="http://schemas.openxmlformats.org/officeDocument/2006/relationships/image" Target="../media/image97.wmf"/><Relationship Id="rId10" Type="http://schemas.openxmlformats.org/officeDocument/2006/relationships/image" Target="../media/image87.emf"/><Relationship Id="rId19" Type="http://schemas.openxmlformats.org/officeDocument/2006/relationships/image" Target="../media/image95.wmf"/><Relationship Id="rId4" Type="http://schemas.openxmlformats.org/officeDocument/2006/relationships/image" Target="../media/image85.emf"/><Relationship Id="rId9" Type="http://schemas.openxmlformats.org/officeDocument/2006/relationships/image" Target="../media/image86.emf"/><Relationship Id="rId14" Type="http://schemas.openxmlformats.org/officeDocument/2006/relationships/oleObject" Target="../embeddings/oleObject67.bin"/><Relationship Id="rId22" Type="http://schemas.openxmlformats.org/officeDocument/2006/relationships/oleObject" Target="../embeddings/oleObject71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2.bin"/><Relationship Id="rId5" Type="http://schemas.openxmlformats.org/officeDocument/2006/relationships/image" Target="../media/image19.emf"/><Relationship Id="rId4" Type="http://schemas.openxmlformats.org/officeDocument/2006/relationships/image" Target="../media/image18.emf"/><Relationship Id="rId9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8.emf"/><Relationship Id="rId10" Type="http://schemas.openxmlformats.org/officeDocument/2006/relationships/image" Target="../media/image9.png"/><Relationship Id="rId4" Type="http://schemas.openxmlformats.org/officeDocument/2006/relationships/image" Target="../media/image7.emf"/><Relationship Id="rId9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15.e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0.wmf"/><Relationship Id="rId12" Type="http://schemas.openxmlformats.org/officeDocument/2006/relationships/image" Target="../media/image14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1.wmf"/><Relationship Id="rId5" Type="http://schemas.openxmlformats.org/officeDocument/2006/relationships/image" Target="../media/image7.emf"/><Relationship Id="rId10" Type="http://schemas.openxmlformats.org/officeDocument/2006/relationships/oleObject" Target="../embeddings/oleObject6.bin"/><Relationship Id="rId4" Type="http://schemas.openxmlformats.org/officeDocument/2006/relationships/image" Target="../media/image8.emf"/><Relationship Id="rId9" Type="http://schemas.openxmlformats.org/officeDocument/2006/relationships/image" Target="../media/image13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9.emf"/><Relationship Id="rId4" Type="http://schemas.openxmlformats.org/officeDocument/2006/relationships/image" Target="../media/image18.emf"/><Relationship Id="rId9" Type="http://schemas.openxmlformats.org/officeDocument/2006/relationships/image" Target="../media/image1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22.wmf"/><Relationship Id="rId18" Type="http://schemas.openxmlformats.org/officeDocument/2006/relationships/oleObject" Target="../embeddings/oleObject15.bin"/><Relationship Id="rId26" Type="http://schemas.openxmlformats.org/officeDocument/2006/relationships/image" Target="../media/image32.emf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26.wmf"/><Relationship Id="rId7" Type="http://schemas.openxmlformats.org/officeDocument/2006/relationships/image" Target="../media/image19.emf"/><Relationship Id="rId12" Type="http://schemas.openxmlformats.org/officeDocument/2006/relationships/oleObject" Target="../embeddings/oleObject12.bin"/><Relationship Id="rId17" Type="http://schemas.openxmlformats.org/officeDocument/2006/relationships/image" Target="../media/image24.wmf"/><Relationship Id="rId25" Type="http://schemas.openxmlformats.org/officeDocument/2006/relationships/image" Target="../media/image31.e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4.bin"/><Relationship Id="rId20" Type="http://schemas.openxmlformats.org/officeDocument/2006/relationships/oleObject" Target="../embeddings/oleObject16.bin"/><Relationship Id="rId29" Type="http://schemas.openxmlformats.org/officeDocument/2006/relationships/oleObject" Target="../embeddings/oleObject19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emf"/><Relationship Id="rId11" Type="http://schemas.openxmlformats.org/officeDocument/2006/relationships/image" Target="../media/image21.wmf"/><Relationship Id="rId24" Type="http://schemas.openxmlformats.org/officeDocument/2006/relationships/image" Target="../media/image30.emf"/><Relationship Id="rId5" Type="http://schemas.openxmlformats.org/officeDocument/2006/relationships/image" Target="../media/image20.wmf"/><Relationship Id="rId15" Type="http://schemas.openxmlformats.org/officeDocument/2006/relationships/image" Target="../media/image23.wmf"/><Relationship Id="rId23" Type="http://schemas.openxmlformats.org/officeDocument/2006/relationships/image" Target="../media/image27.wmf"/><Relationship Id="rId28" Type="http://schemas.openxmlformats.org/officeDocument/2006/relationships/image" Target="../media/image28.wmf"/><Relationship Id="rId10" Type="http://schemas.openxmlformats.org/officeDocument/2006/relationships/oleObject" Target="../embeddings/oleObject11.bin"/><Relationship Id="rId19" Type="http://schemas.openxmlformats.org/officeDocument/2006/relationships/image" Target="../media/image25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3.bin"/><Relationship Id="rId22" Type="http://schemas.openxmlformats.org/officeDocument/2006/relationships/oleObject" Target="../embeddings/oleObject17.bin"/><Relationship Id="rId27" Type="http://schemas.openxmlformats.org/officeDocument/2006/relationships/oleObject" Target="../embeddings/oleObject18.bin"/><Relationship Id="rId30" Type="http://schemas.openxmlformats.org/officeDocument/2006/relationships/image" Target="../media/image2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9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emf"/><Relationship Id="rId5" Type="http://schemas.openxmlformats.org/officeDocument/2006/relationships/image" Target="../media/image33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7" Type="http://schemas.openxmlformats.org/officeDocument/2006/relationships/image" Target="../media/image39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emf"/><Relationship Id="rId5" Type="http://schemas.openxmlformats.org/officeDocument/2006/relationships/image" Target="../media/image37.emf"/><Relationship Id="rId4" Type="http://schemas.openxmlformats.org/officeDocument/2006/relationships/image" Target="../media/image3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788" y="3550521"/>
            <a:ext cx="12188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		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>
                    <a:lumMod val="60000"/>
                    <a:lumOff val="40000"/>
                  </a:srgbClr>
                </a:solidFill>
                <a:effectLst/>
                <a:uLnTx/>
                <a:uFillTx/>
              </a:rPr>
              <a:t>CHƯƠNG TRÌNH DẠY HỌC TRÊN TRUYỀN HÌNH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56212" y="4333109"/>
            <a:ext cx="3549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MÔN TOÁN 8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801" y="518986"/>
            <a:ext cx="2836391" cy="283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11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726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3" y="1066802"/>
            <a:ext cx="3571875" cy="170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727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851" y="1524002"/>
            <a:ext cx="196215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7272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0413" y="1234850"/>
            <a:ext cx="2809875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3374982" y="3012571"/>
            <a:ext cx="46522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Hình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a:  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……..       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………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5333224"/>
              </p:ext>
            </p:extLst>
          </p:nvPr>
        </p:nvGraphicFramePr>
        <p:xfrm>
          <a:off x="2001839" y="4284663"/>
          <a:ext cx="1730375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814" name="Equation" r:id="rId6" imgW="1422360" imgH="672840" progId="Equation.DSMT4">
                  <p:embed/>
                </p:oleObj>
              </mc:Choice>
              <mc:Fallback>
                <p:oleObj name="Equation" r:id="rId6" imgW="142236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1839" y="4284663"/>
                        <a:ext cx="1730375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3931402"/>
              </p:ext>
            </p:extLst>
          </p:nvPr>
        </p:nvGraphicFramePr>
        <p:xfrm>
          <a:off x="1979612" y="5943600"/>
          <a:ext cx="174466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815" name="Equation" r:id="rId8" imgW="1434960" imgH="672840" progId="Equation.DSMT4">
                  <p:embed/>
                </p:oleObj>
              </mc:Choice>
              <mc:Fallback>
                <p:oleObj name="Equation" r:id="rId8" imgW="143496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2" y="5943600"/>
                        <a:ext cx="1744662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8422548"/>
              </p:ext>
            </p:extLst>
          </p:nvPr>
        </p:nvGraphicFramePr>
        <p:xfrm>
          <a:off x="1979612" y="5099050"/>
          <a:ext cx="1730375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816" name="Equation" r:id="rId10" imgW="1422360" imgH="672840" progId="Equation.DSMT4">
                  <p:embed/>
                </p:oleObj>
              </mc:Choice>
              <mc:Fallback>
                <p:oleObj name="Equation" r:id="rId10" imgW="142236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2" y="5099050"/>
                        <a:ext cx="1730375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ight Brace 13"/>
          <p:cNvSpPr/>
          <p:nvPr/>
        </p:nvSpPr>
        <p:spPr>
          <a:xfrm>
            <a:off x="3977858" y="4368800"/>
            <a:ext cx="464189" cy="2133600"/>
          </a:xfrm>
          <a:prstGeom prst="rightBrace">
            <a:avLst>
              <a:gd name="adj1" fmla="val 61712"/>
              <a:gd name="adj2" fmla="val 50640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040600"/>
              </p:ext>
            </p:extLst>
          </p:nvPr>
        </p:nvGraphicFramePr>
        <p:xfrm>
          <a:off x="4722814" y="5105400"/>
          <a:ext cx="26384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817" name="Equation" r:id="rId12" imgW="2234880" imgH="660240" progId="Equation.DSMT4">
                  <p:embed/>
                </p:oleObj>
              </mc:Choice>
              <mc:Fallback>
                <p:oleObj name="Equation" r:id="rId12" imgW="223488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722814" y="5105400"/>
                        <a:ext cx="2638425" cy="66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4972056" y="2986216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205304" y="2990101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endParaRPr lang="en-US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442298" y="2997618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795894" y="2998309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080552" y="299010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284890" y="2983550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endParaRPr lang="en-US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25" name="Freeform 61"/>
          <p:cNvSpPr>
            <a:spLocks noChangeAspect="1"/>
          </p:cNvSpPr>
          <p:nvPr/>
        </p:nvSpPr>
        <p:spPr bwMode="auto">
          <a:xfrm>
            <a:off x="6134640" y="3194955"/>
            <a:ext cx="351657" cy="15544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68295" name="Picture 7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1066802"/>
            <a:ext cx="3571875" cy="170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8296" name="Picture 8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240" y="1529445"/>
            <a:ext cx="196215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150812" y="47298"/>
            <a:ext cx="88376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Bài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1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.Tìm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các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cặp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tam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giác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đồng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dạng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trong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các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hình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vẽ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sau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</a:p>
          <a:p>
            <a:pPr lvl="0"/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điền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vào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chỗ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chấm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9525828"/>
              </p:ext>
            </p:extLst>
          </p:nvPr>
        </p:nvGraphicFramePr>
        <p:xfrm>
          <a:off x="4732793" y="5105400"/>
          <a:ext cx="2613597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818" name="Equation" r:id="rId16" imgW="2234880" imgH="660240" progId="Equation.DSMT4">
                  <p:embed/>
                </p:oleObj>
              </mc:Choice>
              <mc:Fallback>
                <p:oleObj name="Equation" r:id="rId16" imgW="223488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732793" y="5105400"/>
                        <a:ext cx="2613597" cy="66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088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7273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486" y="4010707"/>
            <a:ext cx="1762125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3554938" y="6229350"/>
            <a:ext cx="46730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Hình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b:  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……..       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………</a:t>
            </a:r>
          </a:p>
        </p:txBody>
      </p:sp>
      <p:sp>
        <p:nvSpPr>
          <p:cNvPr id="18" name="Freeform 61"/>
          <p:cNvSpPr>
            <a:spLocks noChangeAspect="1"/>
          </p:cNvSpPr>
          <p:nvPr/>
        </p:nvSpPr>
        <p:spPr bwMode="auto">
          <a:xfrm>
            <a:off x="6323013" y="6400800"/>
            <a:ext cx="351657" cy="15544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3" y="1066802"/>
            <a:ext cx="3571875" cy="170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851" y="1524002"/>
            <a:ext cx="196215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0413" y="1234850"/>
            <a:ext cx="2809875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3374982" y="3012571"/>
            <a:ext cx="46522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Hình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a:  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……..       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………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972056" y="2986216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205304" y="2990101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endParaRPr lang="en-US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42298" y="2997618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795894" y="2998309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080552" y="299010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284890" y="2983550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endParaRPr lang="en-US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27" name="Freeform 61"/>
          <p:cNvSpPr>
            <a:spLocks noChangeAspect="1"/>
          </p:cNvSpPr>
          <p:nvPr/>
        </p:nvSpPr>
        <p:spPr bwMode="auto">
          <a:xfrm>
            <a:off x="6134640" y="3194955"/>
            <a:ext cx="351657" cy="15544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1066802"/>
            <a:ext cx="3571875" cy="170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240" y="1529445"/>
            <a:ext cx="196215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1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325" y="3403828"/>
            <a:ext cx="3114675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1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2" y="3832451"/>
            <a:ext cx="2933700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Rectangle 31"/>
          <p:cNvSpPr/>
          <p:nvPr/>
        </p:nvSpPr>
        <p:spPr>
          <a:xfrm>
            <a:off x="150812" y="47298"/>
            <a:ext cx="88376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Bài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1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.Tìm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các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cặp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tam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giác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đồng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dạng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trong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các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hình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vẽ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sau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</a:p>
          <a:p>
            <a:pPr lvl="0"/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điền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vào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chỗ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chấm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84481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284017"/>
              </p:ext>
            </p:extLst>
          </p:nvPr>
        </p:nvGraphicFramePr>
        <p:xfrm>
          <a:off x="1878014" y="4252913"/>
          <a:ext cx="1978025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845" name="Equation" r:id="rId3" imgW="1625400" imgH="736560" progId="Equation.DSMT4">
                  <p:embed/>
                </p:oleObj>
              </mc:Choice>
              <mc:Fallback>
                <p:oleObj name="Equation" r:id="rId3" imgW="162540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8014" y="4252913"/>
                        <a:ext cx="1978025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932567"/>
              </p:ext>
            </p:extLst>
          </p:nvPr>
        </p:nvGraphicFramePr>
        <p:xfrm>
          <a:off x="1839077" y="5067300"/>
          <a:ext cx="1912938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846" name="Equation" r:id="rId5" imgW="1574640" imgH="736560" progId="Equation.DSMT4">
                  <p:embed/>
                </p:oleObj>
              </mc:Choice>
              <mc:Fallback>
                <p:oleObj name="Equation" r:id="rId5" imgW="157464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9077" y="5067300"/>
                        <a:ext cx="1912938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6541528"/>
              </p:ext>
            </p:extLst>
          </p:nvPr>
        </p:nvGraphicFramePr>
        <p:xfrm>
          <a:off x="1893887" y="5880100"/>
          <a:ext cx="1762125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847" name="Equation" r:id="rId7" imgW="1447560" imgH="672840" progId="Equation.DSMT4">
                  <p:embed/>
                </p:oleObj>
              </mc:Choice>
              <mc:Fallback>
                <p:oleObj name="Equation" r:id="rId7" imgW="144756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3887" y="5880100"/>
                        <a:ext cx="1762125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ight Brace 13"/>
          <p:cNvSpPr/>
          <p:nvPr/>
        </p:nvSpPr>
        <p:spPr>
          <a:xfrm>
            <a:off x="3977858" y="4368800"/>
            <a:ext cx="464189" cy="2133600"/>
          </a:xfrm>
          <a:prstGeom prst="rightBrace">
            <a:avLst>
              <a:gd name="adj1" fmla="val 61712"/>
              <a:gd name="adj2" fmla="val 50640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855165"/>
              </p:ext>
            </p:extLst>
          </p:nvPr>
        </p:nvGraphicFramePr>
        <p:xfrm>
          <a:off x="4640264" y="5116287"/>
          <a:ext cx="2803525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848" name="Equation" r:id="rId9" imgW="2374560" imgH="736560" progId="Equation.DSMT4">
                  <p:embed/>
                </p:oleObj>
              </mc:Choice>
              <mc:Fallback>
                <p:oleObj name="Equation" r:id="rId9" imgW="237456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640264" y="5116287"/>
                        <a:ext cx="2803525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3554938" y="3607909"/>
            <a:ext cx="46730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Hình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b:  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……..       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………</a:t>
            </a:r>
          </a:p>
        </p:txBody>
      </p:sp>
      <p:sp>
        <p:nvSpPr>
          <p:cNvPr id="30" name="Freeform 61"/>
          <p:cNvSpPr>
            <a:spLocks noChangeAspect="1"/>
          </p:cNvSpPr>
          <p:nvPr/>
        </p:nvSpPr>
        <p:spPr bwMode="auto">
          <a:xfrm>
            <a:off x="6323013" y="3763030"/>
            <a:ext cx="351657" cy="15544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69319" name="Picture 7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96" y="1270325"/>
            <a:ext cx="1762125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9320" name="Picture 8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9912" y="1093455"/>
            <a:ext cx="2933700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9322" name="Picture 10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426" y="664831"/>
            <a:ext cx="3114675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9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586" y="1270326"/>
            <a:ext cx="1762125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11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426" y="663447"/>
            <a:ext cx="3114675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10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9912" y="1092070"/>
            <a:ext cx="2933700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" name="Rectangle 36"/>
          <p:cNvSpPr/>
          <p:nvPr/>
        </p:nvSpPr>
        <p:spPr>
          <a:xfrm>
            <a:off x="5464626" y="360267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133548" y="3605709"/>
            <a:ext cx="5036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endParaRPr lang="en-US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687227" y="3597460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</a:t>
            </a:r>
            <a:endParaRPr lang="en-US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197898" y="3580250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Q</a:t>
            </a:r>
            <a:endParaRPr lang="en-US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970375" y="3605146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R</a:t>
            </a:r>
            <a:endParaRPr lang="en-US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502605" y="3602464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</a:t>
            </a:r>
            <a:endParaRPr lang="en-US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pic>
        <p:nvPicPr>
          <p:cNvPr id="269331" name="Picture 19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655" y="1270324"/>
            <a:ext cx="1762125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9332" name="Picture 20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9912" y="1092070"/>
            <a:ext cx="2933700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150812" y="47298"/>
            <a:ext cx="88376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Bài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1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.Tìm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các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cặp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tam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giác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đồng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dạng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trong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các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hình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vẽ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sau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</a:p>
          <a:p>
            <a:pPr lvl="0"/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điền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vào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chỗ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chấm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8669924"/>
              </p:ext>
            </p:extLst>
          </p:nvPr>
        </p:nvGraphicFramePr>
        <p:xfrm>
          <a:off x="4629748" y="5115034"/>
          <a:ext cx="2803542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849" name="Equation" r:id="rId19" imgW="2374560" imgH="736560" progId="Equation.DSMT4">
                  <p:embed/>
                </p:oleObj>
              </mc:Choice>
              <mc:Fallback>
                <p:oleObj name="Equation" r:id="rId19" imgW="237456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629748" y="5115034"/>
                        <a:ext cx="2803542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459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" y="0"/>
            <a:ext cx="88376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Bài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1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.Tìm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các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cặp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tam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giác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đồng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dạng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trong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các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hình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vẽ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sau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</a:p>
          <a:p>
            <a:pPr lvl="0"/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điền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vào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chỗ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chấm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</a:t>
            </a:r>
          </a:p>
        </p:txBody>
      </p:sp>
      <p:pic>
        <p:nvPicPr>
          <p:cNvPr id="267273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486" y="4010707"/>
            <a:ext cx="1762125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3554938" y="6229350"/>
            <a:ext cx="46730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Hình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b:  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……..       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………</a:t>
            </a:r>
          </a:p>
        </p:txBody>
      </p:sp>
      <p:sp>
        <p:nvSpPr>
          <p:cNvPr id="18" name="Freeform 61"/>
          <p:cNvSpPr>
            <a:spLocks noChangeAspect="1"/>
          </p:cNvSpPr>
          <p:nvPr/>
        </p:nvSpPr>
        <p:spPr bwMode="auto">
          <a:xfrm>
            <a:off x="6323013" y="6400800"/>
            <a:ext cx="351657" cy="15544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3" y="1066802"/>
            <a:ext cx="3571875" cy="170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851" y="1524002"/>
            <a:ext cx="196215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0413" y="1234850"/>
            <a:ext cx="2809875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3374982" y="3012571"/>
            <a:ext cx="46522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Hình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a:  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……..       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………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972056" y="2986216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205304" y="2990101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endParaRPr lang="en-US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42298" y="2997618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795894" y="2998309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080552" y="2990101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284890" y="2983550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endParaRPr lang="en-US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27" name="Freeform 61"/>
          <p:cNvSpPr>
            <a:spLocks noChangeAspect="1"/>
          </p:cNvSpPr>
          <p:nvPr/>
        </p:nvSpPr>
        <p:spPr bwMode="auto">
          <a:xfrm>
            <a:off x="6134640" y="3194955"/>
            <a:ext cx="351657" cy="15544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1066802"/>
            <a:ext cx="3571875" cy="170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240" y="1529445"/>
            <a:ext cx="196215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1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325" y="3403828"/>
            <a:ext cx="3114675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1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2" y="3832451"/>
            <a:ext cx="2933700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19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487" y="4010707"/>
            <a:ext cx="1762125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0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744" y="3832453"/>
            <a:ext cx="2933700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Freeform 61"/>
          <p:cNvSpPr>
            <a:spLocks noChangeAspect="1"/>
          </p:cNvSpPr>
          <p:nvPr/>
        </p:nvSpPr>
        <p:spPr bwMode="auto">
          <a:xfrm>
            <a:off x="6323013" y="6392618"/>
            <a:ext cx="351657" cy="15544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480770" y="622560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158191" y="6235297"/>
            <a:ext cx="5036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endParaRPr lang="en-US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687227" y="6227048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</a:t>
            </a:r>
            <a:endParaRPr lang="en-US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228043" y="6195644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Q</a:t>
            </a:r>
            <a:endParaRPr lang="en-US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978785" y="6234734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R</a:t>
            </a:r>
            <a:endParaRPr lang="en-US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502605" y="6232052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</a:t>
            </a:r>
            <a:endParaRPr lang="en-US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6606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341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97" y="1649081"/>
            <a:ext cx="3452235" cy="3288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-1" y="44244"/>
            <a:ext cx="11885613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6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Bài</a:t>
            </a:r>
            <a:r>
              <a:rPr lang="en-US" sz="26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2</a:t>
            </a:r>
            <a:r>
              <a:rPr lang="en-US" sz="2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Cho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tam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giác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ABC,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gọi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M, N, Q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lần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lượt</a:t>
            </a:r>
            <a:endParaRPr lang="en-US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lvl="0"/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trung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điểm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của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các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cạnh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AB, AC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BC. </a:t>
            </a:r>
          </a:p>
          <a:p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a)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Chứng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minh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QNM       ABC 	</a:t>
            </a:r>
          </a:p>
          <a:p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b)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Tính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chu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vi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của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QNM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biết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chu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vi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cuả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ABC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50cm</a:t>
            </a:r>
            <a:endParaRPr lang="en-US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7" name="Freeform 61"/>
          <p:cNvSpPr>
            <a:spLocks noChangeAspect="1"/>
          </p:cNvSpPr>
          <p:nvPr/>
        </p:nvSpPr>
        <p:spPr bwMode="auto">
          <a:xfrm>
            <a:off x="3295256" y="1016056"/>
            <a:ext cx="320283" cy="141575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501909"/>
              </p:ext>
            </p:extLst>
          </p:nvPr>
        </p:nvGraphicFramePr>
        <p:xfrm>
          <a:off x="3884612" y="3888128"/>
          <a:ext cx="1677988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21" name="Equation" r:id="rId5" imgW="1676160" imgH="1333440" progId="Equation.DSMT4">
                  <p:embed/>
                </p:oleObj>
              </mc:Choice>
              <mc:Fallback>
                <p:oleObj name="Equation" r:id="rId5" imgW="1676160" imgH="1333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84612" y="3888128"/>
                        <a:ext cx="1677988" cy="1336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ight Brace 21"/>
          <p:cNvSpPr/>
          <p:nvPr/>
        </p:nvSpPr>
        <p:spPr>
          <a:xfrm>
            <a:off x="7691301" y="2274003"/>
            <a:ext cx="145555" cy="838201"/>
          </a:xfrm>
          <a:prstGeom prst="rightBrace">
            <a:avLst>
              <a:gd name="adj1" fmla="val 61712"/>
              <a:gd name="adj2" fmla="val 50640"/>
            </a:avLst>
          </a:prstGeom>
          <a:noFill/>
          <a:ln w="28575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038429" y="1001190"/>
            <a:ext cx="4304383" cy="5724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600" dirty="0" smtClean="0">
                <a:solidFill>
                  <a:prstClr val="white"/>
                </a:solidFill>
                <a:latin typeface="Times New Roman" pitchFamily="18" charset="0"/>
              </a:rPr>
              <a:t>  </a:t>
            </a:r>
            <a:r>
              <a:rPr lang="en-US" sz="2600" dirty="0" err="1" smtClean="0">
                <a:solidFill>
                  <a:prstClr val="white"/>
                </a:solidFill>
                <a:latin typeface="Times New Roman" pitchFamily="18" charset="0"/>
              </a:rPr>
              <a:t>Xét</a:t>
            </a:r>
            <a:r>
              <a:rPr lang="en-US" sz="2600" dirty="0" smtClean="0">
                <a:solidFill>
                  <a:prstClr val="white"/>
                </a:solidFill>
                <a:latin typeface="Times New Roman" pitchFamily="18" charset="0"/>
              </a:rPr>
              <a:t>             </a:t>
            </a:r>
            <a:r>
              <a:rPr lang="en-US" sz="2600" dirty="0" err="1" smtClean="0">
                <a:solidFill>
                  <a:prstClr val="white"/>
                </a:solidFill>
                <a:latin typeface="Times New Roman" pitchFamily="18" charset="0"/>
              </a:rPr>
              <a:t>và</a:t>
            </a:r>
            <a:r>
              <a:rPr lang="en-US" sz="2600" dirty="0" smtClean="0">
                <a:solidFill>
                  <a:prstClr val="white"/>
                </a:solidFill>
                <a:latin typeface="Times New Roman" pitchFamily="18" charset="0"/>
              </a:rPr>
              <a:t>             </a:t>
            </a:r>
            <a:r>
              <a:rPr lang="en-US" sz="2600" dirty="0" err="1" smtClean="0">
                <a:solidFill>
                  <a:prstClr val="white"/>
                </a:solidFill>
                <a:latin typeface="Times New Roman" pitchFamily="18" charset="0"/>
              </a:rPr>
              <a:t>có</a:t>
            </a:r>
            <a:r>
              <a:rPr lang="en-US" sz="2600" dirty="0" smtClean="0">
                <a:solidFill>
                  <a:prstClr val="white"/>
                </a:solidFill>
                <a:latin typeface="Times New Roman" pitchFamily="18" charset="0"/>
              </a:rPr>
              <a:t>:       </a:t>
            </a:r>
            <a:endParaRPr lang="en-US" sz="2600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015739"/>
              </p:ext>
            </p:extLst>
          </p:nvPr>
        </p:nvGraphicFramePr>
        <p:xfrm>
          <a:off x="8789461" y="1143718"/>
          <a:ext cx="2476183" cy="347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22" name="Equation" r:id="rId7" imgW="2349360" imgH="330120" progId="Equation.DSMT4">
                  <p:embed/>
                </p:oleObj>
              </mc:Choice>
              <mc:Fallback>
                <p:oleObj name="Equation" r:id="rId7" imgW="234936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789461" y="1143718"/>
                        <a:ext cx="2476183" cy="3475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8177213" y="2346325"/>
            <a:ext cx="3738562" cy="350838"/>
            <a:chOff x="615310" y="6366100"/>
            <a:chExt cx="3739536" cy="350838"/>
          </a:xfrm>
        </p:grpSpPr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37894144"/>
                </p:ext>
              </p:extLst>
            </p:nvPr>
          </p:nvGraphicFramePr>
          <p:xfrm>
            <a:off x="615310" y="6366100"/>
            <a:ext cx="3739536" cy="3508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023" name="Equation" r:id="rId9" imgW="3924000" imgH="368280" progId="Equation.DSMT4">
                    <p:embed/>
                  </p:oleObj>
                </mc:Choice>
                <mc:Fallback>
                  <p:oleObj name="Equation" r:id="rId9" imgW="3924000" imgH="3682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5310" y="6366100"/>
                          <a:ext cx="3739536" cy="3508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" name="Freeform 61"/>
            <p:cNvSpPr>
              <a:spLocks noChangeAspect="1"/>
            </p:cNvSpPr>
            <p:nvPr/>
          </p:nvSpPr>
          <p:spPr bwMode="auto">
            <a:xfrm>
              <a:off x="1995740" y="6453114"/>
              <a:ext cx="291166" cy="128705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5400">
              <a:solidFill>
                <a:sysClr val="window" lastClr="FFFFFF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7187016"/>
              </p:ext>
            </p:extLst>
          </p:nvPr>
        </p:nvGraphicFramePr>
        <p:xfrm>
          <a:off x="8374063" y="1492250"/>
          <a:ext cx="2732087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24" name="Equation" r:id="rId11" imgW="2260440" imgH="698400" progId="Equation.DSMT4">
                  <p:embed/>
                </p:oleObj>
              </mc:Choice>
              <mc:Fallback>
                <p:oleObj name="Equation" r:id="rId11" imgW="226044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374063" y="1492250"/>
                        <a:ext cx="2732087" cy="846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3828594" y="1828800"/>
            <a:ext cx="439941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ABC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có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:</a:t>
            </a:r>
          </a:p>
          <a:p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M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là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trung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điểm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của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AB (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gt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</a:p>
          <a:p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N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là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trung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điểm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của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AC (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gt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</a:p>
          <a:p>
            <a:pPr marL="457200" indent="-457200">
              <a:buFont typeface="Symbol"/>
              <a:buChar char="Þ"/>
            </a:pP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MN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là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đường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trung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bình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</a:p>
          <a:p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của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ABC (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định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nghĩa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  <a:endParaRPr lang="en-US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884612" y="5225694"/>
            <a:ext cx="577101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4725673"/>
              </p:ext>
            </p:extLst>
          </p:nvPr>
        </p:nvGraphicFramePr>
        <p:xfrm>
          <a:off x="3884612" y="5858741"/>
          <a:ext cx="1974273" cy="588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25" name="Equation" r:id="rId13" imgW="2171520" imgH="647640" progId="Equation.DSMT4">
                  <p:embed/>
                </p:oleObj>
              </mc:Choice>
              <mc:Fallback>
                <p:oleObj name="Equation" r:id="rId13" imgW="217152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884612" y="5858741"/>
                        <a:ext cx="1974273" cy="5888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8057580" y="44244"/>
            <a:ext cx="0" cy="6813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8057580" y="2743200"/>
            <a:ext cx="956096" cy="5724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600" dirty="0" smtClean="0">
                <a:solidFill>
                  <a:prstClr val="white"/>
                </a:solidFill>
                <a:latin typeface="Times New Roman" pitchFamily="18" charset="0"/>
              </a:rPr>
              <a:t> b) </a:t>
            </a:r>
            <a:r>
              <a:rPr lang="en-US" sz="2600" dirty="0" err="1" smtClean="0">
                <a:solidFill>
                  <a:prstClr val="white"/>
                </a:solidFill>
                <a:latin typeface="Times New Roman" pitchFamily="18" charset="0"/>
              </a:rPr>
              <a:t>Vì</a:t>
            </a:r>
            <a:endParaRPr lang="en-US" sz="2600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9807844"/>
              </p:ext>
            </p:extLst>
          </p:nvPr>
        </p:nvGraphicFramePr>
        <p:xfrm>
          <a:off x="11551002" y="3310481"/>
          <a:ext cx="227012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26" name="Equation" r:id="rId15" imgW="215640" imgH="583920" progId="Equation.DSMT4">
                  <p:embed/>
                </p:oleObj>
              </mc:Choice>
              <mc:Fallback>
                <p:oleObj name="Equation" r:id="rId15" imgW="21564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1551002" y="3310481"/>
                        <a:ext cx="227012" cy="614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9142412" y="2890838"/>
            <a:ext cx="2552700" cy="327025"/>
            <a:chOff x="1561603" y="5168603"/>
            <a:chExt cx="2553365" cy="327025"/>
          </a:xfrm>
        </p:grpSpPr>
        <p:graphicFrame>
          <p:nvGraphicFramePr>
            <p:cNvPr id="34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05926922"/>
                </p:ext>
              </p:extLst>
            </p:nvPr>
          </p:nvGraphicFramePr>
          <p:xfrm>
            <a:off x="1561603" y="5168603"/>
            <a:ext cx="2553365" cy="327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027" name="Equation" r:id="rId17" imgW="2679480" imgH="342720" progId="Equation.DSMT4">
                    <p:embed/>
                  </p:oleObj>
                </mc:Choice>
                <mc:Fallback>
                  <p:oleObj name="Equation" r:id="rId17" imgW="2679480" imgH="3427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61603" y="5168603"/>
                          <a:ext cx="2553365" cy="3270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" name="Freeform 61"/>
            <p:cNvSpPr>
              <a:spLocks noChangeAspect="1"/>
            </p:cNvSpPr>
            <p:nvPr/>
          </p:nvSpPr>
          <p:spPr bwMode="auto">
            <a:xfrm>
              <a:off x="2615275" y="5242844"/>
              <a:ext cx="291166" cy="128705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5400">
              <a:solidFill>
                <a:sysClr val="window" lastClr="FFFFFF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301757"/>
              </p:ext>
            </p:extLst>
          </p:nvPr>
        </p:nvGraphicFramePr>
        <p:xfrm>
          <a:off x="8316912" y="3822559"/>
          <a:ext cx="2578100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28" name="Equation" r:id="rId19" imgW="2133360" imgH="1054080" progId="Equation.DSMT4">
                  <p:embed/>
                </p:oleObj>
              </mc:Choice>
              <mc:Fallback>
                <p:oleObj name="Equation" r:id="rId19" imgW="213336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8316912" y="3822559"/>
                        <a:ext cx="2578100" cy="1276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36"/>
          <p:cNvSpPr/>
          <p:nvPr/>
        </p:nvSpPr>
        <p:spPr>
          <a:xfrm>
            <a:off x="8209980" y="3315664"/>
            <a:ext cx="3438762" cy="5724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600" dirty="0" smtClean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white"/>
                </a:solidFill>
                <a:latin typeface="Times New Roman" pitchFamily="18" charset="0"/>
              </a:rPr>
              <a:t>với</a:t>
            </a:r>
            <a:r>
              <a:rPr lang="en-US" sz="2600" dirty="0" smtClean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white"/>
                </a:solidFill>
                <a:latin typeface="Times New Roman" pitchFamily="18" charset="0"/>
              </a:rPr>
              <a:t>tỉ</a:t>
            </a:r>
            <a:r>
              <a:rPr lang="en-US" sz="2600" dirty="0" smtClean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white"/>
                </a:solidFill>
                <a:latin typeface="Times New Roman" pitchFamily="18" charset="0"/>
              </a:rPr>
              <a:t>số</a:t>
            </a:r>
            <a:r>
              <a:rPr lang="en-US" sz="2600" dirty="0" smtClean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white"/>
                </a:solidFill>
                <a:latin typeface="Times New Roman" pitchFamily="18" charset="0"/>
              </a:rPr>
              <a:t>đồng</a:t>
            </a:r>
            <a:r>
              <a:rPr lang="en-US" sz="2600" dirty="0" smtClean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white"/>
                </a:solidFill>
                <a:latin typeface="Times New Roman" pitchFamily="18" charset="0"/>
              </a:rPr>
              <a:t>dạng</a:t>
            </a:r>
            <a:r>
              <a:rPr lang="en-US" sz="2600" dirty="0" smtClean="0">
                <a:solidFill>
                  <a:prstClr val="white"/>
                </a:solidFill>
                <a:latin typeface="Times New Roman" pitchFamily="18" charset="0"/>
              </a:rPr>
              <a:t> k = </a:t>
            </a:r>
            <a:endParaRPr lang="en-US" sz="2600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7493621"/>
              </p:ext>
            </p:extLst>
          </p:nvPr>
        </p:nvGraphicFramePr>
        <p:xfrm>
          <a:off x="8228013" y="5284788"/>
          <a:ext cx="55499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29" name="Equation" r:id="rId21" imgW="5549760" imgH="596880" progId="Equation.DSMT4">
                  <p:embed/>
                </p:oleObj>
              </mc:Choice>
              <mc:Fallback>
                <p:oleObj name="Equation" r:id="rId21" imgW="554976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8228013" y="5284788"/>
                        <a:ext cx="5549900" cy="596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9896143"/>
              </p:ext>
            </p:extLst>
          </p:nvPr>
        </p:nvGraphicFramePr>
        <p:xfrm>
          <a:off x="10053638" y="6065838"/>
          <a:ext cx="192722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30" name="Equation" r:id="rId23" imgW="1752480" imgH="596880" progId="Equation.DSMT4">
                  <p:embed/>
                </p:oleObj>
              </mc:Choice>
              <mc:Fallback>
                <p:oleObj name="Equation" r:id="rId23" imgW="175248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0053638" y="6065838"/>
                        <a:ext cx="1927225" cy="657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5558382" y="3934084"/>
            <a:ext cx="135165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định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lí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</a:t>
            </a:r>
            <a:endParaRPr lang="en-US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 Box 47"/>
          <p:cNvSpPr txBox="1">
            <a:spLocks noChangeArrowheads="1"/>
          </p:cNvSpPr>
          <p:nvPr/>
        </p:nvSpPr>
        <p:spPr bwMode="auto">
          <a:xfrm>
            <a:off x="74612" y="4967856"/>
            <a:ext cx="3481011" cy="1200329"/>
          </a:xfrm>
          <a:prstGeom prst="rect">
            <a:avLst/>
          </a:prstGeom>
          <a:solidFill>
            <a:srgbClr val="CCECFF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Nhận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xét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: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Tỉ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số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chu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 vi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của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hai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 tam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giác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đồng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dạng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bằng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tỉ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số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đồng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dạng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85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/>
      <p:bldP spid="30" grpId="0"/>
      <p:bldP spid="33" grpId="0"/>
      <p:bldP spid="23" grpId="0"/>
      <p:bldP spid="37" grpId="0"/>
      <p:bldP spid="12" grpId="0"/>
      <p:bldP spid="3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198423" y="65781"/>
            <a:ext cx="1069979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en-US" sz="2400" b="1" u="sng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altLang="en-US" sz="2400" b="1" u="sng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altLang="en-US" sz="24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 tứ giá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ABCD có AB = 3cm, BC = 10cm; CD = 12cm; </a:t>
            </a:r>
            <a:endParaRPr lang="en-US" altLang="en-US" sz="2400" dirty="0" smtClean="0">
              <a:solidFill>
                <a:prstClr val="white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 = 5cm và đường chéo BD = 6cm. </a:t>
            </a:r>
            <a:endParaRPr lang="en-US" altLang="en-US" sz="2400" dirty="0" smtClean="0">
              <a:solidFill>
                <a:prstClr val="white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minh: 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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ABD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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BDC;</a:t>
            </a:r>
            <a:endParaRPr lang="en-US" altLang="en-US" sz="24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minh: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thang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en-US" sz="24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Hai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AC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BD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O.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DO?</a:t>
            </a:r>
            <a:endParaRPr lang="en-US" altLang="en-US" sz="24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9289662"/>
              </p:ext>
            </p:extLst>
          </p:nvPr>
        </p:nvGraphicFramePr>
        <p:xfrm>
          <a:off x="368204" y="3532433"/>
          <a:ext cx="1304636" cy="554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080" name="Equation" r:id="rId4" imgW="1434960" imgH="609480" progId="Equation.DSMT4">
                  <p:embed/>
                </p:oleObj>
              </mc:Choice>
              <mc:Fallback>
                <p:oleObj name="Equation" r:id="rId4" imgW="143496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8204" y="3532433"/>
                        <a:ext cx="1304636" cy="5541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7672985"/>
              </p:ext>
            </p:extLst>
          </p:nvPr>
        </p:nvGraphicFramePr>
        <p:xfrm>
          <a:off x="398950" y="4147400"/>
          <a:ext cx="1293091" cy="554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081" name="Equation" r:id="rId6" imgW="1422360" imgH="609480" progId="Equation.DSMT4">
                  <p:embed/>
                </p:oleObj>
              </mc:Choice>
              <mc:Fallback>
                <p:oleObj name="Equation" r:id="rId6" imgW="142236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98950" y="4147400"/>
                        <a:ext cx="1293091" cy="5541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Right Brace 53"/>
          <p:cNvSpPr/>
          <p:nvPr/>
        </p:nvSpPr>
        <p:spPr>
          <a:xfrm>
            <a:off x="1783083" y="2798801"/>
            <a:ext cx="260868" cy="1983473"/>
          </a:xfrm>
          <a:prstGeom prst="rightBrace">
            <a:avLst>
              <a:gd name="adj1" fmla="val 61712"/>
              <a:gd name="adj2" fmla="val 50640"/>
            </a:avLst>
          </a:prstGeom>
          <a:noFill/>
          <a:ln w="28575" cap="flat" cmpd="sng" algn="ctr">
            <a:solidFill>
              <a:schemeClr val="bg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4730900"/>
              </p:ext>
            </p:extLst>
          </p:nvPr>
        </p:nvGraphicFramePr>
        <p:xfrm>
          <a:off x="2126871" y="3519645"/>
          <a:ext cx="208915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082" name="Equation" r:id="rId8" imgW="2184120" imgH="609480" progId="Equation.DSMT4">
                  <p:embed/>
                </p:oleObj>
              </mc:Choice>
              <mc:Fallback>
                <p:oleObj name="Equation" r:id="rId8" imgW="218412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126871" y="3519645"/>
                        <a:ext cx="2089150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Rectangle 55"/>
          <p:cNvSpPr/>
          <p:nvPr/>
        </p:nvSpPr>
        <p:spPr>
          <a:xfrm>
            <a:off x="74612" y="4800600"/>
            <a:ext cx="3910045" cy="4968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Xét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          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và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           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có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:       </a:t>
            </a:r>
            <a:endParaRPr lang="en-US" sz="2400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010784"/>
              </p:ext>
            </p:extLst>
          </p:nvPr>
        </p:nvGraphicFramePr>
        <p:xfrm>
          <a:off x="783669" y="4943754"/>
          <a:ext cx="2179205" cy="31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083" name="Equation" r:id="rId10" imgW="2273040" imgH="330120" progId="Equation.DSMT4">
                  <p:embed/>
                </p:oleObj>
              </mc:Choice>
              <mc:Fallback>
                <p:oleObj name="Equation" r:id="rId10" imgW="227304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83669" y="4943754"/>
                        <a:ext cx="2179205" cy="316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5" name="Group 64"/>
          <p:cNvGrpSpPr/>
          <p:nvPr/>
        </p:nvGrpSpPr>
        <p:grpSpPr>
          <a:xfrm>
            <a:off x="301625" y="6156325"/>
            <a:ext cx="3622675" cy="352425"/>
            <a:chOff x="715391" y="6347592"/>
            <a:chExt cx="3623619" cy="352425"/>
          </a:xfrm>
        </p:grpSpPr>
        <p:graphicFrame>
          <p:nvGraphicFramePr>
            <p:cNvPr id="59" name="Object 5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23401846"/>
                </p:ext>
              </p:extLst>
            </p:nvPr>
          </p:nvGraphicFramePr>
          <p:xfrm>
            <a:off x="715391" y="6347592"/>
            <a:ext cx="3623619" cy="352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8084" name="Equation" r:id="rId12" imgW="2857320" imgH="279360" progId="Equation.DSMT4">
                    <p:embed/>
                  </p:oleObj>
                </mc:Choice>
                <mc:Fallback>
                  <p:oleObj name="Equation" r:id="rId12" imgW="2857320" imgH="2793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5391" y="6347592"/>
                          <a:ext cx="3623619" cy="3524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0" name="Freeform 61"/>
            <p:cNvSpPr>
              <a:spLocks noChangeAspect="1"/>
            </p:cNvSpPr>
            <p:nvPr/>
          </p:nvSpPr>
          <p:spPr bwMode="auto">
            <a:xfrm>
              <a:off x="2006856" y="6453114"/>
              <a:ext cx="291166" cy="128705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lang="en-US" sz="2800" dirty="0">
                <a:solidFill>
                  <a:srgbClr val="3366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3035018"/>
              </p:ext>
            </p:extLst>
          </p:nvPr>
        </p:nvGraphicFramePr>
        <p:xfrm>
          <a:off x="266700" y="5370513"/>
          <a:ext cx="24161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085" name="Equation" r:id="rId14" imgW="2197080" imgH="596880" progId="Equation.DSMT4">
                  <p:embed/>
                </p:oleObj>
              </mc:Choice>
              <mc:Fallback>
                <p:oleObj name="Equation" r:id="rId14" imgW="219708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66700" y="5370513"/>
                        <a:ext cx="2416175" cy="657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TextBox 67"/>
          <p:cNvSpPr txBox="1"/>
          <p:nvPr/>
        </p:nvSpPr>
        <p:spPr>
          <a:xfrm>
            <a:off x="320906" y="2414592"/>
            <a:ext cx="2386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Ta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2430060"/>
              </p:ext>
            </p:extLst>
          </p:nvPr>
        </p:nvGraphicFramePr>
        <p:xfrm>
          <a:off x="366616" y="2854701"/>
          <a:ext cx="1177636" cy="554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086" name="Equation" r:id="rId16" imgW="1295280" imgH="609480" progId="Equation.DSMT4">
                  <p:embed/>
                </p:oleObj>
              </mc:Choice>
              <mc:Fallback>
                <p:oleObj name="Equation" r:id="rId16" imgW="129528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66616" y="2854701"/>
                        <a:ext cx="1177636" cy="5541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4351637" y="2820565"/>
            <a:ext cx="0" cy="42660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4407788" y="2889878"/>
            <a:ext cx="3745828" cy="496867"/>
            <a:chOff x="5291223" y="3966298"/>
            <a:chExt cx="3746805" cy="496867"/>
          </a:xfrm>
        </p:grpSpPr>
        <p:sp>
          <p:nvSpPr>
            <p:cNvPr id="62" name="Rectangle 61"/>
            <p:cNvSpPr/>
            <p:nvPr/>
          </p:nvSpPr>
          <p:spPr>
            <a:xfrm>
              <a:off x="5291223" y="3966298"/>
              <a:ext cx="820503" cy="49686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20000"/>
                </a:lnSpc>
              </a:pPr>
              <a:r>
                <a:rPr lang="en-US" sz="2400" dirty="0" smtClean="0">
                  <a:solidFill>
                    <a:prstClr val="white"/>
                  </a:solidFill>
                  <a:latin typeface="Times New Roman" pitchFamily="18" charset="0"/>
                </a:rPr>
                <a:t>b) </a:t>
              </a:r>
              <a:r>
                <a:rPr lang="en-US" sz="2400" dirty="0" err="1" smtClean="0">
                  <a:solidFill>
                    <a:prstClr val="white"/>
                  </a:solidFill>
                  <a:latin typeface="Times New Roman" pitchFamily="18" charset="0"/>
                </a:rPr>
                <a:t>Vì</a:t>
              </a:r>
              <a:endParaRPr lang="en-US" sz="2400" dirty="0">
                <a:solidFill>
                  <a:prstClr val="white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66" name="Object 6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18465085"/>
                </p:ext>
              </p:extLst>
            </p:nvPr>
          </p:nvGraphicFramePr>
          <p:xfrm>
            <a:off x="6108328" y="4097433"/>
            <a:ext cx="2929700" cy="3540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8087" name="Equation" r:id="rId18" imgW="2311200" imgH="279360" progId="Equation.DSMT4">
                    <p:embed/>
                  </p:oleObj>
                </mc:Choice>
                <mc:Fallback>
                  <p:oleObj name="Equation" r:id="rId18" imgW="2311200" imgH="2793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08328" y="4097433"/>
                          <a:ext cx="2929700" cy="3540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9" name="Freeform 61"/>
          <p:cNvSpPr>
            <a:spLocks noChangeAspect="1"/>
          </p:cNvSpPr>
          <p:nvPr/>
        </p:nvSpPr>
        <p:spPr bwMode="auto">
          <a:xfrm>
            <a:off x="6115602" y="3095624"/>
            <a:ext cx="320199" cy="141575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3366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4427838" y="3475196"/>
            <a:ext cx="3314288" cy="918710"/>
            <a:chOff x="5537232" y="4670424"/>
            <a:chExt cx="3315151" cy="918710"/>
          </a:xfrm>
        </p:grpSpPr>
        <p:graphicFrame>
          <p:nvGraphicFramePr>
            <p:cNvPr id="71" name="Object 7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81886926"/>
                </p:ext>
              </p:extLst>
            </p:nvPr>
          </p:nvGraphicFramePr>
          <p:xfrm>
            <a:off x="5537232" y="4670424"/>
            <a:ext cx="1982756" cy="4477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8088" name="Equation" r:id="rId20" imgW="1574640" imgH="355320" progId="Equation.DSMT4">
                    <p:embed/>
                  </p:oleObj>
                </mc:Choice>
                <mc:Fallback>
                  <p:oleObj name="Equation" r:id="rId20" imgW="1574640" imgH="3553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37232" y="4670424"/>
                          <a:ext cx="1982756" cy="4477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" name="Rectangle 71"/>
            <p:cNvSpPr/>
            <p:nvPr/>
          </p:nvSpPr>
          <p:spPr>
            <a:xfrm>
              <a:off x="5573753" y="5053603"/>
              <a:ext cx="3278630" cy="5355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20000"/>
                </a:lnSpc>
              </a:pPr>
              <a:r>
                <a:rPr lang="en-US" sz="2400" dirty="0" smtClean="0">
                  <a:solidFill>
                    <a:prstClr val="white"/>
                  </a:solidFill>
                  <a:latin typeface="Times New Roman" pitchFamily="18" charset="0"/>
                </a:rPr>
                <a:t>(</a:t>
              </a:r>
              <a:r>
                <a:rPr lang="en-US" sz="2400" dirty="0" err="1" smtClean="0">
                  <a:solidFill>
                    <a:prstClr val="white"/>
                  </a:solidFill>
                  <a:latin typeface="Times New Roman" pitchFamily="18" charset="0"/>
                </a:rPr>
                <a:t>cặp</a:t>
              </a:r>
              <a:r>
                <a:rPr lang="en-US" sz="2400" dirty="0" smtClean="0">
                  <a:solidFill>
                    <a:prstClr val="white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prstClr val="white"/>
                  </a:solidFill>
                  <a:latin typeface="Times New Roman" pitchFamily="18" charset="0"/>
                </a:rPr>
                <a:t>góc</a:t>
              </a:r>
              <a:r>
                <a:rPr lang="en-US" sz="2400" dirty="0" smtClean="0">
                  <a:solidFill>
                    <a:prstClr val="white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prstClr val="white"/>
                  </a:solidFill>
                  <a:latin typeface="Times New Roman" pitchFamily="18" charset="0"/>
                </a:rPr>
                <a:t>tương</a:t>
              </a:r>
              <a:r>
                <a:rPr lang="en-US" sz="2400" dirty="0" smtClean="0">
                  <a:solidFill>
                    <a:prstClr val="white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prstClr val="white"/>
                  </a:solidFill>
                  <a:latin typeface="Times New Roman" pitchFamily="18" charset="0"/>
                </a:rPr>
                <a:t>ứng</a:t>
              </a:r>
              <a:r>
                <a:rPr lang="en-US" sz="2400" dirty="0" smtClean="0">
                  <a:solidFill>
                    <a:prstClr val="white"/>
                  </a:solidFill>
                  <a:latin typeface="Times New Roman" pitchFamily="18" charset="0"/>
                </a:rPr>
                <a:t>)</a:t>
              </a:r>
              <a:endParaRPr lang="en-US" sz="2400" dirty="0">
                <a:solidFill>
                  <a:prstClr val="white"/>
                </a:solidFill>
                <a:latin typeface="Times New Roman" pitchFamily="18" charset="0"/>
              </a:endParaRPr>
            </a:p>
          </p:txBody>
        </p:sp>
      </p:grpSp>
      <p:sp>
        <p:nvSpPr>
          <p:cNvPr id="73" name="Rectangle 72"/>
          <p:cNvSpPr/>
          <p:nvPr/>
        </p:nvSpPr>
        <p:spPr>
          <a:xfrm>
            <a:off x="4367100" y="4328624"/>
            <a:ext cx="4190999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Mà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2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góc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ở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vị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trí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so le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trong</a:t>
            </a:r>
            <a:endParaRPr lang="en-US" sz="2400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427838" y="4881827"/>
            <a:ext cx="32777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  <a:sym typeface="Symbol"/>
              </a:rPr>
              <a:t>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AB // CD (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dhnb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)</a:t>
            </a:r>
            <a:endParaRPr lang="en-US" sz="2400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367100" y="5400923"/>
            <a:ext cx="5003912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120000"/>
              </a:lnSpc>
              <a:buFont typeface="Symbol"/>
              <a:buChar char="Þ"/>
            </a:pP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Tứ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giác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ABCD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là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hình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thang</a:t>
            </a:r>
            <a:endParaRPr lang="en-US" sz="2400" dirty="0" smtClean="0">
              <a:solidFill>
                <a:prstClr val="white"/>
              </a:solidFill>
              <a:latin typeface="Times New Roman" pitchFamily="18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400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   (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dhnb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)</a:t>
            </a:r>
            <a:endParaRPr lang="en-US" sz="2400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pic>
        <p:nvPicPr>
          <p:cNvPr id="287881" name="Picture 137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5578" y="452436"/>
            <a:ext cx="1447800" cy="253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0366" name="Picture 30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200" y="342899"/>
            <a:ext cx="5000625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4382968" y="2209800"/>
            <a:ext cx="1327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79093" y="820210"/>
            <a:ext cx="8354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5109738" y="815520"/>
            <a:ext cx="8178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BD</a:t>
            </a:r>
            <a:r>
              <a:rPr lang="en-US" altLang="en-US" sz="2400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2379093" y="820210"/>
            <a:ext cx="8354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110779" y="821183"/>
            <a:ext cx="8178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18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/>
      <p:bldP spid="68" grpId="0"/>
      <p:bldP spid="69" grpId="0" animBg="1"/>
      <p:bldP spid="73" grpId="0"/>
      <p:bldP spid="75" grpId="0"/>
      <p:bldP spid="80" grpId="0"/>
      <p:bldP spid="29" grpId="0"/>
      <p:bldP spid="3" grpId="0"/>
      <p:bldP spid="3" grpId="1"/>
      <p:bldP spid="5" grpId="0"/>
      <p:bldP spid="5" grpId="1"/>
      <p:bldP spid="32" grpId="0"/>
      <p:bldP spid="32" grpId="1"/>
      <p:bldP spid="33" grpId="0"/>
      <p:bldP spid="33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198423" y="65781"/>
            <a:ext cx="1069979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en-US" sz="2400" b="1" u="sng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altLang="en-US" sz="2400" b="1" u="sng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altLang="en-US" sz="2400" b="1" u="sng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24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 tứ giá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ABCD có AB = 3cm, BC = 10cm; CD = 12cm; </a:t>
            </a:r>
            <a:endParaRPr lang="en-US" altLang="en-US" sz="2400" dirty="0" smtClean="0">
              <a:solidFill>
                <a:prstClr val="white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 = 5cm và đường chéo BD = 6cm. </a:t>
            </a:r>
            <a:endParaRPr lang="en-US" altLang="en-US" sz="2400" dirty="0" smtClean="0">
              <a:solidFill>
                <a:prstClr val="white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minh: 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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ABD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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BDC;</a:t>
            </a:r>
            <a:endParaRPr lang="en-US" altLang="en-US" sz="24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minh: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thang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en-US" sz="24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Hai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AC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BD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O. </a:t>
            </a:r>
            <a:r>
              <a:rPr lang="en-US" alt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DO?</a:t>
            </a:r>
            <a:endParaRPr lang="en-US" altLang="en-US" sz="24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0366" name="Picture 3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200" y="342899"/>
            <a:ext cx="5000625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1844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000" y="342899"/>
            <a:ext cx="4695825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Rectangle 30"/>
          <p:cNvSpPr/>
          <p:nvPr/>
        </p:nvSpPr>
        <p:spPr>
          <a:xfrm>
            <a:off x="8239118" y="3212773"/>
            <a:ext cx="327863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</a:rPr>
              <a:t>  AB // CD (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</a:rPr>
              <a:t>cmt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</a:rPr>
              <a:t>)</a:t>
            </a:r>
            <a:endParaRPr lang="en-US" sz="2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4040166"/>
              </p:ext>
            </p:extLst>
          </p:nvPr>
        </p:nvGraphicFramePr>
        <p:xfrm>
          <a:off x="8326870" y="3677047"/>
          <a:ext cx="1536700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087" name="Equation" r:id="rId6" imgW="1269720" imgH="596880" progId="Equation.DSMT4">
                  <p:embed/>
                </p:oleObj>
              </mc:Choice>
              <mc:Fallback>
                <p:oleObj name="Equation" r:id="rId6" imgW="126972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326870" y="3677047"/>
                        <a:ext cx="1536700" cy="722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8302872" y="2708275"/>
            <a:ext cx="0" cy="4038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8151812" y="2773022"/>
            <a:ext cx="3004349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 c)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Xét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  <a:sym typeface="Symbol"/>
              </a:rPr>
              <a:t>COD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có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:       </a:t>
            </a:r>
            <a:endParaRPr lang="en-US" sz="2400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9871401" y="3726212"/>
            <a:ext cx="2363679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(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hệ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quả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đ/l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Talet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)      </a:t>
            </a:r>
            <a:endParaRPr lang="en-US" sz="2400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441140"/>
              </p:ext>
            </p:extLst>
          </p:nvPr>
        </p:nvGraphicFramePr>
        <p:xfrm>
          <a:off x="8302872" y="4459288"/>
          <a:ext cx="2751138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088" name="Equation" r:id="rId8" imgW="2273040" imgH="596880" progId="Equation.DSMT4">
                  <p:embed/>
                </p:oleObj>
              </mc:Choice>
              <mc:Fallback>
                <p:oleObj name="Equation" r:id="rId8" imgW="227304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302872" y="4459288"/>
                        <a:ext cx="2751138" cy="722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4382968" y="2209800"/>
            <a:ext cx="1327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20906" y="2414592"/>
            <a:ext cx="2386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Ta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2628186"/>
              </p:ext>
            </p:extLst>
          </p:nvPr>
        </p:nvGraphicFramePr>
        <p:xfrm>
          <a:off x="8400178" y="5286375"/>
          <a:ext cx="23495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089" name="Equation" r:id="rId10" imgW="1942920" imgH="596880" progId="Equation.DSMT4">
                  <p:embed/>
                </p:oleObj>
              </mc:Choice>
              <mc:Fallback>
                <p:oleObj name="Equation" r:id="rId10" imgW="194292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400178" y="5286375"/>
                        <a:ext cx="2349500" cy="720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8122921"/>
              </p:ext>
            </p:extLst>
          </p:nvPr>
        </p:nvGraphicFramePr>
        <p:xfrm>
          <a:off x="8355013" y="6072188"/>
          <a:ext cx="3489325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090" name="Equation" r:id="rId12" imgW="2882880" imgH="596880" progId="Equation.DSMT4">
                  <p:embed/>
                </p:oleObj>
              </mc:Choice>
              <mc:Fallback>
                <p:oleObj name="Equation" r:id="rId12" imgW="288288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355013" y="6072188"/>
                        <a:ext cx="3489325" cy="722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634379"/>
              </p:ext>
            </p:extLst>
          </p:nvPr>
        </p:nvGraphicFramePr>
        <p:xfrm>
          <a:off x="368204" y="3532433"/>
          <a:ext cx="1304636" cy="554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091" name="Equation" r:id="rId14" imgW="1434960" imgH="609480" progId="Equation.DSMT4">
                  <p:embed/>
                </p:oleObj>
              </mc:Choice>
              <mc:Fallback>
                <p:oleObj name="Equation" r:id="rId14" imgW="143496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68204" y="3532433"/>
                        <a:ext cx="1304636" cy="5541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258863"/>
              </p:ext>
            </p:extLst>
          </p:nvPr>
        </p:nvGraphicFramePr>
        <p:xfrm>
          <a:off x="398950" y="4147400"/>
          <a:ext cx="1293091" cy="554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092" name="Equation" r:id="rId16" imgW="1422360" imgH="609480" progId="Equation.DSMT4">
                  <p:embed/>
                </p:oleObj>
              </mc:Choice>
              <mc:Fallback>
                <p:oleObj name="Equation" r:id="rId16" imgW="142236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98950" y="4147400"/>
                        <a:ext cx="1293091" cy="5541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ight Brace 38"/>
          <p:cNvSpPr/>
          <p:nvPr/>
        </p:nvSpPr>
        <p:spPr>
          <a:xfrm>
            <a:off x="1783083" y="2798801"/>
            <a:ext cx="260868" cy="1983473"/>
          </a:xfrm>
          <a:prstGeom prst="rightBrace">
            <a:avLst>
              <a:gd name="adj1" fmla="val 61712"/>
              <a:gd name="adj2" fmla="val 50640"/>
            </a:avLst>
          </a:prstGeom>
          <a:noFill/>
          <a:ln w="28575" cap="flat" cmpd="sng" algn="ctr">
            <a:solidFill>
              <a:schemeClr val="bg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878497"/>
              </p:ext>
            </p:extLst>
          </p:nvPr>
        </p:nvGraphicFramePr>
        <p:xfrm>
          <a:off x="2126871" y="3519645"/>
          <a:ext cx="208915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093" name="Equation" r:id="rId18" imgW="2184120" imgH="609480" progId="Equation.DSMT4">
                  <p:embed/>
                </p:oleObj>
              </mc:Choice>
              <mc:Fallback>
                <p:oleObj name="Equation" r:id="rId18" imgW="218412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26871" y="3519645"/>
                        <a:ext cx="2089150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40"/>
          <p:cNvSpPr/>
          <p:nvPr/>
        </p:nvSpPr>
        <p:spPr>
          <a:xfrm>
            <a:off x="74612" y="4800600"/>
            <a:ext cx="3910045" cy="4968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Xét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          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và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           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có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:       </a:t>
            </a:r>
            <a:endParaRPr lang="en-US" sz="2400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335029"/>
              </p:ext>
            </p:extLst>
          </p:nvPr>
        </p:nvGraphicFramePr>
        <p:xfrm>
          <a:off x="783669" y="4943754"/>
          <a:ext cx="2179205" cy="31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094" name="Equation" r:id="rId20" imgW="2273040" imgH="330120" progId="Equation.DSMT4">
                  <p:embed/>
                </p:oleObj>
              </mc:Choice>
              <mc:Fallback>
                <p:oleObj name="Equation" r:id="rId20" imgW="227304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783669" y="4943754"/>
                        <a:ext cx="2179205" cy="316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3" name="Group 42"/>
          <p:cNvGrpSpPr/>
          <p:nvPr/>
        </p:nvGrpSpPr>
        <p:grpSpPr>
          <a:xfrm>
            <a:off x="301625" y="6156325"/>
            <a:ext cx="3622675" cy="352425"/>
            <a:chOff x="715391" y="6347592"/>
            <a:chExt cx="3623619" cy="352425"/>
          </a:xfrm>
        </p:grpSpPr>
        <p:graphicFrame>
          <p:nvGraphicFramePr>
            <p:cNvPr id="44" name="Object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87832039"/>
                </p:ext>
              </p:extLst>
            </p:nvPr>
          </p:nvGraphicFramePr>
          <p:xfrm>
            <a:off x="715391" y="6347592"/>
            <a:ext cx="3623619" cy="352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2095" name="Equation" r:id="rId22" imgW="2857320" imgH="279360" progId="Equation.DSMT4">
                    <p:embed/>
                  </p:oleObj>
                </mc:Choice>
                <mc:Fallback>
                  <p:oleObj name="Equation" r:id="rId22" imgW="2857320" imgH="2793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5391" y="6347592"/>
                          <a:ext cx="3623619" cy="3524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5" name="Freeform 61"/>
            <p:cNvSpPr>
              <a:spLocks noChangeAspect="1"/>
            </p:cNvSpPr>
            <p:nvPr/>
          </p:nvSpPr>
          <p:spPr bwMode="auto">
            <a:xfrm>
              <a:off x="2006856" y="6453114"/>
              <a:ext cx="291166" cy="128705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lang="en-US" sz="2800" dirty="0">
                <a:solidFill>
                  <a:srgbClr val="3366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617660"/>
              </p:ext>
            </p:extLst>
          </p:nvPr>
        </p:nvGraphicFramePr>
        <p:xfrm>
          <a:off x="266700" y="5370513"/>
          <a:ext cx="24161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096" name="Equation" r:id="rId24" imgW="2197080" imgH="596880" progId="Equation.DSMT4">
                  <p:embed/>
                </p:oleObj>
              </mc:Choice>
              <mc:Fallback>
                <p:oleObj name="Equation" r:id="rId24" imgW="219708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266700" y="5370513"/>
                        <a:ext cx="2416175" cy="657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004275"/>
              </p:ext>
            </p:extLst>
          </p:nvPr>
        </p:nvGraphicFramePr>
        <p:xfrm>
          <a:off x="366616" y="2854701"/>
          <a:ext cx="1177636" cy="554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097" name="Equation" r:id="rId26" imgW="1295280" imgH="609480" progId="Equation.DSMT4">
                  <p:embed/>
                </p:oleObj>
              </mc:Choice>
              <mc:Fallback>
                <p:oleObj name="Equation" r:id="rId26" imgW="129528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366616" y="2854701"/>
                        <a:ext cx="1177636" cy="5541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9" name="Group 48"/>
          <p:cNvGrpSpPr/>
          <p:nvPr/>
        </p:nvGrpSpPr>
        <p:grpSpPr>
          <a:xfrm>
            <a:off x="4407788" y="2889878"/>
            <a:ext cx="3745828" cy="496867"/>
            <a:chOff x="5291223" y="3966298"/>
            <a:chExt cx="3746805" cy="496867"/>
          </a:xfrm>
        </p:grpSpPr>
        <p:sp>
          <p:nvSpPr>
            <p:cNvPr id="50" name="Rectangle 49"/>
            <p:cNvSpPr/>
            <p:nvPr/>
          </p:nvSpPr>
          <p:spPr>
            <a:xfrm>
              <a:off x="5291223" y="3966298"/>
              <a:ext cx="820503" cy="49686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20000"/>
                </a:lnSpc>
              </a:pPr>
              <a:r>
                <a:rPr lang="en-US" sz="2400" dirty="0" smtClean="0">
                  <a:solidFill>
                    <a:prstClr val="white"/>
                  </a:solidFill>
                  <a:latin typeface="Times New Roman" pitchFamily="18" charset="0"/>
                </a:rPr>
                <a:t>b) </a:t>
              </a:r>
              <a:r>
                <a:rPr lang="en-US" sz="2400" dirty="0" err="1" smtClean="0">
                  <a:solidFill>
                    <a:prstClr val="white"/>
                  </a:solidFill>
                  <a:latin typeface="Times New Roman" pitchFamily="18" charset="0"/>
                </a:rPr>
                <a:t>Vì</a:t>
              </a:r>
              <a:endParaRPr lang="en-US" sz="2400" dirty="0">
                <a:solidFill>
                  <a:prstClr val="white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66" name="Object 6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05306905"/>
                </p:ext>
              </p:extLst>
            </p:nvPr>
          </p:nvGraphicFramePr>
          <p:xfrm>
            <a:off x="6108328" y="4097433"/>
            <a:ext cx="2929700" cy="3540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2098" name="Equation" r:id="rId28" imgW="2311200" imgH="279360" progId="Equation.DSMT4">
                    <p:embed/>
                  </p:oleObj>
                </mc:Choice>
                <mc:Fallback>
                  <p:oleObj name="Equation" r:id="rId28" imgW="2311200" imgH="2793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08328" y="4097433"/>
                          <a:ext cx="2929700" cy="3540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8" name="Freeform 61"/>
          <p:cNvSpPr>
            <a:spLocks noChangeAspect="1"/>
          </p:cNvSpPr>
          <p:nvPr/>
        </p:nvSpPr>
        <p:spPr bwMode="auto">
          <a:xfrm>
            <a:off x="6115602" y="3095624"/>
            <a:ext cx="320199" cy="141575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3366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4427838" y="3475196"/>
            <a:ext cx="3314288" cy="918710"/>
            <a:chOff x="5537232" y="4670424"/>
            <a:chExt cx="3315151" cy="918710"/>
          </a:xfrm>
        </p:grpSpPr>
        <p:graphicFrame>
          <p:nvGraphicFramePr>
            <p:cNvPr id="70" name="Object 6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91358638"/>
                </p:ext>
              </p:extLst>
            </p:nvPr>
          </p:nvGraphicFramePr>
          <p:xfrm>
            <a:off x="5537232" y="4670424"/>
            <a:ext cx="1982756" cy="4477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2099" name="Equation" r:id="rId30" imgW="1574640" imgH="355320" progId="Equation.DSMT4">
                    <p:embed/>
                  </p:oleObj>
                </mc:Choice>
                <mc:Fallback>
                  <p:oleObj name="Equation" r:id="rId30" imgW="1574640" imgH="3553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37232" y="4670424"/>
                          <a:ext cx="1982756" cy="4477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" name="Rectangle 70"/>
            <p:cNvSpPr/>
            <p:nvPr/>
          </p:nvSpPr>
          <p:spPr>
            <a:xfrm>
              <a:off x="5573753" y="5053603"/>
              <a:ext cx="3278630" cy="5355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20000"/>
                </a:lnSpc>
              </a:pPr>
              <a:r>
                <a:rPr lang="en-US" sz="2400" dirty="0" smtClean="0">
                  <a:solidFill>
                    <a:prstClr val="white"/>
                  </a:solidFill>
                  <a:latin typeface="Times New Roman" pitchFamily="18" charset="0"/>
                </a:rPr>
                <a:t>(</a:t>
              </a:r>
              <a:r>
                <a:rPr lang="en-US" sz="2400" dirty="0" err="1" smtClean="0">
                  <a:solidFill>
                    <a:prstClr val="white"/>
                  </a:solidFill>
                  <a:latin typeface="Times New Roman" pitchFamily="18" charset="0"/>
                </a:rPr>
                <a:t>cặp</a:t>
              </a:r>
              <a:r>
                <a:rPr lang="en-US" sz="2400" dirty="0" smtClean="0">
                  <a:solidFill>
                    <a:prstClr val="white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prstClr val="white"/>
                  </a:solidFill>
                  <a:latin typeface="Times New Roman" pitchFamily="18" charset="0"/>
                </a:rPr>
                <a:t>góc</a:t>
              </a:r>
              <a:r>
                <a:rPr lang="en-US" sz="2400" dirty="0" smtClean="0">
                  <a:solidFill>
                    <a:prstClr val="white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prstClr val="white"/>
                  </a:solidFill>
                  <a:latin typeface="Times New Roman" pitchFamily="18" charset="0"/>
                </a:rPr>
                <a:t>tương</a:t>
              </a:r>
              <a:r>
                <a:rPr lang="en-US" sz="2400" dirty="0" smtClean="0">
                  <a:solidFill>
                    <a:prstClr val="white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prstClr val="white"/>
                  </a:solidFill>
                  <a:latin typeface="Times New Roman" pitchFamily="18" charset="0"/>
                </a:rPr>
                <a:t>ứng</a:t>
              </a:r>
              <a:r>
                <a:rPr lang="en-US" sz="2400" dirty="0" smtClean="0">
                  <a:solidFill>
                    <a:prstClr val="white"/>
                  </a:solidFill>
                  <a:latin typeface="Times New Roman" pitchFamily="18" charset="0"/>
                </a:rPr>
                <a:t>)</a:t>
              </a:r>
              <a:endParaRPr lang="en-US" sz="2400" dirty="0">
                <a:solidFill>
                  <a:prstClr val="white"/>
                </a:solidFill>
                <a:latin typeface="Times New Roman" pitchFamily="18" charset="0"/>
              </a:endParaRPr>
            </a:p>
          </p:txBody>
        </p:sp>
      </p:grpSp>
      <p:sp>
        <p:nvSpPr>
          <p:cNvPr id="72" name="Rectangle 71"/>
          <p:cNvSpPr/>
          <p:nvPr/>
        </p:nvSpPr>
        <p:spPr>
          <a:xfrm>
            <a:off x="4367100" y="4328624"/>
            <a:ext cx="4190999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Mà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2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góc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ở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vị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trí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so le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trong</a:t>
            </a:r>
            <a:endParaRPr lang="en-US" sz="2400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427838" y="4881827"/>
            <a:ext cx="32777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  <a:sym typeface="Symbol"/>
              </a:rPr>
              <a:t>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AB // CD (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dhnb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)</a:t>
            </a:r>
            <a:endParaRPr lang="en-US" sz="2400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367100" y="5400923"/>
            <a:ext cx="5003912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120000"/>
              </a:lnSpc>
              <a:buFont typeface="Symbol"/>
              <a:buChar char="Þ"/>
            </a:pP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Tứ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giác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ABCD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là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hình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thang</a:t>
            </a:r>
            <a:endParaRPr lang="en-US" sz="2400" dirty="0" smtClean="0">
              <a:solidFill>
                <a:prstClr val="white"/>
              </a:solidFill>
              <a:latin typeface="Times New Roman" pitchFamily="18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400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    (</a:t>
            </a:r>
            <a:r>
              <a:rPr lang="en-US" sz="2400" dirty="0" err="1" smtClean="0">
                <a:solidFill>
                  <a:prstClr val="white"/>
                </a:solidFill>
                <a:latin typeface="Times New Roman" pitchFamily="18" charset="0"/>
              </a:rPr>
              <a:t>dhnb</a:t>
            </a:r>
            <a:r>
              <a:rPr lang="en-US" sz="2400" dirty="0" smtClean="0">
                <a:solidFill>
                  <a:prstClr val="white"/>
                </a:solidFill>
                <a:latin typeface="Times New Roman" pitchFamily="18" charset="0"/>
              </a:rPr>
              <a:t>)</a:t>
            </a:r>
            <a:endParaRPr lang="en-US" sz="2400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>
            <a:off x="4351637" y="2820565"/>
            <a:ext cx="0" cy="42660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8401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5" grpId="0"/>
      <p:bldP spid="3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880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635" y="-54936"/>
            <a:ext cx="4429125" cy="362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21908" y="152400"/>
            <a:ext cx="658210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en-US" sz="2600" b="1" u="sng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altLang="en-US" sz="2600" b="1" u="sng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altLang="en-US" sz="2600" b="1" u="sng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altLang="en-US" sz="26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altLang="en-US" sz="26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6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26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altLang="en-US" sz="26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6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altLang="en-US" sz="26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 BD </a:t>
            </a:r>
            <a:r>
              <a:rPr lang="en-US" altLang="en-US" sz="26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 BE</a:t>
            </a:r>
            <a:endParaRPr lang="en-US" altLang="en-US" sz="26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2872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249" y="154038"/>
            <a:ext cx="6858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2873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5714" y="2663803"/>
            <a:ext cx="4381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2874" name="Picture 1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2276" y="2730808"/>
            <a:ext cx="3905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134004" y="1220905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8cm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609012" y="298198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cm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529778" y="2966214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4cm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437812" y="18288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5cm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933189" y="1198186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10cm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460177" y="2382322"/>
            <a:ext cx="881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cm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2929" name="Picture 6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280" y="2554937"/>
            <a:ext cx="892169" cy="585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0842" y="1994336"/>
            <a:ext cx="556912" cy="583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8922" y="643927"/>
            <a:ext cx="42241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ABD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vuông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tại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A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có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r>
              <a:rPr lang="en-US" sz="24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 AB</a:t>
            </a:r>
            <a:r>
              <a:rPr lang="en-US" sz="24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DB</a:t>
            </a:r>
            <a:r>
              <a:rPr lang="en-US" sz="24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(đ/l)</a:t>
            </a:r>
          </a:p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8</a:t>
            </a:r>
            <a:r>
              <a:rPr lang="en-US" sz="24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+ 6</a:t>
            </a:r>
            <a:r>
              <a:rPr lang="en-US" sz="24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DB</a:t>
            </a:r>
            <a:r>
              <a:rPr lang="en-US" sz="24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 DB</a:t>
            </a:r>
            <a:r>
              <a:rPr lang="en-US" sz="24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= 100  DB = 10cm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922" y="2181384"/>
            <a:ext cx="4637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DB = 10cm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7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880" name="Picture 1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635" y="-54936"/>
            <a:ext cx="4429125" cy="362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21908" y="152400"/>
            <a:ext cx="658210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en-US" sz="2600" b="1" u="sng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altLang="en-US" sz="2600" b="1" u="sng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altLang="en-US" sz="2600" b="1" u="sng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altLang="en-US" sz="26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altLang="en-US" sz="26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6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26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altLang="en-US" sz="26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6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altLang="en-US" sz="26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 BD </a:t>
            </a:r>
            <a:r>
              <a:rPr lang="en-US" altLang="en-US" sz="2600" dirty="0" smtClean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 BE</a:t>
            </a:r>
            <a:endParaRPr lang="en-US" altLang="en-US" sz="26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Up Arrow 9"/>
          <p:cNvSpPr/>
          <p:nvPr/>
        </p:nvSpPr>
        <p:spPr>
          <a:xfrm>
            <a:off x="3626078" y="1150890"/>
            <a:ext cx="25580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62212" y="685800"/>
            <a:ext cx="1646605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BD   BE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9635867"/>
              </p:ext>
            </p:extLst>
          </p:nvPr>
        </p:nvGraphicFramePr>
        <p:xfrm>
          <a:off x="3042564" y="1440491"/>
          <a:ext cx="1485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06" name="Equation" r:id="rId5" imgW="1485720" imgH="419040" progId="Equation.DSMT4">
                  <p:embed/>
                </p:oleObj>
              </mc:Choice>
              <mc:Fallback>
                <p:oleObj name="Equation" r:id="rId5" imgW="14857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2564" y="1440491"/>
                        <a:ext cx="14859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Up Arrow 12"/>
          <p:cNvSpPr/>
          <p:nvPr/>
        </p:nvSpPr>
        <p:spPr>
          <a:xfrm>
            <a:off x="3622729" y="1849652"/>
            <a:ext cx="25580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340962"/>
              </p:ext>
            </p:extLst>
          </p:nvPr>
        </p:nvGraphicFramePr>
        <p:xfrm>
          <a:off x="2608200" y="2154452"/>
          <a:ext cx="2438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07" name="Equation" r:id="rId7" imgW="2438280" imgH="419040" progId="Equation.DSMT4">
                  <p:embed/>
                </p:oleObj>
              </mc:Choice>
              <mc:Fallback>
                <p:oleObj name="Equation" r:id="rId7" imgW="24382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08200" y="2154452"/>
                        <a:ext cx="24384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2872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249" y="154038"/>
            <a:ext cx="6858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2873" name="Picture 9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5714" y="2663803"/>
            <a:ext cx="4381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2874" name="Picture 10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2276" y="2730808"/>
            <a:ext cx="3905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Up Arrow 19"/>
          <p:cNvSpPr/>
          <p:nvPr/>
        </p:nvSpPr>
        <p:spPr>
          <a:xfrm>
            <a:off x="3622729" y="2535452"/>
            <a:ext cx="25580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4101564"/>
              </p:ext>
            </p:extLst>
          </p:nvPr>
        </p:nvGraphicFramePr>
        <p:xfrm>
          <a:off x="2874900" y="2859302"/>
          <a:ext cx="1714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08" name="Equation" r:id="rId12" imgW="1714320" imgH="380880" progId="Equation.DSMT4">
                  <p:embed/>
                </p:oleObj>
              </mc:Choice>
              <mc:Fallback>
                <p:oleObj name="Equation" r:id="rId12" imgW="171432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874900" y="2859302"/>
                        <a:ext cx="17145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Up Arrow 21"/>
          <p:cNvSpPr/>
          <p:nvPr/>
        </p:nvSpPr>
        <p:spPr>
          <a:xfrm>
            <a:off x="3641212" y="3202202"/>
            <a:ext cx="25580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3262217"/>
              </p:ext>
            </p:extLst>
          </p:nvPr>
        </p:nvGraphicFramePr>
        <p:xfrm>
          <a:off x="2815281" y="4213516"/>
          <a:ext cx="20193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09" name="Equation" r:id="rId14" imgW="2019240" imgH="622080" progId="Equation.DSMT4">
                  <p:embed/>
                </p:oleObj>
              </mc:Choice>
              <mc:Fallback>
                <p:oleObj name="Equation" r:id="rId14" imgW="201924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815281" y="4213516"/>
                        <a:ext cx="20193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Freeform 61"/>
          <p:cNvSpPr>
            <a:spLocks noChangeAspect="1"/>
          </p:cNvSpPr>
          <p:nvPr/>
        </p:nvSpPr>
        <p:spPr bwMode="auto">
          <a:xfrm>
            <a:off x="3690766" y="3647359"/>
            <a:ext cx="264627" cy="117005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33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Up Arrow 25"/>
          <p:cNvSpPr/>
          <p:nvPr/>
        </p:nvSpPr>
        <p:spPr>
          <a:xfrm>
            <a:off x="3618197" y="3883347"/>
            <a:ext cx="25580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2880305"/>
              </p:ext>
            </p:extLst>
          </p:nvPr>
        </p:nvGraphicFramePr>
        <p:xfrm>
          <a:off x="2549017" y="3565173"/>
          <a:ext cx="2425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10" name="Equation" r:id="rId16" imgW="2425680" imgH="317160" progId="Equation.DSMT4">
                  <p:embed/>
                </p:oleObj>
              </mc:Choice>
              <mc:Fallback>
                <p:oleObj name="Equation" r:id="rId16" imgW="242568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549017" y="3565173"/>
                        <a:ext cx="24257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34004" y="1220905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8cm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609012" y="298198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cm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529778" y="2966214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4cm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437812" y="18288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5cm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933189" y="1198186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10cm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460177" y="2382322"/>
            <a:ext cx="881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cm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1071335" y="5257800"/>
            <a:ext cx="5959366" cy="0"/>
          </a:xfrm>
          <a:prstGeom prst="line">
            <a:avLst/>
          </a:prstGeom>
          <a:noFill/>
          <a:ln w="38100" cap="flat" cmpd="sng" algn="ctr">
            <a:solidFill>
              <a:srgbClr val="3399FF"/>
            </a:solidFill>
            <a:prstDash val="solid"/>
          </a:ln>
          <a:effectLst/>
        </p:spPr>
      </p:cxnSp>
      <p:sp>
        <p:nvSpPr>
          <p:cNvPr id="36" name="Up Arrow 35"/>
          <p:cNvSpPr/>
          <p:nvPr/>
        </p:nvSpPr>
        <p:spPr>
          <a:xfrm>
            <a:off x="945207" y="5239939"/>
            <a:ext cx="25580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Up Arrow 36"/>
          <p:cNvSpPr/>
          <p:nvPr/>
        </p:nvSpPr>
        <p:spPr>
          <a:xfrm>
            <a:off x="6913280" y="5237821"/>
            <a:ext cx="25580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Up Arrow 37"/>
          <p:cNvSpPr/>
          <p:nvPr/>
        </p:nvSpPr>
        <p:spPr>
          <a:xfrm>
            <a:off x="3605315" y="5253587"/>
            <a:ext cx="25580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Up Arrow 38"/>
          <p:cNvSpPr/>
          <p:nvPr/>
        </p:nvSpPr>
        <p:spPr>
          <a:xfrm>
            <a:off x="3598800" y="4861560"/>
            <a:ext cx="255808" cy="33528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117176"/>
              </p:ext>
            </p:extLst>
          </p:nvPr>
        </p:nvGraphicFramePr>
        <p:xfrm>
          <a:off x="334901" y="5597525"/>
          <a:ext cx="1473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11" name="Equation" r:id="rId18" imgW="1473120" imgH="622080" progId="Equation.DSMT4">
                  <p:embed/>
                </p:oleObj>
              </mc:Choice>
              <mc:Fallback>
                <p:oleObj name="Equation" r:id="rId18" imgW="14731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334901" y="5597525"/>
                        <a:ext cx="14732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09822"/>
              </p:ext>
            </p:extLst>
          </p:nvPr>
        </p:nvGraphicFramePr>
        <p:xfrm>
          <a:off x="6361051" y="5557838"/>
          <a:ext cx="13589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12" name="Equation" r:id="rId20" imgW="1358640" imgH="622080" progId="Equation.DSMT4">
                  <p:embed/>
                </p:oleObj>
              </mc:Choice>
              <mc:Fallback>
                <p:oleObj name="Equation" r:id="rId20" imgW="135864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361051" y="5557838"/>
                        <a:ext cx="13589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007552"/>
              </p:ext>
            </p:extLst>
          </p:nvPr>
        </p:nvGraphicFramePr>
        <p:xfrm>
          <a:off x="3155889" y="5564188"/>
          <a:ext cx="13335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13" name="Equation" r:id="rId22" imgW="1333440" imgH="622080" progId="Equation.DSMT4">
                  <p:embed/>
                </p:oleObj>
              </mc:Choice>
              <mc:Fallback>
                <p:oleObj name="Equation" r:id="rId22" imgW="133344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3155889" y="5564188"/>
                        <a:ext cx="13335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2929" name="Picture 65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280" y="2554937"/>
            <a:ext cx="892169" cy="585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5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0842" y="1994336"/>
            <a:ext cx="556912" cy="583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0586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3" grpId="0" animBg="1"/>
      <p:bldP spid="20" grpId="0" animBg="1"/>
      <p:bldP spid="22" grpId="0" animBg="1"/>
      <p:bldP spid="24" grpId="0" animBg="1"/>
      <p:bldP spid="26" grpId="0" animBg="1"/>
      <p:bldP spid="33" grpId="0"/>
      <p:bldP spid="34" grpId="0"/>
      <p:bldP spid="36" grpId="0" animBg="1"/>
      <p:bldP spid="37" grpId="0" animBg="1"/>
      <p:bldP spid="38" grpId="0" animBg="1"/>
      <p:bldP spid="3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Down Arrow Callout 33"/>
          <p:cNvSpPr>
            <a:spLocks noChangeArrowheads="1"/>
          </p:cNvSpPr>
          <p:nvPr/>
        </p:nvSpPr>
        <p:spPr bwMode="auto">
          <a:xfrm>
            <a:off x="284894" y="1311322"/>
            <a:ext cx="11448318" cy="1812878"/>
          </a:xfrm>
          <a:prstGeom prst="downArrowCallout">
            <a:avLst>
              <a:gd name="adj1" fmla="val 19400"/>
              <a:gd name="adj2" fmla="val 18479"/>
              <a:gd name="adj3" fmla="val 19851"/>
              <a:gd name="adj4" fmla="val 64977"/>
            </a:avLst>
          </a:prstGeom>
          <a:solidFill>
            <a:srgbClr val="FFFF00"/>
          </a:solidFill>
          <a:ln w="57150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51708" y="4672942"/>
            <a:ext cx="29314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A’B’C’      ABC</a:t>
            </a:r>
            <a:endParaRPr lang="en-US" sz="28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1603116" y="3277035"/>
            <a:ext cx="0" cy="187090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56" name="Straight Connector 55"/>
          <p:cNvCxnSpPr/>
          <p:nvPr/>
        </p:nvCxnSpPr>
        <p:spPr>
          <a:xfrm flipV="1">
            <a:off x="836613" y="4637420"/>
            <a:ext cx="3940181" cy="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sp>
        <p:nvSpPr>
          <p:cNvPr id="58" name="Freeform 61"/>
          <p:cNvSpPr>
            <a:spLocks noChangeAspect="1"/>
          </p:cNvSpPr>
          <p:nvPr/>
        </p:nvSpPr>
        <p:spPr bwMode="auto">
          <a:xfrm>
            <a:off x="3068444" y="4868890"/>
            <a:ext cx="351657" cy="15544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6613" y="3616574"/>
            <a:ext cx="6639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GT</a:t>
            </a:r>
          </a:p>
        </p:txBody>
      </p:sp>
      <p:sp>
        <p:nvSpPr>
          <p:cNvPr id="3" name="Rectangle 2"/>
          <p:cNvSpPr/>
          <p:nvPr/>
        </p:nvSpPr>
        <p:spPr>
          <a:xfrm>
            <a:off x="954770" y="4700915"/>
            <a:ext cx="9890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KL</a:t>
            </a:r>
            <a:endParaRPr lang="en-US" sz="28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0133" name="Picture 27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994" y="3091898"/>
            <a:ext cx="250507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0134" name="Picture 27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3393" y="2676527"/>
            <a:ext cx="3200400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1905095"/>
              </p:ext>
            </p:extLst>
          </p:nvPr>
        </p:nvGraphicFramePr>
        <p:xfrm>
          <a:off x="1703393" y="3277035"/>
          <a:ext cx="2387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34" name="Equation" r:id="rId6" imgW="2387520" imgH="368280" progId="Equation.DSMT4">
                  <p:embed/>
                </p:oleObj>
              </mc:Choice>
              <mc:Fallback>
                <p:oleObj name="Equation" r:id="rId6" imgW="238752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03393" y="3277035"/>
                        <a:ext cx="23876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Cloud Callout 52"/>
          <p:cNvSpPr/>
          <p:nvPr/>
        </p:nvSpPr>
        <p:spPr>
          <a:xfrm>
            <a:off x="3657282" y="0"/>
            <a:ext cx="4875530" cy="1143000"/>
          </a:xfrm>
          <a:prstGeom prst="cloudCallout">
            <a:avLst/>
          </a:prstGeom>
          <a:gradFill>
            <a:gsLst>
              <a:gs pos="0">
                <a:srgbClr val="66FFFF"/>
              </a:gs>
              <a:gs pos="0">
                <a:srgbClr val="66FFFF"/>
              </a:gs>
              <a:gs pos="0">
                <a:srgbClr val="66FFFF"/>
              </a:gs>
              <a:gs pos="0">
                <a:srgbClr val="66FFFF"/>
              </a:gs>
              <a:gs pos="0">
                <a:srgbClr val="66FFFF"/>
              </a:gs>
              <a:gs pos="100000">
                <a:sysClr val="window" lastClr="FFFFFF"/>
              </a:gs>
            </a:gsLst>
            <a:lin ang="5400000" scaled="1"/>
          </a:gra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ĐỊNH LÍ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498642" y="1295402"/>
            <a:ext cx="11310771" cy="128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Nếu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cạnh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tam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giác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này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tỉ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lệ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cạnh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tam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giác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kia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tam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giác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đó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đồng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dạng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nhau</a:t>
            </a:r>
            <a:endParaRPr lang="en-US" sz="3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80096" y="5725180"/>
            <a:ext cx="8786316" cy="523220"/>
          </a:xfrm>
          <a:prstGeom prst="rect">
            <a:avLst/>
          </a:prstGeom>
          <a:solidFill>
            <a:srgbClr val="66FFFF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TẬP VỀ NHÀ: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29, 30, 31 –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sgk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74 - 75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215352"/>
              </p:ext>
            </p:extLst>
          </p:nvPr>
        </p:nvGraphicFramePr>
        <p:xfrm>
          <a:off x="1622231" y="3806272"/>
          <a:ext cx="289242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35" name="Equation" r:id="rId8" imgW="2892600" imgH="714240" progId="Equation.DSMT4">
                  <p:embed/>
                </p:oleObj>
              </mc:Choice>
              <mc:Fallback>
                <p:oleObj name="Equation" r:id="rId8" imgW="2892600" imgH="71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622231" y="3806272"/>
                        <a:ext cx="2892425" cy="714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54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97697" y="74998"/>
            <a:ext cx="54339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III</a:t>
            </a:r>
          </a:p>
          <a:p>
            <a:pPr algn="ctr"/>
            <a:r>
              <a:rPr lang="en-US" sz="3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 GIÁC ĐỒNG DẠNG</a:t>
            </a:r>
            <a:endParaRPr lang="en-US" sz="3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94825" y="2812520"/>
            <a:ext cx="87192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33487" y="4230529"/>
            <a:ext cx="66153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Phạm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US" sz="28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Kim </a:t>
            </a:r>
            <a:r>
              <a:rPr lang="en-US" sz="28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Huệ</a:t>
            </a:r>
            <a:endParaRPr lang="en-US" sz="2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THCS </a:t>
            </a:r>
            <a:r>
              <a:rPr lang="en-US" sz="28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Ngô</a:t>
            </a:r>
            <a:r>
              <a:rPr lang="en-US" sz="28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Sĩ</a:t>
            </a:r>
            <a:r>
              <a:rPr lang="en-US" sz="28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8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sz="28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Kiếm</a:t>
            </a:r>
            <a:endParaRPr lang="en-US" sz="2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24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ight Brace 30"/>
          <p:cNvSpPr/>
          <p:nvPr/>
        </p:nvSpPr>
        <p:spPr>
          <a:xfrm flipH="1">
            <a:off x="7056740" y="3771163"/>
            <a:ext cx="295029" cy="1177636"/>
          </a:xfrm>
          <a:prstGeom prst="rightBrace">
            <a:avLst>
              <a:gd name="adj1" fmla="val 61712"/>
              <a:gd name="adj2" fmla="val 50640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989105" y="4049914"/>
            <a:ext cx="2342114" cy="6093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</a:rPr>
              <a:t>đồng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</a:rPr>
              <a:t>dạng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</a:rPr>
              <a:t>với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         </a:t>
            </a:r>
            <a:endParaRPr lang="en-US" sz="28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261916" y="4057172"/>
            <a:ext cx="950095" cy="6093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</a:rPr>
              <a:t>ếu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         </a:t>
            </a:r>
            <a:endParaRPr lang="en-US" sz="28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7628599"/>
              </p:ext>
            </p:extLst>
          </p:nvPr>
        </p:nvGraphicFramePr>
        <p:xfrm>
          <a:off x="7389812" y="3784600"/>
          <a:ext cx="26670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08" name="Equation" r:id="rId4" imgW="2666880" imgH="1168200" progId="Equation.DSMT4">
                  <p:embed/>
                </p:oleObj>
              </mc:Choice>
              <mc:Fallback>
                <p:oleObj name="Equation" r:id="rId4" imgW="2666880" imgH="1168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389812" y="3784600"/>
                        <a:ext cx="2667000" cy="116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3557198"/>
              </p:ext>
            </p:extLst>
          </p:nvPr>
        </p:nvGraphicFramePr>
        <p:xfrm>
          <a:off x="1925636" y="4213225"/>
          <a:ext cx="43942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09" name="Equation" r:id="rId6" imgW="4394160" imgH="368280" progId="Equation.DSMT4">
                  <p:embed/>
                </p:oleObj>
              </mc:Choice>
              <mc:Fallback>
                <p:oleObj name="Equation" r:id="rId6" imgW="439416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25636" y="4213225"/>
                        <a:ext cx="43942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6928" name="Picture 14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212" y="1819275"/>
            <a:ext cx="3028950" cy="168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6929" name="Picture 14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612" y="933448"/>
            <a:ext cx="497205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4060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443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49" y="933448"/>
            <a:ext cx="497205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443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212" y="1820160"/>
            <a:ext cx="3028950" cy="168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2989106" y="4049914"/>
            <a:ext cx="2342114" cy="6093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</a:rPr>
              <a:t>đồng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</a:rPr>
              <a:t>dạng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</a:rPr>
              <a:t>với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         </a:t>
            </a:r>
            <a:endParaRPr lang="en-US" sz="28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61917" y="4057172"/>
            <a:ext cx="950095" cy="6093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</a:rPr>
              <a:t>ếu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         </a:t>
            </a:r>
            <a:endParaRPr lang="en-US" sz="28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4036350"/>
              </p:ext>
            </p:extLst>
          </p:nvPr>
        </p:nvGraphicFramePr>
        <p:xfrm>
          <a:off x="7123663" y="4059314"/>
          <a:ext cx="22225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32" name="Equation" r:id="rId6" imgW="2222280" imgH="660240" progId="Equation.DSMT4">
                  <p:embed/>
                </p:oleObj>
              </mc:Choice>
              <mc:Fallback>
                <p:oleObj name="Equation" r:id="rId6" imgW="222228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123663" y="4059314"/>
                        <a:ext cx="2222500" cy="66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7806426"/>
              </p:ext>
            </p:extLst>
          </p:nvPr>
        </p:nvGraphicFramePr>
        <p:xfrm>
          <a:off x="1925637" y="4213225"/>
          <a:ext cx="43942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33" name="Equation" r:id="rId8" imgW="4394160" imgH="368280" progId="Equation.DSMT4">
                  <p:embed/>
                </p:oleObj>
              </mc:Choice>
              <mc:Fallback>
                <p:oleObj name="Equation" r:id="rId8" imgW="439416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925637" y="4213225"/>
                        <a:ext cx="43942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233" y="3457224"/>
            <a:ext cx="639762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47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2" y="1895475"/>
            <a:ext cx="3028950" cy="168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16" y="3819525"/>
            <a:ext cx="497205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64065" y="533400"/>
            <a:ext cx="16802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b="1" dirty="0" err="1" smtClean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b="1" dirty="0" smtClean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endParaRPr lang="en-US" sz="2800" b="1" dirty="0">
              <a:solidFill>
                <a:srgbClr val="FFFF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89212" y="0"/>
            <a:ext cx="68237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4932" y="1056620"/>
            <a:ext cx="2573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2800" b="1" dirty="0" smtClean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2800" b="1" dirty="0" smtClean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sz="2800" b="1" dirty="0" smtClean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endParaRPr lang="en-US" sz="2800" b="1" dirty="0">
              <a:solidFill>
                <a:srgbClr val="FFFF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821665" y="1775669"/>
            <a:ext cx="75305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Điền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vào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chỗ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chấm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(….)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để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được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câu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trả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lời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đúng</a:t>
            </a:r>
            <a:endParaRPr lang="en-US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1326304"/>
              </p:ext>
            </p:extLst>
          </p:nvPr>
        </p:nvGraphicFramePr>
        <p:xfrm>
          <a:off x="6498687" y="2406650"/>
          <a:ext cx="26924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714" name="Equation" r:id="rId6" imgW="2692080" imgH="660240" progId="Equation.DSMT4">
                  <p:embed/>
                </p:oleObj>
              </mc:Choice>
              <mc:Fallback>
                <p:oleObj name="Equation" r:id="rId6" imgW="269208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498687" y="2406650"/>
                        <a:ext cx="2692400" cy="66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/>
          <p:cNvSpPr/>
          <p:nvPr/>
        </p:nvSpPr>
        <p:spPr>
          <a:xfrm>
            <a:off x="6518172" y="3270982"/>
            <a:ext cx="4389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MN  ..   BC 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516652" y="4217075"/>
            <a:ext cx="596016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8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… AMN </a:t>
            </a:r>
          </a:p>
          <a:p>
            <a:pPr lvl="0">
              <a:lnSpc>
                <a:spcPct val="150000"/>
              </a:lnSpc>
              <a:defRPr/>
            </a:pPr>
            <a:r>
              <a:rPr lang="en-US" sz="28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A’B’C’ </a:t>
            </a:r>
            <a:r>
              <a:rPr lang="en-US" sz="28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…  </a:t>
            </a: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8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AMN  </a:t>
            </a:r>
          </a:p>
          <a:p>
            <a:pPr lvl="0">
              <a:lnSpc>
                <a:spcPct val="150000"/>
              </a:lnSpc>
              <a:defRPr/>
            </a:pPr>
            <a:r>
              <a:rPr lang="en-US" sz="28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AMN </a:t>
            </a: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…  </a:t>
            </a:r>
            <a:r>
              <a:rPr lang="en-US" sz="28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 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A’B’C’ …  </a:t>
            </a:r>
            <a:r>
              <a:rPr lang="en-US" sz="28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ABC  </a:t>
            </a:r>
            <a:endParaRPr lang="en-US" sz="28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lvl="0">
              <a:lnSpc>
                <a:spcPct val="150000"/>
              </a:lnSpc>
              <a:defRPr/>
            </a:pPr>
            <a:endParaRPr lang="en-US" sz="280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099009" y="2414020"/>
            <a:ext cx="1294142" cy="71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47" name="Freeform 61"/>
          <p:cNvSpPr>
            <a:spLocks noChangeAspect="1"/>
          </p:cNvSpPr>
          <p:nvPr/>
        </p:nvSpPr>
        <p:spPr bwMode="auto">
          <a:xfrm>
            <a:off x="7948005" y="5229892"/>
            <a:ext cx="264205" cy="116787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258997" y="3176386"/>
            <a:ext cx="441146" cy="7109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//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739239" y="795010"/>
            <a:ext cx="86035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Cho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hình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vẽ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sau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 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pic>
        <p:nvPicPr>
          <p:cNvPr id="281627" name="Picture 2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2" y="1895475"/>
            <a:ext cx="2524125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1633" name="Picture 3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5" y="3821002"/>
            <a:ext cx="4972050" cy="24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" name="Rectangle 53"/>
          <p:cNvSpPr/>
          <p:nvPr/>
        </p:nvSpPr>
        <p:spPr>
          <a:xfrm>
            <a:off x="-1160001" y="5606846"/>
            <a:ext cx="12941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596219" y="3750938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4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144511" y="2408744"/>
            <a:ext cx="1294142" cy="71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57" name="Freeform 61"/>
          <p:cNvSpPr>
            <a:spLocks noChangeAspect="1"/>
          </p:cNvSpPr>
          <p:nvPr/>
        </p:nvSpPr>
        <p:spPr bwMode="auto">
          <a:xfrm>
            <a:off x="7760250" y="5882463"/>
            <a:ext cx="264205" cy="116787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864036" y="4343400"/>
            <a:ext cx="1294142" cy="71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05899" y="1290863"/>
            <a:ext cx="83137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Lấy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M 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 AB,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N  AC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sao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cho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AM = A’B’, AN = A’C’. 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6521724" y="3819525"/>
            <a:ext cx="21210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MN = …. cm</a:t>
            </a:r>
          </a:p>
        </p:txBody>
      </p:sp>
      <p:sp>
        <p:nvSpPr>
          <p:cNvPr id="34" name="Freeform 61"/>
          <p:cNvSpPr>
            <a:spLocks noChangeAspect="1"/>
          </p:cNvSpPr>
          <p:nvPr/>
        </p:nvSpPr>
        <p:spPr bwMode="auto">
          <a:xfrm>
            <a:off x="7928416" y="6477000"/>
            <a:ext cx="264205" cy="116787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5852808"/>
              </p:ext>
            </p:extLst>
          </p:nvPr>
        </p:nvGraphicFramePr>
        <p:xfrm>
          <a:off x="6492242" y="2402494"/>
          <a:ext cx="26924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715" name="Equation" r:id="rId10" imgW="2692080" imgH="660240" progId="Equation.DSMT4">
                  <p:embed/>
                </p:oleObj>
              </mc:Choice>
              <mc:Fallback>
                <p:oleObj name="Equation" r:id="rId10" imgW="269208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492242" y="2402494"/>
                        <a:ext cx="2692400" cy="66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6520454" y="6133591"/>
            <a:ext cx="3200748" cy="6598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A’B’C’ …  ABC  </a:t>
            </a:r>
          </a:p>
        </p:txBody>
      </p:sp>
      <p:pic>
        <p:nvPicPr>
          <p:cNvPr id="281663" name="Picture 6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199" y="4232841"/>
            <a:ext cx="2352675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1664" name="Picture 6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01" y="2252662"/>
            <a:ext cx="2352675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840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7" grpId="0"/>
      <p:bldP spid="32" grpId="0"/>
      <p:bldP spid="33" grpId="0"/>
      <p:bldP spid="44" grpId="0"/>
      <p:bldP spid="47" grpId="0" animBg="1"/>
      <p:bldP spid="48" grpId="0"/>
      <p:bldP spid="71" grpId="0"/>
      <p:bldP spid="54" grpId="0"/>
      <p:bldP spid="55" grpId="0"/>
      <p:bldP spid="56" grpId="0"/>
      <p:bldP spid="57" grpId="0" animBg="1"/>
      <p:bldP spid="59" grpId="0"/>
      <p:bldP spid="3" grpId="0"/>
      <p:bldP spid="4" grpId="0"/>
      <p:bldP spid="34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Down Arrow Callout 33"/>
          <p:cNvSpPr>
            <a:spLocks noChangeArrowheads="1"/>
          </p:cNvSpPr>
          <p:nvPr/>
        </p:nvSpPr>
        <p:spPr bwMode="auto">
          <a:xfrm>
            <a:off x="284894" y="2225722"/>
            <a:ext cx="11448318" cy="1812878"/>
          </a:xfrm>
          <a:prstGeom prst="downArrowCallout">
            <a:avLst>
              <a:gd name="adj1" fmla="val 19400"/>
              <a:gd name="adj2" fmla="val 18479"/>
              <a:gd name="adj3" fmla="val 19851"/>
              <a:gd name="adj4" fmla="val 64977"/>
            </a:avLst>
          </a:prstGeom>
          <a:solidFill>
            <a:srgbClr val="FFFF00"/>
          </a:solidFill>
          <a:ln w="57150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51708" y="5587342"/>
            <a:ext cx="29314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A’B’C’      ABC</a:t>
            </a:r>
            <a:endParaRPr lang="en-US" sz="28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4065" y="533400"/>
            <a:ext cx="16802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b="1" dirty="0" err="1" smtClean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b="1" dirty="0" smtClean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endParaRPr lang="en-US" sz="2800" b="1" dirty="0">
              <a:solidFill>
                <a:srgbClr val="FFFF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94013" y="0"/>
            <a:ext cx="68237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1603116" y="4191435"/>
            <a:ext cx="0" cy="187090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56" name="Straight Connector 55"/>
          <p:cNvCxnSpPr/>
          <p:nvPr/>
        </p:nvCxnSpPr>
        <p:spPr>
          <a:xfrm flipV="1">
            <a:off x="836613" y="5551820"/>
            <a:ext cx="3940181" cy="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sp>
        <p:nvSpPr>
          <p:cNvPr id="58" name="Freeform 61"/>
          <p:cNvSpPr>
            <a:spLocks noChangeAspect="1"/>
          </p:cNvSpPr>
          <p:nvPr/>
        </p:nvSpPr>
        <p:spPr bwMode="auto">
          <a:xfrm>
            <a:off x="3068444" y="5783290"/>
            <a:ext cx="351657" cy="15544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6613" y="4530974"/>
            <a:ext cx="6639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GT</a:t>
            </a:r>
          </a:p>
        </p:txBody>
      </p:sp>
      <p:sp>
        <p:nvSpPr>
          <p:cNvPr id="3" name="Rectangle 2"/>
          <p:cNvSpPr/>
          <p:nvPr/>
        </p:nvSpPr>
        <p:spPr>
          <a:xfrm>
            <a:off x="954770" y="5615315"/>
            <a:ext cx="9890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KL</a:t>
            </a:r>
            <a:endParaRPr lang="en-US" sz="28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0133" name="Picture 27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994" y="4006298"/>
            <a:ext cx="250507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0134" name="Picture 27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3393" y="3590927"/>
            <a:ext cx="3200400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0791803"/>
              </p:ext>
            </p:extLst>
          </p:nvPr>
        </p:nvGraphicFramePr>
        <p:xfrm>
          <a:off x="1703393" y="4191435"/>
          <a:ext cx="2387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82" name="Equation" r:id="rId6" imgW="2387520" imgH="368280" progId="Equation.DSMT4">
                  <p:embed/>
                </p:oleObj>
              </mc:Choice>
              <mc:Fallback>
                <p:oleObj name="Equation" r:id="rId6" imgW="238752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03393" y="4191435"/>
                        <a:ext cx="23876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Cloud Callout 52"/>
          <p:cNvSpPr/>
          <p:nvPr/>
        </p:nvSpPr>
        <p:spPr>
          <a:xfrm>
            <a:off x="3657282" y="914400"/>
            <a:ext cx="4875530" cy="1143000"/>
          </a:xfrm>
          <a:prstGeom prst="cloudCallout">
            <a:avLst/>
          </a:prstGeom>
          <a:gradFill>
            <a:gsLst>
              <a:gs pos="0">
                <a:srgbClr val="66FFFF"/>
              </a:gs>
              <a:gs pos="0">
                <a:srgbClr val="66FFFF"/>
              </a:gs>
              <a:gs pos="0">
                <a:srgbClr val="66FFFF"/>
              </a:gs>
              <a:gs pos="0">
                <a:srgbClr val="66FFFF"/>
              </a:gs>
              <a:gs pos="0">
                <a:srgbClr val="66FFFF"/>
              </a:gs>
              <a:gs pos="100000">
                <a:sysClr val="window" lastClr="FFFFFF"/>
              </a:gs>
            </a:gsLst>
            <a:lin ang="5400000" scaled="1"/>
          </a:gra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ĐỊNH LÍ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498642" y="2209802"/>
            <a:ext cx="11310771" cy="128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Nếu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cạnh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tam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giác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này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tỉ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lệ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cạnh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tam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giác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kia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tam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giác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đó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đồng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dạng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nhau</a:t>
            </a:r>
            <a:endParaRPr lang="en-US" sz="37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098093"/>
              </p:ext>
            </p:extLst>
          </p:nvPr>
        </p:nvGraphicFramePr>
        <p:xfrm>
          <a:off x="1622231" y="4697006"/>
          <a:ext cx="289242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83" name="Equation" r:id="rId8" imgW="2892600" imgH="714240" progId="Equation.DSMT4">
                  <p:embed/>
                </p:oleObj>
              </mc:Choice>
              <mc:Fallback>
                <p:oleObj name="Equation" r:id="rId8" imgW="2892600" imgH="71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622231" y="4697006"/>
                        <a:ext cx="2892425" cy="714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150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3" grpId="0" animBg="1"/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64327" y="2039939"/>
            <a:ext cx="29314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A’B’C’      ABC</a:t>
            </a:r>
            <a:endParaRPr lang="en-US" sz="28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4065" y="381000"/>
            <a:ext cx="16802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b="1" dirty="0" err="1" smtClean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b="1" dirty="0" smtClean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endParaRPr lang="en-US" sz="2800" b="1" dirty="0">
              <a:solidFill>
                <a:srgbClr val="FFFF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94013" y="0"/>
            <a:ext cx="68237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1015735" y="959352"/>
            <a:ext cx="0" cy="1658434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56" name="Straight Connector 55"/>
          <p:cNvCxnSpPr/>
          <p:nvPr/>
        </p:nvCxnSpPr>
        <p:spPr>
          <a:xfrm flipV="1">
            <a:off x="249232" y="2083247"/>
            <a:ext cx="3940181" cy="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6248509"/>
              </p:ext>
            </p:extLst>
          </p:nvPr>
        </p:nvGraphicFramePr>
        <p:xfrm>
          <a:off x="1064327" y="1332006"/>
          <a:ext cx="2629477" cy="649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026" name="Equation" r:id="rId4" imgW="2400120" imgH="672840" progId="Equation.DSMT4">
                  <p:embed/>
                </p:oleObj>
              </mc:Choice>
              <mc:Fallback>
                <p:oleObj name="Equation" r:id="rId4" imgW="240012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4327" y="1332006"/>
                        <a:ext cx="2629477" cy="6494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Freeform 61"/>
          <p:cNvSpPr>
            <a:spLocks noChangeAspect="1"/>
          </p:cNvSpPr>
          <p:nvPr/>
        </p:nvSpPr>
        <p:spPr bwMode="auto">
          <a:xfrm>
            <a:off x="2493086" y="2235887"/>
            <a:ext cx="351657" cy="15544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9232" y="1298891"/>
            <a:ext cx="6639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GT</a:t>
            </a:r>
          </a:p>
        </p:txBody>
      </p:sp>
      <p:sp>
        <p:nvSpPr>
          <p:cNvPr id="3" name="Rectangle 2"/>
          <p:cNvSpPr/>
          <p:nvPr/>
        </p:nvSpPr>
        <p:spPr>
          <a:xfrm>
            <a:off x="379412" y="2067912"/>
            <a:ext cx="9890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KL</a:t>
            </a:r>
            <a:endParaRPr lang="en-US" sz="28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0133" name="Picture 27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613" y="474661"/>
            <a:ext cx="250507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0134" name="Picture 27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6012" y="457200"/>
            <a:ext cx="3200400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9703874"/>
              </p:ext>
            </p:extLst>
          </p:nvPr>
        </p:nvGraphicFramePr>
        <p:xfrm>
          <a:off x="1116012" y="959352"/>
          <a:ext cx="2387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027" name="Equation" r:id="rId8" imgW="2387520" imgH="368280" progId="Equation.DSMT4">
                  <p:embed/>
                </p:oleObj>
              </mc:Choice>
              <mc:Fallback>
                <p:oleObj name="Equation" r:id="rId8" imgW="238752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116012" y="959352"/>
                        <a:ext cx="23876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6149334"/>
              </p:ext>
            </p:extLst>
          </p:nvPr>
        </p:nvGraphicFramePr>
        <p:xfrm>
          <a:off x="9504262" y="5317987"/>
          <a:ext cx="1205713" cy="556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028" name="Equation" r:id="rId10" imgW="1422360" imgH="672840" progId="Equation.DSMT4">
                  <p:embed/>
                </p:oleObj>
              </mc:Choice>
              <mc:Fallback>
                <p:oleObj name="Equation" r:id="rId10" imgW="142236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504262" y="5317987"/>
                        <a:ext cx="1205713" cy="5562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1335427"/>
              </p:ext>
            </p:extLst>
          </p:nvPr>
        </p:nvGraphicFramePr>
        <p:xfrm>
          <a:off x="6137083" y="5274796"/>
          <a:ext cx="1355147" cy="611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029" name="Equation" r:id="rId12" imgW="1396800" imgH="672840" progId="Equation.DSMT4">
                  <p:embed/>
                </p:oleObj>
              </mc:Choice>
              <mc:Fallback>
                <p:oleObj name="Equation" r:id="rId12" imgW="139680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137083" y="5274796"/>
                        <a:ext cx="1355147" cy="6119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Up Arrow 38"/>
          <p:cNvSpPr/>
          <p:nvPr/>
        </p:nvSpPr>
        <p:spPr>
          <a:xfrm>
            <a:off x="4285299" y="2932955"/>
            <a:ext cx="25580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1651313" y="3239487"/>
            <a:ext cx="5128899" cy="0"/>
          </a:xfrm>
          <a:prstGeom prst="line">
            <a:avLst/>
          </a:prstGeom>
          <a:noFill/>
          <a:ln w="38100" cap="flat" cmpd="sng" algn="ctr">
            <a:solidFill>
              <a:srgbClr val="3399FF"/>
            </a:solidFill>
            <a:prstDash val="solid"/>
          </a:ln>
          <a:effectLst/>
        </p:spPr>
      </p:cxnSp>
      <p:sp>
        <p:nvSpPr>
          <p:cNvPr id="41" name="Up Arrow 40"/>
          <p:cNvSpPr/>
          <p:nvPr/>
        </p:nvSpPr>
        <p:spPr>
          <a:xfrm>
            <a:off x="6647902" y="3228021"/>
            <a:ext cx="25580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Up Arrow 41"/>
          <p:cNvSpPr/>
          <p:nvPr/>
        </p:nvSpPr>
        <p:spPr>
          <a:xfrm>
            <a:off x="1537620" y="3229609"/>
            <a:ext cx="25580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Up Arrow 42"/>
          <p:cNvSpPr/>
          <p:nvPr/>
        </p:nvSpPr>
        <p:spPr>
          <a:xfrm>
            <a:off x="1595198" y="3943435"/>
            <a:ext cx="25580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4113212" y="4518474"/>
            <a:ext cx="5959366" cy="0"/>
          </a:xfrm>
          <a:prstGeom prst="line">
            <a:avLst/>
          </a:prstGeom>
          <a:noFill/>
          <a:ln w="38100" cap="flat" cmpd="sng" algn="ctr">
            <a:solidFill>
              <a:srgbClr val="3399FF"/>
            </a:solidFill>
            <a:prstDash val="solid"/>
          </a:ln>
          <a:effectLst/>
        </p:spPr>
      </p:cxnSp>
      <p:sp>
        <p:nvSpPr>
          <p:cNvPr id="45" name="Up Arrow 44"/>
          <p:cNvSpPr/>
          <p:nvPr/>
        </p:nvSpPr>
        <p:spPr>
          <a:xfrm>
            <a:off x="6647192" y="4192089"/>
            <a:ext cx="25580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Up Arrow 45"/>
          <p:cNvSpPr/>
          <p:nvPr/>
        </p:nvSpPr>
        <p:spPr>
          <a:xfrm>
            <a:off x="3987084" y="4500613"/>
            <a:ext cx="25580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Up Arrow 46"/>
          <p:cNvSpPr/>
          <p:nvPr/>
        </p:nvSpPr>
        <p:spPr>
          <a:xfrm>
            <a:off x="9955157" y="4498495"/>
            <a:ext cx="25580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Up Arrow 47"/>
          <p:cNvSpPr/>
          <p:nvPr/>
        </p:nvSpPr>
        <p:spPr>
          <a:xfrm>
            <a:off x="6647192" y="4514261"/>
            <a:ext cx="25580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Up Arrow 49"/>
          <p:cNvSpPr/>
          <p:nvPr/>
        </p:nvSpPr>
        <p:spPr>
          <a:xfrm>
            <a:off x="9971140" y="5027147"/>
            <a:ext cx="25580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307456" y="5070798"/>
            <a:ext cx="1508746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cách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vẽ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</a:p>
        </p:txBody>
      </p:sp>
      <p:sp>
        <p:nvSpPr>
          <p:cNvPr id="52" name="Rectangle 51"/>
          <p:cNvSpPr/>
          <p:nvPr/>
        </p:nvSpPr>
        <p:spPr>
          <a:xfrm>
            <a:off x="808790" y="4597656"/>
            <a:ext cx="1508746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cách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vẽ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358180"/>
              </p:ext>
            </p:extLst>
          </p:nvPr>
        </p:nvGraphicFramePr>
        <p:xfrm>
          <a:off x="5630863" y="3484345"/>
          <a:ext cx="2482850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030" name="Equation" r:id="rId14" imgW="2730240" imgH="368280" progId="Equation.DSMT4">
                  <p:embed/>
                </p:oleObj>
              </mc:Choice>
              <mc:Fallback>
                <p:oleObj name="Equation" r:id="rId14" imgW="273024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630863" y="3484345"/>
                        <a:ext cx="2482850" cy="334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3069580" y="2638781"/>
            <a:ext cx="2794000" cy="368300"/>
            <a:chOff x="3389313" y="3517900"/>
            <a:chExt cx="2794000" cy="368300"/>
          </a:xfrm>
        </p:grpSpPr>
        <p:graphicFrame>
          <p:nvGraphicFramePr>
            <p:cNvPr id="59" name="Object 5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12705643"/>
                </p:ext>
              </p:extLst>
            </p:nvPr>
          </p:nvGraphicFramePr>
          <p:xfrm>
            <a:off x="3389313" y="3517900"/>
            <a:ext cx="2794000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4031" name="Equation" r:id="rId16" imgW="2793960" imgH="368280" progId="Equation.DSMT4">
                    <p:embed/>
                  </p:oleObj>
                </mc:Choice>
                <mc:Fallback>
                  <p:oleObj name="Equation" r:id="rId16" imgW="2793960" imgH="3682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3389313" y="3517900"/>
                          <a:ext cx="2794000" cy="368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0" name="Freeform 61"/>
            <p:cNvSpPr>
              <a:spLocks noChangeAspect="1"/>
            </p:cNvSpPr>
            <p:nvPr/>
          </p:nvSpPr>
          <p:spPr bwMode="auto">
            <a:xfrm>
              <a:off x="4641544" y="3604883"/>
              <a:ext cx="351657" cy="155444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lang="en-US" sz="28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03212" y="3454650"/>
            <a:ext cx="2738250" cy="523220"/>
            <a:chOff x="682161" y="4447128"/>
            <a:chExt cx="2738250" cy="523220"/>
          </a:xfrm>
        </p:grpSpPr>
        <p:grpSp>
          <p:nvGrpSpPr>
            <p:cNvPr id="29" name="Group 28"/>
            <p:cNvGrpSpPr/>
            <p:nvPr/>
          </p:nvGrpSpPr>
          <p:grpSpPr>
            <a:xfrm>
              <a:off x="682161" y="4447128"/>
              <a:ext cx="2738250" cy="523220"/>
              <a:chOff x="3181486" y="2582132"/>
              <a:chExt cx="2738250" cy="523220"/>
            </a:xfrm>
          </p:grpSpPr>
          <p:sp>
            <p:nvSpPr>
              <p:cNvPr id="30" name="Freeform 61"/>
              <p:cNvSpPr>
                <a:spLocks noChangeAspect="1"/>
              </p:cNvSpPr>
              <p:nvPr/>
            </p:nvSpPr>
            <p:spPr bwMode="auto">
              <a:xfrm>
                <a:off x="4346998" y="2815066"/>
                <a:ext cx="351657" cy="155444"/>
              </a:xfrm>
              <a:custGeom>
                <a:avLst/>
                <a:gdLst>
                  <a:gd name="T0" fmla="*/ 40716 w 2997"/>
                  <a:gd name="T1" fmla="*/ 0 h 1298"/>
                  <a:gd name="T2" fmla="*/ 18786 w 2997"/>
                  <a:gd name="T3" fmla="*/ 9549 h 1298"/>
                  <a:gd name="T4" fmla="*/ 5044 w 2997"/>
                  <a:gd name="T5" fmla="*/ 26858 h 1298"/>
                  <a:gd name="T6" fmla="*/ 658 w 2997"/>
                  <a:gd name="T7" fmla="*/ 51477 h 1298"/>
                  <a:gd name="T8" fmla="*/ 8918 w 2997"/>
                  <a:gd name="T9" fmla="*/ 74978 h 1298"/>
                  <a:gd name="T10" fmla="*/ 33552 w 2997"/>
                  <a:gd name="T11" fmla="*/ 87288 h 1298"/>
                  <a:gd name="T12" fmla="*/ 69443 w 2997"/>
                  <a:gd name="T13" fmla="*/ 79156 h 1298"/>
                  <a:gd name="T14" fmla="*/ 99340 w 2997"/>
                  <a:gd name="T15" fmla="*/ 53193 h 1298"/>
                  <a:gd name="T16" fmla="*/ 127849 w 2997"/>
                  <a:gd name="T17" fmla="*/ 29693 h 1298"/>
                  <a:gd name="T18" fmla="*/ 151459 w 2997"/>
                  <a:gd name="T19" fmla="*/ 17905 h 1298"/>
                  <a:gd name="T20" fmla="*/ 177190 w 2997"/>
                  <a:gd name="T21" fmla="*/ 12907 h 1298"/>
                  <a:gd name="T22" fmla="*/ 197511 w 2997"/>
                  <a:gd name="T23" fmla="*/ 19621 h 1298"/>
                  <a:gd name="T24" fmla="*/ 211765 w 2997"/>
                  <a:gd name="T25" fmla="*/ 35810 h 1298"/>
                  <a:gd name="T26" fmla="*/ 217248 w 2997"/>
                  <a:gd name="T27" fmla="*/ 52074 h 1298"/>
                  <a:gd name="T28" fmla="*/ 217759 w 2997"/>
                  <a:gd name="T29" fmla="*/ 66622 h 1298"/>
                  <a:gd name="T30" fmla="*/ 209572 w 2997"/>
                  <a:gd name="T31" fmla="*/ 85049 h 1298"/>
                  <a:gd name="T32" fmla="*/ 194733 w 2997"/>
                  <a:gd name="T33" fmla="*/ 96837 h 129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97"/>
                  <a:gd name="T52" fmla="*/ 0 h 1298"/>
                  <a:gd name="T53" fmla="*/ 2997 w 2997"/>
                  <a:gd name="T54" fmla="*/ 1298 h 129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97" h="1298">
                    <a:moveTo>
                      <a:pt x="557" y="0"/>
                    </a:moveTo>
                    <a:cubicBezTo>
                      <a:pt x="507" y="21"/>
                      <a:pt x="338" y="68"/>
                      <a:pt x="257" y="128"/>
                    </a:cubicBezTo>
                    <a:cubicBezTo>
                      <a:pt x="176" y="188"/>
                      <a:pt x="110" y="266"/>
                      <a:pt x="69" y="360"/>
                    </a:cubicBezTo>
                    <a:cubicBezTo>
                      <a:pt x="28" y="454"/>
                      <a:pt x="0" y="583"/>
                      <a:pt x="9" y="690"/>
                    </a:cubicBezTo>
                    <a:cubicBezTo>
                      <a:pt x="18" y="797"/>
                      <a:pt x="47" y="925"/>
                      <a:pt x="122" y="1005"/>
                    </a:cubicBezTo>
                    <a:cubicBezTo>
                      <a:pt x="197" y="1085"/>
                      <a:pt x="321" y="1161"/>
                      <a:pt x="459" y="1170"/>
                    </a:cubicBezTo>
                    <a:cubicBezTo>
                      <a:pt x="597" y="1179"/>
                      <a:pt x="800" y="1137"/>
                      <a:pt x="950" y="1061"/>
                    </a:cubicBezTo>
                    <a:cubicBezTo>
                      <a:pt x="1100" y="985"/>
                      <a:pt x="1226" y="823"/>
                      <a:pt x="1359" y="713"/>
                    </a:cubicBezTo>
                    <a:cubicBezTo>
                      <a:pt x="1492" y="603"/>
                      <a:pt x="1630" y="477"/>
                      <a:pt x="1749" y="398"/>
                    </a:cubicBezTo>
                    <a:cubicBezTo>
                      <a:pt x="1868" y="319"/>
                      <a:pt x="1960" y="277"/>
                      <a:pt x="2072" y="240"/>
                    </a:cubicBezTo>
                    <a:cubicBezTo>
                      <a:pt x="2184" y="203"/>
                      <a:pt x="2319" y="169"/>
                      <a:pt x="2424" y="173"/>
                    </a:cubicBezTo>
                    <a:cubicBezTo>
                      <a:pt x="2529" y="177"/>
                      <a:pt x="2623" y="212"/>
                      <a:pt x="2702" y="263"/>
                    </a:cubicBezTo>
                    <a:cubicBezTo>
                      <a:pt x="2781" y="314"/>
                      <a:pt x="2852" y="408"/>
                      <a:pt x="2897" y="480"/>
                    </a:cubicBezTo>
                    <a:cubicBezTo>
                      <a:pt x="2942" y="552"/>
                      <a:pt x="2958" y="629"/>
                      <a:pt x="2972" y="698"/>
                    </a:cubicBezTo>
                    <a:cubicBezTo>
                      <a:pt x="2986" y="767"/>
                      <a:pt x="2997" y="819"/>
                      <a:pt x="2979" y="893"/>
                    </a:cubicBezTo>
                    <a:cubicBezTo>
                      <a:pt x="2961" y="967"/>
                      <a:pt x="2919" y="1072"/>
                      <a:pt x="2867" y="1140"/>
                    </a:cubicBezTo>
                    <a:cubicBezTo>
                      <a:pt x="2815" y="1208"/>
                      <a:pt x="2706" y="1265"/>
                      <a:pt x="2664" y="1298"/>
                    </a:cubicBezTo>
                  </a:path>
                </a:pathLst>
              </a:custGeom>
              <a:noFill/>
              <a:ln w="2857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20000"/>
                  </a:lnSpc>
                </a:pPr>
                <a:endParaRPr lang="en-US" sz="2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181486" y="2582132"/>
                <a:ext cx="2738250" cy="52322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</a:t>
                </a:r>
                <a:r>
                  <a:rPr lang="en-US" sz="28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AMN      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ABC</a:t>
                </a:r>
                <a:endPara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61" name="Freeform 61"/>
            <p:cNvSpPr>
              <a:spLocks noChangeAspect="1"/>
            </p:cNvSpPr>
            <p:nvPr/>
          </p:nvSpPr>
          <p:spPr bwMode="auto">
            <a:xfrm>
              <a:off x="1882383" y="4680062"/>
              <a:ext cx="351657" cy="155444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lang="en-US" sz="28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Rectangle 61"/>
          <p:cNvSpPr/>
          <p:nvPr/>
        </p:nvSpPr>
        <p:spPr>
          <a:xfrm>
            <a:off x="857200" y="4228647"/>
            <a:ext cx="1619354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MN // BC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1416473"/>
              </p:ext>
            </p:extLst>
          </p:nvPr>
        </p:nvGraphicFramePr>
        <p:xfrm>
          <a:off x="6114219" y="4793166"/>
          <a:ext cx="1350818" cy="288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032" name="Equation" r:id="rId18" imgW="1485720" imgH="317160" progId="Equation.DSMT4">
                  <p:embed/>
                </p:oleObj>
              </mc:Choice>
              <mc:Fallback>
                <p:oleObj name="Equation" r:id="rId18" imgW="148572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114219" y="4793166"/>
                        <a:ext cx="1350818" cy="2886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6901823"/>
              </p:ext>
            </p:extLst>
          </p:nvPr>
        </p:nvGraphicFramePr>
        <p:xfrm>
          <a:off x="3412006" y="4824469"/>
          <a:ext cx="1408545" cy="277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033" name="Equation" r:id="rId20" imgW="1549440" imgH="304920" progId="Equation.DSMT4">
                  <p:embed/>
                </p:oleObj>
              </mc:Choice>
              <mc:Fallback>
                <p:oleObj name="Equation" r:id="rId20" imgW="1549440" imgH="304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3412006" y="4824469"/>
                        <a:ext cx="1408545" cy="2770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3402101"/>
              </p:ext>
            </p:extLst>
          </p:nvPr>
        </p:nvGraphicFramePr>
        <p:xfrm>
          <a:off x="9393564" y="4771377"/>
          <a:ext cx="1397000" cy="288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034" name="Equation" r:id="rId22" imgW="1536480" imgH="317160" progId="Equation.DSMT4">
                  <p:embed/>
                </p:oleObj>
              </mc:Choice>
              <mc:Fallback>
                <p:oleObj name="Equation" r:id="rId22" imgW="153648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9393564" y="4771377"/>
                        <a:ext cx="1397000" cy="2886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3773" name="Picture 125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8108" y="1820575"/>
            <a:ext cx="2428875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3806" name="Picture 158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639" y="835965"/>
            <a:ext cx="828675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3808" name="Picture 160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0324" y="838238"/>
            <a:ext cx="828675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" name="Up Arrow 52"/>
          <p:cNvSpPr/>
          <p:nvPr/>
        </p:nvSpPr>
        <p:spPr>
          <a:xfrm>
            <a:off x="6639977" y="5046331"/>
            <a:ext cx="25580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621118"/>
              </p:ext>
            </p:extLst>
          </p:nvPr>
        </p:nvGraphicFramePr>
        <p:xfrm>
          <a:off x="6483677" y="6265188"/>
          <a:ext cx="3810000" cy="557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035" name="Equation" r:id="rId27" imgW="4609800" imgH="672840" progId="Equation.DSMT4">
                  <p:embed/>
                </p:oleObj>
              </mc:Choice>
              <mc:Fallback>
                <p:oleObj name="Equation" r:id="rId27" imgW="460980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6483677" y="6265188"/>
                        <a:ext cx="3810000" cy="5570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Up Arrow 63"/>
          <p:cNvSpPr/>
          <p:nvPr/>
        </p:nvSpPr>
        <p:spPr>
          <a:xfrm>
            <a:off x="6639977" y="5747612"/>
            <a:ext cx="25580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Up Arrow 65"/>
          <p:cNvSpPr/>
          <p:nvPr/>
        </p:nvSpPr>
        <p:spPr>
          <a:xfrm>
            <a:off x="9996378" y="5750470"/>
            <a:ext cx="25580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6688246" y="6060633"/>
            <a:ext cx="3524568" cy="0"/>
          </a:xfrm>
          <a:prstGeom prst="line">
            <a:avLst/>
          </a:prstGeom>
          <a:noFill/>
          <a:ln w="38100" cap="flat" cmpd="sng" algn="ctr">
            <a:solidFill>
              <a:srgbClr val="3399FF"/>
            </a:solidFill>
            <a:prstDash val="solid"/>
          </a:ln>
          <a:effectLst/>
        </p:spPr>
      </p:cxnSp>
      <p:sp>
        <p:nvSpPr>
          <p:cNvPr id="68" name="Up Arrow 67"/>
          <p:cNvSpPr/>
          <p:nvPr/>
        </p:nvSpPr>
        <p:spPr>
          <a:xfrm>
            <a:off x="8322626" y="6060633"/>
            <a:ext cx="25580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Up Arrow 53"/>
          <p:cNvSpPr/>
          <p:nvPr/>
        </p:nvSpPr>
        <p:spPr>
          <a:xfrm>
            <a:off x="6659344" y="3704778"/>
            <a:ext cx="25580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3808732"/>
              </p:ext>
            </p:extLst>
          </p:nvPr>
        </p:nvGraphicFramePr>
        <p:xfrm>
          <a:off x="5662612" y="3977050"/>
          <a:ext cx="2413000" cy="334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036" name="Equation" r:id="rId29" imgW="2654280" imgH="368280" progId="Equation.DSMT4">
                  <p:embed/>
                </p:oleObj>
              </mc:Choice>
              <mc:Fallback>
                <p:oleObj name="Equation" r:id="rId29" imgW="265428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5662612" y="3977050"/>
                        <a:ext cx="2413000" cy="3348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Freeform 61"/>
          <p:cNvSpPr>
            <a:spLocks noChangeAspect="1"/>
          </p:cNvSpPr>
          <p:nvPr/>
        </p:nvSpPr>
        <p:spPr bwMode="auto">
          <a:xfrm>
            <a:off x="6662652" y="3569253"/>
            <a:ext cx="290625" cy="128466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0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1" grpId="0" animBg="1"/>
      <p:bldP spid="42" grpId="0" animBg="1"/>
      <p:bldP spid="43" grpId="0" animBg="1"/>
      <p:bldP spid="45" grpId="0" animBg="1"/>
      <p:bldP spid="46" grpId="0" animBg="1"/>
      <p:bldP spid="47" grpId="0" animBg="1"/>
      <p:bldP spid="48" grpId="0" animBg="1"/>
      <p:bldP spid="50" grpId="0" animBg="1"/>
      <p:bldP spid="51" grpId="0"/>
      <p:bldP spid="52" grpId="0"/>
      <p:bldP spid="62" grpId="0"/>
      <p:bldP spid="53" grpId="0" animBg="1"/>
      <p:bldP spid="64" grpId="0" animBg="1"/>
      <p:bldP spid="66" grpId="0" animBg="1"/>
      <p:bldP spid="68" grpId="0" animBg="1"/>
      <p:bldP spid="54" grpId="0" animBg="1"/>
      <p:bldP spid="6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Down Arrow Callout 33"/>
          <p:cNvSpPr>
            <a:spLocks noChangeArrowheads="1"/>
          </p:cNvSpPr>
          <p:nvPr/>
        </p:nvSpPr>
        <p:spPr bwMode="auto">
          <a:xfrm>
            <a:off x="284894" y="2225722"/>
            <a:ext cx="11448318" cy="1812878"/>
          </a:xfrm>
          <a:prstGeom prst="downArrowCallout">
            <a:avLst>
              <a:gd name="adj1" fmla="val 19400"/>
              <a:gd name="adj2" fmla="val 18479"/>
              <a:gd name="adj3" fmla="val 19851"/>
              <a:gd name="adj4" fmla="val 64977"/>
            </a:avLst>
          </a:prstGeom>
          <a:solidFill>
            <a:srgbClr val="FFFF00"/>
          </a:solidFill>
          <a:ln w="57150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51708" y="5587342"/>
            <a:ext cx="29314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A’B’C’      ABC</a:t>
            </a:r>
            <a:endParaRPr lang="en-US" sz="28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4065" y="533400"/>
            <a:ext cx="16802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b="1" dirty="0" err="1" smtClean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b="1" dirty="0" smtClean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endParaRPr lang="en-US" sz="2800" b="1" dirty="0">
              <a:solidFill>
                <a:srgbClr val="FFFF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94013" y="0"/>
            <a:ext cx="68237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1603116" y="4191435"/>
            <a:ext cx="0" cy="187090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56" name="Straight Connector 55"/>
          <p:cNvCxnSpPr/>
          <p:nvPr/>
        </p:nvCxnSpPr>
        <p:spPr>
          <a:xfrm flipV="1">
            <a:off x="836613" y="5551820"/>
            <a:ext cx="3940181" cy="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8721570"/>
              </p:ext>
            </p:extLst>
          </p:nvPr>
        </p:nvGraphicFramePr>
        <p:xfrm>
          <a:off x="1677984" y="4697008"/>
          <a:ext cx="2878893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54" name="Equation" r:id="rId4" imgW="2387520" imgH="672840" progId="Equation.DSMT4">
                  <p:embed/>
                </p:oleObj>
              </mc:Choice>
              <mc:Fallback>
                <p:oleObj name="Equation" r:id="rId4" imgW="238752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7984" y="4697008"/>
                        <a:ext cx="2878893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Freeform 61"/>
          <p:cNvSpPr>
            <a:spLocks noChangeAspect="1"/>
          </p:cNvSpPr>
          <p:nvPr/>
        </p:nvSpPr>
        <p:spPr bwMode="auto">
          <a:xfrm>
            <a:off x="3068444" y="5783290"/>
            <a:ext cx="351657" cy="15544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6613" y="4530974"/>
            <a:ext cx="6639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GT</a:t>
            </a:r>
          </a:p>
        </p:txBody>
      </p:sp>
      <p:sp>
        <p:nvSpPr>
          <p:cNvPr id="3" name="Rectangle 2"/>
          <p:cNvSpPr/>
          <p:nvPr/>
        </p:nvSpPr>
        <p:spPr>
          <a:xfrm>
            <a:off x="954770" y="5615315"/>
            <a:ext cx="9890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KL</a:t>
            </a:r>
            <a:endParaRPr lang="en-US" sz="28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0133" name="Picture 27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994" y="4006298"/>
            <a:ext cx="250507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0134" name="Picture 27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3393" y="3590927"/>
            <a:ext cx="3200400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668597"/>
              </p:ext>
            </p:extLst>
          </p:nvPr>
        </p:nvGraphicFramePr>
        <p:xfrm>
          <a:off x="1703393" y="4191435"/>
          <a:ext cx="2387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55" name="Equation" r:id="rId8" imgW="2387520" imgH="368280" progId="Equation.DSMT4">
                  <p:embed/>
                </p:oleObj>
              </mc:Choice>
              <mc:Fallback>
                <p:oleObj name="Equation" r:id="rId8" imgW="238752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703393" y="4191435"/>
                        <a:ext cx="23876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Cloud Callout 52"/>
          <p:cNvSpPr/>
          <p:nvPr/>
        </p:nvSpPr>
        <p:spPr>
          <a:xfrm>
            <a:off x="3657282" y="914400"/>
            <a:ext cx="4875530" cy="1143000"/>
          </a:xfrm>
          <a:prstGeom prst="cloudCallout">
            <a:avLst/>
          </a:prstGeom>
          <a:gradFill>
            <a:gsLst>
              <a:gs pos="0">
                <a:srgbClr val="66FFFF"/>
              </a:gs>
              <a:gs pos="0">
                <a:srgbClr val="66FFFF"/>
              </a:gs>
              <a:gs pos="0">
                <a:srgbClr val="66FFFF"/>
              </a:gs>
              <a:gs pos="0">
                <a:srgbClr val="66FFFF"/>
              </a:gs>
              <a:gs pos="0">
                <a:srgbClr val="66FFFF"/>
              </a:gs>
              <a:gs pos="100000">
                <a:sysClr val="window" lastClr="FFFFFF"/>
              </a:gs>
            </a:gsLst>
            <a:lin ang="5400000" scaled="1"/>
          </a:gra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ĐỊNH LÍ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498642" y="2209802"/>
            <a:ext cx="11310771" cy="128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Nếu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cạnh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tam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giác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này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tỉ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lệ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cạnh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tam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giác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kia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tam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giác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đó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đồng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dạng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 smtClean="0">
                <a:latin typeface="Arial" pitchFamily="34" charset="0"/>
                <a:cs typeface="Arial" pitchFamily="34" charset="0"/>
              </a:rPr>
              <a:t>nhau</a:t>
            </a:r>
            <a:endParaRPr lang="en-US" sz="37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76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0812" y="613460"/>
            <a:ext cx="96345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Bài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1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.Tìm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các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cặp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tam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giác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đồng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dạng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trong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các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hình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vẽ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sau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</a:p>
          <a:p>
            <a:pPr lvl="0"/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điền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vào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chỗ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chấm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:</a:t>
            </a:r>
          </a:p>
        </p:txBody>
      </p:sp>
      <p:pic>
        <p:nvPicPr>
          <p:cNvPr id="26726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3" y="1444399"/>
            <a:ext cx="3571875" cy="170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727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851" y="1901599"/>
            <a:ext cx="196215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7272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0413" y="1612447"/>
            <a:ext cx="2809875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7273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486" y="4388304"/>
            <a:ext cx="1762125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7274" name="Picture 1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2" y="4210048"/>
            <a:ext cx="2933700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7275" name="Picture 1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325" y="3781425"/>
            <a:ext cx="3114675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3374982" y="3390168"/>
            <a:ext cx="46522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Hình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a:   ……..        ………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554938" y="6334780"/>
            <a:ext cx="46730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Hình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b:   ……..        ………</a:t>
            </a:r>
          </a:p>
        </p:txBody>
      </p:sp>
      <p:sp>
        <p:nvSpPr>
          <p:cNvPr id="17" name="Freeform 61"/>
          <p:cNvSpPr>
            <a:spLocks noChangeAspect="1"/>
          </p:cNvSpPr>
          <p:nvPr/>
        </p:nvSpPr>
        <p:spPr bwMode="auto">
          <a:xfrm>
            <a:off x="6134640" y="3572552"/>
            <a:ext cx="351657" cy="15544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Freeform 61"/>
          <p:cNvSpPr>
            <a:spLocks noChangeAspect="1"/>
          </p:cNvSpPr>
          <p:nvPr/>
        </p:nvSpPr>
        <p:spPr bwMode="auto">
          <a:xfrm>
            <a:off x="6323013" y="6506230"/>
            <a:ext cx="351657" cy="155444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6125" y="86380"/>
            <a:ext cx="2040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dirty="0" err="1" smtClean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2800" b="1" dirty="0" smtClean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endParaRPr lang="en-US" sz="2800" b="1" dirty="0">
              <a:solidFill>
                <a:srgbClr val="FFFF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7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53&quot;&gt;&lt;property id=&quot;20148&quot; value=&quot;5&quot;/&gt;&lt;property id=&quot;20300&quot; value=&quot;Slide 4&quot;/&gt;&lt;property id=&quot;20307&quot; value=&quot;264&quot;/&gt;&lt;/object&gt;&lt;object type=&quot;3&quot; unique_id=&quot;11123&quot;&gt;&lt;property id=&quot;20148&quot; value=&quot;5&quot;/&gt;&lt;property id=&quot;20300&quot; value=&quot;Slide 1&quot;/&gt;&lt;property id=&quot;20307&quot; value=&quot;303&quot;/&gt;&lt;/object&gt;&lt;object type=&quot;3&quot; unique_id=&quot;12472&quot;&gt;&lt;property id=&quot;20148&quot; value=&quot;5&quot;/&gt;&lt;property id=&quot;20300&quot; value=&quot;Slide 2&quot;/&gt;&lt;property id=&quot;20307&quot; value=&quot;334&quot;/&gt;&lt;/object&gt;&lt;object type=&quot;3&quot; unique_id=&quot;13213&quot;&gt;&lt;property id=&quot;20148&quot; value=&quot;5&quot;/&gt;&lt;property id=&quot;20300&quot; value=&quot;Slide 18&quot;/&gt;&lt;property id=&quot;20307&quot; value=&quot;351&quot;/&gt;&lt;/object&gt;&lt;object type=&quot;3&quot; unique_id=&quot;13315&quot;&gt;&lt;property id=&quot;20148&quot; value=&quot;5&quot;/&gt;&lt;property id=&quot;20300&quot; value=&quot;Slide 7&quot;/&gt;&lt;property id=&quot;20307&quot; value=&quot;355&quot;/&gt;&lt;/object&gt;&lt;object type=&quot;3&quot; unique_id=&quot;13316&quot;&gt;&lt;property id=&quot;20148&quot; value=&quot;5&quot;/&gt;&lt;property id=&quot;20300&quot; value=&quot;Slide 13&quot;/&gt;&lt;property id=&quot;20307&quot; value=&quot;356&quot;/&gt;&lt;/object&gt;&lt;object type=&quot;3&quot; unique_id=&quot;13317&quot;&gt;&lt;property id=&quot;20148&quot; value=&quot;5&quot;/&gt;&lt;property id=&quot;20300&quot; value=&quot;Slide 20&quot;/&gt;&lt;property id=&quot;20307&quot; value=&quot;357&quot;/&gt;&lt;/object&gt;&lt;object type=&quot;3&quot; unique_id=&quot;14034&quot;&gt;&lt;property id=&quot;20148&quot; value=&quot;5&quot;/&gt;&lt;property id=&quot;20300&quot; value=&quot;Slide 8&quot;/&gt;&lt;property id=&quot;20307&quot; value=&quot;367&quot;/&gt;&lt;/object&gt;&lt;object type=&quot;3&quot; unique_id=&quot;14035&quot;&gt;&lt;property id=&quot;20148&quot; value=&quot;5&quot;/&gt;&lt;property id=&quot;20300&quot; value=&quot;Slide 9&quot;/&gt;&lt;property id=&quot;20307&quot; value=&quot;368&quot;/&gt;&lt;/object&gt;&lt;object type=&quot;3&quot; unique_id=&quot;14036&quot;&gt;&lt;property id=&quot;20148&quot; value=&quot;5&quot;/&gt;&lt;property id=&quot;20300&quot; value=&quot;Slide 10&quot;/&gt;&lt;property id=&quot;20307&quot; value=&quot;369&quot;/&gt;&lt;/object&gt;&lt;object type=&quot;3&quot; unique_id=&quot;14037&quot;&gt;&lt;property id=&quot;20148&quot; value=&quot;5&quot;/&gt;&lt;property id=&quot;20300&quot; value=&quot;Slide 11&quot;/&gt;&lt;property id=&quot;20307&quot; value=&quot;370&quot;/&gt;&lt;/object&gt;&lt;object type=&quot;3&quot; unique_id=&quot;14495&quot;&gt;&lt;property id=&quot;20148&quot; value=&quot;5&quot;/&gt;&lt;property id=&quot;20300&quot; value=&quot;Slide 12&quot;/&gt;&lt;property id=&quot;20307&quot; value=&quot;382&quot;/&gt;&lt;/object&gt;&lt;object type=&quot;3&quot; unique_id=&quot;14726&quot;&gt;&lt;property id=&quot;20148&quot; value=&quot;5&quot;/&gt;&lt;property id=&quot;20300&quot; value=&quot;Slide 19&quot;/&gt;&lt;property id=&quot;20307&quot; value=&quot;387&quot;/&gt;&lt;/object&gt;&lt;object type=&quot;3&quot; unique_id=&quot;14859&quot;&gt;&lt;property id=&quot;20148&quot; value=&quot;5&quot;/&gt;&lt;property id=&quot;20300&quot; value=&quot;Slide 14&quot;/&gt;&lt;property id=&quot;20307&quot; value=&quot;393&quot;/&gt;&lt;/object&gt;&lt;object type=&quot;3&quot; unique_id=&quot;14861&quot;&gt;&lt;property id=&quot;20148&quot; value=&quot;5&quot;/&gt;&lt;property id=&quot;20300&quot; value=&quot;Slide 16&quot;/&gt;&lt;property id=&quot;20307&quot; value=&quot;390&quot;/&gt;&lt;/object&gt;&lt;object type=&quot;3&quot; unique_id=&quot;14905&quot;&gt;&lt;property id=&quot;20148&quot; value=&quot;5&quot;/&gt;&lt;property id=&quot;20300&quot; value=&quot;Slide 21&quot;/&gt;&lt;property id=&quot;20307&quot; value=&quot;394&quot;/&gt;&lt;/object&gt;&lt;object type=&quot;3&quot; unique_id=&quot;14906&quot;&gt;&lt;property id=&quot;20148&quot; value=&quot;5&quot;/&gt;&lt;property id=&quot;20300&quot; value=&quot;Slide 22&quot;/&gt;&lt;property id=&quot;20307&quot; value=&quot;395&quot;/&gt;&lt;/object&gt;&lt;object type=&quot;3&quot; unique_id=&quot;14907&quot;&gt;&lt;property id=&quot;20148&quot; value=&quot;5&quot;/&gt;&lt;property id=&quot;20300&quot; value=&quot;Slide 15&quot;/&gt;&lt;property id=&quot;20307&quot; value=&quot;396&quot;/&gt;&lt;/object&gt;&lt;object type=&quot;3&quot; unique_id=&quot;14908&quot;&gt;&lt;property id=&quot;20148&quot; value=&quot;5&quot;/&gt;&lt;property id=&quot;20300&quot; value=&quot;Slide 17&quot;/&gt;&lt;property id=&quot;20307&quot; value=&quot;397&quot;/&gt;&lt;/object&gt;&lt;object type=&quot;3&quot; unique_id=&quot;14972&quot;&gt;&lt;property id=&quot;20148&quot; value=&quot;5&quot;/&gt;&lt;property id=&quot;20300&quot; value=&quot;Slide 3&quot;/&gt;&lt;property id=&quot;20307&quot; value=&quot;398&quot;/&gt;&lt;/object&gt;&lt;object type=&quot;3&quot; unique_id=&quot;14973&quot;&gt;&lt;property id=&quot;20148&quot; value=&quot;5&quot;/&gt;&lt;property id=&quot;20300&quot; value=&quot;Slide 5&quot;/&gt;&lt;property id=&quot;20307&quot; value=&quot;399&quot;/&gt;&lt;/object&gt;&lt;object type=&quot;3&quot; unique_id=&quot;14974&quot;&gt;&lt;property id=&quot;20148&quot; value=&quot;5&quot;/&gt;&lt;property id=&quot;20300&quot; value=&quot;Slide 6&quot;/&gt;&lt;property id=&quot;20307&quot; value=&quot;40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11328</TotalTime>
  <Words>973</Words>
  <Application>Microsoft Office PowerPoint</Application>
  <PresentationFormat>Custom</PresentationFormat>
  <Paragraphs>190</Paragraphs>
  <Slides>19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DELL-PC</dc:creator>
  <cp:lastModifiedBy>Windows User</cp:lastModifiedBy>
  <cp:revision>451</cp:revision>
  <dcterms:created xsi:type="dcterms:W3CDTF">2016-12-09T08:21:06Z</dcterms:created>
  <dcterms:modified xsi:type="dcterms:W3CDTF">2020-05-26T14:18:52Z</dcterms:modified>
</cp:coreProperties>
</file>