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7"/>
  </p:notesMasterIdLst>
  <p:sldIdLst>
    <p:sldId id="258" r:id="rId4"/>
    <p:sldId id="262" r:id="rId5"/>
    <p:sldId id="488" r:id="rId6"/>
    <p:sldId id="491" r:id="rId8"/>
    <p:sldId id="492" r:id="rId9"/>
    <p:sldId id="495" r:id="rId10"/>
    <p:sldId id="499" r:id="rId11"/>
    <p:sldId id="493" r:id="rId12"/>
    <p:sldId id="498" r:id="rId13"/>
    <p:sldId id="494" r:id="rId14"/>
    <p:sldId id="496" r:id="rId15"/>
    <p:sldId id="497" r:id="rId16"/>
    <p:sldId id="333" r:id="rId17"/>
    <p:sldId id="500" r:id="rId18"/>
    <p:sldId id="485" r:id="rId19"/>
  </p:sldIdLst>
  <p:sldSz cx="12192000" cy="6858000"/>
  <p:notesSz cx="6858000" cy="9144000"/>
  <p:custShowLst>
    <p:custShow name="Custom Show 1" id="0">
      <p:sldLst>
        <p:sld r:id="rId4"/>
        <p:sld r:id="rId5"/>
        <p:sld r:id="rId19"/>
        <p:sld r:id="rId17"/>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4"/>
    <a:srgbClr val="2E4D24"/>
    <a:srgbClr val="21411C"/>
    <a:srgbClr val="2F4929"/>
    <a:srgbClr val="F3DE76"/>
    <a:srgbClr val="3A143A"/>
    <a:srgbClr val="283603"/>
    <a:srgbClr val="1B676B"/>
    <a:srgbClr val="519548"/>
    <a:srgbClr val="88C4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autoAdjust="0"/>
    <p:restoredTop sz="94660"/>
  </p:normalViewPr>
  <p:slideViewPr>
    <p:cSldViewPr snapToGrid="0">
      <p:cViewPr>
        <p:scale>
          <a:sx n="80" d="100"/>
          <a:sy n="80" d="100"/>
        </p:scale>
        <p:origin x="43"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76AEC-3697-461F-97E9-BA09BD678BB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F3181-BBC0-4764-A405-C5E67F340D6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DA9EDC-106A-46F3-A7C7-CEC8F46862F6}" type="slidenum">
              <a:rPr lang="vi-VN" smtClean="0">
                <a:solidFill>
                  <a:prstClr val="black"/>
                </a:solidFill>
              </a:rPr>
            </a:fld>
            <a:endParaRPr lang="vi-VN" smtClean="0">
              <a:solidFill>
                <a:prstClr val="black"/>
              </a:solidFill>
            </a:endParaRPr>
          </a:p>
        </p:txBody>
      </p:sp>
      <p:sp>
        <p:nvSpPr>
          <p:cNvPr id="33795" name="Rectangle 2"/>
          <p:cNvSpPr>
            <a:spLocks noGrp="1" noRot="1" noChangeAspect="1" noChangeArrowheads="1" noTextEdit="1"/>
          </p:cNvSpPr>
          <p:nvPr>
            <p:ph type="sldImg"/>
          </p:nvPr>
        </p:nvSpPr>
        <p:spPr>
          <a:xfrm>
            <a:off x="381000" y="685800"/>
            <a:ext cx="6096000" cy="3429000"/>
          </a:xfrm>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4AA026D-5155-4411-A095-EE8A8D92F9B1}"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C1BED98-F7AE-4B9B-9E71-D9EE7C5BB7B1}" type="slidenum">
              <a:rPr lang="en-US" altLang="en-US" smtClean="0"/>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A83B406-2E82-4D5D-B903-994E3A882372}"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0EFD4A6-672C-45D9-B2CC-760954BE1822}" type="slidenum">
              <a:rPr lang="en-US" altLang="en-US" smtClean="0"/>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9A5B89D-1A3F-4A70-BA56-E7DF8269C7EC}"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2284204-0419-4229-B2C4-64FD79D41F3B}" type="slidenum">
              <a:rPr lang="en-US" altLang="en-US" smtClean="0"/>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accent3"/>
                </a:solidFill>
                <a:latin typeface="+mj-lt"/>
                <a:cs typeface="Arial" panose="020B0604020202020204" pitchFamily="34" charset="0"/>
              </a:defRPr>
            </a:lvl1pPr>
          </a:lstStyle>
          <a:p>
            <a:pPr lvl="0"/>
            <a:r>
              <a:rPr lang="en-US" altLang="ko-KR" dirty="0"/>
              <a:t>BASIC LAYOUT</a:t>
            </a:r>
            <a:endParaRPr lang="en-US" altLang="ko-KR" dirty="0"/>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5" b="0" baseline="0">
                <a:solidFill>
                  <a:schemeClr val="tx1">
                    <a:lumMod val="75000"/>
                    <a:lumOff val="25000"/>
                  </a:schemeClr>
                </a:solidFill>
                <a:latin typeface="+mn-lt"/>
                <a:cs typeface="Arial" panose="020B0604020202020204" pitchFamily="34" charset="0"/>
              </a:defRPr>
            </a:lvl1pPr>
          </a:lstStyle>
          <a:p>
            <a:pPr lvl="0"/>
            <a:r>
              <a:rPr lang="en-US" altLang="ko-KR" dirty="0"/>
              <a:t>Insert the title of your subtitle Here</a:t>
            </a:r>
            <a:endParaRPr lang="en-US" altLang="ko-KR" dirty="0"/>
          </a:p>
        </p:txBody>
      </p:sp>
      <p:pic>
        <p:nvPicPr>
          <p:cNvPr id="2050" name="Picture 2" descr="E:\002-KIMS BUSINESS\007-02-Fullslidesppt-Contents\20161206\02-\color-pencil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1972"/>
            <a:ext cx="12192000" cy="7152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ADA5A535-6320-418C-9600-AEFAF11C159B}" type="datetimeFigureOut">
              <a:rPr lang="en-US"/>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8FE777F4-EB74-4B71-91C2-7A559086A21E}"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7704373-27C8-4744-B552-26724315BEDF}"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8C51E95-7D05-4D3C-BC7D-4DCCFFB107EC}" type="slidenum">
              <a:rPr lang="en-US" altLang="en-US" smtClean="0"/>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4BAB41FF-7D32-46D6-937C-F532D77E1B30}"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7CEAAC5-5D4A-493D-A8C4-C0536BD8B102}" type="slidenum">
              <a:rPr lang="en-US" altLang="en-US" smtClean="0"/>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661E94E-D7C1-4CE2-BC21-8F9D57E6139D}"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287296F-68F0-498B-97F3-34F3BA995236}" type="slidenum">
              <a:rPr lang="en-US" altLang="en-US" smtClean="0"/>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4C6385C-8D0E-4458-BBCC-AA41E082FF04}" type="datetimeFigureOut">
              <a:rPr lang="en-US" smtClean="0"/>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ADC8E3F-5227-48A1-B09A-0F68F081EFDB}" type="slidenum">
              <a:rPr lang="en-US" altLang="en-US" smtClean="0"/>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11CEEF6-EA97-4984-97DD-4D3F86680638}" type="datetimeFigureOut">
              <a:rPr lang="en-US" smtClean="0"/>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DB3D901-D1DC-43EE-9D87-40E076DB7456}" type="slidenum">
              <a:rPr lang="en-US" altLang="en-US" smtClean="0"/>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6621A5D-E4FF-4911-AE10-90CD2D1C932A}" type="datetimeFigureOut">
              <a:rPr lang="en-US" smtClean="0"/>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C8B45A5-4FE3-44AE-AD49-43BA1CA6FC73}" type="slidenum">
              <a:rPr lang="en-US" altLang="en-US" smtClean="0"/>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F54135ED-5E04-4331-88C4-572EB8A446AB}"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430A344-01BD-4FDD-88B8-F3ABCC39118A}" type="slidenum">
              <a:rPr lang="en-US" altLang="en-US" smtClean="0"/>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2ABD724A-9F60-4923-8496-E99A68EB6F12}"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B8C84B0-ED62-42A5-866E-DB98F94DEB64}" type="slidenum">
              <a:rPr lang="en-US" altLang="en-US" smtClean="0"/>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135ED-5E04-4331-88C4-572EB8A446A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0A344-01BD-4FDD-88B8-F3ABCC39118A}" type="slidenum">
              <a:rPr lang="en-US" altLang="en-US" smtClean="0"/>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a:fld id="{BB283FE6-28B0-4038-85C1-3E535868ACA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a:fld id="{3CB0C4C0-AAA8-4480-B9B7-DD413929BC5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 name="Picture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76024"/>
          </a:xfrm>
          <a:prstGeom prst="rect">
            <a:avLst/>
          </a:prstGeom>
        </p:spPr>
      </p:pic>
      <p:sp>
        <p:nvSpPr>
          <p:cNvPr id="23" name="Rectangle: Rounded Corners 22"/>
          <p:cNvSpPr/>
          <p:nvPr/>
        </p:nvSpPr>
        <p:spPr>
          <a:xfrm>
            <a:off x="1" y="912396"/>
            <a:ext cx="12194212" cy="5412204"/>
          </a:xfrm>
          <a:prstGeom prst="roundRect">
            <a:avLst/>
          </a:prstGeom>
          <a:solidFill>
            <a:srgbClr val="ACB826">
              <a:alpha val="4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847724" y="2317442"/>
            <a:ext cx="10984302" cy="3871829"/>
          </a:xfrm>
          <a:prstGeom prst="rect">
            <a:avLst/>
          </a:prstGeom>
          <a:noFill/>
        </p:spPr>
        <p:txBody>
          <a:bodyPr wrap="square" rtlCol="0">
            <a:spAutoFit/>
          </a:bodyPr>
          <a:lstStyle/>
          <a:p>
            <a:pPr marL="0" marR="0" algn="ctr">
              <a:lnSpc>
                <a:spcPct val="115000"/>
              </a:lnSpc>
              <a:spcBef>
                <a:spcPts val="0"/>
              </a:spcBef>
              <a:spcAft>
                <a:spcPts val="0"/>
              </a:spcAft>
            </a:pPr>
            <a:r>
              <a:rPr lang="en-US" sz="4800" b="1" u="sng" dirty="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BÀI </a:t>
            </a:r>
            <a:r>
              <a:rPr lang="en-US" sz="4800" b="1" u="sng"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26 </a:t>
            </a:r>
            <a:r>
              <a:rPr lang="en-US" sz="4800" b="1" dirty="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THỰC </a:t>
            </a:r>
            <a:r>
              <a:rPr lang="en-US"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HÀNH </a:t>
            </a:r>
            <a:r>
              <a:rPr lang="vi-VN"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VỀ HÔ HẤP TẾ BÀO Ở THỰC VẬT THÔNG QUA</a:t>
            </a:r>
            <a:endParaRPr lang="vi-VN"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algn="ctr">
              <a:lnSpc>
                <a:spcPct val="115000"/>
              </a:lnSpc>
              <a:spcBef>
                <a:spcPts val="0"/>
              </a:spcBef>
              <a:spcAft>
                <a:spcPts val="0"/>
              </a:spcAft>
            </a:pPr>
            <a:r>
              <a:rPr lang="vi-VN"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SỰ NẢY MẦM CỦA HẠT</a:t>
            </a:r>
            <a:endParaRPr lang="en-US" sz="4800" b="1" dirty="0">
              <a:solidFill>
                <a:srgbClr val="1B391B"/>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0"/>
              </a:spcAft>
            </a:pPr>
            <a:endParaRPr lang="en-US" sz="4000" b="1" dirty="0">
              <a:solidFill>
                <a:srgbClr val="1B391B"/>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7862886" y="5710662"/>
            <a:ext cx="10353674" cy="822018"/>
          </a:xfrm>
        </p:spPr>
        <p:txBody>
          <a:bodyPr/>
          <a:lstStyle/>
          <a:p>
            <a:pPr marL="0" indent="0">
              <a:buNone/>
            </a:pPr>
            <a:r>
              <a:rPr lang="vi-VN" dirty="0" smtClean="0">
                <a:latin typeface="+mj-lt"/>
              </a:rPr>
              <a:t>GV: Phạm Thị Thu An</a:t>
            </a:r>
            <a:endParaRPr lang="en-US" dirty="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2125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15956"/>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0" name="Hộp Văn bản 1"/>
          <p:cNvSpPr txBox="1"/>
          <p:nvPr/>
        </p:nvSpPr>
        <p:spPr>
          <a:xfrm>
            <a:off x="264430" y="3375924"/>
            <a:ext cx="2173970" cy="175432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smtClean="0">
                <a:solidFill>
                  <a:prstClr val="black"/>
                </a:solidFill>
                <a:latin typeface="Times New Roman" panose="02020603050405020304" pitchFamily="18" charset="0"/>
                <a:cs typeface="Times New Roman" panose="02020603050405020304" pitchFamily="18" charset="0"/>
              </a:rPr>
              <a:t>HOẠT ĐỘNG NHÓM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2" name="文本框 73"/>
          <p:cNvSpPr txBox="1"/>
          <p:nvPr/>
        </p:nvSpPr>
        <p:spPr>
          <a:xfrm>
            <a:off x="3161701" y="2305120"/>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Nhận dụng </a:t>
            </a: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cụ</a:t>
            </a: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 hóa chất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3" name="文本框 73"/>
          <p:cNvSpPr txBox="1"/>
          <p:nvPr/>
        </p:nvSpPr>
        <p:spPr>
          <a:xfrm>
            <a:off x="3161700" y="3145092"/>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Tiến hành thí nghiệm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4" name="文本框 73"/>
          <p:cNvSpPr txBox="1"/>
          <p:nvPr/>
        </p:nvSpPr>
        <p:spPr>
          <a:xfrm>
            <a:off x="3161699" y="3985064"/>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Quan sát và nêu hiện tượng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5" name="文本框 73"/>
          <p:cNvSpPr txBox="1"/>
          <p:nvPr/>
        </p:nvSpPr>
        <p:spPr>
          <a:xfrm>
            <a:off x="3161698" y="4825036"/>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Giải thích hiện tượng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6" name="文本框 73"/>
          <p:cNvSpPr txBox="1"/>
          <p:nvPr/>
        </p:nvSpPr>
        <p:spPr>
          <a:xfrm>
            <a:off x="3161697" y="5665008"/>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Kết luận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cxnSp>
        <p:nvCxnSpPr>
          <p:cNvPr id="4" name="Straight Arrow Connector 3"/>
          <p:cNvCxnSpPr>
            <a:stCxn id="10" idx="3"/>
            <a:endCxn id="12" idx="1"/>
          </p:cNvCxnSpPr>
          <p:nvPr/>
        </p:nvCxnSpPr>
        <p:spPr>
          <a:xfrm flipV="1">
            <a:off x="2438400" y="2535952"/>
            <a:ext cx="723301" cy="1717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3" idx="1"/>
          </p:cNvCxnSpPr>
          <p:nvPr/>
        </p:nvCxnSpPr>
        <p:spPr>
          <a:xfrm flipV="1">
            <a:off x="2438399" y="3375924"/>
            <a:ext cx="723301" cy="877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1"/>
          </p:cNvCxnSpPr>
          <p:nvPr/>
        </p:nvCxnSpPr>
        <p:spPr>
          <a:xfrm flipV="1">
            <a:off x="2438399" y="4215896"/>
            <a:ext cx="723300" cy="5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5" idx="1"/>
          </p:cNvCxnSpPr>
          <p:nvPr/>
        </p:nvCxnSpPr>
        <p:spPr>
          <a:xfrm>
            <a:off x="2438399" y="4241918"/>
            <a:ext cx="723299" cy="813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3"/>
            <a:endCxn id="16" idx="1"/>
          </p:cNvCxnSpPr>
          <p:nvPr/>
        </p:nvCxnSpPr>
        <p:spPr>
          <a:xfrm>
            <a:off x="2438400" y="4253087"/>
            <a:ext cx="723297" cy="164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Hộp Văn bản 1"/>
          <p:cNvSpPr txBox="1"/>
          <p:nvPr/>
        </p:nvSpPr>
        <p:spPr>
          <a:xfrm>
            <a:off x="8474980" y="3641753"/>
            <a:ext cx="3465898" cy="1200329"/>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smtClean="0">
                <a:solidFill>
                  <a:prstClr val="black"/>
                </a:solidFill>
                <a:latin typeface="Times New Roman" panose="02020603050405020304" pitchFamily="18" charset="0"/>
                <a:cs typeface="Times New Roman" panose="02020603050405020304" pitchFamily="18" charset="0"/>
              </a:rPr>
              <a:t>BÁO CÁO, THẢO LUẬN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0" name="Right Brace 29"/>
          <p:cNvSpPr/>
          <p:nvPr/>
        </p:nvSpPr>
        <p:spPr>
          <a:xfrm>
            <a:off x="7861755" y="2305120"/>
            <a:ext cx="470350" cy="3854726"/>
          </a:xfrm>
          <a:prstGeom prst="rightBrace">
            <a:avLst>
              <a:gd name="adj1" fmla="val 8333"/>
              <a:gd name="adj2" fmla="val 492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anim calcmode="lin" valueType="num">
                                      <p:cBhvr>
                                        <p:cTn id="26" dur="750" fill="hold"/>
                                        <p:tgtEl>
                                          <p:spTgt spid="12"/>
                                        </p:tgtEl>
                                        <p:attrNameLst>
                                          <p:attrName>ppt_x</p:attrName>
                                        </p:attrNameLst>
                                      </p:cBhvr>
                                      <p:tavLst>
                                        <p:tav tm="0">
                                          <p:val>
                                            <p:strVal val="#ppt_x"/>
                                          </p:val>
                                        </p:tav>
                                        <p:tav tm="100000">
                                          <p:val>
                                            <p:strVal val="#ppt_x"/>
                                          </p:val>
                                        </p:tav>
                                      </p:tavLst>
                                    </p:anim>
                                    <p:anim calcmode="lin" valueType="num">
                                      <p:cBhvr>
                                        <p:cTn id="27" dur="75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750"/>
                                        <p:tgtEl>
                                          <p:spTgt spid="14"/>
                                        </p:tgtEl>
                                      </p:cBhvr>
                                    </p:animEffect>
                                    <p:anim calcmode="lin" valueType="num">
                                      <p:cBhvr>
                                        <p:cTn id="36" dur="750" fill="hold"/>
                                        <p:tgtEl>
                                          <p:spTgt spid="14"/>
                                        </p:tgtEl>
                                        <p:attrNameLst>
                                          <p:attrName>ppt_x</p:attrName>
                                        </p:attrNameLst>
                                      </p:cBhvr>
                                      <p:tavLst>
                                        <p:tav tm="0">
                                          <p:val>
                                            <p:strVal val="#ppt_x"/>
                                          </p:val>
                                        </p:tav>
                                        <p:tav tm="100000">
                                          <p:val>
                                            <p:strVal val="#ppt_x"/>
                                          </p:val>
                                        </p:tav>
                                      </p:tavLst>
                                    </p:anim>
                                    <p:anim calcmode="lin" valueType="num">
                                      <p:cBhvr>
                                        <p:cTn id="37" dur="75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750"/>
                                        <p:tgtEl>
                                          <p:spTgt spid="16"/>
                                        </p:tgtEl>
                                      </p:cBhvr>
                                    </p:animEffect>
                                    <p:anim calcmode="lin" valueType="num">
                                      <p:cBhvr>
                                        <p:cTn id="46" dur="750" fill="hold"/>
                                        <p:tgtEl>
                                          <p:spTgt spid="16"/>
                                        </p:tgtEl>
                                        <p:attrNameLst>
                                          <p:attrName>ppt_x</p:attrName>
                                        </p:attrNameLst>
                                      </p:cBhvr>
                                      <p:tavLst>
                                        <p:tav tm="0">
                                          <p:val>
                                            <p:strVal val="#ppt_x"/>
                                          </p:val>
                                        </p:tav>
                                        <p:tav tm="100000">
                                          <p:val>
                                            <p:strVal val="#ppt_x"/>
                                          </p:val>
                                        </p:tav>
                                      </p:tavLst>
                                    </p:anim>
                                    <p:anim calcmode="lin" valueType="num">
                                      <p:cBhvr>
                                        <p:cTn id="47"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animBg="1"/>
      <p:bldP spid="14" grpId="0" animBg="1"/>
      <p:bldP spid="15" grpId="0" animBg="1"/>
      <p:bldP spid="16"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2125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15956"/>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3" name="[Mô phỏng thí nghiệm]🌻Hô hấp tế bào cần O2 ở hạt nảy mầm🌼 Respiration of Germinating Seed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14550" y="2305120"/>
            <a:ext cx="7191375" cy="40451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1744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7842" y="2863163"/>
            <a:ext cx="11736033" cy="1200329"/>
          </a:xfrm>
          <a:prstGeom prst="rect">
            <a:avLst/>
          </a:prstGeom>
          <a:noFill/>
        </p:spPr>
        <p:txBody>
          <a:bodyPr wrap="square" rtlCol="0">
            <a:spAutoFit/>
          </a:bodyPr>
          <a:lstStyle/>
          <a:p>
            <a:pPr marL="1485900" indent="-1485900"/>
            <a:r>
              <a:rPr lang="vi-VN" sz="2400" b="1" dirty="0">
                <a:solidFill>
                  <a:prstClr val="black"/>
                </a:solidFill>
                <a:latin typeface="Times New Roman" panose="02020603050405020304" pitchFamily="18" charset="0"/>
                <a:cs typeface="Times New Roman" panose="02020603050405020304" pitchFamily="18" charset="0"/>
              </a:rPr>
              <a:t>* Kết quả: + </a:t>
            </a:r>
            <a:r>
              <a:rPr lang="vi-VN" sz="2400" b="1" dirty="0" smtClean="0">
                <a:solidFill>
                  <a:prstClr val="black"/>
                </a:solidFill>
                <a:latin typeface="Times New Roman" panose="02020603050405020304" pitchFamily="18" charset="0"/>
                <a:cs typeface="Times New Roman" panose="02020603050405020304" pitchFamily="18" charset="0"/>
              </a:rPr>
              <a:t>Đưa </a:t>
            </a:r>
            <a:r>
              <a:rPr lang="vi-VN" sz="2400" b="1" dirty="0">
                <a:solidFill>
                  <a:prstClr val="black"/>
                </a:solidFill>
                <a:latin typeface="Times New Roman" panose="02020603050405020304" pitchFamily="18" charset="0"/>
                <a:cs typeface="Times New Roman" panose="02020603050405020304" pitchFamily="18" charset="0"/>
              </a:rPr>
              <a:t>nến đang cháy vào miệng bình C </a:t>
            </a:r>
            <a:r>
              <a:rPr lang="vi-VN" sz="2400" b="1" dirty="0"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Ngọn nến tắt ngay lập tức</a:t>
            </a:r>
            <a:endParaRPr lang="vi-VN" sz="2400" b="1" dirty="0">
              <a:solidFill>
                <a:prstClr val="black"/>
              </a:solidFill>
              <a:latin typeface="Times New Roman" panose="02020603050405020304" pitchFamily="18" charset="0"/>
              <a:cs typeface="Times New Roman" panose="02020603050405020304" pitchFamily="18" charset="0"/>
            </a:endParaRPr>
          </a:p>
          <a:p>
            <a:pPr marL="1485900" indent="-1485900"/>
            <a:r>
              <a:rPr lang="vi-VN" sz="2400" b="1" dirty="0" smtClean="0">
                <a:solidFill>
                  <a:prstClr val="black"/>
                </a:solidFill>
                <a:latin typeface="Times New Roman" panose="02020603050405020304" pitchFamily="18" charset="0"/>
                <a:cs typeface="Times New Roman" panose="02020603050405020304" pitchFamily="18" charset="0"/>
              </a:rPr>
              <a:t>                   + </a:t>
            </a:r>
            <a:r>
              <a:rPr lang="vi-VN" sz="2400" b="1" dirty="0">
                <a:solidFill>
                  <a:prstClr val="black"/>
                </a:solidFill>
                <a:latin typeface="Times New Roman" panose="02020603050405020304" pitchFamily="18" charset="0"/>
                <a:cs typeface="Times New Roman" panose="02020603050405020304" pitchFamily="18" charset="0"/>
              </a:rPr>
              <a:t>Dẫn khí trong bình D vào ống nghiệm chứa nước vôi trong </a:t>
            </a:r>
            <a:r>
              <a:rPr lang="vi-VN" sz="2400" b="1" dirty="0"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nước vôi trong có hiện tượng vẩn đục </a:t>
            </a:r>
            <a:endParaRPr lang="vi-VN" sz="24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17843" y="1991844"/>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Dụng cụ, mẫu vật</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7842" y="2401498"/>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Tiến hành thí nghiệm</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17841" y="4100793"/>
            <a:ext cx="11865911" cy="830997"/>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Kết luận: Quá trình hô hấp của tế </a:t>
            </a:r>
            <a:r>
              <a:rPr lang="vi-VN" sz="2400" b="1" smtClean="0">
                <a:solidFill>
                  <a:prstClr val="black"/>
                </a:solidFill>
                <a:latin typeface="Times New Roman" panose="02020603050405020304" pitchFamily="18" charset="0"/>
                <a:cs typeface="Times New Roman" panose="02020603050405020304" pitchFamily="18" charset="0"/>
              </a:rPr>
              <a:t>bào </a:t>
            </a:r>
            <a:r>
              <a:rPr lang="vi-VN" sz="2400" b="1">
                <a:solidFill>
                  <a:prstClr val="black"/>
                </a:solidFill>
                <a:latin typeface="Times New Roman" panose="02020603050405020304" pitchFamily="18" charset="0"/>
                <a:cs typeface="Times New Roman" panose="02020603050405020304" pitchFamily="18" charset="0"/>
              </a:rPr>
              <a:t>đã</a:t>
            </a:r>
            <a:r>
              <a:rPr lang="vi-VN" sz="2400" b="1"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hấp thụ khí oxygen và thải ra khí carbon dioxide</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7842" y="1568331"/>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282" y="1420139"/>
            <a:ext cx="11630826" cy="584775"/>
          </a:xfrm>
          <a:prstGeom prst="rect">
            <a:avLst/>
          </a:prstGeom>
          <a:noFill/>
        </p:spPr>
        <p:txBody>
          <a:bodyPr wrap="square" rtlCol="0">
            <a:spAutoFit/>
          </a:bodyPr>
          <a:lstStyle/>
          <a:p>
            <a:pPr algn="just"/>
            <a:r>
              <a:rPr lang="vi-VN" sz="3200" b="1" u="sng" dirty="0" smtClean="0">
                <a:solidFill>
                  <a:srgbClr val="C05044"/>
                </a:solidFill>
                <a:latin typeface="Times New Roman" panose="02020603050405020304" pitchFamily="18" charset="0"/>
                <a:cs typeface="Times New Roman" panose="02020603050405020304" pitchFamily="18" charset="0"/>
              </a:rPr>
              <a:t>Câu 1:</a:t>
            </a:r>
            <a:r>
              <a:rPr lang="vi-VN" sz="3200" b="1" dirty="0" smtClean="0">
                <a:solidFill>
                  <a:srgbClr val="C05044"/>
                </a:solidFill>
                <a:latin typeface="Times New Roman" panose="02020603050405020304" pitchFamily="18" charset="0"/>
                <a:cs typeface="Times New Roman" panose="02020603050405020304" pitchFamily="18" charset="0"/>
              </a:rPr>
              <a:t> Việc </a:t>
            </a:r>
            <a:r>
              <a:rPr lang="vi-VN" sz="3200" b="1" dirty="0">
                <a:solidFill>
                  <a:srgbClr val="C05044"/>
                </a:solidFill>
                <a:latin typeface="Times New Roman" panose="02020603050405020304" pitchFamily="18" charset="0"/>
                <a:cs typeface="Times New Roman" panose="02020603050405020304" pitchFamily="18" charset="0"/>
              </a:rPr>
              <a:t>để cốc thủy tinh vào chỗ tối có tác dụng </a:t>
            </a:r>
            <a:r>
              <a:rPr lang="vi-VN" sz="3200" b="1" dirty="0" smtClean="0">
                <a:solidFill>
                  <a:srgbClr val="C05044"/>
                </a:solidFill>
                <a:latin typeface="Times New Roman" panose="02020603050405020304" pitchFamily="18" charset="0"/>
                <a:cs typeface="Times New Roman" panose="02020603050405020304" pitchFamily="18" charset="0"/>
              </a:rPr>
              <a:t>gì?</a:t>
            </a:r>
            <a:r>
              <a:rPr lang="en-US" sz="3200" b="1" dirty="0" smtClean="0">
                <a:solidFill>
                  <a:srgbClr val="C05044"/>
                </a:solidFill>
                <a:latin typeface="Times New Roman" panose="02020603050405020304" pitchFamily="18" charset="0"/>
                <a:cs typeface="Times New Roman" panose="02020603050405020304" pitchFamily="18" charset="0"/>
              </a:rPr>
              <a:t> </a:t>
            </a:r>
            <a:endParaRPr lang="en-US" sz="3200" b="1" dirty="0">
              <a:solidFill>
                <a:srgbClr val="C05044"/>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3117638" y="102857"/>
            <a:ext cx="6940762" cy="1033738"/>
            <a:chOff x="3019243" y="8365"/>
            <a:chExt cx="7263442" cy="1483743"/>
          </a:xfrm>
        </p:grpSpPr>
        <p:sp>
          <p:nvSpPr>
            <p:cNvPr id="15" name="Arrow: Chevron 13"/>
            <p:cNvSpPr/>
            <p:nvPr/>
          </p:nvSpPr>
          <p:spPr>
            <a:xfrm>
              <a:off x="3019243" y="8365"/>
              <a:ext cx="7263442" cy="1483743"/>
            </a:xfrm>
            <a:prstGeom prst="chevron">
              <a:avLst/>
            </a:prstGeom>
            <a:solidFill>
              <a:srgbClr val="B8DAF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p:cNvSpPr txBox="1"/>
            <p:nvPr/>
          </p:nvSpPr>
          <p:spPr>
            <a:xfrm>
              <a:off x="3952579" y="401463"/>
              <a:ext cx="5542648" cy="927691"/>
            </a:xfrm>
            <a:prstGeom prst="rect">
              <a:avLst/>
            </a:prstGeom>
            <a:noFill/>
          </p:spPr>
          <p:txBody>
            <a:bodyPr wrap="square" rtlCol="0">
              <a:spAutoFit/>
            </a:bodyPr>
            <a:lstStyle/>
            <a:p>
              <a:r>
                <a:rPr lang="vi-VN" sz="3600" b="1" dirty="0" smtClean="0">
                  <a:solidFill>
                    <a:srgbClr val="741A1B"/>
                  </a:solidFill>
                  <a:latin typeface="Times New Roman" panose="02020603050405020304" pitchFamily="18" charset="0"/>
                  <a:cs typeface="Times New Roman" panose="02020603050405020304" pitchFamily="18" charset="0"/>
                </a:rPr>
                <a:t>CÂU HỎI THẢO LUẬN</a:t>
              </a:r>
              <a:endParaRPr lang="en-US" sz="3600" b="1" dirty="0">
                <a:solidFill>
                  <a:srgbClr val="741A1B"/>
                </a:solidFill>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239282" y="3248196"/>
            <a:ext cx="11357360" cy="1079039"/>
          </a:xfrm>
          <a:prstGeom prst="rect">
            <a:avLst/>
          </a:prstGeom>
          <a:noFill/>
        </p:spPr>
        <p:txBody>
          <a:bodyPr wrap="square" rtlCol="0">
            <a:spAutoFit/>
          </a:bodyPr>
          <a:lstStyle/>
          <a:p>
            <a:pPr algn="just"/>
            <a:r>
              <a:rPr lang="vi-VN" sz="3200" b="1" u="sng" dirty="0" smtClean="0">
                <a:solidFill>
                  <a:srgbClr val="C05044"/>
                </a:solidFill>
                <a:latin typeface="Times New Roman" panose="02020603050405020304" pitchFamily="18" charset="0"/>
                <a:cs typeface="Times New Roman" panose="02020603050405020304" pitchFamily="18" charset="0"/>
              </a:rPr>
              <a:t>Câu 2</a:t>
            </a:r>
            <a:r>
              <a:rPr lang="vi-VN" sz="3200" b="1" dirty="0" smtClean="0">
                <a:solidFill>
                  <a:srgbClr val="C05044"/>
                </a:solidFill>
                <a:latin typeface="Times New Roman" panose="02020603050405020304" pitchFamily="18" charset="0"/>
                <a:cs typeface="Times New Roman" panose="02020603050405020304" pitchFamily="18" charset="0"/>
              </a:rPr>
              <a:t>: Sau thời gian ủ ấm hỗn hợp làm sữa chua, nếu để sản phẩm ở ngoài không khí thì điều gì sẽ xảy ra?</a:t>
            </a:r>
            <a:endParaRPr lang="en-US" sz="3200" b="1" dirty="0">
              <a:solidFill>
                <a:srgbClr val="C05044"/>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0" y="2223504"/>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 y="4996260"/>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3335" y="2033449"/>
            <a:ext cx="11041168" cy="1077218"/>
          </a:xfrm>
          <a:prstGeom prst="rect">
            <a:avLst/>
          </a:prstGeom>
          <a:noFill/>
        </p:spPr>
        <p:txBody>
          <a:bodyPr wrap="square" rtlCol="0">
            <a:spAutoFit/>
          </a:bodyPr>
          <a:lstStyle/>
          <a:p>
            <a:pPr algn="just"/>
            <a:r>
              <a:rPr lang="vi-VN" sz="3200" dirty="0">
                <a:solidFill>
                  <a:srgbClr val="002060"/>
                </a:solidFill>
                <a:latin typeface="Times New Roman" panose="02020603050405020304" pitchFamily="18" charset="0"/>
                <a:cs typeface="Times New Roman" panose="02020603050405020304" pitchFamily="18" charset="0"/>
              </a:rPr>
              <a:t>Để cốc thủy tinh vào chỗ tối có tác dụng làm hạn chế quá trình quang hợp xảy ra</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93335" y="4444209"/>
            <a:ext cx="11230598" cy="1569660"/>
          </a:xfrm>
          <a:prstGeom prst="rect">
            <a:avLst/>
          </a:prstGeom>
          <a:noFill/>
        </p:spPr>
        <p:txBody>
          <a:bodyPr wrap="square" rtlCol="0">
            <a:spAutoFit/>
          </a:bodyPr>
          <a:lstStyle/>
          <a:p>
            <a:pPr algn="just"/>
            <a:r>
              <a:rPr lang="vi-VN" sz="3200" dirty="0">
                <a:solidFill>
                  <a:srgbClr val="002060"/>
                </a:solidFill>
                <a:latin typeface="Times New Roman" panose="02020603050405020304" pitchFamily="18" charset="0"/>
                <a:cs typeface="Times New Roman" panose="02020603050405020304" pitchFamily="18" charset="0"/>
              </a:rPr>
              <a:t>Quá trình hô hấp của hạt đang nảy mầm </a:t>
            </a:r>
            <a:r>
              <a:rPr lang="vi-VN" sz="3200" dirty="0" smtClean="0">
                <a:solidFill>
                  <a:srgbClr val="002060"/>
                </a:solidFill>
                <a:latin typeface="Times New Roman" panose="02020603050405020304" pitchFamily="18" charset="0"/>
                <a:cs typeface="Times New Roman" panose="02020603050405020304" pitchFamily="18" charset="0"/>
              </a:rPr>
              <a:t>đã </a:t>
            </a:r>
            <a:r>
              <a:rPr lang="vi-VN" sz="3200" dirty="0">
                <a:solidFill>
                  <a:srgbClr val="002060"/>
                </a:solidFill>
                <a:latin typeface="Times New Roman" panose="02020603050405020304" pitchFamily="18" charset="0"/>
                <a:cs typeface="Times New Roman" panose="02020603050405020304" pitchFamily="18" charset="0"/>
              </a:rPr>
              <a:t>hấp thụ khí </a:t>
            </a:r>
            <a:r>
              <a:rPr lang="vi-VN" sz="3200" dirty="0" smtClean="0">
                <a:solidFill>
                  <a:srgbClr val="002060"/>
                </a:solidFill>
                <a:latin typeface="Times New Roman" panose="02020603050405020304" pitchFamily="18" charset="0"/>
                <a:cs typeface="Times New Roman" panose="02020603050405020304" pitchFamily="18" charset="0"/>
              </a:rPr>
              <a:t>oxygen (ngọn nến tắt ngay lập tức) </a:t>
            </a:r>
            <a:r>
              <a:rPr lang="vi-VN" sz="3200" dirty="0">
                <a:solidFill>
                  <a:srgbClr val="002060"/>
                </a:solidFill>
                <a:latin typeface="Times New Roman" panose="02020603050405020304" pitchFamily="18" charset="0"/>
                <a:cs typeface="Times New Roman" panose="02020603050405020304" pitchFamily="18" charset="0"/>
              </a:rPr>
              <a:t>và thải ra khí carbon </a:t>
            </a:r>
            <a:r>
              <a:rPr lang="vi-VN" sz="3200" dirty="0" smtClean="0">
                <a:solidFill>
                  <a:srgbClr val="002060"/>
                </a:solidFill>
                <a:latin typeface="Times New Roman" panose="02020603050405020304" pitchFamily="18" charset="0"/>
                <a:cs typeface="Times New Roman" panose="02020603050405020304" pitchFamily="18" charset="0"/>
              </a:rPr>
              <a:t>dioxide (đục nước vôi trong)</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249"/>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249"/>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 grpId="0" animBg="1"/>
      <p:bldP spid="18" grpId="0" animBg="1"/>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6" name="TextBox 5"/>
          <p:cNvSpPr txBox="1"/>
          <p:nvPr/>
        </p:nvSpPr>
        <p:spPr>
          <a:xfrm>
            <a:off x="217842" y="11744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III. Báo cáo kết quả thực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1"/>
          <a:stretch>
            <a:fillRect/>
          </a:stretch>
        </p:blipFill>
        <p:spPr>
          <a:xfrm>
            <a:off x="1415373" y="1819592"/>
            <a:ext cx="9859608" cy="482666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831" y="0"/>
            <a:ext cx="12192000" cy="6858000"/>
          </a:xfrm>
          <a:prstGeom prst="rect">
            <a:avLst/>
          </a:prstGeom>
        </p:spPr>
      </p:pic>
      <p:sp>
        <p:nvSpPr>
          <p:cNvPr id="8" name="TextBox 7"/>
          <p:cNvSpPr txBox="1"/>
          <p:nvPr/>
        </p:nvSpPr>
        <p:spPr>
          <a:xfrm>
            <a:off x="1674976" y="504197"/>
            <a:ext cx="10981208" cy="3200876"/>
          </a:xfrm>
          <a:prstGeom prst="rect">
            <a:avLst/>
          </a:prstGeom>
          <a:noFill/>
        </p:spPr>
        <p:txBody>
          <a:bodyPr wrap="square" rtlCol="0">
            <a:spAutoFit/>
          </a:bodyPr>
          <a:lstStyle/>
          <a:p>
            <a:pPr>
              <a:lnSpc>
                <a:spcPct val="150000"/>
              </a:lnSpc>
              <a:spcBef>
                <a:spcPts val="600"/>
              </a:spcBef>
            </a:pPr>
            <a:r>
              <a:rPr lang="vi-VN" sz="48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DẶN DÒ</a:t>
            </a:r>
            <a:endParaRPr lang="en-US" sz="48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600"/>
              </a:spcBef>
              <a:buFontTx/>
              <a:buChar char="-"/>
            </a:pP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Hoàn thành bài thu hoạch (BTVN</a:t>
            </a: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600"/>
              </a:spcBef>
              <a:buFontTx/>
              <a:buChar char="-"/>
            </a:pP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Xem trước bài </a:t>
            </a: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27. </a:t>
            </a: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Trao đổi khí ở sinh vật</a:t>
            </a:r>
            <a:endPar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852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 </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4" name="TextBox 3"/>
          <p:cNvSpPr txBox="1"/>
          <p:nvPr/>
        </p:nvSpPr>
        <p:spPr>
          <a:xfrm>
            <a:off x="217843" y="1217363"/>
            <a:ext cx="6127335" cy="461665"/>
          </a:xfrm>
          <a:prstGeom prst="rect">
            <a:avLst/>
          </a:prstGeom>
          <a:noFill/>
        </p:spPr>
        <p:txBody>
          <a:bodyPr wrap="square" rtlCol="0">
            <a:spAutoFit/>
          </a:bodyPr>
          <a:lstStyle/>
          <a:p>
            <a:r>
              <a:rPr lang="vi-VN" sz="2400" b="1" u="sng" dirty="0" smtClean="0">
                <a:latin typeface="Times New Roman" panose="02020603050405020304" pitchFamily="18" charset="0"/>
                <a:cs typeface="Times New Roman" panose="02020603050405020304" pitchFamily="18" charset="0"/>
              </a:rPr>
              <a:t>I. </a:t>
            </a:r>
            <a:r>
              <a:rPr lang="vi-VN" sz="2400" b="1" u="sng" dirty="0" smtClean="0">
                <a:latin typeface="Times New Roman" panose="02020603050405020304" pitchFamily="18" charset="0"/>
                <a:cs typeface="Times New Roman" panose="02020603050405020304" pitchFamily="18" charset="0"/>
              </a:rPr>
              <a:t>Mục tiêu</a:t>
            </a:r>
            <a:endParaRPr lang="en-US" sz="2400" b="1" u="sng"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79028"/>
            <a:ext cx="11964113" cy="830997"/>
          </a:xfrm>
          <a:prstGeom prst="rect">
            <a:avLst/>
          </a:prstGeom>
          <a:noFill/>
        </p:spPr>
        <p:txBody>
          <a:bodyPr wrap="square" rtlCol="0">
            <a:spAutoFit/>
          </a:bodyPr>
          <a:lstStyle/>
          <a:p>
            <a:r>
              <a:rPr lang="vi-VN" sz="2400" b="1" dirty="0" smtClean="0">
                <a:latin typeface="Times New Roman" panose="02020603050405020304" pitchFamily="18" charset="0"/>
                <a:cs typeface="Times New Roman" panose="02020603050405020304" pitchFamily="18" charset="0"/>
              </a:rPr>
              <a:t>Chứng minh: Phương trình hô hấp tế bào       </a:t>
            </a:r>
            <a:endParaRPr lang="vi-VN" sz="2400" b="1" dirty="0" smtClean="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Glucose   +  Oxygen               Nước  +  Carbon dioxide   +   Năng lượng (ATP và nhiệt)                      </a:t>
            </a:r>
            <a:endParaRPr lang="en-US" sz="2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3467100" y="2288717"/>
            <a:ext cx="781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4"/>
          <p:cNvSpPr>
            <a:spLocks noChangeArrowheads="1"/>
          </p:cNvSpPr>
          <p:nvPr/>
        </p:nvSpPr>
        <p:spPr bwMode="auto">
          <a:xfrm>
            <a:off x="94646" y="152400"/>
            <a:ext cx="12026900" cy="6705600"/>
          </a:xfrm>
          <a:prstGeom prst="rect">
            <a:avLst/>
          </a:prstGeom>
          <a:noFill/>
          <a:ln w="76200" cmpd="tri" algn="ctr">
            <a:pattFill prst="solidDmnd">
              <a:fgClr>
                <a:srgbClr val="993366"/>
              </a:fgClr>
              <a:bgClr>
                <a:srgbClr val="FFFFFF"/>
              </a:bgClr>
            </a:pattFill>
            <a:miter lim="800000"/>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pPr defTabSz="1219200"/>
            <a:endParaRPr lang="en-US" sz="3200" b="1">
              <a:solidFill>
                <a:prstClr val="black"/>
              </a:solidFill>
              <a:latin typeface="Times New Roman" panose="02020603050405020304" pitchFamily="18" charset="0"/>
              <a:cs typeface="Times New Roman" panose="02020603050405020304" pitchFamily="18" charset="0"/>
            </a:endParaRPr>
          </a:p>
        </p:txBody>
      </p:sp>
      <p:grpSp>
        <p:nvGrpSpPr>
          <p:cNvPr id="3" name="Group 2"/>
          <p:cNvGrpSpPr/>
          <p:nvPr/>
        </p:nvGrpSpPr>
        <p:grpSpPr bwMode="auto">
          <a:xfrm>
            <a:off x="252114" y="1969245"/>
            <a:ext cx="9013745" cy="1078755"/>
            <a:chOff x="292274" y="2928551"/>
            <a:chExt cx="4741161" cy="864000"/>
          </a:xfrm>
        </p:grpSpPr>
        <p:sp>
          <p:nvSpPr>
            <p:cNvPr id="23"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24" name="AutoShape 92"/>
            <p:cNvSpPr>
              <a:spLocks noChangeAspect="1" noChangeArrowheads="1"/>
            </p:cNvSpPr>
            <p:nvPr/>
          </p:nvSpPr>
          <p:spPr bwMode="auto">
            <a:xfrm rot="16200000" flipH="1">
              <a:off x="62802" y="3158023"/>
              <a:ext cx="864000" cy="405056"/>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25" name="직사각형 110"/>
            <p:cNvSpPr>
              <a:spLocks noChangeArrowheads="1"/>
            </p:cNvSpPr>
            <p:nvPr/>
          </p:nvSpPr>
          <p:spPr bwMode="auto">
            <a:xfrm>
              <a:off x="370859" y="3032975"/>
              <a:ext cx="205058" cy="468360"/>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a:solidFill>
                    <a:srgbClr val="F79646">
                      <a:lumMod val="75000"/>
                    </a:srgbClr>
                  </a:solidFill>
                  <a:latin typeface="Times New Roman" panose="02020603050405020304" pitchFamily="18" charset="0"/>
                  <a:cs typeface="Times New Roman" panose="02020603050405020304" pitchFamily="18" charset="0"/>
                </a:rPr>
                <a:t>1</a:t>
              </a:r>
              <a:endParaRPr lang="ko-KR" altLang="en-US" sz="3200" b="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09" name="TextBox 10"/>
            <p:cNvSpPr txBox="1">
              <a:spLocks noChangeArrowheads="1"/>
            </p:cNvSpPr>
            <p:nvPr/>
          </p:nvSpPr>
          <p:spPr bwMode="auto">
            <a:xfrm>
              <a:off x="744461" y="2928551"/>
              <a:ext cx="4188941" cy="86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latinLnBrk="1" hangingPunct="1"/>
              <a:r>
                <a:rPr lang="vi-VN" altLang="ko-KR" sz="3200" b="1" dirty="0" smtClean="0">
                  <a:solidFill>
                    <a:prstClr val="white"/>
                  </a:solidFill>
                  <a:latin typeface="Times New Roman" panose="02020603050405020304" pitchFamily="18" charset="0"/>
                  <a:ea typeface="Gulim" pitchFamily="34" charset="-127"/>
                  <a:cs typeface="Times New Roman" panose="02020603050405020304" pitchFamily="18" charset="0"/>
                </a:rPr>
                <a:t>Chứng minh nhiệt lượng được tạo ra qua quá trình hô hấp</a:t>
              </a:r>
              <a:endParaRPr lang="ko-KR" altLang="en-US" sz="3200" b="1" dirty="0">
                <a:solidFill>
                  <a:prstClr val="white"/>
                </a:solidFill>
                <a:latin typeface="Times New Roman" panose="02020603050405020304" pitchFamily="18" charset="0"/>
                <a:ea typeface="Gulim" pitchFamily="34" charset="-127"/>
                <a:cs typeface="Times New Roman" panose="02020603050405020304" pitchFamily="18" charset="0"/>
              </a:endParaRPr>
            </a:p>
          </p:txBody>
        </p:sp>
      </p:grpSp>
      <p:sp>
        <p:nvSpPr>
          <p:cNvPr id="34" name="Text Placeholder 1"/>
          <p:cNvSpPr txBox="1"/>
          <p:nvPr/>
        </p:nvSpPr>
        <p:spPr bwMode="auto">
          <a:xfrm>
            <a:off x="1525744" y="732457"/>
            <a:ext cx="11635085"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eaLnBrk="0" hangingPunct="0">
              <a:defRPr>
                <a:solidFill>
                  <a:schemeClr val="tx1"/>
                </a:solidFill>
                <a:latin typeface="Arial" panose="020B0604020202020204" pitchFamily="34" charset="0"/>
                <a:cs typeface="Arial" panose="020B0604020202020204" pitchFamily="34" charset="0"/>
              </a:defRPr>
            </a:lvl1pPr>
            <a:lvl2pPr marL="742950" indent="-285750" defTabSz="913130" eaLnBrk="0" hangingPunct="0">
              <a:defRPr>
                <a:solidFill>
                  <a:schemeClr val="tx1"/>
                </a:solidFill>
                <a:latin typeface="Arial" panose="020B0604020202020204" pitchFamily="34" charset="0"/>
                <a:cs typeface="Arial" panose="020B0604020202020204" pitchFamily="34" charset="0"/>
              </a:defRPr>
            </a:lvl2pPr>
            <a:lvl3pPr marL="1143000" indent="-228600" defTabSz="913130" eaLnBrk="0" hangingPunct="0">
              <a:defRPr>
                <a:solidFill>
                  <a:schemeClr val="tx1"/>
                </a:solidFill>
                <a:latin typeface="Arial" panose="020B0604020202020204" pitchFamily="34" charset="0"/>
                <a:cs typeface="Arial" panose="020B0604020202020204" pitchFamily="34" charset="0"/>
              </a:defRPr>
            </a:lvl3pPr>
            <a:lvl4pPr marL="1600200" indent="-228600" defTabSz="913130" eaLnBrk="0" hangingPunct="0">
              <a:defRPr>
                <a:solidFill>
                  <a:schemeClr val="tx1"/>
                </a:solidFill>
                <a:latin typeface="Arial" panose="020B0604020202020204" pitchFamily="34" charset="0"/>
                <a:cs typeface="Arial" panose="020B0604020202020204" pitchFamily="34" charset="0"/>
              </a:defRPr>
            </a:lvl4pPr>
            <a:lvl5pPr marL="2057400" indent="-228600" defTabSz="913130" eaLnBrk="0" hangingPunct="0">
              <a:defRPr>
                <a:solidFill>
                  <a:schemeClr val="tx1"/>
                </a:solidFill>
                <a:latin typeface="Arial" panose="020B0604020202020204" pitchFamily="34" charset="0"/>
                <a:cs typeface="Arial" panose="020B0604020202020204" pitchFamily="34" charset="0"/>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3735" b="1" dirty="0">
                <a:solidFill>
                  <a:srgbClr val="2D2D8A"/>
                </a:solidFill>
                <a:latin typeface="Times New Roman" panose="02020603050405020304" pitchFamily="18" charset="0"/>
                <a:ea typeface="Gulim" pitchFamily="34" charset="-127"/>
                <a:cs typeface="Times New Roman" panose="02020603050405020304" pitchFamily="18" charset="0"/>
              </a:rPr>
              <a:t>NỘI DUNG</a:t>
            </a:r>
            <a:r>
              <a:rPr lang="en-US" altLang="ko-KR" sz="3735" b="1" dirty="0" smtClean="0">
                <a:solidFill>
                  <a:srgbClr val="2D2D8A"/>
                </a:solidFill>
                <a:latin typeface="Times New Roman" panose="02020603050405020304" pitchFamily="18" charset="0"/>
                <a:ea typeface="Gulim" pitchFamily="34" charset="-127"/>
                <a:cs typeface="Times New Roman" panose="02020603050405020304" pitchFamily="18" charset="0"/>
              </a:rPr>
              <a:t>:</a:t>
            </a:r>
            <a:r>
              <a:rPr lang="vi-VN" altLang="ko-KR" sz="3735" b="1" dirty="0" smtClean="0">
                <a:solidFill>
                  <a:srgbClr val="2D2D8A"/>
                </a:solidFill>
                <a:latin typeface="Times New Roman" panose="02020603050405020304" pitchFamily="18" charset="0"/>
                <a:ea typeface="Gulim" pitchFamily="34" charset="-127"/>
                <a:cs typeface="Times New Roman" panose="02020603050405020304" pitchFamily="18" charset="0"/>
              </a:rPr>
              <a:t> TIẾN HÀNH THÍ NGHIỆM</a:t>
            </a:r>
            <a:endParaRPr lang="en-US" altLang="ko-KR" sz="3735" b="1" dirty="0">
              <a:solidFill>
                <a:srgbClr val="2D2D8A"/>
              </a:solidFill>
              <a:latin typeface="Times New Roman" panose="02020603050405020304" pitchFamily="18" charset="0"/>
              <a:ea typeface="Gulim" pitchFamily="34" charset="-127"/>
              <a:cs typeface="Times New Roman" panose="02020603050405020304" pitchFamily="18" charset="0"/>
            </a:endParaRPr>
          </a:p>
        </p:txBody>
      </p:sp>
      <p:grpSp>
        <p:nvGrpSpPr>
          <p:cNvPr id="40" name="Group 39"/>
          <p:cNvGrpSpPr/>
          <p:nvPr/>
        </p:nvGrpSpPr>
        <p:grpSpPr bwMode="auto">
          <a:xfrm>
            <a:off x="252113" y="4716884"/>
            <a:ext cx="9013745" cy="1164671"/>
            <a:chOff x="292274" y="2928551"/>
            <a:chExt cx="4741161" cy="932812"/>
          </a:xfrm>
        </p:grpSpPr>
        <p:sp>
          <p:nvSpPr>
            <p:cNvPr id="41"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42" name="AutoShape 92"/>
            <p:cNvSpPr>
              <a:spLocks noChangeAspect="1" noChangeArrowheads="1"/>
            </p:cNvSpPr>
            <p:nvPr/>
          </p:nvSpPr>
          <p:spPr bwMode="auto">
            <a:xfrm rot="16200000" flipH="1">
              <a:off x="62802" y="3158023"/>
              <a:ext cx="864000" cy="405056"/>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43" name="직사각형 110"/>
            <p:cNvSpPr>
              <a:spLocks noChangeArrowheads="1"/>
            </p:cNvSpPr>
            <p:nvPr/>
          </p:nvSpPr>
          <p:spPr bwMode="auto">
            <a:xfrm>
              <a:off x="366741" y="3099501"/>
              <a:ext cx="205058" cy="468360"/>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a:solidFill>
                    <a:srgbClr val="F79646">
                      <a:lumMod val="75000"/>
                    </a:srgbClr>
                  </a:solidFill>
                  <a:latin typeface="Times New Roman" panose="02020603050405020304" pitchFamily="18" charset="0"/>
                  <a:cs typeface="Times New Roman" panose="02020603050405020304" pitchFamily="18" charset="0"/>
                </a:rPr>
                <a:t>2</a:t>
              </a:r>
              <a:endParaRPr lang="ko-KR" altLang="en-US" sz="3200" b="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44" name="TextBox 10"/>
            <p:cNvSpPr txBox="1">
              <a:spLocks noChangeArrowheads="1"/>
            </p:cNvSpPr>
            <p:nvPr/>
          </p:nvSpPr>
          <p:spPr bwMode="auto">
            <a:xfrm>
              <a:off x="737611" y="2998594"/>
              <a:ext cx="4188941" cy="86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latinLnBrk="1" hangingPunct="1"/>
              <a:r>
                <a:rPr lang="vi-VN" altLang="ko-KR" sz="3200" b="1" dirty="0" smtClean="0">
                  <a:solidFill>
                    <a:prstClr val="white"/>
                  </a:solidFill>
                  <a:latin typeface="Times New Roman" panose="02020603050405020304" pitchFamily="18" charset="0"/>
                  <a:ea typeface="Gulim" pitchFamily="34" charset="-127"/>
                  <a:cs typeface="Times New Roman" panose="02020603050405020304" pitchFamily="18" charset="0"/>
                </a:rPr>
                <a:t>Chứng minh hô hấp tế bào hấp thụ khí oxygen và thải ra khí carbon dioxyde</a:t>
              </a:r>
              <a:endParaRPr lang="ko-KR" altLang="en-US" sz="3200" b="1" dirty="0">
                <a:solidFill>
                  <a:prstClr val="white"/>
                </a:solidFill>
                <a:latin typeface="Times New Roman" panose="02020603050405020304" pitchFamily="18" charset="0"/>
                <a:ea typeface="Gulim" pitchFamily="34" charset="-127"/>
                <a:cs typeface="Times New Roman" panose="02020603050405020304" pitchFamily="18" charset="0"/>
              </a:endParaRPr>
            </a:p>
          </p:txBody>
        </p:sp>
      </p:grpSp>
      <p:sp>
        <p:nvSpPr>
          <p:cNvPr id="2" name="Rectangle 1"/>
          <p:cNvSpPr/>
          <p:nvPr/>
        </p:nvSpPr>
        <p:spPr>
          <a:xfrm>
            <a:off x="10025743" y="2507258"/>
            <a:ext cx="1828800" cy="268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200"/>
            <a:r>
              <a:rPr lang="en-US" sz="3200" b="1" dirty="0" err="1">
                <a:solidFill>
                  <a:prstClr val="black"/>
                </a:solidFill>
                <a:latin typeface="Times New Roman" panose="02020603050405020304" pitchFamily="18" charset="0"/>
                <a:cs typeface="Times New Roman" panose="02020603050405020304" pitchFamily="18" charset="0"/>
              </a:rPr>
              <a:t>Hoàn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thành</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cs typeface="Times New Roman" panose="02020603050405020304" pitchFamily="18" charset="0"/>
              </a:rPr>
              <a:t>bài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hoạch</a:t>
            </a:r>
            <a:endParaRPr lang="en-US" sz="3200" b="1" dirty="0">
              <a:solidFill>
                <a:prstClr val="black"/>
              </a:solidFill>
              <a:latin typeface="Times New Roman" panose="02020603050405020304" pitchFamily="18" charset="0"/>
              <a:cs typeface="Times New Roman" panose="02020603050405020304" pitchFamily="18" charset="0"/>
            </a:endParaRPr>
          </a:p>
        </p:txBody>
      </p:sp>
      <p:cxnSp>
        <p:nvCxnSpPr>
          <p:cNvPr id="21" name="Straight Arrow Connector 20"/>
          <p:cNvCxnSpPr>
            <a:stCxn id="23" idx="3"/>
            <a:endCxn id="2" idx="1"/>
          </p:cNvCxnSpPr>
          <p:nvPr/>
        </p:nvCxnSpPr>
        <p:spPr>
          <a:xfrm>
            <a:off x="9265859" y="2508622"/>
            <a:ext cx="759884" cy="1339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3"/>
            <a:endCxn id="2" idx="1"/>
          </p:cNvCxnSpPr>
          <p:nvPr/>
        </p:nvCxnSpPr>
        <p:spPr>
          <a:xfrm flipV="1">
            <a:off x="9265858" y="3848100"/>
            <a:ext cx="759885" cy="14081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591" y="14239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4" name="TextBox 3"/>
          <p:cNvSpPr txBox="1"/>
          <p:nvPr/>
        </p:nvSpPr>
        <p:spPr>
          <a:xfrm>
            <a:off x="217842" y="1164960"/>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00179" y="4392940"/>
            <a:ext cx="2252706" cy="2069921"/>
          </a:xfrm>
          <a:prstGeom prst="rect">
            <a:avLst/>
          </a:prstGeom>
        </p:spPr>
      </p:pic>
      <p:sp>
        <p:nvSpPr>
          <p:cNvPr id="6" name="文本框 73"/>
          <p:cNvSpPr txBox="1"/>
          <p:nvPr/>
        </p:nvSpPr>
        <p:spPr>
          <a:xfrm>
            <a:off x="3616096" y="2618750"/>
            <a:ext cx="2110600" cy="2308322"/>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Thiết kế thí nghiệm chứng minh nhiệt lượng tạo ra qua quá trình hô hấp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7" name="Hộp Văn bản 1"/>
          <p:cNvSpPr txBox="1"/>
          <p:nvPr/>
        </p:nvSpPr>
        <p:spPr>
          <a:xfrm>
            <a:off x="235855" y="3147324"/>
            <a:ext cx="2775096" cy="1200329"/>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prstClr val="black"/>
                </a:solidFill>
                <a:latin typeface="Times New Roman" panose="02020603050405020304" pitchFamily="18" charset="0"/>
                <a:cs typeface="Times New Roman" panose="02020603050405020304" pitchFamily="18" charset="0"/>
              </a:rPr>
              <a:t>NHIỆM VỤ ĐÃ </a:t>
            </a:r>
            <a:r>
              <a:rPr lang="en-US" sz="3200" b="1" dirty="0">
                <a:solidFill>
                  <a:prstClr val="black"/>
                </a:solidFill>
                <a:latin typeface="Times New Roman" panose="02020603050405020304" pitchFamily="18" charset="0"/>
                <a:cs typeface="Times New Roman" panose="02020603050405020304" pitchFamily="18" charset="0"/>
              </a:rPr>
              <a:t>GIAO</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7842" y="1568331"/>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5852462" y="2218145"/>
            <a:ext cx="6115049" cy="3109532"/>
          </a:xfrm>
          <a:prstGeom prst="rect">
            <a:avLst/>
          </a:prstGeom>
        </p:spPr>
      </p:pic>
      <p:sp>
        <p:nvSpPr>
          <p:cNvPr id="14" name="文本框 73"/>
          <p:cNvSpPr txBox="1"/>
          <p:nvPr/>
        </p:nvSpPr>
        <p:spPr>
          <a:xfrm>
            <a:off x="4938128" y="5868280"/>
            <a:ext cx="7029383"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Làm nhật kí theo dõi nhiệt độ ở bình A và bình B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5" name="Curved Right Arrow 4"/>
          <p:cNvSpPr/>
          <p:nvPr/>
        </p:nvSpPr>
        <p:spPr>
          <a:xfrm>
            <a:off x="3513170" y="5001057"/>
            <a:ext cx="1362075" cy="13288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ight Arrow 14"/>
          <p:cNvSpPr/>
          <p:nvPr/>
        </p:nvSpPr>
        <p:spPr>
          <a:xfrm>
            <a:off x="3010951" y="3496176"/>
            <a:ext cx="607950" cy="6907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0" grpId="0"/>
      <p:bldP spid="14" grpId="0" animBg="1"/>
      <p:bldP spid="5"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94769"/>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38175" y="261772"/>
            <a:ext cx="11129384"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6" name="文本框 73"/>
          <p:cNvSpPr txBox="1"/>
          <p:nvPr/>
        </p:nvSpPr>
        <p:spPr>
          <a:xfrm>
            <a:off x="5509628" y="5256176"/>
            <a:ext cx="6415671" cy="830995"/>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Kết luận về sự chuyển hóa năng lượng diễn ra trong quá trình hạt nảy mầm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7842" y="10601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463556"/>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2" name="Hộp Văn bản 1"/>
          <p:cNvSpPr txBox="1"/>
          <p:nvPr/>
        </p:nvSpPr>
        <p:spPr>
          <a:xfrm>
            <a:off x="235855" y="3328299"/>
            <a:ext cx="2775096" cy="1200329"/>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dirty="0" smtClean="0">
                <a:solidFill>
                  <a:prstClr val="black"/>
                </a:solidFill>
                <a:latin typeface="Times New Roman" panose="02020603050405020304" pitchFamily="18" charset="0"/>
                <a:cs typeface="Times New Roman" panose="02020603050405020304" pitchFamily="18" charset="0"/>
              </a:rPr>
              <a:t>BÁO CÁO, TRÌNH BÀY</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3" name="Right Arrow 12"/>
          <p:cNvSpPr/>
          <p:nvPr/>
        </p:nvSpPr>
        <p:spPr>
          <a:xfrm>
            <a:off x="3010951" y="3677151"/>
            <a:ext cx="607950" cy="6907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73"/>
          <p:cNvSpPr txBox="1"/>
          <p:nvPr/>
        </p:nvSpPr>
        <p:spPr>
          <a:xfrm>
            <a:off x="3618901" y="2110155"/>
            <a:ext cx="6749047"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Dụng cụ, mẫu vật cần thiết để thiết kế thí nghiệm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5" name="文本框 73"/>
          <p:cNvSpPr txBox="1"/>
          <p:nvPr/>
        </p:nvSpPr>
        <p:spPr>
          <a:xfrm>
            <a:off x="3842752" y="2826703"/>
            <a:ext cx="6987172"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Các bước tiến hành thí nghiệm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6" name="文本框 73"/>
          <p:cNvSpPr txBox="1"/>
          <p:nvPr/>
        </p:nvSpPr>
        <p:spPr>
          <a:xfrm>
            <a:off x="4357741" y="3599187"/>
            <a:ext cx="6987172"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defPPr>
              <a:defRPr lang="en-US"/>
            </a:defPPr>
            <a:lvl1pPr algn="ctr">
              <a:defRPr sz="2400" b="1">
                <a:solidFill>
                  <a:srgbClr val="000000">
                    <a:lumMod val="75000"/>
                    <a:lumOff val="25000"/>
                  </a:srgbClr>
                </a:solidFill>
                <a:latin typeface="Times New Roman" panose="02020603050405020304" pitchFamily="18" charset="0"/>
                <a:cs typeface="Times New Roman" panose="02020603050405020304" pitchFamily="18" charset="0"/>
              </a:defRPr>
            </a:lvl1pPr>
          </a:lstStyle>
          <a:p>
            <a:r>
              <a:rPr lang="vi-VN" altLang="zh-CN" dirty="0"/>
              <a:t>Giá trị nhiệt độ ở bình A và bình B </a:t>
            </a:r>
            <a:endParaRPr lang="zh-CN" altLang="en-US" dirty="0"/>
          </a:p>
        </p:txBody>
      </p:sp>
      <p:sp>
        <p:nvSpPr>
          <p:cNvPr id="17" name="文本框 73"/>
          <p:cNvSpPr txBox="1"/>
          <p:nvPr/>
        </p:nvSpPr>
        <p:spPr>
          <a:xfrm>
            <a:off x="4780387" y="4362387"/>
            <a:ext cx="6987172"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defPPr>
              <a:defRPr lang="en-US"/>
            </a:defPPr>
            <a:lvl1pPr algn="ctr">
              <a:defRPr sz="2400" b="1">
                <a:solidFill>
                  <a:srgbClr val="000000">
                    <a:lumMod val="75000"/>
                    <a:lumOff val="25000"/>
                  </a:srgbClr>
                </a:solidFill>
                <a:latin typeface="Times New Roman" panose="02020603050405020304" pitchFamily="18" charset="0"/>
                <a:cs typeface="Times New Roman" panose="02020603050405020304" pitchFamily="18" charset="0"/>
              </a:defRPr>
            </a:lvl1pPr>
          </a:lstStyle>
          <a:p>
            <a:r>
              <a:rPr lang="vi-VN" altLang="zh-CN" dirty="0" smtClean="0"/>
              <a:t>Giải thích kết quả thí nghiệm</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641" y="94769"/>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38175" y="261772"/>
            <a:ext cx="11129384"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6" name="TextBox 5"/>
          <p:cNvSpPr txBox="1"/>
          <p:nvPr/>
        </p:nvSpPr>
        <p:spPr>
          <a:xfrm>
            <a:off x="217842" y="10601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7842" y="1463556"/>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8" name="[Sinh học 11] Quá trình hô hấp toả nhiệ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285999" y="2172898"/>
            <a:ext cx="7244697" cy="407514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163" y="1162811"/>
            <a:ext cx="11630826" cy="523220"/>
          </a:xfrm>
          <a:prstGeom prst="rect">
            <a:avLst/>
          </a:prstGeom>
          <a:noFill/>
        </p:spPr>
        <p:txBody>
          <a:bodyPr wrap="square" rtlCol="0">
            <a:spAutoFit/>
          </a:bodyPr>
          <a:lstStyle/>
          <a:p>
            <a:pPr algn="just"/>
            <a:r>
              <a:rPr lang="vi-VN" sz="2800" b="1" u="sng" dirty="0">
                <a:solidFill>
                  <a:srgbClr val="C05044"/>
                </a:solidFill>
                <a:latin typeface="Times New Roman" panose="02020603050405020304" pitchFamily="18" charset="0"/>
                <a:cs typeface="Times New Roman" panose="02020603050405020304" pitchFamily="18" charset="0"/>
              </a:rPr>
              <a:t>Câu 1:</a:t>
            </a:r>
            <a:r>
              <a:rPr lang="vi-VN" sz="2800" b="1" dirty="0">
                <a:solidFill>
                  <a:srgbClr val="C05044"/>
                </a:solidFill>
                <a:latin typeface="Times New Roman" panose="02020603050405020304" pitchFamily="18" charset="0"/>
                <a:cs typeface="Times New Roman" panose="02020603050405020304" pitchFamily="18" charset="0"/>
              </a:rPr>
              <a:t> Vì sao chúng ta nên ngâm hạt trong nước ấm</a:t>
            </a:r>
            <a:r>
              <a:rPr lang="vi-VN" sz="2800" b="1" dirty="0" smtClean="0">
                <a:solidFill>
                  <a:srgbClr val="C05044"/>
                </a:solidFill>
                <a:latin typeface="Times New Roman" panose="02020603050405020304" pitchFamily="18" charset="0"/>
                <a:cs typeface="Times New Roman" panose="02020603050405020304" pitchFamily="18" charset="0"/>
              </a:rPr>
              <a:t>?</a:t>
            </a:r>
            <a:endParaRPr lang="vi-VN" sz="2800" b="1" dirty="0">
              <a:solidFill>
                <a:srgbClr val="C05044"/>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2546138" y="0"/>
            <a:ext cx="6750261" cy="1033738"/>
            <a:chOff x="2271057" y="-77934"/>
            <a:chExt cx="7263442" cy="1483743"/>
          </a:xfrm>
        </p:grpSpPr>
        <p:sp>
          <p:nvSpPr>
            <p:cNvPr id="15" name="Arrow: Chevron 13"/>
            <p:cNvSpPr/>
            <p:nvPr/>
          </p:nvSpPr>
          <p:spPr>
            <a:xfrm>
              <a:off x="2271057" y="-77934"/>
              <a:ext cx="7263442" cy="1483743"/>
            </a:xfrm>
            <a:prstGeom prst="chevron">
              <a:avLst/>
            </a:prstGeom>
            <a:solidFill>
              <a:srgbClr val="B8DAF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black"/>
                </a:solidFill>
              </a:endParaRPr>
            </a:p>
          </p:txBody>
        </p:sp>
        <p:sp>
          <p:nvSpPr>
            <p:cNvPr id="16" name="TextBox 15"/>
            <p:cNvSpPr txBox="1"/>
            <p:nvPr/>
          </p:nvSpPr>
          <p:spPr>
            <a:xfrm>
              <a:off x="3274410" y="225122"/>
              <a:ext cx="5932117" cy="927691"/>
            </a:xfrm>
            <a:prstGeom prst="rect">
              <a:avLst/>
            </a:prstGeom>
            <a:noFill/>
          </p:spPr>
          <p:txBody>
            <a:bodyPr wrap="square" rtlCol="0">
              <a:spAutoFit/>
            </a:bodyPr>
            <a:lstStyle/>
            <a:p>
              <a:r>
                <a:rPr lang="vi-VN" sz="3600" b="1" dirty="0" smtClean="0">
                  <a:solidFill>
                    <a:srgbClr val="741A1B"/>
                  </a:solidFill>
                  <a:latin typeface="Times New Roman" panose="02020603050405020304" pitchFamily="18" charset="0"/>
                  <a:cs typeface="Times New Roman" panose="02020603050405020304" pitchFamily="18" charset="0"/>
                </a:rPr>
                <a:t>CÂU HỎI THẢO LUẬN</a:t>
              </a:r>
              <a:endParaRPr lang="en-US" sz="3600" b="1" dirty="0">
                <a:solidFill>
                  <a:srgbClr val="741A1B"/>
                </a:solidFill>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220854" y="3688879"/>
            <a:ext cx="11971146" cy="954107"/>
          </a:xfrm>
          <a:prstGeom prst="rect">
            <a:avLst/>
          </a:prstGeom>
          <a:noFill/>
        </p:spPr>
        <p:txBody>
          <a:bodyPr wrap="square" rtlCol="0">
            <a:spAutoFit/>
          </a:bodyPr>
          <a:lstStyle/>
          <a:p>
            <a:pPr algn="just"/>
            <a:r>
              <a:rPr lang="vi-VN" sz="2800" b="1" u="sng" dirty="0">
                <a:solidFill>
                  <a:srgbClr val="C05044"/>
                </a:solidFill>
                <a:latin typeface="Times New Roman" panose="02020603050405020304" pitchFamily="18" charset="0"/>
                <a:cs typeface="Times New Roman" panose="02020603050405020304" pitchFamily="18" charset="0"/>
              </a:rPr>
              <a:t>Câu 2</a:t>
            </a:r>
            <a:r>
              <a:rPr lang="vi-VN" sz="2800" b="1" dirty="0">
                <a:solidFill>
                  <a:srgbClr val="C05044"/>
                </a:solidFill>
                <a:latin typeface="Times New Roman" panose="02020603050405020304" pitchFamily="18" charset="0"/>
                <a:cs typeface="Times New Roman" panose="02020603050405020304" pitchFamily="18" charset="0"/>
              </a:rPr>
              <a:t>: Mục đích của việc thiết kế hai nhóm thí nghiệm (hạt ngâm và hạt luộc chín) để làm gì?</a:t>
            </a:r>
            <a:endParaRPr lang="vi-VN" sz="2800" b="1" dirty="0">
              <a:solidFill>
                <a:srgbClr val="C05044"/>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0" y="2131354"/>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8" name="Right Arrow 17"/>
          <p:cNvSpPr/>
          <p:nvPr/>
        </p:nvSpPr>
        <p:spPr>
          <a:xfrm>
            <a:off x="0" y="5148498"/>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9" name="TextBox 18"/>
          <p:cNvSpPr txBox="1"/>
          <p:nvPr/>
        </p:nvSpPr>
        <p:spPr>
          <a:xfrm>
            <a:off x="675119" y="1779514"/>
            <a:ext cx="11204870" cy="1815882"/>
          </a:xfrm>
          <a:prstGeom prst="rect">
            <a:avLst/>
          </a:prstGeom>
          <a:noFill/>
        </p:spPr>
        <p:txBody>
          <a:bodyPr wrap="square" rtlCol="0">
            <a:spAutoFit/>
          </a:bodyPr>
          <a:lstStyle/>
          <a:p>
            <a:pPr algn="just"/>
            <a:r>
              <a:rPr lang="vi-VN" sz="2800" dirty="0" smtClean="0">
                <a:solidFill>
                  <a:srgbClr val="002060"/>
                </a:solidFill>
                <a:latin typeface="Times New Roman" panose="02020603050405020304" pitchFamily="18" charset="0"/>
                <a:cs typeface="Times New Roman" panose="02020603050405020304" pitchFamily="18" charset="0"/>
              </a:rPr>
              <a:t>Chúng </a:t>
            </a:r>
            <a:r>
              <a:rPr lang="vi-VN" sz="2800" dirty="0">
                <a:solidFill>
                  <a:srgbClr val="002060"/>
                </a:solidFill>
                <a:latin typeface="Times New Roman" panose="02020603050405020304" pitchFamily="18" charset="0"/>
                <a:cs typeface="Times New Roman" panose="02020603050405020304" pitchFamily="18" charset="0"/>
              </a:rPr>
              <a:t>ta nên ngâm hạt trong nước ấm vì cường độ hô hấp tỷ lệ thuận với hàm lượng của cơ thể, cơ quan hô hấp. Hàm lượng nước trong cơ quan hô hấp càng cao thì cường độ hô hấp càng cao và ngược lại. Đối với các cơ quan đang ở trạng thái ngủ, tăng lượng nước thì hô hấp sẽ tăng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64138" y="4936364"/>
            <a:ext cx="11230598" cy="954107"/>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Mục đích của thí nghiệm là để so sánh nhiệt độ sinh ra trong quá trình hạt nảy mầm</a:t>
            </a:r>
            <a:endParaRPr 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249"/>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249"/>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 grpId="0" animBg="1"/>
      <p:bldP spid="18" grpId="0" animBg="1"/>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1744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577856"/>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7842" y="2863163"/>
            <a:ext cx="11736033" cy="1569660"/>
          </a:xfrm>
          <a:prstGeom prst="rect">
            <a:avLst/>
          </a:prstGeom>
          <a:noFill/>
        </p:spPr>
        <p:txBody>
          <a:bodyPr wrap="square" rtlCol="0">
            <a:spAutoFit/>
          </a:bodyPr>
          <a:lstStyle/>
          <a:p>
            <a:pPr marL="1485900" indent="-1485900"/>
            <a:r>
              <a:rPr lang="vi-VN" sz="2400" b="1" dirty="0" smtClean="0">
                <a:solidFill>
                  <a:prstClr val="black"/>
                </a:solidFill>
                <a:latin typeface="Times New Roman" panose="02020603050405020304" pitchFamily="18" charset="0"/>
                <a:cs typeface="Times New Roman" panose="02020603050405020304" pitchFamily="18" charset="0"/>
              </a:rPr>
              <a:t>* Kết </a:t>
            </a:r>
            <a:r>
              <a:rPr lang="vi-VN" sz="2400" b="1" dirty="0">
                <a:solidFill>
                  <a:prstClr val="black"/>
                </a:solidFill>
                <a:latin typeface="Times New Roman" panose="02020603050405020304" pitchFamily="18" charset="0"/>
                <a:cs typeface="Times New Roman" panose="02020603050405020304" pitchFamily="18" charset="0"/>
              </a:rPr>
              <a:t>quả: </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Bình A: Nhiệt độ tăng lên 5 – 100C (vì quá trình hô hấp của hạt đang nảy </a:t>
            </a:r>
            <a:r>
              <a:rPr lang="vi-VN" sz="2400" b="1" dirty="0" smtClean="0">
                <a:solidFill>
                  <a:prstClr val="black"/>
                </a:solidFill>
                <a:latin typeface="Times New Roman" panose="02020603050405020304" pitchFamily="18" charset="0"/>
                <a:cs typeface="Times New Roman" panose="02020603050405020304" pitchFamily="18" charset="0"/>
              </a:rPr>
              <a:t> mầm </a:t>
            </a:r>
            <a:r>
              <a:rPr lang="vi-VN" sz="2400" b="1" dirty="0">
                <a:solidFill>
                  <a:prstClr val="black"/>
                </a:solidFill>
                <a:latin typeface="Times New Roman" panose="02020603050405020304" pitchFamily="18" charset="0"/>
                <a:cs typeface="Times New Roman" panose="02020603050405020304" pitchFamily="18" charset="0"/>
              </a:rPr>
              <a:t>sinh ra nhiệt nên làm nhiệt độ tăng lên</a:t>
            </a:r>
            <a:r>
              <a:rPr lang="vi-VN" sz="2400" b="1" dirty="0" smtClean="0">
                <a:solidFill>
                  <a:prstClr val="black"/>
                </a:solidFill>
                <a:latin typeface="Times New Roman" panose="02020603050405020304" pitchFamily="18" charset="0"/>
                <a:cs typeface="Times New Roman" panose="02020603050405020304" pitchFamily="18" charset="0"/>
              </a:rPr>
              <a:t>)</a:t>
            </a:r>
            <a:endParaRPr lang="vi-VN" sz="2400" b="1" dirty="0" smtClean="0">
              <a:solidFill>
                <a:prstClr val="black"/>
              </a:solidFill>
              <a:latin typeface="Times New Roman" panose="02020603050405020304" pitchFamily="18" charset="0"/>
              <a:cs typeface="Times New Roman" panose="02020603050405020304" pitchFamily="18" charset="0"/>
            </a:endParaRPr>
          </a:p>
          <a:p>
            <a:pPr marL="1428750"/>
            <a:r>
              <a:rPr lang="vi-VN" sz="2400" b="1" dirty="0">
                <a:solidFill>
                  <a:prstClr val="black"/>
                </a:solidFill>
                <a:latin typeface="Times New Roman" panose="02020603050405020304" pitchFamily="18" charset="0"/>
                <a:cs typeface="Times New Roman" panose="02020603050405020304" pitchFamily="18" charset="0"/>
              </a:rPr>
              <a:t> </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Bình B: Nhiệt độ không thay đổi (vì hạt đã chết thì không thực hiện quá trình hô hấp</a:t>
            </a:r>
            <a:r>
              <a:rPr lang="vi-VN" sz="2400" b="1" dirty="0" smtClean="0">
                <a:solidFill>
                  <a:prstClr val="black"/>
                </a:solidFill>
                <a:latin typeface="Times New Roman" panose="02020603050405020304" pitchFamily="18" charset="0"/>
                <a:cs typeface="Times New Roman" panose="02020603050405020304" pitchFamily="18" charset="0"/>
              </a:rPr>
              <a:t>)</a:t>
            </a:r>
            <a:endParaRPr lang="vi-VN" sz="24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17843" y="1991844"/>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Dụng cụ, mẫu vật</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7842" y="2401498"/>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Tiến hành thí nghiệm</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17842" y="4432823"/>
            <a:ext cx="1075495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Kết luận: Quá trình hô hấp của tế bào đã sinh ra nhiệt</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endPar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2125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15956"/>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1">
            <a:extLst>
              <a:ext uri="{28A0092B-C50C-407E-A947-70E740481C1C}">
                <a14:useLocalDpi xmlns:a14="http://schemas.microsoft.com/office/drawing/2010/main" val="0"/>
              </a:ext>
            </a:extLst>
          </a:blip>
          <a:stretch>
            <a:fillRect/>
          </a:stretch>
        </p:blipFill>
        <p:spPr>
          <a:xfrm>
            <a:off x="1028700" y="2305120"/>
            <a:ext cx="9734550" cy="40874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TIMING" val="|0.5|1.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4071</Words>
  <PresentationFormat>Widescreen</PresentationFormat>
  <Paragraphs>161</Paragraphs>
  <Slides>15</Slides>
  <Notes>1</Notes>
  <HiddenSlides>0</HiddenSlides>
  <MMClips>2</MMClips>
  <ScaleCrop>false</ScaleCrop>
  <HeadingPairs>
    <vt:vector size="8" baseType="variant">
      <vt:variant>
        <vt:lpstr>已用的字体</vt:lpstr>
      </vt:variant>
      <vt:variant>
        <vt:i4>11</vt:i4>
      </vt:variant>
      <vt:variant>
        <vt:lpstr>主题</vt:lpstr>
      </vt:variant>
      <vt:variant>
        <vt:i4>2</vt:i4>
      </vt:variant>
      <vt:variant>
        <vt:lpstr>幻灯片标题</vt:lpstr>
      </vt:variant>
      <vt:variant>
        <vt:i4>15</vt:i4>
      </vt:variant>
      <vt:variant>
        <vt:lpstr>自定义放映</vt:lpstr>
      </vt:variant>
      <vt:variant>
        <vt:i4>1</vt:i4>
      </vt:variant>
    </vt:vector>
  </HeadingPairs>
  <TitlesOfParts>
    <vt:vector size="29" baseType="lpstr">
      <vt:lpstr>Arial</vt:lpstr>
      <vt:lpstr>SimSun</vt:lpstr>
      <vt:lpstr>Wingdings</vt:lpstr>
      <vt:lpstr>Times New Roman</vt:lpstr>
      <vt:lpstr>Calibri</vt:lpstr>
      <vt:lpstr>Gulim</vt:lpstr>
      <vt:lpstr>Malgun Gothic</vt:lpstr>
      <vt:lpstr>Wingdings 3</vt:lpstr>
      <vt:lpstr>Calibri Light</vt:lpstr>
      <vt:lpstr>Microsoft YaHei</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Custom Show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2021-04-17T13:59:00Z</dcterms:created>
  <dcterms:modified xsi:type="dcterms:W3CDTF">2023-08-17T02:01:54Z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C93A2D173FEB43FEB985319A56C6069A</vt:lpwstr>
  </property>
  <property fmtid="{D5CDD505-2E9C-101B-9397-08002B2CF9AE}" pid="3" name="KSOProductBuildVer">
    <vt:lpwstr>1033-11.2.0.11537</vt:lpwstr>
  </property>
</Properties>
</file>