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5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6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0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8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4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7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9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3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1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5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8CFD-2D55-402C-AA44-534F2E9F75D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7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54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</a:rPr>
              <a:t>CHÀO MỪNG CÁC CON</a:t>
            </a:r>
          </a:p>
          <a:p>
            <a:pPr algn="ctr"/>
            <a:r>
              <a:rPr lang="vi-VN" sz="54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4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3675343" cy="846266"/>
            <a:chOff x="4000467" y="260140"/>
            <a:chExt cx="3675343" cy="846266"/>
          </a:xfrm>
        </p:grpSpPr>
        <p:sp>
          <p:nvSpPr>
            <p:cNvPr id="3" name="Rounded Rectangle 2"/>
            <p:cNvSpPr/>
            <p:nvPr/>
          </p:nvSpPr>
          <p:spPr>
            <a:xfrm>
              <a:off x="5409129" y="412817"/>
              <a:ext cx="2266681" cy="5409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Tập đọc</a:t>
              </a:r>
              <a:endParaRPr lang="en-US" sz="32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712256" cy="84626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7796" t="20739" r="28011" b="17848"/>
          <a:stretch/>
        </p:blipFill>
        <p:spPr>
          <a:xfrm>
            <a:off x="2312126" y="846266"/>
            <a:ext cx="8720694" cy="59058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63485" y="846266"/>
            <a:ext cx="7145384" cy="35394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Ở nhà Hà</a:t>
            </a:r>
          </a:p>
          <a:p>
            <a:pPr algn="just"/>
            <a:r>
              <a:rPr lang="vi-VN" sz="2800" dirty="0" smtClean="0">
                <a:latin typeface="UTM Avo" panose="02040603050506020204" pitchFamily="18" charset="0"/>
              </a:rPr>
              <a:t>	Nhà Hà có bà và ba má.  À, có cả Hà và bé Lê nữa chứ.</a:t>
            </a:r>
          </a:p>
          <a:p>
            <a:pPr algn="just"/>
            <a:r>
              <a:rPr lang="vi-VN" sz="2800" dirty="0">
                <a:latin typeface="UTM Avo" panose="02040603050506020204" pitchFamily="18" charset="0"/>
              </a:rPr>
              <a:t>	</a:t>
            </a:r>
            <a:r>
              <a:rPr lang="vi-VN" sz="2800" dirty="0" smtClean="0">
                <a:latin typeface="UTM Avo" panose="02040603050506020204" pitchFamily="18" charset="0"/>
              </a:rPr>
              <a:t>6 giờ, Hà giúp má sắp cơm.  Ba cho gà ăn.  Bà rửa mặt cho bé Lê.  Kế đó, cả nhà ăn cơm.  7 giờ, ba má dắt xe đi làm.  Hà ra lớp.  Bà đưa bé Lê đi nhà trẻ.</a:t>
            </a:r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372185" y="1197705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rgbClr val="002060"/>
                </a:solidFill>
              </a:rPr>
              <a:t>1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044333" y="1197705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rgbClr val="002060"/>
                </a:solidFill>
              </a:rPr>
              <a:t>2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372185" y="2180899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rgbClr val="002060"/>
                </a:solidFill>
              </a:rPr>
              <a:t>3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984859" y="2111507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rgbClr val="002060"/>
                </a:solidFill>
              </a:rPr>
              <a:t>4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778619" y="2520533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rgbClr val="002060"/>
                </a:solidFill>
              </a:rPr>
              <a:t>5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052726" y="2533596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rgbClr val="002060"/>
                </a:solidFill>
              </a:rPr>
              <a:t>6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414555" y="2969899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rgbClr val="002060"/>
                </a:solidFill>
              </a:rPr>
              <a:t>7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59103" y="3383721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rgbClr val="002060"/>
                </a:solidFill>
              </a:rPr>
              <a:t>8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584372" y="3365978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rgbClr val="002060"/>
                </a:solidFill>
              </a:rPr>
              <a:t>9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4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3675343" cy="846266"/>
            <a:chOff x="4000467" y="260140"/>
            <a:chExt cx="3675343" cy="846266"/>
          </a:xfrm>
        </p:grpSpPr>
        <p:sp>
          <p:nvSpPr>
            <p:cNvPr id="3" name="Rounded Rectangle 2"/>
            <p:cNvSpPr/>
            <p:nvPr/>
          </p:nvSpPr>
          <p:spPr>
            <a:xfrm>
              <a:off x="5409129" y="412817"/>
              <a:ext cx="2266681" cy="5409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Tập đọc</a:t>
              </a:r>
              <a:endParaRPr lang="en-US" sz="32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712256" cy="84626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7796" t="20739" r="28011" b="17848"/>
          <a:stretch/>
        </p:blipFill>
        <p:spPr>
          <a:xfrm>
            <a:off x="2312126" y="846266"/>
            <a:ext cx="8720694" cy="59058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63485" y="846266"/>
            <a:ext cx="7145384" cy="35394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Ở nhà Hà</a:t>
            </a:r>
          </a:p>
          <a:p>
            <a:pPr algn="just"/>
            <a:r>
              <a:rPr lang="vi-VN" sz="2800" dirty="0" smtClean="0">
                <a:latin typeface="UTM Avo" panose="02040603050506020204" pitchFamily="18" charset="0"/>
              </a:rPr>
              <a:t>	Nhà Hà có bà và ba má. À, có cả Hà và bé Lê nữa chứ.</a:t>
            </a:r>
          </a:p>
          <a:p>
            <a:pPr algn="just"/>
            <a:r>
              <a:rPr lang="vi-VN" sz="2800" dirty="0">
                <a:latin typeface="UTM Avo" panose="02040603050506020204" pitchFamily="18" charset="0"/>
              </a:rPr>
              <a:t>	</a:t>
            </a:r>
            <a:r>
              <a:rPr lang="vi-VN" sz="2800" dirty="0" smtClean="0">
                <a:latin typeface="UTM Avo" panose="02040603050506020204" pitchFamily="18" charset="0"/>
              </a:rPr>
              <a:t>6 giờ, Hà giúp má sắp cơm. Ba cho gà ăn. Bà rửa mặt cho bé Lê. Kế đó, cả nhà ăn cơm. 7 giờ, ba má dắt xe đi làm. Hà ra lớp. Bà đưa bé Lê đi nhà trẻ.</a:t>
            </a:r>
            <a:endParaRPr lang="en-US" sz="2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86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906949"/>
              </p:ext>
            </p:extLst>
          </p:nvPr>
        </p:nvGraphicFramePr>
        <p:xfrm>
          <a:off x="790054" y="1374755"/>
          <a:ext cx="10783247" cy="4957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9499"/>
                <a:gridCol w="4490113"/>
                <a:gridCol w="4353635"/>
              </a:tblGrid>
              <a:tr h="991561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latin typeface="UTM Avo" panose="02040603050506020204" pitchFamily="18" charset="0"/>
                        </a:rPr>
                        <a:t>6</a:t>
                      </a:r>
                      <a:r>
                        <a:rPr lang="vi-VN" sz="2800" b="1" baseline="0" dirty="0" smtClean="0">
                          <a:latin typeface="UTM Avo" panose="02040603050506020204" pitchFamily="18" charset="0"/>
                        </a:rPr>
                        <a:t> giờ</a:t>
                      </a:r>
                      <a:endParaRPr lang="en-US" sz="2800" b="1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latin typeface="UTM Avo" panose="02040603050506020204" pitchFamily="18" charset="0"/>
                        </a:rPr>
                        <a:t>7 giờ</a:t>
                      </a:r>
                      <a:endParaRPr lang="en-US" sz="2800" b="1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91561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M</a:t>
                      </a:r>
                      <a:r>
                        <a:rPr lang="vi-VN" sz="2800" dirty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:</a:t>
                      </a:r>
                      <a:r>
                        <a:rPr lang="vi-VN" sz="2800" dirty="0" smtClean="0">
                          <a:latin typeface="UTM Avo" panose="02040603050506020204" pitchFamily="18" charset="0"/>
                        </a:rPr>
                        <a:t> Má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UTM Avo" panose="02040603050506020204" pitchFamily="18" charset="0"/>
                        </a:rPr>
                        <a:t>sắp cơm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UTM Avo" panose="02040603050506020204" pitchFamily="18" charset="0"/>
                        </a:rPr>
                        <a:t>dắt xe đi</a:t>
                      </a:r>
                      <a:r>
                        <a:rPr lang="vi-VN" sz="2800" baseline="0" dirty="0" smtClean="0">
                          <a:latin typeface="UTM Avo" panose="02040603050506020204" pitchFamily="18" charset="0"/>
                        </a:rPr>
                        <a:t> làm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</a:tr>
              <a:tr h="991561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UTM Avo" panose="02040603050506020204" pitchFamily="18" charset="0"/>
                        </a:rPr>
                        <a:t>Hà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UTM Avo" panose="02040603050506020204" pitchFamily="18" charset="0"/>
                        </a:rPr>
                        <a:t>giúp</a:t>
                      </a:r>
                      <a:r>
                        <a:rPr lang="vi-VN" sz="2800" baseline="0" dirty="0" smtClean="0">
                          <a:latin typeface="UTM Avo" panose="02040603050506020204" pitchFamily="18" charset="0"/>
                        </a:rPr>
                        <a:t> má ................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UTM Avo" panose="02040603050506020204" pitchFamily="18" charset="0"/>
                        </a:rPr>
                        <a:t>ra lớp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</a:tr>
              <a:tr h="991561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UTM Avo" panose="02040603050506020204" pitchFamily="18" charset="0"/>
                        </a:rPr>
                        <a:t>Ba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UTM Avo" panose="02040603050506020204" pitchFamily="18" charset="0"/>
                        </a:rPr>
                        <a:t>cho gà</a:t>
                      </a:r>
                      <a:r>
                        <a:rPr lang="vi-VN" sz="2800" baseline="0" dirty="0" smtClean="0">
                          <a:latin typeface="UTM Avo" panose="02040603050506020204" pitchFamily="18" charset="0"/>
                        </a:rPr>
                        <a:t> ăn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UTM Avo" panose="02040603050506020204" pitchFamily="18" charset="0"/>
                        </a:rPr>
                        <a:t>................ đi</a:t>
                      </a:r>
                      <a:r>
                        <a:rPr lang="vi-VN" sz="2800" baseline="0" dirty="0" smtClean="0">
                          <a:latin typeface="UTM Avo" panose="02040603050506020204" pitchFamily="18" charset="0"/>
                        </a:rPr>
                        <a:t> làm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</a:tr>
              <a:tr h="991561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UTM Avo" panose="02040603050506020204" pitchFamily="18" charset="0"/>
                        </a:rPr>
                        <a:t>rửa mặt</a:t>
                      </a:r>
                      <a:r>
                        <a:rPr lang="vi-VN" sz="2800" baseline="0" dirty="0" smtClean="0">
                          <a:latin typeface="UTM Avo" panose="02040603050506020204" pitchFamily="18" charset="0"/>
                        </a:rPr>
                        <a:t> cho bé Lê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UTM Avo" panose="02040603050506020204" pitchFamily="18" charset="0"/>
                        </a:rPr>
                        <a:t>.............. bé</a:t>
                      </a:r>
                      <a:r>
                        <a:rPr lang="vi-VN" sz="2800" baseline="0" dirty="0" smtClean="0">
                          <a:latin typeface="UTM Avo" panose="02040603050506020204" pitchFamily="18" charset="0"/>
                        </a:rPr>
                        <a:t> đi nhà trẻ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26842" y="3589362"/>
            <a:ext cx="1746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sắp cơm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36342" y="4560627"/>
            <a:ext cx="1321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dắt xe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96540" y="5570563"/>
            <a:ext cx="98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đưa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8708" y="5570563"/>
            <a:ext cx="98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Bà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01408" y="123556"/>
            <a:ext cx="2254735" cy="976897"/>
            <a:chOff x="390727" y="2611311"/>
            <a:chExt cx="2254735" cy="976897"/>
          </a:xfrm>
        </p:grpSpPr>
        <p:sp>
          <p:nvSpPr>
            <p:cNvPr id="10" name="TextBox 9"/>
            <p:cNvSpPr txBox="1"/>
            <p:nvPr/>
          </p:nvSpPr>
          <p:spPr>
            <a:xfrm>
              <a:off x="824235" y="2854778"/>
              <a:ext cx="1821227" cy="707886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dirty="0" smtClean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Điền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1" name="Picture 2" descr="cậu bé hoạt hình đang cầm bút chì Hình ảnh | Định dạng hình ảnh 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07" b="92442" l="26512" r="766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7388" r="21809" b="5884"/>
            <a:stretch/>
          </p:blipFill>
          <p:spPr bwMode="auto">
            <a:xfrm>
              <a:off x="390727" y="2611311"/>
              <a:ext cx="599679" cy="976897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80264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391" t="22853" r="21513" b="59097"/>
          <a:stretch/>
        </p:blipFill>
        <p:spPr>
          <a:xfrm>
            <a:off x="1430476" y="2757419"/>
            <a:ext cx="8900879" cy="159368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36340" y="0"/>
            <a:ext cx="3853626" cy="1554564"/>
            <a:chOff x="4036340" y="35415"/>
            <a:chExt cx="3853626" cy="1554564"/>
          </a:xfrm>
        </p:grpSpPr>
        <p:sp>
          <p:nvSpPr>
            <p:cNvPr id="6" name="Rounded Rectangle 5"/>
            <p:cNvSpPr/>
            <p:nvPr/>
          </p:nvSpPr>
          <p:spPr>
            <a:xfrm>
              <a:off x="5172893" y="732439"/>
              <a:ext cx="2717073" cy="692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Tập viết</a:t>
              </a:r>
              <a:endParaRPr lang="en-US" sz="40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 descr="Phim Hoạt Hình Học Sinh Học Sinh Cậu Bé, Phim Hoạt Hình, Nhà, Suốt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187" b="96250" l="9844" r="91719">
                          <a14:foregroundMark x1="42031" y1="53125" x2="71406" y2="82500"/>
                          <a14:foregroundMark x1="64219" y1="50469" x2="36094" y2="79219"/>
                          <a14:foregroundMark x1="46563" y1="49063" x2="57031" y2="49844"/>
                          <a14:foregroundMark x1="39375" y1="53125" x2="40000" y2="57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340" y="35415"/>
              <a:ext cx="1554564" cy="1554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67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7395" y="669481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58: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 ăn - ăt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65323" y="2450957"/>
            <a:ext cx="3427928" cy="31127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 dirty="0" smtClean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ăt</a:t>
            </a:r>
            <a:endParaRPr lang="en-US" sz="11500" dirty="0">
              <a:solidFill>
                <a:schemeClr val="bg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08597" y="2450957"/>
            <a:ext cx="3427928" cy="31127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 dirty="0" smtClean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ăn</a:t>
            </a:r>
            <a:endParaRPr lang="en-US" sz="11500" dirty="0">
              <a:solidFill>
                <a:schemeClr val="bg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2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87635" y="1382478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ăt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95474" y="2525416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ăt</a:t>
              </a:r>
              <a:endParaRPr lang="en-US" sz="60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ă</a:t>
              </a:r>
              <a:endParaRPr lang="en-US" sz="6000" b="1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t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789545" y="4998540"/>
            <a:ext cx="4804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 smtClean="0">
                <a:latin typeface="UTM Avo" panose="02040603050506020204" pitchFamily="18" charset="0"/>
              </a:rPr>
              <a:t>(ă - tờ - ăt)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5250" y="1382478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ăn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43089" y="2525416"/>
            <a:ext cx="3193038" cy="2250830"/>
            <a:chOff x="3810000" y="1447800"/>
            <a:chExt cx="2209800" cy="1524000"/>
          </a:xfrm>
        </p:grpSpPr>
        <p:sp>
          <p:nvSpPr>
            <p:cNvPr id="17" name="Rectangle 16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ăn</a:t>
              </a:r>
              <a:endParaRPr lang="en-US" sz="60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ă</a:t>
              </a:r>
              <a:endParaRPr lang="en-US" sz="6000" b="1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n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34136" y="4998541"/>
            <a:ext cx="5210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 smtClean="0">
                <a:latin typeface="UTM Avo" panose="02040603050506020204" pitchFamily="18" charset="0"/>
              </a:rPr>
              <a:t>(ă - nờ - ăn)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72881" y="459148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58: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 ăn - ăt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0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40141" y="4804856"/>
            <a:ext cx="1999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 smtClean="0">
                <a:latin typeface="UTM Avo" panose="02040603050506020204" pitchFamily="18" charset="0"/>
              </a:rPr>
              <a:t>chăn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9807" y="4804856"/>
            <a:ext cx="11095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ăn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4875" y="1234960"/>
            <a:ext cx="2204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latin typeface="UTM Avo" panose="02040603050506020204" pitchFamily="18" charset="0"/>
              </a:rPr>
              <a:t>ch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ăn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93777" y="2377898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chăn</a:t>
              </a:r>
              <a:endParaRPr lang="en-US" sz="54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ch</a:t>
              </a:r>
              <a:endParaRPr lang="en-US" sz="54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ăn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04715" y="4804856"/>
            <a:ext cx="6187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 smtClean="0">
                <a:latin typeface="UTM Avo" panose="02040603050506020204" pitchFamily="18" charset="0"/>
              </a:rPr>
              <a:t>(chờ - ăn - chăn)</a:t>
            </a:r>
            <a:endParaRPr lang="en-US" sz="5400" dirty="0"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668" t="27597" r="54091" b="38776"/>
          <a:stretch/>
        </p:blipFill>
        <p:spPr>
          <a:xfrm>
            <a:off x="1260235" y="1293994"/>
            <a:ext cx="4487868" cy="33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6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497540" y="4845649"/>
            <a:ext cx="7694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 smtClean="0">
                <a:latin typeface="UTM Avo" panose="02040603050506020204" pitchFamily="18" charset="0"/>
              </a:rPr>
              <a:t>(mờ - ăt - măt - sắc – mắt)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46913" y="4845649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 smtClean="0">
                <a:latin typeface="UTM Avo" panose="02040603050506020204" pitchFamily="18" charset="0"/>
              </a:rPr>
              <a:t>mắt</a:t>
            </a:r>
            <a:endParaRPr lang="en-US" sz="4400" b="1" dirty="0"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2481" y="4849313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4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ăt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4758" y="1037618"/>
            <a:ext cx="1635639" cy="830997"/>
            <a:chOff x="7814875" y="1234960"/>
            <a:chExt cx="2321902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7814875" y="1234960"/>
              <a:ext cx="23219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UTM Avo" panose="02040603050506020204" pitchFamily="18" charset="0"/>
                </a:rPr>
                <a:t>m</a:t>
              </a:r>
              <a:r>
                <a:rPr lang="vi-VN" sz="4800" b="1" dirty="0" smtClean="0">
                  <a:latin typeface="UTM Avo" panose="02040603050506020204" pitchFamily="18" charset="0"/>
                </a:rPr>
                <a:t>ắt</a:t>
              </a:r>
              <a:endParaRPr lang="en-US" sz="4800" b="1" dirty="0">
                <a:latin typeface="UTM Avo" panose="0204060305050602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658579" y="1234960"/>
              <a:ext cx="83388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vi-VN" sz="48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ăt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513515" y="2328229"/>
            <a:ext cx="3662509" cy="2620451"/>
            <a:chOff x="6954592" y="2421733"/>
            <a:chExt cx="3662509" cy="2620451"/>
          </a:xfrm>
        </p:grpSpPr>
        <p:grpSp>
          <p:nvGrpSpPr>
            <p:cNvPr id="9" name="Group 8"/>
            <p:cNvGrpSpPr/>
            <p:nvPr/>
          </p:nvGrpSpPr>
          <p:grpSpPr>
            <a:xfrm>
              <a:off x="6954592" y="2421733"/>
              <a:ext cx="3662509" cy="2057806"/>
              <a:chOff x="3810000" y="1447800"/>
              <a:chExt cx="2209800" cy="15240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810000" y="1447800"/>
                <a:ext cx="2209800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r>
                  <a:rPr lang="vi-VN" sz="4800" dirty="0" smtClean="0">
                    <a:solidFill>
                      <a:prstClr val="black"/>
                    </a:solidFill>
                    <a:latin typeface="UTM Avo" panose="02040603050506020204" pitchFamily="18" charset="0"/>
                  </a:rPr>
                  <a:t>mắt</a:t>
                </a:r>
                <a:endParaRPr lang="en-US" sz="4800" dirty="0">
                  <a:solidFill>
                    <a:prstClr val="black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810000" y="2286000"/>
                <a:ext cx="1104900" cy="685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r>
                  <a:rPr lang="vi-VN" sz="4800" b="1" smtClean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măt</a:t>
                </a:r>
                <a:endParaRPr lang="en-US" sz="4800" b="1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914900" y="2286000"/>
                <a:ext cx="1104900" cy="685800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endParaRPr lang="en-US" sz="4800" b="1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 rot="1060721">
              <a:off x="9304343" y="3595634"/>
              <a:ext cx="50227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 smtClean="0">
                  <a:latin typeface="UTM Avo" panose="02040603050506020204" pitchFamily="18" charset="0"/>
                </a:rPr>
                <a:t>’</a:t>
              </a:r>
              <a:endParaRPr lang="en-US" sz="8800" dirty="0"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 descr="Cách kiểm tra ung thư mắt ở trẻ em bằng smartpho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" t="1" r="-233" b="24834"/>
          <a:stretch/>
        </p:blipFill>
        <p:spPr bwMode="auto">
          <a:xfrm>
            <a:off x="841758" y="1864912"/>
            <a:ext cx="4348428" cy="21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80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72881" y="459148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58: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 ăn - ăt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0437" y="5334527"/>
            <a:ext cx="2204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latin typeface="UTM Avo" panose="02040603050506020204" pitchFamily="18" charset="0"/>
              </a:rPr>
              <a:t>ch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ăn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274476" y="5334527"/>
            <a:ext cx="1635639" cy="923330"/>
            <a:chOff x="7814875" y="1234960"/>
            <a:chExt cx="2321902" cy="923330"/>
          </a:xfrm>
        </p:grpSpPr>
        <p:sp>
          <p:nvSpPr>
            <p:cNvPr id="22" name="TextBox 21"/>
            <p:cNvSpPr txBox="1"/>
            <p:nvPr/>
          </p:nvSpPr>
          <p:spPr>
            <a:xfrm>
              <a:off x="7814875" y="1234960"/>
              <a:ext cx="23219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UTM Avo" panose="02040603050506020204" pitchFamily="18" charset="0"/>
                </a:rPr>
                <a:t>m</a:t>
              </a:r>
              <a:r>
                <a:rPr lang="vi-VN" sz="5400" b="1" dirty="0" smtClean="0">
                  <a:latin typeface="UTM Avo" panose="02040603050506020204" pitchFamily="18" charset="0"/>
                </a:rPr>
                <a:t>ắt</a:t>
              </a:r>
              <a:endParaRPr lang="en-US" sz="5400" b="1" dirty="0">
                <a:latin typeface="UTM Avo" panose="020406030505060202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784396" y="1234960"/>
              <a:ext cx="129753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vi-VN" sz="54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ăt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20668" t="27597" r="54091" b="38776"/>
          <a:stretch/>
        </p:blipFill>
        <p:spPr>
          <a:xfrm>
            <a:off x="1128947" y="1823667"/>
            <a:ext cx="4293059" cy="3215587"/>
          </a:xfrm>
          <a:prstGeom prst="rect">
            <a:avLst/>
          </a:prstGeom>
        </p:spPr>
      </p:pic>
      <p:pic>
        <p:nvPicPr>
          <p:cNvPr id="25" name="Picture 2" descr="Cách kiểm tra ung thư mắt ở trẻ em bằng smartpho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" t="1" r="-233" b="24834"/>
          <a:stretch/>
        </p:blipFill>
        <p:spPr bwMode="auto">
          <a:xfrm>
            <a:off x="6918081" y="2148247"/>
            <a:ext cx="4348428" cy="21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51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433" y="0"/>
            <a:ext cx="6228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0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21" y="1397726"/>
            <a:ext cx="8449514" cy="5460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4975" y="1397726"/>
            <a:ext cx="3866605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dirty="0" smtClean="0">
                <a:solidFill>
                  <a:srgbClr val="92D050"/>
                </a:solidFill>
                <a:latin typeface="UTM Avo" panose="02040603050506020204" pitchFamily="18" charset="0"/>
              </a:rPr>
              <a:t>THƯ GIÃN</a:t>
            </a:r>
            <a:endParaRPr lang="en-US" sz="7200" dirty="0">
              <a:solidFill>
                <a:srgbClr val="92D05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0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29158" y="2607448"/>
            <a:ext cx="1549533" cy="976897"/>
            <a:chOff x="390727" y="2611311"/>
            <a:chExt cx="1549533" cy="976897"/>
          </a:xfrm>
        </p:grpSpPr>
        <p:sp>
          <p:nvSpPr>
            <p:cNvPr id="28" name="TextBox 27"/>
            <p:cNvSpPr txBox="1"/>
            <p:nvPr/>
          </p:nvSpPr>
          <p:spPr>
            <a:xfrm>
              <a:off x="824235" y="2854778"/>
              <a:ext cx="1116025" cy="726894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dirty="0" smtClean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Nối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29" name="Picture 2" descr="cậu bé hoạt hình đang cầm bút chì Hình ảnh | Định dạng hình ảnh 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07" b="92442" l="26512" r="766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7388" r="21809" b="5884"/>
            <a:stretch/>
          </p:blipFill>
          <p:spPr bwMode="auto">
            <a:xfrm>
              <a:off x="390727" y="2611311"/>
              <a:ext cx="599679" cy="976897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5518" t="20203" r="25980" b="13600"/>
          <a:stretch/>
        </p:blipFill>
        <p:spPr>
          <a:xfrm>
            <a:off x="2212198" y="-1"/>
            <a:ext cx="8937287" cy="6858001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953218" y="1764405"/>
            <a:ext cx="643943" cy="7727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966870" y="1841678"/>
            <a:ext cx="736324" cy="6181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601858" y="1584101"/>
            <a:ext cx="3580779" cy="10233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95494" y="3747752"/>
            <a:ext cx="721216" cy="8500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036898" y="3400023"/>
            <a:ext cx="3338922" cy="15841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126033" y="3214362"/>
            <a:ext cx="3266214" cy="185347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99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151</Words>
  <Application>Microsoft Office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HP001 4 hàng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62</cp:revision>
  <dcterms:created xsi:type="dcterms:W3CDTF">2020-08-09T12:11:41Z</dcterms:created>
  <dcterms:modified xsi:type="dcterms:W3CDTF">2020-08-13T15:10:08Z</dcterms:modified>
</cp:coreProperties>
</file>