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59" r:id="rId12"/>
    <p:sldId id="284" r:id="rId13"/>
    <p:sldId id="285" r:id="rId14"/>
    <p:sldId id="286" r:id="rId15"/>
    <p:sldId id="28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099" autoAdjust="0"/>
  </p:normalViewPr>
  <p:slideViewPr>
    <p:cSldViewPr snapToGrid="0">
      <p:cViewPr varScale="1">
        <p:scale>
          <a:sx n="64" d="100"/>
          <a:sy n="64" d="100"/>
        </p:scale>
        <p:origin x="14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33FAD-2941-4D13-A788-FCB23A1941C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4C5AE-B2A6-4F21-AA36-5B2C3240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2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8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7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4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3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1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2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5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76D1-CA4D-421D-AEC8-CF3AA8A46BC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2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8.jpg"/><Relationship Id="rId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2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8.jpg"/><Relationship Id="rId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2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8.jpg"/><Relationship Id="rId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30.e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package" Target="../embeddings/Microsoft_Word_Document.docx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6.xml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18" Type="http://schemas.openxmlformats.org/officeDocument/2006/relationships/image" Target="../media/image22.png"/><Relationship Id="rId26" Type="http://schemas.openxmlformats.org/officeDocument/2006/relationships/slide" Target="slide15.xml"/><Relationship Id="rId3" Type="http://schemas.openxmlformats.org/officeDocument/2006/relationships/slideLayout" Target="../slideLayouts/slideLayout1.xml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5" Type="http://schemas.openxmlformats.org/officeDocument/2006/relationships/slide" Target="slide14.xml"/><Relationship Id="rId2" Type="http://schemas.openxmlformats.org/officeDocument/2006/relationships/audio" Target="../media/media3.mp3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24" Type="http://schemas.openxmlformats.org/officeDocument/2006/relationships/slide" Target="slide2.xml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13.png"/><Relationship Id="rId10" Type="http://schemas.openxmlformats.org/officeDocument/2006/relationships/image" Target="../media/image17.png"/><Relationship Id="rId19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4.png"/><Relationship Id="rId27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76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03" y="1409848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90045" y="200488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197"/>
            <a:ext cx="12192000" cy="3976379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814E8AA2-0B19-794B-AB0D-94C5F305DE5E}"/>
              </a:ext>
            </a:extLst>
          </p:cNvPr>
          <p:cNvGrpSpPr/>
          <p:nvPr/>
        </p:nvGrpSpPr>
        <p:grpSpPr>
          <a:xfrm>
            <a:off x="6059271" y="4279961"/>
            <a:ext cx="4069579" cy="417195"/>
            <a:chOff x="9117" y="6573"/>
            <a:chExt cx="5060" cy="657"/>
          </a:xfrm>
        </p:grpSpPr>
        <p:sp>
          <p:nvSpPr>
            <p:cNvPr id="18" name="矩形: 圆角 10">
              <a:extLst>
                <a:ext uri="{FF2B5EF4-FFF2-40B4-BE49-F238E27FC236}">
                  <a16:creationId xmlns:a16="http://schemas.microsoft.com/office/drawing/2014/main" id="{70BC4C4A-8FBE-BA40-BBBC-65D195A11DB6}"/>
                </a:ext>
              </a:extLst>
            </p:cNvPr>
            <p:cNvSpPr/>
            <p:nvPr/>
          </p:nvSpPr>
          <p:spPr>
            <a:xfrm>
              <a:off x="9117" y="6573"/>
              <a:ext cx="5060" cy="657"/>
            </a:xfrm>
            <a:prstGeom prst="roundRect">
              <a:avLst>
                <a:gd name="adj" fmla="val 0"/>
              </a:avLst>
            </a:prstGeom>
            <a:solidFill>
              <a:srgbClr val="9AA4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60B9B3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文本框 26">
              <a:extLst>
                <a:ext uri="{FF2B5EF4-FFF2-40B4-BE49-F238E27FC236}">
                  <a16:creationId xmlns:a16="http://schemas.microsoft.com/office/drawing/2014/main" id="{1EAC5E67-0CCD-F642-AE53-9F5F89124AC9}"/>
                </a:ext>
              </a:extLst>
            </p:cNvPr>
            <p:cNvSpPr txBox="1"/>
            <p:nvPr/>
          </p:nvSpPr>
          <p:spPr>
            <a:xfrm>
              <a:off x="9590" y="6597"/>
              <a:ext cx="4401" cy="6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viên: </a:t>
              </a:r>
              <a:r>
                <a:rPr lang="en-US" altLang="zh-CN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Lương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Mai</a:t>
              </a:r>
              <a:endPara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28">
            <a:extLst>
              <a:ext uri="{FF2B5EF4-FFF2-40B4-BE49-F238E27FC236}">
                <a16:creationId xmlns:a16="http://schemas.microsoft.com/office/drawing/2014/main" id="{8733E5A5-A315-A446-BA54-DECEFA8B1B4C}"/>
              </a:ext>
            </a:extLst>
          </p:cNvPr>
          <p:cNvSpPr txBox="1"/>
          <p:nvPr/>
        </p:nvSpPr>
        <p:spPr>
          <a:xfrm>
            <a:off x="1957759" y="1725678"/>
            <a:ext cx="8705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HÒA ĐIỆU VỚI THIÊN NHIÊN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4204" y="-3188970"/>
            <a:ext cx="2423881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8994" y="330802"/>
            <a:ext cx="2961204" cy="7940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1386" y="642996"/>
            <a:ext cx="7192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cần chú ý đến điều gì nữa?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33575" y="3560867"/>
            <a:ext cx="635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 giọng điệu, cử chỉ, ánh mắt, thái độ....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539" y="20891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070550" y="-2302552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bước tiến hành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070550" y="1607882"/>
            <a:ext cx="7096077" cy="2568793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766" y="2060925"/>
            <a:ext cx="5907200" cy="18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Mục đích: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4960226" y="4255121"/>
            <a:ext cx="7016425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370" y="4351728"/>
            <a:ext cx="5807447" cy="13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nghe: thầy (cô), bạn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64940" y="2680822"/>
            <a:ext cx="1758985" cy="221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>
              <a:lnSpc>
                <a:spcPct val="7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đích nói và người nghe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98" y="162819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543669" y="1699809"/>
            <a:ext cx="5756800" cy="1460125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2099158"/>
            <a:ext cx="479230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cầm bài văn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5375350" y="3128273"/>
            <a:ext cx="5756800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3498785"/>
            <a:ext cx="4736500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sử dụng tranh ảnh minh họa cho bài nói thêm sinh động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5509880" y="4907142"/>
            <a:ext cx="5756800" cy="2289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61819" y="2203773"/>
            <a:ext cx="1544338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nội dung nói và luyện tập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590" y="5497983"/>
            <a:ext cx="504357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kết nối, ngắn gọn, rõ ràng.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98" y="162819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070550" y="-2302552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509880" y="1668148"/>
            <a:ext cx="5756800" cy="1460125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2099158"/>
            <a:ext cx="479230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luyện tập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5375350" y="3128273"/>
            <a:ext cx="5756800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3498785"/>
            <a:ext cx="47365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cùng nhóm học tập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5509880" y="4907142"/>
            <a:ext cx="5756800" cy="2289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80863" y="3075095"/>
            <a:ext cx="1662146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590" y="5497983"/>
            <a:ext cx="504357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trước lớp.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/>
      <p:bldP spid="20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98" y="162819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070550" y="-2302552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509880" y="1668148"/>
            <a:ext cx="5756800" cy="1460125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2099158"/>
            <a:ext cx="4792306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tự đánh giá bài nói của mình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5375350" y="3128273"/>
            <a:ext cx="5756800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3498785"/>
            <a:ext cx="473650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trong lớp góp ý bài nói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5509880" y="4907142"/>
            <a:ext cx="5756800" cy="2289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61818" y="2203773"/>
            <a:ext cx="177900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đổi, đánh giá</a:t>
            </a: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590" y="5497983"/>
            <a:ext cx="5043576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đánh giá bài nói của học sinh.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19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78" y="96819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87382" y="-267203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8B9C13-2269-4137-91BA-07EC6536C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054"/>
              </p:ext>
            </p:extLst>
          </p:nvPr>
        </p:nvGraphicFramePr>
        <p:xfrm>
          <a:off x="2905953" y="1620493"/>
          <a:ext cx="8927360" cy="533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11" imgW="5986194" imgH="4596220" progId="Word.Document.12">
                  <p:embed/>
                </p:oleObj>
              </mc:Choice>
              <mc:Fallback>
                <p:oleObj name="Document" r:id="rId11" imgW="5986194" imgH="4596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05953" y="1620493"/>
                        <a:ext cx="8927360" cy="5334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: 圆角 1">
            <a:extLst>
              <a:ext uri="{FF2B5EF4-FFF2-40B4-BE49-F238E27FC236}">
                <a16:creationId xmlns:a16="http://schemas.microsoft.com/office/drawing/2014/main" id="{F7E65C61-560C-48CF-802F-45A490AA436B}"/>
              </a:ext>
            </a:extLst>
          </p:cNvPr>
          <p:cNvSpPr/>
          <p:nvPr/>
        </p:nvSpPr>
        <p:spPr>
          <a:xfrm>
            <a:off x="2763078" y="830152"/>
            <a:ext cx="7245626" cy="631885"/>
          </a:xfrm>
          <a:prstGeom prst="roundRect">
            <a:avLst>
              <a:gd name="adj" fmla="val 50000"/>
            </a:avLst>
          </a:prstGeom>
          <a:solidFill>
            <a:srgbClr val="33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27E67-0D36-47A4-92E3-5154BD0733A3}"/>
              </a:ext>
            </a:extLst>
          </p:cNvPr>
          <p:cNvSpPr txBox="1"/>
          <p:nvPr/>
        </p:nvSpPr>
        <p:spPr>
          <a:xfrm>
            <a:off x="2938450" y="830152"/>
            <a:ext cx="6894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 bài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VN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19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8" y="96819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32" y="3451412"/>
            <a:ext cx="10768668" cy="3512164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692068" y="1739153"/>
            <a:ext cx="5568473" cy="26714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Chúc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các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em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học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tốt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62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3" y="0"/>
            <a:ext cx="12192000" cy="72278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" y="3000371"/>
            <a:ext cx="12455841" cy="3857629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47" y="168618"/>
            <a:ext cx="2551850" cy="53930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23744" y="522904"/>
            <a:ext cx="8695568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bao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khác nghe chưa?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ai?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thấy người nghe có hiểu, có thích thú không?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rút ra được kinh nghiệm gì sau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4719"/>
            <a:ext cx="5089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mazone" panose="03020702060507090A04" pitchFamily="66" charset="0"/>
              </a:rPr>
              <a:t>GÓC CHIA SẺ</a:t>
            </a:r>
            <a:endParaRPr lang="en-US" sz="2400" b="1" dirty="0">
              <a:solidFill>
                <a:srgbClr val="7030A0"/>
              </a:solidFill>
              <a:latin typeface="Amazone" panose="03020702060507090A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31F9C-8C68-4EFA-8B1E-AF78822F4D3B}"/>
              </a:ext>
            </a:extLst>
          </p:cNvPr>
          <p:cNvSpPr txBox="1"/>
          <p:nvPr/>
        </p:nvSpPr>
        <p:spPr>
          <a:xfrm>
            <a:off x="4308254" y="168618"/>
            <a:ext cx="742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HAY HOẠT ĐỘNG EM YÊU THÍCH</a:t>
            </a:r>
          </a:p>
        </p:txBody>
      </p:sp>
    </p:spTree>
    <p:extLst>
      <p:ext uri="{BB962C8B-B14F-4D97-AF65-F5344CB8AC3E}">
        <p14:creationId xmlns:p14="http://schemas.microsoft.com/office/powerpoint/2010/main" val="35215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0379" y="279246"/>
            <a:ext cx="8341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6600"/>
                </a:solidFill>
                <a:latin typeface="#9Slide03 Ample" pitchFamily="2" charset="0"/>
                <a:cs typeface="Arial" panose="020B0604020202020204" pitchFamily="34" charset="0"/>
              </a:rPr>
              <a:t>THEO BƯỚC HÀNH QUÂN</a:t>
            </a:r>
          </a:p>
        </p:txBody>
      </p:sp>
      <p:pic>
        <p:nvPicPr>
          <p:cNvPr id="4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63" y="1584751"/>
            <a:ext cx="1265902" cy="6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4960" y="-30755"/>
            <a:ext cx="4527431" cy="924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754" y="3113201"/>
            <a:ext cx="8118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HƯỚNG DẪN</a:t>
            </a:r>
          </a:p>
          <a:p>
            <a:endParaRPr lang="en-US" sz="2800" dirty="0">
              <a:solidFill>
                <a:srgbClr val="0033CC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33CC"/>
                </a:solidFill>
              </a:rPr>
              <a:t>HS </a:t>
            </a:r>
            <a:r>
              <a:rPr lang="en-US" sz="2800" dirty="0" err="1">
                <a:solidFill>
                  <a:srgbClr val="0033CC"/>
                </a:solidFill>
              </a:rPr>
              <a:t>sẽ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lần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lượt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trả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lời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đúng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các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câu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hỏi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để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giúp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chú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bộ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đội</a:t>
            </a:r>
            <a:r>
              <a:rPr lang="en-US" sz="2800" dirty="0">
                <a:solidFill>
                  <a:srgbClr val="0033CC"/>
                </a:solidFill>
              </a:rPr>
              <a:t>  </a:t>
            </a:r>
            <a:r>
              <a:rPr lang="en-US" sz="2800" dirty="0" err="1">
                <a:solidFill>
                  <a:srgbClr val="0033CC"/>
                </a:solidFill>
              </a:rPr>
              <a:t>chuẩn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bị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đầy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đủ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hành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trang</a:t>
            </a:r>
            <a:r>
              <a:rPr lang="en-US" sz="2800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7" name="Nhac Comandos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71526" y="4288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0467" y1="28692" x2="13465" y2="7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67" y="6149848"/>
            <a:ext cx="1802040" cy="7667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358">
            <a:off x="3802375" y="2844300"/>
            <a:ext cx="1547251" cy="17774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272">
            <a:off x="4217522" y="4761674"/>
            <a:ext cx="713356" cy="8248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5" y="616677"/>
            <a:ext cx="1039302" cy="5979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46" y="1865269"/>
            <a:ext cx="1008710" cy="8903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87" y="3365863"/>
            <a:ext cx="1997784" cy="17633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13" y="2585380"/>
            <a:ext cx="1758383" cy="39099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272">
            <a:off x="7974905" y="4714404"/>
            <a:ext cx="548852" cy="6346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62" b="93905" l="0" r="89716">
                        <a14:backgroundMark x1="51860" y1="50095" x2="61269" y2="57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358">
            <a:off x="6834753" y="3402154"/>
            <a:ext cx="2171731" cy="24948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13" y="2301032"/>
            <a:ext cx="1757997" cy="10114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5960" l="0" r="100000">
                        <a14:foregroundMark x1="18621" y1="29293" x2="25747" y2="56566"/>
                        <a14:foregroundMark x1="91264" y1="95960" x2="91264" y2="95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32" y="5698460"/>
            <a:ext cx="2022368" cy="947078"/>
          </a:xfrm>
          <a:prstGeom prst="rect">
            <a:avLst/>
          </a:prstGeom>
        </p:spPr>
      </p:pic>
      <p:sp>
        <p:nvSpPr>
          <p:cNvPr id="2" name="Rounded Rectangle 1">
            <a:hlinkClick r:id="rId24" action="ppaction://hlinksldjump"/>
          </p:cNvPr>
          <p:cNvSpPr/>
          <p:nvPr/>
        </p:nvSpPr>
        <p:spPr>
          <a:xfrm>
            <a:off x="3967365" y="147504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Mũ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5" name="Rounded Rectangle 14">
            <a:hlinkClick r:id="rId25" action="ppaction://hlinksldjump"/>
          </p:cNvPr>
          <p:cNvSpPr/>
          <p:nvPr/>
        </p:nvSpPr>
        <p:spPr>
          <a:xfrm>
            <a:off x="3981103" y="1297620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6600"/>
                </a:solidFill>
              </a:rPr>
              <a:t>Ba </a:t>
            </a:r>
            <a:r>
              <a:rPr lang="en-US" sz="2800" dirty="0" err="1">
                <a:solidFill>
                  <a:srgbClr val="006600"/>
                </a:solidFill>
              </a:rPr>
              <a:t>lô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6" name="Rounded Rectangle 15">
            <a:hlinkClick r:id="rId26" action="ppaction://hlinksldjump"/>
          </p:cNvPr>
          <p:cNvSpPr/>
          <p:nvPr/>
        </p:nvSpPr>
        <p:spPr>
          <a:xfrm>
            <a:off x="3992765" y="2843310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Vũ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khí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7" name="Rounded Rectangle 16">
            <a:hlinkClick r:id="rId27" action="ppaction://hlinksldjump"/>
          </p:cNvPr>
          <p:cNvSpPr/>
          <p:nvPr/>
        </p:nvSpPr>
        <p:spPr>
          <a:xfrm>
            <a:off x="3663602" y="4272399"/>
            <a:ext cx="1937888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Bình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nước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18" name="Rounded Rectangle 17">
            <a:hlinkClick r:id="" action="ppaction://noaction"/>
          </p:cNvPr>
          <p:cNvSpPr/>
          <p:nvPr/>
        </p:nvSpPr>
        <p:spPr>
          <a:xfrm>
            <a:off x="3967365" y="5670728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Giày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3" name="Right Arrow Callout 2">
            <a:hlinkClick r:id="rId25" action="ppaction://hlinksldjump"/>
          </p:cNvPr>
          <p:cNvSpPr/>
          <p:nvPr/>
        </p:nvSpPr>
        <p:spPr>
          <a:xfrm>
            <a:off x="10214256" y="210440"/>
            <a:ext cx="1763486" cy="718458"/>
          </a:xfrm>
          <a:prstGeom prst="rightArrowCallou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LÊN ĐƯỜNG</a:t>
            </a:r>
          </a:p>
        </p:txBody>
      </p:sp>
      <p:pic>
        <p:nvPicPr>
          <p:cNvPr id="4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634848" y="77290"/>
            <a:ext cx="609600" cy="609600"/>
          </a:xfrm>
          <a:prstGeom prst="rect">
            <a:avLst/>
          </a:prstGeom>
        </p:spPr>
      </p:pic>
      <p:pic>
        <p:nvPicPr>
          <p:cNvPr id="21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787248" y="229690"/>
            <a:ext cx="609600" cy="609600"/>
          </a:xfrm>
          <a:prstGeom prst="rect">
            <a:avLst/>
          </a:prstGeom>
        </p:spPr>
      </p:pic>
      <p:pic>
        <p:nvPicPr>
          <p:cNvPr id="22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939648" y="382090"/>
            <a:ext cx="609600" cy="609600"/>
          </a:xfrm>
          <a:prstGeom prst="rect">
            <a:avLst/>
          </a:prstGeom>
        </p:spPr>
      </p:pic>
      <p:pic>
        <p:nvPicPr>
          <p:cNvPr id="23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3092048" y="534490"/>
            <a:ext cx="609600" cy="609600"/>
          </a:xfrm>
          <a:prstGeom prst="rect">
            <a:avLst/>
          </a:prstGeom>
        </p:spPr>
      </p:pic>
      <p:pic>
        <p:nvPicPr>
          <p:cNvPr id="24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3244448" y="686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5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5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91023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9522" y="-4890589"/>
            <a:ext cx="1618488" cy="11535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306" y="-1322350"/>
            <a:ext cx="3988642" cy="10530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5037" y="399935"/>
            <a:ext cx="9776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Hãy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3963" y="2298615"/>
            <a:ext cx="89727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0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7893" y="-2864629"/>
            <a:ext cx="2356505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9749" y="-1245089"/>
            <a:ext cx="2677631" cy="12077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3967" y="863889"/>
            <a:ext cx="6384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992" y="3680687"/>
            <a:ext cx="10937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6624" y="-2647857"/>
            <a:ext cx="2099041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888" y="1432760"/>
            <a:ext cx="2961204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1783" y="1052250"/>
            <a:ext cx="7510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800" dirty="0">
              <a:solidFill>
                <a:srgbClr val="009900"/>
              </a:solidFill>
              <a:latin typeface="#9Slide05 SVNCooki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2640" y="3671523"/>
            <a:ext cx="56674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</a:p>
          <a:p>
            <a:pPr marL="571500" indent="-5715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bè nghe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cuộc thi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6600"/>
              </a:solidFill>
              <a:latin typeface="#9Slide05 SVNCookie" pitchFamily="34" charset="0"/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7260" y="-4068648"/>
            <a:ext cx="3674364" cy="11855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2409" y="276236"/>
            <a:ext cx="10164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Khi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6313" y="4986486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0713" y="-3545105"/>
            <a:ext cx="1730863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924" y="656565"/>
            <a:ext cx="2006440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9051" y="462440"/>
            <a:ext cx="7765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Theo em có cần học thuộc lòng bài trước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 Vì sao?</a:t>
            </a:r>
          </a:p>
          <a:p>
            <a:endParaRPr lang="en-US" sz="3200" dirty="0">
              <a:solidFill>
                <a:srgbClr val="009900"/>
              </a:solidFill>
              <a:latin typeface="#9Slide05 SVNCooki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3327" y="3763543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758</Words>
  <Application>Microsoft Office PowerPoint</Application>
  <PresentationFormat>Widescreen</PresentationFormat>
  <Paragraphs>75</Paragraphs>
  <Slides>16</Slides>
  <Notes>5</Notes>
  <HiddenSlides>0</HiddenSlides>
  <MMClips>13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#9Slide03 Ample</vt:lpstr>
      <vt:lpstr>#9Slide05 SVNCookie</vt:lpstr>
      <vt:lpstr>Amazone</vt:lpstr>
      <vt:lpstr>Arial</vt:lpstr>
      <vt:lpstr>Calibri</vt:lpstr>
      <vt:lpstr>Calibri Light</vt:lpstr>
      <vt:lpstr>Times New Roman</vt:lpstr>
      <vt:lpstr>Wingdings</vt:lpstr>
      <vt:lpstr>Yeseva One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 L??ng</cp:lastModifiedBy>
  <cp:revision>53</cp:revision>
  <dcterms:created xsi:type="dcterms:W3CDTF">2021-10-04T02:03:12Z</dcterms:created>
  <dcterms:modified xsi:type="dcterms:W3CDTF">2022-06-30T07:57:51Z</dcterms:modified>
</cp:coreProperties>
</file>