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3" r:id="rId8"/>
    <p:sldId id="264" r:id="rId9"/>
    <p:sldId id="265" r:id="rId10"/>
    <p:sldId id="289" r:id="rId11"/>
    <p:sldId id="266" r:id="rId12"/>
    <p:sldId id="267" r:id="rId13"/>
    <p:sldId id="268" r:id="rId14"/>
    <p:sldId id="269" r:id="rId15"/>
    <p:sldId id="270" r:id="rId16"/>
    <p:sldId id="271" r:id="rId17"/>
    <p:sldId id="272" r:id="rId18"/>
    <p:sldId id="273" r:id="rId19"/>
    <p:sldId id="274" r:id="rId20"/>
    <p:sldId id="275" r:id="rId21"/>
    <p:sldId id="290" r:id="rId22"/>
    <p:sldId id="276" r:id="rId23"/>
    <p:sldId id="277" r:id="rId24"/>
    <p:sldId id="291" r:id="rId25"/>
    <p:sldId id="278" r:id="rId26"/>
    <p:sldId id="279" r:id="rId27"/>
    <p:sldId id="280" r:id="rId28"/>
    <p:sldId id="281" r:id="rId29"/>
    <p:sldId id="282" r:id="rId30"/>
    <p:sldId id="283" r:id="rId31"/>
    <p:sldId id="284" r:id="rId32"/>
    <p:sldId id="285" r:id="rId33"/>
    <p:sldId id="286" r:id="rId34"/>
    <p:sldId id="287"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7" r:id="rId50"/>
    <p:sldId id="288" r:id="rId51"/>
  </p:sldIdLst>
  <p:sldSz cx="18288000" cy="10287000"/>
  <p:notesSz cx="6858000" cy="9144000"/>
  <p:embeddedFontLst>
    <p:embeddedFont>
      <p:font typeface="Muli Regular" panose="020B0604020202020204" charset="0"/>
      <p:regular r:id="rId53"/>
    </p:embeddedFont>
    <p:embeddedFont>
      <p:font typeface="Muli Regular Bold" panose="020B0604020202020204" charset="0"/>
      <p:regular r:id="rId54"/>
    </p:embeddedFont>
    <p:embeddedFont>
      <p:font typeface="Noto Serif Display Black" panose="020B0604020202020204"/>
      <p:regular r:id="rId55"/>
    </p:embeddedFont>
    <p:embeddedFont>
      <p:font typeface="Calibri" panose="020F0502020204030204" pitchFamily="34" charset="0"/>
      <p:regular r:id="rId56"/>
      <p:bold r:id="rId57"/>
      <p:italic r:id="rId58"/>
      <p:boldItalic r:id="rId59"/>
    </p:embeddedFont>
    <p:embeddedFont>
      <p:font typeface="DejaVu Serif" panose="020B0604020202020204" charset="0"/>
      <p:regular r:id="rId60"/>
    </p:embeddedFont>
    <p:embeddedFont>
      <p:font typeface="Tahoma" panose="020B0604030504040204" pitchFamily="34" charset="0"/>
      <p:regular r:id="rId61"/>
      <p:bold r:id="rId62"/>
    </p:embeddedFont>
    <p:embeddedFont>
      <p:font typeface="DejaVu Serif Bold"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22" autoAdjust="0"/>
  </p:normalViewPr>
  <p:slideViewPr>
    <p:cSldViewPr>
      <p:cViewPr varScale="1">
        <p:scale>
          <a:sx n="47" d="100"/>
          <a:sy n="47" d="100"/>
        </p:scale>
        <p:origin x="762"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23.06.2023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https://quizizz.com/admin/private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https://quizizz.com/admin/private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https://quizizz.com/admin/private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https://quizizz.com/admin/private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9.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4" Type="http://schemas.openxmlformats.org/officeDocument/2006/relationships/image" Target="../media/image24.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2.svg"/><Relationship Id="rId7" Type="http://schemas.openxmlformats.org/officeDocument/2006/relationships/image" Target="../media/image32.gi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8.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4.svg"/><Relationship Id="rId5" Type="http://schemas.openxmlformats.org/officeDocument/2006/relationships/image" Target="../media/image44.sv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62.sv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39.png"/><Relationship Id="rId4" Type="http://schemas.openxmlformats.org/officeDocument/2006/relationships/image" Target="../media/image67.svg"/></Relationships>
</file>

<file path=ppt/slides/_rels/slide1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sv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80.svg"/><Relationship Id="rId4" Type="http://schemas.openxmlformats.org/officeDocument/2006/relationships/image" Target="../media/image42.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4.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8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58.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23.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59.png"/><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65.png"/><Relationship Id="rId3" Type="http://schemas.openxmlformats.org/officeDocument/2006/relationships/image" Target="../media/image23.png"/><Relationship Id="rId7" Type="http://schemas.openxmlformats.org/officeDocument/2006/relationships/image" Target="../media/image62.png"/><Relationship Id="rId12" Type="http://schemas.openxmlformats.org/officeDocument/2006/relationships/image" Target="../media/image11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108.svg"/><Relationship Id="rId4" Type="http://schemas.openxmlformats.org/officeDocument/2006/relationships/image" Target="../media/image42.svg"/><Relationship Id="rId9" Type="http://schemas.openxmlformats.org/officeDocument/2006/relationships/image" Target="../media/image63.png"/><Relationship Id="rId14" Type="http://schemas.openxmlformats.org/officeDocument/2006/relationships/image" Target="../media/image112.svg"/></Relationships>
</file>

<file path=ppt/slides/_rels/slide29.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116.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9.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23.pn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3.svg"/><Relationship Id="rId5" Type="http://schemas.openxmlformats.org/officeDocument/2006/relationships/image" Target="../media/image71.pn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slide" Target="slide37.xml"/><Relationship Id="rId21" Type="http://schemas.openxmlformats.org/officeDocument/2006/relationships/image" Target="../media/image91.png"/><Relationship Id="rId34" Type="http://schemas.openxmlformats.org/officeDocument/2006/relationships/slide" Target="slide44.xml"/><Relationship Id="rId7" Type="http://schemas.openxmlformats.org/officeDocument/2006/relationships/image" Target="../media/image78.gif"/><Relationship Id="rId12" Type="http://schemas.openxmlformats.org/officeDocument/2006/relationships/image" Target="../media/image82.gif"/><Relationship Id="rId17" Type="http://schemas.openxmlformats.org/officeDocument/2006/relationships/image" Target="../media/image87.png"/><Relationship Id="rId25" Type="http://schemas.openxmlformats.org/officeDocument/2006/relationships/image" Target="../media/image95.gif"/><Relationship Id="rId33" Type="http://schemas.openxmlformats.org/officeDocument/2006/relationships/slide" Target="slide43.xml"/><Relationship Id="rId2" Type="http://schemas.openxmlformats.org/officeDocument/2006/relationships/audio" Target="../media/media1.wav"/><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slide" Target="slide39.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slide" Target="slide42.xml"/><Relationship Id="rId37" Type="http://schemas.openxmlformats.org/officeDocument/2006/relationships/image" Target="../media/image97.png"/><Relationship Id="rId5" Type="http://schemas.openxmlformats.org/officeDocument/2006/relationships/audio" Target="../media/audio2.wav"/><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slide" Target="slide38.xml"/><Relationship Id="rId36" Type="http://schemas.openxmlformats.org/officeDocument/2006/relationships/slide" Target="slide46.xml"/><Relationship Id="rId10" Type="http://schemas.openxmlformats.org/officeDocument/2006/relationships/image" Target="../media/image80.gif"/><Relationship Id="rId19" Type="http://schemas.openxmlformats.org/officeDocument/2006/relationships/image" Target="../media/image89.png"/><Relationship Id="rId31" Type="http://schemas.openxmlformats.org/officeDocument/2006/relationships/slide" Target="slide41.xml"/><Relationship Id="rId4" Type="http://schemas.openxmlformats.org/officeDocument/2006/relationships/audio" Target="../media/audio1.wav"/><Relationship Id="rId9" Type="http://schemas.openxmlformats.org/officeDocument/2006/relationships/slide" Target="slide15.xml"/><Relationship Id="rId14" Type="http://schemas.openxmlformats.org/officeDocument/2006/relationships/image" Target="../media/image84.gif"/><Relationship Id="rId22" Type="http://schemas.openxmlformats.org/officeDocument/2006/relationships/image" Target="../media/image92.png"/><Relationship Id="rId27" Type="http://schemas.openxmlformats.org/officeDocument/2006/relationships/image" Target="../media/image96.gif"/><Relationship Id="rId30" Type="http://schemas.openxmlformats.org/officeDocument/2006/relationships/slide" Target="slide40.xml"/><Relationship Id="rId35" Type="http://schemas.openxmlformats.org/officeDocument/2006/relationships/slide" Target="slide45.xml"/><Relationship Id="rId8" Type="http://schemas.openxmlformats.org/officeDocument/2006/relationships/image" Target="../media/image79.png"/><Relationship Id="rId3"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3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4.png"/><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slide" Target="slide36.xml"/></Relationships>
</file>

<file path=ppt/slides/_rels/slide47.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4.svg"/></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72545">
            <a:off x="-2856714" y="-5442448"/>
            <a:ext cx="10578966" cy="11421286"/>
          </a:xfrm>
          <a:custGeom>
            <a:avLst/>
            <a:gdLst/>
            <a:ahLst/>
            <a:cxnLst/>
            <a:rect l="l" t="t" r="r" b="b"/>
            <a:pathLst>
              <a:path w="10578966" h="11421286">
                <a:moveTo>
                  <a:pt x="0" y="0"/>
                </a:moveTo>
                <a:lnTo>
                  <a:pt x="10578967" y="0"/>
                </a:lnTo>
                <a:lnTo>
                  <a:pt x="10578967" y="11421286"/>
                </a:lnTo>
                <a:lnTo>
                  <a:pt x="0" y="11421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316730">
            <a:off x="-1381685" y="6286113"/>
            <a:ext cx="7628908" cy="6637150"/>
          </a:xfrm>
          <a:custGeom>
            <a:avLst/>
            <a:gdLst/>
            <a:ahLst/>
            <a:cxnLst/>
            <a:rect l="l" t="t" r="r" b="b"/>
            <a:pathLst>
              <a:path w="7628908" h="6637150">
                <a:moveTo>
                  <a:pt x="0" y="0"/>
                </a:moveTo>
                <a:lnTo>
                  <a:pt x="7628909" y="0"/>
                </a:lnTo>
                <a:lnTo>
                  <a:pt x="7628909" y="6637150"/>
                </a:lnTo>
                <a:lnTo>
                  <a:pt x="0" y="6637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1274601" y="8414621"/>
            <a:ext cx="5984699" cy="1190067"/>
            <a:chOff x="0" y="0"/>
            <a:chExt cx="7979599" cy="1586756"/>
          </a:xfrm>
        </p:grpSpPr>
        <p:sp>
          <p:nvSpPr>
            <p:cNvPr id="5" name="TextBox 5"/>
            <p:cNvSpPr txBox="1"/>
            <p:nvPr/>
          </p:nvSpPr>
          <p:spPr>
            <a:xfrm>
              <a:off x="883023" y="-11311"/>
              <a:ext cx="7096576" cy="787400"/>
            </a:xfrm>
            <a:prstGeom prst="rect">
              <a:avLst/>
            </a:prstGeom>
          </p:spPr>
          <p:txBody>
            <a:bodyPr lIns="0" tIns="0" rIns="0" bIns="0" rtlCol="0" anchor="t">
              <a:spAutoFit/>
            </a:bodyPr>
            <a:lstStyle/>
            <a:p>
              <a:pPr algn="r">
                <a:lnSpc>
                  <a:spcPts val="4679"/>
                </a:lnSpc>
              </a:pPr>
              <a:r>
                <a:rPr lang="en-US" sz="3899" dirty="0" err="1">
                  <a:solidFill>
                    <a:srgbClr val="000000"/>
                  </a:solidFill>
                  <a:latin typeface="Muli Regular"/>
                </a:rPr>
                <a:t>Nguyễn</a:t>
              </a:r>
              <a:r>
                <a:rPr lang="en-US" sz="3899" dirty="0">
                  <a:solidFill>
                    <a:srgbClr val="000000"/>
                  </a:solidFill>
                  <a:latin typeface="Muli Regular"/>
                </a:rPr>
                <a:t> </a:t>
              </a:r>
              <a:r>
                <a:rPr lang="en-US" sz="3899" dirty="0" err="1">
                  <a:solidFill>
                    <a:srgbClr val="000000"/>
                  </a:solidFill>
                  <a:latin typeface="Muli Regular"/>
                </a:rPr>
                <a:t>Thị</a:t>
              </a:r>
              <a:r>
                <a:rPr lang="en-US" sz="3899" dirty="0">
                  <a:solidFill>
                    <a:srgbClr val="000000"/>
                  </a:solidFill>
                  <a:latin typeface="Muli Regular"/>
                </a:rPr>
                <a:t> Thu </a:t>
              </a:r>
              <a:r>
                <a:rPr lang="en-US" sz="3899" dirty="0" err="1">
                  <a:solidFill>
                    <a:srgbClr val="000000"/>
                  </a:solidFill>
                  <a:latin typeface="Muli Regular"/>
                </a:rPr>
                <a:t>Thanh</a:t>
              </a:r>
              <a:endParaRPr lang="en-US" sz="3899" dirty="0">
                <a:solidFill>
                  <a:srgbClr val="000000"/>
                </a:solidFill>
                <a:latin typeface="Muli Regular"/>
              </a:endParaRPr>
            </a:p>
          </p:txBody>
        </p:sp>
        <p:sp>
          <p:nvSpPr>
            <p:cNvPr id="6" name="TextBox 6"/>
            <p:cNvSpPr txBox="1"/>
            <p:nvPr/>
          </p:nvSpPr>
          <p:spPr>
            <a:xfrm>
              <a:off x="0" y="1227981"/>
              <a:ext cx="7979599" cy="358775"/>
            </a:xfrm>
            <a:prstGeom prst="rect">
              <a:avLst/>
            </a:prstGeom>
          </p:spPr>
          <p:txBody>
            <a:bodyPr lIns="0" tIns="0" rIns="0" bIns="0" rtlCol="0" anchor="t">
              <a:spAutoFit/>
            </a:bodyPr>
            <a:lstStyle/>
            <a:p>
              <a:pPr algn="r">
                <a:lnSpc>
                  <a:spcPts val="2189"/>
                </a:lnSpc>
              </a:pPr>
              <a:endParaRPr/>
            </a:p>
          </p:txBody>
        </p:sp>
      </p:grpSp>
      <p:grpSp>
        <p:nvGrpSpPr>
          <p:cNvPr id="7" name="Group 7"/>
          <p:cNvGrpSpPr/>
          <p:nvPr/>
        </p:nvGrpSpPr>
        <p:grpSpPr>
          <a:xfrm>
            <a:off x="3020869" y="2541986"/>
            <a:ext cx="12569707" cy="5210360"/>
            <a:chOff x="-125565" y="-883584"/>
            <a:chExt cx="16759610" cy="6947147"/>
          </a:xfrm>
        </p:grpSpPr>
        <p:sp>
          <p:nvSpPr>
            <p:cNvPr id="8" name="TextBox 8"/>
            <p:cNvSpPr txBox="1"/>
            <p:nvPr/>
          </p:nvSpPr>
          <p:spPr>
            <a:xfrm>
              <a:off x="-125565" y="-883584"/>
              <a:ext cx="16759610" cy="6206828"/>
            </a:xfrm>
            <a:prstGeom prst="rect">
              <a:avLst/>
            </a:prstGeom>
          </p:spPr>
          <p:txBody>
            <a:bodyPr lIns="0" tIns="0" rIns="0" bIns="0" rtlCol="0" anchor="t">
              <a:spAutoFit/>
            </a:bodyPr>
            <a:lstStyle/>
            <a:p>
              <a:pPr algn="ctr">
                <a:lnSpc>
                  <a:spcPts val="12059"/>
                </a:lnSpc>
              </a:pPr>
              <a:r>
                <a:rPr lang="en-US" sz="10049" dirty="0" smtClean="0">
                  <a:solidFill>
                    <a:srgbClr val="004AAD"/>
                  </a:solidFill>
                  <a:latin typeface="Muli Regular Bold"/>
                </a:rPr>
                <a:t>BÀI 17:</a:t>
              </a:r>
            </a:p>
            <a:p>
              <a:pPr algn="ctr">
                <a:lnSpc>
                  <a:spcPts val="12059"/>
                </a:lnSpc>
              </a:pPr>
              <a:r>
                <a:rPr lang="en-US" sz="10049" dirty="0" smtClean="0">
                  <a:solidFill>
                    <a:srgbClr val="004AAD"/>
                  </a:solidFill>
                  <a:latin typeface="Muli Regular Bold"/>
                </a:rPr>
                <a:t>ÁP </a:t>
              </a:r>
              <a:r>
                <a:rPr lang="en-US" sz="10049" dirty="0">
                  <a:solidFill>
                    <a:srgbClr val="004AAD"/>
                  </a:solidFill>
                  <a:latin typeface="Muli Regular Bold"/>
                </a:rPr>
                <a:t>SUẤT CHẤT LỎNG VÀ CHẤT KHÍ</a:t>
              </a:r>
            </a:p>
          </p:txBody>
        </p:sp>
        <p:sp>
          <p:nvSpPr>
            <p:cNvPr id="9" name="TextBox 9"/>
            <p:cNvSpPr txBox="1"/>
            <p:nvPr/>
          </p:nvSpPr>
          <p:spPr>
            <a:xfrm>
              <a:off x="379619" y="5365486"/>
              <a:ext cx="16000371" cy="698077"/>
            </a:xfrm>
            <a:prstGeom prst="rect">
              <a:avLst/>
            </a:prstGeom>
          </p:spPr>
          <p:txBody>
            <a:bodyPr lIns="0" tIns="0" rIns="0" bIns="0" rtlCol="0" anchor="t">
              <a:spAutoFit/>
            </a:bodyPr>
            <a:lstStyle/>
            <a:p>
              <a:pPr marL="0" lvl="0" indent="0" algn="ctr">
                <a:lnSpc>
                  <a:spcPts val="4479"/>
                </a:lnSpc>
                <a:spcBef>
                  <a:spcPct val="0"/>
                </a:spcBef>
              </a:pPr>
              <a:endParaRPr/>
            </a:p>
          </p:txBody>
        </p:sp>
      </p:grpSp>
      <p:sp>
        <p:nvSpPr>
          <p:cNvPr id="11" name="Freeform 11"/>
          <p:cNvSpPr/>
          <p:nvPr/>
        </p:nvSpPr>
        <p:spPr>
          <a:xfrm rot="4972545">
            <a:off x="14206709" y="-7451777"/>
            <a:ext cx="10578966" cy="11421286"/>
          </a:xfrm>
          <a:custGeom>
            <a:avLst/>
            <a:gdLst/>
            <a:ahLst/>
            <a:cxnLst/>
            <a:rect l="l" t="t" r="r" b="b"/>
            <a:pathLst>
              <a:path w="10578966" h="11421286">
                <a:moveTo>
                  <a:pt x="0" y="0"/>
                </a:moveTo>
                <a:lnTo>
                  <a:pt x="10578967" y="0"/>
                </a:lnTo>
                <a:lnTo>
                  <a:pt x="10578967" y="11421287"/>
                </a:lnTo>
                <a:lnTo>
                  <a:pt x="0" y="114212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97695" y="1047750"/>
            <a:ext cx="392597" cy="39259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alpha val="0"/>
              </a:srgbClr>
            </a:solidFill>
          </p:spPr>
        </p:sp>
      </p:grpSp>
      <p:sp>
        <p:nvSpPr>
          <p:cNvPr id="15" name="TextBox 15"/>
          <p:cNvSpPr txBox="1"/>
          <p:nvPr/>
        </p:nvSpPr>
        <p:spPr>
          <a:xfrm>
            <a:off x="4267200" y="2962459"/>
            <a:ext cx="9644630" cy="2604111"/>
          </a:xfrm>
          <a:prstGeom prst="rect">
            <a:avLst/>
          </a:prstGeom>
        </p:spPr>
        <p:txBody>
          <a:bodyPr wrap="square" lIns="0" tIns="0" rIns="0" bIns="0" rtlCol="0" anchor="t">
            <a:spAutoFit/>
          </a:bodyPr>
          <a:lstStyle/>
          <a:p>
            <a:pPr algn="ctr">
              <a:lnSpc>
                <a:spcPct val="150000"/>
              </a:lnSpc>
            </a:pPr>
            <a:r>
              <a:rPr lang="en-US" sz="6000" b="1" dirty="0" smtClean="0">
                <a:solidFill>
                  <a:srgbClr val="FF0000"/>
                </a:solidFill>
                <a:latin typeface="Times New Roman" panose="02020603050405020304" pitchFamily="18" charset="0"/>
                <a:cs typeface="Times New Roman" panose="02020603050405020304" pitchFamily="18" charset="0"/>
              </a:rPr>
              <a:t>HOẠT ĐỘNG </a:t>
            </a:r>
          </a:p>
          <a:p>
            <a:pPr algn="ctr">
              <a:lnSpc>
                <a:spcPct val="150000"/>
              </a:lnSpc>
            </a:pPr>
            <a:r>
              <a:rPr lang="en-US" sz="6000" b="1" dirty="0" smtClean="0">
                <a:solidFill>
                  <a:srgbClr val="FF0000"/>
                </a:solidFill>
                <a:latin typeface="Times New Roman" panose="02020603050405020304" pitchFamily="18" charset="0"/>
                <a:cs typeface="Times New Roman" panose="02020603050405020304" pitchFamily="18" charset="0"/>
              </a:rPr>
              <a:t>HÌNH THÀNH KIẾN THỨC</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16" name="Freeform 16"/>
          <p:cNvSpPr/>
          <p:nvPr/>
        </p:nvSpPr>
        <p:spPr>
          <a:xfrm>
            <a:off x="49296" y="5829300"/>
            <a:ext cx="5159624" cy="4114800"/>
          </a:xfrm>
          <a:custGeom>
            <a:avLst/>
            <a:gdLst/>
            <a:ahLst/>
            <a:cxnLst/>
            <a:rect l="l" t="t" r="r" b="b"/>
            <a:pathLst>
              <a:path w="5159624" h="4114800">
                <a:moveTo>
                  <a:pt x="0" y="0"/>
                </a:moveTo>
                <a:lnTo>
                  <a:pt x="5159624" y="0"/>
                </a:lnTo>
                <a:lnTo>
                  <a:pt x="51596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2023526" y="5561668"/>
            <a:ext cx="5259969" cy="4289548"/>
          </a:xfrm>
          <a:custGeom>
            <a:avLst/>
            <a:gdLst/>
            <a:ahLst/>
            <a:cxnLst/>
            <a:rect l="l" t="t" r="r" b="b"/>
            <a:pathLst>
              <a:path w="5221857" h="4144849">
                <a:moveTo>
                  <a:pt x="0" y="0"/>
                </a:moveTo>
                <a:lnTo>
                  <a:pt x="5221857" y="0"/>
                </a:lnTo>
                <a:lnTo>
                  <a:pt x="5221857" y="4144849"/>
                </a:lnTo>
                <a:lnTo>
                  <a:pt x="0" y="41448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8" name="Picture 18"/>
          <p:cNvPicPr>
            <a:picLocks noChangeAspect="1"/>
          </p:cNvPicPr>
          <p:nvPr/>
        </p:nvPicPr>
        <p:blipFill>
          <a:blip r:embed="rId6"/>
          <a:srcRect/>
          <a:stretch>
            <a:fillRect/>
          </a:stretch>
        </p:blipFill>
        <p:spPr>
          <a:xfrm>
            <a:off x="1028700" y="2962459"/>
            <a:ext cx="1950601" cy="1180113"/>
          </a:xfrm>
          <a:prstGeom prst="rect">
            <a:avLst/>
          </a:prstGeom>
        </p:spPr>
      </p:pic>
    </p:spTree>
    <p:extLst>
      <p:ext uri="{BB962C8B-B14F-4D97-AF65-F5344CB8AC3E}">
        <p14:creationId xmlns:p14="http://schemas.microsoft.com/office/powerpoint/2010/main" val="256519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241892">
            <a:off x="11698942" y="5276974"/>
            <a:ext cx="8218989" cy="8720412"/>
          </a:xfrm>
          <a:custGeom>
            <a:avLst/>
            <a:gdLst/>
            <a:ahLst/>
            <a:cxnLst/>
            <a:rect l="l" t="t" r="r" b="b"/>
            <a:pathLst>
              <a:path w="8218989" h="8720412">
                <a:moveTo>
                  <a:pt x="0" y="0"/>
                </a:moveTo>
                <a:lnTo>
                  <a:pt x="8218989" y="0"/>
                </a:lnTo>
                <a:lnTo>
                  <a:pt x="8218989" y="8720413"/>
                </a:lnTo>
                <a:lnTo>
                  <a:pt x="0" y="87204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206849" y="5158724"/>
            <a:ext cx="2964229" cy="837395"/>
          </a:xfrm>
          <a:custGeom>
            <a:avLst/>
            <a:gdLst/>
            <a:ahLst/>
            <a:cxnLst/>
            <a:rect l="l" t="t" r="r" b="b"/>
            <a:pathLst>
              <a:path w="2964229" h="837395">
                <a:moveTo>
                  <a:pt x="0" y="0"/>
                </a:moveTo>
                <a:lnTo>
                  <a:pt x="2964229" y="0"/>
                </a:lnTo>
                <a:lnTo>
                  <a:pt x="2964229" y="837395"/>
                </a:lnTo>
                <a:lnTo>
                  <a:pt x="0" y="8373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7549287" y="3519545"/>
            <a:ext cx="10615734" cy="4128127"/>
            <a:chOff x="0" y="0"/>
            <a:chExt cx="1522387" cy="592009"/>
          </a:xfrm>
        </p:grpSpPr>
        <p:sp>
          <p:nvSpPr>
            <p:cNvPr id="6" name="Freeform 6"/>
            <p:cNvSpPr/>
            <p:nvPr/>
          </p:nvSpPr>
          <p:spPr>
            <a:xfrm>
              <a:off x="203200" y="0"/>
              <a:ext cx="1115987" cy="592009"/>
            </a:xfrm>
            <a:custGeom>
              <a:avLst/>
              <a:gdLst/>
              <a:ahLst/>
              <a:cxnLst/>
              <a:rect l="l" t="t" r="r" b="b"/>
              <a:pathLst>
                <a:path w="1115987" h="592009">
                  <a:moveTo>
                    <a:pt x="1115987" y="0"/>
                  </a:moveTo>
                  <a:cubicBezTo>
                    <a:pt x="952509" y="0"/>
                    <a:pt x="819983" y="132526"/>
                    <a:pt x="819983" y="296004"/>
                  </a:cubicBezTo>
                  <a:cubicBezTo>
                    <a:pt x="819983" y="459483"/>
                    <a:pt x="952509" y="592009"/>
                    <a:pt x="1115987" y="592009"/>
                  </a:cubicBezTo>
                  <a:lnTo>
                    <a:pt x="0" y="592009"/>
                  </a:lnTo>
                  <a:cubicBezTo>
                    <a:pt x="163479" y="592009"/>
                    <a:pt x="296004" y="459483"/>
                    <a:pt x="296004" y="296004"/>
                  </a:cubicBezTo>
                  <a:cubicBezTo>
                    <a:pt x="296004" y="132526"/>
                    <a:pt x="163479" y="0"/>
                    <a:pt x="0" y="0"/>
                  </a:cubicBezTo>
                  <a:lnTo>
                    <a:pt x="1115987" y="0"/>
                  </a:lnTo>
                  <a:close/>
                </a:path>
              </a:pathLst>
            </a:custGeom>
            <a:solidFill>
              <a:srgbClr val="FFFFFF"/>
            </a:solidFill>
            <a:ln w="190500">
              <a:solidFill>
                <a:srgbClr val="000000"/>
              </a:solidFill>
            </a:ln>
          </p:spPr>
        </p:sp>
        <p:sp>
          <p:nvSpPr>
            <p:cNvPr id="7" name="TextBox 7"/>
            <p:cNvSpPr txBox="1"/>
            <p:nvPr/>
          </p:nvSpPr>
          <p:spPr>
            <a:xfrm>
              <a:off x="0" y="9525"/>
              <a:ext cx="812800" cy="396875"/>
            </a:xfrm>
            <a:prstGeom prst="rect">
              <a:avLst/>
            </a:prstGeom>
          </p:spPr>
          <p:txBody>
            <a:bodyPr lIns="50800" tIns="50800" rIns="50800" bIns="50800" rtlCol="0" anchor="ctr"/>
            <a:lstStyle/>
            <a:p>
              <a:pPr algn="ctr">
                <a:lnSpc>
                  <a:spcPts val="2189"/>
                </a:lnSpc>
              </a:pPr>
              <a:endParaRPr/>
            </a:p>
          </p:txBody>
        </p:sp>
      </p:grpSp>
      <p:sp>
        <p:nvSpPr>
          <p:cNvPr id="8" name="Freeform 8"/>
          <p:cNvSpPr/>
          <p:nvPr/>
        </p:nvSpPr>
        <p:spPr>
          <a:xfrm>
            <a:off x="6708321" y="3102429"/>
            <a:ext cx="1681930" cy="475145"/>
          </a:xfrm>
          <a:custGeom>
            <a:avLst/>
            <a:gdLst/>
            <a:ahLst/>
            <a:cxnLst/>
            <a:rect l="l" t="t" r="r" b="b"/>
            <a:pathLst>
              <a:path w="1681930" h="475145">
                <a:moveTo>
                  <a:pt x="0" y="0"/>
                </a:moveTo>
                <a:lnTo>
                  <a:pt x="1681931" y="0"/>
                </a:lnTo>
                <a:lnTo>
                  <a:pt x="1681931" y="475145"/>
                </a:lnTo>
                <a:lnTo>
                  <a:pt x="0" y="4751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515287" y="112938"/>
            <a:ext cx="17470599" cy="2097407"/>
          </a:xfrm>
          <a:prstGeom prst="rect">
            <a:avLst/>
          </a:prstGeom>
        </p:spPr>
        <p:txBody>
          <a:bodyPr lIns="0" tIns="0" rIns="0" bIns="0" rtlCol="0" anchor="t">
            <a:spAutoFit/>
          </a:bodyPr>
          <a:lstStyle/>
          <a:p>
            <a:pPr>
              <a:lnSpc>
                <a:spcPts val="8549"/>
              </a:lnSpc>
            </a:pPr>
            <a:r>
              <a:rPr lang="en-US" sz="5699" dirty="0">
                <a:solidFill>
                  <a:srgbClr val="004AAD"/>
                </a:solidFill>
                <a:latin typeface="Muli Regular"/>
              </a:rPr>
              <a:t>1.CHẤT LỎNG GÂY RA ÁP SUẤT LÊN ĐÁY BÌNH, THÀNH BÌNH VÀ CÁC VẬT ĐẶT TRONG NÓ.</a:t>
            </a:r>
          </a:p>
        </p:txBody>
      </p:sp>
      <p:sp>
        <p:nvSpPr>
          <p:cNvPr id="10" name="TextBox 10"/>
          <p:cNvSpPr txBox="1"/>
          <p:nvPr/>
        </p:nvSpPr>
        <p:spPr>
          <a:xfrm>
            <a:off x="0" y="3625717"/>
            <a:ext cx="4656689" cy="3133725"/>
          </a:xfrm>
          <a:prstGeom prst="rect">
            <a:avLst/>
          </a:prstGeom>
        </p:spPr>
        <p:txBody>
          <a:bodyPr lIns="0" tIns="0" rIns="0" bIns="0" rtlCol="0" anchor="t">
            <a:spAutoFit/>
          </a:bodyPr>
          <a:lstStyle/>
          <a:p>
            <a:pPr algn="ctr">
              <a:lnSpc>
                <a:spcPts val="12599"/>
              </a:lnSpc>
            </a:pPr>
            <a:r>
              <a:rPr lang="en-US" sz="9000">
                <a:solidFill>
                  <a:srgbClr val="004AAD"/>
                </a:solidFill>
                <a:latin typeface="Noto Serif Display Black"/>
              </a:rPr>
              <a:t>Định nghĩa</a:t>
            </a:r>
          </a:p>
        </p:txBody>
      </p:sp>
      <p:sp>
        <p:nvSpPr>
          <p:cNvPr id="11" name="TextBox 11"/>
          <p:cNvSpPr txBox="1"/>
          <p:nvPr/>
        </p:nvSpPr>
        <p:spPr>
          <a:xfrm>
            <a:off x="8390252" y="4685881"/>
            <a:ext cx="9021021" cy="1678305"/>
          </a:xfrm>
          <a:prstGeom prst="rect">
            <a:avLst/>
          </a:prstGeom>
        </p:spPr>
        <p:txBody>
          <a:bodyPr lIns="0" tIns="0" rIns="0" bIns="0" rtlCol="0" anchor="t">
            <a:spAutoFit/>
          </a:bodyPr>
          <a:lstStyle/>
          <a:p>
            <a:pPr algn="ctr">
              <a:lnSpc>
                <a:spcPts val="6720"/>
              </a:lnSpc>
            </a:pPr>
            <a:r>
              <a:rPr lang="en-US" sz="4800">
                <a:solidFill>
                  <a:srgbClr val="004AAD"/>
                </a:solidFill>
                <a:latin typeface="DejaVu Serif Bold"/>
              </a:rPr>
              <a:t>Áp lực</a:t>
            </a:r>
            <a:r>
              <a:rPr lang="en-US" sz="4800">
                <a:solidFill>
                  <a:srgbClr val="004AAD"/>
                </a:solidFill>
                <a:latin typeface="DejaVu Serif"/>
              </a:rPr>
              <a:t> là </a:t>
            </a:r>
            <a:r>
              <a:rPr lang="en-US" sz="4800">
                <a:solidFill>
                  <a:srgbClr val="004AAD"/>
                </a:solidFill>
                <a:latin typeface="DejaVu Serif Bold"/>
              </a:rPr>
              <a:t>lực ép</a:t>
            </a:r>
            <a:r>
              <a:rPr lang="en-US" sz="4800">
                <a:solidFill>
                  <a:srgbClr val="004AAD"/>
                </a:solidFill>
                <a:latin typeface="DejaVu Serif"/>
              </a:rPr>
              <a:t> có </a:t>
            </a:r>
            <a:r>
              <a:rPr lang="en-US" sz="4800">
                <a:solidFill>
                  <a:srgbClr val="E44650"/>
                </a:solidFill>
                <a:latin typeface="DejaVu Serif Bold"/>
              </a:rPr>
              <a:t>phương vuông góc</a:t>
            </a:r>
            <a:r>
              <a:rPr lang="en-US" sz="4800">
                <a:solidFill>
                  <a:srgbClr val="004AAD"/>
                </a:solidFill>
                <a:latin typeface="DejaVu Serif"/>
              </a:rPr>
              <a:t> với mặt bị ép.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212964"/>
            <a:ext cx="5729198" cy="5861072"/>
          </a:xfrm>
          <a:custGeom>
            <a:avLst/>
            <a:gdLst/>
            <a:ahLst/>
            <a:cxnLst/>
            <a:rect l="l" t="t" r="r" b="b"/>
            <a:pathLst>
              <a:path w="5729198" h="5861072">
                <a:moveTo>
                  <a:pt x="0" y="0"/>
                </a:moveTo>
                <a:lnTo>
                  <a:pt x="5729198" y="0"/>
                </a:lnTo>
                <a:lnTo>
                  <a:pt x="5729198" y="5861072"/>
                </a:lnTo>
                <a:lnTo>
                  <a:pt x="0" y="5861072"/>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rot="5480705">
            <a:off x="4079894" y="4216511"/>
            <a:ext cx="972257" cy="247925"/>
          </a:xfrm>
          <a:prstGeom prst="rect">
            <a:avLst/>
          </a:prstGeom>
        </p:spPr>
      </p:pic>
      <p:sp>
        <p:nvSpPr>
          <p:cNvPr id="4" name="TextBox 4"/>
          <p:cNvSpPr txBox="1"/>
          <p:nvPr/>
        </p:nvSpPr>
        <p:spPr>
          <a:xfrm>
            <a:off x="9601250" y="1840865"/>
            <a:ext cx="5729198" cy="7417435"/>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Khi đặt một vật trên bàn, do có trọng lượng, vật sẽ tác dụng một áp suất lên mặt bàn. </a:t>
            </a:r>
          </a:p>
          <a:p>
            <a:pPr algn="ctr">
              <a:lnSpc>
                <a:spcPts val="7279"/>
              </a:lnSpc>
            </a:pPr>
            <a:endParaRPr lang="en-US" sz="5199">
              <a:solidFill>
                <a:srgbClr val="000000"/>
              </a:solidFill>
              <a:latin typeface="DejaVu Serif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89897">
            <a:off x="-386326" y="-675648"/>
            <a:ext cx="3695839" cy="4114800"/>
          </a:xfrm>
          <a:custGeom>
            <a:avLst/>
            <a:gdLst/>
            <a:ahLst/>
            <a:cxnLst/>
            <a:rect l="l" t="t" r="r" b="b"/>
            <a:pathLst>
              <a:path w="3695839" h="4114800">
                <a:moveTo>
                  <a:pt x="0" y="0"/>
                </a:moveTo>
                <a:lnTo>
                  <a:pt x="3695838" y="0"/>
                </a:lnTo>
                <a:lnTo>
                  <a:pt x="369583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095476" y="609185"/>
            <a:ext cx="12889347" cy="8649115"/>
          </a:xfrm>
          <a:custGeom>
            <a:avLst/>
            <a:gdLst/>
            <a:ahLst/>
            <a:cxnLst/>
            <a:rect l="l" t="t" r="r" b="b"/>
            <a:pathLst>
              <a:path w="12889347" h="8649115">
                <a:moveTo>
                  <a:pt x="0" y="0"/>
                </a:moveTo>
                <a:lnTo>
                  <a:pt x="12889347" y="0"/>
                </a:lnTo>
                <a:lnTo>
                  <a:pt x="12889347" y="8649115"/>
                </a:lnTo>
                <a:lnTo>
                  <a:pt x="0" y="8649115"/>
                </a:lnTo>
                <a:lnTo>
                  <a:pt x="0" y="0"/>
                </a:lnTo>
                <a:close/>
              </a:path>
            </a:pathLst>
          </a:custGeom>
          <a:blipFill>
            <a:blip r:embed="rId4"/>
            <a:stretch>
              <a:fillRect t="-642" r="-14122" b="-25210"/>
            </a:stretch>
          </a:blipFill>
        </p:spPr>
      </p:sp>
      <p:sp>
        <p:nvSpPr>
          <p:cNvPr id="4" name="Freeform 4"/>
          <p:cNvSpPr/>
          <p:nvPr/>
        </p:nvSpPr>
        <p:spPr>
          <a:xfrm rot="-521715">
            <a:off x="1758825" y="5301420"/>
            <a:ext cx="2402014" cy="4114800"/>
          </a:xfrm>
          <a:custGeom>
            <a:avLst/>
            <a:gdLst/>
            <a:ahLst/>
            <a:cxnLst/>
            <a:rect l="l" t="t" r="r" b="b"/>
            <a:pathLst>
              <a:path w="2402014" h="4114800">
                <a:moveTo>
                  <a:pt x="0" y="0"/>
                </a:moveTo>
                <a:lnTo>
                  <a:pt x="2402014" y="0"/>
                </a:lnTo>
                <a:lnTo>
                  <a:pt x="240201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5" name="Picture 5"/>
          <p:cNvPicPr>
            <a:picLocks noChangeAspect="1"/>
          </p:cNvPicPr>
          <p:nvPr/>
        </p:nvPicPr>
        <p:blipFill>
          <a:blip r:embed="rId7"/>
          <a:srcRect/>
          <a:stretch>
            <a:fillRect/>
          </a:stretch>
        </p:blipFill>
        <p:spPr>
          <a:xfrm>
            <a:off x="655179" y="952202"/>
            <a:ext cx="747042" cy="429549"/>
          </a:xfrm>
          <a:prstGeom prst="rect">
            <a:avLst/>
          </a:prstGeom>
        </p:spPr>
      </p:pic>
      <p:sp>
        <p:nvSpPr>
          <p:cNvPr id="6" name="Freeform 6"/>
          <p:cNvSpPr/>
          <p:nvPr/>
        </p:nvSpPr>
        <p:spPr>
          <a:xfrm rot="1021503">
            <a:off x="15141289" y="409921"/>
            <a:ext cx="1687068" cy="4114800"/>
          </a:xfrm>
          <a:custGeom>
            <a:avLst/>
            <a:gdLst/>
            <a:ahLst/>
            <a:cxnLst/>
            <a:rect l="l" t="t" r="r" b="b"/>
            <a:pathLst>
              <a:path w="1687068" h="4114800">
                <a:moveTo>
                  <a:pt x="0" y="0"/>
                </a:moveTo>
                <a:lnTo>
                  <a:pt x="1687068" y="0"/>
                </a:lnTo>
                <a:lnTo>
                  <a:pt x="168706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4617062" y="3256915"/>
            <a:ext cx="9846175" cy="274447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Một chất lỏng đựng trong bình chứa có gây ra áp suất lên đáy bình không? Vì sao?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72545">
            <a:off x="-2901750" y="-6524031"/>
            <a:ext cx="10578966" cy="11421286"/>
          </a:xfrm>
          <a:custGeom>
            <a:avLst/>
            <a:gdLst/>
            <a:ahLst/>
            <a:cxnLst/>
            <a:rect l="l" t="t" r="r" b="b"/>
            <a:pathLst>
              <a:path w="10578966" h="11421286">
                <a:moveTo>
                  <a:pt x="0" y="0"/>
                </a:moveTo>
                <a:lnTo>
                  <a:pt x="10578967" y="0"/>
                </a:lnTo>
                <a:lnTo>
                  <a:pt x="10578967" y="11421286"/>
                </a:lnTo>
                <a:lnTo>
                  <a:pt x="0" y="11421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241892">
            <a:off x="12932179" y="4946106"/>
            <a:ext cx="8218989" cy="8720412"/>
          </a:xfrm>
          <a:custGeom>
            <a:avLst/>
            <a:gdLst/>
            <a:ahLst/>
            <a:cxnLst/>
            <a:rect l="l" t="t" r="r" b="b"/>
            <a:pathLst>
              <a:path w="8218989" h="8720412">
                <a:moveTo>
                  <a:pt x="0" y="0"/>
                </a:moveTo>
                <a:lnTo>
                  <a:pt x="8218989" y="0"/>
                </a:lnTo>
                <a:lnTo>
                  <a:pt x="8218989" y="8720412"/>
                </a:lnTo>
                <a:lnTo>
                  <a:pt x="0" y="8720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96317">
            <a:off x="1028700" y="3465663"/>
            <a:ext cx="4258525" cy="41148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646764" y="1777493"/>
            <a:ext cx="8336860" cy="6732014"/>
          </a:xfrm>
          <a:custGeom>
            <a:avLst/>
            <a:gdLst/>
            <a:ahLst/>
            <a:cxnLst/>
            <a:rect l="l" t="t" r="r" b="b"/>
            <a:pathLst>
              <a:path w="8336860" h="6732014">
                <a:moveTo>
                  <a:pt x="0" y="0"/>
                </a:moveTo>
                <a:lnTo>
                  <a:pt x="8336860" y="0"/>
                </a:lnTo>
                <a:lnTo>
                  <a:pt x="8336860" y="6732014"/>
                </a:lnTo>
                <a:lnTo>
                  <a:pt x="0" y="67320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304907">
            <a:off x="4979383" y="5523063"/>
            <a:ext cx="2839212" cy="4114800"/>
          </a:xfrm>
          <a:custGeom>
            <a:avLst/>
            <a:gdLst/>
            <a:ahLst/>
            <a:cxnLst/>
            <a:rect l="l" t="t" r="r" b="b"/>
            <a:pathLst>
              <a:path w="2839212" h="4114800">
                <a:moveTo>
                  <a:pt x="0" y="0"/>
                </a:moveTo>
                <a:lnTo>
                  <a:pt x="2839212" y="0"/>
                </a:lnTo>
                <a:lnTo>
                  <a:pt x="283921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9880784" y="3707447"/>
            <a:ext cx="4258525" cy="2767330"/>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Tại sao quả bóng lại bị căng tròn?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0632" y="1393009"/>
            <a:ext cx="5462035" cy="4993191"/>
          </a:xfrm>
          <a:custGeom>
            <a:avLst/>
            <a:gdLst/>
            <a:ahLst/>
            <a:cxnLst/>
            <a:rect l="l" t="t" r="r" b="b"/>
            <a:pathLst>
              <a:path w="5462035" h="4993191">
                <a:moveTo>
                  <a:pt x="0" y="0"/>
                </a:moveTo>
                <a:lnTo>
                  <a:pt x="5462035" y="0"/>
                </a:lnTo>
                <a:lnTo>
                  <a:pt x="5462035" y="4993191"/>
                </a:lnTo>
                <a:lnTo>
                  <a:pt x="0" y="4993191"/>
                </a:lnTo>
                <a:lnTo>
                  <a:pt x="0" y="0"/>
                </a:lnTo>
                <a:close/>
              </a:path>
            </a:pathLst>
          </a:custGeom>
          <a:blipFill>
            <a:blip r:embed="rId2"/>
            <a:stretch>
              <a:fillRect/>
            </a:stretch>
          </a:blipFill>
        </p:spPr>
      </p:sp>
      <p:sp>
        <p:nvSpPr>
          <p:cNvPr id="3" name="Freeform 3"/>
          <p:cNvSpPr/>
          <p:nvPr/>
        </p:nvSpPr>
        <p:spPr>
          <a:xfrm>
            <a:off x="4628444" y="5915362"/>
            <a:ext cx="4515556" cy="4114800"/>
          </a:xfrm>
          <a:custGeom>
            <a:avLst/>
            <a:gdLst/>
            <a:ahLst/>
            <a:cxnLst/>
            <a:rect l="l" t="t" r="r" b="b"/>
            <a:pathLst>
              <a:path w="4515556" h="4114800">
                <a:moveTo>
                  <a:pt x="0" y="0"/>
                </a:moveTo>
                <a:lnTo>
                  <a:pt x="4515556" y="0"/>
                </a:lnTo>
                <a:lnTo>
                  <a:pt x="451555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11575022" y="5810587"/>
            <a:ext cx="6465559" cy="3698875"/>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Vì sao khi bóp ở giữa thì hai đấu quả bóng lại căng tròn?</a:t>
            </a:r>
          </a:p>
        </p:txBody>
      </p:sp>
      <p:sp>
        <p:nvSpPr>
          <p:cNvPr id="5" name="Freeform 5"/>
          <p:cNvSpPr/>
          <p:nvPr/>
        </p:nvSpPr>
        <p:spPr>
          <a:xfrm rot="484309">
            <a:off x="10998012" y="423175"/>
            <a:ext cx="6364740" cy="4779341"/>
          </a:xfrm>
          <a:custGeom>
            <a:avLst/>
            <a:gdLst/>
            <a:ahLst/>
            <a:cxnLst/>
            <a:rect l="l" t="t" r="r" b="b"/>
            <a:pathLst>
              <a:path w="6364740" h="4779341">
                <a:moveTo>
                  <a:pt x="0" y="0"/>
                </a:moveTo>
                <a:lnTo>
                  <a:pt x="6364740" y="0"/>
                </a:lnTo>
                <a:lnTo>
                  <a:pt x="6364740" y="4779341"/>
                </a:lnTo>
                <a:lnTo>
                  <a:pt x="0" y="47793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1369447">
            <a:off x="12691365" y="1407227"/>
            <a:ext cx="2533497" cy="2849537"/>
          </a:xfrm>
          <a:custGeom>
            <a:avLst/>
            <a:gdLst/>
            <a:ahLst/>
            <a:cxnLst/>
            <a:rect l="l" t="t" r="r" b="b"/>
            <a:pathLst>
              <a:path w="2533497" h="2849537">
                <a:moveTo>
                  <a:pt x="0" y="0"/>
                </a:moveTo>
                <a:lnTo>
                  <a:pt x="2533497" y="0"/>
                </a:lnTo>
                <a:lnTo>
                  <a:pt x="2533497" y="2849537"/>
                </a:lnTo>
                <a:lnTo>
                  <a:pt x="0" y="28495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rot="2911692">
            <a:off x="14899375" y="47345"/>
            <a:ext cx="4216762" cy="1962711"/>
          </a:xfrm>
          <a:custGeom>
            <a:avLst/>
            <a:gdLst/>
            <a:ahLst/>
            <a:cxnLst/>
            <a:rect l="l" t="t" r="r" b="b"/>
            <a:pathLst>
              <a:path w="4216762" h="1962711">
                <a:moveTo>
                  <a:pt x="0" y="0"/>
                </a:moveTo>
                <a:lnTo>
                  <a:pt x="4216762" y="0"/>
                </a:lnTo>
                <a:lnTo>
                  <a:pt x="4216762" y="1962710"/>
                </a:lnTo>
                <a:lnTo>
                  <a:pt x="0" y="19627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415715" y="8644624"/>
            <a:ext cx="3417036" cy="2302228"/>
          </a:xfrm>
          <a:custGeom>
            <a:avLst/>
            <a:gdLst/>
            <a:ahLst/>
            <a:cxnLst/>
            <a:rect l="l" t="t" r="r" b="b"/>
            <a:pathLst>
              <a:path w="3417036" h="2302228">
                <a:moveTo>
                  <a:pt x="0" y="0"/>
                </a:moveTo>
                <a:lnTo>
                  <a:pt x="3417036" y="0"/>
                </a:lnTo>
                <a:lnTo>
                  <a:pt x="3417036" y="2302228"/>
                </a:lnTo>
                <a:lnTo>
                  <a:pt x="0" y="2302228"/>
                </a:lnTo>
                <a:lnTo>
                  <a:pt x="0" y="0"/>
                </a:lnTo>
                <a:close/>
              </a:path>
            </a:pathLst>
          </a:custGeom>
          <a:blipFill>
            <a:blip r:embed="rId4"/>
            <a:stretch>
              <a:fillRect/>
            </a:stretch>
          </a:blipFill>
        </p:spPr>
      </p:sp>
      <p:sp>
        <p:nvSpPr>
          <p:cNvPr id="4" name="Freeform 4"/>
          <p:cNvSpPr/>
          <p:nvPr/>
        </p:nvSpPr>
        <p:spPr>
          <a:xfrm rot="755125" flipV="1">
            <a:off x="-1002355" y="-326163"/>
            <a:ext cx="4020354" cy="2966307"/>
          </a:xfrm>
          <a:custGeom>
            <a:avLst/>
            <a:gdLst/>
            <a:ahLst/>
            <a:cxnLst/>
            <a:rect l="l" t="t" r="r" b="b"/>
            <a:pathLst>
              <a:path w="4020354" h="2966307">
                <a:moveTo>
                  <a:pt x="0" y="2966307"/>
                </a:moveTo>
                <a:lnTo>
                  <a:pt x="4020354" y="2966307"/>
                </a:lnTo>
                <a:lnTo>
                  <a:pt x="4020354" y="0"/>
                </a:lnTo>
                <a:lnTo>
                  <a:pt x="0" y="0"/>
                </a:lnTo>
                <a:lnTo>
                  <a:pt x="0" y="2966307"/>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1653129">
            <a:off x="-2935843" y="8126922"/>
            <a:ext cx="5238750" cy="4114800"/>
          </a:xfrm>
          <a:custGeom>
            <a:avLst/>
            <a:gdLst/>
            <a:ahLst/>
            <a:cxnLst/>
            <a:rect l="l" t="t" r="r" b="b"/>
            <a:pathLst>
              <a:path w="5238750" h="4114800">
                <a:moveTo>
                  <a:pt x="0" y="0"/>
                </a:moveTo>
                <a:lnTo>
                  <a:pt x="5238750" y="0"/>
                </a:lnTo>
                <a:lnTo>
                  <a:pt x="523875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957507" y="7343353"/>
            <a:ext cx="1151561" cy="1527776"/>
          </a:xfrm>
          <a:custGeom>
            <a:avLst/>
            <a:gdLst/>
            <a:ahLst/>
            <a:cxnLst/>
            <a:rect l="l" t="t" r="r" b="b"/>
            <a:pathLst>
              <a:path w="1151561" h="1527776">
                <a:moveTo>
                  <a:pt x="0" y="0"/>
                </a:moveTo>
                <a:lnTo>
                  <a:pt x="1151561" y="0"/>
                </a:lnTo>
                <a:lnTo>
                  <a:pt x="1151561" y="1527775"/>
                </a:lnTo>
                <a:lnTo>
                  <a:pt x="0" y="15277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5741451" y="1156991"/>
            <a:ext cx="7099338" cy="4768670"/>
          </a:xfrm>
          <a:custGeom>
            <a:avLst/>
            <a:gdLst/>
            <a:ahLst/>
            <a:cxnLst/>
            <a:rect l="l" t="t" r="r" b="b"/>
            <a:pathLst>
              <a:path w="7099338" h="4768670">
                <a:moveTo>
                  <a:pt x="0" y="0"/>
                </a:moveTo>
                <a:lnTo>
                  <a:pt x="7099339" y="0"/>
                </a:lnTo>
                <a:lnTo>
                  <a:pt x="7099339" y="4768670"/>
                </a:lnTo>
                <a:lnTo>
                  <a:pt x="0" y="4768670"/>
                </a:lnTo>
                <a:lnTo>
                  <a:pt x="0" y="0"/>
                </a:lnTo>
                <a:close/>
              </a:path>
            </a:pathLst>
          </a:custGeom>
          <a:blipFill>
            <a:blip r:embed="rId11"/>
            <a:stretch>
              <a:fillRect/>
            </a:stretch>
          </a:blipFill>
        </p:spPr>
      </p:sp>
      <p:sp>
        <p:nvSpPr>
          <p:cNvPr id="8" name="TextBox 8"/>
          <p:cNvSpPr txBox="1"/>
          <p:nvPr/>
        </p:nvSpPr>
        <p:spPr>
          <a:xfrm>
            <a:off x="4444733" y="6487990"/>
            <a:ext cx="11635316" cy="3143251"/>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DejaVu Serif"/>
              </a:rPr>
              <a:t>Tại sao khi nhấn ống vào trong nước rồi buông tay kéo sợi dây, miếng bìa vẫn không rời khỏi đáy kể cả khi quay ống theo các phương khác nhau?</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241892">
            <a:off x="12932179" y="4946106"/>
            <a:ext cx="8218989" cy="8720412"/>
          </a:xfrm>
          <a:custGeom>
            <a:avLst/>
            <a:gdLst/>
            <a:ahLst/>
            <a:cxnLst/>
            <a:rect l="l" t="t" r="r" b="b"/>
            <a:pathLst>
              <a:path w="8218989" h="8720412">
                <a:moveTo>
                  <a:pt x="0" y="0"/>
                </a:moveTo>
                <a:lnTo>
                  <a:pt x="8218989" y="0"/>
                </a:lnTo>
                <a:lnTo>
                  <a:pt x="8218989" y="8720412"/>
                </a:lnTo>
                <a:lnTo>
                  <a:pt x="0" y="8720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6041527" y="2839218"/>
            <a:ext cx="11000147" cy="2550154"/>
            <a:chOff x="0" y="0"/>
            <a:chExt cx="2427398" cy="562741"/>
          </a:xfrm>
        </p:grpSpPr>
        <p:sp>
          <p:nvSpPr>
            <p:cNvPr id="5" name="Freeform 5"/>
            <p:cNvSpPr/>
            <p:nvPr/>
          </p:nvSpPr>
          <p:spPr>
            <a:xfrm>
              <a:off x="0" y="0"/>
              <a:ext cx="2427398" cy="562741"/>
            </a:xfrm>
            <a:custGeom>
              <a:avLst/>
              <a:gdLst/>
              <a:ahLst/>
              <a:cxnLst/>
              <a:rect l="l" t="t" r="r" b="b"/>
              <a:pathLst>
                <a:path w="2427398" h="562741">
                  <a:moveTo>
                    <a:pt x="0" y="0"/>
                  </a:moveTo>
                  <a:lnTo>
                    <a:pt x="0" y="562741"/>
                  </a:lnTo>
                  <a:lnTo>
                    <a:pt x="2427398" y="562741"/>
                  </a:lnTo>
                  <a:lnTo>
                    <a:pt x="2427398" y="0"/>
                  </a:lnTo>
                  <a:lnTo>
                    <a:pt x="0" y="0"/>
                  </a:lnTo>
                  <a:close/>
                  <a:moveTo>
                    <a:pt x="2366438" y="501781"/>
                  </a:moveTo>
                  <a:lnTo>
                    <a:pt x="59690" y="501781"/>
                  </a:lnTo>
                  <a:lnTo>
                    <a:pt x="59690" y="59690"/>
                  </a:lnTo>
                  <a:lnTo>
                    <a:pt x="2366438" y="59690"/>
                  </a:lnTo>
                  <a:lnTo>
                    <a:pt x="2366438" y="501781"/>
                  </a:lnTo>
                  <a:close/>
                </a:path>
              </a:pathLst>
            </a:custGeom>
            <a:solidFill>
              <a:srgbClr val="FF652D"/>
            </a:solidFill>
          </p:spPr>
        </p:sp>
      </p:grpSp>
      <p:grpSp>
        <p:nvGrpSpPr>
          <p:cNvPr id="6" name="Group 6"/>
          <p:cNvGrpSpPr/>
          <p:nvPr/>
        </p:nvGrpSpPr>
        <p:grpSpPr>
          <a:xfrm>
            <a:off x="6143616" y="5973606"/>
            <a:ext cx="10898058" cy="2893802"/>
            <a:chOff x="0" y="0"/>
            <a:chExt cx="2529652" cy="671708"/>
          </a:xfrm>
        </p:grpSpPr>
        <p:sp>
          <p:nvSpPr>
            <p:cNvPr id="7" name="Freeform 7"/>
            <p:cNvSpPr/>
            <p:nvPr/>
          </p:nvSpPr>
          <p:spPr>
            <a:xfrm>
              <a:off x="0" y="0"/>
              <a:ext cx="2529652" cy="671708"/>
            </a:xfrm>
            <a:custGeom>
              <a:avLst/>
              <a:gdLst/>
              <a:ahLst/>
              <a:cxnLst/>
              <a:rect l="l" t="t" r="r" b="b"/>
              <a:pathLst>
                <a:path w="2529652" h="671708">
                  <a:moveTo>
                    <a:pt x="0" y="0"/>
                  </a:moveTo>
                  <a:lnTo>
                    <a:pt x="0" y="671708"/>
                  </a:lnTo>
                  <a:lnTo>
                    <a:pt x="2529652" y="671708"/>
                  </a:lnTo>
                  <a:lnTo>
                    <a:pt x="2529652" y="0"/>
                  </a:lnTo>
                  <a:lnTo>
                    <a:pt x="0" y="0"/>
                  </a:lnTo>
                  <a:close/>
                  <a:moveTo>
                    <a:pt x="2468692" y="610748"/>
                  </a:moveTo>
                  <a:lnTo>
                    <a:pt x="59690" y="610748"/>
                  </a:lnTo>
                  <a:lnTo>
                    <a:pt x="59690" y="59690"/>
                  </a:lnTo>
                  <a:lnTo>
                    <a:pt x="2468692" y="59690"/>
                  </a:lnTo>
                  <a:lnTo>
                    <a:pt x="2468692" y="610748"/>
                  </a:lnTo>
                  <a:close/>
                </a:path>
              </a:pathLst>
            </a:custGeom>
            <a:solidFill>
              <a:srgbClr val="FFDF2B"/>
            </a:solidFill>
          </p:spPr>
        </p:sp>
      </p:grpSp>
      <p:grpSp>
        <p:nvGrpSpPr>
          <p:cNvPr id="8" name="Group 8"/>
          <p:cNvGrpSpPr/>
          <p:nvPr/>
        </p:nvGrpSpPr>
        <p:grpSpPr>
          <a:xfrm>
            <a:off x="-119064" y="3109648"/>
            <a:ext cx="6160591" cy="5310452"/>
            <a:chOff x="0" y="0"/>
            <a:chExt cx="1333100" cy="840692"/>
          </a:xfrm>
        </p:grpSpPr>
        <p:sp>
          <p:nvSpPr>
            <p:cNvPr id="9" name="Freeform 9"/>
            <p:cNvSpPr/>
            <p:nvPr/>
          </p:nvSpPr>
          <p:spPr>
            <a:xfrm>
              <a:off x="0" y="0"/>
              <a:ext cx="1333100" cy="840692"/>
            </a:xfrm>
            <a:custGeom>
              <a:avLst/>
              <a:gdLst/>
              <a:ahLst/>
              <a:cxnLst/>
              <a:rect l="l" t="t" r="r" b="b"/>
              <a:pathLst>
                <a:path w="1333100" h="840692">
                  <a:moveTo>
                    <a:pt x="1129900" y="0"/>
                  </a:moveTo>
                  <a:lnTo>
                    <a:pt x="203200" y="0"/>
                  </a:lnTo>
                  <a:lnTo>
                    <a:pt x="0" y="420346"/>
                  </a:lnTo>
                  <a:lnTo>
                    <a:pt x="203200" y="840692"/>
                  </a:lnTo>
                  <a:lnTo>
                    <a:pt x="1129900" y="840692"/>
                  </a:lnTo>
                  <a:lnTo>
                    <a:pt x="1333100" y="420346"/>
                  </a:lnTo>
                  <a:lnTo>
                    <a:pt x="1129900" y="0"/>
                  </a:lnTo>
                  <a:close/>
                </a:path>
              </a:pathLst>
            </a:custGeom>
            <a:solidFill>
              <a:srgbClr val="004AAD"/>
            </a:solidFill>
          </p:spPr>
        </p:sp>
        <p:sp>
          <p:nvSpPr>
            <p:cNvPr id="10" name="TextBox 10"/>
            <p:cNvSpPr txBox="1"/>
            <p:nvPr/>
          </p:nvSpPr>
          <p:spPr>
            <a:xfrm>
              <a:off x="152400" y="9525"/>
              <a:ext cx="508000" cy="396875"/>
            </a:xfrm>
            <a:prstGeom prst="rect">
              <a:avLst/>
            </a:prstGeom>
          </p:spPr>
          <p:txBody>
            <a:bodyPr lIns="50800" tIns="50800" rIns="50800" bIns="50800" rtlCol="0" anchor="ctr"/>
            <a:lstStyle/>
            <a:p>
              <a:pPr algn="ctr">
                <a:lnSpc>
                  <a:spcPts val="2189"/>
                </a:lnSpc>
              </a:pPr>
              <a:endParaRPr/>
            </a:p>
          </p:txBody>
        </p:sp>
      </p:grpSp>
      <p:sp>
        <p:nvSpPr>
          <p:cNvPr id="11" name="TextBox 11"/>
          <p:cNvSpPr txBox="1"/>
          <p:nvPr/>
        </p:nvSpPr>
        <p:spPr>
          <a:xfrm>
            <a:off x="719396" y="104775"/>
            <a:ext cx="15815044" cy="1538883"/>
          </a:xfrm>
          <a:prstGeom prst="rect">
            <a:avLst/>
          </a:prstGeom>
        </p:spPr>
        <p:txBody>
          <a:bodyPr lIns="0" tIns="0" rIns="0" bIns="0" rtlCol="0" anchor="t">
            <a:spAutoFit/>
          </a:bodyPr>
          <a:lstStyle/>
          <a:p>
            <a:pPr algn="ctr">
              <a:lnSpc>
                <a:spcPts val="12000"/>
              </a:lnSpc>
            </a:pPr>
            <a:r>
              <a:rPr lang="en-US" sz="8000" dirty="0" smtClean="0">
                <a:solidFill>
                  <a:srgbClr val="004AAD"/>
                </a:solidFill>
                <a:latin typeface="Times New Roman" panose="02020603050405020304" pitchFamily="18" charset="0"/>
                <a:cs typeface="Times New Roman" panose="02020603050405020304" pitchFamily="18" charset="0"/>
              </a:rPr>
              <a:t>I.ÁP </a:t>
            </a:r>
            <a:r>
              <a:rPr lang="en-US" sz="8000" dirty="0">
                <a:solidFill>
                  <a:srgbClr val="004AAD"/>
                </a:solidFill>
                <a:latin typeface="Times New Roman" panose="02020603050405020304" pitchFamily="18" charset="0"/>
                <a:cs typeface="Times New Roman" panose="02020603050405020304" pitchFamily="18" charset="0"/>
              </a:rPr>
              <a:t>SUẤT CHẤT LỎNG</a:t>
            </a:r>
          </a:p>
        </p:txBody>
      </p:sp>
      <p:sp>
        <p:nvSpPr>
          <p:cNvPr id="12" name="TextBox 12"/>
          <p:cNvSpPr txBox="1"/>
          <p:nvPr/>
        </p:nvSpPr>
        <p:spPr>
          <a:xfrm>
            <a:off x="6797292" y="3425992"/>
            <a:ext cx="9087098" cy="1600412"/>
          </a:xfrm>
          <a:prstGeom prst="rect">
            <a:avLst/>
          </a:prstGeom>
        </p:spPr>
        <p:txBody>
          <a:bodyPr lIns="0" tIns="0" rIns="0" bIns="0" rtlCol="0" anchor="t">
            <a:spAutoFit/>
          </a:bodyPr>
          <a:lstStyle/>
          <a:p>
            <a:pPr>
              <a:lnSpc>
                <a:spcPts val="4133"/>
              </a:lnSpc>
            </a:pPr>
            <a:r>
              <a:rPr lang="en-US" sz="4133" spc="-157" dirty="0" err="1">
                <a:solidFill>
                  <a:srgbClr val="000000"/>
                </a:solidFill>
                <a:latin typeface="Times New Roman" panose="02020603050405020304" pitchFamily="18" charset="0"/>
                <a:cs typeface="Times New Roman" panose="02020603050405020304" pitchFamily="18" charset="0"/>
              </a:rPr>
              <a:t>Một</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khối</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chất</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lỏng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đựng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trong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bình</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chứa</a:t>
            </a:r>
            <a:r>
              <a:rPr lang="en-US" sz="4133" spc="-157" dirty="0">
                <a:solidFill>
                  <a:srgbClr val="000000"/>
                </a:solidFill>
                <a:latin typeface="Times New Roman" panose="02020603050405020304" pitchFamily="18" charset="0"/>
                <a:cs typeface="Times New Roman" panose="02020603050405020304" pitchFamily="18" charset="0"/>
              </a:rPr>
              <a:t>, do </a:t>
            </a:r>
            <a:r>
              <a:rPr lang="en-US" sz="4133" spc="-157" dirty="0" err="1">
                <a:solidFill>
                  <a:srgbClr val="000000"/>
                </a:solidFill>
                <a:latin typeface="Times New Roman" panose="02020603050405020304" pitchFamily="18" charset="0"/>
                <a:cs typeface="Times New Roman" panose="02020603050405020304" pitchFamily="18" charset="0"/>
              </a:rPr>
              <a:t>có</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trọng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lượng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nên</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cũng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gây</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ra</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áp</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suất</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lên</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đáy</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bình</a:t>
            </a:r>
            <a:endParaRPr lang="en-US" sz="4133" spc="-157" dirty="0">
              <a:solidFill>
                <a:srgbClr val="000000"/>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6797292" y="6565710"/>
            <a:ext cx="9607680" cy="1600412"/>
          </a:xfrm>
          <a:prstGeom prst="rect">
            <a:avLst/>
          </a:prstGeom>
        </p:spPr>
        <p:txBody>
          <a:bodyPr lIns="0" tIns="0" rIns="0" bIns="0" rtlCol="0" anchor="t">
            <a:spAutoFit/>
          </a:bodyPr>
          <a:lstStyle/>
          <a:p>
            <a:pPr marL="0" lvl="0" indent="0" algn="l">
              <a:lnSpc>
                <a:spcPts val="4133"/>
              </a:lnSpc>
              <a:spcBef>
                <a:spcPct val="0"/>
              </a:spcBef>
            </a:pPr>
            <a:r>
              <a:rPr lang="en-US" sz="4133" spc="-157" dirty="0" err="1">
                <a:solidFill>
                  <a:srgbClr val="000000"/>
                </a:solidFill>
                <a:latin typeface="Times New Roman" panose="02020603050405020304" pitchFamily="18" charset="0"/>
                <a:cs typeface="Times New Roman" panose="02020603050405020304" pitchFamily="18" charset="0"/>
              </a:rPr>
              <a:t>Chiều</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cao</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của</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khối</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chất</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lỏng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trong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bình</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càng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lớn</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trọng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lượng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của</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nó</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càng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lớn</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và</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áp</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suất</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của</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nó</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lên</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đáy</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bình</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càng</a:t>
            </a:r>
            <a:r>
              <a:rPr lang="en-US" sz="4133" spc="-157" dirty="0">
                <a:solidFill>
                  <a:srgbClr val="000000"/>
                </a:solidFill>
                <a:latin typeface="Times New Roman" panose="02020603050405020304" pitchFamily="18" charset="0"/>
                <a:cs typeface="Times New Roman" panose="02020603050405020304" pitchFamily="18" charset="0"/>
              </a:rPr>
              <a:t> </a:t>
            </a:r>
            <a:r>
              <a:rPr lang="en-US" sz="4133" spc="-157" dirty="0" err="1">
                <a:solidFill>
                  <a:srgbClr val="000000"/>
                </a:solidFill>
                <a:latin typeface="Times New Roman" panose="02020603050405020304" pitchFamily="18" charset="0"/>
                <a:cs typeface="Times New Roman" panose="02020603050405020304" pitchFamily="18" charset="0"/>
              </a:rPr>
              <a:t>lớn</a:t>
            </a:r>
            <a:r>
              <a:rPr lang="en-US" sz="4133" spc="-157" dirty="0">
                <a:solidFill>
                  <a:srgbClr val="000000"/>
                </a:solidFill>
                <a:latin typeface="Times New Roman" panose="02020603050405020304" pitchFamily="18" charset="0"/>
                <a:cs typeface="Times New Roman" panose="02020603050405020304" pitchFamily="18" charset="0"/>
              </a:rPr>
              <a:t>.</a:t>
            </a:r>
          </a:p>
        </p:txBody>
      </p:sp>
      <p:sp>
        <p:nvSpPr>
          <p:cNvPr id="14" name="TextBox 14"/>
          <p:cNvSpPr txBox="1"/>
          <p:nvPr/>
        </p:nvSpPr>
        <p:spPr>
          <a:xfrm>
            <a:off x="359401" y="4630092"/>
            <a:ext cx="5304244" cy="2588850"/>
          </a:xfrm>
          <a:prstGeom prst="rect">
            <a:avLst/>
          </a:prstGeom>
        </p:spPr>
        <p:txBody>
          <a:bodyPr wrap="square" lIns="0" tIns="0" rIns="0" bIns="0" rtlCol="0" anchor="t">
            <a:spAutoFit/>
          </a:bodyPr>
          <a:lstStyle/>
          <a:p>
            <a:pPr algn="ctr">
              <a:lnSpc>
                <a:spcPts val="7000"/>
              </a:lnSpc>
            </a:pPr>
            <a:r>
              <a:rPr lang="en-US" sz="5400" dirty="0">
                <a:solidFill>
                  <a:schemeClr val="bg1"/>
                </a:solidFill>
                <a:latin typeface="Times New Roman" panose="02020603050405020304" pitchFamily="18" charset="0"/>
                <a:cs typeface="Times New Roman" panose="02020603050405020304" pitchFamily="18" charset="0"/>
              </a:rPr>
              <a:t>1</a:t>
            </a:r>
            <a:r>
              <a:rPr lang="en-US" sz="54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Á</a:t>
            </a:r>
            <a:r>
              <a:rPr lang="en-US" sz="4000" dirty="0" err="1" smtClean="0">
                <a:solidFill>
                  <a:schemeClr val="bg1"/>
                </a:solidFill>
                <a:latin typeface="Times New Roman" panose="02020603050405020304" pitchFamily="18" charset="0"/>
                <a:cs typeface="Times New Roman" panose="02020603050405020304" pitchFamily="18" charset="0"/>
              </a:rPr>
              <a:t>p</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suất</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lên</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đáy</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bình</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thành</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bình</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và</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các</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vật</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đặt</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trong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nó</a:t>
            </a:r>
            <a:endParaRPr lang="en-US" sz="4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26709" y="741416"/>
            <a:ext cx="8822960" cy="8804168"/>
          </a:xfrm>
          <a:prstGeom prst="rect">
            <a:avLst/>
          </a:prstGeom>
        </p:spPr>
      </p:pic>
      <p:sp>
        <p:nvSpPr>
          <p:cNvPr id="3" name="Freeform 3"/>
          <p:cNvSpPr/>
          <p:nvPr/>
        </p:nvSpPr>
        <p:spPr>
          <a:xfrm>
            <a:off x="15262599" y="0"/>
            <a:ext cx="3025401" cy="3525362"/>
          </a:xfrm>
          <a:custGeom>
            <a:avLst/>
            <a:gdLst/>
            <a:ahLst/>
            <a:cxnLst/>
            <a:rect l="l" t="t" r="r" b="b"/>
            <a:pathLst>
              <a:path w="3025401" h="3525362">
                <a:moveTo>
                  <a:pt x="0" y="0"/>
                </a:moveTo>
                <a:lnTo>
                  <a:pt x="3025401" y="0"/>
                </a:lnTo>
                <a:lnTo>
                  <a:pt x="3025401" y="3525362"/>
                </a:lnTo>
                <a:lnTo>
                  <a:pt x="0" y="35253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5098344" y="2298450"/>
            <a:ext cx="5957641" cy="5539145"/>
          </a:xfrm>
          <a:prstGeom prst="rect">
            <a:avLst/>
          </a:prstGeom>
        </p:spPr>
        <p:txBody>
          <a:bodyPr lIns="0" tIns="0" rIns="0" bIns="0" rtlCol="0" anchor="t">
            <a:spAutoFit/>
          </a:bodyPr>
          <a:lstStyle/>
          <a:p>
            <a:pPr algn="just">
              <a:lnSpc>
                <a:spcPts val="7279"/>
              </a:lnSpc>
            </a:pPr>
            <a:r>
              <a:rPr lang="en-US" sz="5199" b="1" dirty="0" err="1">
                <a:solidFill>
                  <a:srgbClr val="FF0000"/>
                </a:solidFill>
                <a:latin typeface="Times New Roman" panose="02020603050405020304" pitchFamily="18" charset="0"/>
                <a:cs typeface="Times New Roman" panose="02020603050405020304" pitchFamily="18" charset="0"/>
              </a:rPr>
              <a:t>Kết</a:t>
            </a:r>
            <a:r>
              <a:rPr lang="en-US" sz="5199" b="1" dirty="0">
                <a:solidFill>
                  <a:srgbClr val="FF0000"/>
                </a:solidFill>
                <a:latin typeface="Times New Roman" panose="02020603050405020304" pitchFamily="18" charset="0"/>
                <a:cs typeface="Times New Roman" panose="02020603050405020304" pitchFamily="18" charset="0"/>
              </a:rPr>
              <a:t> </a:t>
            </a:r>
            <a:r>
              <a:rPr lang="en-US" sz="5199" b="1" dirty="0" err="1">
                <a:solidFill>
                  <a:srgbClr val="FF0000"/>
                </a:solidFill>
                <a:latin typeface="Times New Roman" panose="02020603050405020304" pitchFamily="18" charset="0"/>
                <a:cs typeface="Times New Roman" panose="02020603050405020304" pitchFamily="18" charset="0"/>
              </a:rPr>
              <a:t>luận</a:t>
            </a:r>
            <a:r>
              <a:rPr lang="en-US" sz="5199" b="1" dirty="0">
                <a:solidFill>
                  <a:srgbClr val="FF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Chất</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lỏng</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không</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chỉ</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gây</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ra</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áp</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suất</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lên</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thành</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bình</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mà</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lên</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cả</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đáy</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bình</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và</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các</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vật</a:t>
            </a:r>
            <a:r>
              <a:rPr lang="en-US" sz="5199" dirty="0">
                <a:solidFill>
                  <a:srgbClr val="000000"/>
                </a:solidFill>
                <a:latin typeface="Times New Roman" panose="02020603050405020304" pitchFamily="18" charset="0"/>
                <a:cs typeface="Times New Roman" panose="02020603050405020304" pitchFamily="18" charset="0"/>
              </a:rPr>
              <a:t> ở </a:t>
            </a:r>
            <a:r>
              <a:rPr lang="en-US" sz="5199" dirty="0" err="1">
                <a:solidFill>
                  <a:srgbClr val="000000"/>
                </a:solidFill>
                <a:latin typeface="Times New Roman" panose="02020603050405020304" pitchFamily="18" charset="0"/>
                <a:cs typeface="Times New Roman" panose="02020603050405020304" pitchFamily="18" charset="0"/>
              </a:rPr>
              <a:t>trong</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chất</a:t>
            </a:r>
            <a:r>
              <a:rPr lang="en-US" sz="5199" dirty="0">
                <a:solidFill>
                  <a:srgbClr val="000000"/>
                </a:solidFill>
                <a:latin typeface="Times New Roman" panose="02020603050405020304" pitchFamily="18" charset="0"/>
                <a:cs typeface="Times New Roman" panose="02020603050405020304" pitchFamily="18" charset="0"/>
              </a:rPr>
              <a:t> </a:t>
            </a:r>
            <a:r>
              <a:rPr lang="en-US" sz="5199" dirty="0" err="1">
                <a:solidFill>
                  <a:srgbClr val="000000"/>
                </a:solidFill>
                <a:latin typeface="Times New Roman" panose="02020603050405020304" pitchFamily="18" charset="0"/>
                <a:cs typeface="Times New Roman" panose="02020603050405020304" pitchFamily="18" charset="0"/>
              </a:rPr>
              <a:t>lỏng</a:t>
            </a:r>
            <a:r>
              <a:rPr lang="en-US" sz="5199"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241892">
            <a:off x="12932179" y="4946106"/>
            <a:ext cx="8218989" cy="8720412"/>
          </a:xfrm>
          <a:custGeom>
            <a:avLst/>
            <a:gdLst/>
            <a:ahLst/>
            <a:cxnLst/>
            <a:rect l="l" t="t" r="r" b="b"/>
            <a:pathLst>
              <a:path w="8218989" h="8720412">
                <a:moveTo>
                  <a:pt x="0" y="0"/>
                </a:moveTo>
                <a:lnTo>
                  <a:pt x="8218989" y="0"/>
                </a:lnTo>
                <a:lnTo>
                  <a:pt x="8218989" y="8720412"/>
                </a:lnTo>
                <a:lnTo>
                  <a:pt x="0" y="8720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30480" y="2777013"/>
            <a:ext cx="18121002" cy="1457324"/>
          </a:xfrm>
          <a:prstGeom prst="rect">
            <a:avLst/>
          </a:prstGeom>
        </p:spPr>
        <p:txBody>
          <a:bodyPr lIns="0" tIns="0" rIns="0" bIns="0" rtlCol="0" anchor="t">
            <a:spAutoFit/>
          </a:bodyPr>
          <a:lstStyle/>
          <a:p>
            <a:pPr algn="ctr">
              <a:lnSpc>
                <a:spcPts val="12000"/>
              </a:lnSpc>
            </a:pPr>
            <a:r>
              <a:rPr lang="en-US" sz="8000" dirty="0">
                <a:solidFill>
                  <a:srgbClr val="004AAD"/>
                </a:solidFill>
                <a:latin typeface="Muli Regular"/>
              </a:rPr>
              <a:t>2. SỰ TRUYỀN ÁP SUẤT CHẤT LỎNG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727" y="1055347"/>
            <a:ext cx="1477390" cy="1421988"/>
          </a:xfrm>
          <a:custGeom>
            <a:avLst/>
            <a:gdLst/>
            <a:ahLst/>
            <a:cxnLst/>
            <a:rect l="l" t="t" r="r" b="b"/>
            <a:pathLst>
              <a:path w="1477390" h="1421988">
                <a:moveTo>
                  <a:pt x="0" y="0"/>
                </a:moveTo>
                <a:lnTo>
                  <a:pt x="1477390" y="0"/>
                </a:lnTo>
                <a:lnTo>
                  <a:pt x="1477390" y="1421988"/>
                </a:lnTo>
                <a:lnTo>
                  <a:pt x="0" y="14219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531727" y="3234263"/>
            <a:ext cx="1477390" cy="1421988"/>
          </a:xfrm>
          <a:custGeom>
            <a:avLst/>
            <a:gdLst/>
            <a:ahLst/>
            <a:cxnLst/>
            <a:rect l="l" t="t" r="r" b="b"/>
            <a:pathLst>
              <a:path w="1477390" h="1421988">
                <a:moveTo>
                  <a:pt x="0" y="0"/>
                </a:moveTo>
                <a:lnTo>
                  <a:pt x="1477390" y="0"/>
                </a:lnTo>
                <a:lnTo>
                  <a:pt x="1477390" y="1421988"/>
                </a:lnTo>
                <a:lnTo>
                  <a:pt x="0" y="14219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6531727" y="5408726"/>
            <a:ext cx="1477390" cy="1421988"/>
          </a:xfrm>
          <a:custGeom>
            <a:avLst/>
            <a:gdLst/>
            <a:ahLst/>
            <a:cxnLst/>
            <a:rect l="l" t="t" r="r" b="b"/>
            <a:pathLst>
              <a:path w="1477390" h="1421988">
                <a:moveTo>
                  <a:pt x="0" y="0"/>
                </a:moveTo>
                <a:lnTo>
                  <a:pt x="1477390" y="0"/>
                </a:lnTo>
                <a:lnTo>
                  <a:pt x="1477390" y="1421988"/>
                </a:lnTo>
                <a:lnTo>
                  <a:pt x="0" y="14219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31727" y="7583189"/>
            <a:ext cx="1477390" cy="1421988"/>
          </a:xfrm>
          <a:custGeom>
            <a:avLst/>
            <a:gdLst/>
            <a:ahLst/>
            <a:cxnLst/>
            <a:rect l="l" t="t" r="r" b="b"/>
            <a:pathLst>
              <a:path w="1477390" h="1421988">
                <a:moveTo>
                  <a:pt x="0" y="0"/>
                </a:moveTo>
                <a:lnTo>
                  <a:pt x="1477390" y="0"/>
                </a:lnTo>
                <a:lnTo>
                  <a:pt x="1477390" y="1421988"/>
                </a:lnTo>
                <a:lnTo>
                  <a:pt x="0" y="14219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6691112" y="1187032"/>
            <a:ext cx="1158619" cy="1158619"/>
          </a:xfrm>
          <a:custGeom>
            <a:avLst/>
            <a:gdLst/>
            <a:ahLst/>
            <a:cxnLst/>
            <a:rect l="l" t="t" r="r" b="b"/>
            <a:pathLst>
              <a:path w="1158619" h="1158619">
                <a:moveTo>
                  <a:pt x="0" y="0"/>
                </a:moveTo>
                <a:lnTo>
                  <a:pt x="1158620" y="0"/>
                </a:lnTo>
                <a:lnTo>
                  <a:pt x="1158620" y="1158619"/>
                </a:lnTo>
                <a:lnTo>
                  <a:pt x="0" y="1158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6691112" y="3408476"/>
            <a:ext cx="1130053" cy="1130053"/>
          </a:xfrm>
          <a:custGeom>
            <a:avLst/>
            <a:gdLst/>
            <a:ahLst/>
            <a:cxnLst/>
            <a:rect l="l" t="t" r="r" b="b"/>
            <a:pathLst>
              <a:path w="1130053" h="1130053">
                <a:moveTo>
                  <a:pt x="0" y="0"/>
                </a:moveTo>
                <a:lnTo>
                  <a:pt x="1130054" y="0"/>
                </a:lnTo>
                <a:lnTo>
                  <a:pt x="1130054" y="1130053"/>
                </a:lnTo>
                <a:lnTo>
                  <a:pt x="0" y="11300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6613838" y="5501773"/>
            <a:ext cx="1235894" cy="1235894"/>
          </a:xfrm>
          <a:custGeom>
            <a:avLst/>
            <a:gdLst/>
            <a:ahLst/>
            <a:cxnLst/>
            <a:rect l="l" t="t" r="r" b="b"/>
            <a:pathLst>
              <a:path w="1235894" h="1235894">
                <a:moveTo>
                  <a:pt x="0" y="0"/>
                </a:moveTo>
                <a:lnTo>
                  <a:pt x="1235894" y="0"/>
                </a:lnTo>
                <a:lnTo>
                  <a:pt x="1235894" y="1235894"/>
                </a:lnTo>
                <a:lnTo>
                  <a:pt x="0" y="12358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708258" y="7716539"/>
            <a:ext cx="1124328" cy="1124328"/>
          </a:xfrm>
          <a:custGeom>
            <a:avLst/>
            <a:gdLst/>
            <a:ahLst/>
            <a:cxnLst/>
            <a:rect l="l" t="t" r="r" b="b"/>
            <a:pathLst>
              <a:path w="1124328" h="1124328">
                <a:moveTo>
                  <a:pt x="0" y="0"/>
                </a:moveTo>
                <a:lnTo>
                  <a:pt x="1124328" y="0"/>
                </a:lnTo>
                <a:lnTo>
                  <a:pt x="1124328" y="1124327"/>
                </a:lnTo>
                <a:lnTo>
                  <a:pt x="0" y="11243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TextBox 10"/>
          <p:cNvSpPr txBox="1"/>
          <p:nvPr/>
        </p:nvSpPr>
        <p:spPr>
          <a:xfrm>
            <a:off x="1028700" y="3418001"/>
            <a:ext cx="5165399" cy="2543175"/>
          </a:xfrm>
          <a:prstGeom prst="rect">
            <a:avLst/>
          </a:prstGeom>
        </p:spPr>
        <p:txBody>
          <a:bodyPr lIns="0" tIns="0" rIns="0" bIns="0" rtlCol="0" anchor="t">
            <a:spAutoFit/>
          </a:bodyPr>
          <a:lstStyle/>
          <a:p>
            <a:pPr>
              <a:lnSpc>
                <a:spcPts val="10080"/>
              </a:lnSpc>
            </a:pPr>
            <a:r>
              <a:rPr lang="en-US" sz="8400">
                <a:solidFill>
                  <a:srgbClr val="004AAD"/>
                </a:solidFill>
                <a:latin typeface="Muli Regular Bold"/>
              </a:rPr>
              <a:t>MỤC TIÊU BÀI HỌC</a:t>
            </a:r>
          </a:p>
        </p:txBody>
      </p:sp>
      <p:sp>
        <p:nvSpPr>
          <p:cNvPr id="11" name="TextBox 11"/>
          <p:cNvSpPr txBox="1"/>
          <p:nvPr/>
        </p:nvSpPr>
        <p:spPr>
          <a:xfrm>
            <a:off x="8348924" y="1002395"/>
            <a:ext cx="9166881" cy="1183005"/>
          </a:xfrm>
          <a:prstGeom prst="rect">
            <a:avLst/>
          </a:prstGeom>
        </p:spPr>
        <p:txBody>
          <a:bodyPr lIns="0" tIns="0" rIns="0" bIns="0" rtlCol="0" anchor="t">
            <a:spAutoFit/>
          </a:bodyPr>
          <a:lstStyle/>
          <a:p>
            <a:pPr marL="0" lvl="0" indent="0">
              <a:lnSpc>
                <a:spcPts val="4800"/>
              </a:lnSpc>
            </a:pPr>
            <a:r>
              <a:rPr lang="en-US" sz="3200">
                <a:solidFill>
                  <a:srgbClr val="000000"/>
                </a:solidFill>
                <a:latin typeface="Muli Regular"/>
              </a:rPr>
              <a:t>Trình bày được đường truyền áp suất tác dụng vào chất lỏng và lấy ví dụ minh họa.</a:t>
            </a:r>
          </a:p>
        </p:txBody>
      </p:sp>
      <p:sp>
        <p:nvSpPr>
          <p:cNvPr id="12" name="TextBox 12"/>
          <p:cNvSpPr txBox="1"/>
          <p:nvPr/>
        </p:nvSpPr>
        <p:spPr>
          <a:xfrm>
            <a:off x="8342492" y="3310892"/>
            <a:ext cx="9166881" cy="1183005"/>
          </a:xfrm>
          <a:prstGeom prst="rect">
            <a:avLst/>
          </a:prstGeom>
        </p:spPr>
        <p:txBody>
          <a:bodyPr lIns="0" tIns="0" rIns="0" bIns="0" rtlCol="0" anchor="t">
            <a:spAutoFit/>
          </a:bodyPr>
          <a:lstStyle/>
          <a:p>
            <a:pPr marL="0" lvl="0" indent="0">
              <a:lnSpc>
                <a:spcPts val="4800"/>
              </a:lnSpc>
            </a:pPr>
            <a:r>
              <a:rPr lang="en-US" sz="3200">
                <a:solidFill>
                  <a:srgbClr val="000000"/>
                </a:solidFill>
                <a:latin typeface="Muli Regular"/>
              </a:rPr>
              <a:t>Thực hiện được thí nghiệm chứng tỏ sự tồn tại của áp suất chất lỏng.</a:t>
            </a:r>
          </a:p>
        </p:txBody>
      </p:sp>
      <p:sp>
        <p:nvSpPr>
          <p:cNvPr id="13" name="TextBox 13"/>
          <p:cNvSpPr txBox="1"/>
          <p:nvPr/>
        </p:nvSpPr>
        <p:spPr>
          <a:xfrm>
            <a:off x="8428217" y="5554662"/>
            <a:ext cx="9166881" cy="1183005"/>
          </a:xfrm>
          <a:prstGeom prst="rect">
            <a:avLst/>
          </a:prstGeom>
        </p:spPr>
        <p:txBody>
          <a:bodyPr lIns="0" tIns="0" rIns="0" bIns="0" rtlCol="0" anchor="t">
            <a:spAutoFit/>
          </a:bodyPr>
          <a:lstStyle/>
          <a:p>
            <a:pPr marL="0" lvl="0" indent="0">
              <a:lnSpc>
                <a:spcPts val="4800"/>
              </a:lnSpc>
            </a:pPr>
            <a:r>
              <a:rPr lang="en-US" sz="3200">
                <a:solidFill>
                  <a:srgbClr val="000000"/>
                </a:solidFill>
                <a:latin typeface="Muli Regular"/>
              </a:rPr>
              <a:t>Mô tả được sự tạo thành tiếng động trong tai khi tai chịu sự thay đổi áp suất đột ngột</a:t>
            </a:r>
          </a:p>
        </p:txBody>
      </p:sp>
      <p:sp>
        <p:nvSpPr>
          <p:cNvPr id="14" name="TextBox 14"/>
          <p:cNvSpPr txBox="1"/>
          <p:nvPr/>
        </p:nvSpPr>
        <p:spPr>
          <a:xfrm>
            <a:off x="8428217" y="7630814"/>
            <a:ext cx="9166881" cy="1183005"/>
          </a:xfrm>
          <a:prstGeom prst="rect">
            <a:avLst/>
          </a:prstGeom>
        </p:spPr>
        <p:txBody>
          <a:bodyPr lIns="0" tIns="0" rIns="0" bIns="0" rtlCol="0" anchor="t">
            <a:spAutoFit/>
          </a:bodyPr>
          <a:lstStyle/>
          <a:p>
            <a:pPr marL="0" lvl="0" indent="0">
              <a:lnSpc>
                <a:spcPts val="4800"/>
              </a:lnSpc>
            </a:pPr>
            <a:r>
              <a:rPr lang="en-US" sz="3200">
                <a:solidFill>
                  <a:srgbClr val="000000"/>
                </a:solidFill>
                <a:latin typeface="Muli Regular"/>
              </a:rPr>
              <a:t>Giải thích được một số ứng dụng vể áp suất không khí trong đời sống.</a:t>
            </a:r>
          </a:p>
        </p:txBody>
      </p:sp>
      <p:pic>
        <p:nvPicPr>
          <p:cNvPr id="15" name="Picture 15"/>
          <p:cNvPicPr>
            <a:picLocks noChangeAspect="1"/>
          </p:cNvPicPr>
          <p:nvPr/>
        </p:nvPicPr>
        <p:blipFill>
          <a:blip r:embed="rId12"/>
          <a:srcRect/>
          <a:stretch>
            <a:fillRect/>
          </a:stretch>
        </p:blipFill>
        <p:spPr>
          <a:xfrm>
            <a:off x="1028700" y="700217"/>
            <a:ext cx="2534046" cy="25340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4420" y="3879381"/>
            <a:ext cx="4716103" cy="4114800"/>
          </a:xfrm>
          <a:custGeom>
            <a:avLst/>
            <a:gdLst/>
            <a:ahLst/>
            <a:cxnLst/>
            <a:rect l="l" t="t" r="r" b="b"/>
            <a:pathLst>
              <a:path w="4716103" h="4114800">
                <a:moveTo>
                  <a:pt x="0" y="0"/>
                </a:moveTo>
                <a:lnTo>
                  <a:pt x="4716104" y="0"/>
                </a:lnTo>
                <a:lnTo>
                  <a:pt x="471610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923497" y="1028700"/>
            <a:ext cx="10582775" cy="8545591"/>
          </a:xfrm>
          <a:custGeom>
            <a:avLst/>
            <a:gdLst/>
            <a:ahLst/>
            <a:cxnLst/>
            <a:rect l="l" t="t" r="r" b="b"/>
            <a:pathLst>
              <a:path w="10582775" h="8545591">
                <a:moveTo>
                  <a:pt x="0" y="0"/>
                </a:moveTo>
                <a:lnTo>
                  <a:pt x="10582775" y="0"/>
                </a:lnTo>
                <a:lnTo>
                  <a:pt x="10582775" y="8545591"/>
                </a:lnTo>
                <a:lnTo>
                  <a:pt x="0" y="85455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7426125" y="3528353"/>
            <a:ext cx="7952720" cy="3451035"/>
          </a:xfrm>
          <a:prstGeom prst="rect">
            <a:avLst/>
          </a:prstGeom>
        </p:spPr>
        <p:txBody>
          <a:bodyPr lIns="0" tIns="0" rIns="0" bIns="0" rtlCol="0" anchor="t">
            <a:spAutoFit/>
          </a:bodyPr>
          <a:lstStyle/>
          <a:p>
            <a:pPr algn="ctr">
              <a:lnSpc>
                <a:spcPts val="6797"/>
              </a:lnSpc>
            </a:pPr>
            <a:r>
              <a:rPr lang="en-US" sz="4855">
                <a:solidFill>
                  <a:srgbClr val="000000"/>
                </a:solidFill>
                <a:latin typeface="DejaVu Serif Bold"/>
              </a:rPr>
              <a:t>Áp suất tác dụng vào chất lỏng được truyền đi nguyên vẹn theo mọi hướng.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241892">
            <a:off x="12932179" y="4946106"/>
            <a:ext cx="8218989" cy="8720412"/>
          </a:xfrm>
          <a:custGeom>
            <a:avLst/>
            <a:gdLst/>
            <a:ahLst/>
            <a:cxnLst/>
            <a:rect l="l" t="t" r="r" b="b"/>
            <a:pathLst>
              <a:path w="8218989" h="8720412">
                <a:moveTo>
                  <a:pt x="0" y="0"/>
                </a:moveTo>
                <a:lnTo>
                  <a:pt x="8218989" y="0"/>
                </a:lnTo>
                <a:lnTo>
                  <a:pt x="8218989" y="8720412"/>
                </a:lnTo>
                <a:lnTo>
                  <a:pt x="0" y="8720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5" name="Picture 4"/>
          <p:cNvPicPr/>
          <p:nvPr/>
        </p:nvPicPr>
        <p:blipFill>
          <a:blip r:embed="rId6"/>
          <a:stretch>
            <a:fillRect/>
          </a:stretch>
        </p:blipFill>
        <p:spPr>
          <a:xfrm>
            <a:off x="5029200" y="1104900"/>
            <a:ext cx="7620000" cy="8763000"/>
          </a:xfrm>
          <a:prstGeom prst="rect">
            <a:avLst/>
          </a:prstGeom>
        </p:spPr>
      </p:pic>
    </p:spTree>
    <p:extLst>
      <p:ext uri="{BB962C8B-B14F-4D97-AF65-F5344CB8AC3E}">
        <p14:creationId xmlns:p14="http://schemas.microsoft.com/office/powerpoint/2010/main" val="2159854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84309">
            <a:off x="8189576" y="1635455"/>
            <a:ext cx="4892181" cy="3673583"/>
          </a:xfrm>
          <a:custGeom>
            <a:avLst/>
            <a:gdLst/>
            <a:ahLst/>
            <a:cxnLst/>
            <a:rect l="l" t="t" r="r" b="b"/>
            <a:pathLst>
              <a:path w="4892181" h="3673583">
                <a:moveTo>
                  <a:pt x="0" y="0"/>
                </a:moveTo>
                <a:lnTo>
                  <a:pt x="4892181" y="0"/>
                </a:lnTo>
                <a:lnTo>
                  <a:pt x="4892181" y="3673583"/>
                </a:lnTo>
                <a:lnTo>
                  <a:pt x="0" y="36735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369447">
            <a:off x="9491152" y="2391835"/>
            <a:ext cx="1947342" cy="2190262"/>
          </a:xfrm>
          <a:custGeom>
            <a:avLst/>
            <a:gdLst/>
            <a:ahLst/>
            <a:cxnLst/>
            <a:rect l="l" t="t" r="r" b="b"/>
            <a:pathLst>
              <a:path w="1947342" h="2190262">
                <a:moveTo>
                  <a:pt x="0" y="0"/>
                </a:moveTo>
                <a:lnTo>
                  <a:pt x="1947342" y="0"/>
                </a:lnTo>
                <a:lnTo>
                  <a:pt x="1947342" y="2190262"/>
                </a:lnTo>
                <a:lnTo>
                  <a:pt x="0" y="21902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48186" y="6596527"/>
            <a:ext cx="3088310" cy="1746299"/>
          </a:xfrm>
          <a:custGeom>
            <a:avLst/>
            <a:gdLst/>
            <a:ahLst/>
            <a:cxnLst/>
            <a:rect l="l" t="t" r="r" b="b"/>
            <a:pathLst>
              <a:path w="3088310" h="1746299">
                <a:moveTo>
                  <a:pt x="0" y="0"/>
                </a:moveTo>
                <a:lnTo>
                  <a:pt x="3088310" y="0"/>
                </a:lnTo>
                <a:lnTo>
                  <a:pt x="3088310" y="1746299"/>
                </a:lnTo>
                <a:lnTo>
                  <a:pt x="0" y="17462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4977510" y="6507041"/>
            <a:ext cx="11711447" cy="18205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Em hãy lấy ví dụ về áp suất tác dụng vào chất lỏng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084" y="6172200"/>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3532590" y="1093878"/>
            <a:ext cx="4068363" cy="5640712"/>
          </a:xfrm>
          <a:custGeom>
            <a:avLst/>
            <a:gdLst/>
            <a:ahLst/>
            <a:cxnLst/>
            <a:rect l="l" t="t" r="r" b="b"/>
            <a:pathLst>
              <a:path w="4068363" h="5640712">
                <a:moveTo>
                  <a:pt x="4068363" y="0"/>
                </a:moveTo>
                <a:lnTo>
                  <a:pt x="0" y="0"/>
                </a:lnTo>
                <a:lnTo>
                  <a:pt x="0" y="5640712"/>
                </a:lnTo>
                <a:lnTo>
                  <a:pt x="4068363" y="5640712"/>
                </a:lnTo>
                <a:lnTo>
                  <a:pt x="4068363" y="0"/>
                </a:lnTo>
                <a:close/>
              </a:path>
            </a:pathLst>
          </a:custGeom>
          <a:blipFill>
            <a:blip r:embed="rId4"/>
            <a:stretch>
              <a:fillRect/>
            </a:stretch>
          </a:blipFill>
        </p:spPr>
      </p:sp>
      <p:sp>
        <p:nvSpPr>
          <p:cNvPr id="4" name="Freeform 4"/>
          <p:cNvSpPr/>
          <p:nvPr/>
        </p:nvSpPr>
        <p:spPr>
          <a:xfrm rot="-438092">
            <a:off x="15831212" y="61170"/>
            <a:ext cx="2856176" cy="1935059"/>
          </a:xfrm>
          <a:custGeom>
            <a:avLst/>
            <a:gdLst/>
            <a:ahLst/>
            <a:cxnLst/>
            <a:rect l="l" t="t" r="r" b="b"/>
            <a:pathLst>
              <a:path w="2856176" h="1935059">
                <a:moveTo>
                  <a:pt x="0" y="0"/>
                </a:moveTo>
                <a:lnTo>
                  <a:pt x="2856176" y="0"/>
                </a:lnTo>
                <a:lnTo>
                  <a:pt x="2856176" y="1935060"/>
                </a:lnTo>
                <a:lnTo>
                  <a:pt x="0" y="19350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8367832" y="3818984"/>
            <a:ext cx="9306015" cy="3796031"/>
          </a:xfrm>
          <a:prstGeom prst="rect">
            <a:avLst/>
          </a:prstGeom>
        </p:spPr>
        <p:txBody>
          <a:bodyPr lIns="0" tIns="0" rIns="0" bIns="0" rtlCol="0" anchor="t">
            <a:spAutoFit/>
          </a:bodyPr>
          <a:lstStyle/>
          <a:p>
            <a:pPr algn="ctr">
              <a:lnSpc>
                <a:spcPts val="6019"/>
              </a:lnSpc>
            </a:pPr>
            <a:r>
              <a:rPr lang="en-US" sz="4299">
                <a:solidFill>
                  <a:srgbClr val="000000"/>
                </a:solidFill>
                <a:latin typeface="DejaVu Serif"/>
              </a:rPr>
              <a:t>Trong một đường ống bơm nước, nếu tăng áp lực máy bơm lên thì áp suất trong đường ống tăng mạnh làm lượng nước chảy vào bồn nhanh đầy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êu ví dụ về áp suất tác dụng vào chất lỏng được truyền đi nguyên vẹn theo mọi hướng"/>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181100"/>
            <a:ext cx="11230928" cy="7620000"/>
          </a:xfrm>
          <a:prstGeom prst="rect">
            <a:avLst/>
          </a:prstGeom>
          <a:noFill/>
          <a:ln>
            <a:noFill/>
          </a:ln>
        </p:spPr>
      </p:pic>
    </p:spTree>
    <p:extLst>
      <p:ext uri="{BB962C8B-B14F-4D97-AF65-F5344CB8AC3E}">
        <p14:creationId xmlns:p14="http://schemas.microsoft.com/office/powerpoint/2010/main" val="754118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rot="-5400000">
            <a:off x="814969" y="1562785"/>
            <a:ext cx="4274618" cy="5242934"/>
            <a:chOff x="0" y="0"/>
            <a:chExt cx="5484033" cy="6726315"/>
          </a:xfrm>
        </p:grpSpPr>
        <p:sp>
          <p:nvSpPr>
            <p:cNvPr id="4" name="Freeform 4"/>
            <p:cNvSpPr/>
            <p:nvPr/>
          </p:nvSpPr>
          <p:spPr>
            <a:xfrm>
              <a:off x="0" y="0"/>
              <a:ext cx="5484033" cy="6726314"/>
            </a:xfrm>
            <a:custGeom>
              <a:avLst/>
              <a:gdLst/>
              <a:ahLst/>
              <a:cxnLst/>
              <a:rect l="l" t="t" r="r" b="b"/>
              <a:pathLst>
                <a:path w="5484033" h="6726314">
                  <a:moveTo>
                    <a:pt x="5484033" y="279400"/>
                  </a:moveTo>
                  <a:lnTo>
                    <a:pt x="5484033" y="0"/>
                  </a:lnTo>
                  <a:lnTo>
                    <a:pt x="0" y="0"/>
                  </a:lnTo>
                  <a:lnTo>
                    <a:pt x="0" y="6726314"/>
                  </a:lnTo>
                  <a:lnTo>
                    <a:pt x="5484033" y="6726314"/>
                  </a:lnTo>
                  <a:lnTo>
                    <a:pt x="5484033" y="279400"/>
                  </a:lnTo>
                  <a:close/>
                  <a:moveTo>
                    <a:pt x="5405293" y="279400"/>
                  </a:moveTo>
                  <a:lnTo>
                    <a:pt x="5405293" y="6647574"/>
                  </a:lnTo>
                  <a:lnTo>
                    <a:pt x="78740" y="6647574"/>
                  </a:lnTo>
                  <a:lnTo>
                    <a:pt x="78740" y="78740"/>
                  </a:lnTo>
                  <a:lnTo>
                    <a:pt x="5405293" y="78740"/>
                  </a:lnTo>
                  <a:lnTo>
                    <a:pt x="5405293" y="279400"/>
                  </a:lnTo>
                  <a:close/>
                </a:path>
              </a:pathLst>
            </a:custGeom>
            <a:solidFill>
              <a:srgbClr val="13B818"/>
            </a:solidFill>
          </p:spPr>
        </p:sp>
      </p:grpSp>
      <p:sp>
        <p:nvSpPr>
          <p:cNvPr id="5" name="Freeform 5"/>
          <p:cNvSpPr/>
          <p:nvPr/>
        </p:nvSpPr>
        <p:spPr>
          <a:xfrm>
            <a:off x="10781640" y="2854137"/>
            <a:ext cx="1562100" cy="1532811"/>
          </a:xfrm>
          <a:custGeom>
            <a:avLst/>
            <a:gdLst/>
            <a:ahLst/>
            <a:cxnLst/>
            <a:rect l="l" t="t" r="r" b="b"/>
            <a:pathLst>
              <a:path w="1562100" h="1532811">
                <a:moveTo>
                  <a:pt x="0" y="0"/>
                </a:moveTo>
                <a:lnTo>
                  <a:pt x="1562100" y="0"/>
                </a:lnTo>
                <a:lnTo>
                  <a:pt x="1562100" y="1532811"/>
                </a:lnTo>
                <a:lnTo>
                  <a:pt x="0" y="1532811"/>
                </a:lnTo>
                <a:lnTo>
                  <a:pt x="0" y="0"/>
                </a:lnTo>
                <a:close/>
              </a:path>
            </a:pathLst>
          </a:custGeom>
          <a:blipFill>
            <a:blip r:embed="rId4"/>
            <a:stretch>
              <a:fillRect/>
            </a:stretch>
          </a:blipFill>
        </p:spPr>
      </p:sp>
      <p:sp>
        <p:nvSpPr>
          <p:cNvPr id="6" name="Freeform 6"/>
          <p:cNvSpPr/>
          <p:nvPr/>
        </p:nvSpPr>
        <p:spPr>
          <a:xfrm rot="-6270189">
            <a:off x="5828067" y="3044322"/>
            <a:ext cx="1635142" cy="1604483"/>
          </a:xfrm>
          <a:custGeom>
            <a:avLst/>
            <a:gdLst/>
            <a:ahLst/>
            <a:cxnLst/>
            <a:rect l="l" t="t" r="r" b="b"/>
            <a:pathLst>
              <a:path w="1635142" h="1604483">
                <a:moveTo>
                  <a:pt x="0" y="0"/>
                </a:moveTo>
                <a:lnTo>
                  <a:pt x="1635142" y="0"/>
                </a:lnTo>
                <a:lnTo>
                  <a:pt x="1635142" y="1604483"/>
                </a:lnTo>
                <a:lnTo>
                  <a:pt x="0" y="1604483"/>
                </a:lnTo>
                <a:lnTo>
                  <a:pt x="0" y="0"/>
                </a:lnTo>
                <a:close/>
              </a:path>
            </a:pathLst>
          </a:custGeom>
          <a:blipFill>
            <a:blip r:embed="rId4"/>
            <a:stretch>
              <a:fillRect/>
            </a:stretch>
          </a:blipFill>
        </p:spPr>
      </p:sp>
      <p:sp>
        <p:nvSpPr>
          <p:cNvPr id="7" name="Freeform 7"/>
          <p:cNvSpPr/>
          <p:nvPr/>
        </p:nvSpPr>
        <p:spPr>
          <a:xfrm rot="8767969">
            <a:off x="8355135" y="6013130"/>
            <a:ext cx="1165771" cy="1143913"/>
          </a:xfrm>
          <a:custGeom>
            <a:avLst/>
            <a:gdLst/>
            <a:ahLst/>
            <a:cxnLst/>
            <a:rect l="l" t="t" r="r" b="b"/>
            <a:pathLst>
              <a:path w="1165771" h="1143913">
                <a:moveTo>
                  <a:pt x="0" y="0"/>
                </a:moveTo>
                <a:lnTo>
                  <a:pt x="1165771" y="0"/>
                </a:lnTo>
                <a:lnTo>
                  <a:pt x="1165771" y="1143914"/>
                </a:lnTo>
                <a:lnTo>
                  <a:pt x="0" y="1143914"/>
                </a:lnTo>
                <a:lnTo>
                  <a:pt x="0" y="0"/>
                </a:lnTo>
                <a:close/>
              </a:path>
            </a:pathLst>
          </a:custGeom>
          <a:blipFill>
            <a:blip r:embed="rId4"/>
            <a:stretch>
              <a:fillRect/>
            </a:stretch>
          </a:blipFill>
        </p:spPr>
      </p:sp>
      <p:sp>
        <p:nvSpPr>
          <p:cNvPr id="8" name="Freeform 8"/>
          <p:cNvSpPr/>
          <p:nvPr/>
        </p:nvSpPr>
        <p:spPr>
          <a:xfrm>
            <a:off x="7627062" y="3216639"/>
            <a:ext cx="2745003" cy="1935227"/>
          </a:xfrm>
          <a:custGeom>
            <a:avLst/>
            <a:gdLst/>
            <a:ahLst/>
            <a:cxnLst/>
            <a:rect l="l" t="t" r="r" b="b"/>
            <a:pathLst>
              <a:path w="2745003" h="1935227">
                <a:moveTo>
                  <a:pt x="0" y="0"/>
                </a:moveTo>
                <a:lnTo>
                  <a:pt x="2745003" y="0"/>
                </a:lnTo>
                <a:lnTo>
                  <a:pt x="2745003" y="1935227"/>
                </a:lnTo>
                <a:lnTo>
                  <a:pt x="0" y="19352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515287" y="93888"/>
            <a:ext cx="17470599" cy="1171560"/>
          </a:xfrm>
          <a:prstGeom prst="rect">
            <a:avLst/>
          </a:prstGeom>
        </p:spPr>
        <p:txBody>
          <a:bodyPr lIns="0" tIns="0" rIns="0" bIns="0" rtlCol="0" anchor="t">
            <a:spAutoFit/>
          </a:bodyPr>
          <a:lstStyle/>
          <a:p>
            <a:pPr algn="ctr">
              <a:lnSpc>
                <a:spcPts val="9750"/>
              </a:lnSpc>
            </a:pPr>
            <a:r>
              <a:rPr lang="en-US" sz="6500">
                <a:solidFill>
                  <a:srgbClr val="004AAD"/>
                </a:solidFill>
                <a:latin typeface="Times New Roman" panose="02020603050405020304" pitchFamily="18" charset="0"/>
                <a:cs typeface="Times New Roman" panose="02020603050405020304" pitchFamily="18" charset="0"/>
              </a:rPr>
              <a:t>2. SỰ TRUYỀN ÁP SUẤT CHẤT LỎNG</a:t>
            </a:r>
          </a:p>
        </p:txBody>
      </p:sp>
      <p:sp>
        <p:nvSpPr>
          <p:cNvPr id="10" name="TextBox 10"/>
          <p:cNvSpPr txBox="1"/>
          <p:nvPr/>
        </p:nvSpPr>
        <p:spPr>
          <a:xfrm>
            <a:off x="7446126" y="5105899"/>
            <a:ext cx="3203601" cy="718145"/>
          </a:xfrm>
          <a:prstGeom prst="rect">
            <a:avLst/>
          </a:prstGeom>
        </p:spPr>
        <p:txBody>
          <a:bodyPr lIns="0" tIns="0" rIns="0" bIns="0" rtlCol="0" anchor="t">
            <a:spAutoFit/>
          </a:bodyPr>
          <a:lstStyle/>
          <a:p>
            <a:pPr algn="ctr">
              <a:lnSpc>
                <a:spcPts val="5599"/>
              </a:lnSpc>
            </a:pPr>
            <a:r>
              <a:rPr lang="en-US" sz="3999">
                <a:solidFill>
                  <a:srgbClr val="000000"/>
                </a:solidFill>
                <a:latin typeface="Times New Roman" panose="02020603050405020304" pitchFamily="18" charset="0"/>
                <a:cs typeface="Times New Roman" panose="02020603050405020304" pitchFamily="18" charset="0"/>
              </a:rPr>
              <a:t>ÁP SUẤT</a:t>
            </a:r>
          </a:p>
        </p:txBody>
      </p:sp>
      <p:sp>
        <p:nvSpPr>
          <p:cNvPr id="11" name="TextBox 11"/>
          <p:cNvSpPr txBox="1"/>
          <p:nvPr/>
        </p:nvSpPr>
        <p:spPr>
          <a:xfrm>
            <a:off x="11380083" y="8151047"/>
            <a:ext cx="4385410" cy="1282402"/>
          </a:xfrm>
          <a:prstGeom prst="rect">
            <a:avLst/>
          </a:prstGeom>
        </p:spPr>
        <p:txBody>
          <a:bodyPr lIns="0" tIns="0" rIns="0" bIns="0" rtlCol="0" anchor="t">
            <a:spAutoFit/>
          </a:bodyPr>
          <a:lstStyle/>
          <a:p>
            <a:pPr algn="ctr">
              <a:lnSpc>
                <a:spcPts val="4955"/>
              </a:lnSpc>
            </a:pPr>
            <a:r>
              <a:rPr lang="en-US" sz="3539">
                <a:solidFill>
                  <a:srgbClr val="000000"/>
                </a:solidFill>
                <a:latin typeface="Times New Roman" panose="02020603050405020304" pitchFamily="18" charset="0"/>
                <a:cs typeface="Times New Roman" panose="02020603050405020304" pitchFamily="18" charset="0"/>
              </a:rPr>
              <a:t>Đơn vị của áp suất:</a:t>
            </a:r>
          </a:p>
          <a:p>
            <a:pPr algn="ctr">
              <a:lnSpc>
                <a:spcPts val="4955"/>
              </a:lnSpc>
            </a:pPr>
            <a:r>
              <a:rPr lang="en-US" sz="3539">
                <a:solidFill>
                  <a:srgbClr val="000000"/>
                </a:solidFill>
                <a:latin typeface="Times New Roman" panose="02020603050405020304" pitchFamily="18" charset="0"/>
                <a:cs typeface="Times New Roman" panose="02020603050405020304" pitchFamily="18" charset="0"/>
              </a:rPr>
              <a:t>1Pa</a:t>
            </a:r>
          </a:p>
        </p:txBody>
      </p:sp>
      <p:sp>
        <p:nvSpPr>
          <p:cNvPr id="12" name="TextBox 12"/>
          <p:cNvSpPr txBox="1"/>
          <p:nvPr/>
        </p:nvSpPr>
        <p:spPr>
          <a:xfrm>
            <a:off x="13149" y="2385548"/>
            <a:ext cx="5242934" cy="2872581"/>
          </a:xfrm>
          <a:prstGeom prst="rect">
            <a:avLst/>
          </a:prstGeom>
        </p:spPr>
        <p:txBody>
          <a:bodyPr lIns="0" tIns="0" rIns="0" bIns="0" rtlCol="0" anchor="t">
            <a:spAutoFit/>
          </a:bodyPr>
          <a:lstStyle/>
          <a:p>
            <a:pPr algn="ctr">
              <a:lnSpc>
                <a:spcPts val="5559"/>
              </a:lnSpc>
              <a:spcBef>
                <a:spcPct val="0"/>
              </a:spcBef>
            </a:pPr>
            <a:r>
              <a:rPr lang="en-US" sz="3971" dirty="0" err="1">
                <a:solidFill>
                  <a:srgbClr val="000000"/>
                </a:solidFill>
                <a:latin typeface="Times New Roman" panose="02020603050405020304" pitchFamily="18" charset="0"/>
                <a:cs typeface="Times New Roman" panose="02020603050405020304" pitchFamily="18" charset="0"/>
              </a:rPr>
              <a:t>Áp</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suất</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tác</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dụng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vào</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chất</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lỏng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sẽ</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được</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ED533A"/>
                </a:solidFill>
                <a:latin typeface="Times New Roman" panose="02020603050405020304" pitchFamily="18" charset="0"/>
                <a:cs typeface="Times New Roman" panose="02020603050405020304" pitchFamily="18" charset="0"/>
              </a:rPr>
              <a:t>truyền</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đi</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nguyên</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vẹn</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ED533A"/>
                </a:solidFill>
                <a:latin typeface="Times New Roman" panose="02020603050405020304" pitchFamily="18" charset="0"/>
                <a:cs typeface="Times New Roman" panose="02020603050405020304" pitchFamily="18" charset="0"/>
              </a:rPr>
              <a:t>theo</a:t>
            </a:r>
            <a:r>
              <a:rPr lang="en-US" sz="3971" dirty="0">
                <a:solidFill>
                  <a:srgbClr val="ED533A"/>
                </a:solidFill>
                <a:latin typeface="Times New Roman" panose="02020603050405020304" pitchFamily="18" charset="0"/>
                <a:cs typeface="Times New Roman" panose="02020603050405020304" pitchFamily="18" charset="0"/>
              </a:rPr>
              <a:t> </a:t>
            </a:r>
            <a:r>
              <a:rPr lang="en-US" sz="3971" dirty="0" err="1">
                <a:solidFill>
                  <a:srgbClr val="ED533A"/>
                </a:solidFill>
                <a:latin typeface="Times New Roman" panose="02020603050405020304" pitchFamily="18" charset="0"/>
                <a:cs typeface="Times New Roman" panose="02020603050405020304" pitchFamily="18" charset="0"/>
              </a:rPr>
              <a:t>mọi</a:t>
            </a:r>
            <a:r>
              <a:rPr lang="en-US" sz="3971" dirty="0">
                <a:solidFill>
                  <a:srgbClr val="ED533A"/>
                </a:solidFill>
                <a:latin typeface="Times New Roman" panose="02020603050405020304" pitchFamily="18" charset="0"/>
                <a:cs typeface="Times New Roman" panose="02020603050405020304" pitchFamily="18" charset="0"/>
              </a:rPr>
              <a:t> </a:t>
            </a:r>
            <a:r>
              <a:rPr lang="en-US" sz="3971" dirty="0" err="1">
                <a:solidFill>
                  <a:srgbClr val="ED533A"/>
                </a:solidFill>
                <a:latin typeface="Times New Roman" panose="02020603050405020304" pitchFamily="18" charset="0"/>
                <a:cs typeface="Times New Roman" panose="02020603050405020304" pitchFamily="18" charset="0"/>
              </a:rPr>
              <a:t>hướng</a:t>
            </a:r>
            <a:endParaRPr lang="en-US" sz="3971" dirty="0">
              <a:solidFill>
                <a:srgbClr val="ED533A"/>
              </a:solidFill>
              <a:latin typeface="Times New Roman" panose="02020603050405020304" pitchFamily="18" charset="0"/>
              <a:cs typeface="Times New Roman" panose="02020603050405020304" pitchFamily="18" charset="0"/>
            </a:endParaRPr>
          </a:p>
        </p:txBody>
      </p:sp>
      <p:grpSp>
        <p:nvGrpSpPr>
          <p:cNvPr id="13" name="Group 13"/>
          <p:cNvGrpSpPr/>
          <p:nvPr/>
        </p:nvGrpSpPr>
        <p:grpSpPr>
          <a:xfrm rot="-5400000">
            <a:off x="12972210" y="1562785"/>
            <a:ext cx="4274618" cy="5242934"/>
            <a:chOff x="0" y="0"/>
            <a:chExt cx="5484033" cy="6726315"/>
          </a:xfrm>
        </p:grpSpPr>
        <p:sp>
          <p:nvSpPr>
            <p:cNvPr id="14" name="Freeform 14"/>
            <p:cNvSpPr/>
            <p:nvPr/>
          </p:nvSpPr>
          <p:spPr>
            <a:xfrm>
              <a:off x="0" y="0"/>
              <a:ext cx="5484033" cy="6726314"/>
            </a:xfrm>
            <a:custGeom>
              <a:avLst/>
              <a:gdLst/>
              <a:ahLst/>
              <a:cxnLst/>
              <a:rect l="l" t="t" r="r" b="b"/>
              <a:pathLst>
                <a:path w="5484033" h="6726314">
                  <a:moveTo>
                    <a:pt x="5484033" y="279400"/>
                  </a:moveTo>
                  <a:lnTo>
                    <a:pt x="5484033" y="0"/>
                  </a:lnTo>
                  <a:lnTo>
                    <a:pt x="0" y="0"/>
                  </a:lnTo>
                  <a:lnTo>
                    <a:pt x="0" y="6726314"/>
                  </a:lnTo>
                  <a:lnTo>
                    <a:pt x="5484033" y="6726314"/>
                  </a:lnTo>
                  <a:lnTo>
                    <a:pt x="5484033" y="279400"/>
                  </a:lnTo>
                  <a:close/>
                  <a:moveTo>
                    <a:pt x="5405293" y="279400"/>
                  </a:moveTo>
                  <a:lnTo>
                    <a:pt x="5405293" y="6647574"/>
                  </a:lnTo>
                  <a:lnTo>
                    <a:pt x="78740" y="6647574"/>
                  </a:lnTo>
                  <a:lnTo>
                    <a:pt x="78740" y="78740"/>
                  </a:lnTo>
                  <a:lnTo>
                    <a:pt x="5405293" y="78740"/>
                  </a:lnTo>
                  <a:lnTo>
                    <a:pt x="5405293" y="279400"/>
                  </a:lnTo>
                  <a:close/>
                </a:path>
              </a:pathLst>
            </a:custGeom>
            <a:solidFill>
              <a:srgbClr val="13B818"/>
            </a:solidFill>
          </p:spPr>
        </p:sp>
      </p:grpSp>
      <p:sp>
        <p:nvSpPr>
          <p:cNvPr id="15" name="TextBox 15"/>
          <p:cNvSpPr txBox="1"/>
          <p:nvPr/>
        </p:nvSpPr>
        <p:spPr>
          <a:xfrm>
            <a:off x="12743949" y="2385548"/>
            <a:ext cx="4731140" cy="2872581"/>
          </a:xfrm>
          <a:prstGeom prst="rect">
            <a:avLst/>
          </a:prstGeom>
        </p:spPr>
        <p:txBody>
          <a:bodyPr lIns="0" tIns="0" rIns="0" bIns="0" rtlCol="0" anchor="t">
            <a:spAutoFit/>
          </a:bodyPr>
          <a:lstStyle/>
          <a:p>
            <a:pPr algn="ctr">
              <a:lnSpc>
                <a:spcPts val="5559"/>
              </a:lnSpc>
              <a:spcBef>
                <a:spcPct val="0"/>
              </a:spcBef>
            </a:pPr>
            <a:r>
              <a:rPr lang="en-US" sz="3971" dirty="0" err="1">
                <a:solidFill>
                  <a:srgbClr val="000000"/>
                </a:solidFill>
                <a:latin typeface="Times New Roman" panose="02020603050405020304" pitchFamily="18" charset="0"/>
                <a:cs typeface="Times New Roman" panose="02020603050405020304" pitchFamily="18" charset="0"/>
              </a:rPr>
              <a:t>Trong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lòng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chất</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lỏng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đứng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yên</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áp</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suất</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tại</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những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F25946"/>
                </a:solidFill>
                <a:latin typeface="Times New Roman" panose="02020603050405020304" pitchFamily="18" charset="0"/>
                <a:cs typeface="Times New Roman" panose="02020603050405020304" pitchFamily="18" charset="0"/>
              </a:rPr>
              <a:t>điểm</a:t>
            </a:r>
            <a:r>
              <a:rPr lang="en-US" sz="3971" dirty="0">
                <a:solidFill>
                  <a:srgbClr val="F25946"/>
                </a:solidFill>
                <a:latin typeface="Times New Roman" panose="02020603050405020304" pitchFamily="18" charset="0"/>
                <a:cs typeface="Times New Roman" panose="02020603050405020304" pitchFamily="18" charset="0"/>
              </a:rPr>
              <a:t> </a:t>
            </a:r>
            <a:r>
              <a:rPr lang="en-US" sz="3971" dirty="0" err="1" smtClean="0">
                <a:solidFill>
                  <a:srgbClr val="F25946"/>
                </a:solidFill>
                <a:latin typeface="Times New Roman" panose="02020603050405020304" pitchFamily="18" charset="0"/>
                <a:cs typeface="Times New Roman" panose="02020603050405020304" pitchFamily="18" charset="0"/>
              </a:rPr>
              <a:t>cùng</a:t>
            </a:r>
            <a:r>
              <a:rPr lang="en-US" sz="3971" dirty="0" smtClean="0">
                <a:solidFill>
                  <a:srgbClr val="F25946"/>
                </a:solidFill>
                <a:latin typeface="Times New Roman" panose="02020603050405020304" pitchFamily="18" charset="0"/>
                <a:cs typeface="Times New Roman" panose="02020603050405020304" pitchFamily="18" charset="0"/>
              </a:rPr>
              <a:t> </a:t>
            </a:r>
            <a:r>
              <a:rPr lang="en-US" sz="3971" dirty="0" err="1">
                <a:solidFill>
                  <a:srgbClr val="F25946"/>
                </a:solidFill>
                <a:latin typeface="Times New Roman" panose="02020603050405020304" pitchFamily="18" charset="0"/>
                <a:cs typeface="Times New Roman" panose="02020603050405020304" pitchFamily="18" charset="0"/>
              </a:rPr>
              <a:t>độ</a:t>
            </a:r>
            <a:r>
              <a:rPr lang="en-US" sz="3971" dirty="0">
                <a:solidFill>
                  <a:srgbClr val="F25946"/>
                </a:solidFill>
                <a:latin typeface="Times New Roman" panose="02020603050405020304" pitchFamily="18" charset="0"/>
                <a:cs typeface="Times New Roman" panose="02020603050405020304" pitchFamily="18" charset="0"/>
              </a:rPr>
              <a:t> </a:t>
            </a:r>
            <a:r>
              <a:rPr lang="en-US" sz="3971" dirty="0" err="1">
                <a:solidFill>
                  <a:srgbClr val="F25946"/>
                </a:solidFill>
                <a:latin typeface="Times New Roman" panose="02020603050405020304" pitchFamily="18" charset="0"/>
                <a:cs typeface="Times New Roman" panose="02020603050405020304" pitchFamily="18" charset="0"/>
              </a:rPr>
              <a:t>sâu</a:t>
            </a:r>
            <a:r>
              <a:rPr lang="en-US" sz="3971" dirty="0">
                <a:solidFill>
                  <a:srgbClr val="F25946"/>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là</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như</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nhau</a:t>
            </a:r>
            <a:endParaRPr lang="en-US" sz="3971" dirty="0">
              <a:solidFill>
                <a:srgbClr val="000000"/>
              </a:solidFill>
              <a:latin typeface="Times New Roman" panose="02020603050405020304" pitchFamily="18" charset="0"/>
              <a:cs typeface="Times New Roman" panose="02020603050405020304" pitchFamily="18" charset="0"/>
            </a:endParaRPr>
          </a:p>
        </p:txBody>
      </p:sp>
      <p:grpSp>
        <p:nvGrpSpPr>
          <p:cNvPr id="16" name="Group 16"/>
          <p:cNvGrpSpPr/>
          <p:nvPr/>
        </p:nvGrpSpPr>
        <p:grpSpPr>
          <a:xfrm rot="-5400000">
            <a:off x="5284466" y="4513091"/>
            <a:ext cx="2365644" cy="8364878"/>
            <a:chOff x="0" y="0"/>
            <a:chExt cx="3034954" cy="10731547"/>
          </a:xfrm>
        </p:grpSpPr>
        <p:sp>
          <p:nvSpPr>
            <p:cNvPr id="17" name="Freeform 17"/>
            <p:cNvSpPr/>
            <p:nvPr/>
          </p:nvSpPr>
          <p:spPr>
            <a:xfrm>
              <a:off x="0" y="0"/>
              <a:ext cx="3034954" cy="10731547"/>
            </a:xfrm>
            <a:custGeom>
              <a:avLst/>
              <a:gdLst/>
              <a:ahLst/>
              <a:cxnLst/>
              <a:rect l="l" t="t" r="r" b="b"/>
              <a:pathLst>
                <a:path w="3034954" h="10731547">
                  <a:moveTo>
                    <a:pt x="3034954" y="279400"/>
                  </a:moveTo>
                  <a:lnTo>
                    <a:pt x="3034954" y="0"/>
                  </a:lnTo>
                  <a:lnTo>
                    <a:pt x="0" y="0"/>
                  </a:lnTo>
                  <a:lnTo>
                    <a:pt x="0" y="10731547"/>
                  </a:lnTo>
                  <a:lnTo>
                    <a:pt x="3034954" y="10731547"/>
                  </a:lnTo>
                  <a:lnTo>
                    <a:pt x="3034954" y="279400"/>
                  </a:lnTo>
                  <a:close/>
                  <a:moveTo>
                    <a:pt x="2956214" y="279400"/>
                  </a:moveTo>
                  <a:lnTo>
                    <a:pt x="2956214" y="10652807"/>
                  </a:lnTo>
                  <a:lnTo>
                    <a:pt x="78740" y="10652807"/>
                  </a:lnTo>
                  <a:lnTo>
                    <a:pt x="78740" y="78740"/>
                  </a:lnTo>
                  <a:lnTo>
                    <a:pt x="2956214" y="78740"/>
                  </a:lnTo>
                  <a:lnTo>
                    <a:pt x="2956214" y="279400"/>
                  </a:lnTo>
                  <a:close/>
                </a:path>
              </a:pathLst>
            </a:custGeom>
            <a:solidFill>
              <a:srgbClr val="13B818"/>
            </a:solidFill>
          </p:spPr>
        </p:sp>
      </p:grpSp>
      <p:sp>
        <p:nvSpPr>
          <p:cNvPr id="18" name="TextBox 18"/>
          <p:cNvSpPr txBox="1"/>
          <p:nvPr/>
        </p:nvSpPr>
        <p:spPr>
          <a:xfrm>
            <a:off x="2284849" y="7550808"/>
            <a:ext cx="8364878" cy="2154436"/>
          </a:xfrm>
          <a:prstGeom prst="rect">
            <a:avLst/>
          </a:prstGeom>
        </p:spPr>
        <p:txBody>
          <a:bodyPr lIns="0" tIns="0" rIns="0" bIns="0" rtlCol="0" anchor="t">
            <a:spAutoFit/>
          </a:bodyPr>
          <a:lstStyle/>
          <a:p>
            <a:pPr algn="ctr">
              <a:lnSpc>
                <a:spcPts val="5559"/>
              </a:lnSpc>
              <a:spcBef>
                <a:spcPct val="0"/>
              </a:spcBef>
            </a:pPr>
            <a:r>
              <a:rPr lang="en-US" sz="3971" dirty="0" err="1">
                <a:solidFill>
                  <a:srgbClr val="000000"/>
                </a:solidFill>
                <a:latin typeface="Times New Roman" panose="02020603050405020304" pitchFamily="18" charset="0"/>
                <a:cs typeface="Times New Roman" panose="02020603050405020304" pitchFamily="18" charset="0"/>
              </a:rPr>
              <a:t>Áp</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suất</a:t>
            </a:r>
            <a:r>
              <a:rPr lang="en-US" sz="3971" dirty="0">
                <a:solidFill>
                  <a:srgbClr val="000000"/>
                </a:solidFill>
                <a:latin typeface="Times New Roman" panose="02020603050405020304" pitchFamily="18" charset="0"/>
                <a:cs typeface="Times New Roman" panose="02020603050405020304" pitchFamily="18" charset="0"/>
              </a:rPr>
              <a:t> p </a:t>
            </a:r>
            <a:r>
              <a:rPr lang="en-US" sz="3971" dirty="0" err="1">
                <a:solidFill>
                  <a:srgbClr val="000000"/>
                </a:solidFill>
                <a:latin typeface="Times New Roman" panose="02020603050405020304" pitchFamily="18" charset="0"/>
                <a:cs typeface="Times New Roman" panose="02020603050405020304" pitchFamily="18" charset="0"/>
              </a:rPr>
              <a:t>tại</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một</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điểm</a:t>
            </a:r>
            <a:r>
              <a:rPr lang="en-US" sz="3971" dirty="0">
                <a:solidFill>
                  <a:srgbClr val="000000"/>
                </a:solidFill>
                <a:latin typeface="Times New Roman" panose="02020603050405020304" pitchFamily="18" charset="0"/>
                <a:cs typeface="Times New Roman" panose="02020603050405020304" pitchFamily="18" charset="0"/>
              </a:rPr>
              <a:t> ở </a:t>
            </a:r>
            <a:r>
              <a:rPr lang="en-US" sz="3971" dirty="0" err="1">
                <a:solidFill>
                  <a:srgbClr val="000000"/>
                </a:solidFill>
                <a:latin typeface="Times New Roman" panose="02020603050405020304" pitchFamily="18" charset="0"/>
                <a:cs typeface="Times New Roman" panose="02020603050405020304" pitchFamily="18" charset="0"/>
              </a:rPr>
              <a:t>độ</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sâu</a:t>
            </a:r>
            <a:r>
              <a:rPr lang="en-US" sz="3971" dirty="0">
                <a:solidFill>
                  <a:srgbClr val="000000"/>
                </a:solidFill>
                <a:latin typeface="Times New Roman" panose="02020603050405020304" pitchFamily="18" charset="0"/>
                <a:cs typeface="Times New Roman" panose="02020603050405020304" pitchFamily="18" charset="0"/>
              </a:rPr>
              <a:t> h so </a:t>
            </a:r>
            <a:r>
              <a:rPr lang="en-US" sz="3971" dirty="0" err="1">
                <a:solidFill>
                  <a:srgbClr val="000000"/>
                </a:solidFill>
                <a:latin typeface="Times New Roman" panose="02020603050405020304" pitchFamily="18" charset="0"/>
                <a:cs typeface="Times New Roman" panose="02020603050405020304" pitchFamily="18" charset="0"/>
              </a:rPr>
              <a:t>vởi</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mặt</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thoáng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chất</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lỏng</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được</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tính</a:t>
            </a:r>
            <a:r>
              <a:rPr lang="en-US" sz="3971" dirty="0">
                <a:solidFill>
                  <a:srgbClr val="000000"/>
                </a:solidFill>
                <a:latin typeface="Times New Roman" panose="02020603050405020304" pitchFamily="18" charset="0"/>
                <a:cs typeface="Times New Roman" panose="02020603050405020304" pitchFamily="18" charset="0"/>
              </a:rPr>
              <a:t> </a:t>
            </a:r>
            <a:r>
              <a:rPr lang="en-US" sz="3971" dirty="0" err="1">
                <a:solidFill>
                  <a:srgbClr val="000000"/>
                </a:solidFill>
                <a:latin typeface="Times New Roman" panose="02020603050405020304" pitchFamily="18" charset="0"/>
                <a:cs typeface="Times New Roman" panose="02020603050405020304" pitchFamily="18" charset="0"/>
              </a:rPr>
              <a:t>bẳng</a:t>
            </a:r>
            <a:r>
              <a:rPr lang="en-US" sz="3971" dirty="0" smtClean="0">
                <a:solidFill>
                  <a:srgbClr val="000000"/>
                </a:solidFill>
                <a:latin typeface="Times New Roman" panose="02020603050405020304" pitchFamily="18" charset="0"/>
                <a:cs typeface="Times New Roman" panose="02020603050405020304" pitchFamily="18" charset="0"/>
              </a:rPr>
              <a:t>:</a:t>
            </a:r>
          </a:p>
          <a:p>
            <a:pPr algn="ctr">
              <a:lnSpc>
                <a:spcPts val="5559"/>
              </a:lnSpc>
              <a:spcBef>
                <a:spcPct val="0"/>
              </a:spcBef>
            </a:pPr>
            <a:r>
              <a:rPr lang="en-US" sz="3971" dirty="0" smtClean="0">
                <a:solidFill>
                  <a:srgbClr val="000000"/>
                </a:solidFill>
                <a:latin typeface="Times New Roman" panose="02020603050405020304" pitchFamily="18" charset="0"/>
                <a:cs typeface="Times New Roman" panose="02020603050405020304" pitchFamily="18" charset="0"/>
              </a:rPr>
              <a:t> </a:t>
            </a:r>
            <a:r>
              <a:rPr lang="en-US" sz="3971" dirty="0">
                <a:solidFill>
                  <a:srgbClr val="FF652D"/>
                </a:solidFill>
                <a:latin typeface="Times New Roman" panose="02020603050405020304" pitchFamily="18" charset="0"/>
                <a:cs typeface="Times New Roman" panose="02020603050405020304" pitchFamily="18" charset="0"/>
              </a:rPr>
              <a:t>p= </a:t>
            </a:r>
            <a:r>
              <a:rPr lang="en-US" sz="3971" dirty="0" err="1">
                <a:solidFill>
                  <a:srgbClr val="FF652D"/>
                </a:solidFill>
                <a:latin typeface="Times New Roman" panose="02020603050405020304" pitchFamily="18" charset="0"/>
                <a:cs typeface="Times New Roman" panose="02020603050405020304" pitchFamily="18" charset="0"/>
              </a:rPr>
              <a:t>d.h</a:t>
            </a:r>
            <a:endParaRPr lang="en-US" sz="3971" dirty="0">
              <a:solidFill>
                <a:srgbClr val="FF652D"/>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187265" y="3290818"/>
            <a:ext cx="5100003" cy="5100003"/>
          </a:xfrm>
          <a:custGeom>
            <a:avLst/>
            <a:gdLst/>
            <a:ahLst/>
            <a:cxnLst/>
            <a:rect l="l" t="t" r="r" b="b"/>
            <a:pathLst>
              <a:path w="5100003" h="5100003">
                <a:moveTo>
                  <a:pt x="0" y="0"/>
                </a:moveTo>
                <a:lnTo>
                  <a:pt x="5100004" y="0"/>
                </a:lnTo>
                <a:lnTo>
                  <a:pt x="5100004" y="5100003"/>
                </a:lnTo>
                <a:lnTo>
                  <a:pt x="0" y="51000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4"/>
          <p:cNvSpPr txBox="1"/>
          <p:nvPr/>
        </p:nvSpPr>
        <p:spPr>
          <a:xfrm>
            <a:off x="515287" y="74838"/>
            <a:ext cx="17470599" cy="1266810"/>
          </a:xfrm>
          <a:prstGeom prst="rect">
            <a:avLst/>
          </a:prstGeom>
        </p:spPr>
        <p:txBody>
          <a:bodyPr lIns="0" tIns="0" rIns="0" bIns="0" rtlCol="0" anchor="t">
            <a:spAutoFit/>
          </a:bodyPr>
          <a:lstStyle/>
          <a:p>
            <a:pPr algn="ctr">
              <a:lnSpc>
                <a:spcPts val="10500"/>
              </a:lnSpc>
            </a:pPr>
            <a:r>
              <a:rPr lang="en-US" sz="7000" dirty="0" smtClean="0">
                <a:solidFill>
                  <a:srgbClr val="004AAD"/>
                </a:solidFill>
                <a:latin typeface="Muli Regular"/>
              </a:rPr>
              <a:t>II. </a:t>
            </a:r>
            <a:r>
              <a:rPr lang="en-US" sz="7000" dirty="0">
                <a:solidFill>
                  <a:srgbClr val="004AAD"/>
                </a:solidFill>
                <a:latin typeface="Muli Regular"/>
              </a:rPr>
              <a:t>TÌM HIỂU ÁP SUẤT KHÍ QUYỂN</a:t>
            </a:r>
          </a:p>
        </p:txBody>
      </p:sp>
      <p:sp>
        <p:nvSpPr>
          <p:cNvPr id="5" name="TextBox 5"/>
          <p:cNvSpPr txBox="1"/>
          <p:nvPr/>
        </p:nvSpPr>
        <p:spPr>
          <a:xfrm>
            <a:off x="8018053" y="4442358"/>
            <a:ext cx="8504257" cy="2720723"/>
          </a:xfrm>
          <a:prstGeom prst="rect">
            <a:avLst/>
          </a:prstGeom>
        </p:spPr>
        <p:txBody>
          <a:bodyPr lIns="0" tIns="0" rIns="0" bIns="0" rtlCol="0" anchor="t">
            <a:spAutoFit/>
          </a:bodyPr>
          <a:lstStyle/>
          <a:p>
            <a:pPr algn="ctr">
              <a:lnSpc>
                <a:spcPts val="5356"/>
              </a:lnSpc>
            </a:pPr>
            <a:r>
              <a:rPr lang="en-US" sz="3826">
                <a:solidFill>
                  <a:srgbClr val="004AAD"/>
                </a:solidFill>
                <a:latin typeface="DejaVu Serif Bold"/>
              </a:rPr>
              <a:t>Trái Đất được bao bọc bởi lớp không khí dày hàng ngàn kilômét. Lớp không khí này được gọi là khí quyển.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226559" y="3316407"/>
            <a:ext cx="5202362" cy="5202362"/>
          </a:xfrm>
          <a:custGeom>
            <a:avLst/>
            <a:gdLst/>
            <a:ahLst/>
            <a:cxnLst/>
            <a:rect l="l" t="t" r="r" b="b"/>
            <a:pathLst>
              <a:path w="5202362" h="5202362">
                <a:moveTo>
                  <a:pt x="0" y="0"/>
                </a:moveTo>
                <a:lnTo>
                  <a:pt x="5202362" y="0"/>
                </a:lnTo>
                <a:lnTo>
                  <a:pt x="5202362" y="5202363"/>
                </a:lnTo>
                <a:lnTo>
                  <a:pt x="0" y="52023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2096608" y="4186457"/>
            <a:ext cx="4332312" cy="4332312"/>
          </a:xfrm>
          <a:custGeom>
            <a:avLst/>
            <a:gdLst/>
            <a:ahLst/>
            <a:cxnLst/>
            <a:rect l="l" t="t" r="r" b="b"/>
            <a:pathLst>
              <a:path w="4332312" h="4332312">
                <a:moveTo>
                  <a:pt x="0" y="0"/>
                </a:moveTo>
                <a:lnTo>
                  <a:pt x="4332313" y="0"/>
                </a:lnTo>
                <a:lnTo>
                  <a:pt x="4332313" y="4332313"/>
                </a:lnTo>
                <a:lnTo>
                  <a:pt x="0" y="4332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TextBox 5"/>
          <p:cNvSpPr txBox="1"/>
          <p:nvPr/>
        </p:nvSpPr>
        <p:spPr>
          <a:xfrm>
            <a:off x="515287" y="74838"/>
            <a:ext cx="17470599" cy="1266810"/>
          </a:xfrm>
          <a:prstGeom prst="rect">
            <a:avLst/>
          </a:prstGeom>
        </p:spPr>
        <p:txBody>
          <a:bodyPr lIns="0" tIns="0" rIns="0" bIns="0" rtlCol="0" anchor="t">
            <a:spAutoFit/>
          </a:bodyPr>
          <a:lstStyle/>
          <a:p>
            <a:pPr algn="ctr">
              <a:lnSpc>
                <a:spcPts val="10500"/>
              </a:lnSpc>
            </a:pPr>
            <a:r>
              <a:rPr lang="en-US" sz="7000" dirty="0" smtClean="0">
                <a:solidFill>
                  <a:srgbClr val="004AAD"/>
                </a:solidFill>
                <a:latin typeface="Muli Regular"/>
              </a:rPr>
              <a:t>II. </a:t>
            </a:r>
            <a:r>
              <a:rPr lang="en-US" sz="7000" dirty="0">
                <a:solidFill>
                  <a:srgbClr val="004AAD"/>
                </a:solidFill>
                <a:latin typeface="Muli Regular"/>
              </a:rPr>
              <a:t>TÌM HIỂU ÁP SUẤT KHÍ QUYỂN</a:t>
            </a:r>
          </a:p>
        </p:txBody>
      </p:sp>
      <p:sp>
        <p:nvSpPr>
          <p:cNvPr id="6" name="TextBox 6"/>
          <p:cNvSpPr txBox="1"/>
          <p:nvPr/>
        </p:nvSpPr>
        <p:spPr>
          <a:xfrm>
            <a:off x="7659797" y="4442358"/>
            <a:ext cx="8862513" cy="3360391"/>
          </a:xfrm>
          <a:prstGeom prst="rect">
            <a:avLst/>
          </a:prstGeom>
        </p:spPr>
        <p:txBody>
          <a:bodyPr lIns="0" tIns="0" rIns="0" bIns="0" rtlCol="0" anchor="t">
            <a:spAutoFit/>
          </a:bodyPr>
          <a:lstStyle/>
          <a:p>
            <a:pPr algn="ctr">
              <a:lnSpc>
                <a:spcPts val="5356"/>
              </a:lnSpc>
            </a:pPr>
            <a:r>
              <a:rPr lang="en-US" sz="3826" dirty="0">
                <a:solidFill>
                  <a:srgbClr val="040606"/>
                </a:solidFill>
                <a:latin typeface="DejaVu Serif"/>
              </a:rPr>
              <a:t>Do </a:t>
            </a:r>
            <a:r>
              <a:rPr lang="en-US" sz="3826" dirty="0" err="1">
                <a:solidFill>
                  <a:srgbClr val="040606"/>
                </a:solidFill>
                <a:latin typeface="DejaVu Serif Bold"/>
              </a:rPr>
              <a:t>không</a:t>
            </a:r>
            <a:r>
              <a:rPr lang="en-US" sz="3826" dirty="0">
                <a:solidFill>
                  <a:srgbClr val="040606"/>
                </a:solidFill>
                <a:latin typeface="DejaVu Serif Bold"/>
              </a:rPr>
              <a:t> </a:t>
            </a:r>
            <a:r>
              <a:rPr lang="en-US" sz="3826" dirty="0" err="1">
                <a:solidFill>
                  <a:srgbClr val="040606"/>
                </a:solidFill>
                <a:latin typeface="DejaVu Serif Bold"/>
              </a:rPr>
              <a:t>khí</a:t>
            </a:r>
            <a:r>
              <a:rPr lang="en-US" sz="3826" dirty="0">
                <a:solidFill>
                  <a:srgbClr val="040606"/>
                </a:solidFill>
                <a:latin typeface="DejaVu Serif Bold"/>
              </a:rPr>
              <a:t> </a:t>
            </a:r>
            <a:r>
              <a:rPr lang="en-US" sz="3826" dirty="0" err="1">
                <a:solidFill>
                  <a:srgbClr val="040606"/>
                </a:solidFill>
                <a:latin typeface="DejaVu Serif Bold"/>
              </a:rPr>
              <a:t>có</a:t>
            </a:r>
            <a:r>
              <a:rPr lang="en-US" sz="3826" dirty="0">
                <a:solidFill>
                  <a:srgbClr val="040606"/>
                </a:solidFill>
                <a:latin typeface="DejaVu Serif Bold"/>
              </a:rPr>
              <a:t> </a:t>
            </a:r>
            <a:r>
              <a:rPr lang="en-US" sz="3826" dirty="0" err="1">
                <a:solidFill>
                  <a:srgbClr val="040606"/>
                </a:solidFill>
                <a:latin typeface="DejaVu Serif Bold"/>
              </a:rPr>
              <a:t>trọng</a:t>
            </a:r>
            <a:r>
              <a:rPr lang="en-US" sz="3826" dirty="0">
                <a:solidFill>
                  <a:srgbClr val="040606"/>
                </a:solidFill>
                <a:latin typeface="DejaVu Serif Bold"/>
              </a:rPr>
              <a:t> </a:t>
            </a:r>
            <a:r>
              <a:rPr lang="en-US" sz="3826" dirty="0" err="1">
                <a:solidFill>
                  <a:srgbClr val="040606"/>
                </a:solidFill>
                <a:latin typeface="DejaVu Serif Bold"/>
              </a:rPr>
              <a:t>lượng</a:t>
            </a:r>
            <a:r>
              <a:rPr lang="en-US" sz="3826" dirty="0">
                <a:solidFill>
                  <a:srgbClr val="040606"/>
                </a:solidFill>
                <a:latin typeface="DejaVu Serif"/>
              </a:rPr>
              <a:t> </a:t>
            </a:r>
            <a:r>
              <a:rPr lang="en-US" sz="3826" dirty="0" err="1">
                <a:solidFill>
                  <a:srgbClr val="040606"/>
                </a:solidFill>
                <a:latin typeface="DejaVu Serif"/>
              </a:rPr>
              <a:t>nên</a:t>
            </a:r>
            <a:r>
              <a:rPr lang="en-US" sz="3826" dirty="0">
                <a:solidFill>
                  <a:srgbClr val="040606"/>
                </a:solidFill>
                <a:latin typeface="DejaVu Serif"/>
              </a:rPr>
              <a:t> </a:t>
            </a:r>
            <a:r>
              <a:rPr lang="en-US" sz="3826" dirty="0" err="1">
                <a:solidFill>
                  <a:srgbClr val="040606"/>
                </a:solidFill>
                <a:latin typeface="DejaVu Serif Bold"/>
              </a:rPr>
              <a:t>không</a:t>
            </a:r>
            <a:r>
              <a:rPr lang="en-US" sz="3826" dirty="0">
                <a:solidFill>
                  <a:srgbClr val="040606"/>
                </a:solidFill>
                <a:latin typeface="DejaVu Serif Bold"/>
              </a:rPr>
              <a:t> </a:t>
            </a:r>
            <a:r>
              <a:rPr lang="en-US" sz="3826" dirty="0" err="1">
                <a:solidFill>
                  <a:srgbClr val="040606"/>
                </a:solidFill>
                <a:latin typeface="DejaVu Serif Bold"/>
              </a:rPr>
              <a:t>khí</a:t>
            </a:r>
            <a:r>
              <a:rPr lang="en-US" sz="3826" dirty="0">
                <a:solidFill>
                  <a:srgbClr val="040606"/>
                </a:solidFill>
                <a:latin typeface="DejaVu Serif Bold"/>
              </a:rPr>
              <a:t> </a:t>
            </a:r>
            <a:r>
              <a:rPr lang="en-US" sz="3826" dirty="0" err="1">
                <a:solidFill>
                  <a:srgbClr val="040606"/>
                </a:solidFill>
                <a:latin typeface="DejaVu Serif Bold"/>
              </a:rPr>
              <a:t>tác</a:t>
            </a:r>
            <a:r>
              <a:rPr lang="en-US" sz="3826" dirty="0">
                <a:solidFill>
                  <a:srgbClr val="040606"/>
                </a:solidFill>
                <a:latin typeface="DejaVu Serif Bold"/>
              </a:rPr>
              <a:t> </a:t>
            </a:r>
            <a:r>
              <a:rPr lang="en-US" sz="3826" dirty="0" err="1">
                <a:solidFill>
                  <a:srgbClr val="040606"/>
                </a:solidFill>
                <a:latin typeface="DejaVu Serif Bold"/>
              </a:rPr>
              <a:t>dụng</a:t>
            </a:r>
            <a:r>
              <a:rPr lang="en-US" sz="3826" dirty="0">
                <a:solidFill>
                  <a:srgbClr val="040606"/>
                </a:solidFill>
                <a:latin typeface="DejaVu Serif Bold"/>
              </a:rPr>
              <a:t> </a:t>
            </a:r>
            <a:r>
              <a:rPr lang="en-US" sz="3826" dirty="0" err="1">
                <a:solidFill>
                  <a:srgbClr val="040606"/>
                </a:solidFill>
                <a:latin typeface="DejaVu Serif Bold"/>
              </a:rPr>
              <a:t>lên</a:t>
            </a:r>
            <a:r>
              <a:rPr lang="en-US" sz="3826" dirty="0">
                <a:solidFill>
                  <a:srgbClr val="040606"/>
                </a:solidFill>
                <a:latin typeface="DejaVu Serif Bold"/>
              </a:rPr>
              <a:t> </a:t>
            </a:r>
            <a:r>
              <a:rPr lang="en-US" sz="3826" dirty="0" err="1">
                <a:solidFill>
                  <a:srgbClr val="040606"/>
                </a:solidFill>
                <a:latin typeface="DejaVu Serif Bold"/>
              </a:rPr>
              <a:t>Trái</a:t>
            </a:r>
            <a:r>
              <a:rPr lang="en-US" sz="3826" dirty="0">
                <a:solidFill>
                  <a:srgbClr val="040606"/>
                </a:solidFill>
                <a:latin typeface="DejaVu Serif Bold"/>
              </a:rPr>
              <a:t> </a:t>
            </a:r>
            <a:r>
              <a:rPr lang="en-US" sz="3826" dirty="0" err="1">
                <a:solidFill>
                  <a:srgbClr val="040606"/>
                </a:solidFill>
                <a:latin typeface="DejaVu Serif Bold"/>
              </a:rPr>
              <a:t>Đất</a:t>
            </a:r>
            <a:r>
              <a:rPr lang="en-US" sz="3826" dirty="0">
                <a:solidFill>
                  <a:srgbClr val="040606"/>
                </a:solidFill>
                <a:latin typeface="DejaVu Serif Bold"/>
              </a:rPr>
              <a:t> </a:t>
            </a:r>
            <a:r>
              <a:rPr lang="en-US" sz="3826" dirty="0" err="1">
                <a:solidFill>
                  <a:srgbClr val="040606"/>
                </a:solidFill>
                <a:latin typeface="DejaVu Serif Bold"/>
              </a:rPr>
              <a:t>và</a:t>
            </a:r>
            <a:r>
              <a:rPr lang="en-US" sz="3826" dirty="0">
                <a:solidFill>
                  <a:srgbClr val="040606"/>
                </a:solidFill>
                <a:latin typeface="DejaVu Serif Bold"/>
              </a:rPr>
              <a:t> </a:t>
            </a:r>
            <a:r>
              <a:rPr lang="en-US" sz="3826" dirty="0" err="1">
                <a:solidFill>
                  <a:srgbClr val="040606"/>
                </a:solidFill>
                <a:latin typeface="DejaVu Serif Bold"/>
              </a:rPr>
              <a:t>mọi</a:t>
            </a:r>
            <a:r>
              <a:rPr lang="en-US" sz="3826" dirty="0">
                <a:solidFill>
                  <a:srgbClr val="040606"/>
                </a:solidFill>
                <a:latin typeface="DejaVu Serif Bold"/>
              </a:rPr>
              <a:t> </a:t>
            </a:r>
            <a:r>
              <a:rPr lang="en-US" sz="3826" dirty="0" err="1">
                <a:solidFill>
                  <a:srgbClr val="040606"/>
                </a:solidFill>
                <a:latin typeface="DejaVu Serif Bold"/>
              </a:rPr>
              <a:t>vật</a:t>
            </a:r>
            <a:r>
              <a:rPr lang="en-US" sz="3826" dirty="0">
                <a:solidFill>
                  <a:srgbClr val="040606"/>
                </a:solidFill>
                <a:latin typeface="DejaVu Serif Bold"/>
              </a:rPr>
              <a:t> </a:t>
            </a:r>
            <a:r>
              <a:rPr lang="en-US" sz="3826" dirty="0" err="1">
                <a:solidFill>
                  <a:srgbClr val="040606"/>
                </a:solidFill>
                <a:latin typeface="DejaVu Serif Bold"/>
              </a:rPr>
              <a:t>trên</a:t>
            </a:r>
            <a:r>
              <a:rPr lang="en-US" sz="3826" dirty="0">
                <a:solidFill>
                  <a:srgbClr val="040606"/>
                </a:solidFill>
                <a:latin typeface="DejaVu Serif Bold"/>
              </a:rPr>
              <a:t> </a:t>
            </a:r>
            <a:r>
              <a:rPr lang="en-US" sz="3826" dirty="0" err="1">
                <a:solidFill>
                  <a:srgbClr val="040606"/>
                </a:solidFill>
                <a:latin typeface="DejaVu Serif Bold"/>
              </a:rPr>
              <a:t>Trái</a:t>
            </a:r>
            <a:r>
              <a:rPr lang="en-US" sz="3826" dirty="0">
                <a:solidFill>
                  <a:srgbClr val="040606"/>
                </a:solidFill>
                <a:latin typeface="DejaVu Serif Bold"/>
              </a:rPr>
              <a:t> </a:t>
            </a:r>
            <a:r>
              <a:rPr lang="en-US" sz="3826" dirty="0" err="1">
                <a:solidFill>
                  <a:srgbClr val="040606"/>
                </a:solidFill>
                <a:latin typeface="DejaVu Serif Bold"/>
              </a:rPr>
              <a:t>Đất</a:t>
            </a:r>
            <a:r>
              <a:rPr lang="en-US" sz="3826" dirty="0">
                <a:solidFill>
                  <a:srgbClr val="040606"/>
                </a:solidFill>
                <a:latin typeface="DejaVu Serif Bold"/>
              </a:rPr>
              <a:t> </a:t>
            </a:r>
            <a:r>
              <a:rPr lang="en-US" sz="3826" dirty="0" err="1">
                <a:solidFill>
                  <a:srgbClr val="040606"/>
                </a:solidFill>
                <a:latin typeface="DejaVu Serif Bold"/>
              </a:rPr>
              <a:t>một</a:t>
            </a:r>
            <a:r>
              <a:rPr lang="en-US" sz="3826" dirty="0">
                <a:solidFill>
                  <a:srgbClr val="040606"/>
                </a:solidFill>
                <a:latin typeface="DejaVu Serif Bold"/>
              </a:rPr>
              <a:t> </a:t>
            </a:r>
            <a:r>
              <a:rPr lang="en-US" sz="3826" dirty="0" err="1">
                <a:solidFill>
                  <a:srgbClr val="040606"/>
                </a:solidFill>
                <a:latin typeface="DejaVu Serif Bold"/>
              </a:rPr>
              <a:t>áp</a:t>
            </a:r>
            <a:r>
              <a:rPr lang="en-US" sz="3826" dirty="0">
                <a:solidFill>
                  <a:srgbClr val="040606"/>
                </a:solidFill>
                <a:latin typeface="DejaVu Serif Bold"/>
              </a:rPr>
              <a:t> </a:t>
            </a:r>
            <a:r>
              <a:rPr lang="en-US" sz="3826" dirty="0" err="1">
                <a:solidFill>
                  <a:srgbClr val="040606"/>
                </a:solidFill>
                <a:latin typeface="DejaVu Serif Bold"/>
              </a:rPr>
              <a:t>suất</a:t>
            </a:r>
            <a:r>
              <a:rPr lang="en-US" sz="3826" dirty="0">
                <a:solidFill>
                  <a:srgbClr val="040606"/>
                </a:solidFill>
                <a:latin typeface="DejaVu Serif Bold"/>
              </a:rPr>
              <a:t> </a:t>
            </a:r>
            <a:r>
              <a:rPr lang="en-US" sz="3826" dirty="0" err="1">
                <a:solidFill>
                  <a:srgbClr val="040606"/>
                </a:solidFill>
                <a:latin typeface="DejaVu Serif"/>
              </a:rPr>
              <a:t>theo</a:t>
            </a:r>
            <a:r>
              <a:rPr lang="en-US" sz="3826" dirty="0">
                <a:solidFill>
                  <a:srgbClr val="040606"/>
                </a:solidFill>
                <a:latin typeface="DejaVu Serif"/>
              </a:rPr>
              <a:t> </a:t>
            </a:r>
            <a:r>
              <a:rPr lang="en-US" sz="3826" dirty="0" err="1">
                <a:solidFill>
                  <a:srgbClr val="040606"/>
                </a:solidFill>
                <a:latin typeface="DejaVu Serif"/>
              </a:rPr>
              <a:t>mọi</a:t>
            </a:r>
            <a:r>
              <a:rPr lang="en-US" sz="3826" dirty="0">
                <a:solidFill>
                  <a:srgbClr val="040606"/>
                </a:solidFill>
                <a:latin typeface="DejaVu Serif"/>
              </a:rPr>
              <a:t> </a:t>
            </a:r>
            <a:r>
              <a:rPr lang="en-US" sz="3826" dirty="0" err="1">
                <a:solidFill>
                  <a:srgbClr val="040606"/>
                </a:solidFill>
                <a:latin typeface="DejaVu Serif"/>
              </a:rPr>
              <a:t>phương</a:t>
            </a:r>
            <a:r>
              <a:rPr lang="en-US" sz="3826" dirty="0">
                <a:solidFill>
                  <a:srgbClr val="040606"/>
                </a:solidFill>
                <a:latin typeface="DejaVu Serif"/>
              </a:rPr>
              <a:t> </a:t>
            </a:r>
            <a:r>
              <a:rPr lang="en-US" sz="3826" dirty="0" err="1">
                <a:solidFill>
                  <a:srgbClr val="040606"/>
                </a:solidFill>
                <a:latin typeface="DejaVu Serif"/>
              </a:rPr>
              <a:t>gọi</a:t>
            </a:r>
            <a:r>
              <a:rPr lang="en-US" sz="3826" dirty="0">
                <a:solidFill>
                  <a:srgbClr val="040606"/>
                </a:solidFill>
                <a:latin typeface="DejaVu Serif"/>
              </a:rPr>
              <a:t> </a:t>
            </a:r>
            <a:r>
              <a:rPr lang="en-US" sz="3826" dirty="0" err="1">
                <a:solidFill>
                  <a:srgbClr val="040606"/>
                </a:solidFill>
                <a:latin typeface="DejaVu Serif"/>
              </a:rPr>
              <a:t>là</a:t>
            </a:r>
            <a:r>
              <a:rPr lang="en-US" sz="3826" dirty="0">
                <a:solidFill>
                  <a:srgbClr val="040606"/>
                </a:solidFill>
                <a:latin typeface="DejaVu Serif"/>
              </a:rPr>
              <a:t> </a:t>
            </a:r>
            <a:r>
              <a:rPr lang="en-US" sz="3826" dirty="0" err="1">
                <a:solidFill>
                  <a:srgbClr val="ED533A"/>
                </a:solidFill>
                <a:latin typeface="DejaVu Serif Bold"/>
              </a:rPr>
              <a:t>áp</a:t>
            </a:r>
            <a:r>
              <a:rPr lang="en-US" sz="3826" dirty="0">
                <a:solidFill>
                  <a:srgbClr val="ED533A"/>
                </a:solidFill>
                <a:latin typeface="DejaVu Serif Bold"/>
              </a:rPr>
              <a:t> </a:t>
            </a:r>
            <a:r>
              <a:rPr lang="en-US" sz="3826" dirty="0" err="1">
                <a:solidFill>
                  <a:srgbClr val="ED533A"/>
                </a:solidFill>
                <a:latin typeface="DejaVu Serif Bold"/>
              </a:rPr>
              <a:t>suất</a:t>
            </a:r>
            <a:r>
              <a:rPr lang="en-US" sz="3826" dirty="0">
                <a:solidFill>
                  <a:srgbClr val="ED533A"/>
                </a:solidFill>
                <a:latin typeface="DejaVu Serif Bold"/>
              </a:rPr>
              <a:t> </a:t>
            </a:r>
            <a:r>
              <a:rPr lang="en-US" sz="3826" dirty="0" err="1">
                <a:solidFill>
                  <a:srgbClr val="ED533A"/>
                </a:solidFill>
                <a:latin typeface="DejaVu Serif Bold"/>
              </a:rPr>
              <a:t>khí</a:t>
            </a:r>
            <a:r>
              <a:rPr lang="en-US" sz="3826" dirty="0">
                <a:solidFill>
                  <a:srgbClr val="ED533A"/>
                </a:solidFill>
                <a:latin typeface="DejaVu Serif Bold"/>
              </a:rPr>
              <a:t> </a:t>
            </a:r>
            <a:r>
              <a:rPr lang="en-US" sz="3826" dirty="0" err="1">
                <a:solidFill>
                  <a:srgbClr val="ED533A"/>
                </a:solidFill>
                <a:latin typeface="DejaVu Serif Bold"/>
              </a:rPr>
              <a:t>quyển</a:t>
            </a:r>
            <a:r>
              <a:rPr lang="en-US" sz="3826" dirty="0">
                <a:solidFill>
                  <a:srgbClr val="040606"/>
                </a:solidFill>
                <a:latin typeface="DejaVu Serif"/>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6241892">
            <a:off x="11491845" y="5041458"/>
            <a:ext cx="8218989" cy="8720412"/>
          </a:xfrm>
          <a:custGeom>
            <a:avLst/>
            <a:gdLst/>
            <a:ahLst/>
            <a:cxnLst/>
            <a:rect l="l" t="t" r="r" b="b"/>
            <a:pathLst>
              <a:path w="8218989" h="8720412">
                <a:moveTo>
                  <a:pt x="0" y="0"/>
                </a:moveTo>
                <a:lnTo>
                  <a:pt x="8218988" y="0"/>
                </a:lnTo>
                <a:lnTo>
                  <a:pt x="8218988" y="8720412"/>
                </a:lnTo>
                <a:lnTo>
                  <a:pt x="0" y="87204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6119253" y="-127879"/>
            <a:ext cx="1764866" cy="2055157"/>
          </a:xfrm>
          <a:custGeom>
            <a:avLst/>
            <a:gdLst/>
            <a:ahLst/>
            <a:cxnLst/>
            <a:rect l="l" t="t" r="r" b="b"/>
            <a:pathLst>
              <a:path w="1764866" h="2055157">
                <a:moveTo>
                  <a:pt x="0" y="0"/>
                </a:moveTo>
                <a:lnTo>
                  <a:pt x="1764866" y="0"/>
                </a:lnTo>
                <a:lnTo>
                  <a:pt x="1764866" y="2055157"/>
                </a:lnTo>
                <a:lnTo>
                  <a:pt x="0" y="20551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5486400" y="7525102"/>
            <a:ext cx="2425078" cy="2416260"/>
          </a:xfrm>
          <a:custGeom>
            <a:avLst/>
            <a:gdLst/>
            <a:ahLst/>
            <a:cxnLst/>
            <a:rect l="l" t="t" r="r" b="b"/>
            <a:pathLst>
              <a:path w="2425078" h="2416260">
                <a:moveTo>
                  <a:pt x="0" y="0"/>
                </a:moveTo>
                <a:lnTo>
                  <a:pt x="2425078" y="0"/>
                </a:lnTo>
                <a:lnTo>
                  <a:pt x="2425078" y="2416260"/>
                </a:lnTo>
                <a:lnTo>
                  <a:pt x="0" y="24162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0374859" y="3861200"/>
            <a:ext cx="2591132" cy="3117151"/>
          </a:xfrm>
          <a:custGeom>
            <a:avLst/>
            <a:gdLst/>
            <a:ahLst/>
            <a:cxnLst/>
            <a:rect l="l" t="t" r="r" b="b"/>
            <a:pathLst>
              <a:path w="2591132" h="3117151">
                <a:moveTo>
                  <a:pt x="0" y="0"/>
                </a:moveTo>
                <a:lnTo>
                  <a:pt x="2591132" y="0"/>
                </a:lnTo>
                <a:lnTo>
                  <a:pt x="2591132" y="3117151"/>
                </a:lnTo>
                <a:lnTo>
                  <a:pt x="0" y="31171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792638" y="4840714"/>
            <a:ext cx="4227546" cy="1712156"/>
          </a:xfrm>
          <a:custGeom>
            <a:avLst/>
            <a:gdLst/>
            <a:ahLst/>
            <a:cxnLst/>
            <a:rect l="l" t="t" r="r" b="b"/>
            <a:pathLst>
              <a:path w="4227546" h="1712156">
                <a:moveTo>
                  <a:pt x="0" y="0"/>
                </a:moveTo>
                <a:lnTo>
                  <a:pt x="4227545" y="0"/>
                </a:lnTo>
                <a:lnTo>
                  <a:pt x="4227545" y="1712156"/>
                </a:lnTo>
                <a:lnTo>
                  <a:pt x="0" y="17121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TextBox 8"/>
          <p:cNvSpPr txBox="1"/>
          <p:nvPr/>
        </p:nvSpPr>
        <p:spPr>
          <a:xfrm>
            <a:off x="515287" y="74838"/>
            <a:ext cx="17470599" cy="1266810"/>
          </a:xfrm>
          <a:prstGeom prst="rect">
            <a:avLst/>
          </a:prstGeom>
        </p:spPr>
        <p:txBody>
          <a:bodyPr lIns="0" tIns="0" rIns="0" bIns="0" rtlCol="0" anchor="t">
            <a:spAutoFit/>
          </a:bodyPr>
          <a:lstStyle/>
          <a:p>
            <a:pPr algn="ctr">
              <a:lnSpc>
                <a:spcPts val="10500"/>
              </a:lnSpc>
            </a:pPr>
            <a:r>
              <a:rPr lang="en-US" sz="7000" dirty="0" smtClean="0">
                <a:solidFill>
                  <a:srgbClr val="004AAD"/>
                </a:solidFill>
                <a:latin typeface="Times New Roman" panose="02020603050405020304" pitchFamily="18" charset="0"/>
                <a:cs typeface="Times New Roman" panose="02020603050405020304" pitchFamily="18" charset="0"/>
              </a:rPr>
              <a:t>1. </a:t>
            </a:r>
            <a:r>
              <a:rPr lang="en-US" sz="7000" dirty="0">
                <a:solidFill>
                  <a:srgbClr val="004AAD"/>
                </a:solidFill>
                <a:latin typeface="Times New Roman" panose="02020603050405020304" pitchFamily="18" charset="0"/>
                <a:cs typeface="Times New Roman" panose="02020603050405020304" pitchFamily="18" charset="0"/>
              </a:rPr>
              <a:t>ÁP SUẤT KHÍ QUYỂN</a:t>
            </a:r>
          </a:p>
        </p:txBody>
      </p:sp>
      <p:sp>
        <p:nvSpPr>
          <p:cNvPr id="9" name="TextBox 9"/>
          <p:cNvSpPr txBox="1"/>
          <p:nvPr/>
        </p:nvSpPr>
        <p:spPr>
          <a:xfrm>
            <a:off x="515287" y="2241463"/>
            <a:ext cx="6771918" cy="887095"/>
          </a:xfrm>
          <a:prstGeom prst="rect">
            <a:avLst/>
          </a:prstGeom>
        </p:spPr>
        <p:txBody>
          <a:bodyPr lIns="0" tIns="0" rIns="0" bIns="0" rtlCol="0" anchor="t">
            <a:spAutoFit/>
          </a:bodyPr>
          <a:lstStyle/>
          <a:p>
            <a:pPr algn="ctr">
              <a:lnSpc>
                <a:spcPts val="7279"/>
              </a:lnSpc>
            </a:pPr>
            <a:r>
              <a:rPr lang="en-US" sz="5199">
                <a:solidFill>
                  <a:srgbClr val="004AAD"/>
                </a:solidFill>
                <a:latin typeface="Times New Roman" panose="02020603050405020304" pitchFamily="18" charset="0"/>
                <a:cs typeface="Times New Roman" panose="02020603050405020304" pitchFamily="18" charset="0"/>
              </a:rPr>
              <a:t>Chuẩn bị dụng cụ sau:</a:t>
            </a:r>
          </a:p>
        </p:txBody>
      </p:sp>
      <p:sp>
        <p:nvSpPr>
          <p:cNvPr id="10" name="TextBox 10"/>
          <p:cNvSpPr txBox="1"/>
          <p:nvPr/>
        </p:nvSpPr>
        <p:spPr>
          <a:xfrm>
            <a:off x="515287" y="7792753"/>
            <a:ext cx="4782247" cy="1231106"/>
          </a:xfrm>
          <a:prstGeom prst="rect">
            <a:avLst/>
          </a:prstGeom>
        </p:spPr>
        <p:txBody>
          <a:bodyPr lIns="0" tIns="0" rIns="0" bIns="0" rtlCol="0" anchor="t">
            <a:spAutoFit/>
          </a:bodyPr>
          <a:lstStyle/>
          <a:p>
            <a:pPr algn="ctr">
              <a:lnSpc>
                <a:spcPts val="4778"/>
              </a:lnSpc>
            </a:pPr>
            <a:r>
              <a:rPr lang="en-US" sz="3600" dirty="0" err="1">
                <a:solidFill>
                  <a:srgbClr val="004AAD"/>
                </a:solidFill>
                <a:latin typeface="Times New Roman" panose="02020603050405020304" pitchFamily="18" charset="0"/>
                <a:cs typeface="Times New Roman" panose="02020603050405020304" pitchFamily="18" charset="0"/>
              </a:rPr>
              <a:t>Ống</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thuỷ</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tinh</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nhỏ</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hở</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hai</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đầu</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ống</a:t>
            </a:r>
            <a:r>
              <a:rPr lang="en-US" sz="3600" dirty="0">
                <a:solidFill>
                  <a:srgbClr val="004AAD"/>
                </a:solidFill>
                <a:latin typeface="Times New Roman" panose="02020603050405020304" pitchFamily="18" charset="0"/>
                <a:cs typeface="Times New Roman" panose="02020603050405020304" pitchFamily="18" charset="0"/>
              </a:rPr>
              <a:t> pipet</a:t>
            </a:r>
            <a:r>
              <a:rPr lang="en-US" sz="3413" dirty="0">
                <a:solidFill>
                  <a:srgbClr val="004AAD"/>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a:off x="5739708" y="4783564"/>
            <a:ext cx="3046224" cy="1128514"/>
          </a:xfrm>
          <a:prstGeom prst="rect">
            <a:avLst/>
          </a:prstGeom>
        </p:spPr>
        <p:txBody>
          <a:bodyPr lIns="0" tIns="0" rIns="0" bIns="0" rtlCol="0" anchor="t">
            <a:spAutoFit/>
          </a:bodyPr>
          <a:lstStyle/>
          <a:p>
            <a:pPr algn="ctr">
              <a:lnSpc>
                <a:spcPts val="4391"/>
              </a:lnSpc>
            </a:pPr>
            <a:r>
              <a:rPr lang="en-US" sz="3600" dirty="0" err="1">
                <a:solidFill>
                  <a:srgbClr val="004AAD"/>
                </a:solidFill>
                <a:latin typeface="Times New Roman" panose="02020603050405020304" pitchFamily="18" charset="0"/>
                <a:cs typeface="Times New Roman" panose="02020603050405020304" pitchFamily="18" charset="0"/>
              </a:rPr>
              <a:t>Tờ</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giấy</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không</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thấm</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nước</a:t>
            </a:r>
            <a:endParaRPr lang="en-US" sz="3600" dirty="0">
              <a:solidFill>
                <a:srgbClr val="004AAD"/>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3330951" y="4290954"/>
            <a:ext cx="2098422" cy="1231106"/>
          </a:xfrm>
          <a:prstGeom prst="rect">
            <a:avLst/>
          </a:prstGeom>
        </p:spPr>
        <p:txBody>
          <a:bodyPr wrap="square" lIns="0" tIns="0" rIns="0" bIns="0" rtlCol="0" anchor="t">
            <a:spAutoFit/>
          </a:bodyPr>
          <a:lstStyle/>
          <a:p>
            <a:pPr algn="ctr">
              <a:lnSpc>
                <a:spcPts val="4798"/>
              </a:lnSpc>
            </a:pPr>
            <a:r>
              <a:rPr lang="en-US" sz="3600" dirty="0" err="1">
                <a:solidFill>
                  <a:srgbClr val="004AAD"/>
                </a:solidFill>
                <a:latin typeface="Times New Roman" panose="02020603050405020304" pitchFamily="18" charset="0"/>
                <a:cs typeface="Times New Roman" panose="02020603050405020304" pitchFamily="18" charset="0"/>
              </a:rPr>
              <a:t>Cốc</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chứa</a:t>
            </a:r>
            <a:r>
              <a:rPr lang="en-US" sz="3600" dirty="0">
                <a:solidFill>
                  <a:srgbClr val="004AAD"/>
                </a:solidFill>
                <a:latin typeface="Times New Roman" panose="02020603050405020304" pitchFamily="18" charset="0"/>
                <a:cs typeface="Times New Roman" panose="02020603050405020304" pitchFamily="18" charset="0"/>
              </a:rPr>
              <a:t> </a:t>
            </a:r>
            <a:r>
              <a:rPr lang="en-US" sz="3600" dirty="0" err="1">
                <a:solidFill>
                  <a:srgbClr val="004AAD"/>
                </a:solidFill>
                <a:latin typeface="Times New Roman" panose="02020603050405020304" pitchFamily="18" charset="0"/>
                <a:cs typeface="Times New Roman" panose="02020603050405020304" pitchFamily="18" charset="0"/>
              </a:rPr>
              <a:t>nước</a:t>
            </a:r>
            <a:endParaRPr lang="en-US" sz="3600" dirty="0">
              <a:solidFill>
                <a:srgbClr val="004AAD"/>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7780" y="5312404"/>
            <a:ext cx="2890647" cy="411480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900113" y="2526357"/>
            <a:ext cx="3222852" cy="3352772"/>
          </a:xfrm>
          <a:custGeom>
            <a:avLst/>
            <a:gdLst/>
            <a:ahLst/>
            <a:cxnLst/>
            <a:rect l="l" t="t" r="r" b="b"/>
            <a:pathLst>
              <a:path w="3222852" h="3352772">
                <a:moveTo>
                  <a:pt x="0" y="0"/>
                </a:moveTo>
                <a:lnTo>
                  <a:pt x="3222852" y="0"/>
                </a:lnTo>
                <a:lnTo>
                  <a:pt x="3222852" y="3352773"/>
                </a:lnTo>
                <a:lnTo>
                  <a:pt x="0" y="33527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311575" y="923925"/>
            <a:ext cx="5177076" cy="858377"/>
          </a:xfrm>
          <a:prstGeom prst="rect">
            <a:avLst/>
          </a:prstGeom>
        </p:spPr>
        <p:txBody>
          <a:bodyPr lIns="0" tIns="0" rIns="0" bIns="0" rtlCol="0" anchor="t">
            <a:spAutoFit/>
          </a:bodyPr>
          <a:lstStyle/>
          <a:p>
            <a:pPr algn="ctr">
              <a:lnSpc>
                <a:spcPts val="7279"/>
              </a:lnSpc>
            </a:pPr>
            <a:r>
              <a:rPr lang="en-US" sz="5199">
                <a:solidFill>
                  <a:srgbClr val="000000"/>
                </a:solidFill>
                <a:latin typeface="Times New Roman" panose="02020603050405020304" pitchFamily="18" charset="0"/>
                <a:cs typeface="Times New Roman" panose="02020603050405020304" pitchFamily="18" charset="0"/>
              </a:rPr>
              <a:t>Thí nghiệm 1:</a:t>
            </a:r>
          </a:p>
        </p:txBody>
      </p:sp>
      <p:sp>
        <p:nvSpPr>
          <p:cNvPr id="5" name="TextBox 5"/>
          <p:cNvSpPr txBox="1"/>
          <p:nvPr/>
        </p:nvSpPr>
        <p:spPr>
          <a:xfrm>
            <a:off x="7506259" y="3170855"/>
            <a:ext cx="9753041" cy="3516604"/>
          </a:xfrm>
          <a:prstGeom prst="rect">
            <a:avLst/>
          </a:prstGeom>
        </p:spPr>
        <p:txBody>
          <a:bodyPr lIns="0" tIns="0" rIns="0" bIns="0" rtlCol="0" anchor="t">
            <a:spAutoFit/>
          </a:bodyPr>
          <a:lstStyle/>
          <a:p>
            <a:pPr algn="ctr">
              <a:lnSpc>
                <a:spcPts val="7000"/>
              </a:lnSpc>
            </a:pPr>
            <a:r>
              <a:rPr lang="en-US" sz="5000" dirty="0" err="1">
                <a:solidFill>
                  <a:srgbClr val="000000"/>
                </a:solidFill>
                <a:latin typeface="Times New Roman" panose="02020603050405020304" pitchFamily="18" charset="0"/>
                <a:cs typeface="Times New Roman" panose="02020603050405020304" pitchFamily="18" charset="0"/>
              </a:rPr>
              <a:t>Đậy</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kín</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một</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cốc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nước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đầy</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bằng</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một</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tờ</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giấy</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không</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thấm</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nước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Lộn</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ngược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cốc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nước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quan</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sát</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nước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có</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bị</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đẩy</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rơi</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khỏi</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miệng</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cốc</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cs typeface="Times New Roman" panose="02020603050405020304" pitchFamily="18" charset="0"/>
              </a:rPr>
              <a:t>không</a:t>
            </a:r>
            <a:r>
              <a:rPr lang="en-US" sz="50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97695" y="1047750"/>
            <a:ext cx="392597" cy="39259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alpha val="0"/>
              </a:srgbClr>
            </a:solidFill>
          </p:spPr>
        </p:sp>
      </p:grpSp>
      <p:sp>
        <p:nvSpPr>
          <p:cNvPr id="15" name="TextBox 15"/>
          <p:cNvSpPr txBox="1"/>
          <p:nvPr/>
        </p:nvSpPr>
        <p:spPr>
          <a:xfrm>
            <a:off x="4267200" y="2962459"/>
            <a:ext cx="9644630" cy="1384995"/>
          </a:xfrm>
          <a:prstGeom prst="rect">
            <a:avLst/>
          </a:prstGeom>
        </p:spPr>
        <p:txBody>
          <a:bodyPr wrap="square" lIns="0" tIns="0" rIns="0" bIns="0" rtlCol="0" anchor="t">
            <a:spAutoFit/>
          </a:bodyPr>
          <a:lstStyle/>
          <a:p>
            <a:pPr>
              <a:lnSpc>
                <a:spcPct val="150000"/>
              </a:lnSpc>
            </a:pPr>
            <a:r>
              <a:rPr lang="en-US" sz="6000" b="1" dirty="0" smtClean="0">
                <a:solidFill>
                  <a:srgbClr val="FF0000"/>
                </a:solidFill>
                <a:latin typeface="Times New Roman" panose="02020603050405020304" pitchFamily="18" charset="0"/>
                <a:cs typeface="Times New Roman" panose="02020603050405020304" pitchFamily="18" charset="0"/>
              </a:rPr>
              <a:t>HOẠT ĐỘNG KHỞI 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16" name="Freeform 16"/>
          <p:cNvSpPr/>
          <p:nvPr/>
        </p:nvSpPr>
        <p:spPr>
          <a:xfrm>
            <a:off x="49296" y="5829300"/>
            <a:ext cx="5159624" cy="4114800"/>
          </a:xfrm>
          <a:custGeom>
            <a:avLst/>
            <a:gdLst/>
            <a:ahLst/>
            <a:cxnLst/>
            <a:rect l="l" t="t" r="r" b="b"/>
            <a:pathLst>
              <a:path w="5159624" h="4114800">
                <a:moveTo>
                  <a:pt x="0" y="0"/>
                </a:moveTo>
                <a:lnTo>
                  <a:pt x="5159624" y="0"/>
                </a:lnTo>
                <a:lnTo>
                  <a:pt x="51596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2023526" y="5561668"/>
            <a:ext cx="5259969" cy="4289548"/>
          </a:xfrm>
          <a:custGeom>
            <a:avLst/>
            <a:gdLst/>
            <a:ahLst/>
            <a:cxnLst/>
            <a:rect l="l" t="t" r="r" b="b"/>
            <a:pathLst>
              <a:path w="5221857" h="4144849">
                <a:moveTo>
                  <a:pt x="0" y="0"/>
                </a:moveTo>
                <a:lnTo>
                  <a:pt x="5221857" y="0"/>
                </a:lnTo>
                <a:lnTo>
                  <a:pt x="5221857" y="4144849"/>
                </a:lnTo>
                <a:lnTo>
                  <a:pt x="0" y="41448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8" name="Picture 18"/>
          <p:cNvPicPr>
            <a:picLocks noChangeAspect="1"/>
          </p:cNvPicPr>
          <p:nvPr/>
        </p:nvPicPr>
        <p:blipFill>
          <a:blip r:embed="rId6"/>
          <a:srcRect/>
          <a:stretch>
            <a:fillRect/>
          </a:stretch>
        </p:blipFill>
        <p:spPr>
          <a:xfrm>
            <a:off x="1028700" y="2962459"/>
            <a:ext cx="1950601" cy="118011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0758" y="2795794"/>
            <a:ext cx="5761277" cy="5422802"/>
          </a:xfrm>
          <a:custGeom>
            <a:avLst/>
            <a:gdLst/>
            <a:ahLst/>
            <a:cxnLst/>
            <a:rect l="l" t="t" r="r" b="b"/>
            <a:pathLst>
              <a:path w="5761277" h="5422802">
                <a:moveTo>
                  <a:pt x="0" y="0"/>
                </a:moveTo>
                <a:lnTo>
                  <a:pt x="5761278" y="0"/>
                </a:lnTo>
                <a:lnTo>
                  <a:pt x="5761278" y="5422802"/>
                </a:lnTo>
                <a:lnTo>
                  <a:pt x="0" y="54228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311575" y="923925"/>
            <a:ext cx="5177076" cy="858377"/>
          </a:xfrm>
          <a:prstGeom prst="rect">
            <a:avLst/>
          </a:prstGeom>
        </p:spPr>
        <p:txBody>
          <a:bodyPr lIns="0" tIns="0" rIns="0" bIns="0" rtlCol="0" anchor="t">
            <a:spAutoFit/>
          </a:bodyPr>
          <a:lstStyle/>
          <a:p>
            <a:pPr algn="ctr">
              <a:lnSpc>
                <a:spcPts val="7279"/>
              </a:lnSpc>
            </a:pPr>
            <a:r>
              <a:rPr lang="en-US" sz="5199">
                <a:solidFill>
                  <a:srgbClr val="000000"/>
                </a:solidFill>
                <a:latin typeface="Times New Roman" panose="02020603050405020304" pitchFamily="18" charset="0"/>
                <a:cs typeface="Times New Roman" panose="02020603050405020304" pitchFamily="18" charset="0"/>
              </a:rPr>
              <a:t>Thí nghiệm 2:</a:t>
            </a:r>
          </a:p>
        </p:txBody>
      </p:sp>
      <p:sp>
        <p:nvSpPr>
          <p:cNvPr id="4" name="TextBox 4"/>
          <p:cNvSpPr txBox="1"/>
          <p:nvPr/>
        </p:nvSpPr>
        <p:spPr>
          <a:xfrm>
            <a:off x="7728089" y="3626276"/>
            <a:ext cx="9531211" cy="3666838"/>
          </a:xfrm>
          <a:prstGeom prst="rect">
            <a:avLst/>
          </a:prstGeom>
        </p:spPr>
        <p:txBody>
          <a:bodyPr lIns="0" tIns="0" rIns="0" bIns="0" rtlCol="0" anchor="t">
            <a:spAutoFit/>
          </a:bodyPr>
          <a:lstStyle/>
          <a:p>
            <a:pPr algn="ctr">
              <a:lnSpc>
                <a:spcPts val="7279"/>
              </a:lnSpc>
            </a:pPr>
            <a:r>
              <a:rPr lang="en-US" sz="5199">
                <a:solidFill>
                  <a:srgbClr val="000000"/>
                </a:solidFill>
                <a:latin typeface="Times New Roman" panose="02020603050405020304" pitchFamily="18" charset="0"/>
                <a:cs typeface="Times New Roman" panose="02020603050405020304" pitchFamily="18" charset="0"/>
              </a:rPr>
              <a:t>Cắm ống thuỷ tinh ngập vào nước trong cốc để nước đi vào ống, sau đó nhấc ống thủy tinh lên và quan sát mực nước trong ống.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51281" y="4226783"/>
            <a:ext cx="2628328" cy="4114800"/>
          </a:xfrm>
          <a:custGeom>
            <a:avLst/>
            <a:gdLst/>
            <a:ahLst/>
            <a:cxnLst/>
            <a:rect l="l" t="t" r="r" b="b"/>
            <a:pathLst>
              <a:path w="2628328" h="4114800">
                <a:moveTo>
                  <a:pt x="0" y="0"/>
                </a:moveTo>
                <a:lnTo>
                  <a:pt x="2628329" y="0"/>
                </a:lnTo>
                <a:lnTo>
                  <a:pt x="262832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565445" y="3203352"/>
            <a:ext cx="2568643" cy="3080831"/>
          </a:xfrm>
          <a:custGeom>
            <a:avLst/>
            <a:gdLst/>
            <a:ahLst/>
            <a:cxnLst/>
            <a:rect l="l" t="t" r="r" b="b"/>
            <a:pathLst>
              <a:path w="2568643" h="3080831">
                <a:moveTo>
                  <a:pt x="0" y="0"/>
                </a:moveTo>
                <a:lnTo>
                  <a:pt x="2568643" y="0"/>
                </a:lnTo>
                <a:lnTo>
                  <a:pt x="2568643" y="3080831"/>
                </a:lnTo>
                <a:lnTo>
                  <a:pt x="0" y="3080831"/>
                </a:lnTo>
                <a:lnTo>
                  <a:pt x="0" y="0"/>
                </a:lnTo>
                <a:close/>
              </a:path>
            </a:pathLst>
          </a:custGeom>
          <a:blipFill>
            <a:blip r:embed="rId4"/>
            <a:stretch>
              <a:fillRect/>
            </a:stretch>
          </a:blipFill>
        </p:spPr>
      </p:sp>
      <p:sp>
        <p:nvSpPr>
          <p:cNvPr id="4" name="TextBox 4"/>
          <p:cNvSpPr txBox="1"/>
          <p:nvPr/>
        </p:nvSpPr>
        <p:spPr>
          <a:xfrm>
            <a:off x="311575" y="923925"/>
            <a:ext cx="5177076" cy="858377"/>
          </a:xfrm>
          <a:prstGeom prst="rect">
            <a:avLst/>
          </a:prstGeom>
        </p:spPr>
        <p:txBody>
          <a:bodyPr lIns="0" tIns="0" rIns="0" bIns="0" rtlCol="0" anchor="t">
            <a:spAutoFit/>
          </a:bodyPr>
          <a:lstStyle/>
          <a:p>
            <a:pPr algn="ctr">
              <a:lnSpc>
                <a:spcPts val="7279"/>
              </a:lnSpc>
            </a:pPr>
            <a:r>
              <a:rPr lang="en-US" sz="5199">
                <a:solidFill>
                  <a:srgbClr val="000000"/>
                </a:solidFill>
                <a:latin typeface="Times New Roman" panose="02020603050405020304" pitchFamily="18" charset="0"/>
                <a:cs typeface="Times New Roman" panose="02020603050405020304" pitchFamily="18" charset="0"/>
              </a:rPr>
              <a:t>Thí nghiệm 3:</a:t>
            </a:r>
          </a:p>
        </p:txBody>
      </p:sp>
      <p:sp>
        <p:nvSpPr>
          <p:cNvPr id="5" name="TextBox 5"/>
          <p:cNvSpPr txBox="1"/>
          <p:nvPr/>
        </p:nvSpPr>
        <p:spPr>
          <a:xfrm>
            <a:off x="6904107" y="3359507"/>
            <a:ext cx="10355193" cy="3666838"/>
          </a:xfrm>
          <a:prstGeom prst="rect">
            <a:avLst/>
          </a:prstGeom>
        </p:spPr>
        <p:txBody>
          <a:bodyPr lIns="0" tIns="0" rIns="0" bIns="0" rtlCol="0" anchor="t">
            <a:spAutoFit/>
          </a:bodyPr>
          <a:lstStyle/>
          <a:p>
            <a:pPr algn="ctr">
              <a:lnSpc>
                <a:spcPts val="7279"/>
              </a:lnSpc>
            </a:pPr>
            <a:r>
              <a:rPr lang="en-US" sz="5199">
                <a:solidFill>
                  <a:srgbClr val="000000"/>
                </a:solidFill>
                <a:latin typeface="Times New Roman" panose="02020603050405020304" pitchFamily="18" charset="0"/>
                <a:cs typeface="Times New Roman" panose="02020603050405020304" pitchFamily="18" charset="0"/>
              </a:rPr>
              <a:t>Cắm ống thuỷ tinh ngập vào nước trong cốc để nước đi vào ống. Dùng ngón tay bịt kín đầu trên của ống rồi kéo ống ra khỏi nước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72942" flipV="1">
            <a:off x="3513478" y="-1227292"/>
            <a:ext cx="7315200" cy="3604399"/>
          </a:xfrm>
          <a:custGeom>
            <a:avLst/>
            <a:gdLst/>
            <a:ahLst/>
            <a:cxnLst/>
            <a:rect l="l" t="t" r="r" b="b"/>
            <a:pathLst>
              <a:path w="7315200" h="3604399">
                <a:moveTo>
                  <a:pt x="0" y="3604399"/>
                </a:moveTo>
                <a:lnTo>
                  <a:pt x="7315200" y="3604399"/>
                </a:lnTo>
                <a:lnTo>
                  <a:pt x="7315200" y="0"/>
                </a:lnTo>
                <a:lnTo>
                  <a:pt x="0" y="0"/>
                </a:lnTo>
                <a:lnTo>
                  <a:pt x="0" y="360439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796406" y="3857545"/>
            <a:ext cx="3183827" cy="4114800"/>
          </a:xfrm>
          <a:custGeom>
            <a:avLst/>
            <a:gdLst/>
            <a:ahLst/>
            <a:cxnLst/>
            <a:rect l="l" t="t" r="r" b="b"/>
            <a:pathLst>
              <a:path w="3183827" h="4114800">
                <a:moveTo>
                  <a:pt x="0" y="0"/>
                </a:moveTo>
                <a:lnTo>
                  <a:pt x="3183826" y="0"/>
                </a:lnTo>
                <a:lnTo>
                  <a:pt x="318382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8152190" y="2749952"/>
            <a:ext cx="9302275" cy="5554787"/>
          </a:xfrm>
          <a:custGeom>
            <a:avLst/>
            <a:gdLst/>
            <a:ahLst/>
            <a:cxnLst/>
            <a:rect l="l" t="t" r="r" b="b"/>
            <a:pathLst>
              <a:path w="9302275" h="5554787">
                <a:moveTo>
                  <a:pt x="0" y="0"/>
                </a:moveTo>
                <a:lnTo>
                  <a:pt x="9302275" y="0"/>
                </a:lnTo>
                <a:lnTo>
                  <a:pt x="9302275" y="5554787"/>
                </a:lnTo>
                <a:lnTo>
                  <a:pt x="0" y="5554787"/>
                </a:lnTo>
                <a:lnTo>
                  <a:pt x="0" y="0"/>
                </a:lnTo>
                <a:close/>
              </a:path>
            </a:pathLst>
          </a:custGeom>
          <a:blipFill>
            <a:blip r:embed="rId7"/>
            <a:stretch>
              <a:fillRect/>
            </a:stretch>
          </a:blipFill>
        </p:spPr>
      </p:sp>
      <p:pic>
        <p:nvPicPr>
          <p:cNvPr id="5" name="Picture 5"/>
          <p:cNvPicPr>
            <a:picLocks noChangeAspect="1"/>
          </p:cNvPicPr>
          <p:nvPr/>
        </p:nvPicPr>
        <p:blipFill>
          <a:blip r:embed="rId8"/>
          <a:srcRect/>
          <a:stretch>
            <a:fillRect/>
          </a:stretch>
        </p:blipFill>
        <p:spPr>
          <a:xfrm>
            <a:off x="4723547" y="5143500"/>
            <a:ext cx="3428643" cy="1542889"/>
          </a:xfrm>
          <a:prstGeom prst="rect">
            <a:avLst/>
          </a:prstGeom>
        </p:spPr>
      </p:pic>
      <p:sp>
        <p:nvSpPr>
          <p:cNvPr id="6" name="TextBox 6"/>
          <p:cNvSpPr txBox="1"/>
          <p:nvPr/>
        </p:nvSpPr>
        <p:spPr>
          <a:xfrm>
            <a:off x="0" y="117403"/>
            <a:ext cx="18263237" cy="1125839"/>
          </a:xfrm>
          <a:prstGeom prst="rect">
            <a:avLst/>
          </a:prstGeom>
        </p:spPr>
        <p:txBody>
          <a:bodyPr lIns="0" tIns="0" rIns="0" bIns="0" rtlCol="0" anchor="t">
            <a:spAutoFit/>
          </a:bodyPr>
          <a:lstStyle/>
          <a:p>
            <a:pPr algn="ctr">
              <a:lnSpc>
                <a:spcPts val="9300"/>
              </a:lnSpc>
            </a:pPr>
            <a:r>
              <a:rPr lang="en-US" sz="6200" dirty="0" smtClean="0">
                <a:solidFill>
                  <a:srgbClr val="004AAD"/>
                </a:solidFill>
                <a:latin typeface="Muli Regular"/>
              </a:rPr>
              <a:t>2. </a:t>
            </a:r>
            <a:r>
              <a:rPr lang="en-US" sz="6200" dirty="0">
                <a:solidFill>
                  <a:srgbClr val="004AAD"/>
                </a:solidFill>
                <a:latin typeface="Muli Regular"/>
              </a:rPr>
              <a:t>ÁP SUẤT KHÔNG KHÍ TRONG ĐỜI SỐNG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82969" y="599255"/>
            <a:ext cx="5476331" cy="3648606"/>
          </a:xfrm>
          <a:custGeom>
            <a:avLst/>
            <a:gdLst/>
            <a:ahLst/>
            <a:cxnLst/>
            <a:rect l="l" t="t" r="r" b="b"/>
            <a:pathLst>
              <a:path w="5476331" h="3648606">
                <a:moveTo>
                  <a:pt x="0" y="0"/>
                </a:moveTo>
                <a:lnTo>
                  <a:pt x="5476331" y="0"/>
                </a:lnTo>
                <a:lnTo>
                  <a:pt x="5476331" y="3648605"/>
                </a:lnTo>
                <a:lnTo>
                  <a:pt x="0" y="3648605"/>
                </a:lnTo>
                <a:lnTo>
                  <a:pt x="0" y="0"/>
                </a:lnTo>
                <a:close/>
              </a:path>
            </a:pathLst>
          </a:custGeom>
          <a:blipFill>
            <a:blip r:embed="rId2"/>
            <a:stretch>
              <a:fillRect/>
            </a:stretch>
          </a:blipFill>
        </p:spPr>
      </p:sp>
      <p:sp>
        <p:nvSpPr>
          <p:cNvPr id="3" name="Freeform 3"/>
          <p:cNvSpPr/>
          <p:nvPr/>
        </p:nvSpPr>
        <p:spPr>
          <a:xfrm>
            <a:off x="11042808" y="4465076"/>
            <a:ext cx="5017714" cy="3768861"/>
          </a:xfrm>
          <a:custGeom>
            <a:avLst/>
            <a:gdLst/>
            <a:ahLst/>
            <a:cxnLst/>
            <a:rect l="l" t="t" r="r" b="b"/>
            <a:pathLst>
              <a:path w="5017714" h="3768861">
                <a:moveTo>
                  <a:pt x="0" y="0"/>
                </a:moveTo>
                <a:lnTo>
                  <a:pt x="5017714" y="0"/>
                </a:lnTo>
                <a:lnTo>
                  <a:pt x="5017714" y="3768860"/>
                </a:lnTo>
                <a:lnTo>
                  <a:pt x="0" y="3768860"/>
                </a:lnTo>
                <a:lnTo>
                  <a:pt x="0" y="0"/>
                </a:lnTo>
                <a:close/>
              </a:path>
            </a:pathLst>
          </a:custGeom>
          <a:blipFill>
            <a:blip r:embed="rId3"/>
            <a:stretch>
              <a:fillRect/>
            </a:stretch>
          </a:blipFill>
        </p:spPr>
      </p:sp>
      <p:sp>
        <p:nvSpPr>
          <p:cNvPr id="4" name="Freeform 4"/>
          <p:cNvSpPr/>
          <p:nvPr/>
        </p:nvSpPr>
        <p:spPr>
          <a:xfrm>
            <a:off x="4713815" y="6297037"/>
            <a:ext cx="5847244" cy="3873799"/>
          </a:xfrm>
          <a:custGeom>
            <a:avLst/>
            <a:gdLst/>
            <a:ahLst/>
            <a:cxnLst/>
            <a:rect l="l" t="t" r="r" b="b"/>
            <a:pathLst>
              <a:path w="5847244" h="3873799">
                <a:moveTo>
                  <a:pt x="0" y="0"/>
                </a:moveTo>
                <a:lnTo>
                  <a:pt x="5847244" y="0"/>
                </a:lnTo>
                <a:lnTo>
                  <a:pt x="5847244" y="3873799"/>
                </a:lnTo>
                <a:lnTo>
                  <a:pt x="0" y="3873799"/>
                </a:lnTo>
                <a:lnTo>
                  <a:pt x="0" y="0"/>
                </a:lnTo>
                <a:close/>
              </a:path>
            </a:pathLst>
          </a:custGeom>
          <a:blipFill>
            <a:blip r:embed="rId4"/>
            <a:stretch>
              <a:fillRect/>
            </a:stretch>
          </a:blipFill>
        </p:spPr>
      </p:sp>
      <p:sp>
        <p:nvSpPr>
          <p:cNvPr id="5" name="TextBox 5"/>
          <p:cNvSpPr txBox="1"/>
          <p:nvPr/>
        </p:nvSpPr>
        <p:spPr>
          <a:xfrm>
            <a:off x="1686338" y="1566653"/>
            <a:ext cx="8302122" cy="4012342"/>
          </a:xfrm>
          <a:prstGeom prst="rect">
            <a:avLst/>
          </a:prstGeom>
        </p:spPr>
        <p:txBody>
          <a:bodyPr lIns="0" tIns="0" rIns="0" bIns="0" rtlCol="0" anchor="t">
            <a:spAutoFit/>
          </a:bodyPr>
          <a:lstStyle/>
          <a:p>
            <a:pPr algn="ctr">
              <a:lnSpc>
                <a:spcPts val="5287"/>
              </a:lnSpc>
            </a:pPr>
            <a:r>
              <a:rPr lang="en-US" sz="3777">
                <a:solidFill>
                  <a:srgbClr val="000000"/>
                </a:solidFill>
                <a:latin typeface="DejaVu Serif Bold"/>
              </a:rPr>
              <a:t>Áp suất không khí </a:t>
            </a:r>
            <a:r>
              <a:rPr lang="en-US" sz="3777">
                <a:solidFill>
                  <a:srgbClr val="000000"/>
                </a:solidFill>
                <a:latin typeface="DejaVu Serif"/>
              </a:rPr>
              <a:t>là áp suất được hình thành trong môi trường không khí. Áp suất không khí có nhiều ảnh hưởng tới sự sống của các sinh vật trên Trái Đất, trong đó có con người.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3400" y="3613730"/>
            <a:ext cx="17470599" cy="1487797"/>
          </a:xfrm>
          <a:prstGeom prst="rect">
            <a:avLst/>
          </a:prstGeom>
        </p:spPr>
        <p:txBody>
          <a:bodyPr lIns="0" tIns="0" rIns="0" bIns="0" rtlCol="0" anchor="t">
            <a:spAutoFit/>
          </a:bodyPr>
          <a:lstStyle/>
          <a:p>
            <a:pPr algn="ctr">
              <a:lnSpc>
                <a:spcPts val="12300"/>
              </a:lnSpc>
            </a:pPr>
            <a:r>
              <a:rPr lang="en-US" sz="8200" b="1" dirty="0" smtClean="0">
                <a:solidFill>
                  <a:schemeClr val="tx2">
                    <a:lumMod val="60000"/>
                    <a:lumOff val="40000"/>
                  </a:schemeClr>
                </a:solidFill>
                <a:latin typeface="Muli Regular"/>
              </a:rPr>
              <a:t>HOẠT ĐỘNG LUYỆN TẬP</a:t>
            </a:r>
            <a:endParaRPr lang="en-US" sz="8200" b="1" dirty="0">
              <a:solidFill>
                <a:schemeClr val="tx2">
                  <a:lumMod val="60000"/>
                  <a:lumOff val="40000"/>
                </a:schemeClr>
              </a:solidFill>
              <a:latin typeface="Muli Regular"/>
            </a:endParaRPr>
          </a:p>
        </p:txBody>
      </p:sp>
      <p:sp>
        <p:nvSpPr>
          <p:cNvPr id="4" name="Freeform 4"/>
          <p:cNvSpPr/>
          <p:nvPr/>
        </p:nvSpPr>
        <p:spPr>
          <a:xfrm rot="-6241892">
            <a:off x="10946785" y="2550728"/>
            <a:ext cx="8218989" cy="8720412"/>
          </a:xfrm>
          <a:custGeom>
            <a:avLst/>
            <a:gdLst/>
            <a:ahLst/>
            <a:cxnLst/>
            <a:rect l="l" t="t" r="r" b="b"/>
            <a:pathLst>
              <a:path w="8218989" h="8720412">
                <a:moveTo>
                  <a:pt x="0" y="0"/>
                </a:moveTo>
                <a:lnTo>
                  <a:pt x="8218988" y="0"/>
                </a:lnTo>
                <a:lnTo>
                  <a:pt x="8218988" y="8720412"/>
                </a:lnTo>
                <a:lnTo>
                  <a:pt x="0" y="8720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2F2FE8-DE34-E2FE-DF42-6A21F65FA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0AAB1868-197B-7BD1-3E94-ED9B4799A7B9}"/>
              </a:ext>
            </a:extLst>
          </p:cNvPr>
          <p:cNvSpPr/>
          <p:nvPr/>
        </p:nvSpPr>
        <p:spPr>
          <a:xfrm>
            <a:off x="337932" y="258418"/>
            <a:ext cx="10595112" cy="397565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dirty="0">
                <a:latin typeface="Times New Roman" panose="02020603050405020304" pitchFamily="18" charset="0"/>
                <a:cs typeface="Times New Roman" panose="02020603050405020304" pitchFamily="18" charset="0"/>
              </a:rPr>
              <a:t>TRÒ CHƠI </a:t>
            </a:r>
          </a:p>
          <a:p>
            <a:pPr algn="ctr"/>
            <a:r>
              <a:rPr lang="en-US" sz="9000" dirty="0">
                <a:latin typeface="Times New Roman" panose="02020603050405020304" pitchFamily="18" charset="0"/>
                <a:cs typeface="Times New Roman" panose="02020603050405020304" pitchFamily="18" charset="0"/>
              </a:rPr>
              <a:t>AI LÊN CAO HƠN</a:t>
            </a:r>
          </a:p>
        </p:txBody>
      </p:sp>
      <p:sp>
        <p:nvSpPr>
          <p:cNvPr id="7" name="Rectangle 6">
            <a:extLst>
              <a:ext uri="{FF2B5EF4-FFF2-40B4-BE49-F238E27FC236}">
                <a16:creationId xmlns:a16="http://schemas.microsoft.com/office/drawing/2014/main" id="{0DC7482B-884B-EBCE-5CF4-6C8497D1CD06}"/>
              </a:ext>
            </a:extLst>
          </p:cNvPr>
          <p:cNvSpPr/>
          <p:nvPr/>
        </p:nvSpPr>
        <p:spPr>
          <a:xfrm>
            <a:off x="6142383" y="5864087"/>
            <a:ext cx="11966712" cy="4164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LUẬT CHƠI</a:t>
            </a:r>
          </a:p>
          <a:p>
            <a:pPr marL="428625" indent="-428625">
              <a:buFontTx/>
              <a:buChar char="-"/>
            </a:pPr>
            <a:r>
              <a:rPr lang="en-US" sz="3600">
                <a:latin typeface="Times New Roman" panose="02020603050405020304" pitchFamily="18" charset="0"/>
                <a:cs typeface="Times New Roman" panose="02020603050405020304" pitchFamily="18" charset="0"/>
              </a:rPr>
              <a:t>Chia lớp thành 2 đội: Đội thỏ - Đội hổ</a:t>
            </a:r>
          </a:p>
          <a:p>
            <a:pPr marL="428625" indent="-428625">
              <a:buFontTx/>
              <a:buChar char="-"/>
            </a:pPr>
            <a:r>
              <a:rPr lang="en-US" sz="3600">
                <a:latin typeface="Times New Roman" panose="02020603050405020304" pitchFamily="18" charset="0"/>
                <a:cs typeface="Times New Roman" panose="02020603050405020304" pitchFamily="18" charset="0"/>
              </a:rPr>
              <a:t>2 đội bốc thăm thứ tự chơi </a:t>
            </a:r>
          </a:p>
          <a:p>
            <a:pPr marL="428625" indent="-428625">
              <a:buFontTx/>
              <a:buChar char="-"/>
            </a:pPr>
            <a:r>
              <a:rPr lang="en-US" sz="3600">
                <a:latin typeface="Times New Roman" panose="02020603050405020304" pitchFamily="18" charset="0"/>
                <a:cs typeface="Times New Roman" panose="02020603050405020304" pitchFamily="18" charset="0"/>
              </a:rPr>
              <a:t>Đội nào trả lời sai sẽ đứng yên va nhường quyền trả lời cho đội còn lại.</a:t>
            </a:r>
          </a:p>
          <a:p>
            <a:pPr marL="428625" indent="-428625">
              <a:buFontTx/>
              <a:buChar char="-"/>
            </a:pPr>
            <a:r>
              <a:rPr lang="en-US" sz="3600">
                <a:latin typeface="Times New Roman" panose="02020603050405020304" pitchFamily="18" charset="0"/>
                <a:cs typeface="Times New Roman" panose="02020603050405020304" pitchFamily="18" charset="0"/>
              </a:rPr>
              <a:t>Trả lời đúng sẽ được tiến lên một bậc</a:t>
            </a:r>
          </a:p>
        </p:txBody>
      </p:sp>
      <p:sp>
        <p:nvSpPr>
          <p:cNvPr id="2" name="Rectangle 1"/>
          <p:cNvSpPr/>
          <p:nvPr/>
        </p:nvSpPr>
        <p:spPr>
          <a:xfrm>
            <a:off x="14280134" y="523102"/>
            <a:ext cx="2830903" cy="646331"/>
          </a:xfrm>
          <a:prstGeom prst="rect">
            <a:avLst/>
          </a:prstGeom>
        </p:spPr>
        <p:txBody>
          <a:bodyPr wrap="none">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LUYỆN TẬP</a:t>
            </a:r>
            <a:endParaRPr lang="en-US" sz="3600" b="1" dirty="0">
              <a:solidFill>
                <a:srgbClr val="FF0000"/>
              </a:solidFill>
            </a:endParaRPr>
          </a:p>
        </p:txBody>
      </p:sp>
    </p:spTree>
    <p:extLst>
      <p:ext uri="{BB962C8B-B14F-4D97-AF65-F5344CB8AC3E}">
        <p14:creationId xmlns:p14="http://schemas.microsoft.com/office/powerpoint/2010/main" val="23333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6478" y="-57622"/>
            <a:ext cx="1658894" cy="163706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5995" y="6971519"/>
            <a:ext cx="5512110" cy="2365530"/>
          </a:xfrm>
          <a:prstGeom prst="rect">
            <a:avLst/>
          </a:prstGeom>
        </p:spPr>
      </p:pic>
      <p:pic>
        <p:nvPicPr>
          <p:cNvPr id="17" name="Picture 1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7849" y="5939434"/>
            <a:ext cx="1968596" cy="196859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34100" y="6280531"/>
            <a:ext cx="1627499" cy="16274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7898" y="5902464"/>
            <a:ext cx="3100388" cy="1971675"/>
          </a:xfrm>
          <a:prstGeom prst="rect">
            <a:avLst/>
          </a:prstGeom>
        </p:spPr>
      </p:pic>
      <p:sp>
        <p:nvSpPr>
          <p:cNvPr id="28" name="Cloud 27"/>
          <p:cNvSpPr/>
          <p:nvPr/>
        </p:nvSpPr>
        <p:spPr>
          <a:xfrm>
            <a:off x="-2057402" y="99491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3240" y="1455994"/>
            <a:ext cx="5435022" cy="1836371"/>
          </a:xfrm>
          <a:prstGeom prst="rect">
            <a:avLst/>
          </a:prstGeom>
          <a:noFill/>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0316" y="-12117"/>
            <a:ext cx="2971800" cy="2600325"/>
          </a:xfrm>
          <a:prstGeom prst="rect">
            <a:avLst/>
          </a:prstGeom>
        </p:spPr>
      </p:pic>
      <p:sp>
        <p:nvSpPr>
          <p:cNvPr id="29" name="Cloud 28"/>
          <p:cNvSpPr/>
          <p:nvPr/>
        </p:nvSpPr>
        <p:spPr>
          <a:xfrm>
            <a:off x="18526182" y="246164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27" name="Cloud 26"/>
          <p:cNvSpPr/>
          <p:nvPr/>
        </p:nvSpPr>
        <p:spPr>
          <a:xfrm>
            <a:off x="-2946045" y="7195028"/>
            <a:ext cx="2876268" cy="1445262"/>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2882" y="3407842"/>
            <a:ext cx="2366688" cy="812828"/>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04639" y="4767740"/>
            <a:ext cx="2571087" cy="895944"/>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743642" y="6075219"/>
            <a:ext cx="3025637" cy="1065078"/>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256461" y="7283172"/>
            <a:ext cx="3474851" cy="1268973"/>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437164" y="8634234"/>
            <a:ext cx="3698439" cy="1652766"/>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0099" y="7393864"/>
            <a:ext cx="3037541" cy="1467032"/>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10762" y="3476423"/>
            <a:ext cx="2023817" cy="895013"/>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39063" y="4808647"/>
            <a:ext cx="2235099" cy="920642"/>
          </a:xfrm>
          <a:prstGeom prst="rect">
            <a:avLst/>
          </a:prstGeom>
        </p:spPr>
      </p:pic>
      <p:pic>
        <p:nvPicPr>
          <p:cNvPr id="55" name="Pictur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88870" y="6075220"/>
            <a:ext cx="2784372" cy="1132907"/>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42993" y="8828976"/>
            <a:ext cx="3328541" cy="1458024"/>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437751" y="6416022"/>
            <a:ext cx="2587119" cy="2746104"/>
          </a:xfrm>
          <a:prstGeom prst="rect">
            <a:avLst/>
          </a:prstGeom>
        </p:spPr>
      </p:pic>
      <p:sp>
        <p:nvSpPr>
          <p:cNvPr id="42" name="Oval 41">
            <a:hlinkClick r:id="rId26" action="ppaction://hlinksldjump"/>
          </p:cNvPr>
          <p:cNvSpPr/>
          <p:nvPr/>
        </p:nvSpPr>
        <p:spPr>
          <a:xfrm>
            <a:off x="166458"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5845" y="7382342"/>
            <a:ext cx="1961351" cy="2300978"/>
          </a:xfrm>
          <a:prstGeom prst="rect">
            <a:avLst/>
          </a:prstGeom>
        </p:spPr>
      </p:pic>
      <p:sp>
        <p:nvSpPr>
          <p:cNvPr id="66" name="Oval 65">
            <a:hlinkClick r:id="rId28" action="ppaction://hlinksldjump"/>
          </p:cNvPr>
          <p:cNvSpPr/>
          <p:nvPr/>
        </p:nvSpPr>
        <p:spPr>
          <a:xfrm>
            <a:off x="205238" y="3845545"/>
            <a:ext cx="963102" cy="96310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66458"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66458"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66458"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7142747"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6</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7142747"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4" action="ppaction://hlinksldjump"/>
          </p:cNvPr>
          <p:cNvSpPr/>
          <p:nvPr/>
        </p:nvSpPr>
        <p:spPr>
          <a:xfrm>
            <a:off x="17142747"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5" action="ppaction://hlinksldjump"/>
          </p:cNvPr>
          <p:cNvSpPr/>
          <p:nvPr/>
        </p:nvSpPr>
        <p:spPr>
          <a:xfrm>
            <a:off x="17142747"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6" action="ppaction://hlinksldjump"/>
          </p:cNvPr>
          <p:cNvSpPr/>
          <p:nvPr/>
        </p:nvSpPr>
        <p:spPr>
          <a:xfrm>
            <a:off x="17080264" y="599960"/>
            <a:ext cx="1207735"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10</a:t>
            </a:r>
            <a:endPar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1196309" y="154886"/>
            <a:ext cx="6404830" cy="1200329"/>
          </a:xfrm>
          <a:prstGeom prst="rect">
            <a:avLst/>
          </a:prstGeom>
          <a:noFill/>
        </p:spPr>
        <p:txBody>
          <a:bodyPr wrap="none" lIns="137160" tIns="68580" rIns="137160" bIns="68580">
            <a:spAutoFit/>
          </a:bodyPr>
          <a:lstStyle/>
          <a:p>
            <a:pPr algn="ctr"/>
            <a:r>
              <a:rPr lang="en-US" sz="42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sz="2700" b="1" dirty="0">
                <a:ln w="6600">
                  <a:solidFill>
                    <a:schemeClr val="accent2"/>
                  </a:solidFill>
                  <a:prstDash val="solid"/>
                </a:ln>
                <a:solidFill>
                  <a:srgbClr val="FFFFFF"/>
                </a:solidFill>
                <a:effectLst>
                  <a:outerShdw dist="38100" dir="2700000" algn="tl" rotWithShape="0">
                    <a:schemeClr val="accent2"/>
                  </a:outerShdw>
                </a:effectLst>
              </a:rPr>
              <a:t>CONGRATULATIONS RABBIT TEAM</a:t>
            </a:r>
          </a:p>
        </p:txBody>
      </p:sp>
      <p:sp>
        <p:nvSpPr>
          <p:cNvPr id="83" name="Rectangle 82"/>
          <p:cNvSpPr/>
          <p:nvPr/>
        </p:nvSpPr>
        <p:spPr>
          <a:xfrm>
            <a:off x="10713074" y="154886"/>
            <a:ext cx="6367191" cy="1200329"/>
          </a:xfrm>
          <a:prstGeom prst="rect">
            <a:avLst/>
          </a:prstGeom>
          <a:noFill/>
        </p:spPr>
        <p:txBody>
          <a:bodyPr wrap="none" lIns="137160" tIns="68580" rIns="137160" bIns="68580">
            <a:spAutoFit/>
          </a:bodyPr>
          <a:lstStyle/>
          <a:p>
            <a:pPr algn="ctr"/>
            <a:r>
              <a:rPr lang="en-US" sz="42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sz="2700"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6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3353825" y="1628636"/>
            <a:ext cx="1391055" cy="8883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20" name="Cloud 19"/>
          <p:cNvSpPr/>
          <p:nvPr/>
        </p:nvSpPr>
        <p:spPr>
          <a:xfrm>
            <a:off x="13875726" y="1582442"/>
            <a:ext cx="1376550" cy="8772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8526182" y="279920"/>
            <a:ext cx="914400" cy="914400"/>
          </a:xfrm>
          <a:prstGeom prst="rect">
            <a:avLst/>
          </a:prstGeom>
        </p:spPr>
      </p:pic>
      <p:sp>
        <p:nvSpPr>
          <p:cNvPr id="7" name="Rectangle 6"/>
          <p:cNvSpPr/>
          <p:nvPr/>
        </p:nvSpPr>
        <p:spPr>
          <a:xfrm>
            <a:off x="1149659" y="2995271"/>
            <a:ext cx="15682185" cy="4922388"/>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Rectangle 4"/>
          <p:cNvSpPr/>
          <p:nvPr/>
        </p:nvSpPr>
        <p:spPr>
          <a:xfrm>
            <a:off x="3923468" y="4081538"/>
            <a:ext cx="11070017" cy="1661993"/>
          </a:xfrm>
          <a:prstGeom prst="rect">
            <a:avLst/>
          </a:prstGeom>
          <a:noFill/>
        </p:spPr>
        <p:txBody>
          <a:bodyPr wrap="none" lIns="137160" tIns="68580" rIns="137160" bIns="68580">
            <a:spAutoFit/>
          </a:bodyPr>
          <a:lstStyle/>
          <a:p>
            <a:pPr algn="ctr"/>
            <a:r>
              <a:rPr lang="en-US" sz="99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3" name="Smiley Face 2"/>
          <p:cNvSpPr/>
          <p:nvPr/>
        </p:nvSpPr>
        <p:spPr>
          <a:xfrm>
            <a:off x="7605131" y="8552145"/>
            <a:ext cx="3420239" cy="609981"/>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4" name="Smiley Face 43"/>
          <p:cNvSpPr/>
          <p:nvPr/>
        </p:nvSpPr>
        <p:spPr>
          <a:xfrm>
            <a:off x="8048065" y="2459713"/>
            <a:ext cx="2977307" cy="46301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00"/>
          </a:p>
        </p:txBody>
      </p:sp>
      <p:sp>
        <p:nvSpPr>
          <p:cNvPr id="9" name="Heart 8"/>
          <p:cNvSpPr/>
          <p:nvPr/>
        </p:nvSpPr>
        <p:spPr>
          <a:xfrm>
            <a:off x="648010" y="9728949"/>
            <a:ext cx="2458262" cy="497541"/>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7" name="Heart 46"/>
          <p:cNvSpPr/>
          <p:nvPr/>
        </p:nvSpPr>
        <p:spPr>
          <a:xfrm>
            <a:off x="15252277" y="9601890"/>
            <a:ext cx="2372021" cy="578970"/>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Smiley Face 10"/>
          <p:cNvSpPr/>
          <p:nvPr/>
        </p:nvSpPr>
        <p:spPr>
          <a:xfrm>
            <a:off x="2440642" y="8371466"/>
            <a:ext cx="1925162" cy="262769"/>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
        <p:nvSpPr>
          <p:cNvPr id="49" name="Smiley Face 48"/>
          <p:cNvSpPr/>
          <p:nvPr/>
        </p:nvSpPr>
        <p:spPr>
          <a:xfrm>
            <a:off x="13875726" y="8123752"/>
            <a:ext cx="1736310" cy="247715"/>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
        <p:nvSpPr>
          <p:cNvPr id="52" name="Smiley Face 51"/>
          <p:cNvSpPr/>
          <p:nvPr/>
        </p:nvSpPr>
        <p:spPr>
          <a:xfrm>
            <a:off x="12334220" y="6796772"/>
            <a:ext cx="1925162" cy="262769"/>
          </a:xfrm>
          <a:prstGeom prst="smileyFace">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
        <p:nvSpPr>
          <p:cNvPr id="62" name="Smiley Face 61"/>
          <p:cNvSpPr/>
          <p:nvPr/>
        </p:nvSpPr>
        <p:spPr>
          <a:xfrm>
            <a:off x="4049353" y="6792346"/>
            <a:ext cx="1761410" cy="301934"/>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
        <p:nvSpPr>
          <p:cNvPr id="64" name="Smiley Face 63"/>
          <p:cNvSpPr/>
          <p:nvPr/>
        </p:nvSpPr>
        <p:spPr>
          <a:xfrm>
            <a:off x="5325036" y="5415317"/>
            <a:ext cx="1639188" cy="131384"/>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
        <p:nvSpPr>
          <p:cNvPr id="65" name="Smiley Face 64"/>
          <p:cNvSpPr/>
          <p:nvPr/>
        </p:nvSpPr>
        <p:spPr>
          <a:xfrm>
            <a:off x="11762417" y="5415316"/>
            <a:ext cx="1639188" cy="131384"/>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
        <p:nvSpPr>
          <p:cNvPr id="70" name="Smiley Face 69"/>
          <p:cNvSpPr/>
          <p:nvPr/>
        </p:nvSpPr>
        <p:spPr>
          <a:xfrm>
            <a:off x="6144631" y="4052127"/>
            <a:ext cx="1460501" cy="148371"/>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
        <p:nvSpPr>
          <p:cNvPr id="71" name="Smiley Face 70"/>
          <p:cNvSpPr/>
          <p:nvPr/>
        </p:nvSpPr>
        <p:spPr>
          <a:xfrm>
            <a:off x="10688894" y="3911846"/>
            <a:ext cx="1625156" cy="268481"/>
          </a:xfrm>
          <a:prstGeom prst="smileyFace">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246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58" dur="500" fill="hold"/>
                                        <p:tgtEl>
                                          <p:spTgt spid="26"/>
                                        </p:tgtEl>
                                        <p:attrNameLst>
                                          <p:attrName>ppt_x</p:attrName>
                                          <p:attrName>ppt_y</p:attrName>
                                        </p:attrNameLst>
                                      </p:cBhvr>
                                      <p:rCtr x="1523" y="-8773"/>
                                    </p:animMotion>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childTnLst>
                    </p:cTn>
                  </p:par>
                  <p:par>
                    <p:cTn id="61" fill="hold">
                      <p:stCondLst>
                        <p:cond delay="indefinite"/>
                      </p:stCondLst>
                      <p:childTnLst>
                        <p:par>
                          <p:cTn id="62" fill="hold">
                            <p:stCondLst>
                              <p:cond delay="0"/>
                            </p:stCondLst>
                            <p:childTnLst>
                              <p:par>
                                <p:cTn id="63"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64" dur="500" fill="hold"/>
                                        <p:tgtEl>
                                          <p:spTgt spid="26"/>
                                        </p:tgtEl>
                                        <p:attrNameLst>
                                          <p:attrName>ppt_x</p:attrName>
                                          <p:attrName>ppt_y</p:attrName>
                                        </p:attrNameLst>
                                      </p:cBhvr>
                                      <p:rCtr x="2617" y="-8843"/>
                                    </p:animMotion>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par>
                                <p:cTn id="65" presetID="6" presetClass="emph" presetSubtype="0" fill="hold" nodeType="withEffect">
                                  <p:stCondLst>
                                    <p:cond delay="0"/>
                                  </p:stCondLst>
                                  <p:childTnLst>
                                    <p:animScale>
                                      <p:cBhvr>
                                        <p:cTn id="66" dur="500" fill="hold"/>
                                        <p:tgtEl>
                                          <p:spTgt spid="26"/>
                                        </p:tgtEl>
                                      </p:cBhvr>
                                      <p:by x="85000" y="85000"/>
                                    </p:animScale>
                                  </p:childTnLst>
                                </p:cTn>
                              </p:par>
                            </p:childTnLst>
                          </p:cTn>
                        </p:par>
                        <p:par>
                          <p:cTn id="67" fill="hold">
                            <p:stCondLst>
                              <p:cond delay="500"/>
                            </p:stCondLst>
                            <p:childTnLst>
                              <p:par>
                                <p:cTn id="68" presetID="2" presetClass="entr" presetSubtype="4" fill="hold" grpId="1" nodeType="afterEffect">
                                  <p:stCondLst>
                                    <p:cond delay="0"/>
                                  </p:stCondLst>
                                  <p:childTnLst>
                                    <p:set>
                                      <p:cBhvr>
                                        <p:cTn id="69" dur="1" fill="hold">
                                          <p:stCondLst>
                                            <p:cond delay="0"/>
                                          </p:stCondLst>
                                        </p:cTn>
                                        <p:tgtEl>
                                          <p:spTgt spid="81"/>
                                        </p:tgtEl>
                                        <p:attrNameLst>
                                          <p:attrName>style.visibility</p:attrName>
                                        </p:attrNameLst>
                                      </p:cBhvr>
                                      <p:to>
                                        <p:strVal val="visible"/>
                                      </p:to>
                                    </p:set>
                                    <p:anim calcmode="lin" valueType="num">
                                      <p:cBhvr additive="base">
                                        <p:cTn id="70" dur="500" fill="hold"/>
                                        <p:tgtEl>
                                          <p:spTgt spid="81"/>
                                        </p:tgtEl>
                                        <p:attrNameLst>
                                          <p:attrName>ppt_x</p:attrName>
                                        </p:attrNameLst>
                                      </p:cBhvr>
                                      <p:tavLst>
                                        <p:tav tm="0">
                                          <p:val>
                                            <p:strVal val="#ppt_x"/>
                                          </p:val>
                                        </p:tav>
                                        <p:tav tm="100000">
                                          <p:val>
                                            <p:strVal val="#ppt_x"/>
                                          </p:val>
                                        </p:tav>
                                      </p:tavLst>
                                    </p:anim>
                                    <p:anim calcmode="lin" valueType="num">
                                      <p:cBhvr additive="base">
                                        <p:cTn id="71"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6" dur="500" fill="hold"/>
                                        <p:tgtEl>
                                          <p:spTgt spid="25"/>
                                        </p:tgtEl>
                                        <p:attrNameLst>
                                          <p:attrName>ppt_x</p:attrName>
                                          <p:attrName>ppt_y</p:attrName>
                                        </p:attrNameLst>
                                      </p:cBhvr>
                                      <p:rCtr x="-4023" y="-13148"/>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par>
                                <p:cTn id="77" presetID="6" presetClass="emph" presetSubtype="0" fill="hold" nodeType="withEffect">
                                  <p:stCondLst>
                                    <p:cond delay="0"/>
                                  </p:stCondLst>
                                  <p:childTnLst>
                                    <p:animScale>
                                      <p:cBhvr>
                                        <p:cTn id="78" dur="500" fill="hold"/>
                                        <p:tgtEl>
                                          <p:spTgt spid="25"/>
                                        </p:tgtEl>
                                      </p:cBhvr>
                                      <p:by x="97000" y="97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2" dur="500" fill="hold"/>
                                        <p:tgtEl>
                                          <p:spTgt spid="25"/>
                                        </p:tgtEl>
                                        <p:attrNameLst>
                                          <p:attrName>ppt_x</p:attrName>
                                          <p:attrName>ppt_y</p:attrName>
                                        </p:attrNameLst>
                                      </p:cBhvr>
                                      <p:rCtr x="-4609" y="-13981"/>
                                    </p:animMotion>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3" presetID="6" presetClass="emph" presetSubtype="0" fill="hold" nodeType="withEffect">
                                  <p:stCondLst>
                                    <p:cond delay="0"/>
                                  </p:stCondLst>
                                  <p:childTnLst>
                                    <p:animScale>
                                      <p:cBhvr>
                                        <p:cTn id="84" dur="500" fill="hold"/>
                                        <p:tgtEl>
                                          <p:spTgt spid="25"/>
                                        </p:tgtEl>
                                      </p:cBhvr>
                                      <p:by x="94000" y="94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88" dur="500" fill="hold"/>
                                        <p:tgtEl>
                                          <p:spTgt spid="25"/>
                                        </p:tgtEl>
                                        <p:attrNameLst>
                                          <p:attrName>ppt_x</p:attrName>
                                          <p:attrName>ppt_y</p:attrName>
                                        </p:attrNameLst>
                                      </p:cBhvr>
                                      <p:rCtr x="-716" y="-10324"/>
                                    </p:animMotion>
                                  </p:childTnLst>
                                  <p:subTnLst>
                                    <p:audio>
                                      <p:cMediaNode>
                                        <p:cTn display="0" masterRel="sameClick">
                                          <p:stCondLst>
                                            <p:cond evt="begin" delay="0">
                                              <p:tn val="87"/>
                                            </p:cond>
                                          </p:stCondLst>
                                          <p:endCondLst>
                                            <p:cond evt="onStopAudio" delay="0">
                                              <p:tgtEl>
                                                <p:sldTgt/>
                                              </p:tgtEl>
                                            </p:cond>
                                          </p:endCondLst>
                                        </p:cTn>
                                        <p:tgtEl>
                                          <p:sndTgt r:embed="rId4" name="whoosh.wav"/>
                                        </p:tgtEl>
                                      </p:cMediaNode>
                                    </p:audio>
                                  </p:subTnLst>
                                </p:cTn>
                              </p:par>
                              <p:par>
                                <p:cTn id="89" presetID="6" presetClass="emph" presetSubtype="0" fill="hold" nodeType="withEffect">
                                  <p:stCondLst>
                                    <p:cond delay="0"/>
                                  </p:stCondLst>
                                  <p:childTnLst>
                                    <p:animScale>
                                      <p:cBhvr>
                                        <p:cTn id="90" dur="500" fill="hold"/>
                                        <p:tgtEl>
                                          <p:spTgt spid="25"/>
                                        </p:tgtEl>
                                      </p:cBhvr>
                                      <p:by x="91000" y="91000"/>
                                    </p:animScale>
                                  </p:childTnLst>
                                </p:cTn>
                              </p:par>
                            </p:childTnLst>
                          </p:cTn>
                        </p:par>
                      </p:childTnLst>
                    </p:cTn>
                  </p:par>
                  <p:par>
                    <p:cTn id="91" fill="hold">
                      <p:stCondLst>
                        <p:cond delay="indefinite"/>
                      </p:stCondLst>
                      <p:childTnLst>
                        <p:par>
                          <p:cTn id="92" fill="hold">
                            <p:stCondLst>
                              <p:cond delay="0"/>
                            </p:stCondLst>
                            <p:childTnLst>
                              <p:par>
                                <p:cTn id="93"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4" dur="500" fill="hold"/>
                                        <p:tgtEl>
                                          <p:spTgt spid="25"/>
                                        </p:tgtEl>
                                        <p:attrNameLst>
                                          <p:attrName>ppt_x</p:attrName>
                                          <p:attrName>ppt_y</p:attrName>
                                        </p:attrNameLst>
                                      </p:cBhvr>
                                      <p:rCtr x="-3346" y="-11690"/>
                                    </p:animMotion>
                                  </p:childTnLst>
                                  <p:subTnLst>
                                    <p:audio>
                                      <p:cMediaNode>
                                        <p:cTn display="0" masterRel="sameClick">
                                          <p:stCondLst>
                                            <p:cond evt="begin" delay="0">
                                              <p:tn val="93"/>
                                            </p:cond>
                                          </p:stCondLst>
                                          <p:endCondLst>
                                            <p:cond evt="onStopAudio" delay="0">
                                              <p:tgtEl>
                                                <p:sldTgt/>
                                              </p:tgtEl>
                                            </p:cond>
                                          </p:endCondLst>
                                        </p:cTn>
                                        <p:tgtEl>
                                          <p:sndTgt r:embed="rId4" name="whoosh.wav"/>
                                        </p:tgtEl>
                                      </p:cMediaNode>
                                    </p:audio>
                                  </p:subTnLst>
                                </p:cTn>
                              </p:par>
                              <p:par>
                                <p:cTn id="95" presetID="6" presetClass="emph" presetSubtype="0" fill="hold" nodeType="withEffect">
                                  <p:stCondLst>
                                    <p:cond delay="0"/>
                                  </p:stCondLst>
                                  <p:childTnLst>
                                    <p:animScale>
                                      <p:cBhvr>
                                        <p:cTn id="96" dur="500" fill="hold"/>
                                        <p:tgtEl>
                                          <p:spTgt spid="25"/>
                                        </p:tgtEl>
                                      </p:cBhvr>
                                      <p:by x="88000" y="88000"/>
                                    </p:animScale>
                                  </p:childTnLst>
                                </p:cTn>
                              </p:par>
                            </p:childTnLst>
                          </p:cTn>
                        </p:par>
                      </p:childTnLst>
                    </p:cTn>
                  </p:par>
                  <p:par>
                    <p:cTn id="97" fill="hold">
                      <p:stCondLst>
                        <p:cond delay="indefinite"/>
                      </p:stCondLst>
                      <p:childTnLst>
                        <p:par>
                          <p:cTn id="98" fill="hold">
                            <p:stCondLst>
                              <p:cond delay="0"/>
                            </p:stCondLst>
                            <p:childTnLst>
                              <p:par>
                                <p:cTn id="99"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0" dur="500" fill="hold"/>
                                        <p:tgtEl>
                                          <p:spTgt spid="25"/>
                                        </p:tgtEl>
                                        <p:attrNameLst>
                                          <p:attrName>ppt_x</p:attrName>
                                          <p:attrName>ppt_y</p:attrName>
                                        </p:attrNameLst>
                                      </p:cBhvr>
                                      <p:rCtr x="-1159" y="-12407"/>
                                    </p:animMotion>
                                  </p:childTnLst>
                                  <p:subTnLst>
                                    <p:audio>
                                      <p:cMediaNode>
                                        <p:cTn display="0" masterRel="sameClick">
                                          <p:stCondLst>
                                            <p:cond evt="begin" delay="0">
                                              <p:tn val="99"/>
                                            </p:cond>
                                          </p:stCondLst>
                                          <p:endCondLst>
                                            <p:cond evt="onStopAudio" delay="0">
                                              <p:tgtEl>
                                                <p:sldTgt/>
                                              </p:tgtEl>
                                            </p:cond>
                                          </p:endCondLst>
                                        </p:cTn>
                                        <p:tgtEl>
                                          <p:sndTgt r:embed="rId4" name="whoosh.wav"/>
                                        </p:tgtEl>
                                      </p:cMediaNode>
                                    </p:audio>
                                  </p:subTnLst>
                                </p:cTn>
                              </p:par>
                              <p:par>
                                <p:cTn id="101" presetID="6" presetClass="emph" presetSubtype="0" fill="hold" nodeType="withEffect">
                                  <p:stCondLst>
                                    <p:cond delay="0"/>
                                  </p:stCondLst>
                                  <p:childTnLst>
                                    <p:animScale>
                                      <p:cBhvr>
                                        <p:cTn id="102" dur="500" fill="hold"/>
                                        <p:tgtEl>
                                          <p:spTgt spid="25"/>
                                        </p:tgtEl>
                                      </p:cBhvr>
                                      <p:by x="85000" y="85000"/>
                                    </p:animScale>
                                  </p:childTnLst>
                                </p:cTn>
                              </p:par>
                            </p:childTnLst>
                          </p:cTn>
                        </p:par>
                        <p:par>
                          <p:cTn id="103" fill="hold">
                            <p:stCondLst>
                              <p:cond delay="500"/>
                            </p:stCondLst>
                            <p:childTnLst>
                              <p:par>
                                <p:cTn id="104" presetID="2" presetClass="entr" presetSubtype="4" fill="hold" grpId="1" nodeType="afterEffect">
                                  <p:stCondLst>
                                    <p:cond delay="0"/>
                                  </p:stCondLst>
                                  <p:childTnLst>
                                    <p:set>
                                      <p:cBhvr>
                                        <p:cTn id="105" dur="1" fill="hold">
                                          <p:stCondLst>
                                            <p:cond delay="0"/>
                                          </p:stCondLst>
                                        </p:cTn>
                                        <p:tgtEl>
                                          <p:spTgt spid="83"/>
                                        </p:tgtEl>
                                        <p:attrNameLst>
                                          <p:attrName>style.visibility</p:attrName>
                                        </p:attrNameLst>
                                      </p:cBhvr>
                                      <p:to>
                                        <p:strVal val="visible"/>
                                      </p:to>
                                    </p:set>
                                    <p:anim calcmode="lin" valueType="num">
                                      <p:cBhvr additive="base">
                                        <p:cTn id="106" dur="500" fill="hold"/>
                                        <p:tgtEl>
                                          <p:spTgt spid="83"/>
                                        </p:tgtEl>
                                        <p:attrNameLst>
                                          <p:attrName>ppt_x</p:attrName>
                                        </p:attrNameLst>
                                      </p:cBhvr>
                                      <p:tavLst>
                                        <p:tav tm="0">
                                          <p:val>
                                            <p:strVal val="#ppt_x"/>
                                          </p:val>
                                        </p:tav>
                                        <p:tav tm="100000">
                                          <p:val>
                                            <p:strVal val="#ppt_x"/>
                                          </p:val>
                                        </p:tav>
                                      </p:tavLst>
                                    </p:anim>
                                    <p:anim calcmode="lin" valueType="num">
                                      <p:cBhvr additive="base">
                                        <p:cTn id="10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08" restart="whenNotActive" fill="hold" evtFilter="cancelBubble" nodeType="interactiveSeq">
                <p:stCondLst>
                  <p:cond evt="onClick" delay="0">
                    <p:tgtEl>
                      <p:spTgt spid="4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repeatCount="5000" fill="hold" nodeType="clickEffect">
                                  <p:stCondLst>
                                    <p:cond delay="0"/>
                                  </p:stCondLst>
                                  <p:childTnLst>
                                    <p:animClr clrSpc="rgb" dir="cw">
                                      <p:cBhvr>
                                        <p:cTn id="112" dur="500" fill="hold"/>
                                        <p:tgtEl>
                                          <p:spTgt spid="42"/>
                                        </p:tgtEl>
                                        <p:attrNameLst>
                                          <p:attrName>fillcolor</p:attrName>
                                        </p:attrNameLst>
                                      </p:cBhvr>
                                      <p:to>
                                        <a:srgbClr val="FF0000"/>
                                      </p:to>
                                    </p:animClr>
                                    <p:set>
                                      <p:cBhvr>
                                        <p:cTn id="113" dur="500" fill="hold"/>
                                        <p:tgtEl>
                                          <p:spTgt spid="42"/>
                                        </p:tgtEl>
                                        <p:attrNameLst>
                                          <p:attrName>fill.type</p:attrName>
                                        </p:attrNameLst>
                                      </p:cBhvr>
                                      <p:to>
                                        <p:strVal val="solid"/>
                                      </p:to>
                                    </p:set>
                                    <p:set>
                                      <p:cBhvr>
                                        <p:cTn id="114" dur="500" fill="hold"/>
                                        <p:tgtEl>
                                          <p:spTgt spid="4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repeatCount="5000" fill="hold" nodeType="clickEffect">
                                  <p:stCondLst>
                                    <p:cond delay="0"/>
                                  </p:stCondLst>
                                  <p:childTnLst>
                                    <p:animClr clrSpc="rgb" dir="cw">
                                      <p:cBhvr>
                                        <p:cTn id="119" dur="500" fill="hold"/>
                                        <p:tgtEl>
                                          <p:spTgt spid="66"/>
                                        </p:tgtEl>
                                        <p:attrNameLst>
                                          <p:attrName>fillcolor</p:attrName>
                                        </p:attrNameLst>
                                      </p:cBhvr>
                                      <p:to>
                                        <a:srgbClr val="FF0000"/>
                                      </p:to>
                                    </p:animClr>
                                    <p:set>
                                      <p:cBhvr>
                                        <p:cTn id="120" dur="500" fill="hold"/>
                                        <p:tgtEl>
                                          <p:spTgt spid="66"/>
                                        </p:tgtEl>
                                        <p:attrNameLst>
                                          <p:attrName>fill.type</p:attrName>
                                        </p:attrNameLst>
                                      </p:cBhvr>
                                      <p:to>
                                        <p:strVal val="solid"/>
                                      </p:to>
                                    </p:set>
                                    <p:set>
                                      <p:cBhvr>
                                        <p:cTn id="121" dur="500" fill="hold"/>
                                        <p:tgtEl>
                                          <p:spTgt spid="6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22" restart="whenNotActive" fill="hold" evtFilter="cancelBubble" nodeType="interactiveSeq">
                <p:stCondLst>
                  <p:cond evt="onClick" delay="0">
                    <p:tgtEl>
                      <p:spTgt spid="67"/>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repeatCount="5000" fill="hold" nodeType="clickEffect">
                                  <p:stCondLst>
                                    <p:cond delay="0"/>
                                  </p:stCondLst>
                                  <p:childTnLst>
                                    <p:animClr clrSpc="rgb" dir="cw">
                                      <p:cBhvr>
                                        <p:cTn id="126" dur="500" fill="hold"/>
                                        <p:tgtEl>
                                          <p:spTgt spid="67"/>
                                        </p:tgtEl>
                                        <p:attrNameLst>
                                          <p:attrName>fillcolor</p:attrName>
                                        </p:attrNameLst>
                                      </p:cBhvr>
                                      <p:to>
                                        <a:srgbClr val="FF0000"/>
                                      </p:to>
                                    </p:animClr>
                                    <p:set>
                                      <p:cBhvr>
                                        <p:cTn id="127" dur="500" fill="hold"/>
                                        <p:tgtEl>
                                          <p:spTgt spid="67"/>
                                        </p:tgtEl>
                                        <p:attrNameLst>
                                          <p:attrName>fill.type</p:attrName>
                                        </p:attrNameLst>
                                      </p:cBhvr>
                                      <p:to>
                                        <p:strVal val="solid"/>
                                      </p:to>
                                    </p:set>
                                    <p:set>
                                      <p:cBhvr>
                                        <p:cTn id="128" dur="500" fill="hold"/>
                                        <p:tgtEl>
                                          <p:spTgt spid="67"/>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29" restart="whenNotActive" fill="hold" evtFilter="cancelBubble" nodeType="interactiveSeq">
                <p:stCondLst>
                  <p:cond evt="onClick" delay="0">
                    <p:tgtEl>
                      <p:spTgt spid="68"/>
                    </p:tgtEl>
                  </p:cond>
                </p:stCondLst>
                <p:endSync evt="end" delay="0">
                  <p:rtn val="all"/>
                </p:endSync>
                <p:childTnLst>
                  <p:par>
                    <p:cTn id="130" fill="hold">
                      <p:stCondLst>
                        <p:cond delay="0"/>
                      </p:stCondLst>
                      <p:childTnLst>
                        <p:par>
                          <p:cTn id="131" fill="hold">
                            <p:stCondLst>
                              <p:cond delay="0"/>
                            </p:stCondLst>
                            <p:childTnLst>
                              <p:par>
                                <p:cTn id="132" presetID="1" presetClass="emph" presetSubtype="2" repeatCount="5000" fill="hold" nodeType="clickEffect">
                                  <p:stCondLst>
                                    <p:cond delay="0"/>
                                  </p:stCondLst>
                                  <p:childTnLst>
                                    <p:animClr clrSpc="rgb" dir="cw">
                                      <p:cBhvr>
                                        <p:cTn id="133" dur="500" fill="hold"/>
                                        <p:tgtEl>
                                          <p:spTgt spid="68"/>
                                        </p:tgtEl>
                                        <p:attrNameLst>
                                          <p:attrName>fillcolor</p:attrName>
                                        </p:attrNameLst>
                                      </p:cBhvr>
                                      <p:to>
                                        <a:srgbClr val="FF0000"/>
                                      </p:to>
                                    </p:animClr>
                                    <p:set>
                                      <p:cBhvr>
                                        <p:cTn id="134" dur="500" fill="hold"/>
                                        <p:tgtEl>
                                          <p:spTgt spid="68"/>
                                        </p:tgtEl>
                                        <p:attrNameLst>
                                          <p:attrName>fill.type</p:attrName>
                                        </p:attrNameLst>
                                      </p:cBhvr>
                                      <p:to>
                                        <p:strVal val="solid"/>
                                      </p:to>
                                    </p:set>
                                    <p:set>
                                      <p:cBhvr>
                                        <p:cTn id="135" dur="500" fill="hold"/>
                                        <p:tgtEl>
                                          <p:spTgt spid="68"/>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36" restart="whenNotActive" fill="hold" evtFilter="cancelBubble" nodeType="interactiveSeq">
                <p:stCondLst>
                  <p:cond evt="onClick" delay="0">
                    <p:tgtEl>
                      <p:spTgt spid="69"/>
                    </p:tgtEl>
                  </p:cond>
                </p:stCondLst>
                <p:endSync evt="end" delay="0">
                  <p:rtn val="all"/>
                </p:endSync>
                <p:childTnLst>
                  <p:par>
                    <p:cTn id="137" fill="hold">
                      <p:stCondLst>
                        <p:cond delay="0"/>
                      </p:stCondLst>
                      <p:childTnLst>
                        <p:par>
                          <p:cTn id="138" fill="hold">
                            <p:stCondLst>
                              <p:cond delay="0"/>
                            </p:stCondLst>
                            <p:childTnLst>
                              <p:par>
                                <p:cTn id="139" presetID="1" presetClass="emph" presetSubtype="2" repeatCount="5000" fill="hold" nodeType="clickEffect">
                                  <p:stCondLst>
                                    <p:cond delay="0"/>
                                  </p:stCondLst>
                                  <p:childTnLst>
                                    <p:animClr clrSpc="rgb" dir="cw">
                                      <p:cBhvr>
                                        <p:cTn id="140" dur="500" fill="hold"/>
                                        <p:tgtEl>
                                          <p:spTgt spid="69"/>
                                        </p:tgtEl>
                                        <p:attrNameLst>
                                          <p:attrName>fillcolor</p:attrName>
                                        </p:attrNameLst>
                                      </p:cBhvr>
                                      <p:to>
                                        <a:srgbClr val="FF0000"/>
                                      </p:to>
                                    </p:animClr>
                                    <p:set>
                                      <p:cBhvr>
                                        <p:cTn id="141" dur="500" fill="hold"/>
                                        <p:tgtEl>
                                          <p:spTgt spid="69"/>
                                        </p:tgtEl>
                                        <p:attrNameLst>
                                          <p:attrName>fill.type</p:attrName>
                                        </p:attrNameLst>
                                      </p:cBhvr>
                                      <p:to>
                                        <p:strVal val="solid"/>
                                      </p:to>
                                    </p:set>
                                    <p:set>
                                      <p:cBhvr>
                                        <p:cTn id="142" dur="500" fill="hold"/>
                                        <p:tgtEl>
                                          <p:spTgt spid="69"/>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43" restart="whenNotActive" fill="hold" evtFilter="cancelBubble" nodeType="interactiveSeq">
                <p:stCondLst>
                  <p:cond evt="onClick" delay="0">
                    <p:tgtEl>
                      <p:spTgt spid="74"/>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repeatCount="5000" fill="hold" nodeType="clickEffect">
                                  <p:stCondLst>
                                    <p:cond delay="0"/>
                                  </p:stCondLst>
                                  <p:childTnLst>
                                    <p:animClr clrSpc="rgb" dir="cw">
                                      <p:cBhvr>
                                        <p:cTn id="147" dur="500" fill="hold"/>
                                        <p:tgtEl>
                                          <p:spTgt spid="74"/>
                                        </p:tgtEl>
                                        <p:attrNameLst>
                                          <p:attrName>fillcolor</p:attrName>
                                        </p:attrNameLst>
                                      </p:cBhvr>
                                      <p:to>
                                        <a:srgbClr val="FF0000"/>
                                      </p:to>
                                    </p:animClr>
                                    <p:set>
                                      <p:cBhvr>
                                        <p:cTn id="148" dur="500" fill="hold"/>
                                        <p:tgtEl>
                                          <p:spTgt spid="74"/>
                                        </p:tgtEl>
                                        <p:attrNameLst>
                                          <p:attrName>fill.type</p:attrName>
                                        </p:attrNameLst>
                                      </p:cBhvr>
                                      <p:to>
                                        <p:strVal val="solid"/>
                                      </p:to>
                                    </p:set>
                                    <p:set>
                                      <p:cBhvr>
                                        <p:cTn id="149" dur="500" fill="hold"/>
                                        <p:tgtEl>
                                          <p:spTgt spid="74"/>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0" restart="whenNotActive" fill="hold" evtFilter="cancelBubble" nodeType="interactiveSeq">
                <p:stCondLst>
                  <p:cond evt="onClick" delay="0">
                    <p:tgtEl>
                      <p:spTgt spid="75"/>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repeatCount="5000" fill="hold" nodeType="clickEffect">
                                  <p:stCondLst>
                                    <p:cond delay="0"/>
                                  </p:stCondLst>
                                  <p:childTnLst>
                                    <p:animClr clrSpc="rgb" dir="cw">
                                      <p:cBhvr>
                                        <p:cTn id="154" dur="500" fill="hold"/>
                                        <p:tgtEl>
                                          <p:spTgt spid="75"/>
                                        </p:tgtEl>
                                        <p:attrNameLst>
                                          <p:attrName>fillcolor</p:attrName>
                                        </p:attrNameLst>
                                      </p:cBhvr>
                                      <p:to>
                                        <a:srgbClr val="FF0000"/>
                                      </p:to>
                                    </p:animClr>
                                    <p:set>
                                      <p:cBhvr>
                                        <p:cTn id="155" dur="500" fill="hold"/>
                                        <p:tgtEl>
                                          <p:spTgt spid="75"/>
                                        </p:tgtEl>
                                        <p:attrNameLst>
                                          <p:attrName>fill.type</p:attrName>
                                        </p:attrNameLst>
                                      </p:cBhvr>
                                      <p:to>
                                        <p:strVal val="solid"/>
                                      </p:to>
                                    </p:set>
                                    <p:set>
                                      <p:cBhvr>
                                        <p:cTn id="156" dur="500" fill="hold"/>
                                        <p:tgtEl>
                                          <p:spTgt spid="75"/>
                                        </p:tgtEl>
                                        <p:attrNameLst>
                                          <p:attrName>fill.on</p:attrName>
                                        </p:attrNameLst>
                                      </p:cBhvr>
                                      <p:to>
                                        <p:strVal val="true"/>
                                      </p:to>
                                    </p:se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57" restart="whenNotActive" fill="hold" evtFilter="cancelBubble" nodeType="interactiveSeq">
                <p:stCondLst>
                  <p:cond evt="onClick" delay="0">
                    <p:tgtEl>
                      <p:spTgt spid="76"/>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repeatCount="5000" fill="hold" nodeType="clickEffect">
                                  <p:stCondLst>
                                    <p:cond delay="0"/>
                                  </p:stCondLst>
                                  <p:childTnLst>
                                    <p:animClr clrSpc="rgb" dir="cw">
                                      <p:cBhvr>
                                        <p:cTn id="161" dur="500" fill="hold"/>
                                        <p:tgtEl>
                                          <p:spTgt spid="76"/>
                                        </p:tgtEl>
                                        <p:attrNameLst>
                                          <p:attrName>fillcolor</p:attrName>
                                        </p:attrNameLst>
                                      </p:cBhvr>
                                      <p:to>
                                        <a:srgbClr val="FF0000"/>
                                      </p:to>
                                    </p:animClr>
                                    <p:set>
                                      <p:cBhvr>
                                        <p:cTn id="162" dur="500" fill="hold"/>
                                        <p:tgtEl>
                                          <p:spTgt spid="76"/>
                                        </p:tgtEl>
                                        <p:attrNameLst>
                                          <p:attrName>fill.type</p:attrName>
                                        </p:attrNameLst>
                                      </p:cBhvr>
                                      <p:to>
                                        <p:strVal val="solid"/>
                                      </p:to>
                                    </p:set>
                                    <p:set>
                                      <p:cBhvr>
                                        <p:cTn id="163" dur="500" fill="hold"/>
                                        <p:tgtEl>
                                          <p:spTgt spid="76"/>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64" restart="whenNotActive" fill="hold" evtFilter="cancelBubble" nodeType="interactiveSeq">
                <p:stCondLst>
                  <p:cond evt="onClick" delay="0">
                    <p:tgtEl>
                      <p:spTgt spid="77"/>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repeatCount="5000" fill="hold" nodeType="clickEffect">
                                  <p:stCondLst>
                                    <p:cond delay="0"/>
                                  </p:stCondLst>
                                  <p:childTnLst>
                                    <p:animClr clrSpc="rgb" dir="cw">
                                      <p:cBhvr>
                                        <p:cTn id="168" dur="500" fill="hold"/>
                                        <p:tgtEl>
                                          <p:spTgt spid="77"/>
                                        </p:tgtEl>
                                        <p:attrNameLst>
                                          <p:attrName>fillcolor</p:attrName>
                                        </p:attrNameLst>
                                      </p:cBhvr>
                                      <p:to>
                                        <a:srgbClr val="FF0000"/>
                                      </p:to>
                                    </p:animClr>
                                    <p:set>
                                      <p:cBhvr>
                                        <p:cTn id="169" dur="500" fill="hold"/>
                                        <p:tgtEl>
                                          <p:spTgt spid="77"/>
                                        </p:tgtEl>
                                        <p:attrNameLst>
                                          <p:attrName>fill.type</p:attrName>
                                        </p:attrNameLst>
                                      </p:cBhvr>
                                      <p:to>
                                        <p:strVal val="solid"/>
                                      </p:to>
                                    </p:set>
                                    <p:set>
                                      <p:cBhvr>
                                        <p:cTn id="170" dur="500" fill="hold"/>
                                        <p:tgtEl>
                                          <p:spTgt spid="77"/>
                                        </p:tgtEl>
                                        <p:attrNameLst>
                                          <p:attrName>fill.on</p:attrName>
                                        </p:attrNameLst>
                                      </p:cBhvr>
                                      <p:to>
                                        <p:strVal val="true"/>
                                      </p:to>
                                    </p:set>
                                  </p:childTnLst>
                                  <p:subTnLst>
                                    <p:audio>
                                      <p:cMediaNode>
                                        <p:cTn display="0" masterRel="sameClick">
                                          <p:stCondLst>
                                            <p:cond evt="begin" delay="0">
                                              <p:tn val="16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1" restart="whenNotActive" fill="hold" evtFilter="cancelBubble" nodeType="interactiveSeq">
                <p:stCondLst>
                  <p:cond evt="onClick" delay="0">
                    <p:tgtEl>
                      <p:spTgt spid="78"/>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repeatCount="5000" fill="hold" nodeType="clickEffect">
                                  <p:stCondLst>
                                    <p:cond delay="0"/>
                                  </p:stCondLst>
                                  <p:childTnLst>
                                    <p:animClr clrSpc="rgb" dir="cw">
                                      <p:cBhvr>
                                        <p:cTn id="175" dur="500" fill="hold"/>
                                        <p:tgtEl>
                                          <p:spTgt spid="78"/>
                                        </p:tgtEl>
                                        <p:attrNameLst>
                                          <p:attrName>fillcolor</p:attrName>
                                        </p:attrNameLst>
                                      </p:cBhvr>
                                      <p:to>
                                        <a:srgbClr val="FF0000"/>
                                      </p:to>
                                    </p:animClr>
                                    <p:set>
                                      <p:cBhvr>
                                        <p:cTn id="176" dur="500" fill="hold"/>
                                        <p:tgtEl>
                                          <p:spTgt spid="78"/>
                                        </p:tgtEl>
                                        <p:attrNameLst>
                                          <p:attrName>fill.type</p:attrName>
                                        </p:attrNameLst>
                                      </p:cBhvr>
                                      <p:to>
                                        <p:strVal val="solid"/>
                                      </p:to>
                                    </p:set>
                                    <p:set>
                                      <p:cBhvr>
                                        <p:cTn id="177" dur="500" fill="hold"/>
                                        <p:tgtEl>
                                          <p:spTgt spid="78"/>
                                        </p:tgtEl>
                                        <p:attrNameLst>
                                          <p:attrName>fill.on</p:attrName>
                                        </p:attrNameLst>
                                      </p:cBhvr>
                                      <p:to>
                                        <p:strVal val="true"/>
                                      </p:to>
                                    </p:set>
                                  </p:childTnLst>
                                  <p:subTnLst>
                                    <p:audio>
                                      <p:cMediaNode>
                                        <p:cTn display="0" masterRel="sameClick">
                                          <p:stCondLst>
                                            <p:cond evt="begin" delay="0">
                                              <p:tn val="17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78" restart="whenNotActive" fill="hold" evtFilter="cancelBubble" nodeType="interactiveSeq">
                <p:stCondLst>
                  <p:cond evt="onClick" delay="0">
                    <p:tgtEl>
                      <p:spTgt spid="19"/>
                    </p:tgtEl>
                  </p:cond>
                </p:stCondLst>
                <p:endSync evt="end" delay="0">
                  <p:rtn val="all"/>
                </p:endSync>
                <p:childTnLst>
                  <p:par>
                    <p:cTn id="179" fill="hold">
                      <p:stCondLst>
                        <p:cond delay="0"/>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 calcmode="lin" valueType="num">
                                      <p:cBhvr additive="base">
                                        <p:cTn id="183" dur="500" fill="hold"/>
                                        <p:tgtEl>
                                          <p:spTgt spid="81"/>
                                        </p:tgtEl>
                                        <p:attrNameLst>
                                          <p:attrName>ppt_x</p:attrName>
                                        </p:attrNameLst>
                                      </p:cBhvr>
                                      <p:tavLst>
                                        <p:tav tm="0">
                                          <p:val>
                                            <p:strVal val="#ppt_x"/>
                                          </p:val>
                                        </p:tav>
                                        <p:tav tm="100000">
                                          <p:val>
                                            <p:strVal val="#ppt_x"/>
                                          </p:val>
                                        </p:tav>
                                      </p:tavLst>
                                    </p:anim>
                                    <p:anim calcmode="lin" valueType="num">
                                      <p:cBhvr additive="base">
                                        <p:cTn id="184"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85" restart="whenNotActive" fill="hold" evtFilter="cancelBubble" nodeType="interactiveSeq">
                <p:stCondLst>
                  <p:cond evt="onClick" delay="0">
                    <p:tgtEl>
                      <p:spTgt spid="20"/>
                    </p:tgtEl>
                  </p:cond>
                </p:stCondLst>
                <p:endSync evt="end" delay="0">
                  <p:rtn val="all"/>
                </p:endSync>
                <p:childTnLst>
                  <p:par>
                    <p:cTn id="186" fill="hold">
                      <p:stCondLst>
                        <p:cond delay="0"/>
                      </p:stCondLst>
                      <p:childTnLst>
                        <p:par>
                          <p:cTn id="187" fill="hold">
                            <p:stCondLst>
                              <p:cond delay="0"/>
                            </p:stCondLst>
                            <p:childTnLst>
                              <p:par>
                                <p:cTn id="188" presetID="2" presetClass="entr" presetSubtype="4" fill="hold" grpId="0" nodeType="clickEffect">
                                  <p:stCondLst>
                                    <p:cond delay="0"/>
                                  </p:stCondLst>
                                  <p:childTnLst>
                                    <p:set>
                                      <p:cBhvr>
                                        <p:cTn id="189" dur="1" fill="hold">
                                          <p:stCondLst>
                                            <p:cond delay="0"/>
                                          </p:stCondLst>
                                        </p:cTn>
                                        <p:tgtEl>
                                          <p:spTgt spid="83"/>
                                        </p:tgtEl>
                                        <p:attrNameLst>
                                          <p:attrName>style.visibility</p:attrName>
                                        </p:attrNameLst>
                                      </p:cBhvr>
                                      <p:to>
                                        <p:strVal val="visible"/>
                                      </p:to>
                                    </p:set>
                                    <p:anim calcmode="lin" valueType="num">
                                      <p:cBhvr additive="base">
                                        <p:cTn id="190" dur="500" fill="hold"/>
                                        <p:tgtEl>
                                          <p:spTgt spid="83"/>
                                        </p:tgtEl>
                                        <p:attrNameLst>
                                          <p:attrName>ppt_x</p:attrName>
                                        </p:attrNameLst>
                                      </p:cBhvr>
                                      <p:tavLst>
                                        <p:tav tm="0">
                                          <p:val>
                                            <p:strVal val="#ppt_x"/>
                                          </p:val>
                                        </p:tav>
                                        <p:tav tm="100000">
                                          <p:val>
                                            <p:strVal val="#ppt_x"/>
                                          </p:val>
                                        </p:tav>
                                      </p:tavLst>
                                    </p:anim>
                                    <p:anim calcmode="lin" valueType="num">
                                      <p:cBhvr additive="base">
                                        <p:cTn id="191"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92"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83538" y="1500725"/>
            <a:ext cx="14430375" cy="479538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183538" y="7626361"/>
            <a:ext cx="13648646" cy="2051610"/>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6000" dirty="0">
                <a:solidFill>
                  <a:srgbClr val="FF0000"/>
                </a:solidFill>
                <a:latin typeface="Times New Roman" panose="02020603050405020304" pitchFamily="18" charset="0"/>
                <a:ea typeface="Times New Roman" panose="02020603050405020304" pitchFamily="18" charset="0"/>
              </a:rPr>
              <a:t>A. </a:t>
            </a:r>
            <a:r>
              <a:rPr lang="en-US" sz="6000" dirty="0" err="1">
                <a:solidFill>
                  <a:srgbClr val="FF0000"/>
                </a:solidFill>
                <a:latin typeface="Times New Roman" panose="02020603050405020304" pitchFamily="18" charset="0"/>
                <a:ea typeface="Times New Roman" panose="02020603050405020304" pitchFamily="18" charset="0"/>
              </a:rPr>
              <a:t>Chất</a:t>
            </a:r>
            <a:r>
              <a:rPr lang="en-US" sz="6000" dirty="0">
                <a:solidFill>
                  <a:srgbClr val="FF0000"/>
                </a:solidFill>
                <a:latin typeface="Times New Roman" panose="02020603050405020304" pitchFamily="18" charset="0"/>
                <a:ea typeface="Times New Roman" panose="02020603050405020304" pitchFamily="18" charset="0"/>
              </a:rPr>
              <a:t> </a:t>
            </a:r>
            <a:r>
              <a:rPr lang="en-US" sz="6000" dirty="0" err="1">
                <a:solidFill>
                  <a:srgbClr val="FF0000"/>
                </a:solidFill>
                <a:latin typeface="Times New Roman" panose="02020603050405020304" pitchFamily="18" charset="0"/>
                <a:ea typeface="Times New Roman" panose="02020603050405020304" pitchFamily="18" charset="0"/>
              </a:rPr>
              <a:t>lỏng</a:t>
            </a:r>
            <a:r>
              <a:rPr lang="en-US" sz="6000" dirty="0">
                <a:solidFill>
                  <a:srgbClr val="FF0000"/>
                </a:solidFill>
                <a:latin typeface="Times New Roman" panose="02020603050405020304" pitchFamily="18" charset="0"/>
                <a:ea typeface="Times New Roman" panose="02020603050405020304" pitchFamily="18" charset="0"/>
              </a:rPr>
              <a:t> </a:t>
            </a:r>
            <a:r>
              <a:rPr lang="en-US" sz="6000" dirty="0" err="1">
                <a:solidFill>
                  <a:srgbClr val="FF0000"/>
                </a:solidFill>
                <a:latin typeface="Times New Roman" panose="02020603050405020304" pitchFamily="18" charset="0"/>
                <a:ea typeface="Times New Roman" panose="02020603050405020304" pitchFamily="18" charset="0"/>
              </a:rPr>
              <a:t>gây</a:t>
            </a:r>
            <a:r>
              <a:rPr lang="en-US" sz="6000" dirty="0">
                <a:solidFill>
                  <a:srgbClr val="FF0000"/>
                </a:solidFill>
                <a:latin typeface="Times New Roman" panose="02020603050405020304" pitchFamily="18" charset="0"/>
                <a:ea typeface="Times New Roman" panose="02020603050405020304" pitchFamily="18" charset="0"/>
              </a:rPr>
              <a:t> </a:t>
            </a:r>
            <a:r>
              <a:rPr lang="en-US" sz="6000" dirty="0" err="1">
                <a:solidFill>
                  <a:srgbClr val="FF0000"/>
                </a:solidFill>
                <a:latin typeface="Times New Roman" panose="02020603050405020304" pitchFamily="18" charset="0"/>
                <a:ea typeface="Times New Roman" panose="02020603050405020304" pitchFamily="18" charset="0"/>
              </a:rPr>
              <a:t>áp</a:t>
            </a:r>
            <a:r>
              <a:rPr lang="en-US" sz="6000" dirty="0">
                <a:solidFill>
                  <a:srgbClr val="FF0000"/>
                </a:solidFill>
                <a:latin typeface="Times New Roman" panose="02020603050405020304" pitchFamily="18" charset="0"/>
                <a:ea typeface="Times New Roman" panose="02020603050405020304" pitchFamily="18" charset="0"/>
              </a:rPr>
              <a:t> </a:t>
            </a:r>
            <a:r>
              <a:rPr lang="en-US" sz="6000" dirty="0" err="1">
                <a:solidFill>
                  <a:srgbClr val="FF0000"/>
                </a:solidFill>
                <a:latin typeface="Times New Roman" panose="02020603050405020304" pitchFamily="18" charset="0"/>
                <a:ea typeface="Times New Roman" panose="02020603050405020304" pitchFamily="18" charset="0"/>
              </a:rPr>
              <a:t>suất</a:t>
            </a:r>
            <a:r>
              <a:rPr lang="en-US" sz="6000" dirty="0">
                <a:solidFill>
                  <a:srgbClr val="FF0000"/>
                </a:solidFill>
                <a:latin typeface="Times New Roman" panose="02020603050405020304" pitchFamily="18" charset="0"/>
                <a:ea typeface="Times New Roman" panose="02020603050405020304" pitchFamily="18" charset="0"/>
              </a:rPr>
              <a:t> </a:t>
            </a:r>
            <a:r>
              <a:rPr lang="en-US" sz="6000" dirty="0" err="1">
                <a:solidFill>
                  <a:srgbClr val="FF0000"/>
                </a:solidFill>
                <a:latin typeface="Times New Roman" panose="02020603050405020304" pitchFamily="18" charset="0"/>
                <a:ea typeface="Times New Roman" panose="02020603050405020304" pitchFamily="18" charset="0"/>
              </a:rPr>
              <a:t>theo</a:t>
            </a:r>
            <a:r>
              <a:rPr lang="en-US" sz="6000" dirty="0">
                <a:solidFill>
                  <a:srgbClr val="FF0000"/>
                </a:solidFill>
                <a:latin typeface="Times New Roman" panose="02020603050405020304" pitchFamily="18" charset="0"/>
                <a:ea typeface="Times New Roman" panose="02020603050405020304" pitchFamily="18" charset="0"/>
              </a:rPr>
              <a:t> </a:t>
            </a:r>
            <a:r>
              <a:rPr lang="en-US" sz="6000" dirty="0" err="1">
                <a:solidFill>
                  <a:srgbClr val="FF0000"/>
                </a:solidFill>
                <a:latin typeface="Times New Roman" panose="02020603050405020304" pitchFamily="18" charset="0"/>
                <a:ea typeface="Times New Roman" panose="02020603050405020304" pitchFamily="18" charset="0"/>
              </a:rPr>
              <a:t>mọi</a:t>
            </a:r>
            <a:r>
              <a:rPr lang="en-US" sz="6000" dirty="0">
                <a:solidFill>
                  <a:srgbClr val="FF0000"/>
                </a:solidFill>
                <a:latin typeface="Times New Roman" panose="02020603050405020304" pitchFamily="18" charset="0"/>
                <a:ea typeface="Times New Roman" panose="02020603050405020304" pitchFamily="18" charset="0"/>
              </a:rPr>
              <a:t> </a:t>
            </a:r>
            <a:r>
              <a:rPr lang="en-US" sz="6000" dirty="0" err="1">
                <a:solidFill>
                  <a:srgbClr val="FF0000"/>
                </a:solidFill>
                <a:latin typeface="Times New Roman" panose="02020603050405020304" pitchFamily="18" charset="0"/>
                <a:ea typeface="Times New Roman" panose="02020603050405020304" pitchFamily="18" charset="0"/>
              </a:rPr>
              <a:t>phương</a:t>
            </a:r>
            <a:r>
              <a:rPr lang="en-US" sz="6000" dirty="0">
                <a:solidFill>
                  <a:srgbClr val="FF0000"/>
                </a:solidFill>
                <a:latin typeface="Times New Roman" panose="02020603050405020304" pitchFamily="18" charset="0"/>
                <a:ea typeface="Times New Roman" panose="02020603050405020304" pitchFamily="18" charset="0"/>
              </a:rPr>
              <a:t>.</a:t>
            </a:r>
            <a:endParaRPr lang="en-US" sz="6000" dirty="0">
              <a:solidFill>
                <a:srgbClr val="FF0000"/>
              </a:solidFill>
              <a:latin typeface="Times New Roman" panose="02020603050405020304" pitchFamily="18" charset="0"/>
              <a:ea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5" name="TextBox 4"/>
          <p:cNvSpPr txBox="1"/>
          <p:nvPr/>
        </p:nvSpPr>
        <p:spPr>
          <a:xfrm>
            <a:off x="624007" y="281771"/>
            <a:ext cx="5019323"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2675797" y="3856784"/>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2675797" y="3856784"/>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2675797" y="3856784"/>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2675797" y="3856784"/>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2675797" y="3856784"/>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2675797" y="3873086"/>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sp>
        <p:nvSpPr>
          <p:cNvPr id="3" name="Rectangle 2"/>
          <p:cNvSpPr/>
          <p:nvPr/>
        </p:nvSpPr>
        <p:spPr>
          <a:xfrm>
            <a:off x="2362200" y="1840847"/>
            <a:ext cx="10492259" cy="4031873"/>
          </a:xfrm>
          <a:prstGeom prst="rect">
            <a:avLst/>
          </a:prstGeom>
        </p:spPr>
        <p:txBody>
          <a:bodyPr wrap="square">
            <a:spAutoFit/>
          </a:bodyPr>
          <a:lstStyle/>
          <a:p>
            <a:pPr algn="just">
              <a:spcAft>
                <a:spcPts val="0"/>
              </a:spcAft>
            </a:pP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1:</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đúng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lỏng</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A. </a:t>
            </a:r>
            <a:r>
              <a:rPr lang="en-US" sz="3200" dirty="0" err="1">
                <a:latin typeface="Times New Roman" panose="02020603050405020304" pitchFamily="18" charset="0"/>
                <a:ea typeface="Times New Roman" panose="02020603050405020304" pitchFamily="18" charset="0"/>
              </a:rPr>
              <a:t>Chất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lỏng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phương</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B. </a:t>
            </a:r>
            <a:r>
              <a:rPr lang="en-US" sz="3200" dirty="0" err="1">
                <a:latin typeface="Times New Roman" panose="02020603050405020304" pitchFamily="18" charset="0"/>
                <a:ea typeface="Times New Roman" panose="02020603050405020304" pitchFamily="18" charset="0"/>
              </a:rPr>
              <a:t>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thuộc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ép</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C. </a:t>
            </a:r>
            <a:r>
              <a:rPr lang="en-US" sz="3200" dirty="0" err="1">
                <a:latin typeface="Times New Roman" panose="02020603050405020304" pitchFamily="18" charset="0"/>
                <a:ea typeface="Times New Roman" panose="02020603050405020304" pitchFamily="18" charset="0"/>
              </a:rPr>
              <a:t>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do </a:t>
            </a:r>
            <a:r>
              <a:rPr lang="en-US" sz="3200" dirty="0" err="1">
                <a:latin typeface="Times New Roman" panose="02020603050405020304" pitchFamily="18" charset="0"/>
                <a:ea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lỏng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nghịch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sâu</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D. </a:t>
            </a:r>
            <a:r>
              <a:rPr lang="en-US" sz="3200" dirty="0" err="1">
                <a:latin typeface="Times New Roman" panose="02020603050405020304" pitchFamily="18" charset="0"/>
                <a:ea typeface="Times New Roman" panose="02020603050405020304" pitchFamily="18" charset="0"/>
              </a:rPr>
              <a:t>Nếu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lỏng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954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36235" y="1099476"/>
            <a:ext cx="14430375" cy="5148078"/>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99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3515950" y="6986882"/>
            <a:ext cx="11177729" cy="186796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81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endParaRPr lang="vi-VN" sz="81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506440" y="360149"/>
            <a:ext cx="5019323"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2754175" y="360205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2754175" y="360205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2754175" y="360205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2754175" y="360205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2754175" y="360205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2754175" y="3618359"/>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2536235" y="1736652"/>
            <a:ext cx="11636965" cy="2463367"/>
          </a:xfrm>
          <a:prstGeom prst="rect">
            <a:avLst/>
          </a:prstGeom>
        </p:spPr>
        <p:txBody>
          <a:bodyPr wrap="square">
            <a:spAutoFit/>
          </a:bodyPr>
          <a:lstStyle/>
          <a:p>
            <a:pPr marR="30480" algn="just">
              <a:lnSpc>
                <a:spcPct val="107000"/>
              </a:lnSpc>
              <a:spcAft>
                <a:spcPts val="0"/>
              </a:spcAft>
            </a:pPr>
            <a:r>
              <a:rPr lang="en-US" sz="4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L="914400" marR="30480" indent="-914400" algn="just">
              <a:lnSpc>
                <a:spcPct val="107000"/>
              </a:lnSpc>
              <a:spcAft>
                <a:spcPts val="0"/>
              </a:spcAft>
              <a:buAutoNum type="alphaUcPeriod"/>
            </a:pP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p </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d/h      </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B. p =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d.h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914400" marR="30480" indent="-914400" algn="just">
              <a:lnSpc>
                <a:spcPct val="107000"/>
              </a:lnSpc>
              <a:spcAft>
                <a:spcPts val="0"/>
              </a:spcAft>
              <a:buAutoNum type="alphaUcPeriod"/>
            </a:pP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p =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d.V</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D. p = h/d</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58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34899" y="1531569"/>
            <a:ext cx="14430375" cy="5114108"/>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261223" y="7331835"/>
            <a:ext cx="11177729" cy="186796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dirty="0" smtClean="0">
                <a:solidFill>
                  <a:srgbClr val="FF0000"/>
                </a:solidFill>
                <a:latin typeface="Times New Roman" panose="02020603050405020304" pitchFamily="18" charset="0"/>
                <a:cs typeface="Times New Roman" panose="02020603050405020304" pitchFamily="18" charset="0"/>
              </a:rPr>
              <a:t>C</a:t>
            </a:r>
            <a:endParaRPr lang="en-US" sz="72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06440" y="360149"/>
            <a:ext cx="5019323"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1989999" y="407232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1989999" y="407232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1989999" y="407232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1989999" y="407232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1989999" y="407232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1989999" y="4088623"/>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1928813" y="1826023"/>
            <a:ext cx="10061186" cy="3785652"/>
          </a:xfrm>
          <a:prstGeom prst="rect">
            <a:avLst/>
          </a:prstGeom>
        </p:spPr>
        <p:txBody>
          <a:bodyPr wrap="square">
            <a:spAutoFit/>
          </a:bodyPr>
          <a:lstStyle/>
          <a:p>
            <a:pPr marR="30480" algn="just">
              <a:spcAft>
                <a:spcPts val="0"/>
              </a:spcAft>
            </a:pPr>
            <a:r>
              <a:rPr lang="en-US" sz="4000" b="1" dirty="0" err="1">
                <a:latin typeface="Times New Roman" panose="02020603050405020304" pitchFamily="18" charset="0"/>
                <a:ea typeface="Times New Roman" panose="02020603050405020304" pitchFamily="18" charset="0"/>
              </a:rPr>
              <a:t>Câu</a:t>
            </a:r>
            <a:r>
              <a:rPr lang="en-US" sz="4000" b="1" dirty="0">
                <a:latin typeface="Times New Roman" panose="02020603050405020304" pitchFamily="18" charset="0"/>
                <a:ea typeface="Times New Roman" panose="02020603050405020304" pitchFamily="18" charset="0"/>
              </a:rPr>
              <a:t> 3:</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vận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viên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leo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núi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mang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theo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chiếc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máy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khí</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quyển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vận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viên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ấy</a:t>
            </a:r>
            <a:r>
              <a:rPr lang="en-US" sz="4000" dirty="0">
                <a:latin typeface="Times New Roman" panose="02020603050405020304" pitchFamily="18" charset="0"/>
                <a:ea typeface="Times New Roman" panose="02020603050405020304" pitchFamily="18" charset="0"/>
              </a:rPr>
              <a:t> ở </a:t>
            </a:r>
            <a:r>
              <a:rPr lang="en-US" sz="4000" dirty="0" err="1">
                <a:latin typeface="Times New Roman" panose="02020603050405020304" pitchFamily="18" charset="0"/>
                <a:ea typeface="Times New Roman" panose="02020603050405020304" pitchFamily="18" charset="0"/>
              </a:rPr>
              <a:t>đâu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thì</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khí</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quyển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lớn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nhất</a:t>
            </a:r>
            <a:r>
              <a:rPr lang="en-US" sz="4000" dirty="0">
                <a:latin typeface="Times New Roman" panose="02020603050405020304" pitchFamily="18" charset="0"/>
                <a:ea typeface="Times New Roman" panose="02020603050405020304" pitchFamily="18" charset="0"/>
              </a:rPr>
              <a:t>?</a:t>
            </a:r>
          </a:p>
          <a:p>
            <a:pPr marR="30480" algn="just">
              <a:spcAft>
                <a:spcPts val="0"/>
              </a:spcAft>
            </a:pPr>
            <a:r>
              <a:rPr lang="en-US" sz="4000" dirty="0">
                <a:latin typeface="Times New Roman" panose="02020603050405020304" pitchFamily="18" charset="0"/>
                <a:ea typeface="Times New Roman" panose="02020603050405020304" pitchFamily="18" charset="0"/>
              </a:rPr>
              <a:t>A. </a:t>
            </a:r>
            <a:r>
              <a:rPr lang="en-US" sz="4000" dirty="0" err="1">
                <a:latin typeface="Times New Roman" panose="02020603050405020304" pitchFamily="18" charset="0"/>
                <a:ea typeface="Times New Roman" panose="02020603050405020304" pitchFamily="18" charset="0"/>
              </a:rPr>
              <a:t>Tại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đỉnh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núi</a:t>
            </a:r>
            <a:r>
              <a:rPr lang="en-US" sz="4000" dirty="0">
                <a:latin typeface="Times New Roman" panose="02020603050405020304" pitchFamily="18" charset="0"/>
                <a:ea typeface="Times New Roman" panose="02020603050405020304" pitchFamily="18" charset="0"/>
              </a:rPr>
              <a:t>		   B. </a:t>
            </a:r>
            <a:r>
              <a:rPr lang="en-US" sz="4000" dirty="0" err="1">
                <a:latin typeface="Times New Roman" panose="02020603050405020304" pitchFamily="18" charset="0"/>
                <a:ea typeface="Times New Roman" panose="02020603050405020304" pitchFamily="18" charset="0"/>
              </a:rPr>
              <a:t>Tại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sườn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núi</a:t>
            </a:r>
            <a:endParaRPr lang="en-US" sz="4000" dirty="0">
              <a:latin typeface="Times New Roman" panose="02020603050405020304" pitchFamily="18" charset="0"/>
              <a:ea typeface="Times New Roman" panose="02020603050405020304" pitchFamily="18" charset="0"/>
            </a:endParaRPr>
          </a:p>
          <a:p>
            <a:pPr marR="30480" algn="just">
              <a:spcAft>
                <a:spcPts val="0"/>
              </a:spcAft>
            </a:pPr>
            <a:r>
              <a:rPr lang="en-US" sz="4000" dirty="0">
                <a:latin typeface="Times New Roman" panose="02020603050405020304" pitchFamily="18" charset="0"/>
                <a:ea typeface="Times New Roman" panose="02020603050405020304" pitchFamily="18" charset="0"/>
              </a:rPr>
              <a:t>C. </a:t>
            </a:r>
            <a:r>
              <a:rPr lang="en-US" sz="4000" dirty="0" err="1">
                <a:latin typeface="Times New Roman" panose="02020603050405020304" pitchFamily="18" charset="0"/>
                <a:ea typeface="Times New Roman" panose="02020603050405020304" pitchFamily="18" charset="0"/>
              </a:rPr>
              <a:t>Tại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chân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núi</a:t>
            </a:r>
            <a:r>
              <a:rPr lang="en-US" sz="4000" dirty="0">
                <a:latin typeface="Times New Roman" panose="02020603050405020304" pitchFamily="18" charset="0"/>
                <a:ea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rPr>
              <a:t>	</a:t>
            </a:r>
            <a:r>
              <a:rPr lang="en-US" sz="4000" b="1" dirty="0" smtClean="0">
                <a:latin typeface="Times New Roman" panose="02020603050405020304" pitchFamily="18" charset="0"/>
                <a:ea typeface="Times New Roman" panose="02020603050405020304" pitchFamily="18" charset="0"/>
              </a:rPr>
              <a:t>   </a:t>
            </a:r>
            <a:r>
              <a:rPr lang="en-US" sz="4000" dirty="0" smtClean="0">
                <a:latin typeface="Times New Roman" panose="02020603050405020304" pitchFamily="18" charset="0"/>
                <a:ea typeface="Times New Roman" panose="02020603050405020304" pitchFamily="18" charset="0"/>
              </a:rPr>
              <a:t>D</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Tại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lưng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chừng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núi</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57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7057350" y="343260"/>
            <a:ext cx="1042174" cy="1353472"/>
          </a:xfrm>
          <a:prstGeom prst="rect">
            <a:avLst/>
          </a:prstGeom>
        </p:spPr>
      </p:pic>
      <p:sp>
        <p:nvSpPr>
          <p:cNvPr id="3" name="Freeform 3"/>
          <p:cNvSpPr/>
          <p:nvPr/>
        </p:nvSpPr>
        <p:spPr>
          <a:xfrm>
            <a:off x="1028700" y="6948500"/>
            <a:ext cx="2204373" cy="3045766"/>
          </a:xfrm>
          <a:custGeom>
            <a:avLst/>
            <a:gdLst/>
            <a:ahLst/>
            <a:cxnLst/>
            <a:rect l="l" t="t" r="r" b="b"/>
            <a:pathLst>
              <a:path w="2204373" h="3045766">
                <a:moveTo>
                  <a:pt x="0" y="0"/>
                </a:moveTo>
                <a:lnTo>
                  <a:pt x="2204373" y="0"/>
                </a:lnTo>
                <a:lnTo>
                  <a:pt x="2204373" y="3045766"/>
                </a:lnTo>
                <a:lnTo>
                  <a:pt x="0" y="30457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3955176" y="6028262"/>
            <a:ext cx="10985558" cy="3966004"/>
            <a:chOff x="0" y="0"/>
            <a:chExt cx="2431064" cy="877662"/>
          </a:xfrm>
        </p:grpSpPr>
        <p:sp>
          <p:nvSpPr>
            <p:cNvPr id="5" name="Freeform 5"/>
            <p:cNvSpPr/>
            <p:nvPr/>
          </p:nvSpPr>
          <p:spPr>
            <a:xfrm>
              <a:off x="0" y="0"/>
              <a:ext cx="2446253" cy="881900"/>
            </a:xfrm>
            <a:custGeom>
              <a:avLst/>
              <a:gdLst/>
              <a:ahLst/>
              <a:cxnLst/>
              <a:rect l="l" t="t" r="r" b="b"/>
              <a:pathLst>
                <a:path w="2446253" h="881900">
                  <a:moveTo>
                    <a:pt x="1380305" y="0"/>
                  </a:moveTo>
                  <a:cubicBezTo>
                    <a:pt x="1406971" y="0"/>
                    <a:pt x="1433796" y="0"/>
                    <a:pt x="1460409" y="0"/>
                  </a:cubicBezTo>
                  <a:cubicBezTo>
                    <a:pt x="1672584" y="14659"/>
                    <a:pt x="1805183" y="63454"/>
                    <a:pt x="1865580" y="143298"/>
                  </a:cubicBezTo>
                  <a:cubicBezTo>
                    <a:pt x="2219311" y="132651"/>
                    <a:pt x="2446253" y="283625"/>
                    <a:pt x="2319759" y="431799"/>
                  </a:cubicBezTo>
                  <a:cubicBezTo>
                    <a:pt x="2371879" y="462936"/>
                    <a:pt x="2415361" y="497764"/>
                    <a:pt x="2431064" y="544510"/>
                  </a:cubicBezTo>
                  <a:cubicBezTo>
                    <a:pt x="2431064" y="557901"/>
                    <a:pt x="2431064" y="571260"/>
                    <a:pt x="2431064" y="584648"/>
                  </a:cubicBezTo>
                  <a:cubicBezTo>
                    <a:pt x="2384266" y="703622"/>
                    <a:pt x="2182894" y="784016"/>
                    <a:pt x="1852296" y="762373"/>
                  </a:cubicBezTo>
                  <a:cubicBezTo>
                    <a:pt x="1767236" y="823460"/>
                    <a:pt x="1615879" y="881900"/>
                    <a:pt x="1380354" y="877017"/>
                  </a:cubicBezTo>
                  <a:cubicBezTo>
                    <a:pt x="1258615" y="873006"/>
                    <a:pt x="1173923" y="849778"/>
                    <a:pt x="1099772" y="821557"/>
                  </a:cubicBezTo>
                  <a:cubicBezTo>
                    <a:pt x="1021670" y="845015"/>
                    <a:pt x="937084" y="863425"/>
                    <a:pt x="814870" y="863628"/>
                  </a:cubicBezTo>
                  <a:cubicBezTo>
                    <a:pt x="532126" y="863975"/>
                    <a:pt x="342981" y="773599"/>
                    <a:pt x="338396" y="649633"/>
                  </a:cubicBezTo>
                  <a:cubicBezTo>
                    <a:pt x="156629" y="620633"/>
                    <a:pt x="33518" y="566500"/>
                    <a:pt x="0" y="473871"/>
                  </a:cubicBezTo>
                  <a:cubicBezTo>
                    <a:pt x="0" y="460482"/>
                    <a:pt x="0" y="447064"/>
                    <a:pt x="0" y="433732"/>
                  </a:cubicBezTo>
                  <a:cubicBezTo>
                    <a:pt x="36996" y="341943"/>
                    <a:pt x="153414" y="284287"/>
                    <a:pt x="347250" y="259847"/>
                  </a:cubicBezTo>
                  <a:cubicBezTo>
                    <a:pt x="335603" y="105007"/>
                    <a:pt x="723329" y="8253"/>
                    <a:pt x="1041855" y="76468"/>
                  </a:cubicBezTo>
                  <a:cubicBezTo>
                    <a:pt x="1117693" y="42736"/>
                    <a:pt x="1224990" y="5944"/>
                    <a:pt x="1380305" y="0"/>
                  </a:cubicBezTo>
                  <a:close/>
                </a:path>
              </a:pathLst>
            </a:custGeom>
            <a:solidFill>
              <a:srgbClr val="FECC5F"/>
            </a:solidFill>
          </p:spPr>
        </p:sp>
        <p:sp>
          <p:nvSpPr>
            <p:cNvPr id="6" name="TextBox 6"/>
            <p:cNvSpPr txBox="1"/>
            <p:nvPr/>
          </p:nvSpPr>
          <p:spPr>
            <a:xfrm>
              <a:off x="38100" y="98425"/>
              <a:ext cx="736600" cy="358775"/>
            </a:xfrm>
            <a:prstGeom prst="rect">
              <a:avLst/>
            </a:prstGeom>
          </p:spPr>
          <p:txBody>
            <a:bodyPr lIns="50800" tIns="50800" rIns="50800" bIns="50800" rtlCol="0" anchor="ctr"/>
            <a:lstStyle/>
            <a:p>
              <a:pPr algn="ctr">
                <a:lnSpc>
                  <a:spcPts val="2189"/>
                </a:lnSpc>
              </a:pPr>
              <a:endParaRPr/>
            </a:p>
          </p:txBody>
        </p:sp>
      </p:grpSp>
      <p:sp>
        <p:nvSpPr>
          <p:cNvPr id="7" name="Freeform 7"/>
          <p:cNvSpPr/>
          <p:nvPr/>
        </p:nvSpPr>
        <p:spPr>
          <a:xfrm>
            <a:off x="7686306" y="1028700"/>
            <a:ext cx="4025118" cy="4700868"/>
          </a:xfrm>
          <a:custGeom>
            <a:avLst/>
            <a:gdLst/>
            <a:ahLst/>
            <a:cxnLst/>
            <a:rect l="l" t="t" r="r" b="b"/>
            <a:pathLst>
              <a:path w="4025118" h="4700868">
                <a:moveTo>
                  <a:pt x="0" y="0"/>
                </a:moveTo>
                <a:lnTo>
                  <a:pt x="4025118" y="0"/>
                </a:lnTo>
                <a:lnTo>
                  <a:pt x="4025118" y="4700868"/>
                </a:lnTo>
                <a:lnTo>
                  <a:pt x="0" y="47008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5457719" y="7040880"/>
            <a:ext cx="9077691" cy="2217420"/>
          </a:xfrm>
          <a:prstGeom prst="rect">
            <a:avLst/>
          </a:prstGeom>
        </p:spPr>
        <p:txBody>
          <a:bodyPr lIns="0" tIns="0" rIns="0" bIns="0" rtlCol="0" anchor="t">
            <a:spAutoFit/>
          </a:bodyPr>
          <a:lstStyle/>
          <a:p>
            <a:pPr algn="ctr">
              <a:lnSpc>
                <a:spcPts val="5880"/>
              </a:lnSpc>
            </a:pPr>
            <a:r>
              <a:rPr lang="en-US" sz="4200">
                <a:solidFill>
                  <a:srgbClr val="000000"/>
                </a:solidFill>
                <a:latin typeface="DejaVu Serif"/>
              </a:rPr>
              <a:t>Theo các em, một khối chất lỏng đựng trong cốc liệu nó có gây ra áp suất lên đáy cốc hay không?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645" y="1175980"/>
            <a:ext cx="17539898" cy="5891615"/>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vi-VN" sz="4800" dirty="0">
              <a:solidFill>
                <a:schemeClr val="tx1"/>
              </a:solidFill>
              <a:latin typeface="Times New Roman" pitchFamily="18" charset="0"/>
              <a:cs typeface="Times New Roman" pitchFamily="18" charset="0"/>
            </a:endParaRPr>
          </a:p>
          <a:p>
            <a:pPr marL="1114425" indent="-1114425"/>
            <a:r>
              <a:rPr lang="vi-VN" sz="4800" dirty="0">
                <a:latin typeface="Times New Roman" pitchFamily="18" charset="0"/>
                <a:cs typeface="Times New Roman" pitchFamily="18" charset="0"/>
              </a:rPr>
              <a:t/>
            </a:r>
            <a:br>
              <a:rPr lang="vi-VN" sz="4800" dirty="0">
                <a:latin typeface="Times New Roman" pitchFamily="18" charset="0"/>
                <a:cs typeface="Times New Roman" pitchFamily="18" charset="0"/>
              </a:rPr>
            </a:br>
            <a:r>
              <a:rPr lang="vi-VN" sz="4800" dirty="0"/>
              <a:t/>
            </a:r>
            <a:br>
              <a:rPr lang="vi-VN" sz="4800" dirty="0"/>
            </a:br>
            <a:endParaRPr lang="vi-VN" sz="4800" dirty="0"/>
          </a:p>
        </p:txBody>
      </p:sp>
      <p:sp>
        <p:nvSpPr>
          <p:cNvPr id="10" name="Rectangle 9"/>
          <p:cNvSpPr/>
          <p:nvPr/>
        </p:nvSpPr>
        <p:spPr>
          <a:xfrm>
            <a:off x="695762" y="8361518"/>
            <a:ext cx="16243664" cy="1867962"/>
          </a:xfrm>
          <a:prstGeom prst="rect">
            <a:avLst/>
          </a:prstGeom>
          <a:solidFill>
            <a:srgbClr val="92D050">
              <a:alpha val="75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5400" b="1" dirty="0" smtClean="0">
                <a:solidFill>
                  <a:srgbClr val="FF0000"/>
                </a:solidFill>
                <a:latin typeface="Times New Roman" pitchFamily="18" charset="0"/>
                <a:cs typeface="Times New Roman" pitchFamily="18" charset="0"/>
              </a:rPr>
              <a:t>A</a:t>
            </a:r>
            <a:endParaRPr lang="vi-VN" sz="5400" dirty="0">
              <a:solidFill>
                <a:srgbClr val="FF0000"/>
              </a:solidFill>
              <a:latin typeface="Times New Roman" pitchFamily="18" charset="0"/>
              <a:cs typeface="Times New Roman" pitchFamily="18" charset="0"/>
            </a:endParaRP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2920248" y="6299873"/>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2920248" y="6299873"/>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2920248" y="6299873"/>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2920248" y="6299873"/>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2920248" y="6299873"/>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2920248" y="6316175"/>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990600" y="2400300"/>
            <a:ext cx="14173200" cy="3202030"/>
          </a:xfrm>
          <a:prstGeom prst="rect">
            <a:avLst/>
          </a:prstGeom>
        </p:spPr>
        <p:txBody>
          <a:bodyPr wrap="square">
            <a:spAutoFit/>
          </a:bodyPr>
          <a:lstStyle/>
          <a:p>
            <a:pPr marR="30480" algn="just">
              <a:lnSpc>
                <a:spcPct val="107000"/>
              </a:lnSpc>
            </a:pPr>
            <a:r>
              <a:rPr lang="en-US" sz="4800" b="1" u="sng" dirty="0" err="1">
                <a:latin typeface="Times New Roman" pitchFamily="18" charset="0"/>
                <a:cs typeface="Times New Roman" pitchFamily="18" charset="0"/>
              </a:rPr>
              <a:t>Câu</a:t>
            </a:r>
            <a:r>
              <a:rPr lang="en-US" sz="4800" b="1" u="sng" dirty="0">
                <a:latin typeface="Times New Roman" pitchFamily="18" charset="0"/>
                <a:cs typeface="Times New Roman" pitchFamily="18" charset="0"/>
              </a:rPr>
              <a:t> 4</a:t>
            </a:r>
            <a:r>
              <a:rPr lang="vi-VN" sz="4800" dirty="0">
                <a:latin typeface="Times New Roman" pitchFamily="18" charset="0"/>
                <a:cs typeface="Times New Roman" pitchFamily="18" charset="0"/>
              </a:rPr>
              <a:t>.</a:t>
            </a:r>
          </a:p>
          <a:p>
            <a:pPr marR="30480" algn="just">
              <a:lnSpc>
                <a:spcPct val="107000"/>
              </a:lnSpc>
              <a:spcAft>
                <a:spcPts val="0"/>
              </a:spcAft>
            </a:pPr>
            <a:r>
              <a:rPr lang="en-US" sz="48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thùng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4800" dirty="0">
                <a:latin typeface="Times New Roman" panose="02020603050405020304" pitchFamily="18" charset="0"/>
                <a:ea typeface="Calibri" panose="020F0502020204030204" pitchFamily="34" charset="0"/>
                <a:cs typeface="Times New Roman" panose="02020603050405020304" pitchFamily="18" charset="0"/>
              </a:rPr>
              <a:t> 2m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4800" dirty="0">
                <a:latin typeface="Times New Roman" panose="02020603050405020304" pitchFamily="18" charset="0"/>
                <a:ea typeface="Calibri" panose="020F0502020204030204" pitchFamily="34" charset="0"/>
                <a:cs typeface="Times New Roman" panose="02020603050405020304" pitchFamily="18" charset="0"/>
              </a:rPr>
              <a:t> 1,2m. </a:t>
            </a:r>
            <a:r>
              <a:rPr lang="en-US" sz="4800" dirty="0" err="1">
                <a:latin typeface="Times New Roman" panose="02020603050405020304" pitchFamily="18" charset="0"/>
                <a:ea typeface="Calibri" panose="020F0502020204030204" pitchFamily="34" charset="0"/>
                <a:cs typeface="Times New Roman" panose="02020603050405020304" pitchFamily="18" charset="0"/>
              </a:rPr>
              <a:t>Áp</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đáy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thùng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800" dirty="0">
                <a:latin typeface="Times New Roman" panose="02020603050405020304" pitchFamily="18" charset="0"/>
                <a:ea typeface="Calibri" panose="020F0502020204030204" pitchFamily="34" charset="0"/>
                <a:cs typeface="Times New Roman" panose="02020603050405020304" pitchFamily="18" charset="0"/>
              </a:rPr>
              <a:t>:</a:t>
            </a:r>
          </a:p>
          <a:p>
            <a:pPr marR="30480" algn="just">
              <a:spcAft>
                <a:spcPts val="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A. 12000Pa      B. 1200Pa		C. 120Pa      D. 20000Pa</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53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6441" y="360150"/>
            <a:ext cx="16697344" cy="632150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vi-VN" sz="5400" dirty="0">
              <a:solidFill>
                <a:schemeClr val="tx1"/>
              </a:solidFill>
            </a:endParaRPr>
          </a:p>
        </p:txBody>
      </p:sp>
      <p:sp>
        <p:nvSpPr>
          <p:cNvPr id="10" name="Rectangle 9"/>
          <p:cNvSpPr/>
          <p:nvPr/>
        </p:nvSpPr>
        <p:spPr>
          <a:xfrm>
            <a:off x="3535543" y="7270985"/>
            <a:ext cx="11177729" cy="186796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smtClean="0">
                <a:solidFill>
                  <a:srgbClr val="FF0000"/>
                </a:solidFill>
                <a:latin typeface="Times New Roman" pitchFamily="18" charset="0"/>
                <a:cs typeface="Times New Roman" pitchFamily="18" charset="0"/>
              </a:rPr>
              <a:t>C</a:t>
            </a:r>
            <a:r>
              <a:rPr lang="vi-VN" sz="6000" dirty="0" smtClean="0">
                <a:solidFill>
                  <a:srgbClr val="FF0000"/>
                </a:solidFill>
                <a:latin typeface="Times New Roman" pitchFamily="18" charset="0"/>
                <a:cs typeface="Times New Roman" pitchFamily="18" charset="0"/>
              </a:rPr>
              <a:t>.</a:t>
            </a:r>
            <a:endParaRPr lang="vi-VN" sz="6000" dirty="0">
              <a:solidFill>
                <a:srgbClr val="FF0000"/>
              </a:solidFill>
              <a:latin typeface="Times New Roman" pitchFamily="18" charset="0"/>
              <a:ea typeface="Tahoma" panose="020B0604030504040204" pitchFamily="34" charset="0"/>
              <a:cs typeface="Times New Roman" pitchFamily="18" charset="0"/>
            </a:endParaRP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2303506" y="3347332"/>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2303506" y="3347332"/>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2303506" y="3347332"/>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2303506" y="3347332"/>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2303506" y="3347332"/>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2303506" y="3363634"/>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511521" y="1020842"/>
            <a:ext cx="11797065" cy="3970318"/>
          </a:xfrm>
          <a:prstGeom prst="rect">
            <a:avLst/>
          </a:prstGeom>
        </p:spPr>
        <p:txBody>
          <a:bodyPr wrap="square">
            <a:spAutoFit/>
          </a:bodyPr>
          <a:lstStyle/>
          <a:p>
            <a:pPr algn="just">
              <a:spcAft>
                <a:spcPts val="0"/>
              </a:spcAft>
            </a:pPr>
            <a:r>
              <a:rPr lang="en-US" sz="3600" b="1" dirty="0" err="1">
                <a:latin typeface="Times New Roman" panose="02020603050405020304" pitchFamily="18" charset="0"/>
                <a:ea typeface="Times New Roman" panose="02020603050405020304" pitchFamily="18" charset="0"/>
              </a:rPr>
              <a:t>Câu</a:t>
            </a:r>
            <a:r>
              <a:rPr lang="en-US" sz="3600" b="1" dirty="0">
                <a:latin typeface="Times New Roman" panose="02020603050405020304" pitchFamily="18" charset="0"/>
                <a:ea typeface="Times New Roman" panose="02020603050405020304" pitchFamily="18" charset="0"/>
              </a:rPr>
              <a:t> 5:</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Hút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bớt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một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vỏ</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đựng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sữa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bằng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giấy</a:t>
            </a:r>
            <a:r>
              <a:rPr lang="en-US" sz="3600" dirty="0">
                <a:latin typeface="Times New Roman" panose="02020603050405020304" pitchFamily="18" charset="0"/>
                <a:ea typeface="Times New Roman" panose="02020603050405020304" pitchFamily="18" charset="0"/>
              </a:rPr>
              <a:t>, ta </a:t>
            </a:r>
            <a:r>
              <a:rPr lang="en-US" sz="3600" dirty="0" err="1">
                <a:latin typeface="Times New Roman" panose="02020603050405020304" pitchFamily="18" charset="0"/>
                <a:ea typeface="Times New Roman" panose="02020603050405020304" pitchFamily="18" charset="0"/>
              </a:rPr>
              <a:t>thấy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vỏ</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giấy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bị</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vì</a:t>
            </a:r>
            <a:r>
              <a:rPr lang="en-US" sz="3600" dirty="0">
                <a:latin typeface="Times New Roman" panose="02020603050405020304" pitchFamily="18" charset="0"/>
                <a:ea typeface="Times New Roman" panose="02020603050405020304" pitchFamily="18" charset="0"/>
              </a:rPr>
              <a:t>:</a:t>
            </a:r>
          </a:p>
          <a:p>
            <a:pPr algn="just">
              <a:spcAft>
                <a:spcPts val="0"/>
              </a:spcAft>
            </a:pPr>
            <a:r>
              <a:rPr lang="en-US" sz="3600" dirty="0">
                <a:latin typeface="Times New Roman" panose="02020603050405020304" pitchFamily="18" charset="0"/>
                <a:ea typeface="Times New Roman" panose="02020603050405020304" pitchFamily="18" charset="0"/>
              </a:rPr>
              <a:t>A.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hút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a:t>
            </a:r>
          </a:p>
          <a:p>
            <a:pPr algn="just">
              <a:spcAft>
                <a:spcPts val="0"/>
              </a:spcAft>
            </a:pPr>
            <a:r>
              <a:rPr lang="en-US" sz="3600" dirty="0">
                <a:latin typeface="Times New Roman" panose="02020603050405020304" pitchFamily="18" charset="0"/>
                <a:ea typeface="Times New Roman" panose="02020603050405020304" pitchFamily="18" charset="0"/>
              </a:rPr>
              <a:t>B. </a:t>
            </a:r>
            <a:r>
              <a:rPr lang="en-US" sz="3600" dirty="0" err="1">
                <a:latin typeface="Times New Roman" panose="02020603050405020304" pitchFamily="18" charset="0"/>
                <a:ea typeface="Times New Roman" panose="02020603050405020304" pitchFamily="18" charset="0"/>
              </a:rPr>
              <a:t>áp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suất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bị</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dạng</a:t>
            </a:r>
            <a:r>
              <a:rPr lang="en-US" sz="3600" dirty="0">
                <a:latin typeface="Times New Roman" panose="02020603050405020304" pitchFamily="18" charset="0"/>
                <a:ea typeface="Times New Roman" panose="02020603050405020304" pitchFamily="18" charset="0"/>
              </a:rPr>
              <a:t>.</a:t>
            </a:r>
          </a:p>
          <a:p>
            <a:pPr algn="just">
              <a:spcAft>
                <a:spcPts val="0"/>
              </a:spcAft>
            </a:pPr>
            <a:r>
              <a:rPr lang="en-US" sz="3600" dirty="0">
                <a:latin typeface="Times New Roman" panose="02020603050405020304" pitchFamily="18" charset="0"/>
                <a:ea typeface="Times New Roman" panose="02020603050405020304" pitchFamily="18" charset="0"/>
              </a:rPr>
              <a:t>C. </a:t>
            </a:r>
            <a:r>
              <a:rPr lang="en-US" sz="3600" dirty="0" err="1">
                <a:latin typeface="Times New Roman" panose="02020603050405020304" pitchFamily="18" charset="0"/>
                <a:ea typeface="Times New Roman" panose="02020603050405020304" pitchFamily="18" charset="0"/>
              </a:rPr>
              <a:t>áp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suất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giảm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áp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suất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quyển</a:t>
            </a:r>
            <a:r>
              <a:rPr lang="en-US" sz="3600" dirty="0">
                <a:latin typeface="Times New Roman" panose="02020603050405020304" pitchFamily="18" charset="0"/>
                <a:ea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rPr>
              <a:t>bên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ngoài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lớn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hơn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bẹp</a:t>
            </a:r>
            <a:r>
              <a:rPr lang="en-US" sz="3600" dirty="0">
                <a:latin typeface="Times New Roman" panose="02020603050405020304" pitchFamily="18" charset="0"/>
                <a:ea typeface="Times New Roman" panose="02020603050405020304" pitchFamily="18" charset="0"/>
              </a:rPr>
              <a:t>.</a:t>
            </a:r>
          </a:p>
          <a:p>
            <a:pPr algn="just">
              <a:spcAft>
                <a:spcPts val="0"/>
              </a:spcAft>
            </a:pPr>
            <a:r>
              <a:rPr lang="en-US" sz="3600" dirty="0">
                <a:latin typeface="Times New Roman" panose="02020603050405020304" pitchFamily="18" charset="0"/>
                <a:ea typeface="Times New Roman" panose="02020603050405020304" pitchFamily="18" charset="0"/>
              </a:rPr>
              <a:t>D. </a:t>
            </a:r>
            <a:r>
              <a:rPr lang="en-US" sz="3600" dirty="0" err="1">
                <a:latin typeface="Times New Roman" panose="02020603050405020304" pitchFamily="18" charset="0"/>
                <a:ea typeface="Times New Roman" panose="02020603050405020304" pitchFamily="18" charset="0"/>
              </a:rPr>
              <a:t>khi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hút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yếu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703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6440" y="1329645"/>
            <a:ext cx="17520305" cy="6211389"/>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vi-VN" sz="5400" dirty="0">
              <a:solidFill>
                <a:schemeClr val="tx1"/>
              </a:solidFill>
              <a:latin typeface="+mj-lt"/>
            </a:endParaRPr>
          </a:p>
        </p:txBody>
      </p:sp>
      <p:sp>
        <p:nvSpPr>
          <p:cNvPr id="10" name="Rectangle 9"/>
          <p:cNvSpPr/>
          <p:nvPr/>
        </p:nvSpPr>
        <p:spPr>
          <a:xfrm>
            <a:off x="3104468" y="8235390"/>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smtClean="0">
                <a:solidFill>
                  <a:srgbClr val="FF0000"/>
                </a:solidFill>
                <a:latin typeface="+mj-lt"/>
                <a:cs typeface="Times New Roman" pitchFamily="18" charset="0"/>
              </a:rPr>
              <a:t>A</a:t>
            </a:r>
            <a:r>
              <a:rPr lang="vi-VN" sz="6000" dirty="0" smtClean="0">
                <a:solidFill>
                  <a:srgbClr val="FF0000"/>
                </a:solidFill>
                <a:latin typeface="+mj-lt"/>
                <a:cs typeface="Times New Roman" pitchFamily="18" charset="0"/>
              </a:rPr>
              <a:t>.</a:t>
            </a:r>
            <a:endParaRPr lang="vi-VN" sz="6000" b="1" dirty="0">
              <a:solidFill>
                <a:srgbClr val="FF0000"/>
              </a:solidFill>
              <a:latin typeface="+mj-lt"/>
              <a:ea typeface="Tahoma" panose="020B0604030504040204" pitchFamily="34" charset="0"/>
              <a:cs typeface="Times New Roman" pitchFamily="18"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4047399" y="2620997"/>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4047399" y="262099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4047399" y="262099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4047399" y="262099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4047399" y="2620997"/>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4047399" y="2637299"/>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629193" y="1653268"/>
            <a:ext cx="13653003" cy="4659737"/>
          </a:xfrm>
          <a:prstGeom prst="rect">
            <a:avLst/>
          </a:prstGeom>
        </p:spPr>
        <p:txBody>
          <a:bodyPr wrap="square">
            <a:spAutoFit/>
          </a:bodyPr>
          <a:lstStyle/>
          <a:p>
            <a:pPr>
              <a:spcAft>
                <a:spcPts val="0"/>
              </a:spcAft>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6.</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đáy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đáy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200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329646"/>
            <a:ext cx="14687142" cy="492093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vi-VN" sz="5400" b="1"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8100" dirty="0" smtClean="0">
                <a:solidFill>
                  <a:srgbClr val="FF0000"/>
                </a:solidFill>
                <a:latin typeface="Times New Roman" pitchFamily="18" charset="0"/>
                <a:cs typeface="Times New Roman" pitchFamily="18" charset="0"/>
              </a:rPr>
              <a:t>D</a:t>
            </a:r>
            <a:endParaRPr lang="vi-VN" sz="8100" dirty="0">
              <a:solidFill>
                <a:srgbClr val="FF0000"/>
              </a:solidFill>
              <a:latin typeface="Times New Roman" pitchFamily="18" charset="0"/>
              <a:cs typeface="Times New Roman" pitchFamily="18"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2362290" y="332581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2362290" y="332581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2362290" y="332581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2362290" y="332581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2362290" y="332581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2362290" y="3342113"/>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2388326" y="1667678"/>
            <a:ext cx="9144000" cy="4011676"/>
          </a:xfrm>
          <a:prstGeom prst="rect">
            <a:avLst/>
          </a:prstGeom>
        </p:spPr>
        <p:txBody>
          <a:bodyPr>
            <a:spAutoFit/>
          </a:bodyPr>
          <a:lstStyle/>
          <a:p>
            <a:pPr marR="30480" algn="just">
              <a:lnSpc>
                <a:spcPct val="107000"/>
              </a:lnSpc>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latin typeface="Times New Roman" panose="02020603050405020304" pitchFamily="18" charset="0"/>
                <a:ea typeface="Calibri" panose="020F0502020204030204" pitchFamily="34" charset="0"/>
                <a:cs typeface="Times New Roman" panose="02020603050405020304" pitchFamily="18" charset="0"/>
              </a:rPr>
              <a:t> 7: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07000"/>
              </a:lnSpc>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44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329646"/>
            <a:ext cx="16359188" cy="5959889"/>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5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4030868" y="8265816"/>
            <a:ext cx="12433800"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fr-FR" altLang="en-US" sz="7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altLang="en-US" sz="72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8" name="Rectangle: Rounded Corners 3">
            <a:extLst>
              <a:ext uri="{FF2B5EF4-FFF2-40B4-BE49-F238E27FC236}">
                <a16:creationId xmlns:a16="http://schemas.microsoft.com/office/drawing/2014/main" id="{4303BB96-E468-4FF9-973A-AD6A9412E807}"/>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9" name="Rectangle: Rounded Corners 169">
            <a:extLst>
              <a:ext uri="{FF2B5EF4-FFF2-40B4-BE49-F238E27FC236}">
                <a16:creationId xmlns:a16="http://schemas.microsoft.com/office/drawing/2014/main" id="{0B91E6A0-8D6E-49C5-B10B-BB1CF37B81AD}"/>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11" name="Rectangle: Rounded Corners 170">
            <a:extLst>
              <a:ext uri="{FF2B5EF4-FFF2-40B4-BE49-F238E27FC236}">
                <a16:creationId xmlns:a16="http://schemas.microsoft.com/office/drawing/2014/main" id="{38026127-711B-435B-94DE-DB6E149DC71C}"/>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3" name="Rectangle: Rounded Corners 171">
            <a:extLst>
              <a:ext uri="{FF2B5EF4-FFF2-40B4-BE49-F238E27FC236}">
                <a16:creationId xmlns:a16="http://schemas.microsoft.com/office/drawing/2014/main" id="{C14C8319-0B3A-487C-9EE4-F983C356254E}"/>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4" name="Rectangle: Rounded Corners 172">
            <a:extLst>
              <a:ext uri="{FF2B5EF4-FFF2-40B4-BE49-F238E27FC236}">
                <a16:creationId xmlns:a16="http://schemas.microsoft.com/office/drawing/2014/main" id="{E9E2E2C0-B1DF-479D-9546-086E854B4CDE}"/>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5" name="Rectangle: Rounded Corners 173">
            <a:extLst>
              <a:ext uri="{FF2B5EF4-FFF2-40B4-BE49-F238E27FC236}">
                <a16:creationId xmlns:a16="http://schemas.microsoft.com/office/drawing/2014/main" id="{9C4BF873-A821-4628-97A8-D059937CAAF3}"/>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6" name="Rectangle: Rounded Corners 174">
            <a:extLst>
              <a:ext uri="{FF2B5EF4-FFF2-40B4-BE49-F238E27FC236}">
                <a16:creationId xmlns:a16="http://schemas.microsoft.com/office/drawing/2014/main" id="{52691D40-8C0E-4667-A610-1C54EA7D9EE2}"/>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7" name="Rectangle: Rounded Corners 175">
            <a:extLst>
              <a:ext uri="{FF2B5EF4-FFF2-40B4-BE49-F238E27FC236}">
                <a16:creationId xmlns:a16="http://schemas.microsoft.com/office/drawing/2014/main" id="{93E9F58F-BEA1-46C8-883A-2E2D092369EB}"/>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8" name="Rectangle: Rounded Corners 176">
            <a:extLst>
              <a:ext uri="{FF2B5EF4-FFF2-40B4-BE49-F238E27FC236}">
                <a16:creationId xmlns:a16="http://schemas.microsoft.com/office/drawing/2014/main" id="{23D056EC-DD40-48B3-8FE2-2B7113C71C14}"/>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9" name="Rectangle: Rounded Corners 177">
            <a:extLst>
              <a:ext uri="{FF2B5EF4-FFF2-40B4-BE49-F238E27FC236}">
                <a16:creationId xmlns:a16="http://schemas.microsoft.com/office/drawing/2014/main" id="{90370E08-2678-4A2F-B297-15FB23DDD29B}"/>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20" name="Rectangle: Rounded Corners 178">
            <a:extLst>
              <a:ext uri="{FF2B5EF4-FFF2-40B4-BE49-F238E27FC236}">
                <a16:creationId xmlns:a16="http://schemas.microsoft.com/office/drawing/2014/main" id="{68B8FE45-45C7-4981-AAA5-E349D81F3027}"/>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1" name="Rectangle: Rounded Corners 179">
            <a:extLst>
              <a:ext uri="{FF2B5EF4-FFF2-40B4-BE49-F238E27FC236}">
                <a16:creationId xmlns:a16="http://schemas.microsoft.com/office/drawing/2014/main" id="{3F153729-FDBD-4EB4-AE34-FE8FDA2B9D22}"/>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2" name="Rectangle: Rounded Corners 180">
            <a:extLst>
              <a:ext uri="{FF2B5EF4-FFF2-40B4-BE49-F238E27FC236}">
                <a16:creationId xmlns:a16="http://schemas.microsoft.com/office/drawing/2014/main" id="{C504947B-95BA-4E4E-806B-E6908ED53E70}"/>
              </a:ext>
            </a:extLst>
          </p:cNvPr>
          <p:cNvSpPr/>
          <p:nvPr/>
        </p:nvSpPr>
        <p:spPr>
          <a:xfrm>
            <a:off x="209342" y="7528631"/>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3" name="Rectangle: Rounded Corners 181">
            <a:extLst>
              <a:ext uri="{FF2B5EF4-FFF2-40B4-BE49-F238E27FC236}">
                <a16:creationId xmlns:a16="http://schemas.microsoft.com/office/drawing/2014/main" id="{FA2AE9AA-DF6C-4198-8070-BE28C33BC93B}"/>
              </a:ext>
            </a:extLst>
          </p:cNvPr>
          <p:cNvSpPr/>
          <p:nvPr/>
        </p:nvSpPr>
        <p:spPr>
          <a:xfrm>
            <a:off x="209342" y="752863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4" name="Rectangle: Rounded Corners 182">
            <a:extLst>
              <a:ext uri="{FF2B5EF4-FFF2-40B4-BE49-F238E27FC236}">
                <a16:creationId xmlns:a16="http://schemas.microsoft.com/office/drawing/2014/main" id="{5574E918-FCCF-4F5A-8338-F0195D48D322}"/>
              </a:ext>
            </a:extLst>
          </p:cNvPr>
          <p:cNvSpPr/>
          <p:nvPr/>
        </p:nvSpPr>
        <p:spPr>
          <a:xfrm>
            <a:off x="209342" y="752863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5" name="Rectangle: Rounded Corners 183">
            <a:extLst>
              <a:ext uri="{FF2B5EF4-FFF2-40B4-BE49-F238E27FC236}">
                <a16:creationId xmlns:a16="http://schemas.microsoft.com/office/drawing/2014/main" id="{84498586-260B-44AC-9119-279CD8106F7A}"/>
              </a:ext>
            </a:extLst>
          </p:cNvPr>
          <p:cNvSpPr/>
          <p:nvPr/>
        </p:nvSpPr>
        <p:spPr>
          <a:xfrm>
            <a:off x="209342" y="752863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6" name="Rectangle: Rounded Corners 184">
            <a:extLst>
              <a:ext uri="{FF2B5EF4-FFF2-40B4-BE49-F238E27FC236}">
                <a16:creationId xmlns:a16="http://schemas.microsoft.com/office/drawing/2014/main" id="{07059D34-D489-4C48-9C01-029A2E8240D4}"/>
              </a:ext>
            </a:extLst>
          </p:cNvPr>
          <p:cNvSpPr/>
          <p:nvPr/>
        </p:nvSpPr>
        <p:spPr>
          <a:xfrm>
            <a:off x="209342" y="7528631"/>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7" name="Rectangle: Rounded Corners 186">
            <a:extLst>
              <a:ext uri="{FF2B5EF4-FFF2-40B4-BE49-F238E27FC236}">
                <a16:creationId xmlns:a16="http://schemas.microsoft.com/office/drawing/2014/main" id="{09BD8570-F3EE-4550-91DC-3636FF64E440}"/>
              </a:ext>
            </a:extLst>
          </p:cNvPr>
          <p:cNvSpPr/>
          <p:nvPr/>
        </p:nvSpPr>
        <p:spPr>
          <a:xfrm>
            <a:off x="209342" y="7544933"/>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pic>
        <p:nvPicPr>
          <p:cNvPr id="28" name="Picture 2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2501052" y="2108741"/>
            <a:ext cx="14872548" cy="2895536"/>
          </a:xfrm>
          <a:prstGeom prst="rect">
            <a:avLst/>
          </a:prstGeom>
        </p:spPr>
        <p:txBody>
          <a:bodyPr wrap="square">
            <a:spAutoFit/>
          </a:bodyPr>
          <a:lstStyle/>
          <a:p>
            <a:pPr algn="just">
              <a:lnSpc>
                <a:spcPct val="107000"/>
              </a:lnSpc>
              <a:spcAft>
                <a:spcPts val="0"/>
              </a:spcAft>
            </a:pPr>
            <a:r>
              <a:rPr lang="en-US" sz="4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400" b="1" dirty="0">
                <a:latin typeface="Times New Roman" panose="02020603050405020304" pitchFamily="18" charset="0"/>
                <a:ea typeface="Calibri" panose="020F0502020204030204" pitchFamily="34" charset="0"/>
                <a:cs typeface="Times New Roman" panose="02020603050405020304" pitchFamily="18" charset="0"/>
              </a:rPr>
              <a:t> 8: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bể</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cao</a:t>
            </a:r>
            <a:r>
              <a:rPr lang="en-US" sz="4400" dirty="0">
                <a:latin typeface="Times New Roman" panose="02020603050405020304" pitchFamily="18" charset="0"/>
                <a:ea typeface="Calibri" panose="020F0502020204030204" pitchFamily="34" charset="0"/>
                <a:cs typeface="Times New Roman" panose="02020603050405020304" pitchFamily="18" charset="0"/>
              </a:rPr>
              <a:t> 1,5m.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ta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bể</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Áp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đáy</a:t>
            </a:r>
            <a:r>
              <a:rPr lang="en-US" sz="4400" dirty="0">
                <a:latin typeface="Times New Roman" panose="02020603050405020304" pitchFamily="18" charset="0"/>
                <a:ea typeface="Calibri" panose="020F0502020204030204" pitchFamily="34" charset="0"/>
                <a:cs typeface="Times New Roman" panose="02020603050405020304" pitchFamily="18" charset="0"/>
              </a:rPr>
              <a:t> 0,7m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742950" marR="30480" indent="-742950" algn="just">
              <a:spcAft>
                <a:spcPts val="0"/>
              </a:spcAft>
              <a:buAutoNum type="alphaUcPeriod"/>
            </a:pPr>
            <a:r>
              <a:rPr lang="en-US" sz="4400" dirty="0" smtClean="0">
                <a:latin typeface="Times New Roman" panose="02020603050405020304" pitchFamily="18" charset="0"/>
                <a:ea typeface="Times New Roman" panose="02020603050405020304" pitchFamily="18" charset="0"/>
              </a:rPr>
              <a:t>15000Pa </a:t>
            </a:r>
            <a:r>
              <a:rPr lang="en-US" sz="4400" dirty="0">
                <a:latin typeface="Times New Roman" panose="02020603050405020304" pitchFamily="18" charset="0"/>
                <a:ea typeface="Times New Roman" panose="02020603050405020304" pitchFamily="18" charset="0"/>
              </a:rPr>
              <a:t>    </a:t>
            </a:r>
            <a:r>
              <a:rPr lang="en-US" sz="4400" dirty="0" smtClean="0">
                <a:latin typeface="Times New Roman" panose="02020603050405020304" pitchFamily="18" charset="0"/>
                <a:ea typeface="Times New Roman" panose="02020603050405020304" pitchFamily="18" charset="0"/>
              </a:rPr>
              <a:t>     </a:t>
            </a:r>
            <a:r>
              <a:rPr lang="en-US" sz="4400" dirty="0">
                <a:latin typeface="Times New Roman" panose="02020603050405020304" pitchFamily="18" charset="0"/>
                <a:ea typeface="Times New Roman" panose="02020603050405020304" pitchFamily="18" charset="0"/>
              </a:rPr>
              <a:t>B. 7000Pa		</a:t>
            </a:r>
            <a:endParaRPr lang="en-US" sz="4400" dirty="0" smtClean="0">
              <a:latin typeface="Times New Roman" panose="02020603050405020304" pitchFamily="18" charset="0"/>
              <a:ea typeface="Times New Roman" panose="02020603050405020304" pitchFamily="18" charset="0"/>
            </a:endParaRPr>
          </a:p>
          <a:p>
            <a:pPr marL="742950" marR="30480" indent="-742950" algn="just">
              <a:spcAft>
                <a:spcPts val="0"/>
              </a:spcAft>
              <a:buAutoNum type="alphaUcPeriod"/>
            </a:pPr>
            <a:r>
              <a:rPr lang="en-US" sz="4400" dirty="0" smtClean="0">
                <a:latin typeface="Times New Roman" panose="02020603050405020304" pitchFamily="18" charset="0"/>
                <a:ea typeface="Times New Roman" panose="02020603050405020304" pitchFamily="18" charset="0"/>
              </a:rPr>
              <a:t>C</a:t>
            </a:r>
            <a:r>
              <a:rPr lang="en-US" sz="4400" dirty="0">
                <a:latin typeface="Times New Roman" panose="02020603050405020304" pitchFamily="18" charset="0"/>
                <a:ea typeface="Times New Roman" panose="02020603050405020304" pitchFamily="18" charset="0"/>
              </a:rPr>
              <a:t>. 8000Pa      </a:t>
            </a:r>
            <a:r>
              <a:rPr lang="en-US" sz="4400" dirty="0" smtClean="0">
                <a:latin typeface="Times New Roman" panose="02020603050405020304" pitchFamily="18" charset="0"/>
                <a:ea typeface="Times New Roman" panose="02020603050405020304" pitchFamily="18" charset="0"/>
              </a:rPr>
              <a:t>  D</a:t>
            </a:r>
            <a:r>
              <a:rPr lang="en-US" sz="4400" dirty="0">
                <a:latin typeface="Times New Roman" panose="02020603050405020304" pitchFamily="18" charset="0"/>
                <a:ea typeface="Times New Roman" panose="02020603050405020304" pitchFamily="18" charset="0"/>
              </a:rPr>
              <a:t>. 23000Pa</a:t>
            </a:r>
            <a:endParaRPr lang="en-US"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59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9"/>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11"/>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3"/>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4"/>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5"/>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6"/>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7"/>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8"/>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9"/>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20"/>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1"/>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2"/>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3"/>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4"/>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5"/>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6"/>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8"/>
                  </p:tgtEl>
                </p:cond>
              </p:nextCondLst>
            </p:seq>
          </p:childTnLst>
        </p:cTn>
      </p:par>
    </p:tnLst>
    <p:bldLst>
      <p:bldP spid="7" grpId="0" animBg="1"/>
      <p:bldP spid="10"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329646"/>
            <a:ext cx="15647262" cy="5097281"/>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vi-VN" sz="4800" dirty="0">
                <a:solidFill>
                  <a:schemeClr val="tx1"/>
                </a:solidFill>
                <a:latin typeface="+mj-lt"/>
              </a:rPr>
              <a:t/>
            </a:r>
            <a:br>
              <a:rPr lang="vi-VN" sz="4800" dirty="0">
                <a:solidFill>
                  <a:schemeClr val="tx1"/>
                </a:solidFill>
                <a:latin typeface="+mj-lt"/>
              </a:rPr>
            </a:br>
            <a:endParaRPr lang="vi-VN" sz="4800" dirty="0">
              <a:solidFill>
                <a:schemeClr val="tx1"/>
              </a:solidFill>
              <a:latin typeface="+mj-lt"/>
            </a:endParaRPr>
          </a:p>
        </p:txBody>
      </p:sp>
      <p:sp>
        <p:nvSpPr>
          <p:cNvPr id="10" name="Rectangle 9"/>
          <p:cNvSpPr/>
          <p:nvPr/>
        </p:nvSpPr>
        <p:spPr>
          <a:xfrm>
            <a:off x="3241628" y="7331835"/>
            <a:ext cx="12962847" cy="186796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1525" indent="-771525" algn="ctr"/>
            <a:r>
              <a:rPr lang="en-US" sz="5400" dirty="0" smtClean="0">
                <a:solidFill>
                  <a:srgbClr val="FF0000"/>
                </a:solidFill>
                <a:latin typeface="+mj-lt"/>
                <a:cs typeface="Times New Roman" pitchFamily="18" charset="0"/>
              </a:rPr>
              <a:t>C</a:t>
            </a:r>
            <a:r>
              <a:rPr lang="vi-VN" sz="5400" dirty="0" smtClean="0">
                <a:solidFill>
                  <a:srgbClr val="FF0000"/>
                </a:solidFill>
                <a:latin typeface="+mj-lt"/>
                <a:cs typeface="Times New Roman" pitchFamily="18" charset="0"/>
              </a:rPr>
              <a:t>.</a:t>
            </a:r>
            <a:endParaRPr lang="vi-VN" sz="5400" dirty="0">
              <a:solidFill>
                <a:srgbClr val="FF0000"/>
              </a:solidFill>
              <a:latin typeface="+mj-lt"/>
              <a:cs typeface="Times New Roman" pitchFamily="18"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2209060" y="6043798"/>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2209060" y="6043798"/>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2209060" y="6043798"/>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2209060" y="6043798"/>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2209060" y="6043798"/>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2209060" y="6060100"/>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2209800" y="2536380"/>
            <a:ext cx="14401062" cy="2683812"/>
          </a:xfrm>
          <a:prstGeom prst="rect">
            <a:avLst/>
          </a:prstGeom>
        </p:spPr>
        <p:txBody>
          <a:bodyPr wrap="square">
            <a:spAutoFit/>
          </a:bodyPr>
          <a:lstStyle/>
          <a:p>
            <a:pPr marR="30480" algn="just">
              <a:lnSpc>
                <a:spcPct val="107000"/>
              </a:lnSpc>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latin typeface="Times New Roman" panose="02020603050405020304" pitchFamily="18" charset="0"/>
                <a:ea typeface="Calibri" panose="020F0502020204030204" pitchFamily="34" charset="0"/>
                <a:cs typeface="Times New Roman" panose="02020603050405020304" pitchFamily="18" charset="0"/>
              </a:rPr>
              <a:t> 9: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60 cm x 120 cm.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nhiêu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42900" marR="30480" lvl="0" indent="-342900" algn="just">
              <a:spcAft>
                <a:spcPts val="0"/>
              </a:spcAft>
              <a:buFont typeface="+mj-lt"/>
              <a:buAutoNum type="alphaUcPeriod"/>
              <a:tabLst>
                <a:tab pos="180340" algn="l"/>
                <a:tab pos="1980565" algn="l"/>
                <a:tab pos="2070735" algn="l"/>
              </a:tabLst>
            </a:pPr>
            <a:r>
              <a:rPr lang="en-US" sz="4000" dirty="0">
                <a:latin typeface="Times New Roman" panose="02020603050405020304" pitchFamily="18" charset="0"/>
                <a:ea typeface="Times New Roman" panose="02020603050405020304" pitchFamily="18" charset="0"/>
              </a:rPr>
              <a:t>0,72kg               B. 0,072g	            C.   72g 	            D. 0,72g </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8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6440" y="1028701"/>
            <a:ext cx="16817154" cy="5216388"/>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FF"/>
              </a:buClr>
            </a:pP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222034" y="6761969"/>
            <a:ext cx="13570271" cy="1867962"/>
          </a:xfrm>
          <a:prstGeom prst="rect">
            <a:avLst/>
          </a:prstGeom>
          <a:solidFill>
            <a:srgbClr val="F5DF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69558" algn="ctr">
              <a:spcAft>
                <a:spcPts val="1200"/>
              </a:spcAft>
              <a:tabLst>
                <a:tab pos="269558" algn="l"/>
                <a:tab pos="2700338" algn="l"/>
                <a:tab pos="5130165" algn="l"/>
                <a:tab pos="7559993" algn="l"/>
              </a:tabLst>
            </a:pPr>
            <a:r>
              <a:rPr lang="en-US" sz="6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endParaRPr lang="en-US" sz="6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Rounded Corners 3">
            <a:extLst>
              <a:ext uri="{FF2B5EF4-FFF2-40B4-BE49-F238E27FC236}">
                <a16:creationId xmlns:a16="http://schemas.microsoft.com/office/drawing/2014/main" id="{4303BB96-E468-4FF9-973A-AD6A9412E807}"/>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imes New Roman" panose="02020603050405020304" pitchFamily="18" charset="0"/>
                <a:cs typeface="Times New Roman" panose="02020603050405020304" pitchFamily="18" charset="0"/>
              </a:rPr>
              <a:t>THỜI GIAN</a:t>
            </a:r>
          </a:p>
        </p:txBody>
      </p:sp>
      <p:sp>
        <p:nvSpPr>
          <p:cNvPr id="8" name="Rectangle: Rounded Corners 169">
            <a:extLst>
              <a:ext uri="{FF2B5EF4-FFF2-40B4-BE49-F238E27FC236}">
                <a16:creationId xmlns:a16="http://schemas.microsoft.com/office/drawing/2014/main" id="{0B91E6A0-8D6E-49C5-B10B-BB1CF37B81AD}"/>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15</a:t>
            </a:r>
          </a:p>
        </p:txBody>
      </p:sp>
      <p:sp>
        <p:nvSpPr>
          <p:cNvPr id="9" name="Rectangle: Rounded Corners 170">
            <a:extLst>
              <a:ext uri="{FF2B5EF4-FFF2-40B4-BE49-F238E27FC236}">
                <a16:creationId xmlns:a16="http://schemas.microsoft.com/office/drawing/2014/main" id="{38026127-711B-435B-94DE-DB6E149DC71C}"/>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14</a:t>
            </a:r>
          </a:p>
        </p:txBody>
      </p:sp>
      <p:sp>
        <p:nvSpPr>
          <p:cNvPr id="11" name="Rectangle: Rounded Corners 171">
            <a:extLst>
              <a:ext uri="{FF2B5EF4-FFF2-40B4-BE49-F238E27FC236}">
                <a16:creationId xmlns:a16="http://schemas.microsoft.com/office/drawing/2014/main" id="{C14C8319-0B3A-487C-9EE4-F983C356254E}"/>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13</a:t>
            </a:r>
          </a:p>
        </p:txBody>
      </p:sp>
      <p:sp>
        <p:nvSpPr>
          <p:cNvPr id="13" name="Rectangle: Rounded Corners 172">
            <a:extLst>
              <a:ext uri="{FF2B5EF4-FFF2-40B4-BE49-F238E27FC236}">
                <a16:creationId xmlns:a16="http://schemas.microsoft.com/office/drawing/2014/main" id="{E9E2E2C0-B1DF-479D-9546-086E854B4CDE}"/>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12</a:t>
            </a:r>
          </a:p>
        </p:txBody>
      </p:sp>
      <p:sp>
        <p:nvSpPr>
          <p:cNvPr id="14" name="Rectangle: Rounded Corners 173">
            <a:extLst>
              <a:ext uri="{FF2B5EF4-FFF2-40B4-BE49-F238E27FC236}">
                <a16:creationId xmlns:a16="http://schemas.microsoft.com/office/drawing/2014/main" id="{9C4BF873-A821-4628-97A8-D059937CAAF3}"/>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11</a:t>
            </a:r>
          </a:p>
        </p:txBody>
      </p:sp>
      <p:sp>
        <p:nvSpPr>
          <p:cNvPr id="15" name="Rectangle: Rounded Corners 174">
            <a:extLst>
              <a:ext uri="{FF2B5EF4-FFF2-40B4-BE49-F238E27FC236}">
                <a16:creationId xmlns:a16="http://schemas.microsoft.com/office/drawing/2014/main" id="{52691D40-8C0E-4667-A610-1C54EA7D9EE2}"/>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10</a:t>
            </a:r>
          </a:p>
        </p:txBody>
      </p:sp>
      <p:sp>
        <p:nvSpPr>
          <p:cNvPr id="16" name="Rectangle: Rounded Corners 175">
            <a:extLst>
              <a:ext uri="{FF2B5EF4-FFF2-40B4-BE49-F238E27FC236}">
                <a16:creationId xmlns:a16="http://schemas.microsoft.com/office/drawing/2014/main" id="{93E9F58F-BEA1-46C8-883A-2E2D092369EB}"/>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09</a:t>
            </a:r>
          </a:p>
        </p:txBody>
      </p:sp>
      <p:sp>
        <p:nvSpPr>
          <p:cNvPr id="17" name="Rectangle: Rounded Corners 176">
            <a:extLst>
              <a:ext uri="{FF2B5EF4-FFF2-40B4-BE49-F238E27FC236}">
                <a16:creationId xmlns:a16="http://schemas.microsoft.com/office/drawing/2014/main" id="{23D056EC-DD40-48B3-8FE2-2B7113C71C14}"/>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08</a:t>
            </a:r>
          </a:p>
        </p:txBody>
      </p:sp>
      <p:sp>
        <p:nvSpPr>
          <p:cNvPr id="18" name="Rectangle: Rounded Corners 177">
            <a:extLst>
              <a:ext uri="{FF2B5EF4-FFF2-40B4-BE49-F238E27FC236}">
                <a16:creationId xmlns:a16="http://schemas.microsoft.com/office/drawing/2014/main" id="{90370E08-2678-4A2F-B297-15FB23DDD29B}"/>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07</a:t>
            </a:r>
          </a:p>
        </p:txBody>
      </p:sp>
      <p:sp>
        <p:nvSpPr>
          <p:cNvPr id="19" name="Rectangle: Rounded Corners 178">
            <a:extLst>
              <a:ext uri="{FF2B5EF4-FFF2-40B4-BE49-F238E27FC236}">
                <a16:creationId xmlns:a16="http://schemas.microsoft.com/office/drawing/2014/main" id="{68B8FE45-45C7-4981-AAA5-E349D81F3027}"/>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06</a:t>
            </a:r>
          </a:p>
        </p:txBody>
      </p:sp>
      <p:sp>
        <p:nvSpPr>
          <p:cNvPr id="20" name="Rectangle: Rounded Corners 179">
            <a:extLst>
              <a:ext uri="{FF2B5EF4-FFF2-40B4-BE49-F238E27FC236}">
                <a16:creationId xmlns:a16="http://schemas.microsoft.com/office/drawing/2014/main" id="{3F153729-FDBD-4EB4-AE34-FE8FDA2B9D22}"/>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05</a:t>
            </a:r>
          </a:p>
        </p:txBody>
      </p:sp>
      <p:sp>
        <p:nvSpPr>
          <p:cNvPr id="21" name="Rectangle: Rounded Corners 180">
            <a:extLst>
              <a:ext uri="{FF2B5EF4-FFF2-40B4-BE49-F238E27FC236}">
                <a16:creationId xmlns:a16="http://schemas.microsoft.com/office/drawing/2014/main" id="{C504947B-95BA-4E4E-806B-E6908ED53E70}"/>
              </a:ext>
            </a:extLst>
          </p:cNvPr>
          <p:cNvSpPr/>
          <p:nvPr/>
        </p:nvSpPr>
        <p:spPr>
          <a:xfrm>
            <a:off x="13353364" y="3092606"/>
            <a:ext cx="3438941" cy="165486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prstClr val="white"/>
                </a:solidFill>
                <a:latin typeface="Times New Roman" panose="02020603050405020304" pitchFamily="18" charset="0"/>
                <a:cs typeface="Times New Roman" panose="02020603050405020304" pitchFamily="18" charset="0"/>
              </a:rPr>
              <a:t>0 : 04</a:t>
            </a:r>
          </a:p>
        </p:txBody>
      </p:sp>
      <p:sp>
        <p:nvSpPr>
          <p:cNvPr id="22" name="Rectangle: Rounded Corners 181">
            <a:extLst>
              <a:ext uri="{FF2B5EF4-FFF2-40B4-BE49-F238E27FC236}">
                <a16:creationId xmlns:a16="http://schemas.microsoft.com/office/drawing/2014/main" id="{FA2AE9AA-DF6C-4198-8070-BE28C33BC93B}"/>
              </a:ext>
            </a:extLst>
          </p:cNvPr>
          <p:cNvSpPr/>
          <p:nvPr/>
        </p:nvSpPr>
        <p:spPr>
          <a:xfrm>
            <a:off x="13353364" y="3092606"/>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03</a:t>
            </a:r>
          </a:p>
        </p:txBody>
      </p:sp>
      <p:sp>
        <p:nvSpPr>
          <p:cNvPr id="23" name="Rectangle: Rounded Corners 182">
            <a:extLst>
              <a:ext uri="{FF2B5EF4-FFF2-40B4-BE49-F238E27FC236}">
                <a16:creationId xmlns:a16="http://schemas.microsoft.com/office/drawing/2014/main" id="{5574E918-FCCF-4F5A-8338-F0195D48D322}"/>
              </a:ext>
            </a:extLst>
          </p:cNvPr>
          <p:cNvSpPr/>
          <p:nvPr/>
        </p:nvSpPr>
        <p:spPr>
          <a:xfrm>
            <a:off x="13353364" y="3092606"/>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02</a:t>
            </a:r>
          </a:p>
        </p:txBody>
      </p:sp>
      <p:sp>
        <p:nvSpPr>
          <p:cNvPr id="24" name="Rectangle: Rounded Corners 183">
            <a:extLst>
              <a:ext uri="{FF2B5EF4-FFF2-40B4-BE49-F238E27FC236}">
                <a16:creationId xmlns:a16="http://schemas.microsoft.com/office/drawing/2014/main" id="{84498586-260B-44AC-9119-279CD8106F7A}"/>
              </a:ext>
            </a:extLst>
          </p:cNvPr>
          <p:cNvSpPr/>
          <p:nvPr/>
        </p:nvSpPr>
        <p:spPr>
          <a:xfrm>
            <a:off x="13353364" y="3092606"/>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01</a:t>
            </a:r>
          </a:p>
        </p:txBody>
      </p:sp>
      <p:sp>
        <p:nvSpPr>
          <p:cNvPr id="25" name="Rectangle: Rounded Corners 184">
            <a:extLst>
              <a:ext uri="{FF2B5EF4-FFF2-40B4-BE49-F238E27FC236}">
                <a16:creationId xmlns:a16="http://schemas.microsoft.com/office/drawing/2014/main" id="{07059D34-D489-4C48-9C01-029A2E8240D4}"/>
              </a:ext>
            </a:extLst>
          </p:cNvPr>
          <p:cNvSpPr/>
          <p:nvPr/>
        </p:nvSpPr>
        <p:spPr>
          <a:xfrm>
            <a:off x="13353364" y="3092606"/>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a:solidFill>
                  <a:srgbClr val="FFFF00"/>
                </a:solidFill>
                <a:latin typeface="Times New Roman" panose="02020603050405020304" pitchFamily="18" charset="0"/>
                <a:cs typeface="Times New Roman" panose="02020603050405020304" pitchFamily="18" charset="0"/>
              </a:rPr>
              <a:t>0 : 00</a:t>
            </a:r>
          </a:p>
        </p:txBody>
      </p:sp>
      <p:sp>
        <p:nvSpPr>
          <p:cNvPr id="26" name="Rectangle: Rounded Corners 186">
            <a:extLst>
              <a:ext uri="{FF2B5EF4-FFF2-40B4-BE49-F238E27FC236}">
                <a16:creationId xmlns:a16="http://schemas.microsoft.com/office/drawing/2014/main" id="{09BD8570-F3EE-4550-91DC-3636FF64E440}"/>
              </a:ext>
            </a:extLst>
          </p:cNvPr>
          <p:cNvSpPr/>
          <p:nvPr/>
        </p:nvSpPr>
        <p:spPr>
          <a:xfrm>
            <a:off x="13353364" y="3108908"/>
            <a:ext cx="3438941" cy="165486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a:solidFill>
                  <a:srgbClr val="FFFF00"/>
                </a:solidFill>
                <a:latin typeface="Times New Roman" panose="02020603050405020304" pitchFamily="18" charset="0"/>
                <a:cs typeface="Times New Roman" panose="02020603050405020304" pitchFamily="18" charset="0"/>
              </a:rPr>
              <a:t>HẾT GIỜ</a:t>
            </a:r>
          </a:p>
        </p:txBody>
      </p:sp>
      <p:pic>
        <p:nvPicPr>
          <p:cNvPr id="27" name="Picture 2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3" name="Rectangle 2"/>
          <p:cNvSpPr/>
          <p:nvPr/>
        </p:nvSpPr>
        <p:spPr>
          <a:xfrm>
            <a:off x="1143000" y="1228330"/>
            <a:ext cx="11800971" cy="4448570"/>
          </a:xfrm>
          <a:prstGeom prst="rect">
            <a:avLst/>
          </a:prstGeom>
        </p:spPr>
        <p:txBody>
          <a:bodyPr wrap="square">
            <a:spAutoFit/>
          </a:bodyPr>
          <a:lstStyle/>
          <a:p>
            <a:pPr eaLnBrk="0" fontAlgn="base" hangingPunct="0">
              <a:spcAft>
                <a:spcPts val="0"/>
              </a:spcAft>
            </a:pPr>
            <a:r>
              <a:rPr lang="en-US" sz="4000" b="1" dirty="0" err="1">
                <a:latin typeface="Times New Roman" panose="02020603050405020304" pitchFamily="18" charset="0"/>
                <a:ea typeface="Times New Roman" panose="02020603050405020304" pitchFamily="18" charset="0"/>
              </a:rPr>
              <a:t>Câu</a:t>
            </a:r>
            <a:r>
              <a:rPr lang="en-US" sz="4000" b="1" dirty="0">
                <a:latin typeface="Times New Roman" panose="02020603050405020304" pitchFamily="18" charset="0"/>
                <a:ea typeface="Times New Roman" panose="02020603050405020304" pitchFamily="18" charset="0"/>
              </a:rPr>
              <a:t> 10: </a:t>
            </a:r>
            <a:r>
              <a:rPr lang="en-US" sz="4000" dirty="0" err="1">
                <a:latin typeface="Times New Roman" panose="02020603050405020304" pitchFamily="18" charset="0"/>
                <a:ea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các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tượng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sau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đây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tượng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nào</a:t>
            </a:r>
            <a:r>
              <a:rPr lang="en-US" sz="4000" dirty="0">
                <a:latin typeface="Times New Roman" panose="02020603050405020304" pitchFamily="18" charset="0"/>
                <a:ea typeface="Times New Roman" panose="02020603050405020304" pitchFamily="18" charset="0"/>
              </a:rPr>
              <a:t> do </a:t>
            </a:r>
            <a:r>
              <a:rPr lang="en-US" sz="4000" dirty="0" err="1">
                <a:latin typeface="Times New Roman" panose="02020603050405020304" pitchFamily="18" charset="0"/>
                <a:ea typeface="Times New Roman" panose="02020603050405020304" pitchFamily="18" charset="0"/>
              </a:rPr>
              <a:t>áp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suất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khí</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quyển</a:t>
            </a:r>
            <a:r>
              <a:rPr lang="en-US" sz="4000" dirty="0">
                <a:latin typeface="Times New Roman" panose="02020603050405020304" pitchFamily="18" charset="0"/>
                <a:ea typeface="Times New Roman" panose="02020603050405020304" pitchFamily="18" charset="0"/>
              </a:rPr>
              <a:t>:</a:t>
            </a:r>
          </a:p>
          <a:p>
            <a:pPr algn="just" eaLnBrk="0" fontAlgn="base" hangingPunct="0">
              <a:spcAft>
                <a:spcPts val="0"/>
              </a:spcAft>
            </a:pPr>
            <a:r>
              <a:rPr lang="en-US" sz="4000" dirty="0">
                <a:latin typeface="Times New Roman" panose="02020603050405020304" pitchFamily="18" charset="0"/>
                <a:ea typeface="Times New Roman" panose="02020603050405020304" pitchFamily="18" charset="0"/>
              </a:rPr>
              <a:t>A. </a:t>
            </a:r>
            <a:r>
              <a:rPr lang="en-US" sz="4000" dirty="0" err="1">
                <a:latin typeface="Times New Roman" panose="02020603050405020304" pitchFamily="18" charset="0"/>
                <a:ea typeface="Times New Roman" panose="02020603050405020304" pitchFamily="18" charset="0"/>
              </a:rPr>
              <a:t>Quả</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bóng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bàn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bị</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bẹp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thả</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vào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nước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nóng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sẽ</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phồng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như</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cũ</a:t>
            </a:r>
            <a:r>
              <a:rPr lang="en-US" sz="4000" dirty="0">
                <a:latin typeface="Times New Roman" panose="02020603050405020304" pitchFamily="18" charset="0"/>
                <a:ea typeface="Times New Roman" panose="02020603050405020304" pitchFamily="18" charset="0"/>
              </a:rPr>
              <a:t>.</a:t>
            </a:r>
          </a:p>
          <a:p>
            <a:pPr algn="just" eaLnBrk="0" fontAlgn="base" hangingPunct="0">
              <a:spcAft>
                <a:spcPts val="0"/>
              </a:spcAft>
            </a:pPr>
            <a:r>
              <a:rPr lang="en-US" sz="4000" dirty="0">
                <a:latin typeface="Times New Roman" panose="02020603050405020304" pitchFamily="18" charset="0"/>
                <a:ea typeface="Times New Roman" panose="02020603050405020304" pitchFamily="18" charset="0"/>
              </a:rPr>
              <a:t>B. </a:t>
            </a:r>
            <a:r>
              <a:rPr lang="en-US" sz="4000" dirty="0" err="1">
                <a:latin typeface="Times New Roman" panose="02020603050405020304" pitchFamily="18" charset="0"/>
                <a:ea typeface="Times New Roman" panose="02020603050405020304" pitchFamily="18" charset="0"/>
              </a:rPr>
              <a:t>Bánh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xe</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đạp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bơm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căng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để</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ngoài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nắng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thể</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bị</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nổ</a:t>
            </a:r>
            <a:r>
              <a:rPr lang="en-US" sz="4000" dirty="0">
                <a:latin typeface="Times New Roman" panose="02020603050405020304" pitchFamily="18" charset="0"/>
                <a:ea typeface="Times New Roman" panose="02020603050405020304" pitchFamily="18" charset="0"/>
              </a:rPr>
              <a:t>.</a:t>
            </a:r>
          </a:p>
          <a:p>
            <a:pPr algn="just" eaLnBrk="0" fontAlgn="base" hangingPunct="0">
              <a:spcAft>
                <a:spcPts val="0"/>
              </a:spcAft>
            </a:pPr>
            <a:r>
              <a:rPr lang="en-US" sz="4000" dirty="0">
                <a:latin typeface="Times New Roman" panose="02020603050405020304" pitchFamily="18" charset="0"/>
                <a:ea typeface="Times New Roman" panose="02020603050405020304" pitchFamily="18" charset="0"/>
              </a:rPr>
              <a:t>C. </a:t>
            </a:r>
            <a:r>
              <a:rPr lang="en-US" sz="4000" dirty="0" err="1">
                <a:latin typeface="Times New Roman" panose="02020603050405020304" pitchFamily="18" charset="0"/>
                <a:ea typeface="Times New Roman" panose="02020603050405020304" pitchFamily="18" charset="0"/>
              </a:rPr>
              <a:t>Dùng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ống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nhựa</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nhỏ</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để</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hút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nước</a:t>
            </a:r>
            <a:r>
              <a:rPr lang="en-US" sz="4000" dirty="0">
                <a:latin typeface="Times New Roman" panose="02020603050405020304" pitchFamily="18" charset="0"/>
                <a:ea typeface="Times New Roman" panose="02020603050405020304" pitchFamily="18" charset="0"/>
              </a:rPr>
              <a:t>.</a:t>
            </a:r>
          </a:p>
          <a:p>
            <a:pPr algn="just" eaLnBrk="0" fontAlgn="base" hangingPunct="0">
              <a:spcAft>
                <a:spcPts val="0"/>
              </a:spcAft>
            </a:pPr>
            <a:r>
              <a:rPr lang="en-US" sz="4000" dirty="0">
                <a:latin typeface="Times New Roman" panose="02020603050405020304" pitchFamily="18" charset="0"/>
                <a:ea typeface="Times New Roman" panose="02020603050405020304" pitchFamily="18" charset="0"/>
              </a:rPr>
              <a:t>D. </a:t>
            </a:r>
            <a:r>
              <a:rPr lang="en-US" sz="4000" dirty="0" err="1">
                <a:latin typeface="Times New Roman" panose="02020603050405020304" pitchFamily="18" charset="0"/>
                <a:ea typeface="Times New Roman" panose="02020603050405020304" pitchFamily="18" charset="0"/>
              </a:rPr>
              <a:t>Thổi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hơi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vào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quả</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bóng</a:t>
            </a:r>
            <a:r>
              <a:rPr lang="en-US" sz="4000" dirty="0">
                <a:latin typeface="Times New Roman" panose="02020603050405020304" pitchFamily="18" charset="0"/>
                <a:ea typeface="Times New Roman" panose="02020603050405020304" pitchFamily="18" charset="0"/>
              </a:rPr>
              <a:t> bay </a:t>
            </a:r>
            <a:r>
              <a:rPr lang="en-US" sz="4000" dirty="0" err="1">
                <a:latin typeface="Times New Roman" panose="02020603050405020304" pitchFamily="18" charset="0"/>
                <a:ea typeface="Times New Roman" panose="02020603050405020304" pitchFamily="18" charset="0"/>
              </a:rPr>
              <a:t>nó</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sẽ</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phồng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lên</a:t>
            </a:r>
            <a:r>
              <a:rPr lang="en-US" sz="4000" dirty="0">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903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1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14"/>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grpId="0" nodeType="afterEffect">
                                  <p:stCondLst>
                                    <p:cond delay="0"/>
                                  </p:stCondLst>
                                  <p:childTnLst>
                                    <p:set>
                                      <p:cBhvr>
                                        <p:cTn id="40" dur="1" fill="hold">
                                          <p:stCondLst>
                                            <p:cond delay="999"/>
                                          </p:stCondLst>
                                        </p:cTn>
                                        <p:tgtEl>
                                          <p:spTgt spid="15"/>
                                        </p:tgtEl>
                                        <p:attrNameLst>
                                          <p:attrName>style.visibility</p:attrName>
                                        </p:attrNameLst>
                                      </p:cBhvr>
                                      <p:to>
                                        <p:strVal val="visible"/>
                                      </p:to>
                                    </p:set>
                                  </p:childTnLst>
                                </p:cTn>
                              </p:par>
                            </p:childTnLst>
                          </p:cTn>
                        </p:par>
                        <p:par>
                          <p:cTn id="41" fill="hold">
                            <p:stCondLst>
                              <p:cond delay="6500"/>
                            </p:stCondLst>
                            <p:childTnLst>
                              <p:par>
                                <p:cTn id="42" presetID="1" presetClass="entr" presetSubtype="0" fill="hold" grpId="0" nodeType="afterEffect">
                                  <p:stCondLst>
                                    <p:cond delay="0"/>
                                  </p:stCondLst>
                                  <p:childTnLst>
                                    <p:set>
                                      <p:cBhvr>
                                        <p:cTn id="43" dur="1" fill="hold">
                                          <p:stCondLst>
                                            <p:cond delay="999"/>
                                          </p:stCondLst>
                                        </p:cTn>
                                        <p:tgtEl>
                                          <p:spTgt spid="16"/>
                                        </p:tgtEl>
                                        <p:attrNameLst>
                                          <p:attrName>style.visibility</p:attrName>
                                        </p:attrNameLst>
                                      </p:cBhvr>
                                      <p:to>
                                        <p:strVal val="visible"/>
                                      </p:to>
                                    </p:set>
                                  </p:childTnLst>
                                </p:cTn>
                              </p:par>
                            </p:childTnLst>
                          </p:cTn>
                        </p:par>
                        <p:par>
                          <p:cTn id="44" fill="hold">
                            <p:stCondLst>
                              <p:cond delay="7500"/>
                            </p:stCondLst>
                            <p:childTnLst>
                              <p:par>
                                <p:cTn id="45" presetID="1" presetClass="entr" presetSubtype="0" fill="hold" grpId="0" nodeType="afterEffect">
                                  <p:stCondLst>
                                    <p:cond delay="0"/>
                                  </p:stCondLst>
                                  <p:childTnLst>
                                    <p:set>
                                      <p:cBhvr>
                                        <p:cTn id="46" dur="1" fill="hold">
                                          <p:stCondLst>
                                            <p:cond delay="999"/>
                                          </p:stCondLst>
                                        </p:cTn>
                                        <p:tgtEl>
                                          <p:spTgt spid="17"/>
                                        </p:tgtEl>
                                        <p:attrNameLst>
                                          <p:attrName>style.visibility</p:attrName>
                                        </p:attrNameLst>
                                      </p:cBhvr>
                                      <p:to>
                                        <p:strVal val="visible"/>
                                      </p:to>
                                    </p:set>
                                  </p:childTnLst>
                                </p:cTn>
                              </p:par>
                            </p:childTnLst>
                          </p:cTn>
                        </p:par>
                        <p:par>
                          <p:cTn id="47" fill="hold">
                            <p:stCondLst>
                              <p:cond delay="8500"/>
                            </p:stCondLst>
                            <p:childTnLst>
                              <p:par>
                                <p:cTn id="48" presetID="1" presetClass="entr" presetSubtype="0" fill="hold" grpId="0" nodeType="afterEffect">
                                  <p:stCondLst>
                                    <p:cond delay="0"/>
                                  </p:stCondLst>
                                  <p:childTnLst>
                                    <p:set>
                                      <p:cBhvr>
                                        <p:cTn id="49" dur="1" fill="hold">
                                          <p:stCondLst>
                                            <p:cond delay="999"/>
                                          </p:stCondLst>
                                        </p:cTn>
                                        <p:tgtEl>
                                          <p:spTgt spid="18"/>
                                        </p:tgtEl>
                                        <p:attrNameLst>
                                          <p:attrName>style.visibility</p:attrName>
                                        </p:attrNameLst>
                                      </p:cBhvr>
                                      <p:to>
                                        <p:strVal val="visible"/>
                                      </p:to>
                                    </p:set>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999"/>
                                          </p:stCondLst>
                                        </p:cTn>
                                        <p:tgtEl>
                                          <p:spTgt spid="19"/>
                                        </p:tgtEl>
                                        <p:attrNameLst>
                                          <p:attrName>style.visibility</p:attrName>
                                        </p:attrNameLst>
                                      </p:cBhvr>
                                      <p:to>
                                        <p:strVal val="visible"/>
                                      </p:to>
                                    </p:set>
                                  </p:childTnLst>
                                </p:cTn>
                              </p:par>
                            </p:childTnLst>
                          </p:cTn>
                        </p:par>
                        <p:par>
                          <p:cTn id="53" fill="hold">
                            <p:stCondLst>
                              <p:cond delay="10500"/>
                            </p:stCondLst>
                            <p:childTnLst>
                              <p:par>
                                <p:cTn id="54" presetID="1" presetClass="entr" presetSubtype="0" fill="hold" grpId="0" nodeType="afterEffect">
                                  <p:stCondLst>
                                    <p:cond delay="0"/>
                                  </p:stCondLst>
                                  <p:childTnLst>
                                    <p:set>
                                      <p:cBhvr>
                                        <p:cTn id="55" dur="1" fill="hold">
                                          <p:stCondLst>
                                            <p:cond delay="999"/>
                                          </p:stCondLst>
                                        </p:cTn>
                                        <p:tgtEl>
                                          <p:spTgt spid="20"/>
                                        </p:tgtEl>
                                        <p:attrNameLst>
                                          <p:attrName>style.visibility</p:attrName>
                                        </p:attrNameLst>
                                      </p:cBhvr>
                                      <p:to>
                                        <p:strVal val="visible"/>
                                      </p:to>
                                    </p:set>
                                  </p:childTnLst>
                                </p:cTn>
                              </p:par>
                            </p:childTnLst>
                          </p:cTn>
                        </p:par>
                        <p:par>
                          <p:cTn id="56" fill="hold">
                            <p:stCondLst>
                              <p:cond delay="11500"/>
                            </p:stCondLst>
                            <p:childTnLst>
                              <p:par>
                                <p:cTn id="57" presetID="1" presetClass="entr" presetSubtype="0" fill="hold" grpId="0" nodeType="afterEffect">
                                  <p:stCondLst>
                                    <p:cond delay="0"/>
                                  </p:stCondLst>
                                  <p:childTnLst>
                                    <p:set>
                                      <p:cBhvr>
                                        <p:cTn id="58" dur="1" fill="hold">
                                          <p:stCondLst>
                                            <p:cond delay="999"/>
                                          </p:stCondLst>
                                        </p:cTn>
                                        <p:tgtEl>
                                          <p:spTgt spid="21"/>
                                        </p:tgtEl>
                                        <p:attrNameLst>
                                          <p:attrName>style.visibility</p:attrName>
                                        </p:attrNameLst>
                                      </p:cBhvr>
                                      <p:to>
                                        <p:strVal val="visible"/>
                                      </p:to>
                                    </p:set>
                                  </p:childTnLst>
                                </p:cTn>
                              </p:par>
                            </p:childTnLst>
                          </p:cTn>
                        </p:par>
                        <p:par>
                          <p:cTn id="59" fill="hold">
                            <p:stCondLst>
                              <p:cond delay="12500"/>
                            </p:stCondLst>
                            <p:childTnLst>
                              <p:par>
                                <p:cTn id="60" presetID="1" presetClass="entr" presetSubtype="0" fill="hold" grpId="0" nodeType="afterEffect">
                                  <p:stCondLst>
                                    <p:cond delay="0"/>
                                  </p:stCondLst>
                                  <p:childTnLst>
                                    <p:set>
                                      <p:cBhvr>
                                        <p:cTn id="61" dur="1" fill="hold">
                                          <p:stCondLst>
                                            <p:cond delay="999"/>
                                          </p:stCondLst>
                                        </p:cTn>
                                        <p:tgtEl>
                                          <p:spTgt spid="22"/>
                                        </p:tgtEl>
                                        <p:attrNameLst>
                                          <p:attrName>style.visibility</p:attrName>
                                        </p:attrNameLst>
                                      </p:cBhvr>
                                      <p:to>
                                        <p:strVal val="visible"/>
                                      </p:to>
                                    </p:set>
                                  </p:childTnLst>
                                </p:cTn>
                              </p:par>
                            </p:childTnLst>
                          </p:cTn>
                        </p:par>
                        <p:par>
                          <p:cTn id="62" fill="hold">
                            <p:stCondLst>
                              <p:cond delay="13500"/>
                            </p:stCondLst>
                            <p:childTnLst>
                              <p:par>
                                <p:cTn id="63" presetID="1" presetClass="entr" presetSubtype="0" fill="hold" grpId="0" nodeType="afterEffect">
                                  <p:stCondLst>
                                    <p:cond delay="0"/>
                                  </p:stCondLst>
                                  <p:childTnLst>
                                    <p:set>
                                      <p:cBhvr>
                                        <p:cTn id="64" dur="1" fill="hold">
                                          <p:stCondLst>
                                            <p:cond delay="999"/>
                                          </p:stCondLst>
                                        </p:cTn>
                                        <p:tgtEl>
                                          <p:spTgt spid="23"/>
                                        </p:tgtEl>
                                        <p:attrNameLst>
                                          <p:attrName>style.visibility</p:attrName>
                                        </p:attrNameLst>
                                      </p:cBhvr>
                                      <p:to>
                                        <p:strVal val="visible"/>
                                      </p:to>
                                    </p:set>
                                  </p:childTnLst>
                                </p:cTn>
                              </p:par>
                            </p:childTnLst>
                          </p:cTn>
                        </p:par>
                        <p:par>
                          <p:cTn id="65" fill="hold">
                            <p:stCondLst>
                              <p:cond delay="14500"/>
                            </p:stCondLst>
                            <p:childTnLst>
                              <p:par>
                                <p:cTn id="66" presetID="1" presetClass="entr" presetSubtype="0" fill="hold" grpId="0" nodeType="afterEffect">
                                  <p:stCondLst>
                                    <p:cond delay="0"/>
                                  </p:stCondLst>
                                  <p:childTnLst>
                                    <p:set>
                                      <p:cBhvr>
                                        <p:cTn id="67" dur="1" fill="hold">
                                          <p:stCondLst>
                                            <p:cond delay="999"/>
                                          </p:stCondLst>
                                        </p:cTn>
                                        <p:tgtEl>
                                          <p:spTgt spid="24"/>
                                        </p:tgtEl>
                                        <p:attrNameLst>
                                          <p:attrName>style.visibility</p:attrName>
                                        </p:attrNameLst>
                                      </p:cBhvr>
                                      <p:to>
                                        <p:strVal val="visible"/>
                                      </p:to>
                                    </p:set>
                                  </p:childTnLst>
                                </p:cTn>
                              </p:par>
                            </p:childTnLst>
                          </p:cTn>
                        </p:par>
                        <p:par>
                          <p:cTn id="68" fill="hold">
                            <p:stCondLst>
                              <p:cond delay="15500"/>
                            </p:stCondLst>
                            <p:childTnLst>
                              <p:par>
                                <p:cTn id="69" presetID="1" presetClass="entr" presetSubtype="0" fill="hold" grpId="0" nodeType="afterEffect">
                                  <p:stCondLst>
                                    <p:cond delay="0"/>
                                  </p:stCondLst>
                                  <p:childTnLst>
                                    <p:set>
                                      <p:cBhvr>
                                        <p:cTn id="70" dur="1" fill="hold">
                                          <p:stCondLst>
                                            <p:cond delay="999"/>
                                          </p:stCondLst>
                                        </p:cTn>
                                        <p:tgtEl>
                                          <p:spTgt spid="25"/>
                                        </p:tgtEl>
                                        <p:attrNameLst>
                                          <p:attrName>style.visibility</p:attrName>
                                        </p:attrNameLst>
                                      </p:cBhvr>
                                      <p:to>
                                        <p:strVal val="visible"/>
                                      </p:to>
                                    </p:set>
                                  </p:childTnLst>
                                </p:cTn>
                              </p:par>
                            </p:childTnLst>
                          </p:cTn>
                        </p:par>
                        <p:par>
                          <p:cTn id="71" fill="hold">
                            <p:stCondLst>
                              <p:cond delay="16500"/>
                            </p:stCondLst>
                            <p:childTnLst>
                              <p:par>
                                <p:cTn id="72" presetID="1" presetClass="entr" presetSubtype="0" fill="hold" grpId="0" nodeType="afterEffect">
                                  <p:stCondLst>
                                    <p:cond delay="0"/>
                                  </p:stCondLst>
                                  <p:childTnLst>
                                    <p:set>
                                      <p:cBhvr>
                                        <p:cTn id="7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6"/>
                  </p:tgtEl>
                </p:cond>
              </p:nextCondLst>
            </p:seq>
          </p:childTnLst>
        </p:cTn>
      </p:par>
    </p:tnLst>
    <p:bldLst>
      <p:bldP spid="7" grpId="0" animBg="1"/>
      <p:bldP spid="10" grpId="0" animBg="1"/>
      <p:bldP spid="6"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8600" y="2933700"/>
            <a:ext cx="17470599" cy="1577355"/>
          </a:xfrm>
          <a:prstGeom prst="rect">
            <a:avLst/>
          </a:prstGeom>
        </p:spPr>
        <p:txBody>
          <a:bodyPr lIns="0" tIns="0" rIns="0" bIns="0" rtlCol="0" anchor="t">
            <a:spAutoFit/>
          </a:bodyPr>
          <a:lstStyle/>
          <a:p>
            <a:pPr algn="ctr">
              <a:lnSpc>
                <a:spcPts val="12300"/>
              </a:lnSpc>
            </a:pPr>
            <a:r>
              <a:rPr lang="en-US" sz="8200" b="1" dirty="0" smtClean="0">
                <a:solidFill>
                  <a:schemeClr val="tx2">
                    <a:lumMod val="60000"/>
                    <a:lumOff val="40000"/>
                  </a:schemeClr>
                </a:solidFill>
                <a:latin typeface="Muli Regular"/>
              </a:rPr>
              <a:t>HOẠT ĐỘNG VẬN DỤNG</a:t>
            </a:r>
            <a:endParaRPr lang="en-US" sz="8200" b="1" dirty="0">
              <a:solidFill>
                <a:schemeClr val="tx2">
                  <a:lumMod val="60000"/>
                  <a:lumOff val="40000"/>
                </a:schemeClr>
              </a:solidFill>
              <a:latin typeface="Muli Regular"/>
            </a:endParaRPr>
          </a:p>
        </p:txBody>
      </p:sp>
      <p:sp>
        <p:nvSpPr>
          <p:cNvPr id="4" name="Freeform 4"/>
          <p:cNvSpPr/>
          <p:nvPr/>
        </p:nvSpPr>
        <p:spPr>
          <a:xfrm rot="-6241892">
            <a:off x="10946785" y="2550728"/>
            <a:ext cx="8218989" cy="8720412"/>
          </a:xfrm>
          <a:custGeom>
            <a:avLst/>
            <a:gdLst/>
            <a:ahLst/>
            <a:cxnLst/>
            <a:rect l="l" t="t" r="r" b="b"/>
            <a:pathLst>
              <a:path w="8218989" h="8720412">
                <a:moveTo>
                  <a:pt x="0" y="0"/>
                </a:moveTo>
                <a:lnTo>
                  <a:pt x="8218988" y="0"/>
                </a:lnTo>
                <a:lnTo>
                  <a:pt x="8218988" y="8720412"/>
                </a:lnTo>
                <a:lnTo>
                  <a:pt x="0" y="8720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05791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81100" y="1790700"/>
            <a:ext cx="159258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1654,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khoa</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rich (Otto von Guericke) –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Magdebourg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Úp</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rỗng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30 cm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tám</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tách</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rời</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smtClean="0">
              <a:ln>
                <a:noFill/>
              </a:ln>
              <a:solidFill>
                <a:schemeClr val="tx2">
                  <a:lumMod val="60000"/>
                  <a:lumOff val="40000"/>
                </a:schemeClr>
              </a:solidFill>
              <a:effectLst/>
              <a:latin typeface="Times New Roman" panose="02020603050405020304" pitchFamily="18" charset="0"/>
              <a:cs typeface="Times New Roman" panose="02020603050405020304" pitchFamily="18" charset="0"/>
            </a:endParaRPr>
          </a:p>
        </p:txBody>
      </p:sp>
      <p:pic>
        <p:nvPicPr>
          <p:cNvPr id="2049" name="Picture 9" descr="Năm 1654, nhà khoa học Ghê – rich (Otto von Guericke) – Thị trưởng của Magdebourg tiến hành một thí nghiệm lịch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37480"/>
            <a:ext cx="8610600" cy="4104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1445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reeform 4"/>
          <p:cNvSpPr/>
          <p:nvPr/>
        </p:nvSpPr>
        <p:spPr>
          <a:xfrm rot="-6241892">
            <a:off x="12820319" y="4442143"/>
            <a:ext cx="5983133" cy="7295586"/>
          </a:xfrm>
          <a:custGeom>
            <a:avLst/>
            <a:gdLst/>
            <a:ahLst/>
            <a:cxnLst/>
            <a:rect l="l" t="t" r="r" b="b"/>
            <a:pathLst>
              <a:path w="8218989" h="8720412">
                <a:moveTo>
                  <a:pt x="0" y="0"/>
                </a:moveTo>
                <a:lnTo>
                  <a:pt x="8218988" y="0"/>
                </a:lnTo>
                <a:lnTo>
                  <a:pt x="8218988" y="8720412"/>
                </a:lnTo>
                <a:lnTo>
                  <a:pt x="0" y="8720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729462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894839"/>
            <a:ext cx="10820400" cy="4832092"/>
          </a:xfrm>
          <a:prstGeom prst="rect">
            <a:avLst/>
          </a:prstGeom>
        </p:spPr>
        <p:txBody>
          <a:bodyPr wrap="square">
            <a:spAutoFit/>
          </a:bodyPr>
          <a:lstStyle/>
          <a:p>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Rút</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hết</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không</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khí</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bên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trong</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quả</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cầu</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ra</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thì</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áp</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suất</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không</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khí</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bên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trong</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quả</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cầu</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không</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còn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đó</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ở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bên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ngoài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vỏ</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quả</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cầu</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chịu</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tác</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dụng</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của</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áp</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suất</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khí</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quyển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từ</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mọi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phía</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làm</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cho</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hai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bán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cầu</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ép</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chặt</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vào</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nhau</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Chính</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vì</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vậy</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mà</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lực</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của</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hai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đàn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ngựa</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mỗi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đàn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8 con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vẫn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không</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kéo</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được</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hai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bán</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cầu</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rời</a:t>
            </a:r>
            <a:r>
              <a:rPr lang="en-US" sz="4400"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4400" dirty="0" err="1">
                <a:solidFill>
                  <a:schemeClr val="tx2">
                    <a:lumMod val="60000"/>
                    <a:lumOff val="40000"/>
                  </a:schemeClr>
                </a:solidFill>
                <a:latin typeface="Times New Roman" panose="02020603050405020304" pitchFamily="18" charset="0"/>
                <a:ea typeface="Times New Roman" panose="02020603050405020304" pitchFamily="18" charset="0"/>
              </a:rPr>
              <a:t>ra.</a:t>
            </a:r>
            <a:endParaRPr lang="en-US" sz="4400" dirty="0">
              <a:solidFill>
                <a:schemeClr val="tx2">
                  <a:lumMod val="60000"/>
                  <a:lumOff val="40000"/>
                </a:schemeClr>
              </a:solidFill>
            </a:endParaRPr>
          </a:p>
        </p:txBody>
      </p:sp>
      <p:pic>
        <p:nvPicPr>
          <p:cNvPr id="6" name="Picture 9" descr="Năm 1654, nhà khoa học Ghê – rich (Otto von Guericke) – Thị trưởng của Magdebourg tiến hành một thí nghiệm lịch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1" y="3162300"/>
            <a:ext cx="6477000" cy="593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263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7790" y="5896366"/>
            <a:ext cx="2540889" cy="4114800"/>
          </a:xfrm>
          <a:custGeom>
            <a:avLst/>
            <a:gdLst/>
            <a:ahLst/>
            <a:cxnLst/>
            <a:rect l="l" t="t" r="r" b="b"/>
            <a:pathLst>
              <a:path w="2540889" h="4114800">
                <a:moveTo>
                  <a:pt x="0" y="0"/>
                </a:moveTo>
                <a:lnTo>
                  <a:pt x="2540889" y="0"/>
                </a:lnTo>
                <a:lnTo>
                  <a:pt x="254088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593331" y="2529030"/>
            <a:ext cx="11848588" cy="5736384"/>
            <a:chOff x="0" y="0"/>
            <a:chExt cx="13099029" cy="6341774"/>
          </a:xfrm>
        </p:grpSpPr>
        <p:sp>
          <p:nvSpPr>
            <p:cNvPr id="4" name="Freeform 4"/>
            <p:cNvSpPr/>
            <p:nvPr/>
          </p:nvSpPr>
          <p:spPr>
            <a:xfrm>
              <a:off x="0" y="0"/>
              <a:ext cx="13099030" cy="6341774"/>
            </a:xfrm>
            <a:custGeom>
              <a:avLst/>
              <a:gdLst/>
              <a:ahLst/>
              <a:cxnLst/>
              <a:rect l="l" t="t" r="r" b="b"/>
              <a:pathLst>
                <a:path w="13099030" h="6341774">
                  <a:moveTo>
                    <a:pt x="12081759" y="0"/>
                  </a:moveTo>
                  <a:lnTo>
                    <a:pt x="1017270" y="0"/>
                  </a:lnTo>
                  <a:cubicBezTo>
                    <a:pt x="455930" y="0"/>
                    <a:pt x="0" y="455930"/>
                    <a:pt x="0" y="1017270"/>
                  </a:cubicBezTo>
                  <a:lnTo>
                    <a:pt x="0" y="4015437"/>
                  </a:lnTo>
                  <a:cubicBezTo>
                    <a:pt x="0" y="4592984"/>
                    <a:pt x="455930" y="5048914"/>
                    <a:pt x="1017270" y="5048914"/>
                  </a:cubicBezTo>
                  <a:lnTo>
                    <a:pt x="1800860" y="5048914"/>
                  </a:lnTo>
                  <a:lnTo>
                    <a:pt x="1800860" y="6341774"/>
                  </a:lnTo>
                  <a:lnTo>
                    <a:pt x="2532380" y="5048914"/>
                  </a:lnTo>
                  <a:lnTo>
                    <a:pt x="12081759" y="5048914"/>
                  </a:lnTo>
                  <a:cubicBezTo>
                    <a:pt x="12643100" y="5048914"/>
                    <a:pt x="13099030" y="4592984"/>
                    <a:pt x="13099030" y="4015437"/>
                  </a:cubicBezTo>
                  <a:lnTo>
                    <a:pt x="13099030" y="1017270"/>
                  </a:lnTo>
                  <a:cubicBezTo>
                    <a:pt x="13099030" y="455930"/>
                    <a:pt x="12644369" y="0"/>
                    <a:pt x="12081759" y="0"/>
                  </a:cubicBezTo>
                  <a:lnTo>
                    <a:pt x="12081759" y="0"/>
                  </a:lnTo>
                  <a:close/>
                </a:path>
              </a:pathLst>
            </a:custGeom>
            <a:solidFill>
              <a:srgbClr val="FECC5F"/>
            </a:solidFill>
          </p:spPr>
        </p:sp>
      </p:grpSp>
      <p:sp>
        <p:nvSpPr>
          <p:cNvPr id="5" name="TextBox 5"/>
          <p:cNvSpPr txBox="1"/>
          <p:nvPr/>
        </p:nvSpPr>
        <p:spPr>
          <a:xfrm>
            <a:off x="2900407" y="3021682"/>
            <a:ext cx="10814316" cy="3699087"/>
          </a:xfrm>
          <a:prstGeom prst="rect">
            <a:avLst/>
          </a:prstGeom>
        </p:spPr>
        <p:txBody>
          <a:bodyPr lIns="0" tIns="0" rIns="0" bIns="0" rtlCol="0" anchor="t">
            <a:spAutoFit/>
          </a:bodyPr>
          <a:lstStyle/>
          <a:p>
            <a:pPr algn="ctr">
              <a:lnSpc>
                <a:spcPts val="7373"/>
              </a:lnSpc>
            </a:pPr>
            <a:r>
              <a:rPr lang="en-US" sz="5266">
                <a:solidFill>
                  <a:srgbClr val="000000"/>
                </a:solidFill>
                <a:latin typeface="Muli Regular"/>
              </a:rPr>
              <a:t>Chất lỏng đựng trong cốc nước có gây ra áp suất lên đáy cốc vì chất lỏng có trọng lượng cũng tác dụng áp lực lên bể mặt đáy cốc.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55671" y="5619480"/>
            <a:ext cx="4591130" cy="4114800"/>
          </a:xfrm>
          <a:custGeom>
            <a:avLst/>
            <a:gdLst/>
            <a:ahLst/>
            <a:cxnLst/>
            <a:rect l="l" t="t" r="r" b="b"/>
            <a:pathLst>
              <a:path w="4591130" h="4114800">
                <a:moveTo>
                  <a:pt x="0" y="0"/>
                </a:moveTo>
                <a:lnTo>
                  <a:pt x="4591130" y="0"/>
                </a:lnTo>
                <a:lnTo>
                  <a:pt x="459113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179966" y="808617"/>
            <a:ext cx="7673009" cy="8229600"/>
          </a:xfrm>
          <a:custGeom>
            <a:avLst/>
            <a:gdLst/>
            <a:ahLst/>
            <a:cxnLst/>
            <a:rect l="l" t="t" r="r" b="b"/>
            <a:pathLst>
              <a:path w="7673009" h="8229600">
                <a:moveTo>
                  <a:pt x="0" y="0"/>
                </a:moveTo>
                <a:lnTo>
                  <a:pt x="7673009" y="0"/>
                </a:lnTo>
                <a:lnTo>
                  <a:pt x="7673009" y="8229600"/>
                </a:lnTo>
                <a:lnTo>
                  <a:pt x="0" y="8229600"/>
                </a:lnTo>
                <a:lnTo>
                  <a:pt x="0" y="0"/>
                </a:lnTo>
                <a:close/>
              </a:path>
            </a:pathLst>
          </a:custGeom>
          <a:blipFill>
            <a:blip r:embed="rId4"/>
            <a:stretch>
              <a:fillRect/>
            </a:stretch>
          </a:blipFill>
        </p:spPr>
      </p:sp>
      <p:sp>
        <p:nvSpPr>
          <p:cNvPr id="4" name="Freeform 4"/>
          <p:cNvSpPr/>
          <p:nvPr/>
        </p:nvSpPr>
        <p:spPr>
          <a:xfrm>
            <a:off x="628475" y="1028700"/>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5173579"/>
            <a:ext cx="4308833" cy="4821072"/>
          </a:xfrm>
          <a:custGeom>
            <a:avLst/>
            <a:gdLst/>
            <a:ahLst/>
            <a:cxnLst/>
            <a:rect l="l" t="t" r="r" b="b"/>
            <a:pathLst>
              <a:path w="4308833" h="4821072">
                <a:moveTo>
                  <a:pt x="0" y="0"/>
                </a:moveTo>
                <a:lnTo>
                  <a:pt x="4308833" y="0"/>
                </a:lnTo>
                <a:lnTo>
                  <a:pt x="4308833" y="4821072"/>
                </a:lnTo>
                <a:lnTo>
                  <a:pt x="0" y="4821072"/>
                </a:lnTo>
                <a:lnTo>
                  <a:pt x="0" y="0"/>
                </a:lnTo>
                <a:close/>
              </a:path>
            </a:pathLst>
          </a:custGeom>
          <a:blipFill>
            <a:blip r:embed="rId2"/>
            <a:stretch>
              <a:fillRect/>
            </a:stretch>
          </a:blipFill>
        </p:spPr>
      </p:sp>
      <p:grpSp>
        <p:nvGrpSpPr>
          <p:cNvPr id="3" name="Group 3"/>
          <p:cNvGrpSpPr/>
          <p:nvPr/>
        </p:nvGrpSpPr>
        <p:grpSpPr>
          <a:xfrm>
            <a:off x="3183117" y="1587394"/>
            <a:ext cx="11474150" cy="4203144"/>
            <a:chOff x="0" y="0"/>
            <a:chExt cx="13099029" cy="4798360"/>
          </a:xfrm>
        </p:grpSpPr>
        <p:sp>
          <p:nvSpPr>
            <p:cNvPr id="4" name="Freeform 4"/>
            <p:cNvSpPr/>
            <p:nvPr/>
          </p:nvSpPr>
          <p:spPr>
            <a:xfrm>
              <a:off x="0" y="0"/>
              <a:ext cx="13099030" cy="4798360"/>
            </a:xfrm>
            <a:custGeom>
              <a:avLst/>
              <a:gdLst/>
              <a:ahLst/>
              <a:cxnLst/>
              <a:rect l="l" t="t" r="r" b="b"/>
              <a:pathLst>
                <a:path w="13099030" h="4798360">
                  <a:moveTo>
                    <a:pt x="12081759" y="0"/>
                  </a:moveTo>
                  <a:lnTo>
                    <a:pt x="1017270" y="0"/>
                  </a:lnTo>
                  <a:cubicBezTo>
                    <a:pt x="455930" y="0"/>
                    <a:pt x="0" y="455930"/>
                    <a:pt x="0" y="1017270"/>
                  </a:cubicBezTo>
                  <a:lnTo>
                    <a:pt x="0" y="2542992"/>
                  </a:lnTo>
                  <a:cubicBezTo>
                    <a:pt x="0" y="3049570"/>
                    <a:pt x="455930" y="3505500"/>
                    <a:pt x="1017270" y="3505500"/>
                  </a:cubicBezTo>
                  <a:lnTo>
                    <a:pt x="1800860" y="3505500"/>
                  </a:lnTo>
                  <a:lnTo>
                    <a:pt x="1800860" y="4798360"/>
                  </a:lnTo>
                  <a:lnTo>
                    <a:pt x="2532380" y="3505500"/>
                  </a:lnTo>
                  <a:lnTo>
                    <a:pt x="12081759" y="3505500"/>
                  </a:lnTo>
                  <a:cubicBezTo>
                    <a:pt x="12643100" y="3505500"/>
                    <a:pt x="13099030" y="3049570"/>
                    <a:pt x="13099030" y="2542992"/>
                  </a:cubicBezTo>
                  <a:lnTo>
                    <a:pt x="13099030" y="1017270"/>
                  </a:lnTo>
                  <a:cubicBezTo>
                    <a:pt x="13099030" y="455930"/>
                    <a:pt x="12644369" y="0"/>
                    <a:pt x="12081759" y="0"/>
                  </a:cubicBezTo>
                  <a:lnTo>
                    <a:pt x="12081759" y="0"/>
                  </a:lnTo>
                  <a:close/>
                </a:path>
              </a:pathLst>
            </a:custGeom>
            <a:solidFill>
              <a:srgbClr val="FECC5F"/>
            </a:solidFill>
          </p:spPr>
        </p:sp>
      </p:grpSp>
      <p:sp>
        <p:nvSpPr>
          <p:cNvPr id="5" name="TextBox 5"/>
          <p:cNvSpPr txBox="1"/>
          <p:nvPr/>
        </p:nvSpPr>
        <p:spPr>
          <a:xfrm>
            <a:off x="3271946" y="2174386"/>
            <a:ext cx="11296490" cy="870574"/>
          </a:xfrm>
          <a:prstGeom prst="rect">
            <a:avLst/>
          </a:prstGeom>
        </p:spPr>
        <p:txBody>
          <a:bodyPr lIns="0" tIns="0" rIns="0" bIns="0" rtlCol="0" anchor="t">
            <a:spAutoFit/>
          </a:bodyPr>
          <a:lstStyle/>
          <a:p>
            <a:pPr algn="ctr">
              <a:lnSpc>
                <a:spcPts val="7140"/>
              </a:lnSpc>
            </a:pPr>
            <a:r>
              <a:rPr lang="en-US" sz="5100">
                <a:solidFill>
                  <a:srgbClr val="000000"/>
                </a:solidFill>
                <a:latin typeface="Muli Regular"/>
              </a:rPr>
              <a:t>Áp suất xuất hiện khi nào?</a:t>
            </a:r>
          </a:p>
        </p:txBody>
      </p:sp>
      <p:sp>
        <p:nvSpPr>
          <p:cNvPr id="6" name="Freeform 6"/>
          <p:cNvSpPr/>
          <p:nvPr/>
        </p:nvSpPr>
        <p:spPr>
          <a:xfrm rot="4972545" flipV="1">
            <a:off x="12780465" y="2726481"/>
            <a:ext cx="10578966" cy="11421286"/>
          </a:xfrm>
          <a:custGeom>
            <a:avLst/>
            <a:gdLst/>
            <a:ahLst/>
            <a:cxnLst/>
            <a:rect l="l" t="t" r="r" b="b"/>
            <a:pathLst>
              <a:path w="10578966" h="11421286">
                <a:moveTo>
                  <a:pt x="0" y="11421286"/>
                </a:moveTo>
                <a:lnTo>
                  <a:pt x="10578966" y="11421286"/>
                </a:lnTo>
                <a:lnTo>
                  <a:pt x="10578966" y="0"/>
                </a:lnTo>
                <a:lnTo>
                  <a:pt x="0" y="0"/>
                </a:lnTo>
                <a:lnTo>
                  <a:pt x="0" y="11421286"/>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4972545">
            <a:off x="-2691855" y="-6493952"/>
            <a:ext cx="10578966" cy="11421286"/>
          </a:xfrm>
          <a:custGeom>
            <a:avLst/>
            <a:gdLst/>
            <a:ahLst/>
            <a:cxnLst/>
            <a:rect l="l" t="t" r="r" b="b"/>
            <a:pathLst>
              <a:path w="10578966" h="11421286">
                <a:moveTo>
                  <a:pt x="0" y="0"/>
                </a:moveTo>
                <a:lnTo>
                  <a:pt x="10578966" y="0"/>
                </a:lnTo>
                <a:lnTo>
                  <a:pt x="10578966" y="11421286"/>
                </a:lnTo>
                <a:lnTo>
                  <a:pt x="0" y="114212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94593" y="1028700"/>
            <a:ext cx="10672143" cy="8044128"/>
          </a:xfrm>
          <a:custGeom>
            <a:avLst/>
            <a:gdLst/>
            <a:ahLst/>
            <a:cxnLst/>
            <a:rect l="l" t="t" r="r" b="b"/>
            <a:pathLst>
              <a:path w="10672143" h="8044128">
                <a:moveTo>
                  <a:pt x="0" y="0"/>
                </a:moveTo>
                <a:lnTo>
                  <a:pt x="10672143" y="0"/>
                </a:lnTo>
                <a:lnTo>
                  <a:pt x="10672143" y="8044128"/>
                </a:lnTo>
                <a:lnTo>
                  <a:pt x="0" y="80441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350249" y="3449928"/>
            <a:ext cx="7089510" cy="4526825"/>
          </a:xfrm>
          <a:prstGeom prst="rect">
            <a:avLst/>
          </a:prstGeom>
        </p:spPr>
        <p:txBody>
          <a:bodyPr lIns="0" tIns="0" rIns="0" bIns="0" rtlCol="0" anchor="t">
            <a:spAutoFit/>
          </a:bodyPr>
          <a:lstStyle/>
          <a:p>
            <a:pPr algn="ctr">
              <a:lnSpc>
                <a:spcPts val="5114"/>
              </a:lnSpc>
            </a:pPr>
            <a:r>
              <a:rPr lang="en-US" sz="3653">
                <a:solidFill>
                  <a:srgbClr val="FFFFFF"/>
                </a:solidFill>
                <a:latin typeface="DejaVu Serif"/>
              </a:rPr>
              <a:t>Một vật khỉ đặt trển bế mặt của vật khác thì nó sễ gây ra áp suất lên diện tích mặt bị ép do có trọng lượng tác dụng lực ép lến bế mặt vật khác, có phưong vuông góc với bế mặt vật.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5069102"/>
            <a:ext cx="3336729" cy="4114800"/>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654791" y="2766386"/>
            <a:ext cx="12077222" cy="5025448"/>
            <a:chOff x="0" y="0"/>
            <a:chExt cx="2431064" cy="1011589"/>
          </a:xfrm>
        </p:grpSpPr>
        <p:sp>
          <p:nvSpPr>
            <p:cNvPr id="4" name="Freeform 4"/>
            <p:cNvSpPr/>
            <p:nvPr/>
          </p:nvSpPr>
          <p:spPr>
            <a:xfrm>
              <a:off x="0" y="0"/>
              <a:ext cx="2446253" cy="1015827"/>
            </a:xfrm>
            <a:custGeom>
              <a:avLst/>
              <a:gdLst/>
              <a:ahLst/>
              <a:cxnLst/>
              <a:rect l="l" t="t" r="r" b="b"/>
              <a:pathLst>
                <a:path w="2446253" h="1015827">
                  <a:moveTo>
                    <a:pt x="1380305" y="0"/>
                  </a:moveTo>
                  <a:cubicBezTo>
                    <a:pt x="1406971" y="0"/>
                    <a:pt x="1433796" y="0"/>
                    <a:pt x="1460409" y="0"/>
                  </a:cubicBezTo>
                  <a:cubicBezTo>
                    <a:pt x="1672584" y="16896"/>
                    <a:pt x="1805183" y="73137"/>
                    <a:pt x="1865580" y="165165"/>
                  </a:cubicBezTo>
                  <a:cubicBezTo>
                    <a:pt x="2219311" y="152892"/>
                    <a:pt x="2446253" y="326905"/>
                    <a:pt x="2319759" y="497690"/>
                  </a:cubicBezTo>
                  <a:cubicBezTo>
                    <a:pt x="2371879" y="533577"/>
                    <a:pt x="2415361" y="573720"/>
                    <a:pt x="2431064" y="627600"/>
                  </a:cubicBezTo>
                  <a:cubicBezTo>
                    <a:pt x="2431064" y="643034"/>
                    <a:pt x="2431064" y="658431"/>
                    <a:pt x="2431064" y="673863"/>
                  </a:cubicBezTo>
                  <a:cubicBezTo>
                    <a:pt x="2384266" y="810991"/>
                    <a:pt x="2182894" y="903653"/>
                    <a:pt x="1852296" y="878707"/>
                  </a:cubicBezTo>
                  <a:cubicBezTo>
                    <a:pt x="1767236" y="949116"/>
                    <a:pt x="1615879" y="1015827"/>
                    <a:pt x="1380354" y="1010845"/>
                  </a:cubicBezTo>
                  <a:cubicBezTo>
                    <a:pt x="1258615" y="1006223"/>
                    <a:pt x="1173923" y="979450"/>
                    <a:pt x="1099772" y="946922"/>
                  </a:cubicBezTo>
                  <a:cubicBezTo>
                    <a:pt x="1021670" y="973960"/>
                    <a:pt x="937084" y="995180"/>
                    <a:pt x="814870" y="995413"/>
                  </a:cubicBezTo>
                  <a:cubicBezTo>
                    <a:pt x="532126" y="995813"/>
                    <a:pt x="342981" y="891646"/>
                    <a:pt x="338396" y="748764"/>
                  </a:cubicBezTo>
                  <a:cubicBezTo>
                    <a:pt x="156629" y="715338"/>
                    <a:pt x="33518" y="652945"/>
                    <a:pt x="0" y="546181"/>
                  </a:cubicBezTo>
                  <a:cubicBezTo>
                    <a:pt x="0" y="530750"/>
                    <a:pt x="0" y="515284"/>
                    <a:pt x="0" y="499918"/>
                  </a:cubicBezTo>
                  <a:cubicBezTo>
                    <a:pt x="36996" y="394122"/>
                    <a:pt x="153414" y="327668"/>
                    <a:pt x="347250" y="299498"/>
                  </a:cubicBezTo>
                  <a:cubicBezTo>
                    <a:pt x="335603" y="121030"/>
                    <a:pt x="723329" y="9512"/>
                    <a:pt x="1041855" y="88137"/>
                  </a:cubicBezTo>
                  <a:cubicBezTo>
                    <a:pt x="1117693" y="49257"/>
                    <a:pt x="1224990" y="6851"/>
                    <a:pt x="1380305" y="0"/>
                  </a:cubicBezTo>
                  <a:close/>
                </a:path>
              </a:pathLst>
            </a:custGeom>
            <a:solidFill>
              <a:srgbClr val="FECC5F"/>
            </a:solidFill>
          </p:spPr>
        </p:sp>
        <p:sp>
          <p:nvSpPr>
            <p:cNvPr id="5" name="TextBox 5"/>
            <p:cNvSpPr txBox="1"/>
            <p:nvPr/>
          </p:nvSpPr>
          <p:spPr>
            <a:xfrm>
              <a:off x="38100" y="98425"/>
              <a:ext cx="736600" cy="358775"/>
            </a:xfrm>
            <a:prstGeom prst="rect">
              <a:avLst/>
            </a:prstGeom>
          </p:spPr>
          <p:txBody>
            <a:bodyPr lIns="50800" tIns="50800" rIns="50800" bIns="50800" rtlCol="0" anchor="ctr"/>
            <a:lstStyle/>
            <a:p>
              <a:pPr algn="ctr">
                <a:lnSpc>
                  <a:spcPts val="2189"/>
                </a:lnSpc>
              </a:pPr>
              <a:endParaRPr/>
            </a:p>
          </p:txBody>
        </p:sp>
      </p:grpSp>
      <p:sp>
        <p:nvSpPr>
          <p:cNvPr id="6" name="TextBox 6"/>
          <p:cNvSpPr txBox="1"/>
          <p:nvPr/>
        </p:nvSpPr>
        <p:spPr>
          <a:xfrm>
            <a:off x="6506897" y="3968398"/>
            <a:ext cx="9077691" cy="2960370"/>
          </a:xfrm>
          <a:prstGeom prst="rect">
            <a:avLst/>
          </a:prstGeom>
        </p:spPr>
        <p:txBody>
          <a:bodyPr lIns="0" tIns="0" rIns="0" bIns="0" rtlCol="0" anchor="t">
            <a:spAutoFit/>
          </a:bodyPr>
          <a:lstStyle/>
          <a:p>
            <a:pPr algn="ctr">
              <a:lnSpc>
                <a:spcPts val="5880"/>
              </a:lnSpc>
            </a:pPr>
            <a:r>
              <a:rPr lang="en-US" sz="4200">
                <a:solidFill>
                  <a:srgbClr val="000000"/>
                </a:solidFill>
                <a:latin typeface="DejaVu Serif"/>
              </a:rPr>
              <a:t>Chúng ta thấy rằng hầu hết đều dự đoán chất lỏng có gây ra áp suất. Vậy chất lỏng có gây ra áp suất như chất rắn hay không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1882</Words>
  <PresentationFormat>Custom</PresentationFormat>
  <Paragraphs>337</Paragraphs>
  <Slides>50</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Muli Regular</vt:lpstr>
      <vt:lpstr>Arial</vt:lpstr>
      <vt:lpstr>Times New Roman</vt:lpstr>
      <vt:lpstr>Muli Regular Bold</vt:lpstr>
      <vt:lpstr>Noto Serif Display Black</vt:lpstr>
      <vt:lpstr>Calibri</vt:lpstr>
      <vt:lpstr>DejaVu Serif</vt:lpstr>
      <vt:lpstr>Tahoma</vt:lpstr>
      <vt:lpstr>DejaVu Serif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2023-06-23T01:20:18Z</dcterms:modified>
  <dc:identifier>DAFmiA19uVE</dc:identifier>
</cp:coreProperties>
</file>