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5" r:id="rId2"/>
    <p:sldId id="336" r:id="rId3"/>
    <p:sldId id="298" r:id="rId4"/>
    <p:sldId id="284" r:id="rId5"/>
    <p:sldId id="301" r:id="rId6"/>
    <p:sldId id="315" r:id="rId7"/>
    <p:sldId id="328" r:id="rId8"/>
    <p:sldId id="310" r:id="rId9"/>
    <p:sldId id="306" r:id="rId10"/>
    <p:sldId id="311"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9"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38F12-888A-411F-8951-1C3F4FC42FB8}" type="datetimeFigureOut">
              <a:rPr lang="en-SG" smtClean="0"/>
              <a:pPr/>
              <a:t>13/5/2021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58969-3DF4-4A96-8BB7-13B301EAA514}" type="slidenum">
              <a:rPr lang="en-SG" smtClean="0"/>
              <a:pPr/>
              <a:t>‹#›</a:t>
            </a:fld>
            <a:endParaRPr lang="en-SG"/>
          </a:p>
        </p:txBody>
      </p:sp>
    </p:spTree>
    <p:extLst>
      <p:ext uri="{BB962C8B-B14F-4D97-AF65-F5344CB8AC3E}">
        <p14:creationId xmlns:p14="http://schemas.microsoft.com/office/powerpoint/2010/main" xmlns="" val="407212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18920369-0158-4D65-8896-10EF6C120713}" type="datetimeFigureOut">
              <a:rPr lang="en-SG" smtClean="0"/>
              <a:pPr/>
              <a:t>13/5/2021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94862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18920369-0158-4D65-8896-10EF6C120713}" type="datetimeFigureOut">
              <a:rPr lang="en-SG" smtClean="0"/>
              <a:pPr/>
              <a:t>13/5/2021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21172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18920369-0158-4D65-8896-10EF6C120713}" type="datetimeFigureOut">
              <a:rPr lang="en-SG" smtClean="0"/>
              <a:pPr/>
              <a:t>13/5/2021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20181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18920369-0158-4D65-8896-10EF6C120713}" type="datetimeFigureOut">
              <a:rPr lang="en-SG" smtClean="0"/>
              <a:pPr/>
              <a:t>13/5/2021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425036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920369-0158-4D65-8896-10EF6C120713}" type="datetimeFigureOut">
              <a:rPr lang="en-SG" smtClean="0"/>
              <a:pPr/>
              <a:t>13/5/2021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375206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18920369-0158-4D65-8896-10EF6C120713}" type="datetimeFigureOut">
              <a:rPr lang="en-SG" smtClean="0"/>
              <a:pPr/>
              <a:t>13/5/2021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363807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18920369-0158-4D65-8896-10EF6C120713}" type="datetimeFigureOut">
              <a:rPr lang="en-SG" smtClean="0"/>
              <a:pPr/>
              <a:t>13/5/2021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353215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18920369-0158-4D65-8896-10EF6C120713}" type="datetimeFigureOut">
              <a:rPr lang="en-SG" smtClean="0"/>
              <a:pPr/>
              <a:t>13/5/2021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406638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20369-0158-4D65-8896-10EF6C120713}" type="datetimeFigureOut">
              <a:rPr lang="en-SG" smtClean="0"/>
              <a:pPr/>
              <a:t>13/5/2021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347020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920369-0158-4D65-8896-10EF6C120713}" type="datetimeFigureOut">
              <a:rPr lang="en-SG" smtClean="0"/>
              <a:pPr/>
              <a:t>13/5/2021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56189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920369-0158-4D65-8896-10EF6C120713}" type="datetimeFigureOut">
              <a:rPr lang="en-SG" smtClean="0"/>
              <a:pPr/>
              <a:t>13/5/2021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351972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20369-0158-4D65-8896-10EF6C120713}" type="datetimeFigureOut">
              <a:rPr lang="en-SG" smtClean="0"/>
              <a:pPr/>
              <a:t>13/5/2021</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F85FD-DF4C-4697-8458-F61BA582E926}" type="slidenum">
              <a:rPr lang="en-SG" smtClean="0"/>
              <a:pPr/>
              <a:t>‹#›</a:t>
            </a:fld>
            <a:endParaRPr lang="en-SG"/>
          </a:p>
        </p:txBody>
      </p:sp>
    </p:spTree>
    <p:extLst>
      <p:ext uri="{BB962C8B-B14F-4D97-AF65-F5344CB8AC3E}">
        <p14:creationId xmlns:p14="http://schemas.microsoft.com/office/powerpoint/2010/main" xmlns="" val="410561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tư</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12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Toán</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39</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Ôn</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tập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các</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số</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và</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phép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tính</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trong</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phạm</a:t>
            </a:r>
            <a:r>
              <a:rPr lang="en-US" sz="2800" dirty="0" smtClean="0">
                <a:solidFill>
                  <a:srgbClr val="FF0000"/>
                </a:solidFill>
                <a:latin typeface="Arial" panose="020B0604020202020204" pitchFamily="34" charset="0"/>
                <a:ea typeface="SimSun" panose="02010600030101010101" pitchFamily="2" charset="-122"/>
              </a:rPr>
              <a:t> vi 100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tiết</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3)</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3" name="Rectangle 1"/>
          <p:cNvSpPr>
            <a:spLocks noChangeArrowheads="1"/>
          </p:cNvSpPr>
          <p:nvPr/>
        </p:nvSpPr>
        <p:spPr bwMode="auto">
          <a:xfrm>
            <a:off x="1203959" y="1578429"/>
            <a:ext cx="9808029"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a:t>
            </a:r>
            <a:r>
              <a:rPr kumimoji="0" lang="en-US" sz="28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Mục</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tiêu</a:t>
            </a:r>
            <a:r>
              <a:rPr kumimoji="0" lang="en-US" sz="2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Ôn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tập</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kiến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chữ</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phạm</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 100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chữ</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đọc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viết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cấu</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phân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tích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xếp</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sánh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Phát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triển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lực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giải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quyết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vấn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đề</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việc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giải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toán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tế</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phát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triển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trí</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tưởng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tượng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duy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lôgic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toán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vui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trò</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chơi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lực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mô</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hóa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giao</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tiếp</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việc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áp</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tắc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diễn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đạt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algn="just" eaLnBrk="0" fontAlgn="base" hangingPunct="0">
              <a:spcBef>
                <a:spcPct val="0"/>
              </a:spcBef>
              <a:spcAft>
                <a:spcPct val="0"/>
              </a:spcAft>
            </a:pPr>
            <a:r>
              <a:rPr lang="en-US" sz="2800" dirty="0" smtClean="0">
                <a:latin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Góp</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phần</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hình</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thành</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học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sinh</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phẩm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chất</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trách</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nhiệm</a:t>
            </a:r>
            <a:r>
              <a:rPr lang="en-US" sz="2800" dirty="0" smtClean="0">
                <a:latin typeface="Times New Roman" pitchFamily="18" charset="0"/>
                <a:ea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8462" t="53333" r="8696" b="14732"/>
          <a:stretch/>
        </p:blipFill>
        <p:spPr>
          <a:xfrm>
            <a:off x="0" y="0"/>
            <a:ext cx="12191999" cy="6773333"/>
          </a:xfrm>
          <a:prstGeom prst="rect">
            <a:avLst/>
          </a:prstGeom>
        </p:spPr>
      </p:pic>
    </p:spTree>
    <p:extLst>
      <p:ext uri="{BB962C8B-B14F-4D97-AF65-F5344CB8AC3E}">
        <p14:creationId xmlns:p14="http://schemas.microsoft.com/office/powerpoint/2010/main" xmlns="" val="4102579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8462" t="53333" r="8696" b="14732"/>
          <a:stretch/>
        </p:blipFill>
        <p:spPr>
          <a:xfrm>
            <a:off x="94456" y="-198196"/>
            <a:ext cx="12097544" cy="667920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22584" t="61882" r="51179" b="34561"/>
          <a:stretch/>
        </p:blipFill>
        <p:spPr>
          <a:xfrm>
            <a:off x="636215" y="1497669"/>
            <a:ext cx="9143999" cy="1057276"/>
          </a:xfrm>
          <a:prstGeom prst="rect">
            <a:avLst/>
          </a:prstGeom>
        </p:spPr>
      </p:pic>
      <p:sp>
        <p:nvSpPr>
          <p:cNvPr id="7" name="TextBox 6"/>
          <p:cNvSpPr txBox="1"/>
          <p:nvPr/>
        </p:nvSpPr>
        <p:spPr>
          <a:xfrm>
            <a:off x="636215" y="2634866"/>
            <a:ext cx="5820128" cy="1323439"/>
          </a:xfrm>
          <a:prstGeom prst="rect">
            <a:avLst/>
          </a:prstGeom>
          <a:solidFill>
            <a:schemeClr val="accent6">
              <a:lumMod val="20000"/>
              <a:lumOff val="80000"/>
            </a:schemeClr>
          </a:solidFill>
        </p:spPr>
        <p:txBody>
          <a:bodyPr wrap="square" rtlCol="0">
            <a:spAutoFit/>
          </a:bodyPr>
          <a:lstStyle/>
          <a:p>
            <a:r>
              <a:rPr lang="en-US" sz="4000" b="1" dirty="0" err="1" smtClean="0">
                <a:solidFill>
                  <a:srgbClr val="FF0000"/>
                </a:solidFill>
                <a:latin typeface="Times New Roman" panose="02020603050405020304" pitchFamily="18" charset="0"/>
                <a:cs typeface="Times New Roman" panose="02020603050405020304" pitchFamily="18" charset="0"/>
              </a:rPr>
              <a:t>Cả</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hai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lớp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có</a:t>
            </a:r>
            <a:r>
              <a:rPr lang="en-US" sz="4000" b="1" dirty="0" smtClean="0">
                <a:solidFill>
                  <a:srgbClr val="FF0000"/>
                </a:solidFill>
                <a:latin typeface="Times New Roman" panose="02020603050405020304" pitchFamily="18" charset="0"/>
                <a:cs typeface="Times New Roman" panose="02020603050405020304" pitchFamily="18" charset="0"/>
              </a:rPr>
              <a:t> 67 </a:t>
            </a:r>
            <a:r>
              <a:rPr lang="en-US" sz="4000" b="1" dirty="0" err="1" smtClean="0">
                <a:solidFill>
                  <a:srgbClr val="FF0000"/>
                </a:solidFill>
                <a:latin typeface="Times New Roman" panose="02020603050405020304" pitchFamily="18" charset="0"/>
                <a:cs typeface="Times New Roman" panose="02020603050405020304" pitchFamily="18" charset="0"/>
              </a:rPr>
              <a:t>bạn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cùng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tham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gia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buổi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cắm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trại</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SG" sz="4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50640" y="1531424"/>
            <a:ext cx="1450446" cy="923330"/>
          </a:xfrm>
          <a:prstGeom prst="rect">
            <a:avLst/>
          </a:prstGeom>
          <a:solidFill>
            <a:schemeClr val="bg1"/>
          </a:solidFill>
        </p:spPr>
        <p:txBody>
          <a:bodyPr wrap="square" rtlCol="0">
            <a:spAutoFit/>
          </a:bodyPr>
          <a:lstStyle/>
          <a:p>
            <a:pPr algn="ctr"/>
            <a:r>
              <a:rPr lang="en-US" sz="5400" b="1" dirty="0" smtClean="0">
                <a:latin typeface="Times New Roman" panose="02020603050405020304" pitchFamily="18" charset="0"/>
                <a:cs typeface="Times New Roman" panose="02020603050405020304" pitchFamily="18" charset="0"/>
              </a:rPr>
              <a:t>32</a:t>
            </a:r>
            <a:endParaRPr lang="en-SG" sz="5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379415" y="1577590"/>
            <a:ext cx="1400175" cy="769441"/>
          </a:xfrm>
          <a:prstGeom prst="rect">
            <a:avLst/>
          </a:prstGeom>
          <a:solidFill>
            <a:schemeClr val="bg1"/>
          </a:solidFill>
        </p:spPr>
        <p:txBody>
          <a:bodyPr wrap="square" rtlCol="0">
            <a:spAutoFit/>
          </a:bodyPr>
          <a:lstStyle/>
          <a:p>
            <a:pPr algn="ctr"/>
            <a:r>
              <a:rPr lang="en-US" sz="4400" b="1" dirty="0" smtClean="0">
                <a:latin typeface="+mj-lt"/>
                <a:cs typeface="Times New Roman" panose="02020603050405020304" pitchFamily="18" charset="0"/>
              </a:rPr>
              <a:t>+</a:t>
            </a:r>
            <a:endParaRPr lang="en-SG" sz="4400" b="1" dirty="0">
              <a:latin typeface="+mj-lt"/>
              <a:cs typeface="Times New Roman" panose="02020603050405020304" pitchFamily="18" charset="0"/>
            </a:endParaRPr>
          </a:p>
        </p:txBody>
      </p:sp>
      <p:sp>
        <p:nvSpPr>
          <p:cNvPr id="11" name="TextBox 10"/>
          <p:cNvSpPr txBox="1"/>
          <p:nvPr/>
        </p:nvSpPr>
        <p:spPr>
          <a:xfrm>
            <a:off x="4957919" y="1577590"/>
            <a:ext cx="1407583" cy="923330"/>
          </a:xfrm>
          <a:prstGeom prst="rect">
            <a:avLst/>
          </a:prstGeom>
          <a:solidFill>
            <a:schemeClr val="bg1"/>
          </a:solidFill>
        </p:spPr>
        <p:txBody>
          <a:bodyPr wrap="square" rtlCol="0">
            <a:spAutoFit/>
          </a:bodyPr>
          <a:lstStyle/>
          <a:p>
            <a:pPr algn="ctr"/>
            <a:r>
              <a:rPr lang="en-US" sz="5400" b="1" dirty="0" smtClean="0"/>
              <a:t>35</a:t>
            </a:r>
            <a:endParaRPr lang="en-SG" sz="5400" b="1" dirty="0"/>
          </a:p>
        </p:txBody>
      </p:sp>
      <p:sp>
        <p:nvSpPr>
          <p:cNvPr id="12" name="TextBox 11"/>
          <p:cNvSpPr txBox="1"/>
          <p:nvPr/>
        </p:nvSpPr>
        <p:spPr>
          <a:xfrm>
            <a:off x="8265740" y="1564338"/>
            <a:ext cx="1228725" cy="923330"/>
          </a:xfrm>
          <a:prstGeom prst="rect">
            <a:avLst/>
          </a:prstGeom>
          <a:solidFill>
            <a:schemeClr val="bg1"/>
          </a:solidFill>
        </p:spPr>
        <p:txBody>
          <a:bodyPr wrap="square" rtlCol="0">
            <a:spAutoFit/>
          </a:bodyPr>
          <a:lstStyle/>
          <a:p>
            <a:pPr algn="ctr"/>
            <a:r>
              <a:rPr lang="en-US" sz="5400" b="1" dirty="0" smtClean="0">
                <a:solidFill>
                  <a:srgbClr val="FF0000"/>
                </a:solidFill>
              </a:rPr>
              <a:t>67</a:t>
            </a:r>
            <a:endParaRPr lang="en-SG" sz="5400" b="1" dirty="0">
              <a:solidFill>
                <a:srgbClr val="FF0000"/>
              </a:solidFill>
            </a:endParaRPr>
          </a:p>
        </p:txBody>
      </p:sp>
      <p:sp>
        <p:nvSpPr>
          <p:cNvPr id="13" name="TextBox 12"/>
          <p:cNvSpPr txBox="1"/>
          <p:nvPr/>
        </p:nvSpPr>
        <p:spPr>
          <a:xfrm>
            <a:off x="6624638" y="1568625"/>
            <a:ext cx="1400175" cy="769441"/>
          </a:xfrm>
          <a:prstGeom prst="rect">
            <a:avLst/>
          </a:prstGeom>
          <a:solidFill>
            <a:schemeClr val="bg1"/>
          </a:solidFill>
        </p:spPr>
        <p:txBody>
          <a:bodyPr wrap="square" rtlCol="0">
            <a:spAutoFit/>
          </a:bodyPr>
          <a:lstStyle/>
          <a:p>
            <a:pPr algn="ctr"/>
            <a:r>
              <a:rPr lang="en-US" sz="4400" b="1" dirty="0" smtClean="0">
                <a:latin typeface="+mj-lt"/>
                <a:cs typeface="Times New Roman" panose="02020603050405020304" pitchFamily="18" charset="0"/>
              </a:rPr>
              <a:t>=</a:t>
            </a:r>
            <a:endParaRPr lang="en-SG" sz="4400" b="1" dirty="0">
              <a:latin typeface="+mj-lt"/>
              <a:cs typeface="Times New Roman" panose="02020603050405020304" pitchFamily="18" charset="0"/>
            </a:endParaRPr>
          </a:p>
        </p:txBody>
      </p:sp>
    </p:spTree>
    <p:extLst>
      <p:ext uri="{BB962C8B-B14F-4D97-AF65-F5344CB8AC3E}">
        <p14:creationId xmlns:p14="http://schemas.microsoft.com/office/powerpoint/2010/main" xmlns="" val="7684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741714" y="188687"/>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tư</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12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Toán</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39</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Ôn</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tập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các</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số</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và</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phép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tính</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trong</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phạm</a:t>
            </a:r>
            <a:r>
              <a:rPr lang="en-US" sz="2800" dirty="0" smtClean="0">
                <a:solidFill>
                  <a:srgbClr val="FF0000"/>
                </a:solidFill>
                <a:latin typeface="Arial" panose="020B0604020202020204" pitchFamily="34" charset="0"/>
                <a:ea typeface="SimSun" panose="02010600030101010101" pitchFamily="2" charset="-122"/>
              </a:rPr>
              <a:t> vi 100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tiết</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3)</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
        <p:nvSpPr>
          <p:cNvPr id="3" name="Rectangle 2"/>
          <p:cNvSpPr/>
          <p:nvPr/>
        </p:nvSpPr>
        <p:spPr>
          <a:xfrm>
            <a:off x="209005" y="1306285"/>
            <a:ext cx="2155372" cy="36576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Times New Roman" pitchFamily="18" charset="0"/>
                <a:cs typeface="Times New Roman" pitchFamily="18" charset="0"/>
              </a:rPr>
              <a:t>KHỞI ĐỘNG</a:t>
            </a:r>
            <a:endParaRPr lang="en-US" sz="2400" dirty="0">
              <a:latin typeface="Times New Roman" pitchFamily="18" charset="0"/>
              <a:cs typeface="Times New Roman" pitchFamily="18" charset="0"/>
            </a:endParaRPr>
          </a:p>
        </p:txBody>
      </p:sp>
      <p:sp>
        <p:nvSpPr>
          <p:cNvPr id="4" name="Rectangle 3"/>
          <p:cNvSpPr/>
          <p:nvPr/>
        </p:nvSpPr>
        <p:spPr>
          <a:xfrm>
            <a:off x="796834" y="1886869"/>
            <a:ext cx="10633166" cy="3416320"/>
          </a:xfrm>
          <a:prstGeom prst="rect">
            <a:avLst/>
          </a:prstGeom>
        </p:spPr>
        <p:txBody>
          <a:bodyPr wrap="square">
            <a:spAutoFit/>
          </a:bodyPr>
          <a:lstStyle/>
          <a:p>
            <a:pPr fontAlgn="ctr"/>
            <a:r>
              <a:rPr lang="en-US" sz="2400" b="1" dirty="0" smtClean="0"/>
              <a:t>T</a:t>
            </a:r>
            <a:r>
              <a:rPr lang="vi-VN" sz="2400" b="1" dirty="0" smtClean="0">
                <a:latin typeface="Times New Roman" pitchFamily="18" charset="0"/>
                <a:cs typeface="Times New Roman" pitchFamily="18" charset="0"/>
              </a:rPr>
              <a:t>rò </a:t>
            </a:r>
            <a:r>
              <a:rPr lang="vi-VN" sz="2400" b="1" dirty="0" smtClean="0">
                <a:latin typeface="Times New Roman" pitchFamily="18" charset="0"/>
                <a:cs typeface="Times New Roman" pitchFamily="18" charset="0"/>
              </a:rPr>
              <a:t>chơi: “Kết bạn</a:t>
            </a:r>
            <a:r>
              <a:rPr lang="vi-VN" sz="2400" dirty="0" smtClean="0">
                <a:latin typeface="Times New Roman" pitchFamily="18" charset="0"/>
                <a:cs typeface="Times New Roman" pitchFamily="18" charset="0"/>
              </a:rPr>
              <a:t>”</a:t>
            </a:r>
          </a:p>
          <a:p>
            <a:r>
              <a:rPr lang="vi-VN" sz="2400" dirty="0" smtClean="0">
                <a:latin typeface="Times New Roman" pitchFamily="18" charset="0"/>
                <a:cs typeface="Times New Roman" pitchFamily="18" charset="0"/>
              </a:rPr>
              <a:t>Chuẩn </a:t>
            </a:r>
            <a:r>
              <a:rPr lang="vi-VN" sz="2400" dirty="0" smtClean="0">
                <a:latin typeface="Times New Roman" pitchFamily="18" charset="0"/>
                <a:cs typeface="Times New Roman" pitchFamily="18" charset="0"/>
              </a:rPr>
              <a:t>bị: 9 chiếc thẻ hình chữ nhật, kích thước 10 x 15 cm, có dây đeo. Trên thẻ có ghi các phép tính chia làm 3 nhóm, các phép tính cùng nhóm là các phép tính có kết quả giống nhau.</a:t>
            </a:r>
          </a:p>
          <a:p>
            <a:r>
              <a:rPr lang="vi-VN" sz="2400" dirty="0" smtClean="0">
                <a:latin typeface="Times New Roman" pitchFamily="18" charset="0"/>
                <a:cs typeface="Times New Roman" pitchFamily="18" charset="0"/>
              </a:rPr>
              <a:t>Hình thức tổ chức: Chọn ra 9 em theo tinh thần xung phong.</a:t>
            </a:r>
          </a:p>
          <a:p>
            <a:r>
              <a:rPr lang="vi-VN" sz="2400" dirty="0" smtClean="0">
                <a:latin typeface="Times New Roman" pitchFamily="18" charset="0"/>
                <a:cs typeface="Times New Roman" pitchFamily="18" charset="0"/>
              </a:rPr>
              <a:t>Cách tiến hành</a:t>
            </a:r>
            <a:r>
              <a:rPr lang="vi-VN" sz="2400" b="1"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Giáo viên phát cho mỗi học sinh một thẻ, học sinh đeo thẻ của mình trước ngực, mặt có phép tính quay ra ngoài. Mỗi em nhẩm tính các phép tính trên các thẻ của bạn và của mình. Khi nghe hiệu lệnh: “Kết bạn” các em phải nhanh chóng tìm bạn nào có cùng kết quả với mình thì kết thành một nhóm.</a:t>
            </a:r>
            <a:endParaRPr lang="vi-VN"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14025" t="24268" r="12721" b="62110"/>
          <a:stretch/>
        </p:blipFill>
        <p:spPr>
          <a:xfrm>
            <a:off x="0" y="1628775"/>
            <a:ext cx="12393706" cy="53721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9847" t="16955" r="77822" b="79551"/>
          <a:stretch/>
        </p:blipFill>
        <p:spPr>
          <a:xfrm>
            <a:off x="0" y="1789610"/>
            <a:ext cx="1105989" cy="649061"/>
          </a:xfrm>
          <a:prstGeom prst="rect">
            <a:avLst/>
          </a:prstGeom>
        </p:spPr>
      </p:pic>
      <p:sp>
        <p:nvSpPr>
          <p:cNvPr id="7" name="TextBox 6"/>
          <p:cNvSpPr txBox="1"/>
          <p:nvPr/>
        </p:nvSpPr>
        <p:spPr>
          <a:xfrm>
            <a:off x="1643065" y="2299066"/>
            <a:ext cx="538432" cy="1169551"/>
          </a:xfrm>
          <a:prstGeom prst="rect">
            <a:avLst/>
          </a:prstGeom>
          <a:solidFill>
            <a:schemeClr val="bg1"/>
          </a:solidFill>
        </p:spPr>
        <p:txBody>
          <a:bodyPr wrap="square" rtlCol="0">
            <a:spAutoFit/>
          </a:bodyPr>
          <a:lstStyle/>
          <a:p>
            <a:pPr algn="ctr"/>
            <a:r>
              <a:rPr lang="en-US" sz="7000" b="1" dirty="0" smtClean="0">
                <a:solidFill>
                  <a:srgbClr val="C00000"/>
                </a:solidFill>
              </a:rPr>
              <a:t>1</a:t>
            </a:r>
            <a:endParaRPr lang="en-SG" sz="7000" b="1" dirty="0">
              <a:solidFill>
                <a:srgbClr val="C00000"/>
              </a:solidFill>
            </a:endParaRPr>
          </a:p>
        </p:txBody>
      </p:sp>
      <p:sp>
        <p:nvSpPr>
          <p:cNvPr id="8" name="TextBox 7"/>
          <p:cNvSpPr txBox="1"/>
          <p:nvPr/>
        </p:nvSpPr>
        <p:spPr>
          <a:xfrm>
            <a:off x="1000125" y="5072063"/>
            <a:ext cx="414338" cy="1200329"/>
          </a:xfrm>
          <a:prstGeom prst="rect">
            <a:avLst/>
          </a:prstGeom>
          <a:solidFill>
            <a:schemeClr val="bg1"/>
          </a:solidFill>
        </p:spPr>
        <p:txBody>
          <a:bodyPr wrap="square" rtlCol="0">
            <a:spAutoFit/>
          </a:bodyPr>
          <a:lstStyle/>
          <a:p>
            <a:pPr algn="ctr"/>
            <a:r>
              <a:rPr lang="en-US" sz="7000" b="1" dirty="0" smtClean="0">
                <a:solidFill>
                  <a:srgbClr val="C00000"/>
                </a:solidFill>
              </a:rPr>
              <a:t>7</a:t>
            </a:r>
            <a:endParaRPr lang="en-SG" sz="7000" b="1" dirty="0">
              <a:solidFill>
                <a:srgbClr val="C00000"/>
              </a:solidFill>
            </a:endParaRPr>
          </a:p>
        </p:txBody>
      </p:sp>
      <p:sp>
        <p:nvSpPr>
          <p:cNvPr id="10" name="TextBox 9"/>
          <p:cNvSpPr txBox="1"/>
          <p:nvPr/>
        </p:nvSpPr>
        <p:spPr>
          <a:xfrm>
            <a:off x="3934369" y="2171700"/>
            <a:ext cx="618851" cy="1200329"/>
          </a:xfrm>
          <a:prstGeom prst="rect">
            <a:avLst/>
          </a:prstGeom>
          <a:solidFill>
            <a:schemeClr val="bg1"/>
          </a:solidFill>
        </p:spPr>
        <p:txBody>
          <a:bodyPr wrap="square" rtlCol="0">
            <a:spAutoFit/>
          </a:bodyPr>
          <a:lstStyle/>
          <a:p>
            <a:pPr algn="ctr"/>
            <a:r>
              <a:rPr lang="en-US" sz="7200" b="1" dirty="0" smtClean="0">
                <a:solidFill>
                  <a:srgbClr val="C00000"/>
                </a:solidFill>
              </a:rPr>
              <a:t>5</a:t>
            </a:r>
            <a:endParaRPr lang="en-SG" sz="7200" b="1" dirty="0">
              <a:solidFill>
                <a:srgbClr val="C00000"/>
              </a:solidFill>
            </a:endParaRPr>
          </a:p>
        </p:txBody>
      </p:sp>
      <p:sp>
        <p:nvSpPr>
          <p:cNvPr id="11" name="TextBox 10"/>
          <p:cNvSpPr txBox="1"/>
          <p:nvPr/>
        </p:nvSpPr>
        <p:spPr>
          <a:xfrm>
            <a:off x="4643438" y="2171701"/>
            <a:ext cx="600075" cy="1200329"/>
          </a:xfrm>
          <a:prstGeom prst="rect">
            <a:avLst/>
          </a:prstGeom>
          <a:solidFill>
            <a:schemeClr val="bg1"/>
          </a:solidFill>
        </p:spPr>
        <p:txBody>
          <a:bodyPr wrap="square" rtlCol="0">
            <a:spAutoFit/>
          </a:bodyPr>
          <a:lstStyle/>
          <a:p>
            <a:pPr algn="ctr"/>
            <a:r>
              <a:rPr lang="en-US" sz="7200" b="1" dirty="0" smtClean="0">
                <a:solidFill>
                  <a:srgbClr val="C00000"/>
                </a:solidFill>
              </a:rPr>
              <a:t>2</a:t>
            </a:r>
            <a:endParaRPr lang="en-SG" sz="7200" b="1" dirty="0">
              <a:solidFill>
                <a:srgbClr val="C00000"/>
              </a:solidFill>
            </a:endParaRPr>
          </a:p>
        </p:txBody>
      </p:sp>
      <p:sp>
        <p:nvSpPr>
          <p:cNvPr id="13" name="TextBox 12"/>
          <p:cNvSpPr txBox="1"/>
          <p:nvPr/>
        </p:nvSpPr>
        <p:spPr>
          <a:xfrm>
            <a:off x="7616210" y="2288459"/>
            <a:ext cx="571502" cy="1200329"/>
          </a:xfrm>
          <a:prstGeom prst="rect">
            <a:avLst/>
          </a:prstGeom>
          <a:solidFill>
            <a:schemeClr val="bg1"/>
          </a:solidFill>
        </p:spPr>
        <p:txBody>
          <a:bodyPr wrap="square" rtlCol="0">
            <a:spAutoFit/>
          </a:bodyPr>
          <a:lstStyle/>
          <a:p>
            <a:pPr algn="ctr"/>
            <a:r>
              <a:rPr lang="en-US" sz="7200" b="1" dirty="0" smtClean="0">
                <a:solidFill>
                  <a:srgbClr val="C00000"/>
                </a:solidFill>
              </a:rPr>
              <a:t>7</a:t>
            </a:r>
            <a:endParaRPr lang="en-SG" sz="7200" b="1" dirty="0">
              <a:solidFill>
                <a:srgbClr val="C00000"/>
              </a:solidFill>
            </a:endParaRPr>
          </a:p>
        </p:txBody>
      </p:sp>
      <p:sp>
        <p:nvSpPr>
          <p:cNvPr id="14" name="TextBox 13"/>
          <p:cNvSpPr txBox="1"/>
          <p:nvPr/>
        </p:nvSpPr>
        <p:spPr>
          <a:xfrm>
            <a:off x="7086600" y="5072063"/>
            <a:ext cx="414338" cy="1200329"/>
          </a:xfrm>
          <a:prstGeom prst="rect">
            <a:avLst/>
          </a:prstGeom>
          <a:solidFill>
            <a:schemeClr val="bg1"/>
          </a:solidFill>
        </p:spPr>
        <p:txBody>
          <a:bodyPr wrap="square" rtlCol="0">
            <a:spAutoFit/>
          </a:bodyPr>
          <a:lstStyle/>
          <a:p>
            <a:pPr algn="ctr"/>
            <a:r>
              <a:rPr lang="en-US" sz="7200" b="1" dirty="0" smtClean="0">
                <a:solidFill>
                  <a:srgbClr val="C00000"/>
                </a:solidFill>
              </a:rPr>
              <a:t>5</a:t>
            </a:r>
            <a:endParaRPr lang="en-SG" sz="7200" b="1" dirty="0">
              <a:solidFill>
                <a:srgbClr val="C00000"/>
              </a:solidFill>
            </a:endParaRPr>
          </a:p>
        </p:txBody>
      </p:sp>
      <p:sp>
        <p:nvSpPr>
          <p:cNvPr id="15" name="TextBox 14"/>
          <p:cNvSpPr txBox="1"/>
          <p:nvPr/>
        </p:nvSpPr>
        <p:spPr>
          <a:xfrm>
            <a:off x="10437719" y="3671890"/>
            <a:ext cx="392206" cy="1200329"/>
          </a:xfrm>
          <a:prstGeom prst="rect">
            <a:avLst/>
          </a:prstGeom>
          <a:solidFill>
            <a:schemeClr val="bg1"/>
          </a:solidFill>
        </p:spPr>
        <p:txBody>
          <a:bodyPr wrap="square" rtlCol="0">
            <a:spAutoFit/>
          </a:bodyPr>
          <a:lstStyle/>
          <a:p>
            <a:pPr algn="ctr"/>
            <a:r>
              <a:rPr lang="en-US" sz="7200" b="1" dirty="0" smtClean="0">
                <a:solidFill>
                  <a:srgbClr val="C00000"/>
                </a:solidFill>
              </a:rPr>
              <a:t>5</a:t>
            </a:r>
            <a:endParaRPr lang="en-SG" sz="7200" b="1" dirty="0">
              <a:solidFill>
                <a:srgbClr val="C00000"/>
              </a:solidFill>
            </a:endParaRPr>
          </a:p>
        </p:txBody>
      </p:sp>
      <p:sp>
        <p:nvSpPr>
          <p:cNvPr id="16" name="TextBox 15"/>
          <p:cNvSpPr txBox="1"/>
          <p:nvPr/>
        </p:nvSpPr>
        <p:spPr>
          <a:xfrm>
            <a:off x="11086540" y="3645839"/>
            <a:ext cx="525275" cy="1200329"/>
          </a:xfrm>
          <a:prstGeom prst="rect">
            <a:avLst/>
          </a:prstGeom>
          <a:solidFill>
            <a:schemeClr val="bg1"/>
          </a:solidFill>
        </p:spPr>
        <p:txBody>
          <a:bodyPr wrap="square" rtlCol="0">
            <a:spAutoFit/>
          </a:bodyPr>
          <a:lstStyle/>
          <a:p>
            <a:pPr algn="ctr"/>
            <a:r>
              <a:rPr lang="en-US" sz="7200" b="1" dirty="0" smtClean="0">
                <a:solidFill>
                  <a:srgbClr val="C00000"/>
                </a:solidFill>
              </a:rPr>
              <a:t>4</a:t>
            </a:r>
            <a:endParaRPr lang="en-SG" sz="7200" b="1" dirty="0">
              <a:solidFill>
                <a:srgbClr val="C00000"/>
              </a:solidFill>
            </a:endParaRPr>
          </a:p>
        </p:txBody>
      </p:sp>
      <p:sp>
        <p:nvSpPr>
          <p:cNvPr id="17" name="Rectangle 16"/>
          <p:cNvSpPr/>
          <p:nvPr/>
        </p:nvSpPr>
        <p:spPr bwMode="auto">
          <a:xfrm>
            <a:off x="1741714" y="71120"/>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tư</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12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Toán</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39</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Ôn</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tập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các</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số</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và</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phép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tính</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trong</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phạm</a:t>
            </a:r>
            <a:r>
              <a:rPr lang="en-US" sz="2800" dirty="0" smtClean="0">
                <a:solidFill>
                  <a:srgbClr val="FF0000"/>
                </a:solidFill>
                <a:latin typeface="Arial" panose="020B0604020202020204" pitchFamily="34" charset="0"/>
                <a:ea typeface="SimSun" panose="02010600030101010101" pitchFamily="2" charset="-122"/>
              </a:rPr>
              <a:t> vi 100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tiết</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3)</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xmlns="" val="0"/>
              </a:ext>
            </a:extLst>
          </a:blip>
          <a:srcRect l="7766" t="21235" r="64066" b="70306"/>
          <a:stretch/>
        </p:blipFill>
        <p:spPr>
          <a:xfrm>
            <a:off x="0" y="1110343"/>
            <a:ext cx="2508069" cy="653143"/>
          </a:xfrm>
          <a:prstGeom prst="rect">
            <a:avLst/>
          </a:prstGeom>
        </p:spPr>
      </p:pic>
    </p:spTree>
    <p:extLst>
      <p:ext uri="{BB962C8B-B14F-4D97-AF65-F5344CB8AC3E}">
        <p14:creationId xmlns:p14="http://schemas.microsoft.com/office/powerpoint/2010/main" xmlns="" val="24875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9158" t="45485" r="10274" b="12151"/>
          <a:stretch/>
        </p:blipFill>
        <p:spPr>
          <a:xfrm>
            <a:off x="195943" y="1658982"/>
            <a:ext cx="11769634" cy="510488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7766" t="21235" r="64066" b="70306"/>
          <a:stretch/>
        </p:blipFill>
        <p:spPr>
          <a:xfrm>
            <a:off x="261258" y="940526"/>
            <a:ext cx="2442753" cy="647610"/>
          </a:xfrm>
          <a:prstGeom prst="rect">
            <a:avLst/>
          </a:prstGeom>
        </p:spPr>
      </p:pic>
      <p:sp>
        <p:nvSpPr>
          <p:cNvPr id="5" name="Rectangle 4"/>
          <p:cNvSpPr/>
          <p:nvPr/>
        </p:nvSpPr>
        <p:spPr bwMode="auto">
          <a:xfrm>
            <a:off x="1741714" y="71120"/>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tư</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12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Toán</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39</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Ôn</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tập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các</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số</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và</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phép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tính</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trong</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phạm</a:t>
            </a:r>
            <a:r>
              <a:rPr lang="en-US" sz="2800" dirty="0" smtClean="0">
                <a:solidFill>
                  <a:srgbClr val="FF0000"/>
                </a:solidFill>
                <a:latin typeface="Arial" panose="020B0604020202020204" pitchFamily="34" charset="0"/>
                <a:ea typeface="SimSun" panose="02010600030101010101" pitchFamily="2" charset="-122"/>
              </a:rPr>
              <a:t> vi 100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tiết</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3)</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183509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4378" t="50639" r="9876" b="20667"/>
          <a:stretch/>
        </p:blipFill>
        <p:spPr>
          <a:xfrm>
            <a:off x="53788" y="968983"/>
            <a:ext cx="12192000" cy="6150115"/>
          </a:xfrm>
          <a:prstGeom prst="rect">
            <a:avLst/>
          </a:prstGeom>
        </p:spPr>
      </p:pic>
      <p:sp>
        <p:nvSpPr>
          <p:cNvPr id="4" name="TextBox 3"/>
          <p:cNvSpPr txBox="1"/>
          <p:nvPr/>
        </p:nvSpPr>
        <p:spPr>
          <a:xfrm>
            <a:off x="195943" y="156754"/>
            <a:ext cx="11652068" cy="707886"/>
          </a:xfrm>
          <a:prstGeom prst="rect">
            <a:avLst/>
          </a:prstGeom>
          <a:noFill/>
        </p:spPr>
        <p:txBody>
          <a:bodyPr wrap="square" rtlCol="0">
            <a:spAutoFit/>
          </a:bodyPr>
          <a:lstStyle/>
          <a:p>
            <a:r>
              <a:rPr lang="en-US" sz="4000" b="1" dirty="0" smtClean="0"/>
              <a:t>2.a) </a:t>
            </a:r>
            <a:r>
              <a:rPr lang="en-US" sz="4000" b="1" dirty="0" err="1" smtClean="0"/>
              <a:t>Kết</a:t>
            </a:r>
            <a:r>
              <a:rPr lang="en-US" sz="4000" b="1" dirty="0" smtClean="0"/>
              <a:t> </a:t>
            </a:r>
            <a:r>
              <a:rPr lang="en-US" sz="4000" b="1" dirty="0" err="1" smtClean="0"/>
              <a:t>quả</a:t>
            </a:r>
            <a:r>
              <a:rPr lang="en-US" sz="4000" b="1" dirty="0" smtClean="0"/>
              <a:t> </a:t>
            </a:r>
            <a:r>
              <a:rPr lang="en-US" sz="4000" b="1" dirty="0" err="1" smtClean="0"/>
              <a:t>phép</a:t>
            </a:r>
            <a:r>
              <a:rPr lang="en-US" sz="4000" b="1" dirty="0" smtClean="0"/>
              <a:t> </a:t>
            </a:r>
            <a:r>
              <a:rPr lang="en-US" sz="4000" b="1" dirty="0" err="1" smtClean="0"/>
              <a:t>tính</a:t>
            </a:r>
            <a:r>
              <a:rPr lang="en-US" sz="4000" b="1" dirty="0" smtClean="0"/>
              <a:t> </a:t>
            </a:r>
            <a:r>
              <a:rPr lang="en-US" sz="4000" b="1" dirty="0" err="1" smtClean="0"/>
              <a:t>trong</a:t>
            </a:r>
            <a:r>
              <a:rPr lang="en-US" sz="4000" b="1" dirty="0" smtClean="0"/>
              <a:t> </a:t>
            </a:r>
            <a:r>
              <a:rPr lang="en-US" sz="4000" b="1" dirty="0" err="1" smtClean="0"/>
              <a:t>mỗi</a:t>
            </a:r>
            <a:r>
              <a:rPr lang="en-US" sz="4000" b="1" dirty="0" smtClean="0"/>
              <a:t> </a:t>
            </a:r>
            <a:r>
              <a:rPr lang="en-US" sz="4000" b="1" dirty="0" err="1" smtClean="0"/>
              <a:t>ngôi</a:t>
            </a:r>
            <a:r>
              <a:rPr lang="en-US" sz="4000" b="1" dirty="0" smtClean="0"/>
              <a:t> </a:t>
            </a:r>
            <a:r>
              <a:rPr lang="en-US" sz="4000" b="1" dirty="0" err="1" smtClean="0"/>
              <a:t>sao</a:t>
            </a:r>
            <a:r>
              <a:rPr lang="en-US" sz="4000" b="1" dirty="0" smtClean="0"/>
              <a:t>.</a:t>
            </a:r>
            <a:endParaRPr lang="en-SG" sz="4000" b="1" dirty="0"/>
          </a:p>
        </p:txBody>
      </p:sp>
      <p:sp>
        <p:nvSpPr>
          <p:cNvPr id="12" name="TextBox 11"/>
          <p:cNvSpPr txBox="1"/>
          <p:nvPr/>
        </p:nvSpPr>
        <p:spPr>
          <a:xfrm>
            <a:off x="9629775" y="864640"/>
            <a:ext cx="2400300" cy="2150023"/>
          </a:xfrm>
          <a:prstGeom prst="rect">
            <a:avLst/>
          </a:prstGeom>
          <a:noFill/>
        </p:spPr>
        <p:txBody>
          <a:bodyPr wrap="square" rtlCol="0">
            <a:spAutoFit/>
          </a:bodyPr>
          <a:lstStyle/>
          <a:p>
            <a:endParaRPr lang="en-SG"/>
          </a:p>
        </p:txBody>
      </p:sp>
      <p:sp>
        <p:nvSpPr>
          <p:cNvPr id="13" name="12-Point Star 12"/>
          <p:cNvSpPr/>
          <p:nvPr/>
        </p:nvSpPr>
        <p:spPr>
          <a:xfrm>
            <a:off x="10094559" y="5407373"/>
            <a:ext cx="2097441" cy="1450627"/>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12-Point Star 13"/>
          <p:cNvSpPr/>
          <p:nvPr/>
        </p:nvSpPr>
        <p:spPr>
          <a:xfrm>
            <a:off x="3836634" y="5376453"/>
            <a:ext cx="2097441" cy="1481547"/>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12-Point Star 14"/>
          <p:cNvSpPr/>
          <p:nvPr/>
        </p:nvSpPr>
        <p:spPr>
          <a:xfrm>
            <a:off x="1166832" y="4883803"/>
            <a:ext cx="2097441" cy="2014538"/>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12-Point Star 19"/>
          <p:cNvSpPr/>
          <p:nvPr/>
        </p:nvSpPr>
        <p:spPr>
          <a:xfrm>
            <a:off x="8984466" y="1465729"/>
            <a:ext cx="2097441" cy="2014538"/>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12-Point Star 21"/>
          <p:cNvSpPr/>
          <p:nvPr/>
        </p:nvSpPr>
        <p:spPr>
          <a:xfrm>
            <a:off x="1121389" y="1026511"/>
            <a:ext cx="2097441" cy="2014538"/>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12-Point Star 23"/>
          <p:cNvSpPr/>
          <p:nvPr/>
        </p:nvSpPr>
        <p:spPr>
          <a:xfrm>
            <a:off x="6821095" y="5607424"/>
            <a:ext cx="1934546" cy="1414311"/>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TextBox 24"/>
          <p:cNvSpPr txBox="1"/>
          <p:nvPr/>
        </p:nvSpPr>
        <p:spPr>
          <a:xfrm>
            <a:off x="9340663" y="2033780"/>
            <a:ext cx="1271588" cy="830997"/>
          </a:xfrm>
          <a:prstGeom prst="rect">
            <a:avLst/>
          </a:prstGeom>
          <a:noFill/>
        </p:spPr>
        <p:txBody>
          <a:bodyPr wrap="square" rtlCol="0">
            <a:spAutoFit/>
          </a:bodyPr>
          <a:lstStyle/>
          <a:p>
            <a:pPr algn="ctr"/>
            <a:r>
              <a:rPr lang="en-US" sz="4800" b="1" smtClean="0">
                <a:solidFill>
                  <a:srgbClr val="C00000"/>
                </a:solidFill>
              </a:rPr>
              <a:t>26</a:t>
            </a:r>
            <a:endParaRPr lang="en-SG" sz="4800" b="1">
              <a:solidFill>
                <a:srgbClr val="C00000"/>
              </a:solidFill>
            </a:endParaRPr>
          </a:p>
        </p:txBody>
      </p:sp>
      <p:sp>
        <p:nvSpPr>
          <p:cNvPr id="26" name="TextBox 25"/>
          <p:cNvSpPr txBox="1"/>
          <p:nvPr/>
        </p:nvSpPr>
        <p:spPr>
          <a:xfrm>
            <a:off x="10624706" y="5657010"/>
            <a:ext cx="1169516" cy="830997"/>
          </a:xfrm>
          <a:prstGeom prst="rect">
            <a:avLst/>
          </a:prstGeom>
          <a:noFill/>
        </p:spPr>
        <p:txBody>
          <a:bodyPr wrap="square" rtlCol="0">
            <a:spAutoFit/>
          </a:bodyPr>
          <a:lstStyle/>
          <a:p>
            <a:pPr algn="ctr"/>
            <a:r>
              <a:rPr lang="en-US" sz="4800" b="1" smtClean="0">
                <a:solidFill>
                  <a:srgbClr val="C00000"/>
                </a:solidFill>
              </a:rPr>
              <a:t>40</a:t>
            </a:r>
            <a:endParaRPr lang="en-SG" sz="4800" b="1">
              <a:solidFill>
                <a:srgbClr val="C00000"/>
              </a:solidFill>
            </a:endParaRPr>
          </a:p>
        </p:txBody>
      </p:sp>
      <p:sp>
        <p:nvSpPr>
          <p:cNvPr id="27" name="TextBox 26"/>
          <p:cNvSpPr txBox="1"/>
          <p:nvPr/>
        </p:nvSpPr>
        <p:spPr>
          <a:xfrm>
            <a:off x="1726711" y="1657169"/>
            <a:ext cx="1048721" cy="830997"/>
          </a:xfrm>
          <a:prstGeom prst="rect">
            <a:avLst/>
          </a:prstGeom>
          <a:noFill/>
        </p:spPr>
        <p:txBody>
          <a:bodyPr wrap="square" rtlCol="0">
            <a:spAutoFit/>
          </a:bodyPr>
          <a:lstStyle/>
          <a:p>
            <a:pPr algn="ctr"/>
            <a:r>
              <a:rPr lang="en-US" sz="4800" b="1" dirty="0" smtClean="0">
                <a:solidFill>
                  <a:srgbClr val="C00000"/>
                </a:solidFill>
              </a:rPr>
              <a:t>26</a:t>
            </a:r>
            <a:endParaRPr lang="en-SG" sz="4800" b="1" dirty="0">
              <a:solidFill>
                <a:srgbClr val="C00000"/>
              </a:solidFill>
            </a:endParaRPr>
          </a:p>
        </p:txBody>
      </p:sp>
      <p:sp>
        <p:nvSpPr>
          <p:cNvPr id="28" name="TextBox 27"/>
          <p:cNvSpPr txBox="1"/>
          <p:nvPr/>
        </p:nvSpPr>
        <p:spPr>
          <a:xfrm>
            <a:off x="1723279" y="5458705"/>
            <a:ext cx="1096983" cy="830997"/>
          </a:xfrm>
          <a:prstGeom prst="rect">
            <a:avLst/>
          </a:prstGeom>
          <a:noFill/>
        </p:spPr>
        <p:txBody>
          <a:bodyPr wrap="square" rtlCol="0">
            <a:spAutoFit/>
          </a:bodyPr>
          <a:lstStyle/>
          <a:p>
            <a:pPr algn="ctr"/>
            <a:r>
              <a:rPr lang="en-US" sz="4800" b="1" dirty="0" smtClean="0">
                <a:solidFill>
                  <a:srgbClr val="C00000"/>
                </a:solidFill>
              </a:rPr>
              <a:t>26</a:t>
            </a:r>
            <a:endParaRPr lang="en-SG" sz="4800" b="1" dirty="0">
              <a:solidFill>
                <a:srgbClr val="C00000"/>
              </a:solidFill>
            </a:endParaRPr>
          </a:p>
        </p:txBody>
      </p:sp>
      <p:sp>
        <p:nvSpPr>
          <p:cNvPr id="29" name="TextBox 28"/>
          <p:cNvSpPr txBox="1"/>
          <p:nvPr/>
        </p:nvSpPr>
        <p:spPr>
          <a:xfrm>
            <a:off x="4364431" y="5716260"/>
            <a:ext cx="1058730" cy="830997"/>
          </a:xfrm>
          <a:prstGeom prst="rect">
            <a:avLst/>
          </a:prstGeom>
          <a:noFill/>
        </p:spPr>
        <p:txBody>
          <a:bodyPr wrap="square" rtlCol="0">
            <a:spAutoFit/>
          </a:bodyPr>
          <a:lstStyle/>
          <a:p>
            <a:pPr algn="ctr"/>
            <a:r>
              <a:rPr lang="en-US" sz="4800" b="1" dirty="0" smtClean="0">
                <a:solidFill>
                  <a:srgbClr val="C00000"/>
                </a:solidFill>
              </a:rPr>
              <a:t>40</a:t>
            </a:r>
            <a:endParaRPr lang="en-SG" sz="4800" b="1" dirty="0">
              <a:solidFill>
                <a:srgbClr val="C00000"/>
              </a:solidFill>
            </a:endParaRPr>
          </a:p>
        </p:txBody>
      </p:sp>
      <p:sp>
        <p:nvSpPr>
          <p:cNvPr id="30" name="TextBox 29"/>
          <p:cNvSpPr txBox="1"/>
          <p:nvPr/>
        </p:nvSpPr>
        <p:spPr>
          <a:xfrm>
            <a:off x="7141809" y="6115050"/>
            <a:ext cx="987779" cy="830997"/>
          </a:xfrm>
          <a:prstGeom prst="rect">
            <a:avLst/>
          </a:prstGeom>
          <a:noFill/>
        </p:spPr>
        <p:txBody>
          <a:bodyPr wrap="square" rtlCol="0">
            <a:spAutoFit/>
          </a:bodyPr>
          <a:lstStyle/>
          <a:p>
            <a:pPr algn="ctr"/>
            <a:r>
              <a:rPr lang="en-US" sz="4800" b="1" dirty="0" smtClean="0">
                <a:solidFill>
                  <a:srgbClr val="C00000"/>
                </a:solidFill>
              </a:rPr>
              <a:t>55</a:t>
            </a:r>
            <a:endParaRPr lang="en-SG" sz="4800" b="1" dirty="0">
              <a:solidFill>
                <a:srgbClr val="C00000"/>
              </a:solidFill>
            </a:endParaRPr>
          </a:p>
        </p:txBody>
      </p:sp>
      <p:pic>
        <p:nvPicPr>
          <p:cNvPr id="17" name="图片 17">
            <a:extLst>
              <a:ext uri="{FF2B5EF4-FFF2-40B4-BE49-F238E27FC236}">
                <a16:creationId xmlns:a16="http://schemas.microsoft.com/office/drawing/2014/main" xmlns="" id="{7FB76703-A69C-4217-82AE-C3C5A6AE32D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524778" y="-167345"/>
            <a:ext cx="1667222" cy="1446264"/>
          </a:xfrm>
          <a:prstGeom prst="rect">
            <a:avLst/>
          </a:prstGeom>
        </p:spPr>
      </p:pic>
    </p:spTree>
    <p:extLst>
      <p:ext uri="{BB962C8B-B14F-4D97-AF65-F5344CB8AC3E}">
        <p14:creationId xmlns:p14="http://schemas.microsoft.com/office/powerpoint/2010/main" xmlns="" val="4845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15502E-6 1.48148E-6 L -0.23377 0.18981 " pathEditMode="relative" rAng="0" ptsTypes="AA">
                                      <p:cBhvr>
                                        <p:cTn id="12" dur="1000" fill="hold"/>
                                        <p:tgtEl>
                                          <p:spTgt spid="17"/>
                                        </p:tgtEl>
                                        <p:attrNameLst>
                                          <p:attrName>ppt_x</p:attrName>
                                          <p:attrName>ppt_y</p:attrName>
                                        </p:attrNameLst>
                                      </p:cBhvr>
                                      <p:rCtr x="-11700" y="950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1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5502E-6 1.48148E-6 L -0.58884 0.12893 " pathEditMode="relative" rAng="0" ptsTypes="AA">
                                      <p:cBhvr>
                                        <p:cTn id="24" dur="2000" fill="hold"/>
                                        <p:tgtEl>
                                          <p:spTgt spid="17"/>
                                        </p:tgtEl>
                                        <p:attrNameLst>
                                          <p:attrName>ppt_x</p:attrName>
                                          <p:attrName>ppt_y</p:attrName>
                                        </p:attrNameLst>
                                      </p:cBhvr>
                                      <p:rCtr x="-29400" y="6400"/>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15502E-6 1.48148E-6 L -0.76181 0.48194 " pathEditMode="relative" rAng="0" ptsTypes="AA">
                                      <p:cBhvr>
                                        <p:cTn id="36" dur="2000" fill="hold"/>
                                        <p:tgtEl>
                                          <p:spTgt spid="17"/>
                                        </p:tgtEl>
                                        <p:attrNameLst>
                                          <p:attrName>ppt_x</p:attrName>
                                          <p:attrName>ppt_y</p:attrName>
                                        </p:attrNameLst>
                                      </p:cBhvr>
                                      <p:rCtr x="-38100" y="24100"/>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28">
                                            <p:txEl>
                                              <p:pRg st="0" end="0"/>
                                            </p:txEl>
                                          </p:spTgt>
                                        </p:tgtEl>
                                        <p:attrNameLst>
                                          <p:attrName>style.visibility</p:attrName>
                                        </p:attrNameLst>
                                      </p:cBhvr>
                                      <p:to>
                                        <p:strVal val="visible"/>
                                      </p:to>
                                    </p:set>
                                    <p:animEffect transition="in" filter="wipe(down)">
                                      <p:cBhvr>
                                        <p:cTn id="44" dur="500"/>
                                        <p:tgtEl>
                                          <p:spTgt spid="2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15502E-6 1.48148E-6 L -0.56007 0.53866 " pathEditMode="relative" rAng="0" ptsTypes="AA">
                                      <p:cBhvr>
                                        <p:cTn id="48" dur="2000" fill="hold"/>
                                        <p:tgtEl>
                                          <p:spTgt spid="17"/>
                                        </p:tgtEl>
                                        <p:attrNameLst>
                                          <p:attrName>ppt_x</p:attrName>
                                          <p:attrName>ppt_y</p:attrName>
                                        </p:attrNameLst>
                                      </p:cBhvr>
                                      <p:rCtr x="-28000" y="26900"/>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3.15502E-6 3.33333E-6 L -0.29117 0.6074 " pathEditMode="relative" rAng="0" ptsTypes="AA">
                                      <p:cBhvr>
                                        <p:cTn id="60" dur="2000" fill="hold"/>
                                        <p:tgtEl>
                                          <p:spTgt spid="17"/>
                                        </p:tgtEl>
                                        <p:attrNameLst>
                                          <p:attrName>ppt_x</p:attrName>
                                          <p:attrName>ppt_y</p:attrName>
                                        </p:attrNameLst>
                                      </p:cBhvr>
                                      <p:rCtr x="-14600" y="30400"/>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500"/>
                                        <p:tgtEl>
                                          <p:spTgt spid="2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3.15502E-6 1.48148E-6 L -0.02643 0.53889 " pathEditMode="relative" rAng="0" ptsTypes="AA">
                                      <p:cBhvr>
                                        <p:cTn id="72" dur="2000" fill="hold"/>
                                        <p:tgtEl>
                                          <p:spTgt spid="17"/>
                                        </p:tgtEl>
                                        <p:attrNameLst>
                                          <p:attrName>ppt_x</p:attrName>
                                          <p:attrName>ppt_y</p:attrName>
                                        </p:attrNameLst>
                                      </p:cBhvr>
                                      <p:rCtr x="-1300" y="26900"/>
                                    </p:animMotion>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par>
                                <p:cTn id="78" presetID="22" presetClass="entr" presetSubtype="4" fill="hold" nodeType="withEffect">
                                  <p:stCondLst>
                                    <p:cond delay="0"/>
                                  </p:stCondLst>
                                  <p:childTnLst>
                                    <p:set>
                                      <p:cBhvr>
                                        <p:cTn id="79" dur="1" fill="hold">
                                          <p:stCondLst>
                                            <p:cond delay="0"/>
                                          </p:stCondLst>
                                        </p:cTn>
                                        <p:tgtEl>
                                          <p:spTgt spid="26">
                                            <p:txEl>
                                              <p:pRg st="0" end="0"/>
                                            </p:txEl>
                                          </p:spTgt>
                                        </p:tgtEl>
                                        <p:attrNameLst>
                                          <p:attrName>style.visibility</p:attrName>
                                        </p:attrNameLst>
                                      </p:cBhvr>
                                      <p:to>
                                        <p:strVal val="visible"/>
                                      </p:to>
                                    </p:set>
                                    <p:animEffect transition="in" filter="wipe(down)">
                                      <p:cBhvr>
                                        <p:cTn id="8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2" grpId="0" animBg="1"/>
      <p:bldP spid="24" grpId="0" animBg="1"/>
      <p:bldP spid="25" grpId="0"/>
      <p:bldP spid="27"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3929" t="50302" r="9822" b="20384"/>
          <a:stretch/>
        </p:blipFill>
        <p:spPr>
          <a:xfrm>
            <a:off x="171450" y="766482"/>
            <a:ext cx="11836774" cy="6078925"/>
          </a:xfrm>
          <a:prstGeom prst="rect">
            <a:avLst/>
          </a:prstGeom>
        </p:spPr>
      </p:pic>
      <p:sp>
        <p:nvSpPr>
          <p:cNvPr id="8" name="TextBox 7"/>
          <p:cNvSpPr txBox="1"/>
          <p:nvPr/>
        </p:nvSpPr>
        <p:spPr>
          <a:xfrm>
            <a:off x="242888" y="157163"/>
            <a:ext cx="11949112"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b) </a:t>
            </a:r>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ghi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phép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tính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lớn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hơn</a:t>
            </a:r>
            <a:r>
              <a:rPr lang="en-US" sz="3600" b="1" dirty="0" smtClean="0">
                <a:latin typeface="Times New Roman" panose="02020603050405020304" pitchFamily="18" charset="0"/>
                <a:cs typeface="Times New Roman" panose="02020603050405020304" pitchFamily="18" charset="0"/>
              </a:rPr>
              <a:t> 26.</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4009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13929" t="50302" r="6838" b="20384"/>
          <a:stretch/>
        </p:blipFill>
        <p:spPr>
          <a:xfrm>
            <a:off x="171450" y="3802170"/>
            <a:ext cx="12206288" cy="3043237"/>
          </a:xfrm>
          <a:prstGeom prst="rect">
            <a:avLst/>
          </a:prstGeom>
        </p:spPr>
      </p:pic>
      <p:sp>
        <p:nvSpPr>
          <p:cNvPr id="5" name="5-Point Star 4"/>
          <p:cNvSpPr/>
          <p:nvPr/>
        </p:nvSpPr>
        <p:spPr>
          <a:xfrm>
            <a:off x="50007" y="773221"/>
            <a:ext cx="3879056" cy="302894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47 - </a:t>
            </a:r>
            <a:r>
              <a:rPr lang="en-US" sz="4000" b="1" dirty="0">
                <a:solidFill>
                  <a:schemeClr val="tx1"/>
                </a:solidFill>
                <a:latin typeface="Times New Roman" panose="02020603050405020304" pitchFamily="18" charset="0"/>
                <a:cs typeface="Times New Roman" panose="02020603050405020304" pitchFamily="18" charset="0"/>
              </a:rPr>
              <a:t>7</a:t>
            </a:r>
            <a:endParaRPr lang="en-SG" sz="4000" b="1" dirty="0">
              <a:solidFill>
                <a:schemeClr val="tx1"/>
              </a:solidFill>
              <a:latin typeface="Times New Roman" panose="02020603050405020304" pitchFamily="18" charset="0"/>
              <a:cs typeface="Times New Roman" panose="02020603050405020304" pitchFamily="18" charset="0"/>
            </a:endParaRPr>
          </a:p>
        </p:txBody>
      </p:sp>
      <p:sp>
        <p:nvSpPr>
          <p:cNvPr id="6" name="5-Point Star 5"/>
          <p:cNvSpPr/>
          <p:nvPr/>
        </p:nvSpPr>
        <p:spPr>
          <a:xfrm>
            <a:off x="8414497" y="827010"/>
            <a:ext cx="3976688" cy="302894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Times New Roman" panose="02020603050405020304" pitchFamily="18" charset="0"/>
                <a:cs typeface="Times New Roman" panose="02020603050405020304" pitchFamily="18" charset="0"/>
              </a:rPr>
              <a:t>50 + 5</a:t>
            </a:r>
            <a:endParaRPr lang="en-SG" sz="4000" dirty="0">
              <a:solidFill>
                <a:schemeClr val="tx1"/>
              </a:solidFill>
            </a:endParaRPr>
          </a:p>
        </p:txBody>
      </p:sp>
      <p:sp>
        <p:nvSpPr>
          <p:cNvPr id="7" name="5-Point Star 6"/>
          <p:cNvSpPr/>
          <p:nvPr/>
        </p:nvSpPr>
        <p:spPr>
          <a:xfrm>
            <a:off x="3889772" y="758933"/>
            <a:ext cx="4414838" cy="30432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Times New Roman" panose="02020603050405020304" pitchFamily="18" charset="0"/>
                <a:cs typeface="Times New Roman" panose="02020603050405020304" pitchFamily="18" charset="0"/>
              </a:rPr>
              <a:t>30 + </a:t>
            </a:r>
            <a:r>
              <a:rPr lang="en-US" sz="3800" b="1" dirty="0">
                <a:solidFill>
                  <a:schemeClr val="tx1"/>
                </a:solidFill>
                <a:latin typeface="Times New Roman" panose="02020603050405020304" pitchFamily="18" charset="0"/>
                <a:cs typeface="Times New Roman" panose="02020603050405020304" pitchFamily="18" charset="0"/>
              </a:rPr>
              <a:t>10</a:t>
            </a:r>
            <a:endParaRPr lang="en-SG" sz="3800"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2888" y="157163"/>
            <a:ext cx="11949112"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b) </a:t>
            </a:r>
            <a:r>
              <a:rPr lang="en-US" sz="3600" b="1" dirty="0" err="1" smtClean="0">
                <a:latin typeface="Times New Roman" panose="02020603050405020304" pitchFamily="18" charset="0"/>
                <a:cs typeface="Times New Roman" panose="02020603050405020304" pitchFamily="18" charset="0"/>
              </a:rPr>
              <a:t>Những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ghi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phép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tính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quả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lớn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hơn</a:t>
            </a:r>
            <a:r>
              <a:rPr lang="en-US" sz="3600" b="1" dirty="0" smtClean="0">
                <a:latin typeface="Times New Roman" panose="02020603050405020304" pitchFamily="18" charset="0"/>
                <a:cs typeface="Times New Roman" panose="02020603050405020304" pitchFamily="18" charset="0"/>
              </a:rPr>
              <a:t> 26.</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40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8230" t="6212" r="8462" b="49791"/>
          <a:stretch/>
        </p:blipFill>
        <p:spPr>
          <a:xfrm>
            <a:off x="378823" y="1254034"/>
            <a:ext cx="11534504" cy="5495039"/>
          </a:xfrm>
          <a:prstGeom prst="rect">
            <a:avLst/>
          </a:prstGeom>
        </p:spPr>
      </p:pic>
      <p:sp>
        <p:nvSpPr>
          <p:cNvPr id="4" name="Rectangle 3"/>
          <p:cNvSpPr/>
          <p:nvPr/>
        </p:nvSpPr>
        <p:spPr bwMode="auto">
          <a:xfrm>
            <a:off x="1741714" y="71120"/>
            <a:ext cx="8795657" cy="1074058"/>
          </a:xfrm>
          <a:prstGeom prst="rect">
            <a:avLst/>
          </a:prstGeom>
          <a:noFill/>
          <a:ln w="9525"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Thứ</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tư</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ngày</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12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tháng</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5 </a:t>
            </a:r>
            <a:r>
              <a:rPr kumimoji="0" lang="en-US" sz="2400" b="0" i="0" u="none" strike="noStrike" cap="none" normalizeH="0" dirty="0" err="1" smtClean="0">
                <a:ln>
                  <a:noFill/>
                </a:ln>
                <a:solidFill>
                  <a:schemeClr val="tx1"/>
                </a:solidFill>
                <a:effectLst/>
                <a:latin typeface="Arial" panose="020B0604020202020204" pitchFamily="34" charset="0"/>
                <a:ea typeface="SimSun" panose="02010600030101010101" pitchFamily="2" charset="-122"/>
              </a:rPr>
              <a:t>năm</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2021</a:t>
            </a:r>
          </a:p>
          <a:p>
            <a:pPr marL="0" marR="0" indent="0" algn="ctr" defTabSz="914400" rtl="0" eaLnBrk="1" fontAlgn="base" latinLnBrk="0" hangingPunct="1">
              <a:lnSpc>
                <a:spcPct val="100000"/>
              </a:lnSpc>
              <a:spcBef>
                <a:spcPct val="0"/>
              </a:spcBef>
              <a:spcAft>
                <a:spcPct val="0"/>
              </a:spcAft>
              <a:buClrTx/>
              <a:buSzTx/>
              <a:buFontTx/>
              <a:buNone/>
            </a:pPr>
            <a:r>
              <a:rPr lang="en-US" sz="2400" u="sng" baseline="0" dirty="0" err="1" smtClean="0">
                <a:latin typeface="Arial" panose="020B0604020202020204" pitchFamily="34" charset="0"/>
                <a:ea typeface="SimSun" panose="02010600030101010101" pitchFamily="2" charset="-122"/>
              </a:rPr>
              <a:t>Toán</a:t>
            </a:r>
            <a:endParaRPr lang="en-US" sz="2400" u="sng" dirty="0" smtClean="0">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en-US" sz="2400" b="0" i="0" u="sng" strike="noStrike" cap="none" normalizeH="0" baseline="0" dirty="0" err="1" smtClean="0">
                <a:ln>
                  <a:noFill/>
                </a:ln>
                <a:solidFill>
                  <a:schemeClr val="tx1"/>
                </a:solidFill>
                <a:effectLst/>
                <a:latin typeface="Arial" panose="020B0604020202020204" pitchFamily="34" charset="0"/>
                <a:ea typeface="SimSun" panose="02010600030101010101" pitchFamily="2" charset="-122"/>
              </a:rPr>
              <a:t>Bài</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kumimoji="0" lang="en-US" sz="2400" b="0" i="0" u="sng" strike="noStrike" cap="none" normalizeH="0" dirty="0" smtClean="0">
                <a:ln>
                  <a:noFill/>
                </a:ln>
                <a:solidFill>
                  <a:schemeClr val="tx1"/>
                </a:solidFill>
                <a:effectLst/>
                <a:latin typeface="Arial" panose="020B0604020202020204" pitchFamily="34" charset="0"/>
                <a:ea typeface="SimSun" panose="02010600030101010101" pitchFamily="2" charset="-122"/>
              </a:rPr>
              <a:t>39</a:t>
            </a:r>
            <a:r>
              <a:rPr kumimoji="0" lang="en-US" sz="2400" b="0" i="0" u="none" strike="noStrike" cap="none" normalizeH="0" dirty="0" smtClean="0">
                <a:ln>
                  <a:noFill/>
                </a:ln>
                <a:solidFill>
                  <a:schemeClr val="tx1"/>
                </a:solidFill>
                <a:effectLst/>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Ôn</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tập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các</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số</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và</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phép</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tính</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trong</a:t>
            </a:r>
            <a:r>
              <a:rPr lang="en-US" sz="2800" dirty="0" smtClean="0">
                <a:solidFill>
                  <a:srgbClr val="FF0000"/>
                </a:solidFill>
                <a:latin typeface="Arial" panose="020B0604020202020204" pitchFamily="34" charset="0"/>
                <a:ea typeface="SimSun" panose="02010600030101010101" pitchFamily="2" charset="-122"/>
              </a:rPr>
              <a:t> </a:t>
            </a:r>
            <a:r>
              <a:rPr lang="en-US" sz="2800" dirty="0" err="1" smtClean="0">
                <a:solidFill>
                  <a:srgbClr val="FF0000"/>
                </a:solidFill>
                <a:latin typeface="Arial" panose="020B0604020202020204" pitchFamily="34" charset="0"/>
                <a:ea typeface="SimSun" panose="02010600030101010101" pitchFamily="2" charset="-122"/>
              </a:rPr>
              <a:t>phạm</a:t>
            </a:r>
            <a:r>
              <a:rPr lang="en-US" sz="2800" dirty="0" smtClean="0">
                <a:solidFill>
                  <a:srgbClr val="FF0000"/>
                </a:solidFill>
                <a:latin typeface="Arial" panose="020B0604020202020204" pitchFamily="34" charset="0"/>
                <a:ea typeface="SimSun" panose="02010600030101010101" pitchFamily="2" charset="-122"/>
              </a:rPr>
              <a:t> vi 100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err="1" smtClean="0">
                <a:ln>
                  <a:noFill/>
                </a:ln>
                <a:solidFill>
                  <a:srgbClr val="FF0000"/>
                </a:solidFill>
                <a:effectLst/>
                <a:latin typeface="Arial" panose="020B0604020202020204" pitchFamily="34" charset="0"/>
                <a:ea typeface="SimSun" panose="02010600030101010101" pitchFamily="2" charset="-122"/>
              </a:rPr>
              <a:t>tiết</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 </a:t>
            </a:r>
            <a:r>
              <a:rPr kumimoji="0" lang="en-US" sz="2800" b="0" i="0" u="none" strike="noStrike" cap="none" normalizeH="0" dirty="0" smtClean="0">
                <a:ln>
                  <a:noFill/>
                </a:ln>
                <a:solidFill>
                  <a:srgbClr val="FF0000"/>
                </a:solidFill>
                <a:effectLst/>
                <a:latin typeface="Arial" panose="020B0604020202020204" pitchFamily="34" charset="0"/>
                <a:ea typeface="SimSun" panose="02010600030101010101" pitchFamily="2" charset="-122"/>
              </a:rPr>
              <a:t>3)</a:t>
            </a:r>
            <a:endParaRPr kumimoji="0" lang="en-US" sz="2800" b="0" i="0" u="none" strike="noStrike" cap="none" normalizeH="0" baseline="0" dirty="0" smtClean="0">
              <a:ln>
                <a:noFill/>
              </a:ln>
              <a:solidFill>
                <a:srgbClr val="FF0000"/>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xmlns="" val="3342679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9976" t="6212" r="9904" b="85957"/>
          <a:stretch/>
        </p:blipFill>
        <p:spPr>
          <a:xfrm>
            <a:off x="257175" y="1"/>
            <a:ext cx="11801476" cy="1271588"/>
          </a:xfrm>
          <a:prstGeom prst="rect">
            <a:avLst/>
          </a:prstGeom>
        </p:spPr>
      </p:pic>
      <p:sp>
        <p:nvSpPr>
          <p:cNvPr id="5" name="TextBox 4"/>
          <p:cNvSpPr txBox="1"/>
          <p:nvPr/>
        </p:nvSpPr>
        <p:spPr>
          <a:xfrm>
            <a:off x="1785938" y="2886075"/>
            <a:ext cx="9658349" cy="707886"/>
          </a:xfrm>
          <a:prstGeom prst="rect">
            <a:avLst/>
          </a:prstGeom>
          <a:solidFill>
            <a:schemeClr val="accent4">
              <a:lumMod val="20000"/>
              <a:lumOff val="80000"/>
            </a:schemeClr>
          </a:solidFill>
        </p:spPr>
        <p:txBody>
          <a:bodyPr wrap="square" rtlCol="0">
            <a:spAutoFit/>
          </a:bodyPr>
          <a:lstStyle/>
          <a:p>
            <a:r>
              <a:rPr lang="en-US" sz="4000" b="1" dirty="0" err="1" smtClean="0">
                <a:solidFill>
                  <a:srgbClr val="002060"/>
                </a:solidFill>
                <a:latin typeface="Times New Roman" panose="02020603050405020304" pitchFamily="18" charset="0"/>
                <a:cs typeface="Times New Roman" panose="02020603050405020304" pitchFamily="18" charset="0"/>
              </a:rPr>
              <a:t>Còn</a:t>
            </a:r>
            <a:r>
              <a:rPr lang="en-US" sz="4000" b="1" dirty="0" smtClean="0">
                <a:solidFill>
                  <a:srgbClr val="002060"/>
                </a:solidFill>
                <a:latin typeface="Times New Roman" panose="02020603050405020304" pitchFamily="18" charset="0"/>
                <a:cs typeface="Times New Roman" panose="02020603050405020304" pitchFamily="18" charset="0"/>
              </a:rPr>
              <a:t> 23 </a:t>
            </a:r>
            <a:r>
              <a:rPr lang="en-US" sz="4000" b="1" dirty="0" err="1" smtClean="0">
                <a:solidFill>
                  <a:srgbClr val="002060"/>
                </a:solidFill>
                <a:latin typeface="Times New Roman" panose="02020603050405020304" pitchFamily="18" charset="0"/>
                <a:cs typeface="Times New Roman" panose="02020603050405020304" pitchFamily="18" charset="0"/>
              </a:rPr>
              <a:t>cây</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hoa</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hồng</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chưa</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nở</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hoa</a:t>
            </a:r>
            <a:endParaRPr lang="en-SG"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37232" t="14791" r="37646" b="81684"/>
          <a:stretch/>
        </p:blipFill>
        <p:spPr>
          <a:xfrm>
            <a:off x="607219" y="1271589"/>
            <a:ext cx="11101388" cy="13716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14535" t="25396" r="10583" b="50406"/>
          <a:stretch/>
        </p:blipFill>
        <p:spPr>
          <a:xfrm>
            <a:off x="-1" y="3729038"/>
            <a:ext cx="12192001" cy="3128962"/>
          </a:xfrm>
          <a:prstGeom prst="rect">
            <a:avLst/>
          </a:prstGeom>
        </p:spPr>
      </p:pic>
      <p:sp>
        <p:nvSpPr>
          <p:cNvPr id="8" name="TextBox 7"/>
          <p:cNvSpPr txBox="1"/>
          <p:nvPr/>
        </p:nvSpPr>
        <p:spPr>
          <a:xfrm>
            <a:off x="1285876" y="1443038"/>
            <a:ext cx="1828800" cy="1107996"/>
          </a:xfrm>
          <a:prstGeom prst="rect">
            <a:avLst/>
          </a:prstGeom>
          <a:solidFill>
            <a:schemeClr val="bg1"/>
          </a:solid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75</a:t>
            </a:r>
            <a:endParaRPr lang="en-SG" sz="6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00425" y="1443038"/>
            <a:ext cx="1743075" cy="1107996"/>
          </a:xfrm>
          <a:prstGeom prst="rect">
            <a:avLst/>
          </a:prstGeom>
          <a:solidFill>
            <a:schemeClr val="bg1"/>
          </a:solidFill>
        </p:spPr>
        <p:txBody>
          <a:bodyPr wrap="square" rtlCol="0">
            <a:spAutoFit/>
          </a:bodyPr>
          <a:lstStyle/>
          <a:p>
            <a:pPr algn="ctr"/>
            <a:r>
              <a:rPr lang="en-US" sz="66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5429250" y="1443038"/>
            <a:ext cx="1757363" cy="1107996"/>
          </a:xfrm>
          <a:prstGeom prst="rect">
            <a:avLst/>
          </a:prstGeom>
          <a:solidFill>
            <a:schemeClr val="bg1"/>
          </a:solid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52</a:t>
            </a:r>
            <a:endParaRPr lang="en-SG" sz="6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558338" y="1443038"/>
            <a:ext cx="1628775" cy="1107996"/>
          </a:xfrm>
          <a:prstGeom prst="rect">
            <a:avLst/>
          </a:prstGeom>
          <a:solidFill>
            <a:schemeClr val="bg1"/>
          </a:solidFill>
        </p:spPr>
        <p:txBody>
          <a:bodyPr wrap="square" rtlCol="0">
            <a:spAutoFit/>
          </a:bodyPr>
          <a:lstStyle/>
          <a:p>
            <a:pPr algn="ctr"/>
            <a:r>
              <a:rPr lang="en-US" sz="6600" b="1" dirty="0" smtClean="0">
                <a:solidFill>
                  <a:srgbClr val="FF0000"/>
                </a:solidFill>
                <a:latin typeface="Times New Roman" panose="02020603050405020304" pitchFamily="18" charset="0"/>
                <a:cs typeface="Times New Roman" panose="02020603050405020304" pitchFamily="18" charset="0"/>
              </a:rPr>
              <a:t>23</a:t>
            </a:r>
            <a:endParaRPr lang="en-SG" sz="6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439025" y="1447520"/>
            <a:ext cx="1743075" cy="1107996"/>
          </a:xfrm>
          <a:prstGeom prst="rect">
            <a:avLst/>
          </a:prstGeom>
          <a:solidFill>
            <a:schemeClr val="bg1"/>
          </a:solid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a:t>
            </a:r>
            <a:endParaRPr lang="en-US"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58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362</Words>
  <PresentationFormat>Custom</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2020-08-15T03:21:16Z</dcterms:created>
  <dcterms:modified xsi:type="dcterms:W3CDTF">2021-05-13T08:09:33Z</dcterms:modified>
</cp:coreProperties>
</file>