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handoutMasterIdLst>
    <p:handoutMasterId r:id="rId57"/>
  </p:handoutMasterIdLst>
  <p:sldIdLst>
    <p:sldId id="257" r:id="rId5"/>
    <p:sldId id="294" r:id="rId6"/>
    <p:sldId id="283" r:id="rId7"/>
    <p:sldId id="284" r:id="rId8"/>
    <p:sldId id="285" r:id="rId9"/>
    <p:sldId id="286" r:id="rId10"/>
    <p:sldId id="302" r:id="rId11"/>
    <p:sldId id="266" r:id="rId12"/>
    <p:sldId id="267" r:id="rId13"/>
    <p:sldId id="325" r:id="rId14"/>
    <p:sldId id="307" r:id="rId15"/>
    <p:sldId id="308" r:id="rId16"/>
    <p:sldId id="336" r:id="rId17"/>
    <p:sldId id="326" r:id="rId18"/>
    <p:sldId id="258" r:id="rId19"/>
    <p:sldId id="337" r:id="rId20"/>
    <p:sldId id="327" r:id="rId21"/>
    <p:sldId id="331" r:id="rId22"/>
    <p:sldId id="329" r:id="rId23"/>
    <p:sldId id="332" r:id="rId24"/>
    <p:sldId id="303" r:id="rId25"/>
    <p:sldId id="304" r:id="rId26"/>
    <p:sldId id="305" r:id="rId27"/>
    <p:sldId id="333" r:id="rId28"/>
    <p:sldId id="334" r:id="rId29"/>
    <p:sldId id="268" r:id="rId30"/>
    <p:sldId id="282" r:id="rId31"/>
    <p:sldId id="338" r:id="rId32"/>
    <p:sldId id="339" r:id="rId33"/>
    <p:sldId id="299" r:id="rId34"/>
    <p:sldId id="300" r:id="rId35"/>
    <p:sldId id="313" r:id="rId36"/>
    <p:sldId id="310" r:id="rId37"/>
    <p:sldId id="311" r:id="rId38"/>
    <p:sldId id="335" r:id="rId39"/>
    <p:sldId id="342" r:id="rId40"/>
    <p:sldId id="271" r:id="rId41"/>
    <p:sldId id="272" r:id="rId42"/>
    <p:sldId id="341" r:id="rId43"/>
    <p:sldId id="314" r:id="rId44"/>
    <p:sldId id="315" r:id="rId45"/>
    <p:sldId id="292" r:id="rId46"/>
    <p:sldId id="281" r:id="rId47"/>
    <p:sldId id="288" r:id="rId48"/>
    <p:sldId id="290" r:id="rId49"/>
    <p:sldId id="301" r:id="rId50"/>
    <p:sldId id="291" r:id="rId51"/>
    <p:sldId id="343" r:id="rId52"/>
    <p:sldId id="344" r:id="rId53"/>
    <p:sldId id="345" r:id="rId54"/>
    <p:sldId id="324" r:id="rId5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113" d="100"/>
          <a:sy n="113" d="100"/>
        </p:scale>
        <p:origin x="510" y="1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FFBE2AAA-2CC7-4F9C-A8C6-8B9F2A3E9EF0}" type="datetimeFigureOut">
              <a:rPr lang="en-US" smtClean="0"/>
              <a:t>2/17/2024</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50AD62A-9EE1-43E3-A7E5-D268F71DF3EB}" type="slidenum">
              <a:rPr lang="en-US" smtClean="0"/>
              <a:t>‹#›</a:t>
            </a:fld>
            <a:endParaRPr lang="en-US"/>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B37ADBA-1AC7-4CD6-8AFF-4E8087BA5487}" type="datetimeFigureOut">
              <a:rPr lang="en-US" smtClean="0"/>
              <a:t>2/17/2024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534C2EF-8A97-4DAF-B099-E567883644D6}" type="slidenum">
              <a:rPr lang="en-US" smtClean="0"/>
              <a:t>‹#›</a:t>
            </a:fld>
            <a:endParaRPr lang="en-US"/>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
        <p:nvSpPr>
          <p:cNvPr id="157" name="Google Shape;157;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3711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27</a:t>
            </a:fld>
            <a:endParaRPr lang="en-US"/>
          </a:p>
        </p:txBody>
      </p:sp>
    </p:spTree>
    <p:extLst>
      <p:ext uri="{BB962C8B-B14F-4D97-AF65-F5344CB8AC3E}">
        <p14:creationId xmlns:p14="http://schemas.microsoft.com/office/powerpoint/2010/main" val="4091259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28</a:t>
            </a:fld>
            <a:endParaRPr lang="en-US"/>
          </a:p>
        </p:txBody>
      </p:sp>
    </p:spTree>
    <p:extLst>
      <p:ext uri="{BB962C8B-B14F-4D97-AF65-F5344CB8AC3E}">
        <p14:creationId xmlns:p14="http://schemas.microsoft.com/office/powerpoint/2010/main" val="3789803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29</a:t>
            </a:fld>
            <a:endParaRPr lang="en-US"/>
          </a:p>
        </p:txBody>
      </p:sp>
    </p:spTree>
    <p:extLst>
      <p:ext uri="{BB962C8B-B14F-4D97-AF65-F5344CB8AC3E}">
        <p14:creationId xmlns:p14="http://schemas.microsoft.com/office/powerpoint/2010/main" val="3408794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39</a:t>
            </a:fld>
            <a:endParaRPr lang="en-US"/>
          </a:p>
        </p:txBody>
      </p:sp>
    </p:spTree>
    <p:extLst>
      <p:ext uri="{BB962C8B-B14F-4D97-AF65-F5344CB8AC3E}">
        <p14:creationId xmlns:p14="http://schemas.microsoft.com/office/powerpoint/2010/main" val="282601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3</a:t>
            </a:fld>
            <a:endParaRPr lang="en-US"/>
          </a:p>
        </p:txBody>
      </p:sp>
    </p:spTree>
    <p:extLst>
      <p:ext uri="{BB962C8B-B14F-4D97-AF65-F5344CB8AC3E}">
        <p14:creationId xmlns:p14="http://schemas.microsoft.com/office/powerpoint/2010/main" val="367821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4</a:t>
            </a:fld>
            <a:endParaRPr lang="en-US"/>
          </a:p>
        </p:txBody>
      </p:sp>
    </p:spTree>
    <p:extLst>
      <p:ext uri="{BB962C8B-B14F-4D97-AF65-F5344CB8AC3E}">
        <p14:creationId xmlns:p14="http://schemas.microsoft.com/office/powerpoint/2010/main" val="21476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5</a:t>
            </a:fld>
            <a:endParaRPr lang="en-US"/>
          </a:p>
        </p:txBody>
      </p:sp>
    </p:spTree>
    <p:extLst>
      <p:ext uri="{BB962C8B-B14F-4D97-AF65-F5344CB8AC3E}">
        <p14:creationId xmlns:p14="http://schemas.microsoft.com/office/powerpoint/2010/main" val="3232676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6</a:t>
            </a:fld>
            <a:endParaRPr lang="en-US"/>
          </a:p>
        </p:txBody>
      </p:sp>
    </p:spTree>
    <p:extLst>
      <p:ext uri="{BB962C8B-B14F-4D97-AF65-F5344CB8AC3E}">
        <p14:creationId xmlns:p14="http://schemas.microsoft.com/office/powerpoint/2010/main" val="2219114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8</a:t>
            </a:fld>
            <a:endParaRPr lang="en-US"/>
          </a:p>
        </p:txBody>
      </p:sp>
    </p:spTree>
    <p:extLst>
      <p:ext uri="{BB962C8B-B14F-4D97-AF65-F5344CB8AC3E}">
        <p14:creationId xmlns:p14="http://schemas.microsoft.com/office/powerpoint/2010/main" val="3727004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9</a:t>
            </a:fld>
            <a:endParaRPr lang="en-US"/>
          </a:p>
        </p:txBody>
      </p:sp>
    </p:spTree>
    <p:extLst>
      <p:ext uri="{BB962C8B-B14F-4D97-AF65-F5344CB8AC3E}">
        <p14:creationId xmlns:p14="http://schemas.microsoft.com/office/powerpoint/2010/main" val="2235521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20</a:t>
            </a:fld>
            <a:endParaRPr lang="en-US"/>
          </a:p>
        </p:txBody>
      </p:sp>
    </p:spTree>
    <p:extLst>
      <p:ext uri="{BB962C8B-B14F-4D97-AF65-F5344CB8AC3E}">
        <p14:creationId xmlns:p14="http://schemas.microsoft.com/office/powerpoint/2010/main" val="4050922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26</a:t>
            </a:fld>
            <a:endParaRPr lang="en-US"/>
          </a:p>
        </p:txBody>
      </p:sp>
    </p:spTree>
    <p:extLst>
      <p:ext uri="{BB962C8B-B14F-4D97-AF65-F5344CB8AC3E}">
        <p14:creationId xmlns:p14="http://schemas.microsoft.com/office/powerpoint/2010/main" val="553265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anchor="b">
            <a:norm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838200" y="2438400"/>
            <a:ext cx="7086600" cy="914400"/>
          </a:xfrm>
        </p:spPr>
        <p:txBody>
          <a:bodyPr>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endParaRPr lang="en-US" dirty="0"/>
          </a:p>
        </p:txBody>
      </p:sp>
      <p:sp>
        <p:nvSpPr>
          <p:cNvPr id="7" name="Freeform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7" name="Text Placeholder 16"/>
          <p:cNvSpPr>
            <a:spLocks noGrp="1"/>
          </p:cNvSpPr>
          <p:nvPr>
            <p:ph type="body" sz="quarter" idx="14"/>
          </p:nvPr>
        </p:nvSpPr>
        <p:spPr>
          <a:xfrm>
            <a:off x="1028581"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Edit Master text styles</a:t>
            </a:r>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20" name="Text Placeholder 16"/>
          <p:cNvSpPr>
            <a:spLocks noGrp="1"/>
          </p:cNvSpPr>
          <p:nvPr>
            <p:ph type="body" sz="quarter" idx="16"/>
          </p:nvPr>
        </p:nvSpPr>
        <p:spPr>
          <a:xfrm>
            <a:off x="5566714"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Edit Master text styles</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305424"/>
            <a:ext cx="8104083" cy="579921"/>
          </a:xfrm>
        </p:spPr>
        <p:txBody>
          <a:bodyPr>
            <a:normAutofit/>
          </a:bodyPr>
          <a:lstStyle>
            <a:lvl1pPr>
              <a:defRPr sz="2400">
                <a:solidFill>
                  <a:schemeClr val="accent1"/>
                </a:solidFill>
              </a:defRPr>
            </a:lvl1pPr>
          </a:lstStyle>
          <a:p>
            <a:r>
              <a:rPr lang="en-US"/>
              <a:t>Click to edit Master title style</a:t>
            </a:r>
            <a:endParaRPr lang="en-US" dirty="0"/>
          </a:p>
        </p:txBody>
      </p:sp>
      <p:sp>
        <p:nvSpPr>
          <p:cNvPr id="7" name="Freeform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8" name="Freeform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17" name="Text Placeholder 16"/>
          <p:cNvSpPr>
            <a:spLocks noGrp="1"/>
          </p:cNvSpPr>
          <p:nvPr>
            <p:ph type="body" sz="quarter" idx="14"/>
          </p:nvPr>
        </p:nvSpPr>
        <p:spPr>
          <a:xfrm>
            <a:off x="1028581" y="5919255"/>
            <a:ext cx="8104082" cy="497420"/>
          </a:xfrm>
        </p:spPr>
        <p:txBody>
          <a:bodyPr>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Edit Master text styles</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le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p>
        </p:txBody>
      </p:sp>
      <p:sp>
        <p:nvSpPr>
          <p:cNvPr id="8" name="Freeform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Picture Placeholder 8" descr="An empty placeholder to add an image. Click on the placeholder and select the image that you wish to add"/>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10" name="Freeform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descr="An empty placeholder to add an image. Click on the placeholder and select the image that you wish to add"/>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4" name="Freeform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20" name="Freeform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 name="Picture Placeholder 20" descr="An empty placeholder to add an image. Click on the placeholder and select the image that you wish to add"/>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2/17/2024</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24000" y="365125"/>
            <a:ext cx="6858000" cy="49403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2/17/2024</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2/17/2024</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3352800" y="2438400"/>
            <a:ext cx="5486400" cy="914400"/>
          </a:xfrm>
        </p:spPr>
        <p:txBody>
          <a:bodyPr>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825625"/>
            <a:ext cx="4389120" cy="3474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825625"/>
            <a:ext cx="4389120" cy="3474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2/17/2024</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400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4000" y="2624666"/>
            <a:ext cx="4389120" cy="2675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78880" y="2624666"/>
            <a:ext cx="4389120" cy="2675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7FC8593D-7C47-471E-A8DF-97AC4FFD13F5}" type="datetimeFigureOut">
              <a:rPr lang="en-US" smtClean="0"/>
              <a:t>2/17/2024</a:t>
            </a:fld>
            <a:endParaRPr lang="en-US"/>
          </a:p>
        </p:txBody>
      </p:sp>
      <p:sp>
        <p:nvSpPr>
          <p:cNvPr id="9" name="Slide Number Placeholder 8"/>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C8593D-7C47-471E-A8DF-97AC4FFD13F5}" type="datetimeFigureOut">
              <a:rPr lang="en-US" smtClean="0"/>
              <a:t>2/17/2024</a:t>
            </a:fld>
            <a:endParaRPr lang="en-US"/>
          </a:p>
        </p:txBody>
      </p:sp>
      <p:sp>
        <p:nvSpPr>
          <p:cNvPr id="5" name="Slide Number Placeholder 4"/>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7FC8593D-7C47-471E-A8DF-97AC4FFD13F5}" type="datetimeFigureOut">
              <a:rPr lang="en-US" smtClean="0"/>
              <a:t>2/17/2024</a:t>
            </a:fld>
            <a:endParaRPr lang="en-US"/>
          </a:p>
        </p:txBody>
      </p:sp>
      <p:sp>
        <p:nvSpPr>
          <p:cNvPr id="4" name="Slide Number Placeholder 3"/>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4400" y="1828800"/>
            <a:ext cx="5943600" cy="3476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23999" y="1828800"/>
            <a:ext cx="2926080" cy="3476625"/>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2/17/2024</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010400" y="2245995"/>
            <a:ext cx="3657600" cy="219456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2/17/2024</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fld id="{7FC8593D-7C47-471E-A8DF-97AC4FFD13F5}" type="datetimeFigureOut">
              <a:rPr lang="en-US" smtClean="0"/>
              <a:pPr/>
              <a:t>2/17/2024</a:t>
            </a:fld>
            <a:endParaRPr lang="en-US" dirty="0"/>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fld id="{289D71E3-7D81-4C24-B9D8-6B108755C64C}" type="slidenum">
              <a:rPr lang="en-US" smtClean="0"/>
              <a:pPr/>
              <a:t>‹#›</a:t>
            </a:fld>
            <a:endParaRPr lang="en-US"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gi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g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10.png"/><Relationship Id="rId5" Type="http://schemas.openxmlformats.org/officeDocument/2006/relationships/slide" Target="slide4.xml"/><Relationship Id="rId10" Type="http://schemas.openxmlformats.org/officeDocument/2006/relationships/image" Target="../media/image9.gif"/><Relationship Id="rId4" Type="http://schemas.openxmlformats.org/officeDocument/2006/relationships/slide" Target="slide3.xml"/><Relationship Id="rId9"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ctrTitle"/>
          </p:nvPr>
        </p:nvSpPr>
        <p:spPr>
          <a:xfrm>
            <a:off x="457200" y="381000"/>
            <a:ext cx="10210800" cy="1676400"/>
          </a:xfrm>
        </p:spPr>
        <p:txBody>
          <a:bodyPr>
            <a:noAutofit/>
          </a:bodyPr>
          <a:lstStyle/>
          <a:p>
            <a:r>
              <a:rPr lang="en-US" sz="5400" b="1"/>
              <a:t>CHÀO MỪNG QUÝ THẦY CÔ</a:t>
            </a:r>
            <a:br>
              <a:rPr lang="en-US" sz="5400" b="1"/>
            </a:br>
            <a:r>
              <a:rPr lang="en-US" sz="5400" b="1"/>
              <a:t>ĐẾN DỰ GIỜ THĂM LỚP</a:t>
            </a:r>
            <a:endParaRPr lang="en-US" sz="5400" b="1" dirty="0"/>
          </a:p>
        </p:txBody>
      </p:sp>
      <p:sp>
        <p:nvSpPr>
          <p:cNvPr id="3" name="Subtitle 2" descr="33 Hoang Trong Bach"/>
          <p:cNvSpPr>
            <a:spLocks noGrp="1"/>
          </p:cNvSpPr>
          <p:nvPr>
            <p:ph type="subTitle" idx="1"/>
          </p:nvPr>
        </p:nvSpPr>
        <p:spPr>
          <a:xfrm>
            <a:off x="838200" y="2971800"/>
            <a:ext cx="7086600" cy="457200"/>
          </a:xfrm>
        </p:spPr>
        <p:txBody>
          <a:bodyPr>
            <a:noAutofit/>
          </a:bodyPr>
          <a:lstStyle/>
          <a:p>
            <a:r>
              <a:rPr lang="en-US" sz="3600" b="1" dirty="0" err="1"/>
              <a:t>Tên</a:t>
            </a:r>
            <a:r>
              <a:rPr lang="en-US" sz="3600" b="1" dirty="0"/>
              <a:t> </a:t>
            </a:r>
            <a:r>
              <a:rPr lang="en-US" sz="3600" b="1"/>
              <a:t>GV:</a:t>
            </a:r>
            <a:endParaRPr lang="en-US" sz="3600" b="1" dirty="0"/>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applause.wav"/>
          </p:stSnd>
        </p:sndAc>
      </p:transition>
    </mc:Choice>
    <mc:Fallback xmlns="">
      <p:transition spd="med">
        <p:fade/>
        <p:sndAc>
          <p:stSnd>
            <p:snd r:embed="rId3"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33 Hoang Trong Bach">
            <a:extLst>
              <a:ext uri="{FF2B5EF4-FFF2-40B4-BE49-F238E27FC236}">
                <a16:creationId xmlns:a16="http://schemas.microsoft.com/office/drawing/2014/main" id="{0A6D5F5F-B9C3-BE65-B1E9-78BC9506C715}"/>
              </a:ext>
            </a:extLst>
          </p:cNvPr>
          <p:cNvSpPr>
            <a:spLocks noGrp="1"/>
          </p:cNvSpPr>
          <p:nvPr>
            <p:ph sz="quarter" idx="4"/>
          </p:nvPr>
        </p:nvSpPr>
        <p:spPr>
          <a:xfrm>
            <a:off x="302341" y="1066800"/>
            <a:ext cx="11609440" cy="1523999"/>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1. </a:t>
            </a:r>
            <a:r>
              <a:rPr lang="vi-VN" sz="2800">
                <a:solidFill>
                  <a:schemeClr val="tx2"/>
                </a:solidFill>
                <a:ea typeface="Times New Roman"/>
              </a:rPr>
              <a:t>Quan sát Hình 17.2, hãy tìm các điểm chung về dạng năng lượng trong các trường hợp trên. Năng lượng này phụ thuộc vào những yếu tố nào?</a:t>
            </a:r>
          </a:p>
        </p:txBody>
      </p:sp>
      <p:sp>
        <p:nvSpPr>
          <p:cNvPr id="2" name="Title 1" descr="33 Hoang Trong Bach"/>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pic>
        <p:nvPicPr>
          <p:cNvPr id="4" name="Picture 3" descr="33 Hoang Trong Bach">
            <a:extLst>
              <a:ext uri="{FF2B5EF4-FFF2-40B4-BE49-F238E27FC236}">
                <a16:creationId xmlns:a16="http://schemas.microsoft.com/office/drawing/2014/main" id="{A2F84AE3-2325-700A-4E9A-A9C2D4C6D3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616926"/>
            <a:ext cx="7467600" cy="4267200"/>
          </a:xfrm>
          <a:prstGeom prst="rect">
            <a:avLst/>
          </a:prstGeom>
          <a:noFill/>
          <a:ln>
            <a:noFill/>
          </a:ln>
        </p:spPr>
      </p:pic>
      <p:sp>
        <p:nvSpPr>
          <p:cNvPr id="6" name="Content Placeholder 5" descr="33 Hoang Trong Bach">
            <a:extLst>
              <a:ext uri="{FF2B5EF4-FFF2-40B4-BE49-F238E27FC236}">
                <a16:creationId xmlns:a16="http://schemas.microsoft.com/office/drawing/2014/main" id="{D7834776-6AD0-4DAA-BD5E-AC18D395C0AE}"/>
              </a:ext>
            </a:extLst>
          </p:cNvPr>
          <p:cNvSpPr txBox="1">
            <a:spLocks/>
          </p:cNvSpPr>
          <p:nvPr/>
        </p:nvSpPr>
        <p:spPr>
          <a:xfrm>
            <a:off x="302340" y="3048000"/>
            <a:ext cx="4117260" cy="3405051"/>
          </a:xfrm>
          <a:prstGeom prst="rect">
            <a:avLst/>
          </a:prstGeom>
          <a:solidFill>
            <a:schemeClr val="accent2">
              <a:lumMod val="40000"/>
              <a:lumOff val="6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en-US" sz="2800">
                <a:solidFill>
                  <a:schemeClr val="tx2"/>
                </a:solidFill>
                <a:ea typeface="Times New Roman"/>
              </a:rPr>
              <a:t>+ </a:t>
            </a:r>
            <a:r>
              <a:rPr lang="vi-VN" sz="2800">
                <a:solidFill>
                  <a:schemeClr val="tx2"/>
                </a:solidFill>
                <a:ea typeface="Times New Roman"/>
              </a:rPr>
              <a:t>Điểm chung về dạng năng lượng trong các trường hợp trên là </a:t>
            </a:r>
            <a:r>
              <a:rPr lang="vi-VN" sz="2800" b="1">
                <a:solidFill>
                  <a:schemeClr val="tx2"/>
                </a:solidFill>
                <a:ea typeface="Times New Roman"/>
              </a:rPr>
              <a:t>đều có động năng</a:t>
            </a:r>
            <a:r>
              <a:rPr lang="vi-VN" sz="2800">
                <a:solidFill>
                  <a:schemeClr val="tx2"/>
                </a:solidFill>
                <a:ea typeface="Times New Roman"/>
              </a:rPr>
              <a:t>.</a:t>
            </a:r>
          </a:p>
          <a:p>
            <a:pPr marL="0" indent="0" algn="just">
              <a:lnSpc>
                <a:spcPct val="114000"/>
              </a:lnSpc>
              <a:spcBef>
                <a:spcPts val="0"/>
              </a:spcBef>
              <a:buFont typeface="Arial" panose="020B0604020202020204" pitchFamily="34" charset="0"/>
              <a:buNone/>
            </a:pPr>
            <a:r>
              <a:rPr lang="en-US" sz="2800">
                <a:solidFill>
                  <a:schemeClr val="tx2"/>
                </a:solidFill>
                <a:ea typeface="Times New Roman"/>
              </a:rPr>
              <a:t>+ </a:t>
            </a:r>
            <a:r>
              <a:rPr lang="vi-VN" sz="2800">
                <a:solidFill>
                  <a:schemeClr val="tx2"/>
                </a:solidFill>
                <a:ea typeface="Times New Roman"/>
              </a:rPr>
              <a:t>Động năng </a:t>
            </a:r>
            <a:r>
              <a:rPr lang="vi-VN" sz="2800" b="1">
                <a:solidFill>
                  <a:schemeClr val="tx2"/>
                </a:solidFill>
                <a:ea typeface="Times New Roman"/>
              </a:rPr>
              <a:t>phụ thuộc </a:t>
            </a:r>
            <a:r>
              <a:rPr lang="vi-VN" sz="2800">
                <a:solidFill>
                  <a:schemeClr val="tx2"/>
                </a:solidFill>
                <a:ea typeface="Times New Roman"/>
              </a:rPr>
              <a:t>vào yếu tố </a:t>
            </a:r>
            <a:r>
              <a:rPr lang="vi-VN" sz="2800" b="1">
                <a:solidFill>
                  <a:schemeClr val="tx2"/>
                </a:solidFill>
                <a:ea typeface="Times New Roman"/>
              </a:rPr>
              <a:t>vận tốc </a:t>
            </a:r>
            <a:r>
              <a:rPr lang="vi-VN" sz="2800">
                <a:solidFill>
                  <a:schemeClr val="tx2"/>
                </a:solidFill>
                <a:ea typeface="Times New Roman"/>
              </a:rPr>
              <a:t>và </a:t>
            </a:r>
            <a:r>
              <a:rPr lang="vi-VN" sz="2800" b="1">
                <a:solidFill>
                  <a:schemeClr val="tx2"/>
                </a:solidFill>
                <a:ea typeface="Times New Roman"/>
              </a:rPr>
              <a:t>khối lượng </a:t>
            </a:r>
            <a:r>
              <a:rPr lang="vi-VN" sz="2800">
                <a:solidFill>
                  <a:schemeClr val="tx2"/>
                </a:solidFill>
                <a:ea typeface="Times New Roman"/>
              </a:rPr>
              <a:t>của vật</a:t>
            </a:r>
          </a:p>
        </p:txBody>
      </p:sp>
    </p:spTree>
    <p:extLst>
      <p:ext uri="{BB962C8B-B14F-4D97-AF65-F5344CB8AC3E}">
        <p14:creationId xmlns:p14="http://schemas.microsoft.com/office/powerpoint/2010/main" val="4029395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33 Hoang Trong Bach">
            <a:extLst>
              <a:ext uri="{FF2B5EF4-FFF2-40B4-BE49-F238E27FC236}">
                <a16:creationId xmlns:a16="http://schemas.microsoft.com/office/drawing/2014/main" id="{0A6D5F5F-B9C3-BE65-B1E9-78BC9506C715}"/>
              </a:ext>
            </a:extLst>
          </p:cNvPr>
          <p:cNvSpPr>
            <a:spLocks noGrp="1"/>
          </p:cNvSpPr>
          <p:nvPr>
            <p:ph sz="quarter" idx="4"/>
          </p:nvPr>
        </p:nvSpPr>
        <p:spPr>
          <a:xfrm>
            <a:off x="302341" y="1338828"/>
            <a:ext cx="5665839" cy="592931"/>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a. </a:t>
            </a:r>
            <a:r>
              <a:rPr lang="en-US" sz="2800">
                <a:solidFill>
                  <a:schemeClr val="tx2"/>
                </a:solidFill>
                <a:ea typeface="Times New Roman"/>
              </a:rPr>
              <a:t>AD đ</a:t>
            </a:r>
            <a:r>
              <a:rPr lang="vi-VN" sz="2800">
                <a:solidFill>
                  <a:schemeClr val="tx2"/>
                </a:solidFill>
                <a:ea typeface="Times New Roman"/>
              </a:rPr>
              <a:t>ịnh luật 2 Newton cho vật</a:t>
            </a:r>
            <a:r>
              <a:rPr lang="en-US" sz="2800">
                <a:solidFill>
                  <a:schemeClr val="tx2"/>
                </a:solidFill>
                <a:ea typeface="Times New Roman"/>
              </a:rPr>
              <a:t>:</a:t>
            </a:r>
            <a:endParaRPr lang="vi-VN" sz="2800">
              <a:solidFill>
                <a:schemeClr val="tx2"/>
              </a:solidFill>
              <a:ea typeface="Times New Roman"/>
            </a:endParaRPr>
          </a:p>
        </p:txBody>
      </p:sp>
      <p:sp>
        <p:nvSpPr>
          <p:cNvPr id="2" name="Title 1" descr="33 Hoang Trong Bach"/>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pic>
        <p:nvPicPr>
          <p:cNvPr id="5122" name="Picture 2" descr="33 Hoang Trong Bach">
            <a:extLst>
              <a:ext uri="{FF2B5EF4-FFF2-40B4-BE49-F238E27FC236}">
                <a16:creationId xmlns:a16="http://schemas.microsoft.com/office/drawing/2014/main" id="{B98094C7-A084-6519-5790-2C587F41F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43" b="20909"/>
          <a:stretch/>
        </p:blipFill>
        <p:spPr bwMode="auto">
          <a:xfrm>
            <a:off x="5968181" y="1162615"/>
            <a:ext cx="5943600" cy="24860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descr="33 Hoang Trong Bach">
            <a:extLst>
              <a:ext uri="{FF2B5EF4-FFF2-40B4-BE49-F238E27FC236}">
                <a16:creationId xmlns:a16="http://schemas.microsoft.com/office/drawing/2014/main" id="{16076A75-627C-9F6C-4CDF-67E13F0037B3}"/>
              </a:ext>
            </a:extLst>
          </p:cNvPr>
          <p:cNvSpPr txBox="1">
            <a:spLocks/>
          </p:cNvSpPr>
          <p:nvPr/>
        </p:nvSpPr>
        <p:spPr>
          <a:xfrm>
            <a:off x="302342" y="2803834"/>
            <a:ext cx="5665838" cy="592931"/>
          </a:xfrm>
          <a:prstGeom prst="rect">
            <a:avLst/>
          </a:prstGeom>
          <a:ln w="6350" cap="flat" cmpd="sng" algn="ctr">
            <a:solidFill>
              <a:schemeClr val="accent3">
                <a:lumMod val="60000"/>
                <a:lumOff val="40000"/>
              </a:schemeClr>
            </a:solid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vi-VN" sz="2800" b="1">
                <a:solidFill>
                  <a:schemeClr val="tx2"/>
                </a:solidFill>
                <a:ea typeface="Times New Roman"/>
              </a:rPr>
              <a:t>b. </a:t>
            </a:r>
            <a:r>
              <a:rPr lang="en-US" sz="2800">
                <a:solidFill>
                  <a:schemeClr val="tx2"/>
                </a:solidFill>
                <a:ea typeface="Times New Roman"/>
              </a:rPr>
              <a:t>C</a:t>
            </a:r>
            <a:r>
              <a:rPr lang="vi-VN" sz="2800">
                <a:solidFill>
                  <a:schemeClr val="tx2"/>
                </a:solidFill>
                <a:ea typeface="Times New Roman"/>
              </a:rPr>
              <a:t>ông của lực tác dụng</a:t>
            </a:r>
            <a:r>
              <a:rPr lang="en-US" sz="2800">
                <a:solidFill>
                  <a:schemeClr val="tx2"/>
                </a:solidFill>
                <a:ea typeface="Times New Roman"/>
              </a:rPr>
              <a:t>:</a:t>
            </a:r>
            <a:endParaRPr lang="vi-VN" sz="2800">
              <a:solidFill>
                <a:schemeClr val="tx2"/>
              </a:solidFill>
              <a:ea typeface="Times New Roman"/>
            </a:endParaRPr>
          </a:p>
        </p:txBody>
      </p:sp>
      <p:sp>
        <p:nvSpPr>
          <p:cNvPr id="8" name="Content Placeholder 5" descr="33 Hoang Trong Bach">
            <a:extLst>
              <a:ext uri="{FF2B5EF4-FFF2-40B4-BE49-F238E27FC236}">
                <a16:creationId xmlns:a16="http://schemas.microsoft.com/office/drawing/2014/main" id="{963F0CEA-CB99-7A19-5DD2-47F8B6EC306D}"/>
              </a:ext>
            </a:extLst>
          </p:cNvPr>
          <p:cNvSpPr txBox="1">
            <a:spLocks/>
          </p:cNvSpPr>
          <p:nvPr/>
        </p:nvSpPr>
        <p:spPr>
          <a:xfrm>
            <a:off x="302342" y="4310628"/>
            <a:ext cx="11582400" cy="926922"/>
          </a:xfrm>
          <a:prstGeom prst="rect">
            <a:avLst/>
          </a:prstGeom>
          <a:ln w="6350" cap="flat" cmpd="sng" algn="ctr">
            <a:solidFill>
              <a:schemeClr val="accent3">
                <a:lumMod val="60000"/>
                <a:lumOff val="40000"/>
              </a:schemeClr>
            </a:solid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vi-VN" sz="2800" b="1">
                <a:solidFill>
                  <a:schemeClr val="tx2"/>
                </a:solidFill>
                <a:ea typeface="Times New Roman"/>
              </a:rPr>
              <a:t>c. </a:t>
            </a:r>
            <a:r>
              <a:rPr lang="en-US" sz="2800">
                <a:solidFill>
                  <a:schemeClr val="tx2"/>
                </a:solidFill>
                <a:ea typeface="Times New Roman"/>
              </a:rPr>
              <a:t>M</a:t>
            </a:r>
            <a:r>
              <a:rPr lang="vi-VN" sz="2800">
                <a:solidFill>
                  <a:schemeClr val="tx2"/>
                </a:solidFill>
                <a:ea typeface="Times New Roman"/>
              </a:rPr>
              <a:t>ối liên hệ giữa động năng W</a:t>
            </a:r>
            <a:r>
              <a:rPr lang="vi-VN" sz="2800" baseline="-25000">
                <a:solidFill>
                  <a:schemeClr val="tx2"/>
                </a:solidFill>
                <a:ea typeface="Times New Roman"/>
              </a:rPr>
              <a:t>đ</a:t>
            </a:r>
            <a:r>
              <a:rPr lang="vi-VN" sz="2800">
                <a:solidFill>
                  <a:schemeClr val="tx2"/>
                </a:solidFill>
                <a:ea typeface="Times New Roman"/>
              </a:rPr>
              <a:t> của vật và công A của lực tác dụng lên nó</a:t>
            </a:r>
            <a:r>
              <a:rPr lang="en-US" sz="2800">
                <a:solidFill>
                  <a:schemeClr val="tx2"/>
                </a:solidFill>
                <a:ea typeface="Times New Roman"/>
              </a:rPr>
              <a:t>:</a:t>
            </a:r>
            <a:endParaRPr lang="vi-VN" sz="2800">
              <a:solidFill>
                <a:schemeClr val="tx2"/>
              </a:solidFill>
              <a:ea typeface="Times New Roman"/>
            </a:endParaRPr>
          </a:p>
        </p:txBody>
      </p:sp>
      <mc:AlternateContent xmlns:mc="http://schemas.openxmlformats.org/markup-compatibility/2006" xmlns:a14="http://schemas.microsoft.com/office/drawing/2010/main">
        <mc:Choice Requires="a14">
          <p:sp>
            <p:nvSpPr>
              <p:cNvPr id="5" name="TextBox 4" descr="33 Hoang Trong Bach">
                <a:extLst>
                  <a:ext uri="{FF2B5EF4-FFF2-40B4-BE49-F238E27FC236}">
                    <a16:creationId xmlns:a16="http://schemas.microsoft.com/office/drawing/2014/main" id="{195CFB05-E715-1343-C565-81AEE66141C3}"/>
                  </a:ext>
                </a:extLst>
              </p:cNvPr>
              <p:cNvSpPr txBox="1"/>
              <p:nvPr/>
            </p:nvSpPr>
            <p:spPr>
              <a:xfrm>
                <a:off x="2436223" y="1919060"/>
                <a:ext cx="1219200" cy="8989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rgbClr val="000000"/>
                              </a:solidFill>
                              <a:effectLst/>
                              <a:latin typeface="Cambria Math" panose="02040503050406030204" pitchFamily="18" charset="0"/>
                            </a:rPr>
                          </m:ctrlPr>
                        </m:fPr>
                        <m:num>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num>
                        <m:den>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den>
                      </m:f>
                    </m:oMath>
                  </m:oMathPara>
                </a14:m>
                <a:endParaRPr lang="en-US" sz="2800"/>
              </a:p>
            </p:txBody>
          </p:sp>
        </mc:Choice>
        <mc:Fallback xmlns="">
          <p:sp>
            <p:nvSpPr>
              <p:cNvPr id="5" name="TextBox 4" descr="33 Hoang Trong Bach">
                <a:extLst>
                  <a:ext uri="{FF2B5EF4-FFF2-40B4-BE49-F238E27FC236}">
                    <a16:creationId xmlns:a16="http://schemas.microsoft.com/office/drawing/2014/main" id="{195CFB05-E715-1343-C565-81AEE66141C3}"/>
                  </a:ext>
                </a:extLst>
              </p:cNvPr>
              <p:cNvSpPr txBox="1">
                <a:spLocks noRot="1" noChangeAspect="1" noMove="1" noResize="1" noEditPoints="1" noAdjustHandles="1" noChangeArrowheads="1" noChangeShapeType="1" noTextEdit="1"/>
              </p:cNvSpPr>
              <p:nvPr/>
            </p:nvSpPr>
            <p:spPr>
              <a:xfrm>
                <a:off x="2436223" y="1919060"/>
                <a:ext cx="1219200" cy="898900"/>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TextBox 8" descr="33 Hoang Trong Bach">
                <a:extLst>
                  <a:ext uri="{FF2B5EF4-FFF2-40B4-BE49-F238E27FC236}">
                    <a16:creationId xmlns:a16="http://schemas.microsoft.com/office/drawing/2014/main" id="{9A0C6889-136F-1E98-1D70-E3AF29744AD7}"/>
                  </a:ext>
                </a:extLst>
              </p:cNvPr>
              <p:cNvSpPr txBox="1"/>
              <p:nvPr/>
            </p:nvSpPr>
            <p:spPr>
              <a:xfrm>
                <a:off x="671050" y="3342734"/>
                <a:ext cx="4928420" cy="9678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pt-BR" sz="2800" i="1" smtClean="0">
                          <a:solidFill>
                            <a:srgbClr val="000000"/>
                          </a:solidFill>
                          <a:effectLst/>
                          <a:latin typeface="Cambria Math" panose="02040503050406030204" pitchFamily="18" charset="0"/>
                          <a:ea typeface="Times New Roman" panose="02020603050405020304" pitchFamily="18" charset="0"/>
                        </a:rPr>
                        <m:t>𝐴</m:t>
                      </m:r>
                      <m:r>
                        <a:rPr lang="pt-BR" sz="2800" i="1" smtClean="0">
                          <a:solidFill>
                            <a:srgbClr val="000000"/>
                          </a:solidFill>
                          <a:effectLst/>
                          <a:latin typeface="Cambria Math" panose="02040503050406030204" pitchFamily="18" charset="0"/>
                          <a:ea typeface="Times New Roman" panose="02020603050405020304" pitchFamily="18" charset="0"/>
                        </a:rPr>
                        <m:t> = </m:t>
                      </m:r>
                      <m:r>
                        <a:rPr lang="pt-BR" sz="2800" i="1" smtClean="0">
                          <a:solidFill>
                            <a:srgbClr val="000000"/>
                          </a:solidFill>
                          <a:effectLst/>
                          <a:latin typeface="Cambria Math" panose="02040503050406030204" pitchFamily="18" charset="0"/>
                          <a:ea typeface="Times New Roman" panose="02020603050405020304" pitchFamily="18" charset="0"/>
                        </a:rPr>
                        <m:t>𝐹</m:t>
                      </m:r>
                      <m:r>
                        <a:rPr lang="pt-BR" sz="2800" i="1" smtClean="0">
                          <a:solidFill>
                            <a:srgbClr val="000000"/>
                          </a:solidFill>
                          <a:effectLst/>
                          <a:latin typeface="Cambria Math" panose="02040503050406030204" pitchFamily="18" charset="0"/>
                          <a:ea typeface="Times New Roman" panose="02020603050405020304" pitchFamily="18" charset="0"/>
                        </a:rPr>
                        <m:t>.</m:t>
                      </m:r>
                      <m:r>
                        <a:rPr lang="pt-BR" sz="2800" i="1" smtClean="0">
                          <a:solidFill>
                            <a:srgbClr val="000000"/>
                          </a:solidFill>
                          <a:effectLst/>
                          <a:latin typeface="Cambria Math" panose="02040503050406030204" pitchFamily="18" charset="0"/>
                          <a:ea typeface="Times New Roman" panose="02020603050405020304" pitchFamily="18" charset="0"/>
                        </a:rPr>
                        <m:t>𝑠</m:t>
                      </m:r>
                      <m:r>
                        <a:rPr lang="pt-BR" sz="2800" i="1" smtClean="0">
                          <a:solidFill>
                            <a:srgbClr val="000000"/>
                          </a:solidFill>
                          <a:effectLst/>
                          <a:latin typeface="Cambria Math" panose="02040503050406030204" pitchFamily="18" charset="0"/>
                          <a:ea typeface="Times New Roman" panose="02020603050405020304" pitchFamily="18" charset="0"/>
                        </a:rPr>
                        <m:t> = </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rgbClr val="000000"/>
                              </a:solidFill>
                              <a:effectLst/>
                              <a:latin typeface="Cambria Math" panose="02040503050406030204" pitchFamily="18" charset="0"/>
                            </a:rPr>
                          </m:ctrlPr>
                        </m:fPr>
                        <m:num>
                          <m:sSup>
                            <m:sSupPr>
                              <m:ctrlPr>
                                <a:rPr lang="en-US" sz="2800" i="1">
                                  <a:solidFill>
                                    <a:srgbClr val="000000"/>
                                  </a:solidFill>
                                  <a:effectLst/>
                                  <a:latin typeface="Cambria Math" panose="02040503050406030204" pitchFamily="18" charset="0"/>
                                </a:rPr>
                              </m:ctrlPr>
                            </m:sSupPr>
                            <m:e>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p>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rgbClr val="000000"/>
                              </a:solidFill>
                              <a:effectLst/>
                              <a:latin typeface="Cambria Math" panose="02040503050406030204" pitchFamily="18" charset="0"/>
                            </a:rPr>
                          </m:ctrlPr>
                        </m:fPr>
                        <m:num>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sSup>
                            <m:sSupPr>
                              <m:ctrlPr>
                                <a:rPr lang="en-US" sz="2800" i="1">
                                  <a:solidFill>
                                    <a:srgbClr val="000000"/>
                                  </a:solidFill>
                                  <a:effectLst/>
                                  <a:latin typeface="Cambria Math" panose="02040503050406030204" pitchFamily="18" charset="0"/>
                                </a:rPr>
                              </m:ctrlPr>
                            </m:sSupPr>
                            <m:e>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p>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a:p>
            </p:txBody>
          </p:sp>
        </mc:Choice>
        <mc:Fallback xmlns="">
          <p:sp>
            <p:nvSpPr>
              <p:cNvPr id="9" name="TextBox 8" descr="33 Hoang Trong Bach">
                <a:extLst>
                  <a:ext uri="{FF2B5EF4-FFF2-40B4-BE49-F238E27FC236}">
                    <a16:creationId xmlns:a16="http://schemas.microsoft.com/office/drawing/2014/main" id="{9A0C6889-136F-1E98-1D70-E3AF29744AD7}"/>
                  </a:ext>
                </a:extLst>
              </p:cNvPr>
              <p:cNvSpPr txBox="1">
                <a:spLocks noRot="1" noChangeAspect="1" noMove="1" noResize="1" noEditPoints="1" noAdjustHandles="1" noChangeArrowheads="1" noChangeShapeType="1" noTextEdit="1"/>
              </p:cNvSpPr>
              <p:nvPr/>
            </p:nvSpPr>
            <p:spPr>
              <a:xfrm>
                <a:off x="671050" y="3342734"/>
                <a:ext cx="4928420" cy="967894"/>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TextBox 10" descr="33 Hoang Trong Bach">
                <a:extLst>
                  <a:ext uri="{FF2B5EF4-FFF2-40B4-BE49-F238E27FC236}">
                    <a16:creationId xmlns:a16="http://schemas.microsoft.com/office/drawing/2014/main" id="{EDF28406-D8E4-C682-8B50-0690A41F25D4}"/>
                  </a:ext>
                </a:extLst>
              </p:cNvPr>
              <p:cNvSpPr txBox="1"/>
              <p:nvPr/>
            </p:nvSpPr>
            <p:spPr>
              <a:xfrm>
                <a:off x="4151670" y="5283264"/>
                <a:ext cx="2895600" cy="9651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pt-BR" sz="2800" i="1" smtClean="0">
                          <a:solidFill>
                            <a:srgbClr val="000000"/>
                          </a:solidFill>
                          <a:effectLst/>
                          <a:latin typeface="Cambria Math" panose="02040503050406030204" pitchFamily="18" charset="0"/>
                          <a:ea typeface="Times New Roman" panose="02020603050405020304" pitchFamily="18" charset="0"/>
                        </a:rPr>
                        <m:t>𝑊</m:t>
                      </m:r>
                      <m:r>
                        <a:rPr lang="pt-BR" sz="2800" i="1" baseline="-25000">
                          <a:solidFill>
                            <a:srgbClr val="000000"/>
                          </a:solidFill>
                          <a:effectLst/>
                          <a:latin typeface="Cambria Math" panose="02040503050406030204" pitchFamily="18" charset="0"/>
                          <a:ea typeface="Times New Roman" panose="02020603050405020304" pitchFamily="18" charset="0"/>
                        </a:rPr>
                        <m:t>đ</m:t>
                      </m:r>
                      <m:r>
                        <a:rPr lang="pt-BR" sz="2800" i="1">
                          <a:solidFill>
                            <a:srgbClr val="000000"/>
                          </a:solidFill>
                          <a:effectLst/>
                          <a:latin typeface="Cambria Math" panose="02040503050406030204" pitchFamily="18" charset="0"/>
                          <a:ea typeface="Times New Roman" panose="02020603050405020304" pitchFamily="18" charset="0"/>
                        </a:rPr>
                        <m:t> = </m:t>
                      </m:r>
                      <m:r>
                        <a:rPr lang="pt-BR" sz="2800" i="1">
                          <a:solidFill>
                            <a:srgbClr val="000000"/>
                          </a:solidFill>
                          <a:effectLst/>
                          <a:latin typeface="Cambria Math" panose="02040503050406030204" pitchFamily="18" charset="0"/>
                          <a:ea typeface="Times New Roman" panose="02020603050405020304" pitchFamily="18" charset="0"/>
                        </a:rPr>
                        <m:t>𝐴</m:t>
                      </m:r>
                      <m:r>
                        <a:rPr lang="pt-BR" sz="2800" i="1">
                          <a:solidFill>
                            <a:srgbClr val="000000"/>
                          </a:solidFill>
                          <a:effectLst/>
                          <a:latin typeface="Cambria Math" panose="02040503050406030204" pitchFamily="18" charset="0"/>
                          <a:ea typeface="Times New Roman" panose="02020603050405020304" pitchFamily="18" charset="0"/>
                        </a:rPr>
                        <m:t> = </m:t>
                      </m:r>
                      <m:f>
                        <m:fPr>
                          <m:ctrlPr>
                            <a:rPr lang="en-US" sz="2800" i="1">
                              <a:solidFill>
                                <a:srgbClr val="000000"/>
                              </a:solidFill>
                              <a:effectLst/>
                              <a:latin typeface="Cambria Math" panose="02040503050406030204" pitchFamily="18" charset="0"/>
                            </a:rPr>
                          </m:ctrlPr>
                        </m:fPr>
                        <m:num>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sSup>
                            <m:sSupPr>
                              <m:ctrlPr>
                                <a:rPr lang="en-US" sz="2800" i="1">
                                  <a:solidFill>
                                    <a:srgbClr val="000000"/>
                                  </a:solidFill>
                                  <a:effectLst/>
                                  <a:latin typeface="Cambria Math" panose="02040503050406030204" pitchFamily="18" charset="0"/>
                                </a:rPr>
                              </m:ctrlPr>
                            </m:sSupPr>
                            <m:e>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p>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sz="2800"/>
              </a:p>
            </p:txBody>
          </p:sp>
        </mc:Choice>
        <mc:Fallback xmlns="">
          <p:sp>
            <p:nvSpPr>
              <p:cNvPr id="11" name="TextBox 10" descr="33 Hoang Trong Bach">
                <a:extLst>
                  <a:ext uri="{FF2B5EF4-FFF2-40B4-BE49-F238E27FC236}">
                    <a16:creationId xmlns:a16="http://schemas.microsoft.com/office/drawing/2014/main" id="{EDF28406-D8E4-C682-8B50-0690A41F25D4}"/>
                  </a:ext>
                </a:extLst>
              </p:cNvPr>
              <p:cNvSpPr txBox="1">
                <a:spLocks noRot="1" noChangeAspect="1" noMove="1" noResize="1" noEditPoints="1" noAdjustHandles="1" noChangeArrowheads="1" noChangeShapeType="1" noTextEdit="1"/>
              </p:cNvSpPr>
              <p:nvPr/>
            </p:nvSpPr>
            <p:spPr>
              <a:xfrm>
                <a:off x="4151670" y="5283264"/>
                <a:ext cx="2895600" cy="965136"/>
              </a:xfrm>
              <a:prstGeom prst="rect">
                <a:avLst/>
              </a:prstGeom>
              <a:blipFill>
                <a:blip r:embed="rId5"/>
                <a:stretch>
                  <a:fillRect/>
                </a:stretch>
              </a:blipFill>
            </p:spPr>
            <p:txBody>
              <a:bodyPr/>
              <a:lstStyle/>
              <a:p>
                <a:r>
                  <a:rPr lang="vi-VN">
                    <a:noFill/>
                  </a:rPr>
                  <a:t> </a:t>
                </a:r>
              </a:p>
            </p:txBody>
          </p:sp>
        </mc:Fallback>
      </mc:AlternateContent>
      <p:sp>
        <p:nvSpPr>
          <p:cNvPr id="4" name="Content Placeholder 5" descr="33 Hoang Trong Bach">
            <a:extLst>
              <a:ext uri="{FF2B5EF4-FFF2-40B4-BE49-F238E27FC236}">
                <a16:creationId xmlns:a16="http://schemas.microsoft.com/office/drawing/2014/main" id="{C2648EB1-5A0E-14EB-13C3-7593D7008F33}"/>
              </a:ext>
            </a:extLst>
          </p:cNvPr>
          <p:cNvSpPr txBox="1">
            <a:spLocks/>
          </p:cNvSpPr>
          <p:nvPr/>
        </p:nvSpPr>
        <p:spPr>
          <a:xfrm>
            <a:off x="302341" y="495584"/>
            <a:ext cx="1374059" cy="592930"/>
          </a:xfrm>
          <a:prstGeom prst="rect">
            <a:avLst/>
          </a:prstGeom>
          <a:ln w="6350" cap="flat" cmpd="sng" algn="ctr">
            <a:solidFill>
              <a:schemeClr val="accent3">
                <a:lumMod val="60000"/>
                <a:lumOff val="40000"/>
              </a:schemeClr>
            </a:solid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en-US" sz="2800" b="1">
                <a:solidFill>
                  <a:schemeClr val="tx2"/>
                </a:solidFill>
                <a:ea typeface="Times New Roman"/>
              </a:rPr>
              <a:t>Câu 2.</a:t>
            </a:r>
            <a:endParaRPr lang="vi-VN" sz="2800">
              <a:solidFill>
                <a:schemeClr val="tx2"/>
              </a:solidFill>
              <a:ea typeface="Times New Roman"/>
            </a:endParaRPr>
          </a:p>
        </p:txBody>
      </p:sp>
    </p:spTree>
    <p:extLst>
      <p:ext uri="{BB962C8B-B14F-4D97-AF65-F5344CB8AC3E}">
        <p14:creationId xmlns:p14="http://schemas.microsoft.com/office/powerpoint/2010/main" val="51296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33 Hoang Trong Bach">
            <a:extLst>
              <a:ext uri="{FF2B5EF4-FFF2-40B4-BE49-F238E27FC236}">
                <a16:creationId xmlns:a16="http://schemas.microsoft.com/office/drawing/2014/main" id="{0A6D5F5F-B9C3-BE65-B1E9-78BC9506C715}"/>
              </a:ext>
            </a:extLst>
          </p:cNvPr>
          <p:cNvSpPr>
            <a:spLocks noGrp="1"/>
          </p:cNvSpPr>
          <p:nvPr>
            <p:ph sz="quarter" idx="4"/>
          </p:nvPr>
        </p:nvSpPr>
        <p:spPr>
          <a:xfrm>
            <a:off x="302342" y="1042987"/>
            <a:ext cx="11582400" cy="1463040"/>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3: </a:t>
            </a:r>
            <a:r>
              <a:rPr lang="vi-VN" sz="2800">
                <a:solidFill>
                  <a:schemeClr val="tx2"/>
                </a:solidFill>
                <a:ea typeface="Times New Roman"/>
              </a:rPr>
              <a:t>Đọc sách giáo khoa mục 1 SGK, nêu định nghĩa và công thức tính động năng? Nêu đơn vị của động năng? Nêu đặc điểm của động năng?</a:t>
            </a:r>
          </a:p>
        </p:txBody>
      </p:sp>
      <p:sp>
        <p:nvSpPr>
          <p:cNvPr id="2" name="Title 1" descr="33 Hoang Trong Bach"/>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pic>
        <p:nvPicPr>
          <p:cNvPr id="7170" name="Picture 2" descr="33 Hoang Trong Bach">
            <a:extLst>
              <a:ext uri="{FF2B5EF4-FFF2-40B4-BE49-F238E27FC236}">
                <a16:creationId xmlns:a16="http://schemas.microsoft.com/office/drawing/2014/main" id="{225D3DC5-1F50-E781-2280-30458885FF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64" r="18019"/>
          <a:stretch/>
        </p:blipFill>
        <p:spPr bwMode="auto">
          <a:xfrm>
            <a:off x="7620001" y="2764113"/>
            <a:ext cx="4264742" cy="37531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descr="33 Hoang Trong Bach">
                <a:extLst>
                  <a:ext uri="{FF2B5EF4-FFF2-40B4-BE49-F238E27FC236}">
                    <a16:creationId xmlns:a16="http://schemas.microsoft.com/office/drawing/2014/main" id="{9C51F17C-E2DA-29A7-2F77-EA8047B185F0}"/>
                  </a:ext>
                </a:extLst>
              </p:cNvPr>
              <p:cNvSpPr txBox="1"/>
              <p:nvPr/>
            </p:nvSpPr>
            <p:spPr>
              <a:xfrm>
                <a:off x="302342" y="2764113"/>
                <a:ext cx="7317658" cy="2191626"/>
              </a:xfrm>
              <a:prstGeom prst="rect">
                <a:avLst/>
              </a:prstGeom>
              <a:solidFill>
                <a:schemeClr val="accent2">
                  <a:lumMod val="40000"/>
                  <a:lumOff val="60000"/>
                </a:schemeClr>
              </a:solidFill>
            </p:spPr>
            <p:txBody>
              <a:bodyPr wrap="square">
                <a:spAutoFit/>
              </a:bodyPr>
              <a:lstStyle/>
              <a:p>
                <a:pPr algn="just"/>
                <a:r>
                  <a:rPr lang="pt-BR" sz="2800" i="1">
                    <a:solidFill>
                      <a:schemeClr val="tx2"/>
                    </a:solidFill>
                    <a:effectLst/>
                    <a:ea typeface="Times New Roman" panose="02020603050405020304" pitchFamily="18" charset="0"/>
                  </a:rPr>
                  <a:t>- Động năng của một vật là năng lượng mà vật đó có được do nó đang chuyển động.</a:t>
                </a:r>
              </a:p>
              <a:p>
                <a:pPr algn="just"/>
                <a14:m>
                  <m:oMathPara xmlns:m="http://schemas.openxmlformats.org/officeDocument/2006/math">
                    <m:oMathParaPr>
                      <m:jc m:val="centerGroup"/>
                    </m:oMathParaPr>
                    <m:oMath xmlns:m="http://schemas.openxmlformats.org/officeDocument/2006/math">
                      <m:sSub>
                        <m:sSubPr>
                          <m:ctrlPr>
                            <a:rPr lang="en-US" sz="2800" i="1">
                              <a:solidFill>
                                <a:schemeClr val="tx2"/>
                              </a:solidFill>
                              <a:effectLst/>
                              <a:latin typeface="Cambria Math" panose="02040503050406030204" pitchFamily="18" charset="0"/>
                              <a:ea typeface="Times New Roman" panose="02020603050405020304" pitchFamily="18" charset="0"/>
                            </a:rPr>
                          </m:ctrlPr>
                        </m:sSubPr>
                        <m:e>
                          <m:r>
                            <a:rPr lang="en-US" sz="2800" i="1">
                              <a:solidFill>
                                <a:schemeClr val="tx2"/>
                              </a:solidFill>
                              <a:effectLst/>
                              <a:latin typeface="Cambria Math" panose="02040503050406030204" pitchFamily="18" charset="0"/>
                              <a:ea typeface="Times New Roman" panose="02020603050405020304" pitchFamily="18" charset="0"/>
                            </a:rPr>
                            <m:t>𝑊</m:t>
                          </m:r>
                        </m:e>
                        <m:sub>
                          <m:r>
                            <a:rPr lang="en-US" sz="2800" i="1">
                              <a:solidFill>
                                <a:schemeClr val="tx2"/>
                              </a:solidFill>
                              <a:effectLst/>
                              <a:latin typeface="Cambria Math" panose="02040503050406030204" pitchFamily="18" charset="0"/>
                              <a:ea typeface="Times New Roman" panose="02020603050405020304" pitchFamily="18" charset="0"/>
                            </a:rPr>
                            <m:t>𝑑</m:t>
                          </m:r>
                        </m:sub>
                      </m:sSub>
                      <m:r>
                        <a:rPr lang="en-US" sz="2800" i="1">
                          <a:solidFill>
                            <a:schemeClr val="tx2"/>
                          </a:solidFill>
                          <a:effectLst/>
                          <a:latin typeface="Cambria Math" panose="02040503050406030204" pitchFamily="18" charset="0"/>
                          <a:ea typeface="Times New Roman" panose="02020603050405020304" pitchFamily="18" charset="0"/>
                        </a:rPr>
                        <m:t>=</m:t>
                      </m:r>
                      <m:f>
                        <m:fPr>
                          <m:ctrlPr>
                            <a:rPr lang="en-US" sz="2800" i="1">
                              <a:solidFill>
                                <a:schemeClr val="tx2"/>
                              </a:solidFill>
                              <a:effectLst/>
                              <a:latin typeface="Cambria Math" panose="02040503050406030204" pitchFamily="18" charset="0"/>
                              <a:ea typeface="Times New Roman" panose="02020603050405020304" pitchFamily="18" charset="0"/>
                            </a:rPr>
                          </m:ctrlPr>
                        </m:fPr>
                        <m:num>
                          <m:r>
                            <a:rPr lang="en-US" sz="2800" i="1">
                              <a:solidFill>
                                <a:schemeClr val="tx2"/>
                              </a:solidFill>
                              <a:effectLst/>
                              <a:latin typeface="Cambria Math" panose="02040503050406030204" pitchFamily="18" charset="0"/>
                              <a:ea typeface="Times New Roman" panose="02020603050405020304" pitchFamily="18" charset="0"/>
                            </a:rPr>
                            <m:t>1</m:t>
                          </m:r>
                        </m:num>
                        <m:den>
                          <m:r>
                            <a:rPr lang="en-US" sz="2800" i="1">
                              <a:solidFill>
                                <a:schemeClr val="tx2"/>
                              </a:solidFill>
                              <a:effectLst/>
                              <a:latin typeface="Cambria Math" panose="02040503050406030204" pitchFamily="18" charset="0"/>
                              <a:ea typeface="Times New Roman" panose="02020603050405020304" pitchFamily="18" charset="0"/>
                            </a:rPr>
                            <m:t>2</m:t>
                          </m:r>
                        </m:den>
                      </m:f>
                      <m:r>
                        <a:rPr lang="en-US" sz="2800" i="1">
                          <a:solidFill>
                            <a:schemeClr val="tx2"/>
                          </a:solidFill>
                          <a:effectLst/>
                          <a:latin typeface="Cambria Math" panose="02040503050406030204" pitchFamily="18" charset="0"/>
                          <a:ea typeface="Times New Roman" panose="02020603050405020304" pitchFamily="18" charset="0"/>
                        </a:rPr>
                        <m:t>𝑚</m:t>
                      </m:r>
                      <m:sSup>
                        <m:sSupPr>
                          <m:ctrlPr>
                            <a:rPr lang="en-US" sz="2800" i="1">
                              <a:solidFill>
                                <a:schemeClr val="tx2"/>
                              </a:solidFill>
                              <a:effectLst/>
                              <a:latin typeface="Cambria Math" panose="02040503050406030204" pitchFamily="18" charset="0"/>
                              <a:ea typeface="Times New Roman" panose="02020603050405020304" pitchFamily="18" charset="0"/>
                            </a:rPr>
                          </m:ctrlPr>
                        </m:sSupPr>
                        <m:e>
                          <m:r>
                            <a:rPr lang="en-US" sz="2800" i="1">
                              <a:solidFill>
                                <a:schemeClr val="tx2"/>
                              </a:solidFill>
                              <a:effectLst/>
                              <a:latin typeface="Cambria Math" panose="02040503050406030204" pitchFamily="18" charset="0"/>
                              <a:ea typeface="Times New Roman" panose="02020603050405020304" pitchFamily="18" charset="0"/>
                            </a:rPr>
                            <m:t>𝑣</m:t>
                          </m:r>
                        </m:e>
                        <m:sup>
                          <m:r>
                            <a:rPr lang="en-US" sz="2800" i="1">
                              <a:solidFill>
                                <a:schemeClr val="tx2"/>
                              </a:solidFill>
                              <a:effectLst/>
                              <a:latin typeface="Cambria Math" panose="02040503050406030204" pitchFamily="18" charset="0"/>
                              <a:ea typeface="Times New Roman" panose="02020603050405020304" pitchFamily="18" charset="0"/>
                            </a:rPr>
                            <m:t>2</m:t>
                          </m:r>
                        </m:sup>
                      </m:sSup>
                    </m:oMath>
                  </m:oMathPara>
                </a14:m>
                <a:endParaRPr lang="en-US" sz="2800">
                  <a:solidFill>
                    <a:schemeClr val="tx2"/>
                  </a:solidFill>
                  <a:effectLst/>
                  <a:ea typeface="Times New Roman" panose="02020603050405020304" pitchFamily="18" charset="0"/>
                </a:endParaRPr>
              </a:p>
              <a:p>
                <a:r>
                  <a:rPr lang="en-US" sz="2800">
                    <a:solidFill>
                      <a:schemeClr val="tx2"/>
                    </a:solidFill>
                  </a:rPr>
                  <a:t>+ Trong hệ SI, đơn vị động năng là: Jun (J)</a:t>
                </a:r>
              </a:p>
            </p:txBody>
          </p:sp>
        </mc:Choice>
        <mc:Fallback xmlns="">
          <p:sp>
            <p:nvSpPr>
              <p:cNvPr id="8" name="TextBox 7" descr="33 Hoang Trong Bach">
                <a:extLst>
                  <a:ext uri="{FF2B5EF4-FFF2-40B4-BE49-F238E27FC236}">
                    <a16:creationId xmlns:a16="http://schemas.microsoft.com/office/drawing/2014/main" id="{9C51F17C-E2DA-29A7-2F77-EA8047B185F0}"/>
                  </a:ext>
                </a:extLst>
              </p:cNvPr>
              <p:cNvSpPr txBox="1">
                <a:spLocks noRot="1" noChangeAspect="1" noMove="1" noResize="1" noEditPoints="1" noAdjustHandles="1" noChangeArrowheads="1" noChangeShapeType="1" noTextEdit="1"/>
              </p:cNvSpPr>
              <p:nvPr/>
            </p:nvSpPr>
            <p:spPr>
              <a:xfrm>
                <a:off x="302342" y="2764113"/>
                <a:ext cx="7317658" cy="2191626"/>
              </a:xfrm>
              <a:prstGeom prst="rect">
                <a:avLst/>
              </a:prstGeom>
              <a:blipFill>
                <a:blip r:embed="rId3"/>
                <a:stretch>
                  <a:fillRect l="-1750" t="-2778" r="-1667" b="-6667"/>
                </a:stretch>
              </a:blipFill>
            </p:spPr>
            <p:txBody>
              <a:bodyPr/>
              <a:lstStyle/>
              <a:p>
                <a:r>
                  <a:rPr lang="vi-VN">
                    <a:noFill/>
                  </a:rPr>
                  <a:t> </a:t>
                </a:r>
              </a:p>
            </p:txBody>
          </p:sp>
        </mc:Fallback>
      </mc:AlternateContent>
    </p:spTree>
    <p:extLst>
      <p:ext uri="{BB962C8B-B14F-4D97-AF65-F5344CB8AC3E}">
        <p14:creationId xmlns:p14="http://schemas.microsoft.com/office/powerpoint/2010/main" val="1685953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33 Hoang Trong Bach">
            <a:extLst>
              <a:ext uri="{FF2B5EF4-FFF2-40B4-BE49-F238E27FC236}">
                <a16:creationId xmlns:a16="http://schemas.microsoft.com/office/drawing/2014/main" id="{0A6D5F5F-B9C3-BE65-B1E9-78BC9506C715}"/>
              </a:ext>
            </a:extLst>
          </p:cNvPr>
          <p:cNvSpPr>
            <a:spLocks noGrp="1"/>
          </p:cNvSpPr>
          <p:nvPr>
            <p:ph sz="quarter" idx="4"/>
          </p:nvPr>
        </p:nvSpPr>
        <p:spPr>
          <a:xfrm>
            <a:off x="302342" y="1042987"/>
            <a:ext cx="11582400" cy="1463040"/>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3: </a:t>
            </a:r>
            <a:r>
              <a:rPr lang="vi-VN" sz="2800">
                <a:solidFill>
                  <a:schemeClr val="tx2"/>
                </a:solidFill>
                <a:ea typeface="Times New Roman"/>
              </a:rPr>
              <a:t>Đọc sách giáo khoa mục 1 SGK, nêu định nghĩa và công thức tính động năng? Nêu đơn vị của động năng? Nêu đặc điểm của động năng?</a:t>
            </a:r>
          </a:p>
        </p:txBody>
      </p:sp>
      <p:sp>
        <p:nvSpPr>
          <p:cNvPr id="2" name="Title 1" descr="33 Hoang Trong Bach"/>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sp>
        <p:nvSpPr>
          <p:cNvPr id="8" name="TextBox 7" descr="33 Hoang Trong Bach">
            <a:extLst>
              <a:ext uri="{FF2B5EF4-FFF2-40B4-BE49-F238E27FC236}">
                <a16:creationId xmlns:a16="http://schemas.microsoft.com/office/drawing/2014/main" id="{9C51F17C-E2DA-29A7-2F77-EA8047B185F0}"/>
              </a:ext>
            </a:extLst>
          </p:cNvPr>
          <p:cNvSpPr txBox="1"/>
          <p:nvPr/>
        </p:nvSpPr>
        <p:spPr>
          <a:xfrm>
            <a:off x="302342" y="2764113"/>
            <a:ext cx="7317659" cy="2246769"/>
          </a:xfrm>
          <a:prstGeom prst="rect">
            <a:avLst/>
          </a:prstGeom>
          <a:solidFill>
            <a:schemeClr val="accent2">
              <a:lumMod val="40000"/>
              <a:lumOff val="60000"/>
            </a:schemeClr>
          </a:solidFill>
        </p:spPr>
        <p:txBody>
          <a:bodyPr wrap="square">
            <a:spAutoFit/>
          </a:bodyPr>
          <a:lstStyle/>
          <a:p>
            <a:pPr algn="just"/>
            <a:r>
              <a:rPr lang="pt-BR" sz="2800" b="1">
                <a:solidFill>
                  <a:schemeClr val="tx2"/>
                </a:solidFill>
              </a:rPr>
              <a:t>* Đặc điểm của động năng:</a:t>
            </a:r>
            <a:endParaRPr lang="en-US" sz="2800">
              <a:solidFill>
                <a:schemeClr val="tx2"/>
              </a:solidFill>
            </a:endParaRPr>
          </a:p>
          <a:p>
            <a:pPr marL="412750" indent="-412750" algn="just"/>
            <a:r>
              <a:rPr lang="pt-BR" sz="2800">
                <a:solidFill>
                  <a:schemeClr val="tx2"/>
                </a:solidFill>
              </a:rPr>
              <a:t> + phụ thuộc vào khối lượng của vật và tốc độ chuyển động của vật</a:t>
            </a:r>
            <a:endParaRPr lang="en-US" sz="2800">
              <a:solidFill>
                <a:schemeClr val="tx2"/>
              </a:solidFill>
            </a:endParaRPr>
          </a:p>
          <a:p>
            <a:pPr algn="just"/>
            <a:r>
              <a:rPr lang="pt-BR" sz="2800">
                <a:solidFill>
                  <a:schemeClr val="tx2"/>
                </a:solidFill>
              </a:rPr>
              <a:t> + là đại lượng vô hướng, không âm.</a:t>
            </a:r>
            <a:endParaRPr lang="en-US" sz="2800">
              <a:solidFill>
                <a:schemeClr val="tx2"/>
              </a:solidFill>
            </a:endParaRPr>
          </a:p>
          <a:p>
            <a:pPr algn="just"/>
            <a:r>
              <a:rPr lang="pt-BR" sz="2800">
                <a:solidFill>
                  <a:schemeClr val="tx2"/>
                </a:solidFill>
              </a:rPr>
              <a:t> + có giá trị phụ thuộc vào hệ quy chiếu.</a:t>
            </a:r>
            <a:endParaRPr lang="en-US" sz="2800">
              <a:solidFill>
                <a:schemeClr val="tx2"/>
              </a:solidFill>
            </a:endParaRPr>
          </a:p>
        </p:txBody>
      </p:sp>
      <p:pic>
        <p:nvPicPr>
          <p:cNvPr id="4" name="Picture 2" descr="33 Hoang Trong Bach">
            <a:extLst>
              <a:ext uri="{FF2B5EF4-FFF2-40B4-BE49-F238E27FC236}">
                <a16:creationId xmlns:a16="http://schemas.microsoft.com/office/drawing/2014/main" id="{5F5D85FB-078A-4DDC-454E-1256FA3F48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64" r="18019"/>
          <a:stretch/>
        </p:blipFill>
        <p:spPr bwMode="auto">
          <a:xfrm>
            <a:off x="7620001" y="2764113"/>
            <a:ext cx="4264742" cy="375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364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33 Hoang Trong Bach">
            <a:extLst>
              <a:ext uri="{FF2B5EF4-FFF2-40B4-BE49-F238E27FC236}">
                <a16:creationId xmlns:a16="http://schemas.microsoft.com/office/drawing/2014/main" id="{0A6D5F5F-B9C3-BE65-B1E9-78BC9506C715}"/>
              </a:ext>
            </a:extLst>
          </p:cNvPr>
          <p:cNvSpPr>
            <a:spLocks noGrp="1"/>
          </p:cNvSpPr>
          <p:nvPr>
            <p:ph sz="quarter" idx="4"/>
          </p:nvPr>
        </p:nvSpPr>
        <p:spPr>
          <a:xfrm>
            <a:off x="302342" y="1042987"/>
            <a:ext cx="11582400" cy="609600"/>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3200" b="1">
                <a:solidFill>
                  <a:schemeClr val="tx2"/>
                </a:solidFill>
                <a:ea typeface="Times New Roman"/>
              </a:rPr>
              <a:t>Câu 4: </a:t>
            </a:r>
            <a:r>
              <a:rPr lang="vi-VN" sz="3200">
                <a:solidFill>
                  <a:schemeClr val="tx2"/>
                </a:solidFill>
                <a:ea typeface="Times New Roman"/>
              </a:rPr>
              <a:t>Nêu và viết biểu thức định lí động năng?</a:t>
            </a:r>
          </a:p>
        </p:txBody>
      </p:sp>
      <p:sp>
        <p:nvSpPr>
          <p:cNvPr id="2" name="Title 1" descr="33 Hoang Trong Bach"/>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mc:AlternateContent xmlns:mc="http://schemas.openxmlformats.org/markup-compatibility/2006" xmlns:a14="http://schemas.microsoft.com/office/drawing/2010/main">
        <mc:Choice Requires="a14">
          <p:sp>
            <p:nvSpPr>
              <p:cNvPr id="8" name="TextBox 7" descr="33 Hoang Trong Bach">
                <a:extLst>
                  <a:ext uri="{FF2B5EF4-FFF2-40B4-BE49-F238E27FC236}">
                    <a16:creationId xmlns:a16="http://schemas.microsoft.com/office/drawing/2014/main" id="{9C51F17C-E2DA-29A7-2F77-EA8047B185F0}"/>
                  </a:ext>
                </a:extLst>
              </p:cNvPr>
              <p:cNvSpPr txBox="1"/>
              <p:nvPr/>
            </p:nvSpPr>
            <p:spPr>
              <a:xfrm>
                <a:off x="302342" y="2333186"/>
                <a:ext cx="6248400" cy="2191626"/>
              </a:xfrm>
              <a:prstGeom prst="rect">
                <a:avLst/>
              </a:prstGeom>
              <a:solidFill>
                <a:schemeClr val="accent2">
                  <a:lumMod val="40000"/>
                  <a:lumOff val="60000"/>
                </a:schemeClr>
              </a:solidFill>
            </p:spPr>
            <p:txBody>
              <a:bodyPr wrap="square">
                <a:spAutoFit/>
              </a:bodyPr>
              <a:lstStyle/>
              <a:p>
                <a:pPr algn="just"/>
                <a:r>
                  <a:rPr lang="en-US" sz="2800">
                    <a:solidFill>
                      <a:schemeClr val="tx2"/>
                    </a:solidFill>
                  </a:rPr>
                  <a:t>Độ biến thiên động năng của một vật bằng công của lực tác dụng lên vật trong một khoảng thời gian:</a:t>
                </a:r>
              </a:p>
              <a:p>
                <a:pPr algn="just"/>
                <a14:m>
                  <m:oMathPara xmlns:m="http://schemas.openxmlformats.org/officeDocument/2006/math">
                    <m:oMathParaPr>
                      <m:jc m:val="centerGroup"/>
                    </m:oMathParaPr>
                    <m:oMath xmlns:m="http://schemas.openxmlformats.org/officeDocument/2006/math">
                      <m:sSub>
                        <m:sSubPr>
                          <m:ctrlPr>
                            <a:rPr lang="en-US" sz="2800" i="1">
                              <a:solidFill>
                                <a:schemeClr val="tx2"/>
                              </a:solidFill>
                              <a:latin typeface="Cambria Math" panose="02040503050406030204" pitchFamily="18" charset="0"/>
                            </a:rPr>
                          </m:ctrlPr>
                        </m:sSubPr>
                        <m:e>
                          <m:r>
                            <a:rPr lang="en-US" sz="2800" i="1">
                              <a:solidFill>
                                <a:schemeClr val="tx2"/>
                              </a:solidFill>
                              <a:latin typeface="Cambria Math" panose="02040503050406030204" pitchFamily="18" charset="0"/>
                            </a:rPr>
                            <m:t>∆</m:t>
                          </m:r>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sub>
                      </m:sSub>
                      <m:r>
                        <a:rPr lang="en-US" sz="2800" i="1">
                          <a:solidFill>
                            <a:schemeClr val="tx2"/>
                          </a:solidFill>
                          <a:latin typeface="Cambria Math" panose="02040503050406030204" pitchFamily="18" charset="0"/>
                        </a:rPr>
                        <m:t>=</m:t>
                      </m:r>
                      <m:sSub>
                        <m:sSubPr>
                          <m:ctrlPr>
                            <a:rPr lang="en-US" sz="2800" i="1">
                              <a:solidFill>
                                <a:schemeClr val="tx2"/>
                              </a:solidFill>
                              <a:latin typeface="Cambria Math" panose="02040503050406030204" pitchFamily="18" charset="0"/>
                            </a:rPr>
                          </m:ctrlPr>
                        </m:sSubPr>
                        <m:e>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sub>
                      </m:sSub>
                      <m:r>
                        <a:rPr lang="en-US" sz="2800" i="1">
                          <a:solidFill>
                            <a:schemeClr val="tx2"/>
                          </a:solidFill>
                          <a:latin typeface="Cambria Math" panose="02040503050406030204" pitchFamily="18" charset="0"/>
                        </a:rPr>
                        <m:t>−</m:t>
                      </m:r>
                      <m:sSub>
                        <m:sSubPr>
                          <m:ctrlPr>
                            <a:rPr lang="en-US" sz="2800" i="1">
                              <a:solidFill>
                                <a:schemeClr val="tx2"/>
                              </a:solidFill>
                              <a:latin typeface="Cambria Math" panose="02040503050406030204" pitchFamily="18" charset="0"/>
                            </a:rPr>
                          </m:ctrlPr>
                        </m:sSubPr>
                        <m:e>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r>
                            <a:rPr lang="en-US" sz="2800" i="1">
                              <a:solidFill>
                                <a:schemeClr val="tx2"/>
                              </a:solidFill>
                              <a:latin typeface="Cambria Math" panose="02040503050406030204" pitchFamily="18" charset="0"/>
                            </a:rPr>
                            <m:t>0</m:t>
                          </m:r>
                        </m:sub>
                      </m:sSub>
                      <m:r>
                        <a:rPr lang="en-US" sz="2800" i="1">
                          <a:solidFill>
                            <a:schemeClr val="tx2"/>
                          </a:solidFill>
                          <a:latin typeface="Cambria Math" panose="02040503050406030204" pitchFamily="18" charset="0"/>
                        </a:rPr>
                        <m:t>=</m:t>
                      </m:r>
                      <m:f>
                        <m:fPr>
                          <m:ctrlPr>
                            <a:rPr lang="en-US" sz="2800" i="1">
                              <a:solidFill>
                                <a:schemeClr val="tx2"/>
                              </a:solidFill>
                              <a:latin typeface="Cambria Math" panose="02040503050406030204" pitchFamily="18" charset="0"/>
                            </a:rPr>
                          </m:ctrlPr>
                        </m:fPr>
                        <m:num>
                          <m:r>
                            <a:rPr lang="en-US" sz="2800" i="1">
                              <a:solidFill>
                                <a:schemeClr val="tx2"/>
                              </a:solidFill>
                              <a:latin typeface="Cambria Math" panose="02040503050406030204" pitchFamily="18" charset="0"/>
                            </a:rPr>
                            <m:t>1</m:t>
                          </m:r>
                        </m:num>
                        <m:den>
                          <m:r>
                            <a:rPr lang="en-US" sz="2800" i="1">
                              <a:solidFill>
                                <a:schemeClr val="tx2"/>
                              </a:solidFill>
                              <a:latin typeface="Cambria Math" panose="02040503050406030204" pitchFamily="18" charset="0"/>
                            </a:rPr>
                            <m:t>2</m:t>
                          </m:r>
                        </m:den>
                      </m:f>
                      <m:r>
                        <a:rPr lang="en-US" sz="2800" i="1">
                          <a:solidFill>
                            <a:schemeClr val="tx2"/>
                          </a:solidFill>
                          <a:latin typeface="Cambria Math" panose="02040503050406030204" pitchFamily="18" charset="0"/>
                        </a:rPr>
                        <m:t>𝑚</m:t>
                      </m:r>
                      <m:sSup>
                        <m:sSupPr>
                          <m:ctrlPr>
                            <a:rPr lang="en-US" sz="2800" i="1">
                              <a:solidFill>
                                <a:schemeClr val="tx2"/>
                              </a:solidFill>
                              <a:latin typeface="Cambria Math" panose="02040503050406030204" pitchFamily="18" charset="0"/>
                            </a:rPr>
                          </m:ctrlPr>
                        </m:sSupPr>
                        <m:e>
                          <m:r>
                            <a:rPr lang="en-US" sz="2800" i="1">
                              <a:solidFill>
                                <a:schemeClr val="tx2"/>
                              </a:solidFill>
                              <a:latin typeface="Cambria Math" panose="02040503050406030204" pitchFamily="18" charset="0"/>
                            </a:rPr>
                            <m:t>𝑣</m:t>
                          </m:r>
                        </m:e>
                        <m:sup>
                          <m:r>
                            <a:rPr lang="en-US" sz="2800" i="1">
                              <a:solidFill>
                                <a:schemeClr val="tx2"/>
                              </a:solidFill>
                              <a:latin typeface="Cambria Math" panose="02040503050406030204" pitchFamily="18" charset="0"/>
                            </a:rPr>
                            <m:t>2</m:t>
                          </m:r>
                        </m:sup>
                      </m:sSup>
                      <m:r>
                        <a:rPr lang="en-US" sz="2800" i="1">
                          <a:solidFill>
                            <a:schemeClr val="tx2"/>
                          </a:solidFill>
                          <a:latin typeface="Cambria Math" panose="02040503050406030204" pitchFamily="18" charset="0"/>
                        </a:rPr>
                        <m:t>−</m:t>
                      </m:r>
                      <m:f>
                        <m:fPr>
                          <m:ctrlPr>
                            <a:rPr lang="en-US" sz="2800" i="1">
                              <a:solidFill>
                                <a:schemeClr val="tx2"/>
                              </a:solidFill>
                              <a:latin typeface="Cambria Math" panose="02040503050406030204" pitchFamily="18" charset="0"/>
                            </a:rPr>
                          </m:ctrlPr>
                        </m:fPr>
                        <m:num>
                          <m:r>
                            <a:rPr lang="en-US" sz="2800" i="1">
                              <a:solidFill>
                                <a:schemeClr val="tx2"/>
                              </a:solidFill>
                              <a:latin typeface="Cambria Math" panose="02040503050406030204" pitchFamily="18" charset="0"/>
                            </a:rPr>
                            <m:t>1</m:t>
                          </m:r>
                        </m:num>
                        <m:den>
                          <m:r>
                            <a:rPr lang="en-US" sz="2800" i="1">
                              <a:solidFill>
                                <a:schemeClr val="tx2"/>
                              </a:solidFill>
                              <a:latin typeface="Cambria Math" panose="02040503050406030204" pitchFamily="18" charset="0"/>
                            </a:rPr>
                            <m:t>2</m:t>
                          </m:r>
                        </m:den>
                      </m:f>
                      <m:r>
                        <a:rPr lang="en-US" sz="2800" i="1">
                          <a:solidFill>
                            <a:schemeClr val="tx2"/>
                          </a:solidFill>
                          <a:latin typeface="Cambria Math" panose="02040503050406030204" pitchFamily="18" charset="0"/>
                        </a:rPr>
                        <m:t>𝑚</m:t>
                      </m:r>
                      <m:sSubSup>
                        <m:sSubSupPr>
                          <m:ctrlPr>
                            <a:rPr lang="en-US" sz="2800" i="1">
                              <a:solidFill>
                                <a:schemeClr val="tx2"/>
                              </a:solidFill>
                              <a:latin typeface="Cambria Math" panose="02040503050406030204" pitchFamily="18" charset="0"/>
                            </a:rPr>
                          </m:ctrlPr>
                        </m:sSubSupPr>
                        <m:e>
                          <m:r>
                            <a:rPr lang="en-US" sz="2800" i="1">
                              <a:solidFill>
                                <a:schemeClr val="tx2"/>
                              </a:solidFill>
                              <a:latin typeface="Cambria Math" panose="02040503050406030204" pitchFamily="18" charset="0"/>
                            </a:rPr>
                            <m:t>𝑣</m:t>
                          </m:r>
                        </m:e>
                        <m:sub>
                          <m:r>
                            <a:rPr lang="en-US" sz="2800" i="1">
                              <a:solidFill>
                                <a:schemeClr val="tx2"/>
                              </a:solidFill>
                              <a:latin typeface="Cambria Math" panose="02040503050406030204" pitchFamily="18" charset="0"/>
                            </a:rPr>
                            <m:t>0</m:t>
                          </m:r>
                        </m:sub>
                        <m:sup>
                          <m:r>
                            <a:rPr lang="en-US" sz="2800" i="1">
                              <a:solidFill>
                                <a:schemeClr val="tx2"/>
                              </a:solidFill>
                              <a:latin typeface="Cambria Math" panose="02040503050406030204" pitchFamily="18" charset="0"/>
                            </a:rPr>
                            <m:t>2</m:t>
                          </m:r>
                        </m:sup>
                      </m:sSubSup>
                      <m:r>
                        <a:rPr lang="en-US" sz="2800" i="1">
                          <a:solidFill>
                            <a:schemeClr val="tx2"/>
                          </a:solidFill>
                          <a:latin typeface="Cambria Math" panose="02040503050406030204" pitchFamily="18" charset="0"/>
                        </a:rPr>
                        <m:t>=</m:t>
                      </m:r>
                      <m:r>
                        <a:rPr lang="en-US" sz="2800" i="1">
                          <a:solidFill>
                            <a:schemeClr val="tx2"/>
                          </a:solidFill>
                          <a:latin typeface="Cambria Math" panose="02040503050406030204" pitchFamily="18" charset="0"/>
                        </a:rPr>
                        <m:t>𝐴</m:t>
                      </m:r>
                    </m:oMath>
                  </m:oMathPara>
                </a14:m>
                <a:endParaRPr lang="en-US" sz="2800">
                  <a:solidFill>
                    <a:schemeClr val="tx2"/>
                  </a:solidFill>
                </a:endParaRPr>
              </a:p>
            </p:txBody>
          </p:sp>
        </mc:Choice>
        <mc:Fallback xmlns="">
          <p:sp>
            <p:nvSpPr>
              <p:cNvPr id="8" name="TextBox 7" descr="33 Hoang Trong Bach">
                <a:extLst>
                  <a:ext uri="{FF2B5EF4-FFF2-40B4-BE49-F238E27FC236}">
                    <a16:creationId xmlns:a16="http://schemas.microsoft.com/office/drawing/2014/main" id="{9C51F17C-E2DA-29A7-2F77-EA8047B185F0}"/>
                  </a:ext>
                </a:extLst>
              </p:cNvPr>
              <p:cNvSpPr txBox="1">
                <a:spLocks noRot="1" noChangeAspect="1" noMove="1" noResize="1" noEditPoints="1" noAdjustHandles="1" noChangeArrowheads="1" noChangeShapeType="1" noTextEdit="1"/>
              </p:cNvSpPr>
              <p:nvPr/>
            </p:nvSpPr>
            <p:spPr>
              <a:xfrm>
                <a:off x="302342" y="2333186"/>
                <a:ext cx="6248400" cy="2191626"/>
              </a:xfrm>
              <a:prstGeom prst="rect">
                <a:avLst/>
              </a:prstGeom>
              <a:blipFill>
                <a:blip r:embed="rId2"/>
                <a:stretch>
                  <a:fillRect l="-2049" t="-3064" r="-1951"/>
                </a:stretch>
              </a:blipFill>
            </p:spPr>
            <p:txBody>
              <a:bodyPr/>
              <a:lstStyle/>
              <a:p>
                <a:r>
                  <a:rPr lang="vi-VN">
                    <a:noFill/>
                  </a:rPr>
                  <a:t> </a:t>
                </a:r>
              </a:p>
            </p:txBody>
          </p:sp>
        </mc:Fallback>
      </mc:AlternateContent>
      <p:pic>
        <p:nvPicPr>
          <p:cNvPr id="4098" name="Picture 2" descr="33 Hoang Trong Bach">
            <a:extLst>
              <a:ext uri="{FF2B5EF4-FFF2-40B4-BE49-F238E27FC236}">
                <a16:creationId xmlns:a16="http://schemas.microsoft.com/office/drawing/2014/main" id="{600306D1-341B-ECEF-5ECF-C30FF86CC4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00" t="22500" r="11000" b="18000"/>
          <a:stretch/>
        </p:blipFill>
        <p:spPr bwMode="auto">
          <a:xfrm>
            <a:off x="6786716" y="2040470"/>
            <a:ext cx="5102942" cy="277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231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descr="33 Hoang Trong Bach"/>
              <p:cNvSpPr>
                <a:spLocks noGrp="1"/>
              </p:cNvSpPr>
              <p:nvPr>
                <p:ph idx="1"/>
              </p:nvPr>
            </p:nvSpPr>
            <p:spPr>
              <a:xfrm>
                <a:off x="3505200" y="1143000"/>
                <a:ext cx="8077200" cy="4191000"/>
              </a:xfrm>
              <a:noFill/>
              <a:ln w="28575"/>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00000"/>
                  </a:lnSpc>
                  <a:spcBef>
                    <a:spcPts val="600"/>
                  </a:spcBef>
                  <a:buNone/>
                </a:pPr>
                <a:r>
                  <a:rPr lang="pt-BR" sz="2800" b="1">
                    <a:solidFill>
                      <a:schemeClr val="tx2"/>
                    </a:solidFill>
                  </a:rPr>
                  <a:t>a. Mối liên hệ giữa động năng và công: </a:t>
                </a:r>
                <a14:m>
                  <m:oMath xmlns:m="http://schemas.openxmlformats.org/officeDocument/2006/math">
                    <m:sSub>
                      <m:sSubPr>
                        <m:ctrlPr>
                          <a:rPr lang="en-US" sz="2800" i="1">
                            <a:solidFill>
                              <a:schemeClr val="tx2"/>
                            </a:solidFill>
                            <a:latin typeface="Cambria Math" panose="02040503050406030204" pitchFamily="18" charset="0"/>
                          </a:rPr>
                        </m:ctrlPr>
                      </m:sSubPr>
                      <m:e>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sub>
                    </m:sSub>
                    <m:r>
                      <a:rPr lang="en-US" sz="2800" i="1">
                        <a:solidFill>
                          <a:schemeClr val="tx2"/>
                        </a:solidFill>
                        <a:latin typeface="Cambria Math" panose="02040503050406030204" pitchFamily="18" charset="0"/>
                      </a:rPr>
                      <m:t>=</m:t>
                    </m:r>
                    <m:r>
                      <a:rPr lang="en-US" sz="2800" i="1">
                        <a:solidFill>
                          <a:schemeClr val="tx2"/>
                        </a:solidFill>
                        <a:latin typeface="Cambria Math" panose="02040503050406030204" pitchFamily="18" charset="0"/>
                      </a:rPr>
                      <m:t>𝐴</m:t>
                    </m:r>
                  </m:oMath>
                </a14:m>
                <a:endParaRPr lang="en-US" sz="2800">
                  <a:solidFill>
                    <a:schemeClr val="tx2"/>
                  </a:solidFill>
                </a:endParaRPr>
              </a:p>
              <a:p>
                <a:pPr marL="0" indent="0" algn="just">
                  <a:lnSpc>
                    <a:spcPct val="100000"/>
                  </a:lnSpc>
                  <a:spcBef>
                    <a:spcPts val="600"/>
                  </a:spcBef>
                  <a:buNone/>
                </a:pPr>
                <a:r>
                  <a:rPr lang="pt-BR" sz="2800" b="1">
                    <a:solidFill>
                      <a:schemeClr val="tx2"/>
                    </a:solidFill>
                  </a:rPr>
                  <a:t>b. Khái niệm động năng:</a:t>
                </a:r>
                <a:endParaRPr lang="en-US" sz="2800">
                  <a:solidFill>
                    <a:schemeClr val="tx2"/>
                  </a:solidFill>
                </a:endParaRPr>
              </a:p>
              <a:p>
                <a:pPr marL="0" indent="0" algn="just">
                  <a:lnSpc>
                    <a:spcPct val="100000"/>
                  </a:lnSpc>
                  <a:spcBef>
                    <a:spcPts val="600"/>
                  </a:spcBef>
                  <a:buNone/>
                </a:pPr>
                <a:r>
                  <a:rPr lang="pt-BR" sz="2800">
                    <a:solidFill>
                      <a:schemeClr val="tx2"/>
                    </a:solidFill>
                  </a:rPr>
                  <a:t>- Động năng của một vật là năng lượng mà vật có được do chuyển động.</a:t>
                </a:r>
                <a:endParaRPr lang="en-US" sz="2800">
                  <a:solidFill>
                    <a:schemeClr val="tx2"/>
                  </a:solidFill>
                </a:endParaRPr>
              </a:p>
              <a:p>
                <a:pPr marL="0" indent="0" algn="just">
                  <a:lnSpc>
                    <a:spcPct val="100000"/>
                  </a:lnSpc>
                  <a:spcBef>
                    <a:spcPts val="600"/>
                  </a:spcBef>
                  <a:buNone/>
                </a:pPr>
                <a:r>
                  <a:rPr lang="pt-BR" sz="2800">
                    <a:solidFill>
                      <a:schemeClr val="tx2"/>
                    </a:solidFill>
                  </a:rPr>
                  <a:t>- Một vật khối lượng m đang chuyển động với vận tốc v thì động năng là:</a:t>
                </a:r>
                <a:endParaRPr lang="en-US" sz="2800">
                  <a:solidFill>
                    <a:schemeClr val="tx2"/>
                  </a:solidFill>
                </a:endParaRPr>
              </a:p>
              <a:p>
                <a:pPr marL="0" indent="0" algn="just">
                  <a:lnSpc>
                    <a:spcPct val="100000"/>
                  </a:lnSpc>
                  <a:spcBef>
                    <a:spcPts val="600"/>
                  </a:spcBef>
                  <a:buNone/>
                </a:pPr>
                <a14:m>
                  <m:oMathPara xmlns:m="http://schemas.openxmlformats.org/officeDocument/2006/math">
                    <m:oMathParaPr>
                      <m:jc m:val="centerGroup"/>
                    </m:oMathParaPr>
                    <m:oMath xmlns:m="http://schemas.openxmlformats.org/officeDocument/2006/math">
                      <m:sSub>
                        <m:sSubPr>
                          <m:ctrlPr>
                            <a:rPr lang="en-US" sz="2800" i="1">
                              <a:solidFill>
                                <a:schemeClr val="tx2"/>
                              </a:solidFill>
                              <a:latin typeface="Cambria Math" panose="02040503050406030204" pitchFamily="18" charset="0"/>
                            </a:rPr>
                          </m:ctrlPr>
                        </m:sSubPr>
                        <m:e>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sub>
                      </m:sSub>
                      <m:r>
                        <a:rPr lang="en-US" sz="2800" i="1">
                          <a:solidFill>
                            <a:schemeClr val="tx2"/>
                          </a:solidFill>
                          <a:latin typeface="Cambria Math" panose="02040503050406030204" pitchFamily="18" charset="0"/>
                        </a:rPr>
                        <m:t>=</m:t>
                      </m:r>
                      <m:f>
                        <m:fPr>
                          <m:ctrlPr>
                            <a:rPr lang="en-US" sz="2800" i="1">
                              <a:solidFill>
                                <a:schemeClr val="tx2"/>
                              </a:solidFill>
                              <a:latin typeface="Cambria Math" panose="02040503050406030204" pitchFamily="18" charset="0"/>
                            </a:rPr>
                          </m:ctrlPr>
                        </m:fPr>
                        <m:num>
                          <m:r>
                            <a:rPr lang="en-US" sz="2800" i="1">
                              <a:solidFill>
                                <a:schemeClr val="tx2"/>
                              </a:solidFill>
                              <a:latin typeface="Cambria Math" panose="02040503050406030204" pitchFamily="18" charset="0"/>
                            </a:rPr>
                            <m:t>1</m:t>
                          </m:r>
                        </m:num>
                        <m:den>
                          <m:r>
                            <a:rPr lang="en-US" sz="2800" i="1">
                              <a:solidFill>
                                <a:schemeClr val="tx2"/>
                              </a:solidFill>
                              <a:latin typeface="Cambria Math" panose="02040503050406030204" pitchFamily="18" charset="0"/>
                            </a:rPr>
                            <m:t>2</m:t>
                          </m:r>
                        </m:den>
                      </m:f>
                      <m:r>
                        <a:rPr lang="en-US" sz="2800" i="1">
                          <a:solidFill>
                            <a:schemeClr val="tx2"/>
                          </a:solidFill>
                          <a:latin typeface="Cambria Math" panose="02040503050406030204" pitchFamily="18" charset="0"/>
                        </a:rPr>
                        <m:t>𝑚</m:t>
                      </m:r>
                      <m:sSup>
                        <m:sSupPr>
                          <m:ctrlPr>
                            <a:rPr lang="en-US" sz="2800" i="1">
                              <a:solidFill>
                                <a:schemeClr val="tx2"/>
                              </a:solidFill>
                              <a:latin typeface="Cambria Math" panose="02040503050406030204" pitchFamily="18" charset="0"/>
                            </a:rPr>
                          </m:ctrlPr>
                        </m:sSupPr>
                        <m:e>
                          <m:r>
                            <a:rPr lang="en-US" sz="2800" i="1">
                              <a:solidFill>
                                <a:schemeClr val="tx2"/>
                              </a:solidFill>
                              <a:latin typeface="Cambria Math" panose="02040503050406030204" pitchFamily="18" charset="0"/>
                            </a:rPr>
                            <m:t>𝑣</m:t>
                          </m:r>
                        </m:e>
                        <m:sup>
                          <m:r>
                            <a:rPr lang="en-US" sz="2800" i="1">
                              <a:solidFill>
                                <a:schemeClr val="tx2"/>
                              </a:solidFill>
                              <a:latin typeface="Cambria Math" panose="02040503050406030204" pitchFamily="18" charset="0"/>
                            </a:rPr>
                            <m:t>2</m:t>
                          </m:r>
                        </m:sup>
                      </m:sSup>
                    </m:oMath>
                  </m:oMathPara>
                </a14:m>
                <a:endParaRPr lang="en-US" sz="2800">
                  <a:solidFill>
                    <a:schemeClr val="tx2"/>
                  </a:solidFill>
                </a:endParaRPr>
              </a:p>
              <a:p>
                <a:pPr marL="0" indent="0" algn="just">
                  <a:lnSpc>
                    <a:spcPct val="100000"/>
                  </a:lnSpc>
                  <a:spcBef>
                    <a:spcPts val="600"/>
                  </a:spcBef>
                  <a:buNone/>
                </a:pPr>
                <a:r>
                  <a:rPr lang="en-US" sz="2800">
                    <a:solidFill>
                      <a:schemeClr val="tx2"/>
                    </a:solidFill>
                  </a:rPr>
                  <a:t>+ Trong hệ SI, đơn vị động năng là: Jun (J)</a:t>
                </a:r>
              </a:p>
            </p:txBody>
          </p:sp>
        </mc:Choice>
        <mc:Fallback xmlns="">
          <p:sp>
            <p:nvSpPr>
              <p:cNvPr id="3" name="Text Placeholder 2" descr="33 Hoang Trong Bach"/>
              <p:cNvSpPr>
                <a:spLocks noGrp="1" noRot="1" noChangeAspect="1" noMove="1" noResize="1" noEditPoints="1" noAdjustHandles="1" noChangeArrowheads="1" noChangeShapeType="1" noTextEdit="1"/>
              </p:cNvSpPr>
              <p:nvPr>
                <p:ph idx="1"/>
              </p:nvPr>
            </p:nvSpPr>
            <p:spPr>
              <a:xfrm>
                <a:off x="3505200" y="1143000"/>
                <a:ext cx="8077200" cy="4191000"/>
              </a:xfrm>
              <a:blipFill>
                <a:blip r:embed="rId2"/>
                <a:stretch>
                  <a:fillRect l="-1353" t="-1301" r="-1278" b="-3324"/>
                </a:stretch>
              </a:blipFill>
              <a:ln w="28575"/>
            </p:spPr>
            <p:txBody>
              <a:bodyPr/>
              <a:lstStyle/>
              <a:p>
                <a:r>
                  <a:rPr lang="vi-VN">
                    <a:noFill/>
                  </a:rPr>
                  <a:t> </a:t>
                </a:r>
              </a:p>
            </p:txBody>
          </p:sp>
        </mc:Fallback>
      </mc:AlternateContent>
      <p:sp>
        <p:nvSpPr>
          <p:cNvPr id="4" name="Title 13" descr="33 Hoang Trong Bach"/>
          <p:cNvSpPr txBox="1">
            <a:spLocks/>
          </p:cNvSpPr>
          <p:nvPr/>
        </p:nvSpPr>
        <p:spPr>
          <a:xfrm>
            <a:off x="381000" y="152400"/>
            <a:ext cx="4572000" cy="838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a:ln w="0"/>
                <a:effectLst>
                  <a:innerShdw blurRad="63500" dist="50800" dir="13500000">
                    <a:prstClr val="black">
                      <a:alpha val="50000"/>
                    </a:prstClr>
                  </a:innerShdw>
                </a:effectLst>
              </a:rPr>
              <a:t>1. ĐỘNG NĂNG</a:t>
            </a:r>
            <a:endParaRPr lang="en-US" sz="4400" b="1" dirty="0">
              <a:ln w="0"/>
              <a:effectLst>
                <a:innerShdw blurRad="63500" dist="50800" dir="13500000">
                  <a:prstClr val="black">
                    <a:alpha val="50000"/>
                  </a:prstClr>
                </a:innerShdw>
              </a:effectLst>
            </a:endParaRPr>
          </a:p>
        </p:txBody>
      </p:sp>
      <p:pic>
        <p:nvPicPr>
          <p:cNvPr id="2" name="Picture 2" descr="33 Hoang Trong Bach">
            <a:extLst>
              <a:ext uri="{FF2B5EF4-FFF2-40B4-BE49-F238E27FC236}">
                <a16:creationId xmlns:a16="http://schemas.microsoft.com/office/drawing/2014/main" id="{E77CCCF1-A155-91FA-42CA-E7A00695A6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4" r="18019"/>
          <a:stretch/>
        </p:blipFill>
        <p:spPr bwMode="auto">
          <a:xfrm>
            <a:off x="284871" y="1828800"/>
            <a:ext cx="3144129" cy="268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342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33 Hoang Trong Bach">
            <a:extLst>
              <a:ext uri="{FF2B5EF4-FFF2-40B4-BE49-F238E27FC236}">
                <a16:creationId xmlns:a16="http://schemas.microsoft.com/office/drawing/2014/main" id="{761161D4-5FB4-3A88-F31D-6306B19EF04A}"/>
              </a:ext>
            </a:extLst>
          </p:cNvPr>
          <p:cNvSpPr/>
          <p:nvPr/>
        </p:nvSpPr>
        <p:spPr>
          <a:xfrm>
            <a:off x="4267200" y="4894006"/>
            <a:ext cx="6583680" cy="914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 Placeholder 2" descr="33 Hoang Trong Bach"/>
              <p:cNvSpPr>
                <a:spLocks noGrp="1"/>
              </p:cNvSpPr>
              <p:nvPr>
                <p:ph idx="1"/>
              </p:nvPr>
            </p:nvSpPr>
            <p:spPr>
              <a:xfrm>
                <a:off x="3505200" y="1143000"/>
                <a:ext cx="8077200" cy="4800600"/>
              </a:xfrm>
              <a:noFill/>
              <a:ln w="28575"/>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00000"/>
                  </a:lnSpc>
                  <a:spcBef>
                    <a:spcPts val="600"/>
                  </a:spcBef>
                  <a:buNone/>
                </a:pPr>
                <a:r>
                  <a:rPr lang="pt-BR" sz="2800" b="1">
                    <a:solidFill>
                      <a:schemeClr val="tx2"/>
                    </a:solidFill>
                  </a:rPr>
                  <a:t>c. Đặc điểm của động năng:</a:t>
                </a:r>
                <a:endParaRPr lang="en-US" sz="2800">
                  <a:solidFill>
                    <a:schemeClr val="tx2"/>
                  </a:solidFill>
                </a:endParaRPr>
              </a:p>
              <a:p>
                <a:pPr marL="457200" indent="-457200" algn="just">
                  <a:lnSpc>
                    <a:spcPct val="100000"/>
                  </a:lnSpc>
                  <a:spcBef>
                    <a:spcPts val="600"/>
                  </a:spcBef>
                  <a:buNone/>
                </a:pPr>
                <a:r>
                  <a:rPr lang="pt-BR" sz="2800">
                    <a:solidFill>
                      <a:schemeClr val="tx2"/>
                    </a:solidFill>
                  </a:rPr>
                  <a:t> + phụ thuộc vào khối lượng của vật và tốc độ chuyển động của vật</a:t>
                </a:r>
                <a:endParaRPr lang="en-US" sz="2800">
                  <a:solidFill>
                    <a:schemeClr val="tx2"/>
                  </a:solidFill>
                </a:endParaRPr>
              </a:p>
              <a:p>
                <a:pPr marL="0" indent="0" algn="just">
                  <a:lnSpc>
                    <a:spcPct val="100000"/>
                  </a:lnSpc>
                  <a:spcBef>
                    <a:spcPts val="600"/>
                  </a:spcBef>
                  <a:buNone/>
                </a:pPr>
                <a:r>
                  <a:rPr lang="pt-BR" sz="2800">
                    <a:solidFill>
                      <a:schemeClr val="tx2"/>
                    </a:solidFill>
                  </a:rPr>
                  <a:t> + là đại lượng vô hướng, không âm.</a:t>
                </a:r>
                <a:endParaRPr lang="en-US" sz="2800">
                  <a:solidFill>
                    <a:schemeClr val="tx2"/>
                  </a:solidFill>
                </a:endParaRPr>
              </a:p>
              <a:p>
                <a:pPr marL="0" indent="0" algn="just">
                  <a:lnSpc>
                    <a:spcPct val="100000"/>
                  </a:lnSpc>
                  <a:spcBef>
                    <a:spcPts val="600"/>
                  </a:spcBef>
                  <a:buNone/>
                </a:pPr>
                <a:r>
                  <a:rPr lang="pt-BR" sz="2800">
                    <a:solidFill>
                      <a:schemeClr val="tx2"/>
                    </a:solidFill>
                  </a:rPr>
                  <a:t> + có giá trị phụ thuộc vào hệ quy chiếu.</a:t>
                </a:r>
                <a:endParaRPr lang="en-US" sz="2800">
                  <a:solidFill>
                    <a:schemeClr val="tx2"/>
                  </a:solidFill>
                </a:endParaRPr>
              </a:p>
              <a:p>
                <a:pPr marL="0" indent="0" algn="just">
                  <a:lnSpc>
                    <a:spcPct val="100000"/>
                  </a:lnSpc>
                  <a:spcBef>
                    <a:spcPts val="600"/>
                  </a:spcBef>
                  <a:buNone/>
                </a:pPr>
                <a:r>
                  <a:rPr lang="en-US" sz="2800" b="1">
                    <a:solidFill>
                      <a:schemeClr val="tx2"/>
                    </a:solidFill>
                  </a:rPr>
                  <a:t>d. Định lí động năng:</a:t>
                </a:r>
                <a:r>
                  <a:rPr lang="en-US" sz="2800">
                    <a:solidFill>
                      <a:schemeClr val="tx2"/>
                    </a:solidFill>
                  </a:rPr>
                  <a:t> Độ biến thiên động năng của một vật bằng công của lực tác dụng lên vật trong một khoảng thời gian:</a:t>
                </a:r>
              </a:p>
              <a:p>
                <a:pPr marL="0" indent="0">
                  <a:lnSpc>
                    <a:spcPct val="100000"/>
                  </a:lnSpc>
                  <a:spcBef>
                    <a:spcPts val="600"/>
                  </a:spcBef>
                  <a:buNone/>
                </a:pPr>
                <a14:m>
                  <m:oMathPara xmlns:m="http://schemas.openxmlformats.org/officeDocument/2006/math">
                    <m:oMathParaPr>
                      <m:jc m:val="centerGroup"/>
                    </m:oMathParaPr>
                    <m:oMath xmlns:m="http://schemas.openxmlformats.org/officeDocument/2006/math">
                      <m:sSub>
                        <m:sSubPr>
                          <m:ctrlPr>
                            <a:rPr lang="en-US" sz="2800" b="1" i="1" smtClean="0">
                              <a:solidFill>
                                <a:schemeClr val="bg1"/>
                              </a:solidFill>
                              <a:latin typeface="Cambria Math" panose="02040503050406030204" pitchFamily="18" charset="0"/>
                            </a:rPr>
                          </m:ctrlPr>
                        </m:sSubPr>
                        <m:e>
                          <m:r>
                            <a:rPr lang="en-US" sz="2800" b="1" i="1">
                              <a:solidFill>
                                <a:schemeClr val="bg1"/>
                              </a:solidFill>
                              <a:latin typeface="Cambria Math" panose="02040503050406030204" pitchFamily="18" charset="0"/>
                            </a:rPr>
                            <m:t>∆</m:t>
                          </m:r>
                          <m:r>
                            <a:rPr lang="en-US" sz="2800" b="1" i="1">
                              <a:solidFill>
                                <a:schemeClr val="bg1"/>
                              </a:solidFill>
                              <a:latin typeface="Cambria Math" panose="02040503050406030204" pitchFamily="18" charset="0"/>
                            </a:rPr>
                            <m:t>𝑾</m:t>
                          </m:r>
                        </m:e>
                        <m:sub>
                          <m:r>
                            <a:rPr lang="en-US" sz="2800" b="1" i="1">
                              <a:solidFill>
                                <a:schemeClr val="bg1"/>
                              </a:solidFill>
                              <a:latin typeface="Cambria Math" panose="02040503050406030204" pitchFamily="18" charset="0"/>
                            </a:rPr>
                            <m:t>𝒅</m:t>
                          </m:r>
                        </m:sub>
                      </m:sSub>
                      <m:r>
                        <a:rPr lang="en-US" sz="2800" b="1" i="1">
                          <a:solidFill>
                            <a:schemeClr val="bg1"/>
                          </a:solidFill>
                          <a:latin typeface="Cambria Math" panose="02040503050406030204" pitchFamily="18" charset="0"/>
                        </a:rPr>
                        <m:t>=</m:t>
                      </m:r>
                      <m:sSub>
                        <m:sSubPr>
                          <m:ctrlPr>
                            <a:rPr lang="en-US" sz="2800" b="1" i="1">
                              <a:solidFill>
                                <a:schemeClr val="bg1"/>
                              </a:solidFill>
                              <a:latin typeface="Cambria Math" panose="02040503050406030204" pitchFamily="18" charset="0"/>
                            </a:rPr>
                          </m:ctrlPr>
                        </m:sSubPr>
                        <m:e>
                          <m:r>
                            <a:rPr lang="en-US" sz="2800" b="1" i="1">
                              <a:solidFill>
                                <a:schemeClr val="bg1"/>
                              </a:solidFill>
                              <a:latin typeface="Cambria Math" panose="02040503050406030204" pitchFamily="18" charset="0"/>
                            </a:rPr>
                            <m:t>𝑾</m:t>
                          </m:r>
                        </m:e>
                        <m:sub>
                          <m:r>
                            <a:rPr lang="en-US" sz="2800" b="1" i="1">
                              <a:solidFill>
                                <a:schemeClr val="bg1"/>
                              </a:solidFill>
                              <a:latin typeface="Cambria Math" panose="02040503050406030204" pitchFamily="18" charset="0"/>
                            </a:rPr>
                            <m:t>𝒅</m:t>
                          </m:r>
                        </m:sub>
                      </m:sSub>
                      <m:r>
                        <a:rPr lang="en-US" sz="2800" b="1" i="1">
                          <a:solidFill>
                            <a:schemeClr val="bg1"/>
                          </a:solidFill>
                          <a:latin typeface="Cambria Math" panose="02040503050406030204" pitchFamily="18" charset="0"/>
                        </a:rPr>
                        <m:t>−</m:t>
                      </m:r>
                      <m:sSub>
                        <m:sSubPr>
                          <m:ctrlPr>
                            <a:rPr lang="en-US" sz="2800" b="1" i="1">
                              <a:solidFill>
                                <a:schemeClr val="bg1"/>
                              </a:solidFill>
                              <a:latin typeface="Cambria Math" panose="02040503050406030204" pitchFamily="18" charset="0"/>
                            </a:rPr>
                          </m:ctrlPr>
                        </m:sSubPr>
                        <m:e>
                          <m:r>
                            <a:rPr lang="en-US" sz="2800" b="1" i="1">
                              <a:solidFill>
                                <a:schemeClr val="bg1"/>
                              </a:solidFill>
                              <a:latin typeface="Cambria Math" panose="02040503050406030204" pitchFamily="18" charset="0"/>
                            </a:rPr>
                            <m:t>𝑾</m:t>
                          </m:r>
                        </m:e>
                        <m:sub>
                          <m:r>
                            <a:rPr lang="en-US" sz="2800" b="1" i="1">
                              <a:solidFill>
                                <a:schemeClr val="bg1"/>
                              </a:solidFill>
                              <a:latin typeface="Cambria Math" panose="02040503050406030204" pitchFamily="18" charset="0"/>
                            </a:rPr>
                            <m:t>𝒅</m:t>
                          </m:r>
                          <m:r>
                            <a:rPr lang="en-US" sz="2800" b="1" i="1">
                              <a:solidFill>
                                <a:schemeClr val="bg1"/>
                              </a:solidFill>
                              <a:latin typeface="Cambria Math" panose="02040503050406030204" pitchFamily="18" charset="0"/>
                            </a:rPr>
                            <m:t>𝟎</m:t>
                          </m:r>
                        </m:sub>
                      </m:sSub>
                      <m:r>
                        <a:rPr lang="en-US" sz="2800" b="1" i="1">
                          <a:solidFill>
                            <a:schemeClr val="bg1"/>
                          </a:solidFill>
                          <a:latin typeface="Cambria Math" panose="02040503050406030204" pitchFamily="18" charset="0"/>
                        </a:rPr>
                        <m:t>=</m:t>
                      </m:r>
                      <m:f>
                        <m:fPr>
                          <m:ctrlPr>
                            <a:rPr lang="en-US" sz="2800" b="1" i="1">
                              <a:solidFill>
                                <a:schemeClr val="bg1"/>
                              </a:solidFill>
                              <a:latin typeface="Cambria Math" panose="02040503050406030204" pitchFamily="18" charset="0"/>
                            </a:rPr>
                          </m:ctrlPr>
                        </m:fPr>
                        <m:num>
                          <m:r>
                            <a:rPr lang="en-US" sz="2800" b="1" i="1">
                              <a:solidFill>
                                <a:schemeClr val="bg1"/>
                              </a:solidFill>
                              <a:latin typeface="Cambria Math" panose="02040503050406030204" pitchFamily="18" charset="0"/>
                            </a:rPr>
                            <m:t>𝟏</m:t>
                          </m:r>
                        </m:num>
                        <m:den>
                          <m:r>
                            <a:rPr lang="en-US" sz="2800" b="1" i="1">
                              <a:solidFill>
                                <a:schemeClr val="bg1"/>
                              </a:solidFill>
                              <a:latin typeface="Cambria Math" panose="02040503050406030204" pitchFamily="18" charset="0"/>
                            </a:rPr>
                            <m:t>𝟐</m:t>
                          </m:r>
                        </m:den>
                      </m:f>
                      <m:r>
                        <a:rPr lang="en-US" sz="2800" b="1" i="1">
                          <a:solidFill>
                            <a:schemeClr val="bg1"/>
                          </a:solidFill>
                          <a:latin typeface="Cambria Math" panose="02040503050406030204" pitchFamily="18" charset="0"/>
                        </a:rPr>
                        <m:t>𝒎</m:t>
                      </m:r>
                      <m:sSup>
                        <m:sSupPr>
                          <m:ctrlPr>
                            <a:rPr lang="en-US" sz="2800" b="1" i="1">
                              <a:solidFill>
                                <a:schemeClr val="bg1"/>
                              </a:solidFill>
                              <a:latin typeface="Cambria Math" panose="02040503050406030204" pitchFamily="18" charset="0"/>
                            </a:rPr>
                          </m:ctrlPr>
                        </m:sSupPr>
                        <m:e>
                          <m:r>
                            <a:rPr lang="en-US" sz="2800" b="1" i="1">
                              <a:solidFill>
                                <a:schemeClr val="bg1"/>
                              </a:solidFill>
                              <a:latin typeface="Cambria Math" panose="02040503050406030204" pitchFamily="18" charset="0"/>
                            </a:rPr>
                            <m:t>𝒗</m:t>
                          </m:r>
                        </m:e>
                        <m:sup>
                          <m:r>
                            <a:rPr lang="en-US" sz="2800" b="1" i="1">
                              <a:solidFill>
                                <a:schemeClr val="bg1"/>
                              </a:solidFill>
                              <a:latin typeface="Cambria Math" panose="02040503050406030204" pitchFamily="18" charset="0"/>
                            </a:rPr>
                            <m:t>𝟐</m:t>
                          </m:r>
                        </m:sup>
                      </m:sSup>
                      <m:r>
                        <a:rPr lang="en-US" sz="2800" b="1" i="1">
                          <a:solidFill>
                            <a:schemeClr val="bg1"/>
                          </a:solidFill>
                          <a:latin typeface="Cambria Math" panose="02040503050406030204" pitchFamily="18" charset="0"/>
                        </a:rPr>
                        <m:t>−</m:t>
                      </m:r>
                      <m:f>
                        <m:fPr>
                          <m:ctrlPr>
                            <a:rPr lang="en-US" sz="2800" b="1" i="1">
                              <a:solidFill>
                                <a:schemeClr val="bg1"/>
                              </a:solidFill>
                              <a:latin typeface="Cambria Math" panose="02040503050406030204" pitchFamily="18" charset="0"/>
                            </a:rPr>
                          </m:ctrlPr>
                        </m:fPr>
                        <m:num>
                          <m:r>
                            <a:rPr lang="en-US" sz="2800" b="1" i="1">
                              <a:solidFill>
                                <a:schemeClr val="bg1"/>
                              </a:solidFill>
                              <a:latin typeface="Cambria Math" panose="02040503050406030204" pitchFamily="18" charset="0"/>
                            </a:rPr>
                            <m:t>𝟏</m:t>
                          </m:r>
                        </m:num>
                        <m:den>
                          <m:r>
                            <a:rPr lang="en-US" sz="2800" b="1" i="1">
                              <a:solidFill>
                                <a:schemeClr val="bg1"/>
                              </a:solidFill>
                              <a:latin typeface="Cambria Math" panose="02040503050406030204" pitchFamily="18" charset="0"/>
                            </a:rPr>
                            <m:t>𝟐</m:t>
                          </m:r>
                        </m:den>
                      </m:f>
                      <m:r>
                        <a:rPr lang="en-US" sz="2800" b="1" i="1">
                          <a:solidFill>
                            <a:schemeClr val="bg1"/>
                          </a:solidFill>
                          <a:latin typeface="Cambria Math" panose="02040503050406030204" pitchFamily="18" charset="0"/>
                        </a:rPr>
                        <m:t>𝒎</m:t>
                      </m:r>
                      <m:sSubSup>
                        <m:sSubSupPr>
                          <m:ctrlPr>
                            <a:rPr lang="en-US" sz="2800" b="1" i="1">
                              <a:solidFill>
                                <a:schemeClr val="bg1"/>
                              </a:solidFill>
                              <a:latin typeface="Cambria Math" panose="02040503050406030204" pitchFamily="18" charset="0"/>
                            </a:rPr>
                          </m:ctrlPr>
                        </m:sSubSupPr>
                        <m:e>
                          <m:r>
                            <a:rPr lang="en-US" sz="2800" b="1" i="1">
                              <a:solidFill>
                                <a:schemeClr val="bg1"/>
                              </a:solidFill>
                              <a:latin typeface="Cambria Math" panose="02040503050406030204" pitchFamily="18" charset="0"/>
                            </a:rPr>
                            <m:t>𝒗</m:t>
                          </m:r>
                        </m:e>
                        <m:sub>
                          <m:r>
                            <a:rPr lang="en-US" sz="2800" b="1" i="1">
                              <a:solidFill>
                                <a:schemeClr val="bg1"/>
                              </a:solidFill>
                              <a:latin typeface="Cambria Math" panose="02040503050406030204" pitchFamily="18" charset="0"/>
                            </a:rPr>
                            <m:t>𝟎</m:t>
                          </m:r>
                        </m:sub>
                        <m:sup>
                          <m:r>
                            <a:rPr lang="en-US" sz="2800" b="1" i="1">
                              <a:solidFill>
                                <a:schemeClr val="bg1"/>
                              </a:solidFill>
                              <a:latin typeface="Cambria Math" panose="02040503050406030204" pitchFamily="18" charset="0"/>
                            </a:rPr>
                            <m:t>𝟐</m:t>
                          </m:r>
                        </m:sup>
                      </m:sSubSup>
                      <m:r>
                        <a:rPr lang="en-US" sz="2800" b="1" i="1">
                          <a:solidFill>
                            <a:schemeClr val="bg1"/>
                          </a:solidFill>
                          <a:latin typeface="Cambria Math" panose="02040503050406030204" pitchFamily="18" charset="0"/>
                        </a:rPr>
                        <m:t>=</m:t>
                      </m:r>
                      <m:r>
                        <a:rPr lang="en-US" sz="2800" b="1" i="1">
                          <a:solidFill>
                            <a:schemeClr val="bg1"/>
                          </a:solidFill>
                          <a:latin typeface="Cambria Math" panose="02040503050406030204" pitchFamily="18" charset="0"/>
                        </a:rPr>
                        <m:t>𝑨</m:t>
                      </m:r>
                    </m:oMath>
                  </m:oMathPara>
                </a14:m>
                <a:endParaRPr lang="en-US" sz="2800" b="1">
                  <a:solidFill>
                    <a:schemeClr val="tx2"/>
                  </a:solidFill>
                </a:endParaRPr>
              </a:p>
            </p:txBody>
          </p:sp>
        </mc:Choice>
        <mc:Fallback xmlns="">
          <p:sp>
            <p:nvSpPr>
              <p:cNvPr id="3" name="Text Placeholder 2" descr="33 Hoang Trong Bach"/>
              <p:cNvSpPr>
                <a:spLocks noGrp="1" noRot="1" noChangeAspect="1" noMove="1" noResize="1" noEditPoints="1" noAdjustHandles="1" noChangeArrowheads="1" noChangeShapeType="1" noTextEdit="1"/>
              </p:cNvSpPr>
              <p:nvPr>
                <p:ph idx="1"/>
              </p:nvPr>
            </p:nvSpPr>
            <p:spPr>
              <a:xfrm>
                <a:off x="3505200" y="1143000"/>
                <a:ext cx="8077200" cy="4800600"/>
              </a:xfrm>
              <a:blipFill>
                <a:blip r:embed="rId2"/>
                <a:stretch>
                  <a:fillRect l="-1353" t="-1136" r="-1278"/>
                </a:stretch>
              </a:blipFill>
              <a:ln w="28575"/>
            </p:spPr>
            <p:txBody>
              <a:bodyPr/>
              <a:lstStyle/>
              <a:p>
                <a:r>
                  <a:rPr lang="vi-VN">
                    <a:noFill/>
                  </a:rPr>
                  <a:t> </a:t>
                </a:r>
              </a:p>
            </p:txBody>
          </p:sp>
        </mc:Fallback>
      </mc:AlternateContent>
      <p:sp>
        <p:nvSpPr>
          <p:cNvPr id="4" name="Title 13" descr="33 Hoang Trong Bach"/>
          <p:cNvSpPr txBox="1">
            <a:spLocks/>
          </p:cNvSpPr>
          <p:nvPr/>
        </p:nvSpPr>
        <p:spPr>
          <a:xfrm>
            <a:off x="381000" y="152400"/>
            <a:ext cx="4572000" cy="838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a:ln w="0"/>
                <a:effectLst>
                  <a:innerShdw blurRad="63500" dist="50800" dir="13500000">
                    <a:prstClr val="black">
                      <a:alpha val="50000"/>
                    </a:prstClr>
                  </a:innerShdw>
                </a:effectLst>
              </a:rPr>
              <a:t>1. ĐỘNG NĂNG</a:t>
            </a:r>
            <a:endParaRPr lang="en-US" sz="4400" b="1" dirty="0">
              <a:ln w="0"/>
              <a:effectLst>
                <a:innerShdw blurRad="63500" dist="50800" dir="13500000">
                  <a:prstClr val="black">
                    <a:alpha val="50000"/>
                  </a:prstClr>
                </a:innerShdw>
              </a:effectLst>
            </a:endParaRPr>
          </a:p>
        </p:txBody>
      </p:sp>
      <p:pic>
        <p:nvPicPr>
          <p:cNvPr id="5" name="Picture 2" descr="33 Hoang Trong Bach">
            <a:extLst>
              <a:ext uri="{FF2B5EF4-FFF2-40B4-BE49-F238E27FC236}">
                <a16:creationId xmlns:a16="http://schemas.microsoft.com/office/drawing/2014/main" id="{1D14DB34-97A5-1CD4-058E-FA1851F63A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4" r="18019"/>
          <a:stretch/>
        </p:blipFill>
        <p:spPr bwMode="auto">
          <a:xfrm>
            <a:off x="284871" y="1828800"/>
            <a:ext cx="3144129" cy="268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3315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33 Hoang Trong Bach">
            <a:extLst>
              <a:ext uri="{FF2B5EF4-FFF2-40B4-BE49-F238E27FC236}">
                <a16:creationId xmlns:a16="http://schemas.microsoft.com/office/drawing/2014/main" id="{6471CEB3-4D10-FFEE-F5A6-2887CD9D02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00" t="22500" r="11000" b="18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descr="33 Hoang Trong Bach">
            <a:extLst>
              <a:ext uri="{FF2B5EF4-FFF2-40B4-BE49-F238E27FC236}">
                <a16:creationId xmlns:a16="http://schemas.microsoft.com/office/drawing/2014/main" id="{0A6D5F5F-B9C3-BE65-B1E9-78BC9506C715}"/>
              </a:ext>
            </a:extLst>
          </p:cNvPr>
          <p:cNvSpPr>
            <a:spLocks noGrp="1"/>
          </p:cNvSpPr>
          <p:nvPr>
            <p:ph sz="quarter" idx="4"/>
          </p:nvPr>
        </p:nvSpPr>
        <p:spPr>
          <a:xfrm>
            <a:off x="302341" y="914400"/>
            <a:ext cx="11609440" cy="1828800"/>
          </a:xfrm>
          <a:solidFill>
            <a:schemeClr val="accent1">
              <a:lumMod val="20000"/>
              <a:lumOff val="80000"/>
              <a:alpha val="70000"/>
            </a:schemeClr>
          </a:solidFill>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400" b="1">
                <a:solidFill>
                  <a:schemeClr val="tx2"/>
                </a:solidFill>
                <a:ea typeface="Times New Roman"/>
              </a:rPr>
              <a:t>Câu 1: </a:t>
            </a:r>
            <a:r>
              <a:rPr lang="vi-VN" sz="2400">
                <a:solidFill>
                  <a:schemeClr val="tx2"/>
                </a:solidFill>
                <a:ea typeface="Times New Roman"/>
              </a:rPr>
              <a:t>Một ô tô có khối lượng 1,5 tấn chuyển động thẳng với tốc độ không đổi là 80 km/h, sau đó giảm tốc độ đến 50 km/h, cuối cùng thì dừng lại hẳn.</a:t>
            </a:r>
          </a:p>
          <a:p>
            <a:pPr marL="0" indent="0" algn="just">
              <a:lnSpc>
                <a:spcPct val="114000"/>
              </a:lnSpc>
              <a:spcBef>
                <a:spcPts val="0"/>
              </a:spcBef>
              <a:spcAft>
                <a:spcPts val="0"/>
              </a:spcAft>
              <a:buNone/>
            </a:pPr>
            <a:r>
              <a:rPr lang="vi-VN" sz="2400">
                <a:solidFill>
                  <a:schemeClr val="tx2"/>
                </a:solidFill>
                <a:ea typeface="Times New Roman"/>
              </a:rPr>
              <a:t>- Tì</a:t>
            </a:r>
            <a:r>
              <a:rPr lang="en-US" sz="2400">
                <a:solidFill>
                  <a:schemeClr val="tx2"/>
                </a:solidFill>
                <a:ea typeface="Times New Roman"/>
              </a:rPr>
              <a:t>m</a:t>
            </a:r>
            <a:r>
              <a:rPr lang="vi-VN" sz="2400">
                <a:solidFill>
                  <a:schemeClr val="tx2"/>
                </a:solidFill>
                <a:ea typeface="Times New Roman"/>
              </a:rPr>
              <a:t> động năng của ô tô tại các thời điểm ứng với các giá trị tốc độ đã cho.</a:t>
            </a:r>
          </a:p>
          <a:p>
            <a:pPr marL="0" indent="0" algn="just">
              <a:lnSpc>
                <a:spcPct val="114000"/>
              </a:lnSpc>
              <a:spcBef>
                <a:spcPts val="0"/>
              </a:spcBef>
              <a:spcAft>
                <a:spcPts val="0"/>
              </a:spcAft>
              <a:buNone/>
            </a:pPr>
            <a:r>
              <a:rPr lang="vi-VN" sz="2400">
                <a:solidFill>
                  <a:schemeClr val="tx2"/>
                </a:solidFill>
                <a:ea typeface="Times New Roman"/>
              </a:rPr>
              <a:t>- Phần động năng mất đi của ô tô đã chuyển hóa thành các dạng năng lượng nào?</a:t>
            </a:r>
          </a:p>
        </p:txBody>
      </p:sp>
      <p:sp>
        <p:nvSpPr>
          <p:cNvPr id="2" name="Title 1" descr="33 Hoang Trong Bach"/>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2</a:t>
            </a:r>
            <a:endParaRPr lang="en-GB" sz="4000" b="1" dirty="0"/>
          </a:p>
        </p:txBody>
      </p:sp>
      <p:sp>
        <p:nvSpPr>
          <p:cNvPr id="5" name="Content Placeholder 5" descr="33 Hoang Trong Bach">
            <a:extLst>
              <a:ext uri="{FF2B5EF4-FFF2-40B4-BE49-F238E27FC236}">
                <a16:creationId xmlns:a16="http://schemas.microsoft.com/office/drawing/2014/main" id="{5CD54068-BF33-5AD7-972D-34D27881C6AC}"/>
              </a:ext>
            </a:extLst>
          </p:cNvPr>
          <p:cNvSpPr txBox="1">
            <a:spLocks/>
          </p:cNvSpPr>
          <p:nvPr/>
        </p:nvSpPr>
        <p:spPr>
          <a:xfrm>
            <a:off x="302341" y="3124200"/>
            <a:ext cx="11609440" cy="3276600"/>
          </a:xfrm>
          <a:prstGeom prst="rect">
            <a:avLst/>
          </a:prstGeom>
          <a:solidFill>
            <a:schemeClr val="accent2">
              <a:lumMod val="40000"/>
              <a:lumOff val="60000"/>
              <a:alpha val="7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ctr">
              <a:lnSpc>
                <a:spcPct val="100000"/>
              </a:lnSpc>
              <a:spcBef>
                <a:spcPts val="600"/>
              </a:spcBef>
              <a:buNone/>
            </a:pPr>
            <a:r>
              <a:rPr lang="en-US" sz="2400">
                <a:solidFill>
                  <a:srgbClr val="000000"/>
                </a:solidFill>
                <a:effectLst/>
                <a:ea typeface="Times New Roman" panose="02020603050405020304" pitchFamily="18" charset="0"/>
              </a:rPr>
              <a:t>m = 1,5 tấn = 1500 kg.</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rPr>
              <a:t>* Khi v = 80km/h = 200/9 m/s </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sym typeface="Symbol" panose="05050102010706020507" pitchFamily="18" charset="2"/>
              </a:rPr>
              <a:t> </a:t>
            </a:r>
            <a:r>
              <a:rPr lang="en-US" sz="2400">
                <a:solidFill>
                  <a:srgbClr val="000000"/>
                </a:solidFill>
                <a:effectLst/>
                <a:ea typeface="Times New Roman" panose="02020603050405020304" pitchFamily="18" charset="0"/>
              </a:rPr>
              <a:t>Động năng của xe là: W</a:t>
            </a:r>
            <a:r>
              <a:rPr lang="en-US" sz="2400" baseline="-25000">
                <a:solidFill>
                  <a:srgbClr val="000000"/>
                </a:solidFill>
                <a:effectLst/>
                <a:ea typeface="Times New Roman" panose="02020603050405020304" pitchFamily="18" charset="0"/>
              </a:rPr>
              <a:t>d</a:t>
            </a:r>
            <a:r>
              <a:rPr lang="en-US" sz="2400">
                <a:solidFill>
                  <a:srgbClr val="000000"/>
                </a:solidFill>
                <a:effectLst/>
                <a:ea typeface="Times New Roman" panose="02020603050405020304" pitchFamily="18" charset="0"/>
              </a:rPr>
              <a:t> = ½ mv</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 ½ .1500.(200/9)</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 3,7.10</a:t>
            </a:r>
            <a:r>
              <a:rPr lang="en-US" sz="2400" baseline="30000">
                <a:solidFill>
                  <a:srgbClr val="000000"/>
                </a:solidFill>
                <a:effectLst/>
                <a:ea typeface="Times New Roman" panose="02020603050405020304" pitchFamily="18" charset="0"/>
              </a:rPr>
              <a:t>5</a:t>
            </a:r>
            <a:r>
              <a:rPr lang="en-US" sz="2400">
                <a:solidFill>
                  <a:srgbClr val="000000"/>
                </a:solidFill>
                <a:effectLst/>
                <a:ea typeface="Times New Roman" panose="02020603050405020304" pitchFamily="18" charset="0"/>
              </a:rPr>
              <a:t> (J)</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rPr>
              <a:t>* Khi v = 50km/h = 125/9 m/s</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sym typeface="Symbol" panose="05050102010706020507" pitchFamily="18" charset="2"/>
              </a:rPr>
              <a:t> </a:t>
            </a:r>
            <a:r>
              <a:rPr lang="en-US" sz="2400">
                <a:solidFill>
                  <a:srgbClr val="000000"/>
                </a:solidFill>
                <a:effectLst/>
                <a:ea typeface="Times New Roman" panose="02020603050405020304" pitchFamily="18" charset="0"/>
              </a:rPr>
              <a:t>Động năng của xe là: W</a:t>
            </a:r>
            <a:r>
              <a:rPr lang="en-US" sz="2400" baseline="-25000">
                <a:solidFill>
                  <a:srgbClr val="000000"/>
                </a:solidFill>
                <a:effectLst/>
                <a:ea typeface="Times New Roman" panose="02020603050405020304" pitchFamily="18" charset="0"/>
              </a:rPr>
              <a:t>d</a:t>
            </a:r>
            <a:r>
              <a:rPr lang="en-US" sz="2400">
                <a:solidFill>
                  <a:srgbClr val="000000"/>
                </a:solidFill>
                <a:effectLst/>
                <a:ea typeface="Times New Roman" panose="02020603050405020304" pitchFamily="18" charset="0"/>
              </a:rPr>
              <a:t> = ½.mv</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 ½.1500.(125/9)</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 1,45.10</a:t>
            </a:r>
            <a:r>
              <a:rPr lang="en-US" sz="2400" baseline="30000">
                <a:solidFill>
                  <a:srgbClr val="000000"/>
                </a:solidFill>
                <a:effectLst/>
                <a:ea typeface="Times New Roman" panose="02020603050405020304" pitchFamily="18" charset="0"/>
              </a:rPr>
              <a:t>5</a:t>
            </a:r>
            <a:r>
              <a:rPr lang="en-US" sz="2400">
                <a:solidFill>
                  <a:srgbClr val="000000"/>
                </a:solidFill>
                <a:effectLst/>
                <a:ea typeface="Times New Roman" panose="02020603050405020304" pitchFamily="18" charset="0"/>
              </a:rPr>
              <a:t> (J)</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rPr>
              <a:t>* Khi v = 0 thì W</a:t>
            </a:r>
            <a:r>
              <a:rPr lang="en-US" sz="2400" baseline="-25000">
                <a:solidFill>
                  <a:srgbClr val="000000"/>
                </a:solidFill>
                <a:effectLst/>
                <a:ea typeface="Times New Roman" panose="02020603050405020304" pitchFamily="18" charset="0"/>
              </a:rPr>
              <a:t>d </a:t>
            </a:r>
            <a:r>
              <a:rPr lang="en-US" sz="2400">
                <a:solidFill>
                  <a:srgbClr val="000000"/>
                </a:solidFill>
                <a:effectLst/>
                <a:ea typeface="Times New Roman" panose="02020603050405020304" pitchFamily="18" charset="0"/>
              </a:rPr>
              <a:t>= 0 (J).</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rPr>
              <a:t>- Phần động năng mất đi của ô tô đã chuyển hóa thành nhiệt năng.</a:t>
            </a:r>
            <a:endParaRPr lang="en-US" sz="2400">
              <a:effectLst/>
              <a:ea typeface="Times New Roman" panose="02020603050405020304" pitchFamily="18" charset="0"/>
            </a:endParaRPr>
          </a:p>
        </p:txBody>
      </p:sp>
    </p:spTree>
    <p:extLst>
      <p:ext uri="{BB962C8B-B14F-4D97-AF65-F5344CB8AC3E}">
        <p14:creationId xmlns:p14="http://schemas.microsoft.com/office/powerpoint/2010/main" val="3968755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33 Hoang Trong Bach">
            <a:extLst>
              <a:ext uri="{FF2B5EF4-FFF2-40B4-BE49-F238E27FC236}">
                <a16:creationId xmlns:a16="http://schemas.microsoft.com/office/drawing/2014/main" id="{0A6D5F5F-B9C3-BE65-B1E9-78BC9506C715}"/>
              </a:ext>
            </a:extLst>
          </p:cNvPr>
          <p:cNvSpPr>
            <a:spLocks noGrp="1"/>
          </p:cNvSpPr>
          <p:nvPr>
            <p:ph sz="quarter" idx="4"/>
          </p:nvPr>
        </p:nvSpPr>
        <p:spPr>
          <a:xfrm>
            <a:off x="302341" y="1066800"/>
            <a:ext cx="11609440" cy="1523999"/>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2: </a:t>
            </a:r>
            <a:r>
              <a:rPr lang="vi-VN" sz="2800">
                <a:solidFill>
                  <a:schemeClr val="tx2"/>
                </a:solidFill>
                <a:ea typeface="Times New Roman"/>
              </a:rPr>
              <a:t>Hãy tìm hiểu về “trục phá thành” dùng để phá cổng thành trong các cuộc chiến thời xưa (Hình 17.3). Giải thích tại sao “trục phá thành” phải có khối lượng đủ lớn.</a:t>
            </a:r>
          </a:p>
        </p:txBody>
      </p:sp>
      <p:sp>
        <p:nvSpPr>
          <p:cNvPr id="2" name="Title 1" descr="33 Hoang Trong Bach"/>
          <p:cNvSpPr>
            <a:spLocks noGrp="1"/>
          </p:cNvSpPr>
          <p:nvPr>
            <p:ph type="title"/>
          </p:nvPr>
        </p:nvSpPr>
        <p:spPr>
          <a:xfrm>
            <a:off x="1181100" y="228600"/>
            <a:ext cx="9829800" cy="609600"/>
          </a:xfrm>
        </p:spPr>
        <p:txBody>
          <a:bodyPr>
            <a:noAutofit/>
          </a:bodyPr>
          <a:lstStyle/>
          <a:p>
            <a:pPr algn="ctr"/>
            <a:r>
              <a:rPr lang="en-GB" sz="4000" b="1"/>
              <a:t>PHIẾU HỌC TẬP SỐ 2</a:t>
            </a:r>
            <a:endParaRPr lang="en-GB" sz="4000" b="1" dirty="0"/>
          </a:p>
        </p:txBody>
      </p:sp>
      <p:pic>
        <p:nvPicPr>
          <p:cNvPr id="4" name="Picture 3" descr="33 Hoang Trong Bach">
            <a:extLst>
              <a:ext uri="{FF2B5EF4-FFF2-40B4-BE49-F238E27FC236}">
                <a16:creationId xmlns:a16="http://schemas.microsoft.com/office/drawing/2014/main" id="{909F777F-34E8-6F73-7331-C6DB18822480}"/>
              </a:ext>
            </a:extLst>
          </p:cNvPr>
          <p:cNvPicPr>
            <a:picLocks noChangeAspect="1"/>
          </p:cNvPicPr>
          <p:nvPr/>
        </p:nvPicPr>
        <p:blipFill rotWithShape="1">
          <a:blip r:embed="rId2">
            <a:extLst>
              <a:ext uri="{28A0092B-C50C-407E-A947-70E740481C1C}">
                <a14:useLocalDpi xmlns:a14="http://schemas.microsoft.com/office/drawing/2010/main" val="0"/>
              </a:ext>
            </a:extLst>
          </a:blip>
          <a:srcRect b="1786"/>
          <a:stretch/>
        </p:blipFill>
        <p:spPr bwMode="auto">
          <a:xfrm>
            <a:off x="8017605" y="2667001"/>
            <a:ext cx="3894176" cy="4191000"/>
          </a:xfrm>
          <a:prstGeom prst="rect">
            <a:avLst/>
          </a:prstGeom>
          <a:noFill/>
          <a:ln>
            <a:noFill/>
          </a:ln>
        </p:spPr>
      </p:pic>
      <p:sp>
        <p:nvSpPr>
          <p:cNvPr id="5" name="Content Placeholder 5" descr="33 Hoang Trong Bach">
            <a:extLst>
              <a:ext uri="{FF2B5EF4-FFF2-40B4-BE49-F238E27FC236}">
                <a16:creationId xmlns:a16="http://schemas.microsoft.com/office/drawing/2014/main" id="{8AD9B464-02EE-D61F-B0B8-CC62D6B13A83}"/>
              </a:ext>
            </a:extLst>
          </p:cNvPr>
          <p:cNvSpPr txBox="1">
            <a:spLocks/>
          </p:cNvSpPr>
          <p:nvPr/>
        </p:nvSpPr>
        <p:spPr>
          <a:xfrm>
            <a:off x="312173" y="3200400"/>
            <a:ext cx="6850627" cy="1523999"/>
          </a:xfrm>
          <a:prstGeom prst="rect">
            <a:avLst/>
          </a:prstGeom>
          <a:solidFill>
            <a:schemeClr val="accent2">
              <a:lumMod val="40000"/>
              <a:lumOff val="6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vi-VN" sz="2800">
                <a:solidFill>
                  <a:schemeClr val="tx2"/>
                </a:solidFill>
                <a:ea typeface="Times New Roman"/>
              </a:rPr>
              <a:t>Trục phá thành phải có khối lượng đủ lớn để năng lượng (động năng) lớn thì mới có thể phá được cổng thành lớn được.</a:t>
            </a:r>
          </a:p>
        </p:txBody>
      </p:sp>
    </p:spTree>
    <p:extLst>
      <p:ext uri="{BB962C8B-B14F-4D97-AF65-F5344CB8AC3E}">
        <p14:creationId xmlns:p14="http://schemas.microsoft.com/office/powerpoint/2010/main" val="3034036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33 Hoang Trong Bach">
            <a:extLst>
              <a:ext uri="{FF2B5EF4-FFF2-40B4-BE49-F238E27FC236}">
                <a16:creationId xmlns:a16="http://schemas.microsoft.com/office/drawing/2014/main" id="{E13BF774-807A-080E-DBAD-31A6DB3810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000" b="30000"/>
          <a:stretch/>
        </p:blipFill>
        <p:spPr bwMode="auto">
          <a:xfrm flipH="1">
            <a:off x="7165859" y="2743200"/>
            <a:ext cx="4718882" cy="30847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descr="33 Hoang Trong Bach">
            <a:extLst>
              <a:ext uri="{FF2B5EF4-FFF2-40B4-BE49-F238E27FC236}">
                <a16:creationId xmlns:a16="http://schemas.microsoft.com/office/drawing/2014/main" id="{0A6D5F5F-B9C3-BE65-B1E9-78BC9506C715}"/>
              </a:ext>
            </a:extLst>
          </p:cNvPr>
          <p:cNvSpPr>
            <a:spLocks noGrp="1"/>
          </p:cNvSpPr>
          <p:nvPr>
            <p:ph sz="quarter" idx="4"/>
          </p:nvPr>
        </p:nvSpPr>
        <p:spPr>
          <a:xfrm>
            <a:off x="302342" y="914400"/>
            <a:ext cx="11582400" cy="1624013"/>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00000"/>
              </a:lnSpc>
              <a:spcBef>
                <a:spcPts val="0"/>
              </a:spcBef>
              <a:spcAft>
                <a:spcPts val="0"/>
              </a:spcAft>
              <a:buNone/>
            </a:pPr>
            <a:r>
              <a:rPr lang="vi-VN" sz="2600" b="1">
                <a:solidFill>
                  <a:schemeClr val="tx2"/>
                </a:solidFill>
                <a:ea typeface="Times New Roman"/>
              </a:rPr>
              <a:t>Câu 3. </a:t>
            </a:r>
            <a:r>
              <a:rPr lang="vi-VN" sz="2600">
                <a:solidFill>
                  <a:schemeClr val="tx2"/>
                </a:solidFill>
                <a:ea typeface="Times New Roman"/>
              </a:rPr>
              <a:t>Em đang ngồi yên trên chiếc xe buýt chuyển động thẳng đều với tốc độ 50 km/h. Xác định động năng của em trong trường hợp:</a:t>
            </a:r>
          </a:p>
          <a:p>
            <a:pPr marL="0" indent="0" algn="just">
              <a:lnSpc>
                <a:spcPct val="100000"/>
              </a:lnSpc>
              <a:spcBef>
                <a:spcPts val="0"/>
              </a:spcBef>
              <a:spcAft>
                <a:spcPts val="0"/>
              </a:spcAft>
              <a:buNone/>
            </a:pPr>
            <a:r>
              <a:rPr lang="vi-VN" sz="2600" b="1">
                <a:solidFill>
                  <a:schemeClr val="tx2"/>
                </a:solidFill>
                <a:ea typeface="Times New Roman"/>
              </a:rPr>
              <a:t>a. </a:t>
            </a:r>
            <a:r>
              <a:rPr lang="vi-VN" sz="2600">
                <a:solidFill>
                  <a:schemeClr val="tx2"/>
                </a:solidFill>
                <a:ea typeface="Times New Roman"/>
              </a:rPr>
              <a:t>Chọn hệ quy chiếu gắn với xe buýt.</a:t>
            </a:r>
          </a:p>
          <a:p>
            <a:pPr marL="0" indent="0" algn="just">
              <a:lnSpc>
                <a:spcPct val="100000"/>
              </a:lnSpc>
              <a:spcBef>
                <a:spcPts val="0"/>
              </a:spcBef>
              <a:spcAft>
                <a:spcPts val="0"/>
              </a:spcAft>
              <a:buNone/>
            </a:pPr>
            <a:r>
              <a:rPr lang="vi-VN" sz="2600" b="1">
                <a:solidFill>
                  <a:schemeClr val="tx2"/>
                </a:solidFill>
                <a:ea typeface="Times New Roman"/>
              </a:rPr>
              <a:t>b. </a:t>
            </a:r>
            <a:r>
              <a:rPr lang="vi-VN" sz="2600">
                <a:solidFill>
                  <a:schemeClr val="tx2"/>
                </a:solidFill>
                <a:ea typeface="Times New Roman"/>
              </a:rPr>
              <a:t>Chọn hệ quy chiếu gắn với hàng cây bên đường.</a:t>
            </a:r>
          </a:p>
        </p:txBody>
      </p:sp>
      <p:sp>
        <p:nvSpPr>
          <p:cNvPr id="2" name="Title 1" descr="33 Hoang Trong Bach"/>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2</a:t>
            </a:r>
            <a:endParaRPr lang="en-GB" sz="4000" b="1" dirty="0"/>
          </a:p>
        </p:txBody>
      </p:sp>
      <mc:AlternateContent xmlns:mc="http://schemas.openxmlformats.org/markup-compatibility/2006" xmlns:a14="http://schemas.microsoft.com/office/drawing/2010/main">
        <mc:Choice Requires="a14">
          <p:sp>
            <p:nvSpPr>
              <p:cNvPr id="8" name="TextBox 7" descr="33 Hoang Trong Bach">
                <a:extLst>
                  <a:ext uri="{FF2B5EF4-FFF2-40B4-BE49-F238E27FC236}">
                    <a16:creationId xmlns:a16="http://schemas.microsoft.com/office/drawing/2014/main" id="{9C51F17C-E2DA-29A7-2F77-EA8047B185F0}"/>
                  </a:ext>
                </a:extLst>
              </p:cNvPr>
              <p:cNvSpPr txBox="1"/>
              <p:nvPr/>
            </p:nvSpPr>
            <p:spPr>
              <a:xfrm>
                <a:off x="302342" y="3047334"/>
                <a:ext cx="6863517" cy="2476447"/>
              </a:xfrm>
              <a:prstGeom prst="rect">
                <a:avLst/>
              </a:prstGeom>
              <a:solidFill>
                <a:schemeClr val="accent2">
                  <a:lumMod val="40000"/>
                  <a:lumOff val="60000"/>
                </a:schemeClr>
              </a:solidFill>
            </p:spPr>
            <p:txBody>
              <a:bodyPr wrap="square">
                <a:spAutoFit/>
              </a:bodyPr>
              <a:lstStyle/>
              <a:p>
                <a:pPr algn="just"/>
                <a:r>
                  <a:rPr lang="en-US" sz="2600" b="1">
                    <a:solidFill>
                      <a:schemeClr val="tx2"/>
                    </a:solidFill>
                  </a:rPr>
                  <a:t>a.</a:t>
                </a:r>
                <a:r>
                  <a:rPr lang="en-US" sz="2600">
                    <a:solidFill>
                      <a:schemeClr val="tx2"/>
                    </a:solidFill>
                  </a:rPr>
                  <a:t> Khi hệ quy chiếu gắn với xe buýt thì vận tốc của em bằng 0 nên: W</a:t>
                </a:r>
                <a:r>
                  <a:rPr lang="en-US" sz="2600" baseline="-25000">
                    <a:solidFill>
                      <a:schemeClr val="tx2"/>
                    </a:solidFill>
                  </a:rPr>
                  <a:t>đ</a:t>
                </a:r>
                <a:r>
                  <a:rPr lang="en-US" sz="2600">
                    <a:solidFill>
                      <a:schemeClr val="tx2"/>
                    </a:solidFill>
                  </a:rPr>
                  <a:t> = 0.</a:t>
                </a:r>
              </a:p>
              <a:p>
                <a:pPr algn="just"/>
                <a:r>
                  <a:rPr lang="en-US" sz="2600" b="1">
                    <a:solidFill>
                      <a:schemeClr val="tx2"/>
                    </a:solidFill>
                  </a:rPr>
                  <a:t>b.</a:t>
                </a:r>
                <a:r>
                  <a:rPr lang="en-US" sz="2600">
                    <a:solidFill>
                      <a:schemeClr val="tx2"/>
                    </a:solidFill>
                  </a:rPr>
                  <a:t> Khi hệ quy chiếu của em gắn với hàng cây bên đường thì em có v = 50km/h = 125/9 m/s</a:t>
                </a:r>
              </a:p>
              <a:p>
                <a:pPr algn="just"/>
                <a14:m>
                  <m:oMathPara xmlns:m="http://schemas.openxmlformats.org/officeDocument/2006/math">
                    <m:oMathParaPr>
                      <m:jc m:val="centerGroup"/>
                    </m:oMathParaPr>
                    <m:oMath xmlns:m="http://schemas.openxmlformats.org/officeDocument/2006/math">
                      <m:sSub>
                        <m:sSubPr>
                          <m:ctrlPr>
                            <a:rPr lang="en-US" sz="2600" b="0" i="1" smtClean="0">
                              <a:solidFill>
                                <a:schemeClr val="tx2"/>
                              </a:solidFill>
                              <a:latin typeface="Cambria Math" panose="02040503050406030204" pitchFamily="18" charset="0"/>
                            </a:rPr>
                          </m:ctrlPr>
                        </m:sSubPr>
                        <m:e>
                          <m:r>
                            <a:rPr lang="en-US" sz="2600" b="0" i="1" smtClean="0">
                              <a:solidFill>
                                <a:schemeClr val="tx2"/>
                              </a:solidFill>
                              <a:latin typeface="Cambria Math" panose="02040503050406030204" pitchFamily="18" charset="0"/>
                            </a:rPr>
                            <m:t>𝑊</m:t>
                          </m:r>
                        </m:e>
                        <m:sub>
                          <m:r>
                            <a:rPr lang="en-US" sz="2600" b="0" i="1" smtClean="0">
                              <a:solidFill>
                                <a:schemeClr val="tx2"/>
                              </a:solidFill>
                              <a:latin typeface="Cambria Math" panose="02040503050406030204" pitchFamily="18" charset="0"/>
                            </a:rPr>
                            <m:t>đ</m:t>
                          </m:r>
                        </m:sub>
                      </m:sSub>
                      <m:r>
                        <a:rPr lang="en-US" sz="2600" b="0" i="1" smtClean="0">
                          <a:solidFill>
                            <a:schemeClr val="tx2"/>
                          </a:solidFill>
                          <a:latin typeface="Cambria Math" panose="02040503050406030204" pitchFamily="18" charset="0"/>
                        </a:rPr>
                        <m:t>=</m:t>
                      </m:r>
                      <m:f>
                        <m:fPr>
                          <m:ctrlPr>
                            <a:rPr lang="en-US" sz="2600" b="0" i="1" smtClean="0">
                              <a:solidFill>
                                <a:schemeClr val="tx2"/>
                              </a:solidFill>
                              <a:latin typeface="Cambria Math" panose="02040503050406030204" pitchFamily="18" charset="0"/>
                            </a:rPr>
                          </m:ctrlPr>
                        </m:fPr>
                        <m:num>
                          <m:r>
                            <a:rPr lang="en-US" sz="2600" b="0" i="1" smtClean="0">
                              <a:solidFill>
                                <a:schemeClr val="tx2"/>
                              </a:solidFill>
                              <a:latin typeface="Cambria Math" panose="02040503050406030204" pitchFamily="18" charset="0"/>
                            </a:rPr>
                            <m:t>1</m:t>
                          </m:r>
                        </m:num>
                        <m:den>
                          <m:r>
                            <a:rPr lang="en-US" sz="2600" b="0" i="1" smtClean="0">
                              <a:solidFill>
                                <a:schemeClr val="tx2"/>
                              </a:solidFill>
                              <a:latin typeface="Cambria Math" panose="02040503050406030204" pitchFamily="18" charset="0"/>
                            </a:rPr>
                            <m:t>2</m:t>
                          </m:r>
                        </m:den>
                      </m:f>
                      <m:r>
                        <a:rPr lang="en-US" sz="2600" b="0" i="1" smtClean="0">
                          <a:solidFill>
                            <a:schemeClr val="tx2"/>
                          </a:solidFill>
                          <a:latin typeface="Cambria Math" panose="02040503050406030204" pitchFamily="18" charset="0"/>
                        </a:rPr>
                        <m:t>𝑚</m:t>
                      </m:r>
                      <m:sSup>
                        <m:sSupPr>
                          <m:ctrlPr>
                            <a:rPr lang="en-US" sz="2600" b="0" i="1" smtClean="0">
                              <a:solidFill>
                                <a:schemeClr val="tx2"/>
                              </a:solidFill>
                              <a:latin typeface="Cambria Math" panose="02040503050406030204" pitchFamily="18" charset="0"/>
                            </a:rPr>
                          </m:ctrlPr>
                        </m:sSupPr>
                        <m:e>
                          <m:r>
                            <a:rPr lang="en-US" sz="2600" b="0" i="1" smtClean="0">
                              <a:solidFill>
                                <a:schemeClr val="tx2"/>
                              </a:solidFill>
                              <a:latin typeface="Cambria Math" panose="02040503050406030204" pitchFamily="18" charset="0"/>
                            </a:rPr>
                            <m:t>𝑣</m:t>
                          </m:r>
                        </m:e>
                        <m:sup>
                          <m:r>
                            <a:rPr lang="en-US" sz="2600" b="0" i="1" smtClean="0">
                              <a:solidFill>
                                <a:schemeClr val="tx2"/>
                              </a:solidFill>
                              <a:latin typeface="Cambria Math" panose="02040503050406030204" pitchFamily="18" charset="0"/>
                            </a:rPr>
                            <m:t>2</m:t>
                          </m:r>
                        </m:sup>
                      </m:sSup>
                      <m:r>
                        <a:rPr lang="en-US" sz="2600" b="0" i="1" smtClean="0">
                          <a:solidFill>
                            <a:schemeClr val="tx2"/>
                          </a:solidFill>
                          <a:latin typeface="Cambria Math" panose="02040503050406030204" pitchFamily="18" charset="0"/>
                        </a:rPr>
                        <m:t>=96,45</m:t>
                      </m:r>
                      <m:r>
                        <a:rPr lang="en-US" sz="2600" b="0" i="1" smtClean="0">
                          <a:solidFill>
                            <a:schemeClr val="tx2"/>
                          </a:solidFill>
                          <a:latin typeface="Cambria Math" panose="02040503050406030204" pitchFamily="18" charset="0"/>
                        </a:rPr>
                        <m:t>𝑚</m:t>
                      </m:r>
                      <m:r>
                        <a:rPr lang="en-US" sz="2600" b="0" i="1" smtClean="0">
                          <a:solidFill>
                            <a:schemeClr val="tx2"/>
                          </a:solidFill>
                          <a:latin typeface="Cambria Math" panose="02040503050406030204" pitchFamily="18" charset="0"/>
                        </a:rPr>
                        <m:t> (</m:t>
                      </m:r>
                      <m:r>
                        <a:rPr lang="en-US" sz="2600" b="0" i="1" smtClean="0">
                          <a:solidFill>
                            <a:schemeClr val="tx2"/>
                          </a:solidFill>
                          <a:latin typeface="Cambria Math" panose="02040503050406030204" pitchFamily="18" charset="0"/>
                        </a:rPr>
                        <m:t>𝐽</m:t>
                      </m:r>
                      <m:r>
                        <a:rPr lang="en-US" sz="2600" b="0" i="1" smtClean="0">
                          <a:solidFill>
                            <a:schemeClr val="tx2"/>
                          </a:solidFill>
                          <a:latin typeface="Cambria Math" panose="02040503050406030204" pitchFamily="18" charset="0"/>
                        </a:rPr>
                        <m:t>)</m:t>
                      </m:r>
                    </m:oMath>
                  </m:oMathPara>
                </a14:m>
                <a:endParaRPr lang="en-US" sz="2600">
                  <a:solidFill>
                    <a:schemeClr val="tx2"/>
                  </a:solidFill>
                </a:endParaRPr>
              </a:p>
            </p:txBody>
          </p:sp>
        </mc:Choice>
        <mc:Fallback xmlns="">
          <p:sp>
            <p:nvSpPr>
              <p:cNvPr id="8" name="TextBox 7" descr="33 Hoang Trong Bach">
                <a:extLst>
                  <a:ext uri="{FF2B5EF4-FFF2-40B4-BE49-F238E27FC236}">
                    <a16:creationId xmlns:a16="http://schemas.microsoft.com/office/drawing/2014/main" id="{9C51F17C-E2DA-29A7-2F77-EA8047B185F0}"/>
                  </a:ext>
                </a:extLst>
              </p:cNvPr>
              <p:cNvSpPr txBox="1">
                <a:spLocks noRot="1" noChangeAspect="1" noMove="1" noResize="1" noEditPoints="1" noAdjustHandles="1" noChangeArrowheads="1" noChangeShapeType="1" noTextEdit="1"/>
              </p:cNvSpPr>
              <p:nvPr/>
            </p:nvSpPr>
            <p:spPr>
              <a:xfrm>
                <a:off x="302342" y="3047334"/>
                <a:ext cx="6863517" cy="2476447"/>
              </a:xfrm>
              <a:prstGeom prst="rect">
                <a:avLst/>
              </a:prstGeom>
              <a:blipFill>
                <a:blip r:embed="rId3"/>
                <a:stretch>
                  <a:fillRect l="-1599" t="-2217" r="-1599"/>
                </a:stretch>
              </a:blipFill>
            </p:spPr>
            <p:txBody>
              <a:bodyPr/>
              <a:lstStyle/>
              <a:p>
                <a:r>
                  <a:rPr lang="vi-VN">
                    <a:noFill/>
                  </a:rPr>
                  <a:t> </a:t>
                </a:r>
              </a:p>
            </p:txBody>
          </p:sp>
        </mc:Fallback>
      </mc:AlternateContent>
    </p:spTree>
    <p:extLst>
      <p:ext uri="{BB962C8B-B14F-4D97-AF65-F5344CB8AC3E}">
        <p14:creationId xmlns:p14="http://schemas.microsoft.com/office/powerpoint/2010/main" val="3144741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159" name="Google Shape;159;p1" descr="33 Hoang Trong Bach"/>
          <p:cNvGrpSpPr/>
          <p:nvPr/>
        </p:nvGrpSpPr>
        <p:grpSpPr>
          <a:xfrm>
            <a:off x="5799858" y="462610"/>
            <a:ext cx="5042125" cy="5036855"/>
            <a:chOff x="5425622" y="292790"/>
            <a:chExt cx="5834378" cy="5828280"/>
          </a:xfrm>
        </p:grpSpPr>
        <p:pic>
          <p:nvPicPr>
            <p:cNvPr id="160" name="Google Shape;160;p1"/>
            <p:cNvPicPr preferRelativeResize="0"/>
            <p:nvPr/>
          </p:nvPicPr>
          <p:blipFill rotWithShape="1">
            <a:blip r:embed="rId3">
              <a:alphaModFix/>
            </a:blip>
            <a:srcRect/>
            <a:stretch/>
          </p:blipFill>
          <p:spPr>
            <a:xfrm>
              <a:off x="5425622" y="292790"/>
              <a:ext cx="5834378" cy="5828280"/>
            </a:xfrm>
            <a:prstGeom prst="rect">
              <a:avLst/>
            </a:prstGeom>
            <a:noFill/>
            <a:ln>
              <a:noFill/>
            </a:ln>
          </p:spPr>
        </p:pic>
        <p:sp>
          <p:nvSpPr>
            <p:cNvPr id="161" name="Google Shape;161;p1"/>
            <p:cNvSpPr txBox="1"/>
            <p:nvPr/>
          </p:nvSpPr>
          <p:spPr>
            <a:xfrm rot="-6650339">
              <a:off x="6674685" y="126928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30</a:t>
              </a:r>
              <a:endParaRPr sz="3200" b="1" i="0" u="none" strike="noStrike" cap="none">
                <a:solidFill>
                  <a:schemeClr val="dk1"/>
                </a:solidFill>
                <a:latin typeface="Tahoma"/>
                <a:ea typeface="Tahoma"/>
                <a:cs typeface="Tahoma"/>
                <a:sym typeface="Tahoma"/>
              </a:endParaRPr>
            </a:p>
          </p:txBody>
        </p:sp>
        <p:sp>
          <p:nvSpPr>
            <p:cNvPr id="162" name="Google Shape;162;p1"/>
            <p:cNvSpPr txBox="1"/>
            <p:nvPr/>
          </p:nvSpPr>
          <p:spPr>
            <a:xfrm rot="-9367408">
              <a:off x="5742637" y="2184872"/>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40</a:t>
              </a:r>
              <a:endParaRPr sz="3200" b="1" i="0" u="none" strike="noStrike" cap="none">
                <a:solidFill>
                  <a:schemeClr val="lt1"/>
                </a:solidFill>
                <a:latin typeface="Tahoma"/>
                <a:ea typeface="Tahoma"/>
                <a:cs typeface="Tahoma"/>
                <a:sym typeface="Tahoma"/>
              </a:endParaRPr>
            </a:p>
          </p:txBody>
        </p:sp>
        <p:sp>
          <p:nvSpPr>
            <p:cNvPr id="163" name="Google Shape;163;p1"/>
            <p:cNvSpPr txBox="1"/>
            <p:nvPr/>
          </p:nvSpPr>
          <p:spPr>
            <a:xfrm rot="-4009724">
              <a:off x="8020996" y="1266361"/>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20</a:t>
              </a:r>
              <a:endParaRPr sz="3200" b="1" i="0" u="none" strike="noStrike" cap="none">
                <a:solidFill>
                  <a:schemeClr val="lt1"/>
                </a:solidFill>
                <a:latin typeface="Tahoma"/>
                <a:ea typeface="Tahoma"/>
                <a:cs typeface="Tahoma"/>
                <a:sym typeface="Tahoma"/>
              </a:endParaRPr>
            </a:p>
          </p:txBody>
        </p:sp>
        <p:sp>
          <p:nvSpPr>
            <p:cNvPr id="164" name="Google Shape;164;p1"/>
            <p:cNvSpPr txBox="1"/>
            <p:nvPr/>
          </p:nvSpPr>
          <p:spPr>
            <a:xfrm rot="-1444915">
              <a:off x="8917980" y="218947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10</a:t>
              </a:r>
              <a:endParaRPr sz="3200" b="1" i="0" u="none" strike="noStrike" cap="none">
                <a:solidFill>
                  <a:schemeClr val="dk1"/>
                </a:solidFill>
                <a:latin typeface="Tahoma"/>
                <a:ea typeface="Tahoma"/>
                <a:cs typeface="Tahoma"/>
                <a:sym typeface="Tahoma"/>
              </a:endParaRPr>
            </a:p>
          </p:txBody>
        </p:sp>
        <p:sp>
          <p:nvSpPr>
            <p:cNvPr id="165" name="Google Shape;165;p1"/>
            <p:cNvSpPr txBox="1"/>
            <p:nvPr/>
          </p:nvSpPr>
          <p:spPr>
            <a:xfrm rot="9501114">
              <a:off x="5697321" y="3524665"/>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50</a:t>
              </a:r>
              <a:endParaRPr sz="3200" b="1" i="0" u="none" strike="noStrike" cap="none">
                <a:solidFill>
                  <a:schemeClr val="dk1"/>
                </a:solidFill>
                <a:latin typeface="Tahoma"/>
                <a:ea typeface="Tahoma"/>
                <a:cs typeface="Tahoma"/>
                <a:sym typeface="Tahoma"/>
              </a:endParaRPr>
            </a:p>
          </p:txBody>
        </p:sp>
        <p:sp>
          <p:nvSpPr>
            <p:cNvPr id="166" name="Google Shape;166;p1"/>
            <p:cNvSpPr txBox="1"/>
            <p:nvPr/>
          </p:nvSpPr>
          <p:spPr>
            <a:xfrm rot="6703311">
              <a:off x="6660976" y="449299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chemeClr val="lt1"/>
                  </a:solidFill>
                  <a:latin typeface="Tahoma"/>
                  <a:ea typeface="Tahoma"/>
                  <a:cs typeface="Tahoma"/>
                  <a:sym typeface="Tahoma"/>
                </a:rPr>
                <a:t>60</a:t>
              </a:r>
              <a:endParaRPr sz="3200" b="1" i="0" u="none" strike="noStrike" cap="none" dirty="0">
                <a:solidFill>
                  <a:schemeClr val="lt1"/>
                </a:solidFill>
                <a:latin typeface="Tahoma"/>
                <a:ea typeface="Tahoma"/>
                <a:cs typeface="Tahoma"/>
                <a:sym typeface="Tahoma"/>
              </a:endParaRPr>
            </a:p>
          </p:txBody>
        </p:sp>
        <p:sp>
          <p:nvSpPr>
            <p:cNvPr id="167" name="Google Shape;167;p1"/>
            <p:cNvSpPr txBox="1"/>
            <p:nvPr/>
          </p:nvSpPr>
          <p:spPr>
            <a:xfrm rot="3829829">
              <a:off x="8019634" y="450023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70</a:t>
              </a:r>
              <a:endParaRPr sz="3200" b="1" i="0" u="none" strike="noStrike" cap="none">
                <a:solidFill>
                  <a:schemeClr val="dk1"/>
                </a:solidFill>
                <a:latin typeface="Tahoma"/>
                <a:ea typeface="Tahoma"/>
                <a:cs typeface="Tahoma"/>
                <a:sym typeface="Tahoma"/>
              </a:endParaRPr>
            </a:p>
          </p:txBody>
        </p:sp>
        <p:sp>
          <p:nvSpPr>
            <p:cNvPr id="168" name="Google Shape;168;p1"/>
            <p:cNvSpPr txBox="1"/>
            <p:nvPr/>
          </p:nvSpPr>
          <p:spPr>
            <a:xfrm rot="1321648">
              <a:off x="8940448" y="3556175"/>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80</a:t>
              </a:r>
              <a:endParaRPr sz="3200" b="1" i="0" u="none" strike="noStrike" cap="none">
                <a:solidFill>
                  <a:schemeClr val="lt1"/>
                </a:solidFill>
                <a:latin typeface="Tahoma"/>
                <a:ea typeface="Tahoma"/>
                <a:cs typeface="Tahoma"/>
                <a:sym typeface="Tahoma"/>
              </a:endParaRPr>
            </a:p>
          </p:txBody>
        </p:sp>
      </p:grpSp>
      <p:sp>
        <p:nvSpPr>
          <p:cNvPr id="169" name="Google Shape;169;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0" name="quay" descr="33 Hoang Trong Bach"/>
          <p:cNvSpPr/>
          <p:nvPr/>
        </p:nvSpPr>
        <p:spPr>
          <a:xfrm>
            <a:off x="9259689" y="5856265"/>
            <a:ext cx="2704012" cy="849085"/>
          </a:xfrm>
          <a:prstGeom prst="roundRect">
            <a:avLst>
              <a:gd name="adj" fmla="val 16667"/>
            </a:avLst>
          </a:prstGeom>
          <a:solidFill>
            <a:srgbClr val="FF00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dirty="0">
                <a:solidFill>
                  <a:schemeClr val="lt1"/>
                </a:solidFill>
                <a:latin typeface="Tahoma"/>
                <a:ea typeface="Tahoma"/>
                <a:cs typeface="Tahoma"/>
                <a:sym typeface="Tahoma"/>
              </a:rPr>
              <a:t>QUAY</a:t>
            </a:r>
            <a:endParaRPr sz="2400" b="1" i="0" u="none" strike="noStrike" cap="none" dirty="0">
              <a:solidFill>
                <a:schemeClr val="lt1"/>
              </a:solidFill>
              <a:latin typeface="Tahoma"/>
              <a:ea typeface="Tahoma"/>
              <a:cs typeface="Tahoma"/>
              <a:sym typeface="Tahoma"/>
            </a:endParaRPr>
          </a:p>
        </p:txBody>
      </p:sp>
      <p:sp>
        <p:nvSpPr>
          <p:cNvPr id="171" name="Google Shape;171;p1" descr="33 Hoang Trong Bach">
            <a:hlinkClick r:id="rId4" action="ppaction://hlinksldjump"/>
          </p:cNvPr>
          <p:cNvSpPr/>
          <p:nvPr/>
        </p:nvSpPr>
        <p:spPr>
          <a:xfrm>
            <a:off x="1615171" y="2349383"/>
            <a:ext cx="1337688" cy="1337688"/>
          </a:xfrm>
          <a:prstGeom prst="roundRect">
            <a:avLst>
              <a:gd name="adj" fmla="val 16667"/>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dirty="0">
                <a:solidFill>
                  <a:schemeClr val="dk1"/>
                </a:solidFill>
                <a:latin typeface="Tahoma"/>
                <a:ea typeface="Tahoma"/>
                <a:cs typeface="Tahoma"/>
                <a:sym typeface="Tahoma"/>
              </a:rPr>
              <a:t>1</a:t>
            </a:r>
            <a:endParaRPr sz="4400" b="1" i="0" u="none" strike="noStrike" cap="none" dirty="0">
              <a:solidFill>
                <a:schemeClr val="dk1"/>
              </a:solidFill>
              <a:latin typeface="Tahoma"/>
              <a:ea typeface="Tahoma"/>
              <a:cs typeface="Tahoma"/>
              <a:sym typeface="Tahoma"/>
            </a:endParaRPr>
          </a:p>
        </p:txBody>
      </p:sp>
      <p:sp>
        <p:nvSpPr>
          <p:cNvPr id="172" name="Google Shape;172;p1" descr="33 Hoang Trong Bach">
            <a:hlinkClick r:id="rId5" action="ppaction://hlinksldjump"/>
          </p:cNvPr>
          <p:cNvSpPr/>
          <p:nvPr/>
        </p:nvSpPr>
        <p:spPr>
          <a:xfrm>
            <a:off x="3113088" y="2349383"/>
            <a:ext cx="1337688" cy="1337688"/>
          </a:xfrm>
          <a:prstGeom prst="roundRect">
            <a:avLst>
              <a:gd name="adj" fmla="val 16667"/>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Tahoma"/>
                <a:ea typeface="Tahoma"/>
                <a:cs typeface="Tahoma"/>
                <a:sym typeface="Tahoma"/>
              </a:rPr>
              <a:t>2</a:t>
            </a:r>
            <a:endParaRPr sz="4400" b="1" i="0" u="none" strike="noStrike" cap="none">
              <a:solidFill>
                <a:schemeClr val="dk1"/>
              </a:solidFill>
              <a:latin typeface="Tahoma"/>
              <a:ea typeface="Tahoma"/>
              <a:cs typeface="Tahoma"/>
              <a:sym typeface="Tahoma"/>
            </a:endParaRPr>
          </a:p>
        </p:txBody>
      </p:sp>
      <p:sp>
        <p:nvSpPr>
          <p:cNvPr id="173" name="Google Shape;173;p1" descr="33 Hoang Trong Bach">
            <a:hlinkClick r:id="rId6" action="ppaction://hlinksldjump"/>
          </p:cNvPr>
          <p:cNvSpPr/>
          <p:nvPr/>
        </p:nvSpPr>
        <p:spPr>
          <a:xfrm>
            <a:off x="3113076" y="3878412"/>
            <a:ext cx="1337700" cy="1337700"/>
          </a:xfrm>
          <a:prstGeom prst="roundRect">
            <a:avLst>
              <a:gd name="adj" fmla="val 16667"/>
            </a:avLst>
          </a:pr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chemeClr val="dk1"/>
                </a:solidFill>
                <a:latin typeface="Tahoma"/>
                <a:ea typeface="Tahoma"/>
                <a:cs typeface="Tahoma"/>
                <a:sym typeface="Tahoma"/>
              </a:rPr>
              <a:t>4</a:t>
            </a:r>
            <a:endParaRPr sz="4400" b="1" i="0" u="none" strike="noStrike" cap="none" dirty="0">
              <a:solidFill>
                <a:schemeClr val="dk1"/>
              </a:solidFill>
              <a:latin typeface="Tahoma"/>
              <a:ea typeface="Tahoma"/>
              <a:cs typeface="Tahoma"/>
              <a:sym typeface="Tahoma"/>
            </a:endParaRPr>
          </a:p>
        </p:txBody>
      </p:sp>
      <p:sp>
        <p:nvSpPr>
          <p:cNvPr id="174" name="Google Shape;174;p1" descr="33 Hoang Trong Bach">
            <a:hlinkClick r:id="rId7" action="ppaction://hlinksldjump"/>
          </p:cNvPr>
          <p:cNvSpPr/>
          <p:nvPr/>
        </p:nvSpPr>
        <p:spPr>
          <a:xfrm>
            <a:off x="1615929" y="3895456"/>
            <a:ext cx="1337688" cy="1337688"/>
          </a:xfrm>
          <a:prstGeom prst="roundRect">
            <a:avLst>
              <a:gd name="adj" fmla="val 16667"/>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chemeClr val="dk1"/>
                </a:solidFill>
                <a:latin typeface="Tahoma"/>
                <a:ea typeface="Tahoma"/>
                <a:cs typeface="Tahoma"/>
                <a:sym typeface="Tahoma"/>
              </a:rPr>
              <a:t>3</a:t>
            </a:r>
            <a:endParaRPr sz="4400" b="1" i="0" u="none" strike="noStrike" cap="none" dirty="0">
              <a:solidFill>
                <a:schemeClr val="dk1"/>
              </a:solidFill>
              <a:latin typeface="Tahoma"/>
              <a:ea typeface="Tahoma"/>
              <a:cs typeface="Tahoma"/>
              <a:sym typeface="Tahoma"/>
            </a:endParaRPr>
          </a:p>
        </p:txBody>
      </p:sp>
      <p:sp>
        <p:nvSpPr>
          <p:cNvPr id="180" name="Google Shape;180;p1" descr="33 Hoang Trong Bach"/>
          <p:cNvSpPr/>
          <p:nvPr/>
        </p:nvSpPr>
        <p:spPr>
          <a:xfrm>
            <a:off x="402426" y="95110"/>
            <a:ext cx="5121915"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dirty="0">
                <a:solidFill>
                  <a:srgbClr val="00B0F0"/>
                </a:solidFill>
                <a:latin typeface="Tahoma"/>
                <a:ea typeface="Tahoma"/>
                <a:cs typeface="Tahoma"/>
                <a:sym typeface="Tahoma"/>
              </a:rPr>
              <a:t>VÒNG QUAY </a:t>
            </a:r>
            <a:endParaRPr dirty="0">
              <a:solidFill>
                <a:srgbClr val="00B0F0"/>
              </a:solidFill>
            </a:endParaRPr>
          </a:p>
          <a:p>
            <a:pPr marL="0" marR="0" lvl="0" indent="0" algn="ctr" rtl="0">
              <a:spcBef>
                <a:spcPts val="0"/>
              </a:spcBef>
              <a:spcAft>
                <a:spcPts val="0"/>
              </a:spcAft>
              <a:buNone/>
            </a:pPr>
            <a:r>
              <a:rPr lang="en-US" sz="6000" b="1" i="0" u="none" strike="noStrike" cap="none" dirty="0">
                <a:solidFill>
                  <a:srgbClr val="00B0F0"/>
                </a:solidFill>
                <a:latin typeface="Tahoma"/>
                <a:ea typeface="Tahoma"/>
                <a:cs typeface="Tahoma"/>
                <a:sym typeface="Tahoma"/>
              </a:rPr>
              <a:t>MAY MẮN</a:t>
            </a:r>
            <a:endParaRPr dirty="0">
              <a:solidFill>
                <a:srgbClr val="00B0F0"/>
              </a:solidFill>
            </a:endParaRPr>
          </a:p>
        </p:txBody>
      </p:sp>
      <p:pic>
        <p:nvPicPr>
          <p:cNvPr id="181" name="Google Shape;181;p1" descr="33 Hoang Trong Bach"/>
          <p:cNvPicPr preferRelativeResize="0"/>
          <p:nvPr/>
        </p:nvPicPr>
        <p:blipFill rotWithShape="1">
          <a:blip r:embed="rId8">
            <a:alphaModFix/>
          </a:blip>
          <a:srcRect/>
          <a:stretch/>
        </p:blipFill>
        <p:spPr>
          <a:xfrm>
            <a:off x="724807" y="845531"/>
            <a:ext cx="495300" cy="438150"/>
          </a:xfrm>
          <a:prstGeom prst="rect">
            <a:avLst/>
          </a:prstGeom>
          <a:noFill/>
          <a:ln>
            <a:noFill/>
          </a:ln>
        </p:spPr>
      </p:pic>
      <p:pic>
        <p:nvPicPr>
          <p:cNvPr id="182" name="Google Shape;182;p1" descr="33 Hoang Trong Bach"/>
          <p:cNvPicPr preferRelativeResize="0"/>
          <p:nvPr/>
        </p:nvPicPr>
        <p:blipFill rotWithShape="1">
          <a:blip r:embed="rId8">
            <a:alphaModFix/>
          </a:blip>
          <a:srcRect/>
          <a:stretch/>
        </p:blipFill>
        <p:spPr>
          <a:xfrm>
            <a:off x="2829739" y="1207472"/>
            <a:ext cx="495300" cy="438150"/>
          </a:xfrm>
          <a:prstGeom prst="rect">
            <a:avLst/>
          </a:prstGeom>
          <a:noFill/>
          <a:ln>
            <a:noFill/>
          </a:ln>
        </p:spPr>
      </p:pic>
      <p:pic>
        <p:nvPicPr>
          <p:cNvPr id="183" name="Google Shape;183;p1" descr="33 Hoang Trong Bach"/>
          <p:cNvPicPr preferRelativeResize="0"/>
          <p:nvPr/>
        </p:nvPicPr>
        <p:blipFill rotWithShape="1">
          <a:blip r:embed="rId8">
            <a:alphaModFix/>
          </a:blip>
          <a:srcRect/>
          <a:stretch/>
        </p:blipFill>
        <p:spPr>
          <a:xfrm>
            <a:off x="4919150" y="680278"/>
            <a:ext cx="495300" cy="438150"/>
          </a:xfrm>
          <a:prstGeom prst="rect">
            <a:avLst/>
          </a:prstGeom>
          <a:noFill/>
          <a:ln>
            <a:noFill/>
          </a:ln>
        </p:spPr>
      </p:pic>
      <p:pic>
        <p:nvPicPr>
          <p:cNvPr id="184" name="Google Shape;184;p1" descr="33 Hoang Trong Bach"/>
          <p:cNvPicPr preferRelativeResize="0"/>
          <p:nvPr/>
        </p:nvPicPr>
        <p:blipFill rotWithShape="1">
          <a:blip r:embed="rId9">
            <a:alphaModFix/>
          </a:blip>
          <a:srcRect/>
          <a:stretch/>
        </p:blipFill>
        <p:spPr>
          <a:xfrm>
            <a:off x="11111830" y="478508"/>
            <a:ext cx="714375" cy="1190625"/>
          </a:xfrm>
          <a:prstGeom prst="rect">
            <a:avLst/>
          </a:prstGeom>
          <a:noFill/>
          <a:ln>
            <a:noFill/>
          </a:ln>
        </p:spPr>
      </p:pic>
      <p:pic>
        <p:nvPicPr>
          <p:cNvPr id="185" name="Google Shape;185;p1" descr="33 Hoang Trong Bach"/>
          <p:cNvPicPr preferRelativeResize="0"/>
          <p:nvPr/>
        </p:nvPicPr>
        <p:blipFill rotWithShape="1">
          <a:blip r:embed="rId10">
            <a:alphaModFix/>
          </a:blip>
          <a:srcRect/>
          <a:stretch/>
        </p:blipFill>
        <p:spPr>
          <a:xfrm>
            <a:off x="7646194" y="2397345"/>
            <a:ext cx="1354214" cy="1155064"/>
          </a:xfrm>
          <a:prstGeom prst="rect">
            <a:avLst/>
          </a:prstGeom>
          <a:noFill/>
          <a:ln>
            <a:noFill/>
          </a:ln>
        </p:spPr>
      </p:pic>
      <p:pic>
        <p:nvPicPr>
          <p:cNvPr id="186" name="Google Shape;186;p1" descr="33 Hoang Trong Bach"/>
          <p:cNvPicPr preferRelativeResize="0"/>
          <p:nvPr/>
        </p:nvPicPr>
        <p:blipFill rotWithShape="1">
          <a:blip r:embed="rId11">
            <a:alphaModFix/>
          </a:blip>
          <a:srcRect/>
          <a:stretch/>
        </p:blipFill>
        <p:spPr>
          <a:xfrm>
            <a:off x="9714152" y="-693733"/>
            <a:ext cx="609600" cy="609600"/>
          </a:xfrm>
          <a:prstGeom prst="rect">
            <a:avLst/>
          </a:prstGeom>
          <a:noFill/>
          <a:ln>
            <a:noFill/>
          </a:ln>
        </p:spPr>
      </p:pic>
      <p:sp>
        <p:nvSpPr>
          <p:cNvPr id="187" name="Google Shape;187;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8" name="Google Shape;188;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9" name="Google Shape;189;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0" name="Google Shape;190;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2" name="Google Shape;192;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3" name="Google Shape;193;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4" name="Google Shape;194;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7" name="Google Shape;197;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9" name="Google Shape;199;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3" name="Google Shape;203;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4" name="Google Shape;204;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5" name="Google Shape;205;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6" name="Google Shape;206;p1" descr="33 Hoang Trong Bach"/>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1" descr="33 Hoang Trong Bach">
            <a:hlinkClick r:id="rId12" action="ppaction://hlinksldjump"/>
          </p:cNvPr>
          <p:cNvSpPr/>
          <p:nvPr/>
        </p:nvSpPr>
        <p:spPr>
          <a:xfrm rot="5400000">
            <a:off x="11351621" y="2586449"/>
            <a:ext cx="783772" cy="783770"/>
          </a:xfrm>
          <a:prstGeom prst="heart">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8862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7"/>
                                        </p:tgtEl>
                                      </p:cBhvr>
                                    </p:animEffect>
                                    <p:set>
                                      <p:cBhvr>
                                        <p:cTn id="7" dur="1" fill="hold">
                                          <p:stCondLst>
                                            <p:cond delay="500"/>
                                          </p:stCondLst>
                                        </p:cTn>
                                        <p:tgtEl>
                                          <p:spTgt spid="18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8"/>
                                        </p:tgtEl>
                                      </p:cBhvr>
                                    </p:animEffect>
                                    <p:set>
                                      <p:cBhvr>
                                        <p:cTn id="12" dur="1" fill="hold">
                                          <p:stCondLst>
                                            <p:cond delay="500"/>
                                          </p:stCondLst>
                                        </p:cTn>
                                        <p:tgtEl>
                                          <p:spTgt spid="18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9"/>
                                        </p:tgtEl>
                                      </p:cBhvr>
                                    </p:animEffect>
                                    <p:set>
                                      <p:cBhvr>
                                        <p:cTn id="17" dur="1" fill="hold">
                                          <p:stCondLst>
                                            <p:cond delay="500"/>
                                          </p:stCondLst>
                                        </p:cTn>
                                        <p:tgtEl>
                                          <p:spTgt spid="18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0"/>
                                        </p:tgtEl>
                                      </p:cBhvr>
                                    </p:animEffect>
                                    <p:set>
                                      <p:cBhvr>
                                        <p:cTn id="22" dur="1" fill="hold">
                                          <p:stCondLst>
                                            <p:cond delay="500"/>
                                          </p:stCondLst>
                                        </p:cTn>
                                        <p:tgtEl>
                                          <p:spTgt spid="19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91"/>
                                        </p:tgtEl>
                                      </p:cBhvr>
                                    </p:animEffect>
                                    <p:set>
                                      <p:cBhvr>
                                        <p:cTn id="27" dur="1" fill="hold">
                                          <p:stCondLst>
                                            <p:cond delay="500"/>
                                          </p:stCondLst>
                                        </p:cTn>
                                        <p:tgtEl>
                                          <p:spTgt spid="19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2"/>
                                        </p:tgtEl>
                                      </p:cBhvr>
                                    </p:animEffect>
                                    <p:set>
                                      <p:cBhvr>
                                        <p:cTn id="32" dur="1" fill="hold">
                                          <p:stCondLst>
                                            <p:cond delay="500"/>
                                          </p:stCondLst>
                                        </p:cTn>
                                        <p:tgtEl>
                                          <p:spTgt spid="19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93"/>
                                        </p:tgtEl>
                                      </p:cBhvr>
                                    </p:animEffect>
                                    <p:set>
                                      <p:cBhvr>
                                        <p:cTn id="37" dur="1" fill="hold">
                                          <p:stCondLst>
                                            <p:cond delay="500"/>
                                          </p:stCondLst>
                                        </p:cTn>
                                        <p:tgtEl>
                                          <p:spTgt spid="19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4"/>
                                        </p:tgtEl>
                                      </p:cBhvr>
                                    </p:animEffect>
                                    <p:set>
                                      <p:cBhvr>
                                        <p:cTn id="42" dur="1" fill="hold">
                                          <p:stCondLst>
                                            <p:cond delay="500"/>
                                          </p:stCondLst>
                                        </p:cTn>
                                        <p:tgtEl>
                                          <p:spTgt spid="19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95"/>
                                        </p:tgtEl>
                                      </p:cBhvr>
                                    </p:animEffect>
                                    <p:set>
                                      <p:cBhvr>
                                        <p:cTn id="47" dur="1" fill="hold">
                                          <p:stCondLst>
                                            <p:cond delay="500"/>
                                          </p:stCondLst>
                                        </p:cTn>
                                        <p:tgtEl>
                                          <p:spTgt spid="19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96"/>
                                        </p:tgtEl>
                                      </p:cBhvr>
                                    </p:animEffect>
                                    <p:set>
                                      <p:cBhvr>
                                        <p:cTn id="52" dur="1" fill="hold">
                                          <p:stCondLst>
                                            <p:cond delay="500"/>
                                          </p:stCondLst>
                                        </p:cTn>
                                        <p:tgtEl>
                                          <p:spTgt spid="19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97"/>
                                        </p:tgtEl>
                                      </p:cBhvr>
                                    </p:animEffect>
                                    <p:set>
                                      <p:cBhvr>
                                        <p:cTn id="57" dur="1" fill="hold">
                                          <p:stCondLst>
                                            <p:cond delay="500"/>
                                          </p:stCondLst>
                                        </p:cTn>
                                        <p:tgtEl>
                                          <p:spTgt spid="19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98"/>
                                        </p:tgtEl>
                                      </p:cBhvr>
                                    </p:animEffect>
                                    <p:set>
                                      <p:cBhvr>
                                        <p:cTn id="62" dur="1" fill="hold">
                                          <p:stCondLst>
                                            <p:cond delay="500"/>
                                          </p:stCondLst>
                                        </p:cTn>
                                        <p:tgtEl>
                                          <p:spTgt spid="19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99"/>
                                        </p:tgtEl>
                                      </p:cBhvr>
                                    </p:animEffect>
                                    <p:set>
                                      <p:cBhvr>
                                        <p:cTn id="67" dur="1" fill="hold">
                                          <p:stCondLst>
                                            <p:cond delay="500"/>
                                          </p:stCondLst>
                                        </p:cTn>
                                        <p:tgtEl>
                                          <p:spTgt spid="19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0"/>
                                        </p:tgtEl>
                                      </p:cBhvr>
                                    </p:animEffect>
                                    <p:set>
                                      <p:cBhvr>
                                        <p:cTn id="72" dur="1" fill="hold">
                                          <p:stCondLst>
                                            <p:cond delay="500"/>
                                          </p:stCondLst>
                                        </p:cTn>
                                        <p:tgtEl>
                                          <p:spTgt spid="20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201"/>
                                        </p:tgtEl>
                                      </p:cBhvr>
                                    </p:animEffect>
                                    <p:set>
                                      <p:cBhvr>
                                        <p:cTn id="77" dur="1" fill="hold">
                                          <p:stCondLst>
                                            <p:cond delay="500"/>
                                          </p:stCondLst>
                                        </p:cTn>
                                        <p:tgtEl>
                                          <p:spTgt spid="20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02"/>
                                        </p:tgtEl>
                                      </p:cBhvr>
                                    </p:animEffect>
                                    <p:set>
                                      <p:cBhvr>
                                        <p:cTn id="82" dur="1" fill="hold">
                                          <p:stCondLst>
                                            <p:cond delay="500"/>
                                          </p:stCondLst>
                                        </p:cTn>
                                        <p:tgtEl>
                                          <p:spTgt spid="20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203"/>
                                        </p:tgtEl>
                                      </p:cBhvr>
                                    </p:animEffect>
                                    <p:set>
                                      <p:cBhvr>
                                        <p:cTn id="87" dur="1" fill="hold">
                                          <p:stCondLst>
                                            <p:cond delay="500"/>
                                          </p:stCondLst>
                                        </p:cTn>
                                        <p:tgtEl>
                                          <p:spTgt spid="20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04"/>
                                        </p:tgtEl>
                                      </p:cBhvr>
                                    </p:animEffect>
                                    <p:set>
                                      <p:cBhvr>
                                        <p:cTn id="92" dur="1" fill="hold">
                                          <p:stCondLst>
                                            <p:cond delay="500"/>
                                          </p:stCondLst>
                                        </p:cTn>
                                        <p:tgtEl>
                                          <p:spTgt spid="20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205"/>
                                        </p:tgtEl>
                                      </p:cBhvr>
                                    </p:animEffect>
                                    <p:set>
                                      <p:cBhvr>
                                        <p:cTn id="97" dur="1" fill="hold">
                                          <p:stCondLst>
                                            <p:cond delay="500"/>
                                          </p:stCondLst>
                                        </p:cTn>
                                        <p:tgtEl>
                                          <p:spTgt spid="20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06"/>
                                        </p:tgtEl>
                                      </p:cBhvr>
                                    </p:animEffect>
                                    <p:set>
                                      <p:cBhvr>
                                        <p:cTn id="102" dur="1" fill="hold">
                                          <p:stCondLst>
                                            <p:cond delay="500"/>
                                          </p:stCondLst>
                                        </p:cTn>
                                        <p:tgtEl>
                                          <p:spTgt spid="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170"/>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repeatCount="indefinite" fill="hold" nodeType="clickEffect">
                                  <p:stCondLst>
                                    <p:cond delay="0"/>
                                  </p:stCondLst>
                                  <p:endCondLst>
                                    <p:cond evt="onNext" delay="0">
                                      <p:tgtEl>
                                        <p:sldTgt/>
                                      </p:tgtEl>
                                    </p:cond>
                                  </p:endCondLst>
                                  <p:childTnLst>
                                    <p:animRot by="-21600000">
                                      <p:cBhvr>
                                        <p:cTn id="107" dur="500" fill="hold"/>
                                        <p:tgtEl>
                                          <p:spTgt spid="159"/>
                                        </p:tgtEl>
                                        <p:attrNameLst>
                                          <p:attrName>r</p:attrName>
                                        </p:attrNameLst>
                                      </p:cBhvr>
                                    </p:animRot>
                                  </p:childTnLst>
                                </p:cTn>
                              </p:par>
                            </p:childTnLst>
                          </p:cTn>
                        </p:par>
                      </p:childTnLst>
                    </p:cTn>
                  </p:par>
                </p:childTnLst>
              </p:cTn>
              <p:nextCondLst>
                <p:cond evt="onClick" delay="0">
                  <p:tgtEl>
                    <p:spTgt spid="17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descr="33 Hoang Trong Bach"/>
          <p:cNvSpPr>
            <a:spLocks noGrp="1"/>
          </p:cNvSpPr>
          <p:nvPr>
            <p:ph type="title"/>
          </p:nvPr>
        </p:nvSpPr>
        <p:spPr>
          <a:xfrm>
            <a:off x="381000" y="152400"/>
            <a:ext cx="3733800" cy="838200"/>
          </a:xfrm>
        </p:spPr>
        <p:txBody>
          <a:bodyPr>
            <a:noAutofit/>
          </a:bodyPr>
          <a:lstStyle/>
          <a:p>
            <a:r>
              <a:rPr lang="en-US" sz="4400" b="1">
                <a:ln w="0"/>
                <a:effectLst>
                  <a:innerShdw blurRad="63500" dist="50800" dir="13500000">
                    <a:prstClr val="black">
                      <a:alpha val="50000"/>
                    </a:prstClr>
                  </a:innerShdw>
                </a:effectLst>
              </a:rPr>
              <a:t>2. THẾ NĂNG</a:t>
            </a:r>
            <a:endParaRPr lang="en-US" sz="4400" b="1" dirty="0">
              <a:ln w="0"/>
              <a:effectLst>
                <a:innerShdw blurRad="63500" dist="50800" dir="13500000">
                  <a:prstClr val="black">
                    <a:alpha val="50000"/>
                  </a:prstClr>
                </a:innerShdw>
              </a:effectLst>
            </a:endParaRPr>
          </a:p>
        </p:txBody>
      </p:sp>
      <p:pic>
        <p:nvPicPr>
          <p:cNvPr id="2050" name="Picture 2" descr="33 Hoang Trong Bach">
            <a:extLst>
              <a:ext uri="{FF2B5EF4-FFF2-40B4-BE49-F238E27FC236}">
                <a16:creationId xmlns:a16="http://schemas.microsoft.com/office/drawing/2014/main" id="{5E2532D5-808C-C6DB-A36B-55659FCAD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724" y="990600"/>
            <a:ext cx="7310076" cy="532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19033"/>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3</a:t>
            </a:r>
            <a:endParaRPr lang="en-GB" sz="4000" b="1" dirty="0"/>
          </a:p>
        </p:txBody>
      </p:sp>
      <p:sp>
        <p:nvSpPr>
          <p:cNvPr id="4" name="Content Placeholder 3" descr="33 Hoang Trong Bach"/>
          <p:cNvSpPr>
            <a:spLocks noGrp="1"/>
          </p:cNvSpPr>
          <p:nvPr>
            <p:ph sz="half" idx="2"/>
          </p:nvPr>
        </p:nvSpPr>
        <p:spPr>
          <a:xfrm>
            <a:off x="304800" y="820449"/>
            <a:ext cx="11582400" cy="1008351"/>
          </a:xfrm>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600" b="1">
                <a:solidFill>
                  <a:schemeClr val="bg1"/>
                </a:solidFill>
                <a:ea typeface="Times New Roman"/>
              </a:rPr>
              <a:t>Câu 1. </a:t>
            </a:r>
            <a:r>
              <a:rPr lang="vi-VN" sz="2600">
                <a:solidFill>
                  <a:schemeClr val="bg1"/>
                </a:solidFill>
                <a:ea typeface="Times New Roman"/>
              </a:rPr>
              <a:t>Quan sát Hình 17.5, chứng tỏ trong hai cách dịch chuyển quyển sách thì công của trọng lực là như nhau trong khi công của lực ma sát là khác nhau.</a:t>
            </a:r>
          </a:p>
        </p:txBody>
      </p:sp>
      <p:sp>
        <p:nvSpPr>
          <p:cNvPr id="5" name="TextBox 4" descr="33 Hoang Trong Bach">
            <a:extLst>
              <a:ext uri="{FF2B5EF4-FFF2-40B4-BE49-F238E27FC236}">
                <a16:creationId xmlns:a16="http://schemas.microsoft.com/office/drawing/2014/main" id="{05BC78EC-275E-6158-88EE-027DBE860EBC}"/>
              </a:ext>
            </a:extLst>
          </p:cNvPr>
          <p:cNvSpPr txBox="1"/>
          <p:nvPr/>
        </p:nvSpPr>
        <p:spPr>
          <a:xfrm>
            <a:off x="304800" y="2075752"/>
            <a:ext cx="6781800" cy="3108543"/>
          </a:xfrm>
          <a:prstGeom prst="rect">
            <a:avLst/>
          </a:prstGeom>
          <a:noFill/>
          <a:ln w="28575">
            <a:solidFill>
              <a:schemeClr val="accent4"/>
            </a:solidFill>
            <a:prstDash val="sysDash"/>
          </a:ln>
        </p:spPr>
        <p:txBody>
          <a:bodyPr wrap="square">
            <a:spAutoFit/>
          </a:bodyPr>
          <a:lstStyle/>
          <a:p>
            <a:pPr algn="just"/>
            <a:r>
              <a:rPr lang="vi-VN" sz="2800" i="1">
                <a:solidFill>
                  <a:srgbClr val="000000"/>
                </a:solidFill>
                <a:ea typeface="Times New Roman" panose="02020603050405020304" pitchFamily="18" charset="0"/>
              </a:rPr>
              <a:t>Ta có độ dịch chuyển khi quyển sách đi theo hai con đường khác nhau là: </a:t>
            </a:r>
            <a:endParaRPr lang="en-US" sz="2800" i="1">
              <a:solidFill>
                <a:srgbClr val="000000"/>
              </a:solidFill>
              <a:ea typeface="Times New Roman" panose="02020603050405020304" pitchFamily="18" charset="0"/>
            </a:endParaRPr>
          </a:p>
          <a:p>
            <a:pPr algn="ctr"/>
            <a:r>
              <a:rPr lang="vi-VN" sz="2800" i="1">
                <a:solidFill>
                  <a:srgbClr val="000000"/>
                </a:solidFill>
                <a:ea typeface="Times New Roman" panose="02020603050405020304" pitchFamily="18" charset="0"/>
              </a:rPr>
              <a:t>d = AD.</a:t>
            </a:r>
          </a:p>
          <a:p>
            <a:pPr algn="just"/>
            <a:r>
              <a:rPr lang="vi-VN" sz="2800" i="1">
                <a:solidFill>
                  <a:srgbClr val="000000"/>
                </a:solidFill>
                <a:ea typeface="Times New Roman" panose="02020603050405020304" pitchFamily="18" charset="0"/>
              </a:rPr>
              <a:t>Trọng lực trong suốt quá trình chuyển động không thay đổi, lực ma sát thay đổi</a:t>
            </a:r>
          </a:p>
          <a:p>
            <a:pPr algn="just"/>
            <a:r>
              <a:rPr lang="vi-VN" sz="2800" i="1">
                <a:solidFill>
                  <a:srgbClr val="000000"/>
                </a:solidFill>
                <a:ea typeface="Times New Roman" panose="02020603050405020304" pitchFamily="18" charset="0"/>
                <a:sym typeface="Symbol" panose="05050102010706020507" pitchFamily="18" charset="2"/>
              </a:rPr>
              <a:t></a:t>
            </a:r>
            <a:r>
              <a:rPr lang="en-US" sz="2800" i="1">
                <a:solidFill>
                  <a:srgbClr val="000000"/>
                </a:solidFill>
                <a:ea typeface="Times New Roman" panose="02020603050405020304" pitchFamily="18" charset="0"/>
                <a:sym typeface="Symbol" panose="05050102010706020507" pitchFamily="18" charset="2"/>
              </a:rPr>
              <a:t> </a:t>
            </a:r>
            <a:r>
              <a:rPr lang="vi-VN" sz="2800" i="1">
                <a:solidFill>
                  <a:srgbClr val="000000"/>
                </a:solidFill>
                <a:ea typeface="Times New Roman" panose="02020603050405020304" pitchFamily="18" charset="0"/>
              </a:rPr>
              <a:t>Công của trọng lực không đổi, công của lực ma sát thay đổi.</a:t>
            </a:r>
          </a:p>
        </p:txBody>
      </p:sp>
      <p:pic>
        <p:nvPicPr>
          <p:cNvPr id="3" name="Picture 2" descr="33 Hoang Trong Bach">
            <a:extLst>
              <a:ext uri="{FF2B5EF4-FFF2-40B4-BE49-F238E27FC236}">
                <a16:creationId xmlns:a16="http://schemas.microsoft.com/office/drawing/2014/main" id="{BED4C031-92E6-E859-D9DA-7B8137D7D7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9180" y="2063462"/>
            <a:ext cx="4628020" cy="4567422"/>
          </a:xfrm>
          <a:prstGeom prst="rect">
            <a:avLst/>
          </a:prstGeom>
          <a:noFill/>
          <a:ln>
            <a:noFill/>
          </a:ln>
        </p:spPr>
      </p:pic>
    </p:spTree>
    <p:extLst>
      <p:ext uri="{BB962C8B-B14F-4D97-AF65-F5344CB8AC3E}">
        <p14:creationId xmlns:p14="http://schemas.microsoft.com/office/powerpoint/2010/main" val="2883225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3 Hoang Trong Bach">
            <a:extLst>
              <a:ext uri="{FF2B5EF4-FFF2-40B4-BE49-F238E27FC236}">
                <a16:creationId xmlns:a16="http://schemas.microsoft.com/office/drawing/2014/main" id="{567F8850-9B0E-A58B-4572-E00FF9082C6B}"/>
              </a:ext>
            </a:extLst>
          </p:cNvPr>
          <p:cNvPicPr>
            <a:picLocks noChangeAspect="1"/>
          </p:cNvPicPr>
          <p:nvPr/>
        </p:nvPicPr>
        <p:blipFill>
          <a:blip r:embed="rId2"/>
          <a:stretch>
            <a:fillRect/>
          </a:stretch>
        </p:blipFill>
        <p:spPr>
          <a:xfrm>
            <a:off x="0" y="0"/>
            <a:ext cx="12166600" cy="6858001"/>
          </a:xfrm>
          <a:prstGeom prst="rect">
            <a:avLst/>
          </a:prstGeom>
        </p:spPr>
      </p:pic>
      <p:sp>
        <p:nvSpPr>
          <p:cNvPr id="2" name="Title 1" descr="33 Hoang Trong Bach"/>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3</a:t>
            </a:r>
            <a:endParaRPr lang="en-GB" sz="4000" b="1" dirty="0"/>
          </a:p>
        </p:txBody>
      </p:sp>
      <p:sp>
        <p:nvSpPr>
          <p:cNvPr id="4" name="Content Placeholder 3" descr="33 Hoang Trong Bach"/>
          <p:cNvSpPr>
            <a:spLocks noGrp="1"/>
          </p:cNvSpPr>
          <p:nvPr>
            <p:ph sz="half" idx="2"/>
          </p:nvPr>
        </p:nvSpPr>
        <p:spPr>
          <a:xfrm>
            <a:off x="304800" y="820449"/>
            <a:ext cx="11582400" cy="1465551"/>
          </a:xfrm>
          <a:solidFill>
            <a:schemeClr val="accent4">
              <a:alpha val="70000"/>
            </a:schemeClr>
          </a:solidFill>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800" b="1">
                <a:solidFill>
                  <a:schemeClr val="bg1"/>
                </a:solidFill>
                <a:ea typeface="Times New Roman"/>
              </a:rPr>
              <a:t>Câu  2. </a:t>
            </a:r>
            <a:r>
              <a:rPr lang="vi-VN" sz="2800">
                <a:solidFill>
                  <a:schemeClr val="bg1"/>
                </a:solidFill>
                <a:ea typeface="Times New Roman"/>
              </a:rPr>
              <a:t>Nêu khái niệm và công thức tính thế năng trọng trường? Đơn vị của thế năng? Thế năng trọng trường của vật phụ thuộc vào những yếu tố nào?</a:t>
            </a:r>
          </a:p>
        </p:txBody>
      </p:sp>
      <p:sp>
        <p:nvSpPr>
          <p:cNvPr id="6" name="TextBox 5" descr="33 Hoang Trong Bach">
            <a:extLst>
              <a:ext uri="{FF2B5EF4-FFF2-40B4-BE49-F238E27FC236}">
                <a16:creationId xmlns:a16="http://schemas.microsoft.com/office/drawing/2014/main" id="{ADF48834-1DFD-E70B-8C36-0774C6606838}"/>
              </a:ext>
            </a:extLst>
          </p:cNvPr>
          <p:cNvSpPr txBox="1"/>
          <p:nvPr/>
        </p:nvSpPr>
        <p:spPr>
          <a:xfrm>
            <a:off x="304800" y="2653352"/>
            <a:ext cx="11582400" cy="3518848"/>
          </a:xfrm>
          <a:prstGeom prst="rect">
            <a:avLst/>
          </a:prstGeom>
          <a:solidFill>
            <a:schemeClr val="accent1">
              <a:lumMod val="20000"/>
              <a:lumOff val="80000"/>
              <a:alpha val="70000"/>
            </a:schemeClr>
          </a:solidFill>
          <a:ln w="28575">
            <a:noFill/>
            <a:prstDash val="sysDash"/>
          </a:ln>
        </p:spPr>
        <p:txBody>
          <a:bodyPr wrap="square">
            <a:spAutoFit/>
          </a:bodyPr>
          <a:lstStyle/>
          <a:p>
            <a:pPr algn="just">
              <a:lnSpc>
                <a:spcPct val="115000"/>
              </a:lnSpc>
            </a:pPr>
            <a:r>
              <a:rPr lang="vi-VN" sz="2800">
                <a:solidFill>
                  <a:srgbClr val="000000"/>
                </a:solidFill>
                <a:ea typeface="Times New Roman" panose="02020603050405020304" pitchFamily="18" charset="0"/>
              </a:rPr>
              <a:t>- Một vật đặt ở độ cao h so với mặt đất thì lưu trữ năng lượng dưới dạng thế năng. Vì thế năng này liên quan đến trọng lực nên được gọi là thế năng trọng trường.</a:t>
            </a:r>
          </a:p>
          <a:p>
            <a:pPr algn="just">
              <a:lnSpc>
                <a:spcPct val="115000"/>
              </a:lnSpc>
            </a:pPr>
            <a:r>
              <a:rPr lang="vi-VN" sz="2800">
                <a:solidFill>
                  <a:srgbClr val="000000"/>
                </a:solidFill>
                <a:ea typeface="Times New Roman" panose="02020603050405020304" pitchFamily="18" charset="0"/>
              </a:rPr>
              <a:t>- Công thức tính thế năng trọng trường: W</a:t>
            </a:r>
            <a:r>
              <a:rPr lang="vi-VN" sz="2800" baseline="-25000">
                <a:solidFill>
                  <a:srgbClr val="000000"/>
                </a:solidFill>
                <a:ea typeface="Times New Roman" panose="02020603050405020304" pitchFamily="18" charset="0"/>
              </a:rPr>
              <a:t>t</a:t>
            </a:r>
            <a:r>
              <a:rPr lang="vi-VN" sz="2800">
                <a:solidFill>
                  <a:srgbClr val="000000"/>
                </a:solidFill>
                <a:ea typeface="Times New Roman" panose="02020603050405020304" pitchFamily="18" charset="0"/>
              </a:rPr>
              <a:t> = P.h = mgh</a:t>
            </a:r>
          </a:p>
          <a:p>
            <a:pPr algn="just">
              <a:lnSpc>
                <a:spcPct val="115000"/>
              </a:lnSpc>
            </a:pPr>
            <a:r>
              <a:rPr lang="vi-VN" sz="2800">
                <a:solidFill>
                  <a:srgbClr val="000000"/>
                </a:solidFill>
                <a:ea typeface="Times New Roman" panose="02020603050405020304" pitchFamily="18" charset="0"/>
              </a:rPr>
              <a:t>- Đơn vị: J</a:t>
            </a:r>
          </a:p>
          <a:p>
            <a:pPr algn="just">
              <a:lnSpc>
                <a:spcPct val="115000"/>
              </a:lnSpc>
            </a:pPr>
            <a:r>
              <a:rPr lang="vi-VN" sz="2800">
                <a:solidFill>
                  <a:srgbClr val="000000"/>
                </a:solidFill>
                <a:ea typeface="Times New Roman" panose="02020603050405020304" pitchFamily="18" charset="0"/>
                <a:sym typeface="Symbol" panose="05050102010706020507" pitchFamily="18" charset="2"/>
              </a:rPr>
              <a:t></a:t>
            </a:r>
            <a:r>
              <a:rPr lang="vi-VN" sz="2800">
                <a:solidFill>
                  <a:srgbClr val="000000"/>
                </a:solidFill>
                <a:ea typeface="Times New Roman" panose="02020603050405020304" pitchFamily="18" charset="0"/>
              </a:rPr>
              <a:t> Thế năng trọng trường phụ thuộc vào khối lượng vật, gia tốc trọng trường và độ cao.</a:t>
            </a:r>
          </a:p>
        </p:txBody>
      </p:sp>
    </p:spTree>
    <p:extLst>
      <p:ext uri="{BB962C8B-B14F-4D97-AF65-F5344CB8AC3E}">
        <p14:creationId xmlns:p14="http://schemas.microsoft.com/office/powerpoint/2010/main" val="556885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title"/>
          </p:nvPr>
        </p:nvSpPr>
        <p:spPr>
          <a:xfrm>
            <a:off x="1181100" y="228600"/>
            <a:ext cx="9829800" cy="609600"/>
          </a:xfrm>
        </p:spPr>
        <p:txBody>
          <a:bodyPr>
            <a:noAutofit/>
          </a:bodyPr>
          <a:lstStyle/>
          <a:p>
            <a:pPr algn="ctr"/>
            <a:r>
              <a:rPr lang="en-GB" sz="4000" b="1" dirty="0"/>
              <a:t>PHIẾU HỌC TẬP</a:t>
            </a:r>
          </a:p>
        </p:txBody>
      </p:sp>
      <p:sp>
        <p:nvSpPr>
          <p:cNvPr id="4" name="Content Placeholder 3" descr="33 Hoang Trong Bach"/>
          <p:cNvSpPr>
            <a:spLocks noGrp="1"/>
          </p:cNvSpPr>
          <p:nvPr>
            <p:ph sz="half" idx="2"/>
          </p:nvPr>
        </p:nvSpPr>
        <p:spPr>
          <a:xfrm>
            <a:off x="304799" y="820449"/>
            <a:ext cx="11611897" cy="1008351"/>
          </a:xfrm>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600" b="1">
                <a:solidFill>
                  <a:schemeClr val="bg1"/>
                </a:solidFill>
                <a:ea typeface="Times New Roman"/>
              </a:rPr>
              <a:t>Câu 3. </a:t>
            </a:r>
            <a:r>
              <a:rPr lang="vi-VN" sz="2600">
                <a:solidFill>
                  <a:schemeClr val="bg1"/>
                </a:solidFill>
                <a:ea typeface="Times New Roman"/>
              </a:rPr>
              <a:t>Lập luận để rút ra độ biến thiên thế năng trọng trường bằng về độ lớn nhưng trái dấu với công của trọng lực.</a:t>
            </a:r>
          </a:p>
        </p:txBody>
      </p:sp>
      <p:sp>
        <p:nvSpPr>
          <p:cNvPr id="6" name="TextBox 5" descr="33 Hoang Trong Bach">
            <a:extLst>
              <a:ext uri="{FF2B5EF4-FFF2-40B4-BE49-F238E27FC236}">
                <a16:creationId xmlns:a16="http://schemas.microsoft.com/office/drawing/2014/main" id="{655488AB-E603-ADD9-86D2-7ADF7CF751AB}"/>
              </a:ext>
            </a:extLst>
          </p:cNvPr>
          <p:cNvSpPr txBox="1"/>
          <p:nvPr/>
        </p:nvSpPr>
        <p:spPr>
          <a:xfrm>
            <a:off x="304798" y="2020810"/>
            <a:ext cx="8763002" cy="3108543"/>
          </a:xfrm>
          <a:prstGeom prst="rect">
            <a:avLst/>
          </a:prstGeom>
          <a:solidFill>
            <a:schemeClr val="accent1">
              <a:lumMod val="20000"/>
              <a:lumOff val="80000"/>
            </a:schemeClr>
          </a:solidFill>
        </p:spPr>
        <p:txBody>
          <a:bodyPr wrap="square">
            <a:spAutoFit/>
          </a:bodyPr>
          <a:lstStyle/>
          <a:p>
            <a:pPr algn="just"/>
            <a:r>
              <a:rPr lang="en-US" sz="2800"/>
              <a:t>Chọn gốc thế năng tại mặt đất (vị trí A).</a:t>
            </a:r>
          </a:p>
          <a:p>
            <a:pPr algn="just"/>
            <a:r>
              <a:rPr lang="en-US" sz="2800"/>
              <a:t>Ném thẳng đứng vật lên cao đến độ cao h (vị trí B).</a:t>
            </a:r>
          </a:p>
          <a:p>
            <a:pPr algn="just"/>
            <a:r>
              <a:rPr lang="en-US" sz="2800"/>
              <a:t>Công của trọng lực: A = –m.g.h</a:t>
            </a:r>
          </a:p>
          <a:p>
            <a:pPr algn="just"/>
            <a:r>
              <a:rPr lang="en-US" sz="2800"/>
              <a:t>Độ biến thiên thế năng:</a:t>
            </a:r>
          </a:p>
          <a:p>
            <a:pPr algn="ctr"/>
            <a:r>
              <a:rPr lang="en-US" sz="2800"/>
              <a:t>ΔW</a:t>
            </a:r>
            <a:r>
              <a:rPr lang="en-US" sz="2800" baseline="-25000"/>
              <a:t>t </a:t>
            </a:r>
            <a:r>
              <a:rPr lang="en-US" sz="2800"/>
              <a:t>= W</a:t>
            </a:r>
            <a:r>
              <a:rPr lang="en-US" sz="2800" baseline="-25000"/>
              <a:t>tB</a:t>
            </a:r>
            <a:r>
              <a:rPr lang="en-US" sz="2800"/>
              <a:t> – W</a:t>
            </a:r>
            <a:r>
              <a:rPr lang="en-US" sz="2800" baseline="-25000"/>
              <a:t>tA </a:t>
            </a:r>
            <a:r>
              <a:rPr lang="en-US" sz="2800"/>
              <a:t>= m.g.h – 0 = m.g.h</a:t>
            </a:r>
          </a:p>
          <a:p>
            <a:pPr algn="just"/>
            <a:r>
              <a:rPr lang="en-US" sz="2800">
                <a:sym typeface="Symbol" panose="05050102010706020507" pitchFamily="18" charset="2"/>
              </a:rPr>
              <a:t></a:t>
            </a:r>
            <a:r>
              <a:rPr lang="en-US" sz="2800"/>
              <a:t> Độ biến thiên thế năng có độ lớn bằng công của trọng lực nhưng trái dấu</a:t>
            </a:r>
          </a:p>
        </p:txBody>
      </p:sp>
      <p:grpSp>
        <p:nvGrpSpPr>
          <p:cNvPr id="5" name="Group 4" descr="33 Hoang Trong Bach">
            <a:extLst>
              <a:ext uri="{FF2B5EF4-FFF2-40B4-BE49-F238E27FC236}">
                <a16:creationId xmlns:a16="http://schemas.microsoft.com/office/drawing/2014/main" id="{3C5C3F5B-3336-15EF-4F25-24ADDC551F61}"/>
              </a:ext>
            </a:extLst>
          </p:cNvPr>
          <p:cNvGrpSpPr/>
          <p:nvPr/>
        </p:nvGrpSpPr>
        <p:grpSpPr>
          <a:xfrm>
            <a:off x="9448801" y="2020810"/>
            <a:ext cx="2467896" cy="4837190"/>
            <a:chOff x="0" y="0"/>
            <a:chExt cx="1068705" cy="2040255"/>
          </a:xfrm>
        </p:grpSpPr>
        <p:pic>
          <p:nvPicPr>
            <p:cNvPr id="8" name="Picture 7" descr="Bài tập Vật Lí 8, Bài 17 – Sự chuyển hóa và bảo toàn cơ năng">
              <a:extLst>
                <a:ext uri="{FF2B5EF4-FFF2-40B4-BE49-F238E27FC236}">
                  <a16:creationId xmlns:a16="http://schemas.microsoft.com/office/drawing/2014/main" id="{3092D0AA-BC09-D954-ADCD-A2E654A4E38F}"/>
                </a:ext>
              </a:extLst>
            </p:cNvPr>
            <p:cNvPicPr>
              <a:picLocks noChangeAspect="1"/>
            </p:cNvPicPr>
            <p:nvPr/>
          </p:nvPicPr>
          <p:blipFill rotWithShape="1">
            <a:blip r:embed="rId2">
              <a:extLst>
                <a:ext uri="{28A0092B-C50C-407E-A947-70E740481C1C}">
                  <a14:useLocalDpi xmlns:a14="http://schemas.microsoft.com/office/drawing/2010/main" val="0"/>
                </a:ext>
              </a:extLst>
            </a:blip>
            <a:srcRect l="26679" r="29172" b="39431"/>
            <a:stretch/>
          </p:blipFill>
          <p:spPr bwMode="auto">
            <a:xfrm>
              <a:off x="0" y="0"/>
              <a:ext cx="1068705" cy="2040255"/>
            </a:xfrm>
            <a:prstGeom prst="rect">
              <a:avLst/>
            </a:prstGeom>
            <a:noFill/>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86A01B84-BEBC-C0A8-4656-DDB8E049E810}"/>
                </a:ext>
              </a:extLst>
            </p:cNvPr>
            <p:cNvSpPr/>
            <p:nvPr/>
          </p:nvSpPr>
          <p:spPr>
            <a:xfrm>
              <a:off x="669702" y="914400"/>
              <a:ext cx="321972" cy="347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738956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up)">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up)">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3</a:t>
            </a:r>
            <a:endParaRPr lang="en-GB" sz="4000" b="1" dirty="0"/>
          </a:p>
        </p:txBody>
      </p:sp>
      <p:sp>
        <p:nvSpPr>
          <p:cNvPr id="4" name="Content Placeholder 3" descr="33 Hoang Trong Bach"/>
          <p:cNvSpPr>
            <a:spLocks noGrp="1"/>
          </p:cNvSpPr>
          <p:nvPr>
            <p:ph sz="half" idx="2"/>
          </p:nvPr>
        </p:nvSpPr>
        <p:spPr>
          <a:xfrm>
            <a:off x="304800" y="896649"/>
            <a:ext cx="11582400" cy="474951"/>
          </a:xfrm>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600" b="1">
                <a:solidFill>
                  <a:schemeClr val="bg1"/>
                </a:solidFill>
                <a:ea typeface="Times New Roman"/>
              </a:rPr>
              <a:t>Câu 4. </a:t>
            </a:r>
            <a:r>
              <a:rPr lang="vi-VN" sz="2600">
                <a:solidFill>
                  <a:schemeClr val="bg1"/>
                </a:solidFill>
                <a:ea typeface="Times New Roman"/>
              </a:rPr>
              <a:t>Những lưu ý khi tính thế năng?</a:t>
            </a:r>
          </a:p>
        </p:txBody>
      </p:sp>
      <p:sp>
        <p:nvSpPr>
          <p:cNvPr id="6" name="TextBox 5" descr="33 Hoang Trong Bach">
            <a:extLst>
              <a:ext uri="{FF2B5EF4-FFF2-40B4-BE49-F238E27FC236}">
                <a16:creationId xmlns:a16="http://schemas.microsoft.com/office/drawing/2014/main" id="{ADF48834-1DFD-E70B-8C36-0774C6606838}"/>
              </a:ext>
            </a:extLst>
          </p:cNvPr>
          <p:cNvSpPr txBox="1"/>
          <p:nvPr/>
        </p:nvSpPr>
        <p:spPr>
          <a:xfrm>
            <a:off x="304800" y="1676400"/>
            <a:ext cx="8001000" cy="3539430"/>
          </a:xfrm>
          <a:prstGeom prst="rect">
            <a:avLst/>
          </a:prstGeom>
          <a:noFill/>
          <a:ln w="28575">
            <a:solidFill>
              <a:schemeClr val="accent4"/>
            </a:solidFill>
            <a:prstDash val="sysDash"/>
          </a:ln>
        </p:spPr>
        <p:txBody>
          <a:bodyPr wrap="square">
            <a:spAutoFit/>
          </a:bodyPr>
          <a:lstStyle/>
          <a:p>
            <a:pPr marL="347663" indent="-347663" algn="just"/>
            <a:r>
              <a:rPr lang="pt-BR" sz="2800">
                <a:solidFill>
                  <a:schemeClr val="accent1">
                    <a:lumMod val="75000"/>
                  </a:schemeClr>
                </a:solidFill>
              </a:rPr>
              <a:t>+ Để xác định thế năng, ta cần chọn gốc thế năng là vị trí mà tại đó thế năng bằng 0.</a:t>
            </a:r>
            <a:endParaRPr lang="en-US" sz="2800">
              <a:solidFill>
                <a:schemeClr val="accent1">
                  <a:lumMod val="75000"/>
                </a:schemeClr>
              </a:solidFill>
            </a:endParaRPr>
          </a:p>
          <a:p>
            <a:pPr marL="347663" indent="-347663" algn="just"/>
            <a:r>
              <a:rPr lang="pt-BR" sz="2800">
                <a:solidFill>
                  <a:schemeClr val="accent2"/>
                </a:solidFill>
              </a:rPr>
              <a:t>+ </a:t>
            </a:r>
            <a:r>
              <a:rPr lang="pt-BR" sz="2800">
                <a:solidFill>
                  <a:schemeClr val="accent2">
                    <a:lumMod val="50000"/>
                  </a:schemeClr>
                </a:solidFill>
              </a:rPr>
              <a:t>Khi chọn gốc tọa độ trùng gốc thế và chiều dương của trục Oz hướng lên thì vị trí phía trên gốc thế năng có giá trị h &gt; 0, vị trí phía dưới gốc thế năng có giá trị h &lt; 0.</a:t>
            </a:r>
            <a:endParaRPr lang="en-US" sz="2800">
              <a:solidFill>
                <a:schemeClr val="accent2">
                  <a:lumMod val="50000"/>
                </a:schemeClr>
              </a:solidFill>
            </a:endParaRPr>
          </a:p>
          <a:p>
            <a:pPr marL="347663" indent="-347663" algn="just"/>
            <a:r>
              <a:rPr lang="pt-BR" sz="2800">
                <a:solidFill>
                  <a:schemeClr val="accent6">
                    <a:lumMod val="75000"/>
                  </a:schemeClr>
                </a:solidFill>
              </a:rPr>
              <a:t>+ Độ biến thiên thế năng giữa hai vị trí không phụ thuộc vào việc chọn gốc thế năng.</a:t>
            </a:r>
            <a:endParaRPr lang="en-US" sz="2800">
              <a:solidFill>
                <a:schemeClr val="accent6">
                  <a:lumMod val="75000"/>
                </a:schemeClr>
              </a:solidFill>
            </a:endParaRPr>
          </a:p>
        </p:txBody>
      </p:sp>
      <p:pic>
        <p:nvPicPr>
          <p:cNvPr id="3" name="Picture 2" descr="33 Hoang Trong Bach">
            <a:extLst>
              <a:ext uri="{FF2B5EF4-FFF2-40B4-BE49-F238E27FC236}">
                <a16:creationId xmlns:a16="http://schemas.microsoft.com/office/drawing/2014/main" id="{5ABF65ED-8A96-07C7-BDC6-E91926AE7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0943" y="1654629"/>
            <a:ext cx="3436257" cy="323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087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3</a:t>
            </a:r>
            <a:endParaRPr lang="en-GB" sz="4000" b="1" dirty="0"/>
          </a:p>
        </p:txBody>
      </p:sp>
      <p:sp>
        <p:nvSpPr>
          <p:cNvPr id="4" name="Content Placeholder 3" descr="33 Hoang Trong Bach"/>
          <p:cNvSpPr>
            <a:spLocks noGrp="1"/>
          </p:cNvSpPr>
          <p:nvPr>
            <p:ph sz="half" idx="2"/>
          </p:nvPr>
        </p:nvSpPr>
        <p:spPr>
          <a:xfrm>
            <a:off x="304799" y="820449"/>
            <a:ext cx="11611897" cy="1922751"/>
          </a:xfrm>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600" b="1">
                <a:solidFill>
                  <a:schemeClr val="bg1"/>
                </a:solidFill>
                <a:ea typeface="Times New Roman"/>
              </a:rPr>
              <a:t>Câu 5. </a:t>
            </a:r>
            <a:r>
              <a:rPr lang="vi-VN" sz="2600">
                <a:solidFill>
                  <a:schemeClr val="bg1"/>
                </a:solidFill>
                <a:ea typeface="Times New Roman"/>
              </a:rPr>
              <a:t>Thả một viên bi sắt xuống một hố cát được làm phẳng, viên bi sẽ tạo nên trên hố cát một vết lõm rõ nét. Thảo luận để đưa ra dự đoán về bán kính tương ứng của vết lõm trên hố cát khi thả viên bi sắt ở những độ cao khác nhau. Giải thích dự đoán của em và tiến hành thí nghiệm.</a:t>
            </a:r>
          </a:p>
        </p:txBody>
      </p:sp>
      <p:sp>
        <p:nvSpPr>
          <p:cNvPr id="6" name="TextBox 5" descr="33 Hoang Trong Bach">
            <a:extLst>
              <a:ext uri="{FF2B5EF4-FFF2-40B4-BE49-F238E27FC236}">
                <a16:creationId xmlns:a16="http://schemas.microsoft.com/office/drawing/2014/main" id="{655488AB-E603-ADD9-86D2-7ADF7CF751AB}"/>
              </a:ext>
            </a:extLst>
          </p:cNvPr>
          <p:cNvSpPr txBox="1"/>
          <p:nvPr/>
        </p:nvSpPr>
        <p:spPr>
          <a:xfrm>
            <a:off x="341670" y="2976754"/>
            <a:ext cx="8802330" cy="1815882"/>
          </a:xfrm>
          <a:prstGeom prst="rect">
            <a:avLst/>
          </a:prstGeom>
          <a:solidFill>
            <a:schemeClr val="accent1">
              <a:lumMod val="20000"/>
              <a:lumOff val="80000"/>
            </a:schemeClr>
          </a:solidFill>
        </p:spPr>
        <p:txBody>
          <a:bodyPr wrap="square">
            <a:spAutoFit/>
          </a:bodyPr>
          <a:lstStyle/>
          <a:p>
            <a:pPr algn="just"/>
            <a:r>
              <a:rPr lang="en-US" sz="2800" b="1">
                <a:sym typeface="Wingdings" panose="05000000000000000000" pitchFamily="2" charset="2"/>
              </a:rPr>
              <a:t></a:t>
            </a:r>
            <a:r>
              <a:rPr lang="en-US" sz="2800">
                <a:sym typeface="Wingdings" panose="05000000000000000000" pitchFamily="2" charset="2"/>
              </a:rPr>
              <a:t> </a:t>
            </a:r>
            <a:r>
              <a:rPr lang="en-US" sz="2800"/>
              <a:t>Vật thả càng cao thì bán kính của vết lõm càng lớn.</a:t>
            </a:r>
          </a:p>
          <a:p>
            <a:pPr algn="just"/>
            <a:r>
              <a:rPr lang="en-US" sz="2800" b="1">
                <a:sym typeface="Wingdings" panose="05000000000000000000" pitchFamily="2" charset="2"/>
              </a:rPr>
              <a:t></a:t>
            </a:r>
            <a:r>
              <a:rPr lang="en-US" sz="2800">
                <a:sym typeface="Wingdings" panose="05000000000000000000" pitchFamily="2" charset="2"/>
              </a:rPr>
              <a:t> </a:t>
            </a:r>
            <a:r>
              <a:rPr lang="en-US" sz="2800"/>
              <a:t>Vật thả càng cao thì thế năng càng lớn </a:t>
            </a:r>
            <a:r>
              <a:rPr lang="en-US" sz="2800">
                <a:sym typeface="Symbol" panose="05050102010706020507" pitchFamily="18" charset="2"/>
              </a:rPr>
              <a:t></a:t>
            </a:r>
            <a:r>
              <a:rPr lang="en-US" sz="2800"/>
              <a:t> công thực hiện của viên bi càng lớn, lực tiếp đất càng lớn, vì vậy sẽ tạo ra vết lõm có bán kính càng lớn.</a:t>
            </a:r>
          </a:p>
        </p:txBody>
      </p:sp>
      <p:pic>
        <p:nvPicPr>
          <p:cNvPr id="7170" name="Picture 2" descr="33 Hoang Trong Bach">
            <a:extLst>
              <a:ext uri="{FF2B5EF4-FFF2-40B4-BE49-F238E27FC236}">
                <a16:creationId xmlns:a16="http://schemas.microsoft.com/office/drawing/2014/main" id="{4CA55D59-6096-9005-A8E8-809E64B4D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87" r="23377"/>
          <a:stretch/>
        </p:blipFill>
        <p:spPr bwMode="auto">
          <a:xfrm>
            <a:off x="9372600" y="2841006"/>
            <a:ext cx="2544096" cy="4016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966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descr="33 Hoang Trong Bach"/>
          <p:cNvSpPr>
            <a:spLocks noGrp="1"/>
          </p:cNvSpPr>
          <p:nvPr>
            <p:ph type="title"/>
          </p:nvPr>
        </p:nvSpPr>
        <p:spPr>
          <a:xfrm>
            <a:off x="381000" y="152400"/>
            <a:ext cx="3733800" cy="838200"/>
          </a:xfrm>
        </p:spPr>
        <p:txBody>
          <a:bodyPr>
            <a:noAutofit/>
          </a:bodyPr>
          <a:lstStyle/>
          <a:p>
            <a:r>
              <a:rPr lang="en-US" sz="4400" b="1">
                <a:ln w="0"/>
                <a:effectLst>
                  <a:innerShdw blurRad="63500" dist="50800" dir="13500000">
                    <a:prstClr val="black">
                      <a:alpha val="50000"/>
                    </a:prstClr>
                  </a:innerShdw>
                </a:effectLst>
              </a:rPr>
              <a:t>2. THẾ NĂNG</a:t>
            </a:r>
            <a:endParaRPr lang="en-US" sz="4400" b="1" dirty="0">
              <a:ln w="0"/>
              <a:effectLst>
                <a:innerShdw blurRad="63500" dist="50800" dir="13500000">
                  <a:prstClr val="black">
                    <a:alpha val="50000"/>
                  </a:prstClr>
                </a:innerShdw>
              </a:effectLst>
            </a:endParaRPr>
          </a:p>
        </p:txBody>
      </p:sp>
      <p:sp>
        <p:nvSpPr>
          <p:cNvPr id="15" name="Content Placeholder 14" descr="33 Hoang Trong Bach"/>
          <p:cNvSpPr>
            <a:spLocks noGrp="1"/>
          </p:cNvSpPr>
          <p:nvPr>
            <p:ph idx="1"/>
          </p:nvPr>
        </p:nvSpPr>
        <p:spPr>
          <a:xfrm>
            <a:off x="533400" y="990600"/>
            <a:ext cx="11049000" cy="2971800"/>
          </a:xfrm>
        </p:spPr>
        <p:txBody>
          <a:bodyPr>
            <a:noAutofit/>
          </a:bodyPr>
          <a:lstStyle/>
          <a:p>
            <a:pPr marL="0" indent="0" algn="just">
              <a:lnSpc>
                <a:spcPct val="100000"/>
              </a:lnSpc>
              <a:spcBef>
                <a:spcPts val="600"/>
              </a:spcBef>
              <a:buNone/>
            </a:pPr>
            <a:r>
              <a:rPr lang="en-US" sz="2800" b="1">
                <a:solidFill>
                  <a:schemeClr val="bg2">
                    <a:lumMod val="10000"/>
                  </a:schemeClr>
                </a:solidFill>
                <a:effectLst/>
                <a:ea typeface="Times New Roman" panose="02020603050405020304" pitchFamily="18" charset="0"/>
              </a:rPr>
              <a:t>a. Thế năng trong trường trọng lực đều:</a:t>
            </a:r>
            <a:endParaRPr lang="en-US" sz="2800">
              <a:solidFill>
                <a:schemeClr val="bg2">
                  <a:lumMod val="10000"/>
                </a:schemeClr>
              </a:solidFill>
              <a:effectLst/>
              <a:ea typeface="Times New Roman" panose="02020603050405020304" pitchFamily="18" charset="0"/>
            </a:endParaRPr>
          </a:p>
          <a:p>
            <a:pPr marL="0" indent="0" algn="just">
              <a:lnSpc>
                <a:spcPct val="100000"/>
              </a:lnSpc>
              <a:spcBef>
                <a:spcPts val="600"/>
              </a:spcBef>
              <a:buNone/>
            </a:pPr>
            <a:r>
              <a:rPr lang="pt-BR" sz="2800">
                <a:solidFill>
                  <a:schemeClr val="bg2">
                    <a:lumMod val="10000"/>
                  </a:schemeClr>
                </a:solidFill>
                <a:effectLst/>
                <a:ea typeface="Times New Roman" panose="02020603050405020304" pitchFamily="18" charset="0"/>
              </a:rPr>
              <a:t>- Một vật đặt ở độ cao h so với mặt đất thì lưu trữ năng lượng dưới dạng thế năng. Vì thế năng này liên quan đến trọng lực nên được gọi là thế năng trọng trường.</a:t>
            </a:r>
            <a:endParaRPr lang="en-US" sz="2800">
              <a:solidFill>
                <a:schemeClr val="bg2">
                  <a:lumMod val="10000"/>
                </a:schemeClr>
              </a:solidFill>
              <a:effectLst/>
              <a:ea typeface="Times New Roman" panose="02020603050405020304" pitchFamily="18" charset="0"/>
            </a:endParaRPr>
          </a:p>
          <a:p>
            <a:pPr marL="0" indent="0" algn="just">
              <a:lnSpc>
                <a:spcPct val="100000"/>
              </a:lnSpc>
              <a:spcBef>
                <a:spcPts val="600"/>
              </a:spcBef>
              <a:buNone/>
            </a:pPr>
            <a:r>
              <a:rPr lang="pt-BR" sz="2800">
                <a:solidFill>
                  <a:schemeClr val="bg2">
                    <a:lumMod val="10000"/>
                  </a:schemeClr>
                </a:solidFill>
                <a:effectLst/>
                <a:ea typeface="Times New Roman" panose="02020603050405020304" pitchFamily="18" charset="0"/>
              </a:rPr>
              <a:t>- Công thức tính thế năng trọng trường: W</a:t>
            </a:r>
            <a:r>
              <a:rPr lang="pt-BR" sz="2800" baseline="-25000">
                <a:solidFill>
                  <a:schemeClr val="bg2">
                    <a:lumMod val="10000"/>
                  </a:schemeClr>
                </a:solidFill>
                <a:effectLst/>
                <a:ea typeface="Times New Roman" panose="02020603050405020304" pitchFamily="18" charset="0"/>
              </a:rPr>
              <a:t>t</a:t>
            </a:r>
            <a:r>
              <a:rPr lang="pt-BR" sz="2800">
                <a:solidFill>
                  <a:schemeClr val="bg2">
                    <a:lumMod val="10000"/>
                  </a:schemeClr>
                </a:solidFill>
                <a:effectLst/>
                <a:ea typeface="Times New Roman" panose="02020603050405020304" pitchFamily="18" charset="0"/>
              </a:rPr>
              <a:t> = P.h = mgh</a:t>
            </a:r>
            <a:endParaRPr lang="en-US" sz="2800">
              <a:solidFill>
                <a:schemeClr val="bg2">
                  <a:lumMod val="10000"/>
                </a:schemeClr>
              </a:solidFill>
              <a:effectLst/>
              <a:ea typeface="Times New Roman" panose="02020603050405020304" pitchFamily="18" charset="0"/>
            </a:endParaRPr>
          </a:p>
          <a:p>
            <a:pPr marL="0" indent="0" algn="just">
              <a:lnSpc>
                <a:spcPct val="100000"/>
              </a:lnSpc>
              <a:spcBef>
                <a:spcPts val="600"/>
              </a:spcBef>
              <a:buNone/>
            </a:pPr>
            <a:r>
              <a:rPr lang="pt-BR" sz="2800">
                <a:solidFill>
                  <a:schemeClr val="bg2">
                    <a:lumMod val="10000"/>
                  </a:schemeClr>
                </a:solidFill>
                <a:effectLst/>
                <a:ea typeface="Times New Roman" panose="02020603050405020304" pitchFamily="18" charset="0"/>
              </a:rPr>
              <a:t>- </a:t>
            </a:r>
            <a:r>
              <a:rPr lang="en-US" sz="2800">
                <a:solidFill>
                  <a:schemeClr val="bg2">
                    <a:lumMod val="10000"/>
                  </a:schemeClr>
                </a:solidFill>
                <a:effectLst/>
                <a:ea typeface="Times New Roman" panose="02020603050405020304" pitchFamily="18" charset="0"/>
              </a:rPr>
              <a:t>Trong hệ SI, đơn vị của thế năng trọng trường là: Jun (J)</a:t>
            </a:r>
          </a:p>
        </p:txBody>
      </p:sp>
      <p:pic>
        <p:nvPicPr>
          <p:cNvPr id="2050" name="Picture 2" descr="33 Hoang Trong Bach">
            <a:extLst>
              <a:ext uri="{FF2B5EF4-FFF2-40B4-BE49-F238E27FC236}">
                <a16:creationId xmlns:a16="http://schemas.microsoft.com/office/drawing/2014/main" id="{5E2532D5-808C-C6DB-A36B-55659FCAD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3962400"/>
            <a:ext cx="3200400" cy="233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9624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ipe(left)">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wipe(left)">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Effect transition="in" filter="wipe(left)">
                                      <p:cBhvr>
                                        <p:cTn id="1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descr="33 Hoang Trong Bach"/>
          <p:cNvSpPr>
            <a:spLocks noGrp="1"/>
          </p:cNvSpPr>
          <p:nvPr>
            <p:ph idx="1"/>
          </p:nvPr>
        </p:nvSpPr>
        <p:spPr>
          <a:xfrm>
            <a:off x="381000" y="990600"/>
            <a:ext cx="1676400" cy="533400"/>
          </a:xfrm>
        </p:spPr>
        <p:txBody>
          <a:bodyPr>
            <a:noAutofit/>
          </a:bodyPr>
          <a:lstStyle/>
          <a:p>
            <a:pPr marL="0" indent="0" algn="just">
              <a:lnSpc>
                <a:spcPct val="100000"/>
              </a:lnSpc>
              <a:spcBef>
                <a:spcPts val="600"/>
              </a:spcBef>
              <a:buNone/>
            </a:pPr>
            <a:r>
              <a:rPr lang="pt-BR" sz="2800" b="1"/>
              <a:t>* Lưu ý:</a:t>
            </a:r>
            <a:r>
              <a:rPr lang="pt-BR" sz="2800"/>
              <a:t> </a:t>
            </a:r>
            <a:endParaRPr lang="en-US" sz="2800"/>
          </a:p>
        </p:txBody>
      </p:sp>
      <p:pic>
        <p:nvPicPr>
          <p:cNvPr id="3074" name="Picture 2" descr="33 Hoang Trong Bach">
            <a:extLst>
              <a:ext uri="{FF2B5EF4-FFF2-40B4-BE49-F238E27FC236}">
                <a16:creationId xmlns:a16="http://schemas.microsoft.com/office/drawing/2014/main" id="{2D78C77D-E0CF-DEDE-770A-63ABB283B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870" y="990600"/>
            <a:ext cx="4039130" cy="33861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3" descr="33 Hoang Trong Bach">
            <a:extLst>
              <a:ext uri="{FF2B5EF4-FFF2-40B4-BE49-F238E27FC236}">
                <a16:creationId xmlns:a16="http://schemas.microsoft.com/office/drawing/2014/main" id="{82575891-7200-D5E9-49F9-493C9BDAEFB9}"/>
              </a:ext>
            </a:extLst>
          </p:cNvPr>
          <p:cNvSpPr>
            <a:spLocks noGrp="1"/>
          </p:cNvSpPr>
          <p:nvPr>
            <p:ph type="title"/>
          </p:nvPr>
        </p:nvSpPr>
        <p:spPr>
          <a:xfrm>
            <a:off x="381000" y="152400"/>
            <a:ext cx="3733800" cy="838200"/>
          </a:xfrm>
        </p:spPr>
        <p:txBody>
          <a:bodyPr>
            <a:noAutofit/>
          </a:bodyPr>
          <a:lstStyle/>
          <a:p>
            <a:r>
              <a:rPr lang="en-US" sz="4400" b="1">
                <a:ln w="0"/>
                <a:effectLst>
                  <a:innerShdw blurRad="63500" dist="50800" dir="13500000">
                    <a:prstClr val="black">
                      <a:alpha val="50000"/>
                    </a:prstClr>
                  </a:innerShdw>
                </a:effectLst>
              </a:rPr>
              <a:t>2. THẾ NĂNG</a:t>
            </a:r>
            <a:endParaRPr lang="en-US" sz="4400" b="1" dirty="0">
              <a:ln w="0"/>
              <a:effectLst>
                <a:innerShdw blurRad="63500" dist="50800" dir="13500000">
                  <a:prstClr val="black">
                    <a:alpha val="50000"/>
                  </a:prstClr>
                </a:innerShdw>
              </a:effectLst>
            </a:endParaRPr>
          </a:p>
        </p:txBody>
      </p:sp>
      <p:sp>
        <p:nvSpPr>
          <p:cNvPr id="6" name="TextBox 5" descr="33 Hoang Trong Bach">
            <a:extLst>
              <a:ext uri="{FF2B5EF4-FFF2-40B4-BE49-F238E27FC236}">
                <a16:creationId xmlns:a16="http://schemas.microsoft.com/office/drawing/2014/main" id="{F505994A-A78D-B6A2-708D-9EDA518BAE5E}"/>
              </a:ext>
            </a:extLst>
          </p:cNvPr>
          <p:cNvSpPr txBox="1"/>
          <p:nvPr/>
        </p:nvSpPr>
        <p:spPr>
          <a:xfrm>
            <a:off x="457200" y="1600200"/>
            <a:ext cx="7620000" cy="3539430"/>
          </a:xfrm>
          <a:prstGeom prst="rect">
            <a:avLst/>
          </a:prstGeom>
          <a:noFill/>
          <a:ln w="28575">
            <a:noFill/>
            <a:prstDash val="sysDash"/>
          </a:ln>
        </p:spPr>
        <p:txBody>
          <a:bodyPr wrap="square">
            <a:spAutoFit/>
          </a:bodyPr>
          <a:lstStyle/>
          <a:p>
            <a:pPr marL="347663" indent="-347663" algn="just"/>
            <a:r>
              <a:rPr lang="pt-BR" sz="2800">
                <a:solidFill>
                  <a:schemeClr val="accent1">
                    <a:lumMod val="75000"/>
                  </a:schemeClr>
                </a:solidFill>
              </a:rPr>
              <a:t>+ Để xác định thế năng, ta cần chọn gốc thế năng là vị trí mà tại đó thế năng bằng 0.</a:t>
            </a:r>
            <a:endParaRPr lang="en-US" sz="2800">
              <a:solidFill>
                <a:schemeClr val="accent1">
                  <a:lumMod val="75000"/>
                </a:schemeClr>
              </a:solidFill>
            </a:endParaRPr>
          </a:p>
          <a:p>
            <a:pPr marL="347663" indent="-347663" algn="just"/>
            <a:r>
              <a:rPr lang="pt-BR" sz="2800">
                <a:solidFill>
                  <a:schemeClr val="accent2"/>
                </a:solidFill>
              </a:rPr>
              <a:t>+ </a:t>
            </a:r>
            <a:r>
              <a:rPr lang="pt-BR" sz="2800">
                <a:solidFill>
                  <a:schemeClr val="accent2">
                    <a:lumMod val="50000"/>
                  </a:schemeClr>
                </a:solidFill>
              </a:rPr>
              <a:t>Khi chọn gốc tọa độ trùng gốc thế và chiều dương của trục Oz hướng lên thì vị trí phía trên gốc thế năng có giá trị h &gt; 0, vị trí phía dưới gốc thế năng có giá trị h &lt; 0.</a:t>
            </a:r>
            <a:endParaRPr lang="en-US" sz="2800">
              <a:solidFill>
                <a:schemeClr val="accent2">
                  <a:lumMod val="50000"/>
                </a:schemeClr>
              </a:solidFill>
            </a:endParaRPr>
          </a:p>
          <a:p>
            <a:pPr marL="347663" indent="-347663" algn="just"/>
            <a:r>
              <a:rPr lang="pt-BR" sz="2800">
                <a:solidFill>
                  <a:schemeClr val="accent6">
                    <a:lumMod val="75000"/>
                  </a:schemeClr>
                </a:solidFill>
              </a:rPr>
              <a:t>+ Độ biến thiên thế năng giữa hai vị trí không phụ thuộc vào việc chọn gốc thế năng.</a:t>
            </a:r>
            <a:endParaRPr lang="en-US" sz="2800">
              <a:solidFill>
                <a:schemeClr val="accent6">
                  <a:lumMod val="75000"/>
                </a:schemeClr>
              </a:solidFill>
            </a:endParaRPr>
          </a:p>
        </p:txBody>
      </p:sp>
    </p:spTree>
    <p:extLst>
      <p:ext uri="{BB962C8B-B14F-4D97-AF65-F5344CB8AC3E}">
        <p14:creationId xmlns:p14="http://schemas.microsoft.com/office/powerpoint/2010/main" val="18436157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3" descr="33 Hoang Trong Bach">
            <a:extLst>
              <a:ext uri="{FF2B5EF4-FFF2-40B4-BE49-F238E27FC236}">
                <a16:creationId xmlns:a16="http://schemas.microsoft.com/office/drawing/2014/main" id="{82575891-7200-D5E9-49F9-493C9BDAEFB9}"/>
              </a:ext>
            </a:extLst>
          </p:cNvPr>
          <p:cNvSpPr>
            <a:spLocks noGrp="1"/>
          </p:cNvSpPr>
          <p:nvPr>
            <p:ph type="title"/>
          </p:nvPr>
        </p:nvSpPr>
        <p:spPr>
          <a:xfrm>
            <a:off x="381000" y="152400"/>
            <a:ext cx="7620000" cy="838200"/>
          </a:xfrm>
        </p:spPr>
        <p:txBody>
          <a:bodyPr>
            <a:noAutofit/>
          </a:bodyPr>
          <a:lstStyle/>
          <a:p>
            <a:r>
              <a:rPr lang="en-US" sz="4400" b="1">
                <a:ln w="0"/>
                <a:effectLst>
                  <a:innerShdw blurRad="63500" dist="50800" dir="13500000">
                    <a:prstClr val="black">
                      <a:alpha val="50000"/>
                    </a:prstClr>
                  </a:innerShdw>
                </a:effectLst>
              </a:rPr>
              <a:t>Vận dụng công thức thế năng</a:t>
            </a:r>
            <a:endParaRPr lang="en-US" sz="4400" b="1" dirty="0">
              <a:ln w="0"/>
              <a:effectLst>
                <a:innerShdw blurRad="63500" dist="50800" dir="13500000">
                  <a:prstClr val="black">
                    <a:alpha val="50000"/>
                  </a:prstClr>
                </a:innerShdw>
              </a:effectLst>
            </a:endParaRPr>
          </a:p>
        </p:txBody>
      </p:sp>
      <p:pic>
        <p:nvPicPr>
          <p:cNvPr id="2" name="Picture 1" descr="33 Hoang Trong Bach">
            <a:extLst>
              <a:ext uri="{FF2B5EF4-FFF2-40B4-BE49-F238E27FC236}">
                <a16:creationId xmlns:a16="http://schemas.microsoft.com/office/drawing/2014/main" id="{32E5C262-E8CA-4D03-5EF2-7BD67871D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4053" y="1143000"/>
            <a:ext cx="5327948" cy="5790647"/>
          </a:xfrm>
          <a:prstGeom prst="rect">
            <a:avLst/>
          </a:prstGeom>
        </p:spPr>
      </p:pic>
      <p:graphicFrame>
        <p:nvGraphicFramePr>
          <p:cNvPr id="6" name="Table 5" descr="33 Hoang Trong Bach">
            <a:extLst>
              <a:ext uri="{FF2B5EF4-FFF2-40B4-BE49-F238E27FC236}">
                <a16:creationId xmlns:a16="http://schemas.microsoft.com/office/drawing/2014/main" id="{C67E70D9-6E73-C139-18B9-BD70D23D6CF6}"/>
              </a:ext>
            </a:extLst>
          </p:cNvPr>
          <p:cNvGraphicFramePr>
            <a:graphicFrameLocks noGrp="1"/>
          </p:cNvGraphicFramePr>
          <p:nvPr>
            <p:extLst>
              <p:ext uri="{D42A27DB-BD31-4B8C-83A1-F6EECF244321}">
                <p14:modId xmlns:p14="http://schemas.microsoft.com/office/powerpoint/2010/main" val="3401249573"/>
              </p:ext>
            </p:extLst>
          </p:nvPr>
        </p:nvGraphicFramePr>
        <p:xfrm>
          <a:off x="533400" y="1143000"/>
          <a:ext cx="6019800" cy="3470963"/>
        </p:xfrm>
        <a:graphic>
          <a:graphicData uri="http://schemas.openxmlformats.org/drawingml/2006/table">
            <a:tbl>
              <a:tblPr firstRow="1" firstCol="1" bandRow="1">
                <a:tableStyleId>{5C22544A-7EE6-4342-B048-85BDC9FD1C3A}</a:tableStyleId>
              </a:tblPr>
              <a:tblGrid>
                <a:gridCol w="963110">
                  <a:extLst>
                    <a:ext uri="{9D8B030D-6E8A-4147-A177-3AD203B41FA5}">
                      <a16:colId xmlns:a16="http://schemas.microsoft.com/office/drawing/2014/main" val="4080077359"/>
                    </a:ext>
                  </a:extLst>
                </a:gridCol>
                <a:gridCol w="5056690">
                  <a:extLst>
                    <a:ext uri="{9D8B030D-6E8A-4147-A177-3AD203B41FA5}">
                      <a16:colId xmlns:a16="http://schemas.microsoft.com/office/drawing/2014/main" val="47229119"/>
                    </a:ext>
                  </a:extLst>
                </a:gridCol>
              </a:tblGrid>
              <a:tr h="2143648">
                <a:tc>
                  <a:txBody>
                    <a:bodyPr/>
                    <a:lstStyle/>
                    <a:p>
                      <a:pPr algn="just">
                        <a:lnSpc>
                          <a:spcPct val="115000"/>
                        </a:lnSpc>
                      </a:pPr>
                      <a:r>
                        <a:rPr lang="pt-BR" sz="2800">
                          <a:effectLst/>
                        </a:rPr>
                        <a:t>Cho biết</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800" b="0">
                          <a:solidFill>
                            <a:schemeClr val="tx2"/>
                          </a:solidFill>
                          <a:effectLst/>
                        </a:rPr>
                        <a:t>m = 60kg</a:t>
                      </a:r>
                      <a:endParaRPr lang="en-US" sz="2800" b="0">
                        <a:solidFill>
                          <a:schemeClr val="tx2"/>
                        </a:solidFill>
                        <a:effectLst/>
                      </a:endParaRPr>
                    </a:p>
                    <a:p>
                      <a:pPr algn="just">
                        <a:lnSpc>
                          <a:spcPct val="115000"/>
                        </a:lnSpc>
                      </a:pPr>
                      <a:r>
                        <a:rPr lang="pt-BR" sz="2800" b="0">
                          <a:solidFill>
                            <a:schemeClr val="tx2"/>
                          </a:solidFill>
                          <a:effectLst/>
                        </a:rPr>
                        <a:t>h</a:t>
                      </a:r>
                      <a:r>
                        <a:rPr lang="pt-BR" sz="2800" b="0" baseline="-25000">
                          <a:solidFill>
                            <a:schemeClr val="tx2"/>
                          </a:solidFill>
                          <a:effectLst/>
                        </a:rPr>
                        <a:t>0</a:t>
                      </a:r>
                      <a:r>
                        <a:rPr lang="pt-BR" sz="2800" b="0">
                          <a:solidFill>
                            <a:schemeClr val="tx2"/>
                          </a:solidFill>
                          <a:effectLst/>
                        </a:rPr>
                        <a:t> = 2m</a:t>
                      </a:r>
                      <a:endParaRPr lang="en-US" sz="2800" b="0">
                        <a:solidFill>
                          <a:schemeClr val="tx2"/>
                        </a:solidFill>
                        <a:effectLst/>
                      </a:endParaRPr>
                    </a:p>
                    <a:p>
                      <a:pPr algn="just">
                        <a:lnSpc>
                          <a:spcPct val="115000"/>
                        </a:lnSpc>
                      </a:pPr>
                      <a:r>
                        <a:rPr lang="pt-BR" sz="2800" b="0">
                          <a:solidFill>
                            <a:schemeClr val="tx2"/>
                          </a:solidFill>
                          <a:effectLst/>
                        </a:rPr>
                        <a:t>h</a:t>
                      </a:r>
                      <a:r>
                        <a:rPr lang="pt-BR" sz="2800" b="0" baseline="-25000">
                          <a:solidFill>
                            <a:schemeClr val="tx2"/>
                          </a:solidFill>
                          <a:effectLst/>
                        </a:rPr>
                        <a:t>max</a:t>
                      </a:r>
                      <a:r>
                        <a:rPr lang="pt-BR" sz="2800" b="0">
                          <a:solidFill>
                            <a:schemeClr val="tx2"/>
                          </a:solidFill>
                          <a:effectLst/>
                        </a:rPr>
                        <a:t> = 1m</a:t>
                      </a:r>
                      <a:endParaRPr lang="en-US" sz="2800" b="0">
                        <a:solidFill>
                          <a:schemeClr val="tx2"/>
                        </a:solidFill>
                        <a:effectLst/>
                      </a:endParaRPr>
                    </a:p>
                    <a:p>
                      <a:pPr algn="just">
                        <a:lnSpc>
                          <a:spcPct val="115000"/>
                        </a:lnSpc>
                      </a:pPr>
                      <a:r>
                        <a:rPr lang="pt-BR" sz="2800" b="0">
                          <a:solidFill>
                            <a:schemeClr val="tx2"/>
                          </a:solidFill>
                          <a:effectLst/>
                        </a:rPr>
                        <a:t>g = 9,8m/s</a:t>
                      </a:r>
                      <a:r>
                        <a:rPr lang="pt-BR" sz="2800" b="0" baseline="30000">
                          <a:solidFill>
                            <a:schemeClr val="tx2"/>
                          </a:solidFill>
                          <a:effectLst/>
                        </a:rPr>
                        <a:t>2</a:t>
                      </a:r>
                      <a:r>
                        <a:rPr lang="pt-BR" sz="2800" b="0">
                          <a:solidFill>
                            <a:schemeClr val="tx2"/>
                          </a:solidFill>
                          <a:effectLst/>
                        </a:rPr>
                        <a:t>.</a:t>
                      </a:r>
                      <a:endParaRPr lang="en-US" sz="2800" b="0">
                        <a:solidFill>
                          <a:schemeClr val="tx2"/>
                        </a:solidFill>
                        <a:effectLst/>
                      </a:endParaRPr>
                    </a:p>
                    <a:p>
                      <a:pPr algn="just">
                        <a:lnSpc>
                          <a:spcPct val="115000"/>
                        </a:lnSpc>
                      </a:pPr>
                      <a:r>
                        <a:rPr lang="pt-BR" sz="2800" b="0">
                          <a:solidFill>
                            <a:schemeClr val="tx2"/>
                          </a:solidFill>
                          <a:effectLst/>
                        </a:rPr>
                        <a:t>Gốc thế lần lượt: A</a:t>
                      </a:r>
                      <a:r>
                        <a:rPr lang="pt-BR" sz="2800" b="0" baseline="-25000">
                          <a:solidFill>
                            <a:schemeClr val="tx2"/>
                          </a:solidFill>
                          <a:effectLst/>
                        </a:rPr>
                        <a:t>0</a:t>
                      </a:r>
                      <a:r>
                        <a:rPr lang="pt-BR" sz="2800" b="0">
                          <a:solidFill>
                            <a:schemeClr val="tx2"/>
                          </a:solidFill>
                          <a:effectLst/>
                        </a:rPr>
                        <a:t>, A</a:t>
                      </a:r>
                      <a:r>
                        <a:rPr lang="pt-BR" sz="2800" b="0" baseline="-25000">
                          <a:solidFill>
                            <a:schemeClr val="tx2"/>
                          </a:solidFill>
                          <a:effectLst/>
                        </a:rPr>
                        <a:t>1</a:t>
                      </a:r>
                      <a:r>
                        <a:rPr lang="pt-BR" sz="2800" b="0">
                          <a:solidFill>
                            <a:schemeClr val="tx2"/>
                          </a:solidFill>
                          <a:effectLst/>
                        </a:rPr>
                        <a:t>, A</a:t>
                      </a:r>
                      <a:r>
                        <a:rPr lang="pt-BR" sz="2800" b="0" baseline="-25000">
                          <a:solidFill>
                            <a:schemeClr val="tx2"/>
                          </a:solidFill>
                          <a:effectLst/>
                        </a:rPr>
                        <a:t>2</a:t>
                      </a:r>
                      <a:r>
                        <a:rPr lang="pt-BR" sz="2800" b="0">
                          <a:solidFill>
                            <a:schemeClr val="tx2"/>
                          </a:solidFill>
                          <a:effectLst/>
                        </a:rPr>
                        <a:t>.</a:t>
                      </a:r>
                      <a:endParaRPr lang="en-US" sz="28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310031760"/>
                  </a:ext>
                </a:extLst>
              </a:tr>
              <a:tr h="1057137">
                <a:tc>
                  <a:txBody>
                    <a:bodyPr/>
                    <a:lstStyle/>
                    <a:p>
                      <a:pPr algn="just">
                        <a:lnSpc>
                          <a:spcPct val="115000"/>
                        </a:lnSpc>
                      </a:pPr>
                      <a:r>
                        <a:rPr lang="pt-BR" sz="2800">
                          <a:effectLst/>
                        </a:rPr>
                        <a:t>Hỏi</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800">
                          <a:solidFill>
                            <a:schemeClr val="tx2"/>
                          </a:solidFill>
                          <a:effectLst/>
                        </a:rPr>
                        <a:t>a. W</a:t>
                      </a:r>
                      <a:r>
                        <a:rPr lang="pt-BR" sz="2800" baseline="-25000">
                          <a:solidFill>
                            <a:schemeClr val="tx2"/>
                          </a:solidFill>
                          <a:effectLst/>
                        </a:rPr>
                        <a:t>t0</a:t>
                      </a:r>
                      <a:r>
                        <a:rPr lang="pt-BR" sz="2800">
                          <a:solidFill>
                            <a:schemeClr val="tx2"/>
                          </a:solidFill>
                          <a:effectLst/>
                        </a:rPr>
                        <a:t>; W</a:t>
                      </a:r>
                      <a:r>
                        <a:rPr lang="pt-BR" sz="2800" baseline="-25000">
                          <a:solidFill>
                            <a:schemeClr val="tx2"/>
                          </a:solidFill>
                          <a:effectLst/>
                        </a:rPr>
                        <a:t>t1</a:t>
                      </a:r>
                      <a:r>
                        <a:rPr lang="pt-BR" sz="2800">
                          <a:solidFill>
                            <a:schemeClr val="tx2"/>
                          </a:solidFill>
                          <a:effectLst/>
                        </a:rPr>
                        <a:t>; W</a:t>
                      </a:r>
                      <a:r>
                        <a:rPr lang="pt-BR" sz="2800" baseline="-25000">
                          <a:solidFill>
                            <a:schemeClr val="tx2"/>
                          </a:solidFill>
                          <a:effectLst/>
                        </a:rPr>
                        <a:t>t2</a:t>
                      </a:r>
                      <a:r>
                        <a:rPr lang="pt-BR" sz="2800">
                          <a:solidFill>
                            <a:schemeClr val="tx2"/>
                          </a:solidFill>
                          <a:effectLst/>
                        </a:rPr>
                        <a:t>?</a:t>
                      </a:r>
                      <a:endParaRPr lang="en-US" sz="2800">
                        <a:solidFill>
                          <a:schemeClr val="tx2"/>
                        </a:solidFill>
                        <a:effectLst/>
                      </a:endParaRPr>
                    </a:p>
                    <a:p>
                      <a:pPr algn="just">
                        <a:lnSpc>
                          <a:spcPct val="115000"/>
                        </a:lnSpc>
                      </a:pPr>
                      <a:r>
                        <a:rPr lang="pt-BR" sz="2800">
                          <a:solidFill>
                            <a:schemeClr val="tx2"/>
                          </a:solidFill>
                          <a:effectLst/>
                        </a:rPr>
                        <a:t>b. </a:t>
                      </a:r>
                      <a:r>
                        <a:rPr lang="pt-BR" sz="2800">
                          <a:solidFill>
                            <a:schemeClr val="tx2"/>
                          </a:solidFill>
                          <a:effectLst/>
                          <a:sym typeface="Symbol" panose="05050102010706020507" pitchFamily="18" charset="2"/>
                        </a:rPr>
                        <a:t></a:t>
                      </a:r>
                      <a:r>
                        <a:rPr lang="pt-BR" sz="2800">
                          <a:solidFill>
                            <a:schemeClr val="tx2"/>
                          </a:solidFill>
                          <a:effectLst/>
                        </a:rPr>
                        <a:t>W</a:t>
                      </a:r>
                      <a:r>
                        <a:rPr lang="pt-BR" sz="2800" baseline="-25000">
                          <a:solidFill>
                            <a:schemeClr val="tx2"/>
                          </a:solidFill>
                          <a:effectLst/>
                        </a:rPr>
                        <a:t>t</a:t>
                      </a:r>
                      <a:r>
                        <a:rPr lang="pt-BR" sz="2800">
                          <a:solidFill>
                            <a:schemeClr val="tx2"/>
                          </a:solidFill>
                          <a:effectLst/>
                        </a:rPr>
                        <a:t> = ? khi chạm mặt nước</a:t>
                      </a:r>
                      <a:endParaRPr lang="en-US" sz="280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81530126"/>
                  </a:ext>
                </a:extLst>
              </a:tr>
            </a:tbl>
          </a:graphicData>
        </a:graphic>
      </p:graphicFrame>
    </p:spTree>
    <p:extLst>
      <p:ext uri="{BB962C8B-B14F-4D97-AF65-F5344CB8AC3E}">
        <p14:creationId xmlns:p14="http://schemas.microsoft.com/office/powerpoint/2010/main" val="2674612830"/>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 Hoang Trong Bach">
            <a:extLst>
              <a:ext uri="{FF2B5EF4-FFF2-40B4-BE49-F238E27FC236}">
                <a16:creationId xmlns:a16="http://schemas.microsoft.com/office/drawing/2014/main" id="{32E5C262-E8CA-4D03-5EF2-7BD67871DE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74" r="3514" b="20228"/>
          <a:stretch/>
        </p:blipFill>
        <p:spPr>
          <a:xfrm>
            <a:off x="7808686" y="2792772"/>
            <a:ext cx="4336143" cy="4037475"/>
          </a:xfrm>
          <a:prstGeom prst="rect">
            <a:avLst/>
          </a:prstGeom>
        </p:spPr>
      </p:pic>
      <p:graphicFrame>
        <p:nvGraphicFramePr>
          <p:cNvPr id="3" name="Table 2" descr="33 Hoang Trong Bach">
            <a:extLst>
              <a:ext uri="{FF2B5EF4-FFF2-40B4-BE49-F238E27FC236}">
                <a16:creationId xmlns:a16="http://schemas.microsoft.com/office/drawing/2014/main" id="{A05ACDDD-E0DE-117A-286C-6152FBE6B2F8}"/>
              </a:ext>
            </a:extLst>
          </p:cNvPr>
          <p:cNvGraphicFramePr>
            <a:graphicFrameLocks noGrp="1"/>
          </p:cNvGraphicFramePr>
          <p:nvPr>
            <p:extLst>
              <p:ext uri="{D42A27DB-BD31-4B8C-83A1-F6EECF244321}">
                <p14:modId xmlns:p14="http://schemas.microsoft.com/office/powerpoint/2010/main" val="3147933810"/>
              </p:ext>
            </p:extLst>
          </p:nvPr>
        </p:nvGraphicFramePr>
        <p:xfrm>
          <a:off x="228600" y="228600"/>
          <a:ext cx="7391400" cy="6476998"/>
        </p:xfrm>
        <a:graphic>
          <a:graphicData uri="http://schemas.openxmlformats.org/drawingml/2006/table">
            <a:tbl>
              <a:tblPr firstRow="1" firstCol="1" bandRow="1">
                <a:tableStyleId>{5C22544A-7EE6-4342-B048-85BDC9FD1C3A}</a:tableStyleId>
              </a:tblPr>
              <a:tblGrid>
                <a:gridCol w="1450816">
                  <a:extLst>
                    <a:ext uri="{9D8B030D-6E8A-4147-A177-3AD203B41FA5}">
                      <a16:colId xmlns:a16="http://schemas.microsoft.com/office/drawing/2014/main" val="2222910878"/>
                    </a:ext>
                  </a:extLst>
                </a:gridCol>
                <a:gridCol w="1979946">
                  <a:extLst>
                    <a:ext uri="{9D8B030D-6E8A-4147-A177-3AD203B41FA5}">
                      <a16:colId xmlns:a16="http://schemas.microsoft.com/office/drawing/2014/main" val="957365550"/>
                    </a:ext>
                  </a:extLst>
                </a:gridCol>
                <a:gridCol w="1979946">
                  <a:extLst>
                    <a:ext uri="{9D8B030D-6E8A-4147-A177-3AD203B41FA5}">
                      <a16:colId xmlns:a16="http://schemas.microsoft.com/office/drawing/2014/main" val="693474769"/>
                    </a:ext>
                  </a:extLst>
                </a:gridCol>
                <a:gridCol w="1980692">
                  <a:extLst>
                    <a:ext uri="{9D8B030D-6E8A-4147-A177-3AD203B41FA5}">
                      <a16:colId xmlns:a16="http://schemas.microsoft.com/office/drawing/2014/main" val="2628074252"/>
                    </a:ext>
                  </a:extLst>
                </a:gridCol>
              </a:tblGrid>
              <a:tr h="914250">
                <a:tc>
                  <a:txBody>
                    <a:bodyPr/>
                    <a:lstStyle/>
                    <a:p>
                      <a:pPr algn="ctr">
                        <a:lnSpc>
                          <a:spcPct val="115000"/>
                        </a:lnSpc>
                      </a:pPr>
                      <a:r>
                        <a:rPr lang="pt-BR"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pt-BR" sz="2400">
                          <a:effectLst/>
                        </a:rPr>
                        <a:t>Gốc thế năng tại A</a:t>
                      </a:r>
                      <a:r>
                        <a:rPr lang="pt-BR" sz="2400" baseline="-25000">
                          <a:effectLst/>
                        </a:rPr>
                        <a:t>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pt-BR" sz="2400">
                          <a:effectLst/>
                        </a:rPr>
                        <a:t>Gốc thế năng tại A</a:t>
                      </a:r>
                      <a:r>
                        <a:rPr lang="pt-BR" sz="2400" baseline="-25000">
                          <a:effectLst/>
                        </a:rPr>
                        <a:t>1</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pt-BR" sz="2400">
                          <a:effectLst/>
                        </a:rPr>
                        <a:t>Gốc thế năng tại A</a:t>
                      </a:r>
                      <a:r>
                        <a:rPr lang="pt-BR" sz="2400" baseline="-25000">
                          <a:effectLst/>
                        </a:rPr>
                        <a:t>2</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92313736"/>
                  </a:ext>
                </a:extLst>
              </a:tr>
              <a:tr h="1390687">
                <a:tc>
                  <a:txBody>
                    <a:bodyPr/>
                    <a:lstStyle/>
                    <a:p>
                      <a:pPr algn="ctr">
                        <a:lnSpc>
                          <a:spcPct val="115000"/>
                        </a:lnSpc>
                      </a:pPr>
                      <a:r>
                        <a:rPr lang="pt-BR" sz="2400">
                          <a:effectLst/>
                        </a:rPr>
                        <a:t>Thế năng tại A</a:t>
                      </a:r>
                      <a:r>
                        <a:rPr lang="pt-BR" sz="2400" baseline="-25000">
                          <a:effectLst/>
                        </a:rPr>
                        <a:t>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98708327"/>
                  </a:ext>
                </a:extLst>
              </a:tr>
              <a:tr h="1390687">
                <a:tc>
                  <a:txBody>
                    <a:bodyPr/>
                    <a:lstStyle/>
                    <a:p>
                      <a:pPr algn="ctr">
                        <a:lnSpc>
                          <a:spcPct val="115000"/>
                        </a:lnSpc>
                      </a:pPr>
                      <a:r>
                        <a:rPr lang="pt-BR" sz="2400">
                          <a:effectLst/>
                        </a:rPr>
                        <a:t>Thế năng tại A</a:t>
                      </a:r>
                      <a:r>
                        <a:rPr lang="pt-BR" sz="2400" baseline="-25000">
                          <a:effectLst/>
                        </a:rPr>
                        <a:t>1</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55233527"/>
                  </a:ext>
                </a:extLst>
              </a:tr>
              <a:tr h="1390687">
                <a:tc>
                  <a:txBody>
                    <a:bodyPr/>
                    <a:lstStyle/>
                    <a:p>
                      <a:pPr algn="ctr">
                        <a:lnSpc>
                          <a:spcPct val="115000"/>
                        </a:lnSpc>
                      </a:pPr>
                      <a:r>
                        <a:rPr lang="pt-BR" sz="2400">
                          <a:effectLst/>
                        </a:rPr>
                        <a:t>Thế năng tại A</a:t>
                      </a:r>
                      <a:r>
                        <a:rPr lang="pt-BR" sz="2400" baseline="-25000">
                          <a:effectLst/>
                        </a:rPr>
                        <a:t>2</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4413591"/>
                  </a:ext>
                </a:extLst>
              </a:tr>
              <a:tr h="1390687">
                <a:tc>
                  <a:txBody>
                    <a:bodyPr/>
                    <a:lstStyle/>
                    <a:p>
                      <a:pPr algn="ctr">
                        <a:lnSpc>
                          <a:spcPct val="115000"/>
                        </a:lnSpc>
                      </a:pPr>
                      <a:r>
                        <a:rPr lang="pt-BR" sz="2400">
                          <a:effectLst/>
                        </a:rPr>
                        <a:t>Độ biến thiên thế năng</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91787917"/>
                  </a:ext>
                </a:extLst>
              </a:tr>
            </a:tbl>
          </a:graphicData>
        </a:graphic>
      </p:graphicFrame>
      <p:graphicFrame>
        <p:nvGraphicFramePr>
          <p:cNvPr id="4" name="Table 3" descr="33 Hoang Trong Bach">
            <a:extLst>
              <a:ext uri="{FF2B5EF4-FFF2-40B4-BE49-F238E27FC236}">
                <a16:creationId xmlns:a16="http://schemas.microsoft.com/office/drawing/2014/main" id="{49279CB9-061C-5C02-215D-275E3564BD49}"/>
              </a:ext>
            </a:extLst>
          </p:cNvPr>
          <p:cNvGraphicFramePr>
            <a:graphicFrameLocks noGrp="1"/>
          </p:cNvGraphicFramePr>
          <p:nvPr>
            <p:extLst>
              <p:ext uri="{D42A27DB-BD31-4B8C-83A1-F6EECF244321}">
                <p14:modId xmlns:p14="http://schemas.microsoft.com/office/powerpoint/2010/main" val="2519971098"/>
              </p:ext>
            </p:extLst>
          </p:nvPr>
        </p:nvGraphicFramePr>
        <p:xfrm>
          <a:off x="7757887" y="76200"/>
          <a:ext cx="4357913" cy="2492383"/>
        </p:xfrm>
        <a:graphic>
          <a:graphicData uri="http://schemas.openxmlformats.org/drawingml/2006/table">
            <a:tbl>
              <a:tblPr firstRow="1" firstCol="1" bandRow="1">
                <a:tableStyleId>{5C22544A-7EE6-4342-B048-85BDC9FD1C3A}</a:tableStyleId>
              </a:tblPr>
              <a:tblGrid>
                <a:gridCol w="697224">
                  <a:extLst>
                    <a:ext uri="{9D8B030D-6E8A-4147-A177-3AD203B41FA5}">
                      <a16:colId xmlns:a16="http://schemas.microsoft.com/office/drawing/2014/main" val="4080077359"/>
                    </a:ext>
                  </a:extLst>
                </a:gridCol>
                <a:gridCol w="3660689">
                  <a:extLst>
                    <a:ext uri="{9D8B030D-6E8A-4147-A177-3AD203B41FA5}">
                      <a16:colId xmlns:a16="http://schemas.microsoft.com/office/drawing/2014/main" val="47229119"/>
                    </a:ext>
                  </a:extLst>
                </a:gridCol>
              </a:tblGrid>
              <a:tr h="1593969">
                <a:tc>
                  <a:txBody>
                    <a:bodyPr/>
                    <a:lstStyle/>
                    <a:p>
                      <a:pPr algn="just">
                        <a:lnSpc>
                          <a:spcPct val="115000"/>
                        </a:lnSpc>
                      </a:pPr>
                      <a:r>
                        <a:rPr lang="pt-BR" sz="2000">
                          <a:effectLst/>
                        </a:rPr>
                        <a:t>Cho biết</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000" b="0">
                          <a:solidFill>
                            <a:schemeClr val="tx2"/>
                          </a:solidFill>
                          <a:effectLst/>
                        </a:rPr>
                        <a:t>m = 60kg</a:t>
                      </a:r>
                      <a:endParaRPr lang="en-US" sz="2000" b="0">
                        <a:solidFill>
                          <a:schemeClr val="tx2"/>
                        </a:solidFill>
                        <a:effectLst/>
                      </a:endParaRPr>
                    </a:p>
                    <a:p>
                      <a:pPr algn="just">
                        <a:lnSpc>
                          <a:spcPct val="115000"/>
                        </a:lnSpc>
                      </a:pPr>
                      <a:r>
                        <a:rPr lang="pt-BR" sz="2000" b="0">
                          <a:solidFill>
                            <a:schemeClr val="tx2"/>
                          </a:solidFill>
                          <a:effectLst/>
                        </a:rPr>
                        <a:t>h</a:t>
                      </a:r>
                      <a:r>
                        <a:rPr lang="pt-BR" sz="2000" b="0" baseline="-25000">
                          <a:solidFill>
                            <a:schemeClr val="tx2"/>
                          </a:solidFill>
                          <a:effectLst/>
                        </a:rPr>
                        <a:t>0</a:t>
                      </a:r>
                      <a:r>
                        <a:rPr lang="pt-BR" sz="2000" b="0">
                          <a:solidFill>
                            <a:schemeClr val="tx2"/>
                          </a:solidFill>
                          <a:effectLst/>
                        </a:rPr>
                        <a:t> = 2m</a:t>
                      </a:r>
                      <a:endParaRPr lang="en-US" sz="2000" b="0">
                        <a:solidFill>
                          <a:schemeClr val="tx2"/>
                        </a:solidFill>
                        <a:effectLst/>
                      </a:endParaRPr>
                    </a:p>
                    <a:p>
                      <a:pPr algn="just">
                        <a:lnSpc>
                          <a:spcPct val="115000"/>
                        </a:lnSpc>
                      </a:pPr>
                      <a:r>
                        <a:rPr lang="pt-BR" sz="2000" b="0">
                          <a:solidFill>
                            <a:schemeClr val="tx2"/>
                          </a:solidFill>
                          <a:effectLst/>
                        </a:rPr>
                        <a:t>h</a:t>
                      </a:r>
                      <a:r>
                        <a:rPr lang="pt-BR" sz="2000" b="0" baseline="-25000">
                          <a:solidFill>
                            <a:schemeClr val="tx2"/>
                          </a:solidFill>
                          <a:effectLst/>
                        </a:rPr>
                        <a:t>max</a:t>
                      </a:r>
                      <a:r>
                        <a:rPr lang="pt-BR" sz="2000" b="0">
                          <a:solidFill>
                            <a:schemeClr val="tx2"/>
                          </a:solidFill>
                          <a:effectLst/>
                        </a:rPr>
                        <a:t> = 1m</a:t>
                      </a:r>
                      <a:endParaRPr lang="en-US" sz="2000" b="0">
                        <a:solidFill>
                          <a:schemeClr val="tx2"/>
                        </a:solidFill>
                        <a:effectLst/>
                      </a:endParaRPr>
                    </a:p>
                    <a:p>
                      <a:pPr algn="just">
                        <a:lnSpc>
                          <a:spcPct val="115000"/>
                        </a:lnSpc>
                      </a:pPr>
                      <a:r>
                        <a:rPr lang="pt-BR" sz="2000" b="0">
                          <a:solidFill>
                            <a:schemeClr val="tx2"/>
                          </a:solidFill>
                          <a:effectLst/>
                        </a:rPr>
                        <a:t>g = 9,8m/s</a:t>
                      </a:r>
                      <a:r>
                        <a:rPr lang="pt-BR" sz="2000" b="0" baseline="30000">
                          <a:solidFill>
                            <a:schemeClr val="tx2"/>
                          </a:solidFill>
                          <a:effectLst/>
                        </a:rPr>
                        <a:t>2</a:t>
                      </a:r>
                      <a:r>
                        <a:rPr lang="pt-BR" sz="2000" b="0">
                          <a:solidFill>
                            <a:schemeClr val="tx2"/>
                          </a:solidFill>
                          <a:effectLst/>
                        </a:rPr>
                        <a:t>.</a:t>
                      </a:r>
                      <a:endParaRPr lang="en-US" sz="2000" b="0">
                        <a:solidFill>
                          <a:schemeClr val="tx2"/>
                        </a:solidFill>
                        <a:effectLst/>
                      </a:endParaRPr>
                    </a:p>
                    <a:p>
                      <a:pPr algn="just">
                        <a:lnSpc>
                          <a:spcPct val="115000"/>
                        </a:lnSpc>
                      </a:pPr>
                      <a:r>
                        <a:rPr lang="pt-BR" sz="2000" b="0">
                          <a:solidFill>
                            <a:schemeClr val="tx2"/>
                          </a:solidFill>
                          <a:effectLst/>
                        </a:rPr>
                        <a:t>Gốc thế lần lượt: A</a:t>
                      </a:r>
                      <a:r>
                        <a:rPr lang="pt-BR" sz="2000" b="0" baseline="-25000">
                          <a:solidFill>
                            <a:schemeClr val="tx2"/>
                          </a:solidFill>
                          <a:effectLst/>
                        </a:rPr>
                        <a:t>0</a:t>
                      </a:r>
                      <a:r>
                        <a:rPr lang="pt-BR" sz="2000" b="0">
                          <a:solidFill>
                            <a:schemeClr val="tx2"/>
                          </a:solidFill>
                          <a:effectLst/>
                        </a:rPr>
                        <a:t>, A</a:t>
                      </a:r>
                      <a:r>
                        <a:rPr lang="pt-BR" sz="2000" b="0" baseline="-25000">
                          <a:solidFill>
                            <a:schemeClr val="tx2"/>
                          </a:solidFill>
                          <a:effectLst/>
                        </a:rPr>
                        <a:t>1</a:t>
                      </a:r>
                      <a:r>
                        <a:rPr lang="pt-BR" sz="2000" b="0">
                          <a:solidFill>
                            <a:schemeClr val="tx2"/>
                          </a:solidFill>
                          <a:effectLst/>
                        </a:rPr>
                        <a:t>, A</a:t>
                      </a:r>
                      <a:r>
                        <a:rPr lang="pt-BR" sz="2000" b="0" baseline="-25000">
                          <a:solidFill>
                            <a:schemeClr val="tx2"/>
                          </a:solidFill>
                          <a:effectLst/>
                        </a:rPr>
                        <a:t>2</a:t>
                      </a:r>
                      <a:r>
                        <a:rPr lang="pt-BR" sz="2000" b="0">
                          <a:solidFill>
                            <a:schemeClr val="tx2"/>
                          </a:solidFill>
                          <a:effectLst/>
                        </a:rPr>
                        <a:t>.</a:t>
                      </a:r>
                      <a:endParaRPr lang="en-US" sz="20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310031760"/>
                  </a:ext>
                </a:extLst>
              </a:tr>
              <a:tr h="768231">
                <a:tc>
                  <a:txBody>
                    <a:bodyPr/>
                    <a:lstStyle/>
                    <a:p>
                      <a:pPr algn="just">
                        <a:lnSpc>
                          <a:spcPct val="115000"/>
                        </a:lnSpc>
                      </a:pPr>
                      <a:r>
                        <a:rPr lang="pt-BR" sz="2000">
                          <a:effectLst/>
                        </a:rPr>
                        <a:t>Hỏi</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000">
                          <a:solidFill>
                            <a:schemeClr val="tx2"/>
                          </a:solidFill>
                          <a:effectLst/>
                        </a:rPr>
                        <a:t>a. W</a:t>
                      </a:r>
                      <a:r>
                        <a:rPr lang="pt-BR" sz="2000" baseline="-25000">
                          <a:solidFill>
                            <a:schemeClr val="tx2"/>
                          </a:solidFill>
                          <a:effectLst/>
                        </a:rPr>
                        <a:t>t0</a:t>
                      </a:r>
                      <a:r>
                        <a:rPr lang="pt-BR" sz="2000">
                          <a:solidFill>
                            <a:schemeClr val="tx2"/>
                          </a:solidFill>
                          <a:effectLst/>
                        </a:rPr>
                        <a:t>; W</a:t>
                      </a:r>
                      <a:r>
                        <a:rPr lang="pt-BR" sz="2000" baseline="-25000">
                          <a:solidFill>
                            <a:schemeClr val="tx2"/>
                          </a:solidFill>
                          <a:effectLst/>
                        </a:rPr>
                        <a:t>t1</a:t>
                      </a:r>
                      <a:r>
                        <a:rPr lang="pt-BR" sz="2000">
                          <a:solidFill>
                            <a:schemeClr val="tx2"/>
                          </a:solidFill>
                          <a:effectLst/>
                        </a:rPr>
                        <a:t>; W</a:t>
                      </a:r>
                      <a:r>
                        <a:rPr lang="pt-BR" sz="2000" baseline="-25000">
                          <a:solidFill>
                            <a:schemeClr val="tx2"/>
                          </a:solidFill>
                          <a:effectLst/>
                        </a:rPr>
                        <a:t>t2</a:t>
                      </a:r>
                      <a:r>
                        <a:rPr lang="pt-BR" sz="2000">
                          <a:solidFill>
                            <a:schemeClr val="tx2"/>
                          </a:solidFill>
                          <a:effectLst/>
                        </a:rPr>
                        <a:t>?</a:t>
                      </a:r>
                      <a:endParaRPr lang="en-US" sz="2000">
                        <a:solidFill>
                          <a:schemeClr val="tx2"/>
                        </a:solidFill>
                        <a:effectLst/>
                      </a:endParaRPr>
                    </a:p>
                    <a:p>
                      <a:pPr algn="just">
                        <a:lnSpc>
                          <a:spcPct val="115000"/>
                        </a:lnSpc>
                      </a:pPr>
                      <a:r>
                        <a:rPr lang="pt-BR" sz="2000">
                          <a:solidFill>
                            <a:schemeClr val="tx2"/>
                          </a:solidFill>
                          <a:effectLst/>
                        </a:rPr>
                        <a:t>b. </a:t>
                      </a:r>
                      <a:r>
                        <a:rPr lang="pt-BR" sz="2000">
                          <a:solidFill>
                            <a:schemeClr val="tx2"/>
                          </a:solidFill>
                          <a:effectLst/>
                          <a:sym typeface="Symbol" panose="05050102010706020507" pitchFamily="18" charset="2"/>
                        </a:rPr>
                        <a:t></a:t>
                      </a:r>
                      <a:r>
                        <a:rPr lang="pt-BR" sz="2000">
                          <a:solidFill>
                            <a:schemeClr val="tx2"/>
                          </a:solidFill>
                          <a:effectLst/>
                        </a:rPr>
                        <a:t>W</a:t>
                      </a:r>
                      <a:r>
                        <a:rPr lang="pt-BR" sz="2000" baseline="-25000">
                          <a:solidFill>
                            <a:schemeClr val="tx2"/>
                          </a:solidFill>
                          <a:effectLst/>
                        </a:rPr>
                        <a:t>t</a:t>
                      </a:r>
                      <a:r>
                        <a:rPr lang="pt-BR" sz="2000">
                          <a:solidFill>
                            <a:schemeClr val="tx2"/>
                          </a:solidFill>
                          <a:effectLst/>
                        </a:rPr>
                        <a:t> = ? khi chạm mặt nước</a:t>
                      </a:r>
                      <a:endParaRPr lang="en-US" sz="200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81530126"/>
                  </a:ext>
                </a:extLst>
              </a:tr>
            </a:tbl>
          </a:graphicData>
        </a:graphic>
      </p:graphicFrame>
      <p:graphicFrame>
        <p:nvGraphicFramePr>
          <p:cNvPr id="9" name="Table 8" descr="33 Hoang Trong Bach">
            <a:extLst>
              <a:ext uri="{FF2B5EF4-FFF2-40B4-BE49-F238E27FC236}">
                <a16:creationId xmlns:a16="http://schemas.microsoft.com/office/drawing/2014/main" id="{CB3B4000-F515-B880-FBA8-FFBE41FEA4B8}"/>
              </a:ext>
            </a:extLst>
          </p:cNvPr>
          <p:cNvGraphicFramePr>
            <a:graphicFrameLocks noGrp="1"/>
          </p:cNvGraphicFramePr>
          <p:nvPr>
            <p:extLst>
              <p:ext uri="{D42A27DB-BD31-4B8C-83A1-F6EECF244321}">
                <p14:modId xmlns:p14="http://schemas.microsoft.com/office/powerpoint/2010/main" val="574665857"/>
              </p:ext>
            </p:extLst>
          </p:nvPr>
        </p:nvGraphicFramePr>
        <p:xfrm>
          <a:off x="1679416" y="1125325"/>
          <a:ext cx="5940584" cy="1390687"/>
        </p:xfrm>
        <a:graphic>
          <a:graphicData uri="http://schemas.openxmlformats.org/drawingml/2006/table">
            <a:tbl>
              <a:tblPr firstRow="1" firstCol="1" bandRow="1">
                <a:tableStyleId>{5C22544A-7EE6-4342-B048-85BDC9FD1C3A}</a:tableStyleId>
              </a:tblPr>
              <a:tblGrid>
                <a:gridCol w="1979946">
                  <a:extLst>
                    <a:ext uri="{9D8B030D-6E8A-4147-A177-3AD203B41FA5}">
                      <a16:colId xmlns:a16="http://schemas.microsoft.com/office/drawing/2014/main" val="3061832517"/>
                    </a:ext>
                  </a:extLst>
                </a:gridCol>
                <a:gridCol w="1979946">
                  <a:extLst>
                    <a:ext uri="{9D8B030D-6E8A-4147-A177-3AD203B41FA5}">
                      <a16:colId xmlns:a16="http://schemas.microsoft.com/office/drawing/2014/main" val="1673944670"/>
                    </a:ext>
                  </a:extLst>
                </a:gridCol>
                <a:gridCol w="1980692">
                  <a:extLst>
                    <a:ext uri="{9D8B030D-6E8A-4147-A177-3AD203B41FA5}">
                      <a16:colId xmlns:a16="http://schemas.microsoft.com/office/drawing/2014/main" val="2570016354"/>
                    </a:ext>
                  </a:extLst>
                </a:gridCol>
              </a:tblGrid>
              <a:tr h="1390687">
                <a:tc>
                  <a:txBody>
                    <a:bodyPr/>
                    <a:lstStyle/>
                    <a:p>
                      <a:pPr algn="just">
                        <a:lnSpc>
                          <a:spcPct val="115000"/>
                        </a:lnSpc>
                      </a:pPr>
                      <a:r>
                        <a:rPr lang="pt-BR" sz="2400" b="0">
                          <a:solidFill>
                            <a:sysClr val="windowText" lastClr="000000"/>
                          </a:solidFill>
                          <a:effectLst/>
                        </a:rPr>
                        <a:t>W</a:t>
                      </a:r>
                      <a:r>
                        <a:rPr lang="pt-BR" sz="2400" b="0" baseline="-25000">
                          <a:solidFill>
                            <a:sysClr val="windowText" lastClr="000000"/>
                          </a:solidFill>
                          <a:effectLst/>
                        </a:rPr>
                        <a:t>t0</a:t>
                      </a:r>
                      <a:r>
                        <a:rPr lang="pt-BR" sz="2400" b="0">
                          <a:solidFill>
                            <a:sysClr val="windowText" lastClr="000000"/>
                          </a:solidFill>
                          <a:effectLst/>
                        </a:rPr>
                        <a:t> = mgh</a:t>
                      </a:r>
                      <a:r>
                        <a:rPr lang="pt-BR" sz="2400" b="0" baseline="-25000">
                          <a:solidFill>
                            <a:sysClr val="windowText" lastClr="000000"/>
                          </a:solidFill>
                          <a:effectLst/>
                        </a:rPr>
                        <a:t>0</a:t>
                      </a:r>
                    </a:p>
                    <a:p>
                      <a:pPr algn="ctr">
                        <a:lnSpc>
                          <a:spcPct val="115000"/>
                        </a:lnSpc>
                      </a:pPr>
                      <a:r>
                        <a:rPr lang="pt-BR" sz="2400" b="0">
                          <a:solidFill>
                            <a:sysClr val="windowText" lastClr="000000"/>
                          </a:solidFill>
                          <a:effectLst/>
                        </a:rPr>
                        <a:t>= 0J</a:t>
                      </a:r>
                      <a:endParaRPr lang="en-US" sz="2400" b="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lnSpc>
                          <a:spcPct val="115000"/>
                        </a:lnSpc>
                      </a:pPr>
                      <a:r>
                        <a:rPr lang="pt-BR" sz="2400" b="0">
                          <a:solidFill>
                            <a:sysClr val="windowText" lastClr="000000"/>
                          </a:solidFill>
                          <a:effectLst/>
                        </a:rPr>
                        <a:t>W’</a:t>
                      </a:r>
                      <a:r>
                        <a:rPr lang="pt-BR" sz="2400" b="0" baseline="-25000">
                          <a:solidFill>
                            <a:sysClr val="windowText" lastClr="000000"/>
                          </a:solidFill>
                          <a:effectLst/>
                        </a:rPr>
                        <a:t>t0</a:t>
                      </a:r>
                      <a:r>
                        <a:rPr lang="pt-BR" sz="2400" b="0">
                          <a:solidFill>
                            <a:sysClr val="windowText" lastClr="000000"/>
                          </a:solidFill>
                          <a:effectLst/>
                        </a:rPr>
                        <a:t> = mgh’</a:t>
                      </a:r>
                      <a:r>
                        <a:rPr lang="pt-BR" sz="2400" b="0" baseline="-25000">
                          <a:solidFill>
                            <a:sysClr val="windowText" lastClr="000000"/>
                          </a:solidFill>
                          <a:effectLst/>
                        </a:rPr>
                        <a:t>0</a:t>
                      </a:r>
                      <a:r>
                        <a:rPr lang="pt-BR" sz="2400" b="0">
                          <a:solidFill>
                            <a:sysClr val="windowText" lastClr="000000"/>
                          </a:solidFill>
                          <a:effectLst/>
                        </a:rPr>
                        <a:t> </a:t>
                      </a:r>
                      <a:endParaRPr lang="en-US" sz="2400" b="0">
                        <a:solidFill>
                          <a:sysClr val="windowText" lastClr="000000"/>
                        </a:solidFill>
                        <a:effectLst/>
                      </a:endParaRPr>
                    </a:p>
                    <a:p>
                      <a:pPr algn="r">
                        <a:lnSpc>
                          <a:spcPct val="115000"/>
                        </a:lnSpc>
                      </a:pPr>
                      <a:r>
                        <a:rPr lang="pt-BR" sz="2400" b="0">
                          <a:solidFill>
                            <a:sysClr val="windowText" lastClr="000000"/>
                          </a:solidFill>
                          <a:effectLst/>
                        </a:rPr>
                        <a:t>= 60.9,8.(-1)</a:t>
                      </a:r>
                    </a:p>
                    <a:p>
                      <a:pPr algn="r">
                        <a:lnSpc>
                          <a:spcPct val="115000"/>
                        </a:lnSpc>
                      </a:pPr>
                      <a:r>
                        <a:rPr lang="pt-BR" sz="2400" b="0">
                          <a:solidFill>
                            <a:sysClr val="windowText" lastClr="000000"/>
                          </a:solidFill>
                          <a:effectLst/>
                        </a:rPr>
                        <a:t>= -588J</a:t>
                      </a:r>
                      <a:endParaRPr lang="en-US" sz="2400" b="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lnSpc>
                          <a:spcPct val="115000"/>
                        </a:lnSpc>
                      </a:pPr>
                      <a:r>
                        <a:rPr lang="pt-BR" sz="2400" b="0">
                          <a:solidFill>
                            <a:sysClr val="windowText" lastClr="000000"/>
                          </a:solidFill>
                          <a:effectLst/>
                        </a:rPr>
                        <a:t>W”</a:t>
                      </a:r>
                      <a:r>
                        <a:rPr lang="pt-BR" sz="2400" b="0" baseline="-25000">
                          <a:solidFill>
                            <a:sysClr val="windowText" lastClr="000000"/>
                          </a:solidFill>
                          <a:effectLst/>
                        </a:rPr>
                        <a:t>t0</a:t>
                      </a:r>
                      <a:r>
                        <a:rPr lang="pt-BR" sz="2400" b="0">
                          <a:solidFill>
                            <a:sysClr val="windowText" lastClr="000000"/>
                          </a:solidFill>
                          <a:effectLst/>
                        </a:rPr>
                        <a:t> = mgh”</a:t>
                      </a:r>
                      <a:r>
                        <a:rPr lang="pt-BR" sz="2400" b="0" baseline="-25000">
                          <a:solidFill>
                            <a:sysClr val="windowText" lastClr="000000"/>
                          </a:solidFill>
                          <a:effectLst/>
                        </a:rPr>
                        <a:t>0</a:t>
                      </a:r>
                      <a:r>
                        <a:rPr lang="pt-BR" sz="2400" b="0">
                          <a:solidFill>
                            <a:sysClr val="windowText" lastClr="000000"/>
                          </a:solidFill>
                          <a:effectLst/>
                        </a:rPr>
                        <a:t> </a:t>
                      </a:r>
                      <a:endParaRPr lang="en-US" sz="2400" b="0">
                        <a:solidFill>
                          <a:sysClr val="windowText" lastClr="000000"/>
                        </a:solidFill>
                        <a:effectLst/>
                      </a:endParaRPr>
                    </a:p>
                    <a:p>
                      <a:pPr algn="r">
                        <a:lnSpc>
                          <a:spcPct val="115000"/>
                        </a:lnSpc>
                      </a:pPr>
                      <a:r>
                        <a:rPr lang="pt-BR" sz="2400" b="0">
                          <a:solidFill>
                            <a:sysClr val="windowText" lastClr="000000"/>
                          </a:solidFill>
                          <a:effectLst/>
                        </a:rPr>
                        <a:t>= 60.9,8.2 </a:t>
                      </a:r>
                    </a:p>
                    <a:p>
                      <a:pPr algn="r">
                        <a:lnSpc>
                          <a:spcPct val="115000"/>
                        </a:lnSpc>
                      </a:pPr>
                      <a:r>
                        <a:rPr lang="pt-BR" sz="2400" b="0">
                          <a:solidFill>
                            <a:sysClr val="windowText" lastClr="000000"/>
                          </a:solidFill>
                          <a:effectLst/>
                        </a:rPr>
                        <a:t>= 1176J</a:t>
                      </a:r>
                      <a:endParaRPr lang="en-US" sz="2400" b="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3258360056"/>
                  </a:ext>
                </a:extLst>
              </a:tr>
            </a:tbl>
          </a:graphicData>
        </a:graphic>
      </p:graphicFrame>
      <p:graphicFrame>
        <p:nvGraphicFramePr>
          <p:cNvPr id="10" name="Table 9" descr="33 Hoang Trong Bach">
            <a:extLst>
              <a:ext uri="{FF2B5EF4-FFF2-40B4-BE49-F238E27FC236}">
                <a16:creationId xmlns:a16="http://schemas.microsoft.com/office/drawing/2014/main" id="{EE73E8A5-D699-6F96-D9C0-16346146BE2C}"/>
              </a:ext>
            </a:extLst>
          </p:cNvPr>
          <p:cNvGraphicFramePr>
            <a:graphicFrameLocks noGrp="1"/>
          </p:cNvGraphicFramePr>
          <p:nvPr>
            <p:extLst>
              <p:ext uri="{D42A27DB-BD31-4B8C-83A1-F6EECF244321}">
                <p14:modId xmlns:p14="http://schemas.microsoft.com/office/powerpoint/2010/main" val="2308904666"/>
              </p:ext>
            </p:extLst>
          </p:nvPr>
        </p:nvGraphicFramePr>
        <p:xfrm>
          <a:off x="1679416" y="2516012"/>
          <a:ext cx="5940584" cy="1390687"/>
        </p:xfrm>
        <a:graphic>
          <a:graphicData uri="http://schemas.openxmlformats.org/drawingml/2006/table">
            <a:tbl>
              <a:tblPr firstRow="1" firstCol="1" bandRow="1">
                <a:tableStyleId>{5C22544A-7EE6-4342-B048-85BDC9FD1C3A}</a:tableStyleId>
              </a:tblPr>
              <a:tblGrid>
                <a:gridCol w="1979946">
                  <a:extLst>
                    <a:ext uri="{9D8B030D-6E8A-4147-A177-3AD203B41FA5}">
                      <a16:colId xmlns:a16="http://schemas.microsoft.com/office/drawing/2014/main" val="3061832517"/>
                    </a:ext>
                  </a:extLst>
                </a:gridCol>
                <a:gridCol w="1979946">
                  <a:extLst>
                    <a:ext uri="{9D8B030D-6E8A-4147-A177-3AD203B41FA5}">
                      <a16:colId xmlns:a16="http://schemas.microsoft.com/office/drawing/2014/main" val="1673944670"/>
                    </a:ext>
                  </a:extLst>
                </a:gridCol>
                <a:gridCol w="1980692">
                  <a:extLst>
                    <a:ext uri="{9D8B030D-6E8A-4147-A177-3AD203B41FA5}">
                      <a16:colId xmlns:a16="http://schemas.microsoft.com/office/drawing/2014/main" val="2570016354"/>
                    </a:ext>
                  </a:extLst>
                </a:gridCol>
              </a:tblGrid>
              <a:tr h="1390687">
                <a:tc>
                  <a:txBody>
                    <a:bodyPr/>
                    <a:lstStyle/>
                    <a:p>
                      <a:pPr algn="just">
                        <a:lnSpc>
                          <a:spcPct val="115000"/>
                        </a:lnSpc>
                      </a:pPr>
                      <a:r>
                        <a:rPr lang="pt-BR" sz="2400" b="0">
                          <a:solidFill>
                            <a:schemeClr val="tx2"/>
                          </a:solidFill>
                          <a:effectLst/>
                        </a:rPr>
                        <a:t>W</a:t>
                      </a:r>
                      <a:r>
                        <a:rPr lang="pt-BR" sz="2400" b="0" baseline="-25000">
                          <a:solidFill>
                            <a:schemeClr val="tx2"/>
                          </a:solidFill>
                          <a:effectLst/>
                        </a:rPr>
                        <a:t>t1</a:t>
                      </a:r>
                      <a:r>
                        <a:rPr lang="pt-BR" sz="2400" b="0">
                          <a:solidFill>
                            <a:schemeClr val="tx2"/>
                          </a:solidFill>
                          <a:effectLst/>
                        </a:rPr>
                        <a:t> = mgh</a:t>
                      </a:r>
                      <a:r>
                        <a:rPr lang="pt-BR" sz="2400" b="0" baseline="-25000">
                          <a:solidFill>
                            <a:schemeClr val="tx2"/>
                          </a:solidFill>
                          <a:effectLst/>
                        </a:rPr>
                        <a:t>1</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60.9,8.1 </a:t>
                      </a:r>
                    </a:p>
                    <a:p>
                      <a:pPr algn="r">
                        <a:lnSpc>
                          <a:spcPct val="115000"/>
                        </a:lnSpc>
                      </a:pPr>
                      <a:r>
                        <a:rPr lang="pt-BR" sz="2400" b="0">
                          <a:solidFill>
                            <a:schemeClr val="tx2"/>
                          </a:solidFill>
                          <a:effectLst/>
                        </a:rPr>
                        <a:t>= 588J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15000"/>
                        </a:lnSpc>
                      </a:pPr>
                      <a:r>
                        <a:rPr lang="pt-BR" sz="2400" b="0">
                          <a:solidFill>
                            <a:schemeClr val="tx2"/>
                          </a:solidFill>
                          <a:effectLst/>
                        </a:rPr>
                        <a:t>W’</a:t>
                      </a:r>
                      <a:r>
                        <a:rPr lang="pt-BR" sz="2400" b="0" baseline="-25000">
                          <a:solidFill>
                            <a:schemeClr val="tx2"/>
                          </a:solidFill>
                          <a:effectLst/>
                        </a:rPr>
                        <a:t>t1</a:t>
                      </a:r>
                      <a:r>
                        <a:rPr lang="pt-BR" sz="2400" b="0">
                          <a:solidFill>
                            <a:schemeClr val="tx2"/>
                          </a:solidFill>
                          <a:effectLst/>
                        </a:rPr>
                        <a:t> = mgh’</a:t>
                      </a:r>
                      <a:r>
                        <a:rPr lang="pt-BR" sz="2400" b="0" baseline="-25000">
                          <a:solidFill>
                            <a:schemeClr val="tx2"/>
                          </a:solidFill>
                          <a:effectLst/>
                        </a:rPr>
                        <a:t>1</a:t>
                      </a:r>
                      <a:r>
                        <a:rPr lang="pt-BR" sz="2400" b="0">
                          <a:solidFill>
                            <a:schemeClr val="tx2"/>
                          </a:solidFill>
                          <a:effectLst/>
                        </a:rPr>
                        <a:t> </a:t>
                      </a:r>
                    </a:p>
                    <a:p>
                      <a:pPr algn="r">
                        <a:lnSpc>
                          <a:spcPct val="115000"/>
                        </a:lnSpc>
                      </a:pPr>
                      <a:r>
                        <a:rPr lang="pt-BR" sz="2400" b="0">
                          <a:solidFill>
                            <a:schemeClr val="tx2"/>
                          </a:solidFill>
                          <a:effectLst/>
                        </a:rPr>
                        <a:t>= 0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15000"/>
                        </a:lnSpc>
                      </a:pPr>
                      <a:r>
                        <a:rPr lang="pt-BR" sz="2400" b="0">
                          <a:solidFill>
                            <a:schemeClr val="tx2"/>
                          </a:solidFill>
                          <a:effectLst/>
                        </a:rPr>
                        <a:t>W”</a:t>
                      </a:r>
                      <a:r>
                        <a:rPr lang="pt-BR" sz="2400" b="0" baseline="-25000">
                          <a:solidFill>
                            <a:schemeClr val="tx2"/>
                          </a:solidFill>
                          <a:effectLst/>
                        </a:rPr>
                        <a:t>t1</a:t>
                      </a:r>
                      <a:r>
                        <a:rPr lang="pt-BR" sz="2400" b="0">
                          <a:solidFill>
                            <a:schemeClr val="tx2"/>
                          </a:solidFill>
                          <a:effectLst/>
                        </a:rPr>
                        <a:t> = mgh”</a:t>
                      </a:r>
                      <a:r>
                        <a:rPr lang="pt-BR" sz="2400" b="0" baseline="-25000">
                          <a:solidFill>
                            <a:schemeClr val="tx2"/>
                          </a:solidFill>
                          <a:effectLst/>
                        </a:rPr>
                        <a:t>1</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60.9,8.3</a:t>
                      </a:r>
                    </a:p>
                    <a:p>
                      <a:pPr algn="r">
                        <a:lnSpc>
                          <a:spcPct val="115000"/>
                        </a:lnSpc>
                      </a:pPr>
                      <a:r>
                        <a:rPr lang="pt-BR" sz="2400" b="0">
                          <a:solidFill>
                            <a:schemeClr val="tx2"/>
                          </a:solidFill>
                          <a:effectLst/>
                        </a:rPr>
                        <a:t>= 1764J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242446289"/>
                  </a:ext>
                </a:extLst>
              </a:tr>
            </a:tbl>
          </a:graphicData>
        </a:graphic>
      </p:graphicFrame>
      <p:graphicFrame>
        <p:nvGraphicFramePr>
          <p:cNvPr id="11" name="Table 10" descr="33 Hoang Trong Bach">
            <a:extLst>
              <a:ext uri="{FF2B5EF4-FFF2-40B4-BE49-F238E27FC236}">
                <a16:creationId xmlns:a16="http://schemas.microsoft.com/office/drawing/2014/main" id="{811A1BF7-9748-A132-3CDB-74AFA3C6D946}"/>
              </a:ext>
            </a:extLst>
          </p:cNvPr>
          <p:cNvGraphicFramePr>
            <a:graphicFrameLocks noGrp="1"/>
          </p:cNvGraphicFramePr>
          <p:nvPr>
            <p:extLst>
              <p:ext uri="{D42A27DB-BD31-4B8C-83A1-F6EECF244321}">
                <p14:modId xmlns:p14="http://schemas.microsoft.com/office/powerpoint/2010/main" val="3180698065"/>
              </p:ext>
            </p:extLst>
          </p:nvPr>
        </p:nvGraphicFramePr>
        <p:xfrm>
          <a:off x="1679416" y="3887825"/>
          <a:ext cx="5940584" cy="1390687"/>
        </p:xfrm>
        <a:graphic>
          <a:graphicData uri="http://schemas.openxmlformats.org/drawingml/2006/table">
            <a:tbl>
              <a:tblPr firstRow="1" firstCol="1" bandRow="1">
                <a:tableStyleId>{5C22544A-7EE6-4342-B048-85BDC9FD1C3A}</a:tableStyleId>
              </a:tblPr>
              <a:tblGrid>
                <a:gridCol w="1979946">
                  <a:extLst>
                    <a:ext uri="{9D8B030D-6E8A-4147-A177-3AD203B41FA5}">
                      <a16:colId xmlns:a16="http://schemas.microsoft.com/office/drawing/2014/main" val="3061832517"/>
                    </a:ext>
                  </a:extLst>
                </a:gridCol>
                <a:gridCol w="1979946">
                  <a:extLst>
                    <a:ext uri="{9D8B030D-6E8A-4147-A177-3AD203B41FA5}">
                      <a16:colId xmlns:a16="http://schemas.microsoft.com/office/drawing/2014/main" val="1673944670"/>
                    </a:ext>
                  </a:extLst>
                </a:gridCol>
                <a:gridCol w="1980692">
                  <a:extLst>
                    <a:ext uri="{9D8B030D-6E8A-4147-A177-3AD203B41FA5}">
                      <a16:colId xmlns:a16="http://schemas.microsoft.com/office/drawing/2014/main" val="2570016354"/>
                    </a:ext>
                  </a:extLst>
                </a:gridCol>
              </a:tblGrid>
              <a:tr h="1390687">
                <a:tc>
                  <a:txBody>
                    <a:bodyPr/>
                    <a:lstStyle/>
                    <a:p>
                      <a:pPr algn="just">
                        <a:lnSpc>
                          <a:spcPct val="115000"/>
                        </a:lnSpc>
                      </a:pPr>
                      <a:r>
                        <a:rPr lang="pt-BR" sz="2400" b="0">
                          <a:solidFill>
                            <a:schemeClr val="tx2"/>
                          </a:solidFill>
                          <a:effectLst/>
                        </a:rPr>
                        <a:t>W</a:t>
                      </a:r>
                      <a:r>
                        <a:rPr lang="pt-BR" sz="2400" b="0" baseline="-25000">
                          <a:solidFill>
                            <a:schemeClr val="tx2"/>
                          </a:solidFill>
                          <a:effectLst/>
                        </a:rPr>
                        <a:t>t1</a:t>
                      </a:r>
                      <a:r>
                        <a:rPr lang="pt-BR" sz="2400" b="0">
                          <a:solidFill>
                            <a:schemeClr val="tx2"/>
                          </a:solidFill>
                          <a:effectLst/>
                        </a:rPr>
                        <a:t> = mgh</a:t>
                      </a:r>
                      <a:r>
                        <a:rPr lang="pt-BR" sz="2400" b="0" baseline="-25000">
                          <a:solidFill>
                            <a:schemeClr val="tx2"/>
                          </a:solidFill>
                          <a:effectLst/>
                        </a:rPr>
                        <a:t>1</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60.9,8.(-2) = -1176J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lnSpc>
                          <a:spcPct val="115000"/>
                        </a:lnSpc>
                      </a:pPr>
                      <a:r>
                        <a:rPr lang="pt-BR" sz="2400" b="0">
                          <a:solidFill>
                            <a:schemeClr val="tx2"/>
                          </a:solidFill>
                          <a:effectLst/>
                        </a:rPr>
                        <a:t>W’</a:t>
                      </a:r>
                      <a:r>
                        <a:rPr lang="pt-BR" sz="2400" b="0" baseline="-25000">
                          <a:solidFill>
                            <a:schemeClr val="tx2"/>
                          </a:solidFill>
                          <a:effectLst/>
                        </a:rPr>
                        <a:t>t2</a:t>
                      </a:r>
                      <a:r>
                        <a:rPr lang="pt-BR" sz="2400" b="0">
                          <a:solidFill>
                            <a:schemeClr val="tx2"/>
                          </a:solidFill>
                          <a:effectLst/>
                        </a:rPr>
                        <a:t> = mgh’</a:t>
                      </a:r>
                      <a:r>
                        <a:rPr lang="pt-BR" sz="2400" b="0" baseline="-25000">
                          <a:solidFill>
                            <a:schemeClr val="tx2"/>
                          </a:solidFill>
                          <a:effectLst/>
                        </a:rPr>
                        <a:t>2</a:t>
                      </a:r>
                      <a:endParaRPr lang="en-US" sz="2400" b="0">
                        <a:solidFill>
                          <a:schemeClr val="tx2"/>
                        </a:solidFill>
                        <a:effectLst/>
                      </a:endParaRPr>
                    </a:p>
                    <a:p>
                      <a:pPr algn="r">
                        <a:lnSpc>
                          <a:spcPct val="115000"/>
                        </a:lnSpc>
                      </a:pPr>
                      <a:r>
                        <a:rPr lang="pt-BR" sz="2400" b="0">
                          <a:solidFill>
                            <a:schemeClr val="tx2"/>
                          </a:solidFill>
                          <a:effectLst/>
                        </a:rPr>
                        <a:t>= 60.9,8.(-3) = -1764J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lnSpc>
                          <a:spcPct val="115000"/>
                        </a:lnSpc>
                      </a:pPr>
                      <a:r>
                        <a:rPr lang="pt-BR" sz="2400" b="0">
                          <a:solidFill>
                            <a:schemeClr val="tx2"/>
                          </a:solidFill>
                          <a:effectLst/>
                        </a:rPr>
                        <a:t>W”</a:t>
                      </a:r>
                      <a:r>
                        <a:rPr lang="pt-BR" sz="2400" b="0" baseline="-25000">
                          <a:solidFill>
                            <a:schemeClr val="tx2"/>
                          </a:solidFill>
                          <a:effectLst/>
                        </a:rPr>
                        <a:t>t2</a:t>
                      </a:r>
                      <a:r>
                        <a:rPr lang="pt-BR" sz="2400" b="0">
                          <a:solidFill>
                            <a:schemeClr val="tx2"/>
                          </a:solidFill>
                          <a:effectLst/>
                        </a:rPr>
                        <a:t> = mgh”</a:t>
                      </a:r>
                      <a:r>
                        <a:rPr lang="pt-BR" sz="2400" b="0" baseline="-25000">
                          <a:solidFill>
                            <a:schemeClr val="tx2"/>
                          </a:solidFill>
                          <a:effectLst/>
                        </a:rPr>
                        <a:t>2</a:t>
                      </a:r>
                      <a:r>
                        <a:rPr lang="pt-BR" sz="2400" b="0">
                          <a:solidFill>
                            <a:schemeClr val="tx2"/>
                          </a:solidFill>
                          <a:effectLst/>
                        </a:rPr>
                        <a:t> </a:t>
                      </a:r>
                    </a:p>
                    <a:p>
                      <a:pPr algn="r">
                        <a:lnSpc>
                          <a:spcPct val="115000"/>
                        </a:lnSpc>
                      </a:pPr>
                      <a:r>
                        <a:rPr lang="pt-BR" sz="2400" b="0">
                          <a:solidFill>
                            <a:schemeClr val="tx2"/>
                          </a:solidFill>
                          <a:effectLst/>
                        </a:rPr>
                        <a:t>= 0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09635738"/>
                  </a:ext>
                </a:extLst>
              </a:tr>
            </a:tbl>
          </a:graphicData>
        </a:graphic>
      </p:graphicFrame>
      <p:graphicFrame>
        <p:nvGraphicFramePr>
          <p:cNvPr id="12" name="Table 11" descr="33 Hoang Trong Bach">
            <a:extLst>
              <a:ext uri="{FF2B5EF4-FFF2-40B4-BE49-F238E27FC236}">
                <a16:creationId xmlns:a16="http://schemas.microsoft.com/office/drawing/2014/main" id="{DB2F8BFA-483D-DEEF-F608-865F05ABBFC0}"/>
              </a:ext>
            </a:extLst>
          </p:cNvPr>
          <p:cNvGraphicFramePr>
            <a:graphicFrameLocks noGrp="1"/>
          </p:cNvGraphicFramePr>
          <p:nvPr>
            <p:extLst>
              <p:ext uri="{D42A27DB-BD31-4B8C-83A1-F6EECF244321}">
                <p14:modId xmlns:p14="http://schemas.microsoft.com/office/powerpoint/2010/main" val="129597876"/>
              </p:ext>
            </p:extLst>
          </p:nvPr>
        </p:nvGraphicFramePr>
        <p:xfrm>
          <a:off x="1679416" y="5296711"/>
          <a:ext cx="5940584" cy="1390687"/>
        </p:xfrm>
        <a:graphic>
          <a:graphicData uri="http://schemas.openxmlformats.org/drawingml/2006/table">
            <a:tbl>
              <a:tblPr firstRow="1" firstCol="1" bandRow="1">
                <a:tableStyleId>{5C22544A-7EE6-4342-B048-85BDC9FD1C3A}</a:tableStyleId>
              </a:tblPr>
              <a:tblGrid>
                <a:gridCol w="1979946">
                  <a:extLst>
                    <a:ext uri="{9D8B030D-6E8A-4147-A177-3AD203B41FA5}">
                      <a16:colId xmlns:a16="http://schemas.microsoft.com/office/drawing/2014/main" val="3061832517"/>
                    </a:ext>
                  </a:extLst>
                </a:gridCol>
                <a:gridCol w="1979946">
                  <a:extLst>
                    <a:ext uri="{9D8B030D-6E8A-4147-A177-3AD203B41FA5}">
                      <a16:colId xmlns:a16="http://schemas.microsoft.com/office/drawing/2014/main" val="1673944670"/>
                    </a:ext>
                  </a:extLst>
                </a:gridCol>
                <a:gridCol w="1980692">
                  <a:extLst>
                    <a:ext uri="{9D8B030D-6E8A-4147-A177-3AD203B41FA5}">
                      <a16:colId xmlns:a16="http://schemas.microsoft.com/office/drawing/2014/main" val="2570016354"/>
                    </a:ext>
                  </a:extLst>
                </a:gridCol>
              </a:tblGrid>
              <a:tr h="1390687">
                <a:tc>
                  <a:txBody>
                    <a:bodyPr/>
                    <a:lstStyle/>
                    <a:p>
                      <a:pPr algn="just">
                        <a:lnSpc>
                          <a:spcPct val="115000"/>
                        </a:lnSpc>
                      </a:pPr>
                      <a:r>
                        <a:rPr lang="pt-BR" sz="2400" b="0">
                          <a:solidFill>
                            <a:schemeClr val="tx2"/>
                          </a:solidFill>
                          <a:effectLst/>
                          <a:sym typeface="Symbol" panose="05050102010706020507" pitchFamily="18" charset="2"/>
                        </a:rPr>
                        <a:t></a:t>
                      </a:r>
                      <a:r>
                        <a:rPr lang="pt-BR" sz="2400" b="0">
                          <a:solidFill>
                            <a:schemeClr val="tx2"/>
                          </a:solidFill>
                          <a:effectLst/>
                        </a:rPr>
                        <a:t>W</a:t>
                      </a:r>
                      <a:r>
                        <a:rPr lang="pt-BR" sz="2400" b="0" baseline="-25000">
                          <a:solidFill>
                            <a:schemeClr val="tx2"/>
                          </a:solidFill>
                          <a:effectLst/>
                        </a:rPr>
                        <a:t>t</a:t>
                      </a:r>
                      <a:r>
                        <a:rPr lang="pt-BR" sz="2400" b="0">
                          <a:solidFill>
                            <a:schemeClr val="tx2"/>
                          </a:solidFill>
                          <a:effectLst/>
                        </a:rPr>
                        <a:t> </a:t>
                      </a:r>
                    </a:p>
                    <a:p>
                      <a:pPr algn="r">
                        <a:lnSpc>
                          <a:spcPct val="115000"/>
                        </a:lnSpc>
                      </a:pPr>
                      <a:r>
                        <a:rPr lang="pt-BR" sz="2400" b="0">
                          <a:solidFill>
                            <a:schemeClr val="tx2"/>
                          </a:solidFill>
                          <a:effectLst/>
                        </a:rPr>
                        <a:t>= W</a:t>
                      </a:r>
                      <a:r>
                        <a:rPr lang="pt-BR" sz="2400" b="0" baseline="-25000">
                          <a:solidFill>
                            <a:schemeClr val="tx2"/>
                          </a:solidFill>
                          <a:effectLst/>
                        </a:rPr>
                        <a:t>t2</a:t>
                      </a:r>
                      <a:r>
                        <a:rPr lang="pt-BR" sz="2400" b="0">
                          <a:solidFill>
                            <a:schemeClr val="tx2"/>
                          </a:solidFill>
                          <a:effectLst/>
                        </a:rPr>
                        <a:t> – W</a:t>
                      </a:r>
                      <a:r>
                        <a:rPr lang="pt-BR" sz="2400" b="0" baseline="-25000">
                          <a:solidFill>
                            <a:schemeClr val="tx2"/>
                          </a:solidFill>
                          <a:effectLst/>
                        </a:rPr>
                        <a:t>t0</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-1176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15000"/>
                        </a:lnSpc>
                      </a:pPr>
                      <a:r>
                        <a:rPr lang="pt-BR" sz="2400" b="0">
                          <a:solidFill>
                            <a:schemeClr val="tx2"/>
                          </a:solidFill>
                          <a:effectLst/>
                          <a:sym typeface="Symbol" panose="05050102010706020507" pitchFamily="18" charset="2"/>
                        </a:rPr>
                        <a:t></a:t>
                      </a:r>
                      <a:r>
                        <a:rPr lang="pt-BR" sz="2400" b="0">
                          <a:solidFill>
                            <a:schemeClr val="tx2"/>
                          </a:solidFill>
                          <a:effectLst/>
                        </a:rPr>
                        <a:t>W’</a:t>
                      </a:r>
                      <a:r>
                        <a:rPr lang="pt-BR" sz="2400" b="0" baseline="-25000">
                          <a:solidFill>
                            <a:schemeClr val="tx2"/>
                          </a:solidFill>
                          <a:effectLst/>
                        </a:rPr>
                        <a:t>t</a:t>
                      </a:r>
                      <a:r>
                        <a:rPr lang="pt-BR" sz="2400" b="0">
                          <a:solidFill>
                            <a:schemeClr val="tx2"/>
                          </a:solidFill>
                          <a:effectLst/>
                        </a:rPr>
                        <a:t> </a:t>
                      </a:r>
                    </a:p>
                    <a:p>
                      <a:pPr algn="r">
                        <a:lnSpc>
                          <a:spcPct val="115000"/>
                        </a:lnSpc>
                      </a:pPr>
                      <a:r>
                        <a:rPr lang="pt-BR" sz="2400" b="0">
                          <a:solidFill>
                            <a:schemeClr val="tx2"/>
                          </a:solidFill>
                          <a:effectLst/>
                        </a:rPr>
                        <a:t>= W’</a:t>
                      </a:r>
                      <a:r>
                        <a:rPr lang="pt-BR" sz="2400" b="0" baseline="-25000">
                          <a:solidFill>
                            <a:schemeClr val="tx2"/>
                          </a:solidFill>
                          <a:effectLst/>
                        </a:rPr>
                        <a:t>t2</a:t>
                      </a:r>
                      <a:r>
                        <a:rPr lang="pt-BR" sz="2400" b="0">
                          <a:solidFill>
                            <a:schemeClr val="tx2"/>
                          </a:solidFill>
                          <a:effectLst/>
                        </a:rPr>
                        <a:t> – W’</a:t>
                      </a:r>
                      <a:r>
                        <a:rPr lang="pt-BR" sz="2400" b="0" baseline="-25000">
                          <a:solidFill>
                            <a:schemeClr val="tx2"/>
                          </a:solidFill>
                          <a:effectLst/>
                        </a:rPr>
                        <a:t>t0</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-1176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15000"/>
                        </a:lnSpc>
                      </a:pPr>
                      <a:r>
                        <a:rPr lang="pt-BR" sz="2400" b="0">
                          <a:solidFill>
                            <a:schemeClr val="tx2"/>
                          </a:solidFill>
                          <a:effectLst/>
                          <a:sym typeface="Symbol" panose="05050102010706020507" pitchFamily="18" charset="2"/>
                        </a:rPr>
                        <a:t></a:t>
                      </a:r>
                      <a:r>
                        <a:rPr lang="pt-BR" sz="2400" b="0">
                          <a:solidFill>
                            <a:schemeClr val="tx2"/>
                          </a:solidFill>
                          <a:effectLst/>
                        </a:rPr>
                        <a:t>W”</a:t>
                      </a:r>
                      <a:r>
                        <a:rPr lang="pt-BR" sz="2400" b="0" baseline="-25000">
                          <a:solidFill>
                            <a:schemeClr val="tx2"/>
                          </a:solidFill>
                          <a:effectLst/>
                        </a:rPr>
                        <a:t>t</a:t>
                      </a:r>
                      <a:r>
                        <a:rPr lang="pt-BR" sz="2400" b="0">
                          <a:solidFill>
                            <a:schemeClr val="tx2"/>
                          </a:solidFill>
                          <a:effectLst/>
                        </a:rPr>
                        <a:t> </a:t>
                      </a:r>
                    </a:p>
                    <a:p>
                      <a:pPr algn="r">
                        <a:lnSpc>
                          <a:spcPct val="115000"/>
                        </a:lnSpc>
                      </a:pPr>
                      <a:r>
                        <a:rPr lang="pt-BR" sz="2400" b="0">
                          <a:solidFill>
                            <a:schemeClr val="tx2"/>
                          </a:solidFill>
                          <a:effectLst/>
                        </a:rPr>
                        <a:t>= W”</a:t>
                      </a:r>
                      <a:r>
                        <a:rPr lang="pt-BR" sz="2400" b="0" baseline="-25000">
                          <a:solidFill>
                            <a:schemeClr val="tx2"/>
                          </a:solidFill>
                          <a:effectLst/>
                        </a:rPr>
                        <a:t>t2</a:t>
                      </a:r>
                      <a:r>
                        <a:rPr lang="pt-BR" sz="2400" b="0">
                          <a:solidFill>
                            <a:schemeClr val="tx2"/>
                          </a:solidFill>
                          <a:effectLst/>
                        </a:rPr>
                        <a:t> – W”</a:t>
                      </a:r>
                      <a:r>
                        <a:rPr lang="pt-BR" sz="2400" b="0" baseline="-25000">
                          <a:solidFill>
                            <a:schemeClr val="tx2"/>
                          </a:solidFill>
                          <a:effectLst/>
                        </a:rPr>
                        <a:t>t0</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-1176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298019784"/>
                  </a:ext>
                </a:extLst>
              </a:tr>
            </a:tbl>
          </a:graphicData>
        </a:graphic>
      </p:graphicFrame>
    </p:spTree>
    <p:extLst>
      <p:ext uri="{BB962C8B-B14F-4D97-AF65-F5344CB8AC3E}">
        <p14:creationId xmlns:p14="http://schemas.microsoft.com/office/powerpoint/2010/main" val="28633386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 descr="33 Hoang Trong Bach"/>
          <p:cNvSpPr/>
          <p:nvPr/>
        </p:nvSpPr>
        <p:spPr>
          <a:xfrm>
            <a:off x="0" y="1295400"/>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err="1"/>
              <a:t>Câu</a:t>
            </a:r>
            <a:r>
              <a:rPr lang="en-US" sz="3200" b="1" dirty="0"/>
              <a:t> 1</a:t>
            </a:r>
          </a:p>
        </p:txBody>
      </p:sp>
      <p:sp>
        <p:nvSpPr>
          <p:cNvPr id="2" name="Title 1" descr="33 Hoang Trong Bach"/>
          <p:cNvSpPr>
            <a:spLocks noGrp="1"/>
          </p:cNvSpPr>
          <p:nvPr>
            <p:ph type="title" idx="4294967295"/>
          </p:nvPr>
        </p:nvSpPr>
        <p:spPr>
          <a:xfrm>
            <a:off x="0" y="0"/>
            <a:ext cx="12192000" cy="1082675"/>
          </a:xfrm>
        </p:spPr>
        <p:style>
          <a:lnRef idx="2">
            <a:schemeClr val="accent2"/>
          </a:lnRef>
          <a:fillRef idx="1">
            <a:schemeClr val="lt1"/>
          </a:fillRef>
          <a:effectRef idx="0">
            <a:schemeClr val="accent2"/>
          </a:effectRef>
          <a:fontRef idx="minor">
            <a:schemeClr val="dk1"/>
          </a:fontRef>
        </p:style>
        <p:txBody>
          <a:bodyPr>
            <a:normAutofit/>
          </a:bodyPr>
          <a:lstStyle/>
          <a:p>
            <a:pPr algn="ctr"/>
            <a:r>
              <a:rPr lang="en-US" sz="6600" b="1" dirty="0" err="1">
                <a:ln w="22225">
                  <a:solidFill>
                    <a:schemeClr val="accent2"/>
                  </a:solidFill>
                  <a:prstDash val="solid"/>
                </a:ln>
                <a:solidFill>
                  <a:schemeClr val="accent2">
                    <a:lumMod val="40000"/>
                    <a:lumOff val="60000"/>
                  </a:schemeClr>
                </a:solidFill>
              </a:rPr>
              <a:t>Kiểm</a:t>
            </a:r>
            <a:r>
              <a:rPr lang="en-US" sz="6600" b="1" dirty="0">
                <a:ln w="22225">
                  <a:solidFill>
                    <a:schemeClr val="accent2"/>
                  </a:solidFill>
                  <a:prstDash val="solid"/>
                </a:ln>
                <a:solidFill>
                  <a:schemeClr val="accent2">
                    <a:lumMod val="40000"/>
                    <a:lumOff val="60000"/>
                  </a:schemeClr>
                </a:solidFill>
              </a:rPr>
              <a:t> </a:t>
            </a:r>
            <a:r>
              <a:rPr lang="en-US" sz="6600" b="1" dirty="0" err="1">
                <a:ln w="22225">
                  <a:solidFill>
                    <a:schemeClr val="accent2"/>
                  </a:solidFill>
                  <a:prstDash val="solid"/>
                </a:ln>
                <a:solidFill>
                  <a:schemeClr val="accent2">
                    <a:lumMod val="40000"/>
                    <a:lumOff val="60000"/>
                  </a:schemeClr>
                </a:solidFill>
              </a:rPr>
              <a:t>tra</a:t>
            </a:r>
            <a:r>
              <a:rPr lang="en-US" sz="6600" b="1" dirty="0">
                <a:ln w="22225">
                  <a:solidFill>
                    <a:schemeClr val="accent2"/>
                  </a:solidFill>
                  <a:prstDash val="solid"/>
                </a:ln>
                <a:solidFill>
                  <a:schemeClr val="accent2">
                    <a:lumMod val="40000"/>
                    <a:lumOff val="60000"/>
                  </a:schemeClr>
                </a:solidFill>
              </a:rPr>
              <a:t> </a:t>
            </a:r>
            <a:r>
              <a:rPr lang="en-US" sz="6600" b="1" dirty="0" err="1">
                <a:ln w="22225">
                  <a:solidFill>
                    <a:schemeClr val="accent2"/>
                  </a:solidFill>
                  <a:prstDash val="solid"/>
                </a:ln>
                <a:solidFill>
                  <a:schemeClr val="accent2">
                    <a:lumMod val="40000"/>
                    <a:lumOff val="60000"/>
                  </a:schemeClr>
                </a:solidFill>
              </a:rPr>
              <a:t>bài</a:t>
            </a:r>
            <a:r>
              <a:rPr lang="en-US" sz="6600" b="1" dirty="0">
                <a:ln w="22225">
                  <a:solidFill>
                    <a:schemeClr val="accent2"/>
                  </a:solidFill>
                  <a:prstDash val="solid"/>
                </a:ln>
                <a:solidFill>
                  <a:schemeClr val="accent2">
                    <a:lumMod val="40000"/>
                    <a:lumOff val="60000"/>
                  </a:schemeClr>
                </a:solidFill>
              </a:rPr>
              <a:t> </a:t>
            </a:r>
            <a:r>
              <a:rPr lang="en-US" sz="6600" b="1" dirty="0" err="1">
                <a:ln w="22225">
                  <a:solidFill>
                    <a:schemeClr val="accent2"/>
                  </a:solidFill>
                  <a:prstDash val="solid"/>
                </a:ln>
                <a:solidFill>
                  <a:schemeClr val="accent2">
                    <a:lumMod val="40000"/>
                    <a:lumOff val="60000"/>
                  </a:schemeClr>
                </a:solidFill>
              </a:rPr>
              <a:t>cũ</a:t>
            </a:r>
            <a:endParaRPr lang="en-US" sz="6600" b="1" dirty="0">
              <a:ln w="22225">
                <a:solidFill>
                  <a:schemeClr val="accent2"/>
                </a:solidFill>
                <a:prstDash val="solid"/>
              </a:ln>
              <a:solidFill>
                <a:schemeClr val="accent2">
                  <a:lumMod val="40000"/>
                  <a:lumOff val="60000"/>
                </a:schemeClr>
              </a:solidFill>
            </a:endParaRPr>
          </a:p>
        </p:txBody>
      </p:sp>
      <p:grpSp>
        <p:nvGrpSpPr>
          <p:cNvPr id="28" name="hỏi 1" descr="33 Hoang Trong Bach"/>
          <p:cNvGrpSpPr/>
          <p:nvPr/>
        </p:nvGrpSpPr>
        <p:grpSpPr>
          <a:xfrm>
            <a:off x="1219200" y="1295399"/>
            <a:ext cx="7341431" cy="1828800"/>
            <a:chOff x="2819402" y="1502315"/>
            <a:chExt cx="7122284" cy="971219"/>
          </a:xfrm>
        </p:grpSpPr>
        <p:sp>
          <p:nvSpPr>
            <p:cNvPr id="29" name="TextBox 28"/>
            <p:cNvSpPr txBox="1"/>
            <p:nvPr/>
          </p:nvSpPr>
          <p:spPr>
            <a:xfrm>
              <a:off x="2921049" y="1832646"/>
              <a:ext cx="7020637" cy="310556"/>
            </a:xfrm>
            <a:prstGeom prst="rect">
              <a:avLst/>
            </a:prstGeom>
            <a:noFill/>
          </p:spPr>
          <p:txBody>
            <a:bodyPr wrap="square" rtlCol="0">
              <a:spAutoFit/>
            </a:bodyPr>
            <a:lstStyle/>
            <a:p>
              <a:r>
                <a:rPr lang="en-US" sz="3200"/>
                <a:t>Lực </a:t>
              </a:r>
              <a:r>
                <a:rPr lang="en-US" sz="3200" dirty="0" err="1"/>
                <a:t>tác</a:t>
              </a:r>
              <a:r>
                <a:rPr lang="en-US" sz="3200" dirty="0"/>
                <a:t> </a:t>
              </a:r>
              <a:r>
                <a:rPr lang="en-US" sz="3200" dirty="0" err="1"/>
                <a:t>dụng</a:t>
              </a:r>
              <a:r>
                <a:rPr lang="en-US" sz="3200" dirty="0"/>
                <a:t> </a:t>
              </a:r>
              <a:r>
                <a:rPr lang="en-US" sz="3200" dirty="0" err="1"/>
                <a:t>càng</a:t>
              </a:r>
              <a:r>
                <a:rPr lang="en-US" sz="3200" dirty="0"/>
                <a:t> </a:t>
              </a:r>
              <a:r>
                <a:rPr lang="en-US" sz="3200" dirty="0" err="1"/>
                <a:t>lớn</a:t>
              </a:r>
              <a:r>
                <a:rPr lang="en-US" sz="3200" dirty="0"/>
                <a:t> </a:t>
              </a:r>
              <a:r>
                <a:rPr lang="en-US" sz="3200" dirty="0" err="1"/>
                <a:t>sinh</a:t>
              </a:r>
              <a:r>
                <a:rPr lang="en-US" sz="3200" dirty="0"/>
                <a:t> </a:t>
              </a:r>
              <a:r>
                <a:rPr lang="en-US" sz="3200" dirty="0" err="1"/>
                <a:t>công</a:t>
              </a:r>
              <a:r>
                <a:rPr lang="en-US" sz="3200" dirty="0"/>
                <a:t>….</a:t>
              </a:r>
            </a:p>
          </p:txBody>
        </p:sp>
        <p:sp>
          <p:nvSpPr>
            <p:cNvPr id="30" name="Rectangle 29"/>
            <p:cNvSpPr/>
            <p:nvPr/>
          </p:nvSpPr>
          <p:spPr>
            <a:xfrm>
              <a:off x="2819402" y="1502315"/>
              <a:ext cx="72077" cy="97121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3200"/>
            </a:p>
          </p:txBody>
        </p:sp>
      </p:grpSp>
      <p:sp>
        <p:nvSpPr>
          <p:cNvPr id="19" name="Rounded Rectangle 18" descr="33 Hoang Trong Bach">
            <a:hlinkClick r:id="rId3" action="ppaction://hlinksldjump"/>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
        <p:nvSpPr>
          <p:cNvPr id="3" name="Up Ribbon 2" descr="33 Hoang Trong Bach"/>
          <p:cNvSpPr/>
          <p:nvPr/>
        </p:nvSpPr>
        <p:spPr>
          <a:xfrm rot="20731782">
            <a:off x="5475798" y="3360803"/>
            <a:ext cx="4265062" cy="1676400"/>
          </a:xfrm>
          <a:prstGeom prst="ribbon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LỚN</a:t>
            </a:r>
          </a:p>
        </p:txBody>
      </p:sp>
    </p:spTree>
    <p:extLst>
      <p:ext uri="{BB962C8B-B14F-4D97-AF65-F5344CB8AC3E}">
        <p14:creationId xmlns:p14="http://schemas.microsoft.com/office/powerpoint/2010/main" val="98502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title"/>
          </p:nvPr>
        </p:nvSpPr>
        <p:spPr>
          <a:xfrm>
            <a:off x="838200" y="365126"/>
            <a:ext cx="9829800" cy="777874"/>
          </a:xfrm>
        </p:spPr>
        <p:txBody>
          <a:bodyPr>
            <a:normAutofit/>
          </a:bodyPr>
          <a:lstStyle/>
          <a:p>
            <a:r>
              <a:rPr lang="en-US" sz="4400" b="1"/>
              <a:t>3</a:t>
            </a:r>
            <a:r>
              <a:rPr lang="vi-VN" sz="4400" b="1"/>
              <a:t>. </a:t>
            </a:r>
            <a:r>
              <a:rPr lang="en-US" sz="4400" b="1" dirty="0"/>
              <a:t>CƠ NĂNG:</a:t>
            </a:r>
            <a:endParaRPr lang="en-GB" sz="4400" b="1" dirty="0"/>
          </a:p>
        </p:txBody>
      </p:sp>
      <p:pic>
        <p:nvPicPr>
          <p:cNvPr id="4" name="Picture 2" descr="33 Hoang Trong Bach">
            <a:extLst>
              <a:ext uri="{FF2B5EF4-FFF2-40B4-BE49-F238E27FC236}">
                <a16:creationId xmlns:a16="http://schemas.microsoft.com/office/drawing/2014/main" id="{DDB648A9-B9E9-BCD9-A8A8-9C38E4876B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7" r="8019"/>
          <a:stretch/>
        </p:blipFill>
        <p:spPr bwMode="auto">
          <a:xfrm>
            <a:off x="1791455" y="1676400"/>
            <a:ext cx="7733545" cy="452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93113"/>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3" name="Text Placeholder 2" descr="33 Hoang Trong Bach">
            <a:extLst>
              <a:ext uri="{FF2B5EF4-FFF2-40B4-BE49-F238E27FC236}">
                <a16:creationId xmlns:a16="http://schemas.microsoft.com/office/drawing/2014/main" id="{34710932-16A9-C0A3-554E-DA69CF753957}"/>
              </a:ext>
            </a:extLst>
          </p:cNvPr>
          <p:cNvSpPr>
            <a:spLocks noGrp="1"/>
          </p:cNvSpPr>
          <p:nvPr>
            <p:ph idx="1"/>
          </p:nvPr>
        </p:nvSpPr>
        <p:spPr>
          <a:xfrm>
            <a:off x="533400" y="1057274"/>
            <a:ext cx="11125200" cy="1478348"/>
          </a:xfrm>
          <a:noFill/>
          <a:ln w="28575">
            <a:solidFill>
              <a:schemeClr val="accent2"/>
            </a:solidFill>
          </a:ln>
        </p:spPr>
        <p:style>
          <a:lnRef idx="1">
            <a:schemeClr val="accent4"/>
          </a:lnRef>
          <a:fillRef idx="3">
            <a:schemeClr val="accent4"/>
          </a:fillRef>
          <a:effectRef idx="2">
            <a:schemeClr val="accent4"/>
          </a:effectRef>
          <a:fontRef idx="minor">
            <a:schemeClr val="lt1"/>
          </a:fontRef>
        </p:style>
        <p:txBody>
          <a:bodyPr>
            <a:noAutofit/>
          </a:bodyPr>
          <a:lstStyle/>
          <a:p>
            <a:pPr marL="0" lvl="1" indent="0" algn="just" defTabSz="1066800">
              <a:spcBef>
                <a:spcPct val="0"/>
              </a:spcBef>
              <a:spcAft>
                <a:spcPct val="15000"/>
              </a:spcAft>
              <a:buNone/>
            </a:pPr>
            <a:endParaRPr lang="pt-BR" sz="2400">
              <a:solidFill>
                <a:schemeClr val="tx2"/>
              </a:solidFill>
            </a:endParaRPr>
          </a:p>
          <a:p>
            <a:pPr marL="0" lvl="1" indent="0" algn="just" defTabSz="1066800">
              <a:spcBef>
                <a:spcPct val="0"/>
              </a:spcBef>
              <a:spcAft>
                <a:spcPct val="15000"/>
              </a:spcAft>
              <a:buNone/>
            </a:pPr>
            <a:r>
              <a:rPr lang="vi-VN" sz="2400">
                <a:solidFill>
                  <a:schemeClr val="tx2"/>
                </a:solidFill>
              </a:rPr>
              <a:t>Quan sát Hình 17.7, nhận xét về sự chuyển hóa qua lại giữa động năng và thế năng của người khi trượt xuống đường trượt nước (Hình 17.7a) và quả bóng rổ khi được ném lên cao (Hình 17.7b). Từ đó, đưa ra được kết luận gì?</a:t>
            </a:r>
            <a:endParaRPr lang="en-US" sz="2400" dirty="0">
              <a:solidFill>
                <a:schemeClr val="tx2"/>
              </a:solidFill>
            </a:endParaRPr>
          </a:p>
        </p:txBody>
      </p:sp>
      <p:pic>
        <p:nvPicPr>
          <p:cNvPr id="18" name="Picture 17" descr="33 Hoang Trong Bach">
            <a:extLst>
              <a:ext uri="{FF2B5EF4-FFF2-40B4-BE49-F238E27FC236}">
                <a16:creationId xmlns:a16="http://schemas.microsoft.com/office/drawing/2014/main" id="{615CFB2C-21EF-C514-38BC-C83EF7F19087}"/>
              </a:ext>
            </a:extLst>
          </p:cNvPr>
          <p:cNvPicPr>
            <a:picLocks noChangeAspect="1"/>
          </p:cNvPicPr>
          <p:nvPr/>
        </p:nvPicPr>
        <p:blipFill>
          <a:blip r:embed="rId2"/>
          <a:stretch>
            <a:fillRect/>
          </a:stretch>
        </p:blipFill>
        <p:spPr>
          <a:xfrm>
            <a:off x="5721447" y="682721"/>
            <a:ext cx="749105" cy="749105"/>
          </a:xfrm>
          <a:prstGeom prst="rect">
            <a:avLst/>
          </a:prstGeom>
        </p:spPr>
      </p:pic>
      <p:pic>
        <p:nvPicPr>
          <p:cNvPr id="4" name="Picture 3" descr="33 Hoang Trong Bach">
            <a:extLst>
              <a:ext uri="{FF2B5EF4-FFF2-40B4-BE49-F238E27FC236}">
                <a16:creationId xmlns:a16="http://schemas.microsoft.com/office/drawing/2014/main" id="{764B2D89-EF73-9AB2-6349-CBD28EFE4F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3885" y="2592476"/>
            <a:ext cx="6858000" cy="3806896"/>
          </a:xfrm>
          <a:prstGeom prst="rect">
            <a:avLst/>
          </a:prstGeom>
          <a:noFill/>
          <a:ln>
            <a:noFill/>
          </a:ln>
        </p:spPr>
      </p:pic>
      <p:sp>
        <p:nvSpPr>
          <p:cNvPr id="7" name="TextBox 6" descr="33 Hoang Trong Bach">
            <a:extLst>
              <a:ext uri="{FF2B5EF4-FFF2-40B4-BE49-F238E27FC236}">
                <a16:creationId xmlns:a16="http://schemas.microsoft.com/office/drawing/2014/main" id="{0B35B812-615F-31D7-7EC9-5638B2EA1AAF}"/>
              </a:ext>
            </a:extLst>
          </p:cNvPr>
          <p:cNvSpPr txBox="1"/>
          <p:nvPr/>
        </p:nvSpPr>
        <p:spPr>
          <a:xfrm>
            <a:off x="533400" y="5814381"/>
            <a:ext cx="11125200" cy="1043619"/>
          </a:xfrm>
          <a:prstGeom prst="rect">
            <a:avLst/>
          </a:prstGeom>
          <a:solidFill>
            <a:schemeClr val="accent1">
              <a:lumMod val="20000"/>
              <a:lumOff val="80000"/>
            </a:schemeClr>
          </a:solidFill>
        </p:spPr>
        <p:txBody>
          <a:bodyPr wrap="square">
            <a:spAutoFit/>
          </a:bodyPr>
          <a:lstStyle/>
          <a:p>
            <a:pPr algn="just">
              <a:lnSpc>
                <a:spcPct val="115000"/>
              </a:lnSpc>
            </a:pPr>
            <a:r>
              <a:rPr lang="en-US" sz="2800" b="1">
                <a:solidFill>
                  <a:srgbClr val="000000"/>
                </a:solidFill>
                <a:effectLst/>
                <a:ea typeface="Times New Roman" panose="02020603050405020304" pitchFamily="18" charset="0"/>
                <a:sym typeface="Symbol" panose="05050102010706020507" pitchFamily="18" charset="2"/>
              </a:rPr>
              <a:t></a:t>
            </a:r>
            <a:r>
              <a:rPr lang="en-US" sz="2800" b="1">
                <a:solidFill>
                  <a:srgbClr val="000000"/>
                </a:solidFill>
                <a:effectLst/>
                <a:ea typeface="Times New Roman" panose="02020603050405020304" pitchFamily="18" charset="0"/>
              </a:rPr>
              <a:t> Kết luận:</a:t>
            </a:r>
            <a:r>
              <a:rPr lang="en-US" sz="2800">
                <a:solidFill>
                  <a:srgbClr val="000000"/>
                </a:solidFill>
                <a:effectLst/>
                <a:ea typeface="Times New Roman" panose="02020603050405020304" pitchFamily="18" charset="0"/>
              </a:rPr>
              <a:t> Trong quá trình chuyển động, động năng và thế năng của vật có thể chuyển hóa qua lại với nhau.</a:t>
            </a:r>
            <a:endParaRPr lang="en-US" sz="2800">
              <a:effectLst/>
              <a:ea typeface="Times New Roman" panose="02020603050405020304" pitchFamily="18" charset="0"/>
            </a:endParaRPr>
          </a:p>
        </p:txBody>
      </p:sp>
    </p:spTree>
    <p:extLst>
      <p:ext uri="{BB962C8B-B14F-4D97-AF65-F5344CB8AC3E}">
        <p14:creationId xmlns:p14="http://schemas.microsoft.com/office/powerpoint/2010/main" val="743323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5" name="Text Placeholder 2" descr="33 Hoang Trong Bach">
            <a:extLst>
              <a:ext uri="{FF2B5EF4-FFF2-40B4-BE49-F238E27FC236}">
                <a16:creationId xmlns:a16="http://schemas.microsoft.com/office/drawing/2014/main" id="{510F883C-FBBD-7CB8-7743-88EA8753CABF}"/>
              </a:ext>
            </a:extLst>
          </p:cNvPr>
          <p:cNvSpPr txBox="1">
            <a:spLocks/>
          </p:cNvSpPr>
          <p:nvPr/>
        </p:nvSpPr>
        <p:spPr>
          <a:xfrm>
            <a:off x="685800" y="1057274"/>
            <a:ext cx="11064237" cy="2219326"/>
          </a:xfrm>
          <a:prstGeom prst="rect">
            <a:avLst/>
          </a:prstGeom>
          <a:noFill/>
          <a:ln w="28575" cap="flat" cmpd="sng" algn="ctr">
            <a:solidFill>
              <a:schemeClr val="accent3"/>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lt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lt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9pPr>
          </a:lstStyle>
          <a:p>
            <a:pPr marL="0" lvl="1" indent="0" algn="just" defTabSz="1066800">
              <a:lnSpc>
                <a:spcPct val="100000"/>
              </a:lnSpc>
              <a:spcBef>
                <a:spcPct val="0"/>
              </a:spcBef>
              <a:buNone/>
            </a:pPr>
            <a:endParaRPr lang="pt-BR" sz="2400">
              <a:solidFill>
                <a:sysClr val="windowText" lastClr="000000"/>
              </a:solidFill>
            </a:endParaRPr>
          </a:p>
          <a:p>
            <a:pPr marL="0" lvl="1" indent="0" algn="just" defTabSz="1066800">
              <a:lnSpc>
                <a:spcPct val="100000"/>
              </a:lnSpc>
              <a:spcBef>
                <a:spcPct val="0"/>
              </a:spcBef>
              <a:buNone/>
            </a:pPr>
            <a:r>
              <a:rPr lang="vi-VN" sz="2400">
                <a:solidFill>
                  <a:sysClr val="windowText" lastClr="000000"/>
                </a:solidFill>
              </a:rPr>
              <a:t>Thảo luận và chỉ ra các dạng năng lượng của hai vận động viên xiếc khi thực hiện trò chơi nhảy cầu (Hình 17.8) vào lúc:</a:t>
            </a:r>
          </a:p>
          <a:p>
            <a:pPr marL="0" lvl="1" indent="0" algn="just" defTabSz="1066800">
              <a:lnSpc>
                <a:spcPct val="100000"/>
              </a:lnSpc>
              <a:spcBef>
                <a:spcPct val="0"/>
              </a:spcBef>
              <a:buNone/>
            </a:pPr>
            <a:r>
              <a:rPr lang="vi-VN" sz="2400">
                <a:solidFill>
                  <a:sysClr val="windowText" lastClr="000000"/>
                </a:solidFill>
              </a:rPr>
              <a:t>a. Người A chuẩn bị nhảy, người B đứng trên đòn bẩy.</a:t>
            </a:r>
          </a:p>
          <a:p>
            <a:pPr marL="0" lvl="1" indent="0" algn="just" defTabSz="1066800">
              <a:lnSpc>
                <a:spcPct val="100000"/>
              </a:lnSpc>
              <a:spcBef>
                <a:spcPct val="0"/>
              </a:spcBef>
              <a:buNone/>
            </a:pPr>
            <a:r>
              <a:rPr lang="vi-VN" sz="2400">
                <a:solidFill>
                  <a:sysClr val="windowText" lastClr="000000"/>
                </a:solidFill>
              </a:rPr>
              <a:t>b. Người A chạm vào đòn bẩy.</a:t>
            </a:r>
          </a:p>
          <a:p>
            <a:pPr marL="0" lvl="1" indent="0" algn="just" defTabSz="1066800">
              <a:lnSpc>
                <a:spcPct val="100000"/>
              </a:lnSpc>
              <a:spcBef>
                <a:spcPct val="0"/>
              </a:spcBef>
              <a:buNone/>
            </a:pPr>
            <a:r>
              <a:rPr lang="vi-VN" sz="2400">
                <a:solidFill>
                  <a:sysClr val="windowText" lastClr="000000"/>
                </a:solidFill>
              </a:rPr>
              <a:t>c. Người B ở vị trí cao nhất.</a:t>
            </a:r>
          </a:p>
        </p:txBody>
      </p:sp>
      <p:pic>
        <p:nvPicPr>
          <p:cNvPr id="20" name="Picture 19" descr="33 Hoang Trong Bach">
            <a:extLst>
              <a:ext uri="{FF2B5EF4-FFF2-40B4-BE49-F238E27FC236}">
                <a16:creationId xmlns:a16="http://schemas.microsoft.com/office/drawing/2014/main" id="{DF70EBE2-0E1A-D713-38FA-02C0E5959C6A}"/>
              </a:ext>
            </a:extLst>
          </p:cNvPr>
          <p:cNvPicPr>
            <a:picLocks noChangeAspect="1"/>
          </p:cNvPicPr>
          <p:nvPr/>
        </p:nvPicPr>
        <p:blipFill>
          <a:blip r:embed="rId2"/>
          <a:stretch>
            <a:fillRect/>
          </a:stretch>
        </p:blipFill>
        <p:spPr>
          <a:xfrm>
            <a:off x="5721447" y="682721"/>
            <a:ext cx="749105" cy="749105"/>
          </a:xfrm>
          <a:prstGeom prst="rect">
            <a:avLst/>
          </a:prstGeom>
        </p:spPr>
      </p:pic>
      <p:sp>
        <p:nvSpPr>
          <p:cNvPr id="8" name="TextBox 7" descr="33 Hoang Trong Bach">
            <a:extLst>
              <a:ext uri="{FF2B5EF4-FFF2-40B4-BE49-F238E27FC236}">
                <a16:creationId xmlns:a16="http://schemas.microsoft.com/office/drawing/2014/main" id="{E8D61C84-4277-5825-BC39-E92BC75EBD9E}"/>
              </a:ext>
            </a:extLst>
          </p:cNvPr>
          <p:cNvSpPr txBox="1"/>
          <p:nvPr/>
        </p:nvSpPr>
        <p:spPr>
          <a:xfrm>
            <a:off x="685800" y="3399503"/>
            <a:ext cx="6400800" cy="3025700"/>
          </a:xfrm>
          <a:prstGeom prst="rect">
            <a:avLst/>
          </a:prstGeom>
          <a:solidFill>
            <a:schemeClr val="accent3">
              <a:lumMod val="40000"/>
              <a:lumOff val="60000"/>
            </a:schemeClr>
          </a:solidFill>
        </p:spPr>
        <p:txBody>
          <a:bodyPr wrap="square">
            <a:spAutoFit/>
          </a:bodyPr>
          <a:lstStyle/>
          <a:p>
            <a:pPr marL="347663" indent="-347663" algn="just">
              <a:lnSpc>
                <a:spcPct val="115000"/>
              </a:lnSpc>
            </a:pPr>
            <a:r>
              <a:rPr lang="en-US" sz="2800" b="1">
                <a:solidFill>
                  <a:srgbClr val="000000"/>
                </a:solidFill>
                <a:effectLst/>
                <a:ea typeface="Times New Roman" panose="02020603050405020304" pitchFamily="18" charset="0"/>
              </a:rPr>
              <a:t>a.</a:t>
            </a:r>
            <a:r>
              <a:rPr lang="en-US" sz="2800">
                <a:solidFill>
                  <a:srgbClr val="000000"/>
                </a:solidFill>
                <a:effectLst/>
                <a:ea typeface="Times New Roman" panose="02020603050405020304" pitchFamily="18" charset="0"/>
              </a:rPr>
              <a:t> Người A có dạng năng lượng là thế năng, người B có động năng</a:t>
            </a:r>
            <a:endParaRPr lang="en-US" sz="2800">
              <a:effectLst/>
              <a:ea typeface="Times New Roman" panose="02020603050405020304" pitchFamily="18" charset="0"/>
            </a:endParaRPr>
          </a:p>
          <a:p>
            <a:pPr marL="347663" indent="-347663" algn="just">
              <a:lnSpc>
                <a:spcPct val="115000"/>
              </a:lnSpc>
            </a:pPr>
            <a:r>
              <a:rPr lang="en-US" sz="2800" b="1">
                <a:solidFill>
                  <a:srgbClr val="000000"/>
                </a:solidFill>
                <a:effectLst/>
                <a:ea typeface="Times New Roman" panose="02020603050405020304" pitchFamily="18" charset="0"/>
              </a:rPr>
              <a:t>b.</a:t>
            </a:r>
            <a:r>
              <a:rPr lang="en-US" sz="2800">
                <a:solidFill>
                  <a:srgbClr val="000000"/>
                </a:solidFill>
                <a:effectLst/>
                <a:ea typeface="Times New Roman" panose="02020603050405020304" pitchFamily="18" charset="0"/>
              </a:rPr>
              <a:t> Người A chạm vào đòn bẩy thì A có động năng</a:t>
            </a:r>
            <a:endParaRPr lang="en-US" sz="2800">
              <a:effectLst/>
              <a:ea typeface="Times New Roman" panose="02020603050405020304" pitchFamily="18" charset="0"/>
            </a:endParaRPr>
          </a:p>
          <a:p>
            <a:pPr marL="347663" indent="-347663" algn="just">
              <a:lnSpc>
                <a:spcPct val="115000"/>
              </a:lnSpc>
            </a:pPr>
            <a:r>
              <a:rPr lang="en-US" sz="2800" b="1">
                <a:solidFill>
                  <a:srgbClr val="000000"/>
                </a:solidFill>
                <a:effectLst/>
                <a:ea typeface="Times New Roman" panose="02020603050405020304" pitchFamily="18" charset="0"/>
              </a:rPr>
              <a:t>c.</a:t>
            </a:r>
            <a:r>
              <a:rPr lang="en-US" sz="2800">
                <a:solidFill>
                  <a:srgbClr val="000000"/>
                </a:solidFill>
                <a:effectLst/>
                <a:ea typeface="Times New Roman" panose="02020603050405020304" pitchFamily="18" charset="0"/>
              </a:rPr>
              <a:t> Người B ở vị trí cao nhất thì B có thể năng.</a:t>
            </a:r>
            <a:endParaRPr lang="en-US" sz="2800">
              <a:effectLst/>
              <a:ea typeface="Times New Roman" panose="02020603050405020304" pitchFamily="18" charset="0"/>
            </a:endParaRPr>
          </a:p>
        </p:txBody>
      </p:sp>
      <p:pic>
        <p:nvPicPr>
          <p:cNvPr id="9" name="Picture 8" descr="33 Hoang Trong Bach">
            <a:extLst>
              <a:ext uri="{FF2B5EF4-FFF2-40B4-BE49-F238E27FC236}">
                <a16:creationId xmlns:a16="http://schemas.microsoft.com/office/drawing/2014/main" id="{57FA00DA-F91F-A955-1642-1F2F990223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3650" y="3399503"/>
            <a:ext cx="4386387" cy="3458497"/>
          </a:xfrm>
          <a:prstGeom prst="rect">
            <a:avLst/>
          </a:prstGeom>
          <a:noFill/>
          <a:ln>
            <a:noFill/>
          </a:ln>
        </p:spPr>
      </p:pic>
    </p:spTree>
    <p:extLst>
      <p:ext uri="{BB962C8B-B14F-4D97-AF65-F5344CB8AC3E}">
        <p14:creationId xmlns:p14="http://schemas.microsoft.com/office/powerpoint/2010/main" val="20148709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3" name="Text Placeholder 2" descr="33 Hoang Trong Bach">
            <a:extLst>
              <a:ext uri="{FF2B5EF4-FFF2-40B4-BE49-F238E27FC236}">
                <a16:creationId xmlns:a16="http://schemas.microsoft.com/office/drawing/2014/main" id="{34710932-16A9-C0A3-554E-DA69CF753957}"/>
              </a:ext>
            </a:extLst>
          </p:cNvPr>
          <p:cNvSpPr>
            <a:spLocks noGrp="1"/>
          </p:cNvSpPr>
          <p:nvPr>
            <p:ph idx="1"/>
          </p:nvPr>
        </p:nvSpPr>
        <p:spPr>
          <a:xfrm>
            <a:off x="381000" y="1057274"/>
            <a:ext cx="11430000" cy="1164876"/>
          </a:xfrm>
          <a:noFill/>
          <a:ln w="28575">
            <a:solidFill>
              <a:schemeClr val="accent4"/>
            </a:solidFill>
          </a:ln>
        </p:spPr>
        <p:style>
          <a:lnRef idx="1">
            <a:schemeClr val="accent4"/>
          </a:lnRef>
          <a:fillRef idx="3">
            <a:schemeClr val="accent4"/>
          </a:fillRef>
          <a:effectRef idx="2">
            <a:schemeClr val="accent4"/>
          </a:effectRef>
          <a:fontRef idx="minor">
            <a:schemeClr val="lt1"/>
          </a:fontRef>
        </p:style>
        <p:txBody>
          <a:bodyPr>
            <a:noAutofit/>
          </a:bodyPr>
          <a:lstStyle/>
          <a:p>
            <a:pPr marL="0" lvl="1" indent="0" algn="just" defTabSz="1066800">
              <a:lnSpc>
                <a:spcPct val="80000"/>
              </a:lnSpc>
              <a:spcBef>
                <a:spcPct val="0"/>
              </a:spcBef>
              <a:buNone/>
            </a:pPr>
            <a:endParaRPr lang="pt-BR" sz="3600">
              <a:solidFill>
                <a:schemeClr val="tx2"/>
              </a:solidFill>
            </a:endParaRPr>
          </a:p>
          <a:p>
            <a:pPr marL="0" lvl="1" indent="0" algn="just" defTabSz="1066800">
              <a:lnSpc>
                <a:spcPct val="80000"/>
              </a:lnSpc>
              <a:spcBef>
                <a:spcPct val="0"/>
              </a:spcBef>
              <a:buNone/>
            </a:pPr>
            <a:r>
              <a:rPr lang="pt-BR" sz="2400">
                <a:solidFill>
                  <a:schemeClr val="tx2"/>
                </a:solidFill>
              </a:rPr>
              <a:t>Phân tích sự chuyển hóa động năng và thế năng của vật trong một số trường hợp đơn giản:</a:t>
            </a:r>
            <a:endParaRPr lang="en-US" sz="2400" dirty="0">
              <a:solidFill>
                <a:schemeClr val="tx2"/>
              </a:solidFill>
            </a:endParaRPr>
          </a:p>
        </p:txBody>
      </p:sp>
      <p:pic>
        <p:nvPicPr>
          <p:cNvPr id="6" name="Picture 5" descr="33 Hoang Trong Bach">
            <a:extLst>
              <a:ext uri="{FF2B5EF4-FFF2-40B4-BE49-F238E27FC236}">
                <a16:creationId xmlns:a16="http://schemas.microsoft.com/office/drawing/2014/main" id="{1EE49A30-7F3C-EFED-69BB-15477F93AE45}"/>
              </a:ext>
            </a:extLst>
          </p:cNvPr>
          <p:cNvPicPr>
            <a:picLocks noChangeAspect="1"/>
          </p:cNvPicPr>
          <p:nvPr/>
        </p:nvPicPr>
        <p:blipFill>
          <a:blip r:embed="rId2"/>
          <a:stretch>
            <a:fillRect/>
          </a:stretch>
        </p:blipFill>
        <p:spPr>
          <a:xfrm>
            <a:off x="5721447" y="682721"/>
            <a:ext cx="749105" cy="749105"/>
          </a:xfrm>
          <a:prstGeom prst="rect">
            <a:avLst/>
          </a:prstGeom>
        </p:spPr>
      </p:pic>
      <p:pic>
        <p:nvPicPr>
          <p:cNvPr id="8" name="Picture 7" descr="33 Hoang Trong Bach">
            <a:extLst>
              <a:ext uri="{FF2B5EF4-FFF2-40B4-BE49-F238E27FC236}">
                <a16:creationId xmlns:a16="http://schemas.microsoft.com/office/drawing/2014/main" id="{0602AD17-A097-0280-626F-FC57B7FF9717}"/>
              </a:ext>
            </a:extLst>
          </p:cNvPr>
          <p:cNvPicPr>
            <a:picLocks noChangeAspect="1"/>
          </p:cNvPicPr>
          <p:nvPr/>
        </p:nvPicPr>
        <p:blipFill rotWithShape="1">
          <a:blip r:embed="rId3"/>
          <a:srcRect b="49674"/>
          <a:stretch/>
        </p:blipFill>
        <p:spPr>
          <a:xfrm>
            <a:off x="1784462" y="2438400"/>
            <a:ext cx="7677233" cy="3578577"/>
          </a:xfrm>
          <a:prstGeom prst="rect">
            <a:avLst/>
          </a:prstGeom>
        </p:spPr>
      </p:pic>
    </p:spTree>
    <p:extLst>
      <p:ext uri="{BB962C8B-B14F-4D97-AF65-F5344CB8AC3E}">
        <p14:creationId xmlns:p14="http://schemas.microsoft.com/office/powerpoint/2010/main" val="365675479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3" name="Text Placeholder 2" descr="33 Hoang Trong Bach">
            <a:extLst>
              <a:ext uri="{FF2B5EF4-FFF2-40B4-BE49-F238E27FC236}">
                <a16:creationId xmlns:a16="http://schemas.microsoft.com/office/drawing/2014/main" id="{34710932-16A9-C0A3-554E-DA69CF753957}"/>
              </a:ext>
            </a:extLst>
          </p:cNvPr>
          <p:cNvSpPr>
            <a:spLocks noGrp="1"/>
          </p:cNvSpPr>
          <p:nvPr>
            <p:ph idx="1"/>
          </p:nvPr>
        </p:nvSpPr>
        <p:spPr>
          <a:xfrm>
            <a:off x="609600" y="1057274"/>
            <a:ext cx="10972799" cy="847726"/>
          </a:xfrm>
          <a:noFill/>
          <a:ln w="28575">
            <a:solidFill>
              <a:schemeClr val="accent5"/>
            </a:solidFill>
          </a:ln>
        </p:spPr>
        <p:style>
          <a:lnRef idx="1">
            <a:schemeClr val="accent4"/>
          </a:lnRef>
          <a:fillRef idx="3">
            <a:schemeClr val="accent4"/>
          </a:fillRef>
          <a:effectRef idx="2">
            <a:schemeClr val="accent4"/>
          </a:effectRef>
          <a:fontRef idx="minor">
            <a:schemeClr val="lt1"/>
          </a:fontRef>
        </p:style>
        <p:txBody>
          <a:bodyPr>
            <a:noAutofit/>
          </a:bodyPr>
          <a:lstStyle/>
          <a:p>
            <a:pPr marL="0" lvl="1" indent="0" algn="ctr" defTabSz="1066800">
              <a:spcBef>
                <a:spcPct val="0"/>
              </a:spcBef>
              <a:spcAft>
                <a:spcPct val="15000"/>
              </a:spcAft>
              <a:buNone/>
            </a:pPr>
            <a:endParaRPr lang="pt-BR" sz="2600">
              <a:solidFill>
                <a:schemeClr val="tx2"/>
              </a:solidFill>
            </a:endParaRPr>
          </a:p>
          <a:p>
            <a:pPr marL="0" lvl="1" indent="0" algn="ctr" defTabSz="1066800">
              <a:spcBef>
                <a:spcPct val="0"/>
              </a:spcBef>
              <a:spcAft>
                <a:spcPct val="15000"/>
              </a:spcAft>
              <a:buNone/>
            </a:pPr>
            <a:r>
              <a:rPr lang="vi-VN" sz="2600">
                <a:solidFill>
                  <a:schemeClr val="tx2"/>
                </a:solidFill>
              </a:rPr>
              <a:t>Nêu khái niệm và công thức cơ năng? Đơn vị của cơ năng trong hệ SI?</a:t>
            </a:r>
            <a:endParaRPr lang="en-US" sz="2600" dirty="0">
              <a:solidFill>
                <a:schemeClr val="tx2"/>
              </a:solidFill>
            </a:endParaRPr>
          </a:p>
        </p:txBody>
      </p:sp>
      <p:pic>
        <p:nvPicPr>
          <p:cNvPr id="8" name="Picture 7" descr="33 Hoang Trong Bach">
            <a:extLst>
              <a:ext uri="{FF2B5EF4-FFF2-40B4-BE49-F238E27FC236}">
                <a16:creationId xmlns:a16="http://schemas.microsoft.com/office/drawing/2014/main" id="{58053EF2-8A8A-E3EB-4DEE-BEAE37F336E1}"/>
              </a:ext>
            </a:extLst>
          </p:cNvPr>
          <p:cNvPicPr>
            <a:picLocks noChangeAspect="1"/>
          </p:cNvPicPr>
          <p:nvPr/>
        </p:nvPicPr>
        <p:blipFill>
          <a:blip r:embed="rId2"/>
          <a:stretch>
            <a:fillRect/>
          </a:stretch>
        </p:blipFill>
        <p:spPr>
          <a:xfrm>
            <a:off x="5721447" y="688991"/>
            <a:ext cx="749104" cy="749104"/>
          </a:xfrm>
          <a:prstGeom prst="rect">
            <a:avLst/>
          </a:prstGeom>
        </p:spPr>
      </p:pic>
      <p:sp>
        <p:nvSpPr>
          <p:cNvPr id="10" name="TextBox 9" descr="33 Hoang Trong Bach">
            <a:extLst>
              <a:ext uri="{FF2B5EF4-FFF2-40B4-BE49-F238E27FC236}">
                <a16:creationId xmlns:a16="http://schemas.microsoft.com/office/drawing/2014/main" id="{502165B3-40EF-0710-CFEA-22B38270424F}"/>
              </a:ext>
            </a:extLst>
          </p:cNvPr>
          <p:cNvSpPr txBox="1"/>
          <p:nvPr/>
        </p:nvSpPr>
        <p:spPr>
          <a:xfrm>
            <a:off x="609600" y="2617776"/>
            <a:ext cx="5714999" cy="2032288"/>
          </a:xfrm>
          <a:prstGeom prst="rect">
            <a:avLst/>
          </a:prstGeom>
          <a:solidFill>
            <a:schemeClr val="accent5">
              <a:lumMod val="40000"/>
              <a:lumOff val="60000"/>
            </a:schemeClr>
          </a:solidFill>
        </p:spPr>
        <p:txBody>
          <a:bodyPr wrap="square">
            <a:spAutoFit/>
          </a:bodyPr>
          <a:lstStyle/>
          <a:p>
            <a:pPr algn="just">
              <a:lnSpc>
                <a:spcPct val="115000"/>
              </a:lnSpc>
            </a:pPr>
            <a:r>
              <a:rPr lang="en-US" sz="2800">
                <a:solidFill>
                  <a:schemeClr val="bg2">
                    <a:lumMod val="10000"/>
                  </a:schemeClr>
                </a:solidFill>
                <a:effectLst/>
                <a:ea typeface="Times New Roman" panose="02020603050405020304" pitchFamily="18" charset="0"/>
              </a:rPr>
              <a:t>+ Cơ năng của một vật bằng tổng thế năng và động năng của nó.</a:t>
            </a:r>
          </a:p>
          <a:p>
            <a:pPr algn="ctr">
              <a:lnSpc>
                <a:spcPct val="115000"/>
              </a:lnSpc>
            </a:pPr>
            <a:r>
              <a:rPr lang="en-US" sz="2800">
                <a:solidFill>
                  <a:schemeClr val="bg2">
                    <a:lumMod val="10000"/>
                  </a:schemeClr>
                </a:solidFill>
                <a:effectLst/>
                <a:ea typeface="Times New Roman" panose="02020603050405020304" pitchFamily="18" charset="0"/>
              </a:rPr>
              <a:t>W = W</a:t>
            </a:r>
            <a:r>
              <a:rPr lang="en-US" sz="2800" baseline="-25000">
                <a:solidFill>
                  <a:schemeClr val="bg2">
                    <a:lumMod val="10000"/>
                  </a:schemeClr>
                </a:solidFill>
                <a:effectLst/>
                <a:ea typeface="Times New Roman" panose="02020603050405020304" pitchFamily="18" charset="0"/>
              </a:rPr>
              <a:t>đ</a:t>
            </a:r>
            <a:r>
              <a:rPr lang="en-US" sz="2800">
                <a:solidFill>
                  <a:schemeClr val="bg2">
                    <a:lumMod val="10000"/>
                  </a:schemeClr>
                </a:solidFill>
                <a:effectLst/>
                <a:ea typeface="Times New Roman" panose="02020603050405020304" pitchFamily="18" charset="0"/>
              </a:rPr>
              <a:t> + W</a:t>
            </a:r>
            <a:r>
              <a:rPr lang="en-US" sz="2800" baseline="-25000">
                <a:solidFill>
                  <a:schemeClr val="bg2">
                    <a:lumMod val="10000"/>
                  </a:schemeClr>
                </a:solidFill>
                <a:effectLst/>
                <a:ea typeface="Times New Roman" panose="02020603050405020304" pitchFamily="18" charset="0"/>
              </a:rPr>
              <a:t>t</a:t>
            </a:r>
          </a:p>
          <a:p>
            <a:pPr algn="just">
              <a:lnSpc>
                <a:spcPct val="115000"/>
              </a:lnSpc>
            </a:pPr>
            <a:r>
              <a:rPr lang="en-US" sz="2800">
                <a:solidFill>
                  <a:schemeClr val="bg2">
                    <a:lumMod val="10000"/>
                  </a:schemeClr>
                </a:solidFill>
              </a:rPr>
              <a:t>+ Đơn vị: Joul (J)</a:t>
            </a:r>
          </a:p>
        </p:txBody>
      </p:sp>
      <p:pic>
        <p:nvPicPr>
          <p:cNvPr id="4" name="Picture 2" descr="33 Hoang Trong Bach">
            <a:extLst>
              <a:ext uri="{FF2B5EF4-FFF2-40B4-BE49-F238E27FC236}">
                <a16:creationId xmlns:a16="http://schemas.microsoft.com/office/drawing/2014/main" id="{8D0DC2A1-72BE-53B6-F312-CAAC1D0211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7" r="8019"/>
          <a:stretch/>
        </p:blipFill>
        <p:spPr bwMode="auto">
          <a:xfrm>
            <a:off x="6470551" y="2139948"/>
            <a:ext cx="5111848" cy="298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813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5" name="Text Placeholder 2" descr="33 Hoang Trong Bach">
            <a:extLst>
              <a:ext uri="{FF2B5EF4-FFF2-40B4-BE49-F238E27FC236}">
                <a16:creationId xmlns:a16="http://schemas.microsoft.com/office/drawing/2014/main" id="{510F883C-FBBD-7CB8-7743-88EA8753CABF}"/>
              </a:ext>
            </a:extLst>
          </p:cNvPr>
          <p:cNvSpPr txBox="1">
            <a:spLocks/>
          </p:cNvSpPr>
          <p:nvPr/>
        </p:nvSpPr>
        <p:spPr>
          <a:xfrm>
            <a:off x="381000" y="1057274"/>
            <a:ext cx="11430000" cy="1381126"/>
          </a:xfrm>
          <a:prstGeom prst="rect">
            <a:avLst/>
          </a:prstGeom>
          <a:noFill/>
          <a:ln w="28575" cap="flat" cmpd="sng" algn="ctr">
            <a:solidFill>
              <a:schemeClr val="accent6"/>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lt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lt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9pPr>
          </a:lstStyle>
          <a:p>
            <a:pPr marL="0" lvl="1" indent="0" algn="just" defTabSz="1066800">
              <a:lnSpc>
                <a:spcPct val="80000"/>
              </a:lnSpc>
              <a:spcBef>
                <a:spcPct val="0"/>
              </a:spcBef>
              <a:buNone/>
            </a:pPr>
            <a:endParaRPr lang="pt-BR" sz="2400">
              <a:solidFill>
                <a:sysClr val="windowText" lastClr="000000"/>
              </a:solidFill>
            </a:endParaRPr>
          </a:p>
          <a:p>
            <a:pPr marL="0" lvl="1" indent="0" algn="just" defTabSz="1066800">
              <a:spcBef>
                <a:spcPct val="0"/>
              </a:spcBef>
              <a:spcAft>
                <a:spcPct val="15000"/>
              </a:spcAft>
              <a:buNone/>
            </a:pPr>
            <a:r>
              <a:rPr lang="vi-VN" sz="2400">
                <a:solidFill>
                  <a:schemeClr val="tx2"/>
                </a:solidFill>
              </a:rPr>
              <a:t>Phân tích lực tác dụng lên quả bóng và sự chuyển hóa giữa động năng và thế năng của quả bóng trong quá trình rơi (Hình 17.9). Chứng mình rằng, nếu bỏ qua ma sát thì cơ năng bảo toàn?</a:t>
            </a:r>
            <a:endParaRPr lang="en-US" sz="2400" dirty="0">
              <a:solidFill>
                <a:schemeClr val="tx2"/>
              </a:solidFill>
            </a:endParaRPr>
          </a:p>
        </p:txBody>
      </p:sp>
      <p:pic>
        <p:nvPicPr>
          <p:cNvPr id="6" name="Picture 5" descr="33 Hoang Trong Bach">
            <a:extLst>
              <a:ext uri="{FF2B5EF4-FFF2-40B4-BE49-F238E27FC236}">
                <a16:creationId xmlns:a16="http://schemas.microsoft.com/office/drawing/2014/main" id="{26EFD2E5-F10B-018A-0A4A-327E630228F6}"/>
              </a:ext>
            </a:extLst>
          </p:cNvPr>
          <p:cNvPicPr>
            <a:picLocks noChangeAspect="1"/>
          </p:cNvPicPr>
          <p:nvPr/>
        </p:nvPicPr>
        <p:blipFill>
          <a:blip r:embed="rId2"/>
          <a:stretch>
            <a:fillRect/>
          </a:stretch>
        </p:blipFill>
        <p:spPr>
          <a:xfrm>
            <a:off x="5721448" y="682722"/>
            <a:ext cx="749103" cy="749103"/>
          </a:xfrm>
          <a:prstGeom prst="rect">
            <a:avLst/>
          </a:prstGeom>
        </p:spPr>
      </p:pic>
      <p:pic>
        <p:nvPicPr>
          <p:cNvPr id="9" name="Picture 8" descr="33 Hoang Trong Bach">
            <a:extLst>
              <a:ext uri="{FF2B5EF4-FFF2-40B4-BE49-F238E27FC236}">
                <a16:creationId xmlns:a16="http://schemas.microsoft.com/office/drawing/2014/main" id="{088EF875-BE07-3450-A1D1-D8B15FB9FD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5737" y="2497136"/>
            <a:ext cx="3625264" cy="4360864"/>
          </a:xfrm>
          <a:prstGeom prst="rect">
            <a:avLst/>
          </a:prstGeom>
          <a:noFill/>
          <a:ln>
            <a:noFill/>
          </a:ln>
        </p:spPr>
      </p:pic>
      <p:sp>
        <p:nvSpPr>
          <p:cNvPr id="13" name="TextBox 12" descr="33 Hoang Trong Bach">
            <a:extLst>
              <a:ext uri="{FF2B5EF4-FFF2-40B4-BE49-F238E27FC236}">
                <a16:creationId xmlns:a16="http://schemas.microsoft.com/office/drawing/2014/main" id="{3BEDACB9-35CF-7EB9-D35C-56CC6FA891F1}"/>
              </a:ext>
            </a:extLst>
          </p:cNvPr>
          <p:cNvSpPr txBox="1"/>
          <p:nvPr/>
        </p:nvSpPr>
        <p:spPr>
          <a:xfrm>
            <a:off x="380999" y="2529793"/>
            <a:ext cx="7543801" cy="2677656"/>
          </a:xfrm>
          <a:prstGeom prst="rect">
            <a:avLst/>
          </a:prstGeom>
          <a:solidFill>
            <a:schemeClr val="accent6">
              <a:lumMod val="40000"/>
              <a:lumOff val="60000"/>
            </a:schemeClr>
          </a:solidFill>
        </p:spPr>
        <p:txBody>
          <a:bodyPr wrap="square">
            <a:spAutoFit/>
          </a:bodyPr>
          <a:lstStyle/>
          <a:p>
            <a:pPr algn="just"/>
            <a:r>
              <a:rPr lang="en-US" sz="2400">
                <a:solidFill>
                  <a:srgbClr val="000000"/>
                </a:solidFill>
                <a:effectLst/>
                <a:ea typeface="Times New Roman" panose="02020603050405020304" pitchFamily="18" charset="0"/>
              </a:rPr>
              <a:t>- Nếu xem lực cản của không khí không đáng kể thì </a:t>
            </a:r>
            <a:r>
              <a:rPr lang="en-US" sz="2400" b="1">
                <a:solidFill>
                  <a:srgbClr val="000000"/>
                </a:solidFill>
                <a:effectLst/>
                <a:ea typeface="Times New Roman" panose="02020603050405020304" pitchFamily="18" charset="0"/>
              </a:rPr>
              <a:t>trọng lực </a:t>
            </a:r>
            <a:r>
              <a:rPr lang="en-US" sz="2400">
                <a:solidFill>
                  <a:srgbClr val="000000"/>
                </a:solidFill>
                <a:effectLst/>
                <a:ea typeface="Times New Roman" panose="02020603050405020304" pitchFamily="18" charset="0"/>
              </a:rPr>
              <a:t>là lực duy nhất tác dụng lên quả bóng trong quá trình rơi.</a:t>
            </a:r>
            <a:endParaRPr lang="en-US" sz="2400">
              <a:effectLst/>
              <a:ea typeface="Times New Roman" panose="02020603050405020304" pitchFamily="18" charset="0"/>
            </a:endParaRPr>
          </a:p>
          <a:p>
            <a:pPr algn="just"/>
            <a:r>
              <a:rPr lang="en-US" sz="2400">
                <a:solidFill>
                  <a:srgbClr val="000000"/>
                </a:solidFill>
                <a:effectLst/>
                <a:ea typeface="Times New Roman" panose="02020603050405020304" pitchFamily="18" charset="0"/>
              </a:rPr>
              <a:t>+ Khi thả quả bóng từ trên cao xuống mặt đất thì thế năng giảm dần và động năng tăng dần.</a:t>
            </a:r>
          </a:p>
          <a:p>
            <a:pPr algn="just"/>
            <a:r>
              <a:rPr lang="en-US" sz="2400">
                <a:solidFill>
                  <a:srgbClr val="000000"/>
                </a:solidFill>
                <a:effectLst/>
                <a:ea typeface="Times New Roman" panose="02020603050405020304" pitchFamily="18" charset="0"/>
              </a:rPr>
              <a:t>+ Khi quả bóng bật ngược trở lại thì thế năng tăng dần và động năng giảm dần.</a:t>
            </a:r>
            <a:endParaRPr lang="en-US" sz="2400">
              <a:effectLst/>
              <a:ea typeface="Times New Roman" panose="02020603050405020304" pitchFamily="18" charset="0"/>
            </a:endParaRPr>
          </a:p>
        </p:txBody>
      </p:sp>
    </p:spTree>
    <p:extLst>
      <p:ext uri="{BB962C8B-B14F-4D97-AF65-F5344CB8AC3E}">
        <p14:creationId xmlns:p14="http://schemas.microsoft.com/office/powerpoint/2010/main" val="3667045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5" name="Text Placeholder 2" descr="33 Hoang Trong Bach">
            <a:extLst>
              <a:ext uri="{FF2B5EF4-FFF2-40B4-BE49-F238E27FC236}">
                <a16:creationId xmlns:a16="http://schemas.microsoft.com/office/drawing/2014/main" id="{510F883C-FBBD-7CB8-7743-88EA8753CABF}"/>
              </a:ext>
            </a:extLst>
          </p:cNvPr>
          <p:cNvSpPr txBox="1">
            <a:spLocks/>
          </p:cNvSpPr>
          <p:nvPr/>
        </p:nvSpPr>
        <p:spPr>
          <a:xfrm>
            <a:off x="381000" y="1057274"/>
            <a:ext cx="11430000" cy="1381126"/>
          </a:xfrm>
          <a:prstGeom prst="rect">
            <a:avLst/>
          </a:prstGeom>
          <a:noFill/>
          <a:ln w="28575" cap="flat" cmpd="sng" algn="ctr">
            <a:solidFill>
              <a:schemeClr val="accent6"/>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lt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lt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9pPr>
          </a:lstStyle>
          <a:p>
            <a:pPr marL="0" lvl="1" indent="0" algn="just" defTabSz="1066800">
              <a:lnSpc>
                <a:spcPct val="80000"/>
              </a:lnSpc>
              <a:spcBef>
                <a:spcPct val="0"/>
              </a:spcBef>
              <a:buNone/>
            </a:pPr>
            <a:endParaRPr lang="pt-BR" sz="2400">
              <a:solidFill>
                <a:sysClr val="windowText" lastClr="000000"/>
              </a:solidFill>
            </a:endParaRPr>
          </a:p>
          <a:p>
            <a:pPr marL="0" lvl="1" indent="0" algn="just" defTabSz="1066800">
              <a:spcBef>
                <a:spcPct val="0"/>
              </a:spcBef>
              <a:spcAft>
                <a:spcPct val="15000"/>
              </a:spcAft>
              <a:buNone/>
            </a:pPr>
            <a:r>
              <a:rPr lang="vi-VN" sz="2400">
                <a:solidFill>
                  <a:schemeClr val="tx2"/>
                </a:solidFill>
              </a:rPr>
              <a:t>Phân tích lực tác dụng lên quả bóng và sự chuyển hóa giữa động năng và thế năng của quả bóng trong quá trình rơi (Hình 17.9). Chứng mình rằng, nếu bỏ qua ma sát thì cơ năng bảo toàn?</a:t>
            </a:r>
            <a:endParaRPr lang="en-US" sz="2400" dirty="0">
              <a:solidFill>
                <a:schemeClr val="tx2"/>
              </a:solidFill>
            </a:endParaRPr>
          </a:p>
        </p:txBody>
      </p:sp>
      <p:pic>
        <p:nvPicPr>
          <p:cNvPr id="6" name="Picture 5" descr="33 Hoang Trong Bach">
            <a:extLst>
              <a:ext uri="{FF2B5EF4-FFF2-40B4-BE49-F238E27FC236}">
                <a16:creationId xmlns:a16="http://schemas.microsoft.com/office/drawing/2014/main" id="{26EFD2E5-F10B-018A-0A4A-327E630228F6}"/>
              </a:ext>
            </a:extLst>
          </p:cNvPr>
          <p:cNvPicPr>
            <a:picLocks noChangeAspect="1"/>
          </p:cNvPicPr>
          <p:nvPr/>
        </p:nvPicPr>
        <p:blipFill>
          <a:blip r:embed="rId2"/>
          <a:stretch>
            <a:fillRect/>
          </a:stretch>
        </p:blipFill>
        <p:spPr>
          <a:xfrm>
            <a:off x="5721448" y="682722"/>
            <a:ext cx="749103" cy="749103"/>
          </a:xfrm>
          <a:prstGeom prst="rect">
            <a:avLst/>
          </a:prstGeom>
        </p:spPr>
      </p:pic>
      <p:pic>
        <p:nvPicPr>
          <p:cNvPr id="9" name="Picture 8" descr="33 Hoang Trong Bach">
            <a:extLst>
              <a:ext uri="{FF2B5EF4-FFF2-40B4-BE49-F238E27FC236}">
                <a16:creationId xmlns:a16="http://schemas.microsoft.com/office/drawing/2014/main" id="{088EF875-BE07-3450-A1D1-D8B15FB9FD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5737" y="2497136"/>
            <a:ext cx="3625264" cy="4360864"/>
          </a:xfrm>
          <a:prstGeom prst="rect">
            <a:avLst/>
          </a:prstGeom>
          <a:noFill/>
          <a:ln>
            <a:noFill/>
          </a:ln>
        </p:spPr>
      </p:pic>
      <p:sp>
        <p:nvSpPr>
          <p:cNvPr id="13" name="TextBox 12" descr="33 Hoang Trong Bach">
            <a:extLst>
              <a:ext uri="{FF2B5EF4-FFF2-40B4-BE49-F238E27FC236}">
                <a16:creationId xmlns:a16="http://schemas.microsoft.com/office/drawing/2014/main" id="{3BEDACB9-35CF-7EB9-D35C-56CC6FA891F1}"/>
              </a:ext>
            </a:extLst>
          </p:cNvPr>
          <p:cNvSpPr txBox="1"/>
          <p:nvPr/>
        </p:nvSpPr>
        <p:spPr>
          <a:xfrm>
            <a:off x="380999" y="2529793"/>
            <a:ext cx="7804738" cy="3878754"/>
          </a:xfrm>
          <a:prstGeom prst="rect">
            <a:avLst/>
          </a:prstGeom>
          <a:solidFill>
            <a:schemeClr val="accent6">
              <a:lumMod val="40000"/>
              <a:lumOff val="60000"/>
            </a:schemeClr>
          </a:solidFill>
        </p:spPr>
        <p:txBody>
          <a:bodyPr wrap="square">
            <a:spAutoFit/>
          </a:bodyPr>
          <a:lstStyle/>
          <a:p>
            <a:pPr algn="just">
              <a:lnSpc>
                <a:spcPct val="115000"/>
              </a:lnSpc>
            </a:pPr>
            <a:r>
              <a:rPr lang="en-US" sz="2400" b="1" i="1">
                <a:solidFill>
                  <a:srgbClr val="000000"/>
                </a:solidFill>
                <a:effectLst/>
                <a:ea typeface="Times New Roman" panose="02020603050405020304" pitchFamily="18" charset="0"/>
              </a:rPr>
              <a:t>* Chứng minh cơ năng bảo toàn:</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rPr>
              <a:t>Theo định lí động năng, công của trọng lực: </a:t>
            </a:r>
          </a:p>
          <a:p>
            <a:pPr algn="ctr">
              <a:lnSpc>
                <a:spcPct val="115000"/>
              </a:lnSpc>
            </a:pPr>
            <a:r>
              <a:rPr lang="en-US" sz="2400">
                <a:solidFill>
                  <a:srgbClr val="000000"/>
                </a:solidFill>
                <a:effectLst/>
                <a:ea typeface="Times New Roman" panose="02020603050405020304" pitchFamily="18" charset="0"/>
              </a:rPr>
              <a:t>A</a:t>
            </a:r>
            <a:r>
              <a:rPr lang="en-US" sz="2400" baseline="-25000">
                <a:solidFill>
                  <a:srgbClr val="000000"/>
                </a:solidFill>
                <a:effectLst/>
                <a:ea typeface="Times New Roman" panose="02020603050405020304" pitchFamily="18" charset="0"/>
              </a:rPr>
              <a:t>p</a:t>
            </a:r>
            <a:r>
              <a:rPr lang="en-US" sz="2400">
                <a:solidFill>
                  <a:srgbClr val="000000"/>
                </a:solidFill>
                <a:effectLst/>
                <a:ea typeface="Times New Roman" panose="02020603050405020304" pitchFamily="18" charset="0"/>
              </a:rPr>
              <a:t> = </a:t>
            </a: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W</a:t>
            </a:r>
            <a:r>
              <a:rPr lang="en-US" sz="2400" baseline="-25000">
                <a:solidFill>
                  <a:srgbClr val="000000"/>
                </a:solidFill>
                <a:effectLst/>
                <a:ea typeface="Times New Roman" panose="02020603050405020304" pitchFamily="18" charset="0"/>
              </a:rPr>
              <a:t>đ</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đ</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đ0</a:t>
            </a:r>
            <a:r>
              <a:rPr lang="en-US" sz="2400">
                <a:solidFill>
                  <a:srgbClr val="000000"/>
                </a:solidFill>
                <a:effectLst/>
                <a:ea typeface="Times New Roman" panose="02020603050405020304" pitchFamily="18" charset="0"/>
              </a:rPr>
              <a:t>   (1)</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rPr>
              <a:t>Mặt khác: A</a:t>
            </a:r>
            <a:r>
              <a:rPr lang="en-US" sz="2400" baseline="-25000">
                <a:solidFill>
                  <a:srgbClr val="000000"/>
                </a:solidFill>
                <a:effectLst/>
                <a:ea typeface="Times New Roman" panose="02020603050405020304" pitchFamily="18" charset="0"/>
              </a:rPr>
              <a:t>P</a:t>
            </a:r>
            <a:r>
              <a:rPr lang="en-US" sz="2400">
                <a:solidFill>
                  <a:srgbClr val="000000"/>
                </a:solidFill>
                <a:effectLst/>
                <a:ea typeface="Times New Roman" panose="02020603050405020304" pitchFamily="18" charset="0"/>
              </a:rPr>
              <a:t> = -</a:t>
            </a: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W</a:t>
            </a:r>
            <a:r>
              <a:rPr lang="en-US" sz="2400" baseline="-25000">
                <a:solidFill>
                  <a:srgbClr val="000000"/>
                </a:solidFill>
                <a:effectLst/>
                <a:ea typeface="Times New Roman" panose="02020603050405020304" pitchFamily="18" charset="0"/>
              </a:rPr>
              <a:t>t</a:t>
            </a:r>
            <a:r>
              <a:rPr lang="en-US" sz="2400">
                <a:solidFill>
                  <a:srgbClr val="000000"/>
                </a:solidFill>
                <a:effectLst/>
                <a:ea typeface="Times New Roman" panose="02020603050405020304" pitchFamily="18" charset="0"/>
              </a:rPr>
              <a:t> = - (W</a:t>
            </a:r>
            <a:r>
              <a:rPr lang="en-US" sz="2400" baseline="-25000">
                <a:solidFill>
                  <a:srgbClr val="000000"/>
                </a:solidFill>
                <a:effectLst/>
                <a:ea typeface="Times New Roman" panose="02020603050405020304" pitchFamily="18" charset="0"/>
              </a:rPr>
              <a:t>t</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t0</a:t>
            </a:r>
            <a:r>
              <a:rPr lang="en-US" sz="2400">
                <a:solidFill>
                  <a:srgbClr val="000000"/>
                </a:solidFill>
                <a:effectLst/>
                <a:ea typeface="Times New Roman" panose="02020603050405020304" pitchFamily="18" charset="0"/>
              </a:rPr>
              <a:t>)  (2)</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rPr>
              <a:t>Từ (1) và (2): W</a:t>
            </a:r>
            <a:r>
              <a:rPr lang="en-US" sz="2400" baseline="-25000">
                <a:solidFill>
                  <a:srgbClr val="000000"/>
                </a:solidFill>
                <a:effectLst/>
                <a:ea typeface="Times New Roman" panose="02020603050405020304" pitchFamily="18" charset="0"/>
              </a:rPr>
              <a:t>đ</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đ0</a:t>
            </a:r>
            <a:r>
              <a:rPr lang="en-US" sz="2400">
                <a:solidFill>
                  <a:srgbClr val="000000"/>
                </a:solidFill>
                <a:effectLst/>
                <a:ea typeface="Times New Roman" panose="02020603050405020304" pitchFamily="18" charset="0"/>
              </a:rPr>
              <a:t>  = - (W</a:t>
            </a:r>
            <a:r>
              <a:rPr lang="en-US" sz="2400" baseline="-25000">
                <a:solidFill>
                  <a:srgbClr val="000000"/>
                </a:solidFill>
                <a:effectLst/>
                <a:ea typeface="Times New Roman" panose="02020603050405020304" pitchFamily="18" charset="0"/>
              </a:rPr>
              <a:t>t</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t0</a:t>
            </a:r>
            <a:r>
              <a:rPr lang="en-US" sz="2400">
                <a:solidFill>
                  <a:srgbClr val="000000"/>
                </a:solidFill>
                <a:effectLst/>
                <a:ea typeface="Times New Roman" panose="02020603050405020304" pitchFamily="18" charset="0"/>
              </a:rPr>
              <a:t>)</a:t>
            </a:r>
          </a:p>
          <a:p>
            <a:pPr algn="ctr">
              <a:lnSpc>
                <a:spcPct val="115000"/>
              </a:lnSpc>
            </a:pP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 W</a:t>
            </a:r>
            <a:r>
              <a:rPr lang="en-US" sz="2400" baseline="-25000">
                <a:solidFill>
                  <a:srgbClr val="000000"/>
                </a:solidFill>
                <a:effectLst/>
                <a:ea typeface="Times New Roman" panose="02020603050405020304" pitchFamily="18" charset="0"/>
              </a:rPr>
              <a:t>đ</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t</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đ0</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t0</a:t>
            </a:r>
            <a:r>
              <a:rPr lang="en-US" sz="2400">
                <a:solidFill>
                  <a:srgbClr val="000000"/>
                </a:solidFill>
                <a:effectLst/>
                <a:ea typeface="Times New Roman" panose="02020603050405020304" pitchFamily="18" charset="0"/>
              </a:rPr>
              <a:t> </a:t>
            </a:r>
            <a:endParaRPr lang="en-US" sz="2400">
              <a:effectLst/>
              <a:ea typeface="Times New Roman" panose="02020603050405020304" pitchFamily="18" charset="0"/>
            </a:endParaRPr>
          </a:p>
          <a:p>
            <a:pPr indent="255905" algn="ctr">
              <a:lnSpc>
                <a:spcPct val="115000"/>
              </a:lnSpc>
            </a:pP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 W = W</a:t>
            </a:r>
            <a:r>
              <a:rPr lang="en-US" sz="2400" baseline="-25000">
                <a:solidFill>
                  <a:srgbClr val="000000"/>
                </a:solidFill>
                <a:effectLst/>
                <a:ea typeface="Times New Roman" panose="02020603050405020304" pitchFamily="18" charset="0"/>
              </a:rPr>
              <a:t>0</a:t>
            </a:r>
            <a:r>
              <a:rPr lang="en-US" sz="2400">
                <a:solidFill>
                  <a:srgbClr val="000000"/>
                </a:solidFill>
                <a:effectLst/>
                <a:ea typeface="Times New Roman" panose="02020603050405020304" pitchFamily="18" charset="0"/>
              </a:rPr>
              <a:t> hay </a:t>
            </a: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W = W – W</a:t>
            </a:r>
            <a:r>
              <a:rPr lang="en-US" sz="2400" baseline="-25000">
                <a:solidFill>
                  <a:srgbClr val="000000"/>
                </a:solidFill>
                <a:effectLst/>
                <a:ea typeface="Times New Roman" panose="02020603050405020304" pitchFamily="18" charset="0"/>
              </a:rPr>
              <a:t>0</a:t>
            </a:r>
            <a:r>
              <a:rPr lang="en-US" sz="2400">
                <a:solidFill>
                  <a:srgbClr val="000000"/>
                </a:solidFill>
                <a:effectLst/>
                <a:ea typeface="Times New Roman" panose="02020603050405020304" pitchFamily="18" charset="0"/>
              </a:rPr>
              <a:t> = 0</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 Như vậy, khi 1 vật chuyển động chỉ chịu tác dụng của lực bảo toàn thì cơ năng của vật là đại lượng bảo toàn</a:t>
            </a:r>
            <a:endParaRPr lang="en-US" sz="2400">
              <a:effectLst/>
              <a:ea typeface="Times New Roman" panose="02020603050405020304" pitchFamily="18" charset="0"/>
            </a:endParaRPr>
          </a:p>
        </p:txBody>
      </p:sp>
    </p:spTree>
    <p:extLst>
      <p:ext uri="{BB962C8B-B14F-4D97-AF65-F5344CB8AC3E}">
        <p14:creationId xmlns:p14="http://schemas.microsoft.com/office/powerpoint/2010/main" val="3141841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wipe(left)">
                                      <p:cBhvr>
                                        <p:cTn id="32" dur="5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wipe(left)">
                                      <p:cBhvr>
                                        <p:cTn id="37" dur="500"/>
                                        <p:tgtEl>
                                          <p:spTgt spid="1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wipe(left)">
                                      <p:cBhvr>
                                        <p:cTn id="42"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title"/>
          </p:nvPr>
        </p:nvSpPr>
        <p:spPr>
          <a:xfrm>
            <a:off x="838200" y="365126"/>
            <a:ext cx="9829800" cy="396874"/>
          </a:xfrm>
        </p:spPr>
        <p:txBody>
          <a:bodyPr>
            <a:noAutofit/>
          </a:bodyPr>
          <a:lstStyle/>
          <a:p>
            <a:r>
              <a:rPr lang="en-US" sz="3600" b="1"/>
              <a:t>a. </a:t>
            </a:r>
            <a:r>
              <a:rPr lang="en-US" sz="3600" b="1" dirty="0" err="1"/>
              <a:t>Sự</a:t>
            </a:r>
            <a:r>
              <a:rPr lang="en-US" sz="3600" b="1" dirty="0"/>
              <a:t> </a:t>
            </a:r>
            <a:r>
              <a:rPr lang="en-US" sz="3600" b="1" dirty="0" err="1"/>
              <a:t>chuyển</a:t>
            </a:r>
            <a:r>
              <a:rPr lang="en-US" sz="3600" b="1" dirty="0"/>
              <a:t> </a:t>
            </a:r>
            <a:r>
              <a:rPr lang="en-US" sz="3600" b="1" dirty="0" err="1"/>
              <a:t>hoá</a:t>
            </a:r>
            <a:r>
              <a:rPr lang="en-US" sz="3600" b="1" dirty="0"/>
              <a:t> </a:t>
            </a:r>
            <a:r>
              <a:rPr lang="en-US" sz="3600" b="1" dirty="0" err="1"/>
              <a:t>động</a:t>
            </a:r>
            <a:r>
              <a:rPr lang="en-US" sz="3600" b="1" dirty="0"/>
              <a:t> </a:t>
            </a:r>
            <a:r>
              <a:rPr lang="en-US" sz="3600" b="1" dirty="0" err="1"/>
              <a:t>năng</a:t>
            </a:r>
            <a:r>
              <a:rPr lang="en-US" sz="3600" b="1" dirty="0"/>
              <a:t> </a:t>
            </a:r>
            <a:r>
              <a:rPr lang="en-US" sz="3600" b="1" dirty="0" err="1"/>
              <a:t>và</a:t>
            </a:r>
            <a:r>
              <a:rPr lang="en-US" sz="3600" b="1" dirty="0"/>
              <a:t> </a:t>
            </a:r>
            <a:r>
              <a:rPr lang="en-US" sz="3600" b="1" dirty="0" err="1"/>
              <a:t>thế</a:t>
            </a:r>
            <a:r>
              <a:rPr lang="en-US" sz="3600" b="1" dirty="0"/>
              <a:t> </a:t>
            </a:r>
            <a:r>
              <a:rPr lang="en-US" sz="3600" b="1" dirty="0" err="1"/>
              <a:t>năng</a:t>
            </a:r>
            <a:r>
              <a:rPr lang="en-US" sz="3600" b="1" dirty="0"/>
              <a:t> </a:t>
            </a:r>
            <a:r>
              <a:rPr lang="en-US" sz="3600" b="1" dirty="0" err="1"/>
              <a:t>của</a:t>
            </a:r>
            <a:r>
              <a:rPr lang="en-US" sz="3600" b="1" dirty="0"/>
              <a:t> </a:t>
            </a:r>
            <a:r>
              <a:rPr lang="en-US" sz="3600" b="1" dirty="0" err="1"/>
              <a:t>vật</a:t>
            </a:r>
            <a:r>
              <a:rPr lang="en-US" sz="3600" b="1" dirty="0"/>
              <a:t>:</a:t>
            </a:r>
          </a:p>
        </p:txBody>
      </p:sp>
      <p:sp>
        <p:nvSpPr>
          <p:cNvPr id="3" name="Text Placeholder 2" descr="33 Hoang Trong Bach"/>
          <p:cNvSpPr>
            <a:spLocks noGrp="1"/>
          </p:cNvSpPr>
          <p:nvPr>
            <p:ph sz="half" idx="1"/>
          </p:nvPr>
        </p:nvSpPr>
        <p:spPr>
          <a:xfrm>
            <a:off x="609600" y="838200"/>
            <a:ext cx="10972800" cy="827314"/>
          </a:xfrm>
        </p:spPr>
        <p:style>
          <a:lnRef idx="3">
            <a:schemeClr val="lt1"/>
          </a:lnRef>
          <a:fillRef idx="1">
            <a:schemeClr val="accent4"/>
          </a:fillRef>
          <a:effectRef idx="1">
            <a:schemeClr val="accent4"/>
          </a:effectRef>
          <a:fontRef idx="minor">
            <a:schemeClr val="lt1"/>
          </a:fontRef>
        </p:style>
        <p:txBody>
          <a:bodyPr>
            <a:normAutofit fontScale="92500" lnSpcReduction="20000"/>
          </a:bodyPr>
          <a:lstStyle/>
          <a:p>
            <a:pPr marL="0" indent="0">
              <a:lnSpc>
                <a:spcPct val="110000"/>
              </a:lnSpc>
              <a:buNone/>
            </a:pPr>
            <a:r>
              <a:rPr lang="en-US" sz="2800"/>
              <a:t>- Trong quá trình vật chuyển động, động năng và thế năng của vật có thể chuyển hóa qua lại với nhau.</a:t>
            </a:r>
          </a:p>
        </p:txBody>
      </p:sp>
      <p:pic>
        <p:nvPicPr>
          <p:cNvPr id="8" name="Picture 2" descr="33 Hoang Trong Bach">
            <a:extLst>
              <a:ext uri="{FF2B5EF4-FFF2-40B4-BE49-F238E27FC236}">
                <a16:creationId xmlns:a16="http://schemas.microsoft.com/office/drawing/2014/main" id="{A0FFA564-C28F-A87F-F22B-0500193BE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7" r="8019"/>
          <a:stretch/>
        </p:blipFill>
        <p:spPr bwMode="auto">
          <a:xfrm>
            <a:off x="1905001" y="1851322"/>
            <a:ext cx="7550248" cy="441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739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title"/>
          </p:nvPr>
        </p:nvSpPr>
        <p:spPr/>
        <p:txBody>
          <a:bodyPr>
            <a:noAutofit/>
          </a:bodyPr>
          <a:lstStyle/>
          <a:p>
            <a:r>
              <a:rPr lang="en-US" sz="3600" b="1" dirty="0">
                <a:ln w="0"/>
                <a:effectLst>
                  <a:outerShdw blurRad="38100" dist="25400" dir="5400000" algn="ctr" rotWithShape="0">
                    <a:srgbClr val="6E747A">
                      <a:alpha val="43000"/>
                    </a:srgbClr>
                  </a:outerShdw>
                </a:effectLst>
              </a:rPr>
              <a:t>b</a:t>
            </a:r>
            <a:r>
              <a:rPr lang="en-US" sz="3600" b="1">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Định</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luật</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bảo</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toàn</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cơ</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năng</a:t>
            </a:r>
            <a:r>
              <a:rPr lang="en-US" sz="3600" b="1" dirty="0">
                <a:ln w="0"/>
                <a:effectLst>
                  <a:outerShdw blurRad="38100" dist="25400" dir="5400000" algn="ctr" rotWithShape="0">
                    <a:srgbClr val="6E747A">
                      <a:alpha val="43000"/>
                    </a:srgbClr>
                  </a:outerShdw>
                </a:effectLst>
              </a:rPr>
              <a:t>:</a:t>
            </a:r>
          </a:p>
        </p:txBody>
      </p:sp>
      <p:sp>
        <p:nvSpPr>
          <p:cNvPr id="3" name="Content Placeholder 2" descr="33 Hoang Trong Bach"/>
          <p:cNvSpPr>
            <a:spLocks noGrp="1"/>
          </p:cNvSpPr>
          <p:nvPr>
            <p:ph type="body" sz="quarter" idx="14"/>
          </p:nvPr>
        </p:nvSpPr>
        <p:spPr>
          <a:xfrm>
            <a:off x="1028580" y="1066800"/>
            <a:ext cx="4762620" cy="3810000"/>
          </a:xfrm>
          <a:prstGeom prst="roundRect">
            <a:avLst/>
          </a:prstGeom>
        </p:spPr>
        <p:style>
          <a:lnRef idx="1">
            <a:schemeClr val="accent2"/>
          </a:lnRef>
          <a:fillRef idx="2">
            <a:schemeClr val="accent2"/>
          </a:fillRef>
          <a:effectRef idx="1">
            <a:schemeClr val="accent2"/>
          </a:effectRef>
          <a:fontRef idx="minor">
            <a:schemeClr val="dk1"/>
          </a:fontRef>
        </p:style>
        <p:txBody>
          <a:bodyPr>
            <a:noAutofit/>
          </a:bodyPr>
          <a:lstStyle/>
          <a:p>
            <a:pPr algn="just"/>
            <a:r>
              <a:rPr lang="en-US" sz="3600" dirty="0" err="1"/>
              <a:t>Cơ</a:t>
            </a:r>
            <a:r>
              <a:rPr lang="en-US" sz="3600" dirty="0"/>
              <a:t> </a:t>
            </a:r>
            <a:r>
              <a:rPr lang="en-US" sz="3600" dirty="0" err="1"/>
              <a:t>năng</a:t>
            </a:r>
            <a:r>
              <a:rPr lang="en-US" sz="3600" dirty="0"/>
              <a:t> </a:t>
            </a:r>
            <a:r>
              <a:rPr lang="en-US" sz="3600" dirty="0" err="1"/>
              <a:t>của</a:t>
            </a:r>
            <a:r>
              <a:rPr lang="en-US" sz="3600" dirty="0"/>
              <a:t> </a:t>
            </a:r>
            <a:r>
              <a:rPr lang="en-US" sz="3600" dirty="0" err="1"/>
              <a:t>một</a:t>
            </a:r>
            <a:r>
              <a:rPr lang="en-US" sz="3600" dirty="0"/>
              <a:t> </a:t>
            </a:r>
            <a:r>
              <a:rPr lang="en-US" sz="3600" dirty="0" err="1"/>
              <a:t>vật</a:t>
            </a:r>
            <a:r>
              <a:rPr lang="en-US" sz="3600" dirty="0"/>
              <a:t> </a:t>
            </a:r>
            <a:r>
              <a:rPr lang="en-US" sz="3600" dirty="0" err="1"/>
              <a:t>bằng</a:t>
            </a:r>
            <a:r>
              <a:rPr lang="en-US" sz="3600" dirty="0"/>
              <a:t> </a:t>
            </a:r>
            <a:r>
              <a:rPr lang="en-US" sz="3600" dirty="0" err="1"/>
              <a:t>tổng</a:t>
            </a:r>
            <a:r>
              <a:rPr lang="en-US" sz="3600" dirty="0"/>
              <a:t> </a:t>
            </a:r>
            <a:r>
              <a:rPr lang="en-US" sz="3600" dirty="0" err="1"/>
              <a:t>thế</a:t>
            </a:r>
            <a:r>
              <a:rPr lang="en-US" sz="3600" dirty="0"/>
              <a:t> </a:t>
            </a:r>
            <a:r>
              <a:rPr lang="en-US" sz="3600" dirty="0" err="1"/>
              <a:t>năng</a:t>
            </a:r>
            <a:r>
              <a:rPr lang="en-US" sz="3600" dirty="0"/>
              <a:t> </a:t>
            </a:r>
            <a:r>
              <a:rPr lang="en-US" sz="3600" dirty="0" err="1"/>
              <a:t>và</a:t>
            </a:r>
            <a:r>
              <a:rPr lang="en-US" sz="3600" dirty="0"/>
              <a:t> </a:t>
            </a:r>
            <a:r>
              <a:rPr lang="en-US" sz="3600" dirty="0" err="1"/>
              <a:t>động</a:t>
            </a:r>
            <a:r>
              <a:rPr lang="en-US" sz="3600" dirty="0"/>
              <a:t> </a:t>
            </a:r>
            <a:r>
              <a:rPr lang="en-US" sz="3600" dirty="0" err="1"/>
              <a:t>năng</a:t>
            </a:r>
            <a:r>
              <a:rPr lang="en-US" sz="3600" dirty="0"/>
              <a:t> </a:t>
            </a:r>
            <a:r>
              <a:rPr lang="en-US" sz="3600" dirty="0" err="1"/>
              <a:t>của</a:t>
            </a:r>
            <a:r>
              <a:rPr lang="en-US" sz="3600" dirty="0"/>
              <a:t> </a:t>
            </a:r>
            <a:r>
              <a:rPr lang="en-US" sz="3600" dirty="0" err="1"/>
              <a:t>nó</a:t>
            </a:r>
            <a:r>
              <a:rPr lang="en-US" sz="3600" dirty="0"/>
              <a:t>.</a:t>
            </a:r>
          </a:p>
          <a:p>
            <a:pPr marL="0" indent="0">
              <a:buNone/>
            </a:pPr>
            <a:r>
              <a:rPr lang="en-US" sz="3600" dirty="0"/>
              <a:t>		</a:t>
            </a:r>
          </a:p>
          <a:p>
            <a:pPr marL="0" indent="0">
              <a:buNone/>
            </a:pPr>
            <a:r>
              <a:rPr lang="en-US" sz="3600" dirty="0"/>
              <a:t>	W = </a:t>
            </a:r>
            <a:r>
              <a:rPr lang="en-US" sz="3600" dirty="0" err="1"/>
              <a:t>W</a:t>
            </a:r>
            <a:r>
              <a:rPr lang="en-US" sz="3600" baseline="-25000" dirty="0" err="1"/>
              <a:t>t</a:t>
            </a:r>
            <a:r>
              <a:rPr lang="en-US" sz="3600" dirty="0"/>
              <a:t> + </a:t>
            </a:r>
            <a:r>
              <a:rPr lang="en-US" sz="3600" dirty="0" err="1"/>
              <a:t>W</a:t>
            </a:r>
            <a:r>
              <a:rPr lang="en-US" sz="3600" baseline="-25000" dirty="0" err="1"/>
              <a:t>đ</a:t>
            </a:r>
            <a:endParaRPr lang="en-US" sz="3600" baseline="-25000" dirty="0"/>
          </a:p>
        </p:txBody>
      </p:sp>
      <p:sp>
        <p:nvSpPr>
          <p:cNvPr id="8" name="Rounded Rectangle 7" descr="33 Hoang Trong Bach"/>
          <p:cNvSpPr/>
          <p:nvPr/>
        </p:nvSpPr>
        <p:spPr>
          <a:xfrm>
            <a:off x="6172200" y="972654"/>
            <a:ext cx="3505200" cy="192294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t>Khi một vật chuyển động chỉ chịu tác dụng của lực bảo toàn thì cơ năng của vật được bảo toàn (không đổi).</a:t>
            </a:r>
            <a:endParaRPr lang="en-US" sz="2400" dirty="0"/>
          </a:p>
        </p:txBody>
      </p:sp>
      <p:sp>
        <p:nvSpPr>
          <p:cNvPr id="9" name="Rounded Rectangle 8" descr="33 Hoang Trong Bach"/>
          <p:cNvSpPr/>
          <p:nvPr/>
        </p:nvSpPr>
        <p:spPr>
          <a:xfrm>
            <a:off x="6172200" y="3106255"/>
            <a:ext cx="3505200" cy="192294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i="1"/>
              <a:t>Hệ quả:</a:t>
            </a:r>
            <a:r>
              <a:rPr lang="en-US" sz="2400"/>
              <a:t> Trong trường trọng lực, tại vị trí vật có động năng cực đại thì thế năng cực tiểu và ngược lại.</a:t>
            </a:r>
            <a:endParaRPr lang="en-US" sz="2400" dirty="0"/>
          </a:p>
        </p:txBody>
      </p:sp>
    </p:spTree>
    <p:extLst>
      <p:ext uri="{BB962C8B-B14F-4D97-AF65-F5344CB8AC3E}">
        <p14:creationId xmlns:p14="http://schemas.microsoft.com/office/powerpoint/2010/main" val="3093572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3" descr="33 Hoang Trong Bach">
            <a:extLst>
              <a:ext uri="{FF2B5EF4-FFF2-40B4-BE49-F238E27FC236}">
                <a16:creationId xmlns:a16="http://schemas.microsoft.com/office/drawing/2014/main" id="{82575891-7200-D5E9-49F9-493C9BDAEFB9}"/>
              </a:ext>
            </a:extLst>
          </p:cNvPr>
          <p:cNvSpPr>
            <a:spLocks noGrp="1"/>
          </p:cNvSpPr>
          <p:nvPr>
            <p:ph type="title"/>
          </p:nvPr>
        </p:nvSpPr>
        <p:spPr>
          <a:xfrm>
            <a:off x="381000" y="152400"/>
            <a:ext cx="9144000" cy="838200"/>
          </a:xfrm>
        </p:spPr>
        <p:txBody>
          <a:bodyPr>
            <a:noAutofit/>
          </a:bodyPr>
          <a:lstStyle/>
          <a:p>
            <a:r>
              <a:rPr lang="en-US" sz="4400" b="1">
                <a:ln w="0"/>
                <a:effectLst>
                  <a:innerShdw blurRad="63500" dist="50800" dir="13500000">
                    <a:prstClr val="black">
                      <a:alpha val="50000"/>
                    </a:prstClr>
                  </a:innerShdw>
                </a:effectLst>
              </a:rPr>
              <a:t>Vận dụng định luật bảo toàn cơ năng</a:t>
            </a:r>
            <a:endParaRPr lang="en-US" sz="4400" b="1" dirty="0">
              <a:ln w="0"/>
              <a:effectLst>
                <a:innerShdw blurRad="63500" dist="50800" dir="13500000">
                  <a:prstClr val="black">
                    <a:alpha val="50000"/>
                  </a:prstClr>
                </a:innerShdw>
              </a:effectLst>
            </a:endParaRPr>
          </a:p>
        </p:txBody>
      </p:sp>
      <p:pic>
        <p:nvPicPr>
          <p:cNvPr id="2" name="Picture 1" descr="33 Hoang Trong Bach">
            <a:extLst>
              <a:ext uri="{FF2B5EF4-FFF2-40B4-BE49-F238E27FC236}">
                <a16:creationId xmlns:a16="http://schemas.microsoft.com/office/drawing/2014/main" id="{32E5C262-E8CA-4D03-5EF2-7BD67871DE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8" r="5172" b="17727"/>
          <a:stretch/>
        </p:blipFill>
        <p:spPr>
          <a:xfrm>
            <a:off x="8153400" y="2906078"/>
            <a:ext cx="4038600" cy="3951922"/>
          </a:xfrm>
          <a:prstGeom prst="rect">
            <a:avLst/>
          </a:prstGeom>
        </p:spPr>
      </p:pic>
      <p:graphicFrame>
        <p:nvGraphicFramePr>
          <p:cNvPr id="3" name="Table 2" descr="33 Hoang Trong Bach">
            <a:extLst>
              <a:ext uri="{FF2B5EF4-FFF2-40B4-BE49-F238E27FC236}">
                <a16:creationId xmlns:a16="http://schemas.microsoft.com/office/drawing/2014/main" id="{E2518C81-5C37-3E76-AFCE-D85128A74B82}"/>
              </a:ext>
            </a:extLst>
          </p:cNvPr>
          <p:cNvGraphicFramePr>
            <a:graphicFrameLocks noGrp="1"/>
          </p:cNvGraphicFramePr>
          <p:nvPr>
            <p:extLst>
              <p:ext uri="{D42A27DB-BD31-4B8C-83A1-F6EECF244321}">
                <p14:modId xmlns:p14="http://schemas.microsoft.com/office/powerpoint/2010/main" val="868105623"/>
              </p:ext>
            </p:extLst>
          </p:nvPr>
        </p:nvGraphicFramePr>
        <p:xfrm>
          <a:off x="8440057" y="1252061"/>
          <a:ext cx="3352800" cy="1392556"/>
        </p:xfrm>
        <a:graphic>
          <a:graphicData uri="http://schemas.openxmlformats.org/drawingml/2006/table">
            <a:tbl>
              <a:tblPr firstRow="1" firstCol="1" bandRow="1">
                <a:tableStyleId>{5C22544A-7EE6-4342-B048-85BDC9FD1C3A}</a:tableStyleId>
              </a:tblPr>
              <a:tblGrid>
                <a:gridCol w="947530">
                  <a:extLst>
                    <a:ext uri="{9D8B030D-6E8A-4147-A177-3AD203B41FA5}">
                      <a16:colId xmlns:a16="http://schemas.microsoft.com/office/drawing/2014/main" val="2528911513"/>
                    </a:ext>
                  </a:extLst>
                </a:gridCol>
                <a:gridCol w="2405270">
                  <a:extLst>
                    <a:ext uri="{9D8B030D-6E8A-4147-A177-3AD203B41FA5}">
                      <a16:colId xmlns:a16="http://schemas.microsoft.com/office/drawing/2014/main" val="214370584"/>
                    </a:ext>
                  </a:extLst>
                </a:gridCol>
              </a:tblGrid>
              <a:tr h="0">
                <a:tc>
                  <a:txBody>
                    <a:bodyPr/>
                    <a:lstStyle/>
                    <a:p>
                      <a:pPr algn="just">
                        <a:lnSpc>
                          <a:spcPct val="115000"/>
                        </a:lnSpc>
                      </a:pPr>
                      <a:r>
                        <a:rPr lang="pt-BR" sz="2800">
                          <a:effectLst/>
                        </a:rPr>
                        <a:t>Cho biết</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800">
                          <a:effectLst/>
                        </a:rPr>
                        <a:t>g = 1,62 m/s</a:t>
                      </a:r>
                      <a:r>
                        <a:rPr lang="pt-BR" sz="2800" baseline="30000">
                          <a:effectLst/>
                        </a:rPr>
                        <a:t>2</a:t>
                      </a:r>
                      <a:r>
                        <a:rPr lang="pt-BR" sz="2800">
                          <a:effectLst/>
                        </a:rPr>
                        <a:t>.</a:t>
                      </a:r>
                      <a:endParaRPr lang="en-US" sz="2800">
                        <a:effectLst/>
                      </a:endParaRPr>
                    </a:p>
                    <a:p>
                      <a:pPr algn="just">
                        <a:lnSpc>
                          <a:spcPct val="115000"/>
                        </a:lnSpc>
                      </a:pPr>
                      <a:r>
                        <a:rPr lang="pt-BR" sz="2800">
                          <a:effectLst/>
                        </a:rPr>
                        <a:t>v </a:t>
                      </a:r>
                      <a:r>
                        <a:rPr lang="en-US" sz="2800">
                          <a:effectLst/>
                          <a:sym typeface="Symbol" panose="05050102010706020507" pitchFamily="18" charset="2"/>
                        </a:rPr>
                        <a:t></a:t>
                      </a:r>
                      <a:r>
                        <a:rPr lang="en-US" sz="2800">
                          <a:effectLst/>
                        </a:rPr>
                        <a:t>  </a:t>
                      </a:r>
                      <a:r>
                        <a:rPr lang="pt-BR" sz="2800">
                          <a:effectLst/>
                        </a:rPr>
                        <a:t>2m/s</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50635976"/>
                  </a:ext>
                </a:extLst>
              </a:tr>
              <a:tr h="0">
                <a:tc>
                  <a:txBody>
                    <a:bodyPr/>
                    <a:lstStyle/>
                    <a:p>
                      <a:pPr algn="just">
                        <a:lnSpc>
                          <a:spcPct val="115000"/>
                        </a:lnSpc>
                      </a:pPr>
                      <a:r>
                        <a:rPr lang="pt-BR" sz="2800">
                          <a:effectLst/>
                        </a:rPr>
                        <a:t>Hỏi</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800">
                          <a:effectLst/>
                        </a:rPr>
                        <a:t>h = ?</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76038327"/>
                  </a:ext>
                </a:extLst>
              </a:tr>
            </a:tbl>
          </a:graphicData>
        </a:graphic>
      </p:graphicFrame>
      <mc:AlternateContent xmlns:mc="http://schemas.openxmlformats.org/markup-compatibility/2006" xmlns:a14="http://schemas.microsoft.com/office/drawing/2010/main">
        <mc:Choice Requires="a14">
          <p:sp>
            <p:nvSpPr>
              <p:cNvPr id="7" name="TextBox 6" descr="33 Hoang Trong Bach">
                <a:extLst>
                  <a:ext uri="{FF2B5EF4-FFF2-40B4-BE49-F238E27FC236}">
                    <a16:creationId xmlns:a16="http://schemas.microsoft.com/office/drawing/2014/main" id="{55143D36-A4CB-23BD-CC8E-6A5CB7BB1514}"/>
                  </a:ext>
                </a:extLst>
              </p:cNvPr>
              <p:cNvSpPr txBox="1"/>
              <p:nvPr/>
            </p:nvSpPr>
            <p:spPr>
              <a:xfrm>
                <a:off x="381000" y="1252061"/>
                <a:ext cx="7620000" cy="3777765"/>
              </a:xfrm>
              <a:prstGeom prst="rect">
                <a:avLst/>
              </a:prstGeom>
              <a:noFill/>
            </p:spPr>
            <p:txBody>
              <a:bodyPr wrap="square">
                <a:spAutoFit/>
              </a:bodyPr>
              <a:lstStyle/>
              <a:p>
                <a:pPr algn="just"/>
                <a:r>
                  <a:rPr lang="pt-BR" sz="2600" b="1" i="1">
                    <a:solidFill>
                      <a:schemeClr val="bg2">
                        <a:lumMod val="10000"/>
                      </a:schemeClr>
                    </a:solidFill>
                    <a:effectLst/>
                    <a:ea typeface="Times New Roman" panose="02020603050405020304" pitchFamily="18" charset="0"/>
                  </a:rPr>
                  <a:t>Giải:</a:t>
                </a:r>
                <a:endParaRPr lang="en-US" sz="2600">
                  <a:solidFill>
                    <a:schemeClr val="bg2">
                      <a:lumMod val="10000"/>
                    </a:schemeClr>
                  </a:solidFill>
                  <a:effectLst/>
                  <a:ea typeface="Times New Roman" panose="02020603050405020304" pitchFamily="18" charset="0"/>
                </a:endParaRPr>
              </a:p>
              <a:p>
                <a:pPr algn="just"/>
                <a:r>
                  <a:rPr lang="en-US" sz="2600">
                    <a:solidFill>
                      <a:schemeClr val="bg2">
                        <a:lumMod val="10000"/>
                      </a:schemeClr>
                    </a:solidFill>
                    <a:effectLst/>
                    <a:ea typeface="Times New Roman" panose="02020603050405020304" pitchFamily="18" charset="0"/>
                  </a:rPr>
                  <a:t>Chọn gốc thế năng tại bề mặt của Mặt Trăng.</a:t>
                </a:r>
              </a:p>
              <a:p>
                <a:pPr algn="just"/>
                <a:r>
                  <a:rPr lang="en-US" sz="2600">
                    <a:solidFill>
                      <a:schemeClr val="bg2">
                        <a:lumMod val="10000"/>
                      </a:schemeClr>
                    </a:solidFill>
                    <a:effectLst/>
                    <a:ea typeface="Times New Roman" panose="02020603050405020304" pitchFamily="18" charset="0"/>
                  </a:rPr>
                  <a:t>+ Tại vị trí thả thiết bị: W</a:t>
                </a:r>
                <a:r>
                  <a:rPr lang="en-US" sz="2600" baseline="-25000">
                    <a:solidFill>
                      <a:schemeClr val="bg2">
                        <a:lumMod val="10000"/>
                      </a:schemeClr>
                    </a:solidFill>
                    <a:effectLst/>
                    <a:ea typeface="Times New Roman" panose="02020603050405020304" pitchFamily="18" charset="0"/>
                  </a:rPr>
                  <a:t>1</a:t>
                </a:r>
                <a:r>
                  <a:rPr lang="en-US" sz="2600">
                    <a:solidFill>
                      <a:schemeClr val="bg2">
                        <a:lumMod val="10000"/>
                      </a:schemeClr>
                    </a:solidFill>
                    <a:effectLst/>
                    <a:ea typeface="Times New Roman" panose="02020603050405020304" pitchFamily="18" charset="0"/>
                  </a:rPr>
                  <a:t> = mgh</a:t>
                </a:r>
              </a:p>
              <a:p>
                <a:pPr algn="just"/>
                <a:r>
                  <a:rPr lang="en-US" sz="2600">
                    <a:solidFill>
                      <a:schemeClr val="bg2">
                        <a:lumMod val="10000"/>
                      </a:schemeClr>
                    </a:solidFill>
                    <a:effectLst/>
                    <a:ea typeface="Times New Roman" panose="02020603050405020304" pitchFamily="18" charset="0"/>
                  </a:rPr>
                  <a:t>+ Tại bề mặt của Mặt Trăng: W</a:t>
                </a:r>
                <a:r>
                  <a:rPr lang="en-US" sz="2600" baseline="-25000">
                    <a:solidFill>
                      <a:schemeClr val="bg2">
                        <a:lumMod val="10000"/>
                      </a:schemeClr>
                    </a:solidFill>
                    <a:effectLst/>
                    <a:ea typeface="Times New Roman" panose="02020603050405020304" pitchFamily="18" charset="0"/>
                  </a:rPr>
                  <a:t>2</a:t>
                </a:r>
                <a:r>
                  <a:rPr lang="en-US" sz="2600">
                    <a:solidFill>
                      <a:schemeClr val="bg2">
                        <a:lumMod val="10000"/>
                      </a:schemeClr>
                    </a:solidFill>
                    <a:effectLst/>
                    <a:ea typeface="Times New Roman" panose="02020603050405020304" pitchFamily="18" charset="0"/>
                  </a:rPr>
                  <a:t> = ½ .mv</a:t>
                </a:r>
                <a:r>
                  <a:rPr lang="en-US" sz="2600" baseline="30000">
                    <a:solidFill>
                      <a:schemeClr val="bg2">
                        <a:lumMod val="10000"/>
                      </a:schemeClr>
                    </a:solidFill>
                    <a:effectLst/>
                    <a:ea typeface="Times New Roman" panose="02020603050405020304" pitchFamily="18" charset="0"/>
                  </a:rPr>
                  <a:t>2</a:t>
                </a:r>
                <a:endParaRPr lang="en-US" sz="2600">
                  <a:solidFill>
                    <a:schemeClr val="bg2">
                      <a:lumMod val="10000"/>
                    </a:schemeClr>
                  </a:solidFill>
                  <a:effectLst/>
                  <a:ea typeface="Times New Roman" panose="02020603050405020304" pitchFamily="18" charset="0"/>
                </a:endParaRPr>
              </a:p>
              <a:p>
                <a:pPr algn="just"/>
                <a:r>
                  <a:rPr lang="en-US" sz="2600">
                    <a:solidFill>
                      <a:schemeClr val="bg2">
                        <a:lumMod val="10000"/>
                      </a:schemeClr>
                    </a:solidFill>
                    <a:effectLst/>
                    <a:ea typeface="Times New Roman" panose="02020603050405020304" pitchFamily="18" charset="0"/>
                  </a:rPr>
                  <a:t>Vì thiết bị chỉ chịu tác dụng của trọng lực do Mặt Trăng sinh ra nên cơ năng bảo toàn:</a:t>
                </a:r>
              </a:p>
              <a:p>
                <a:pPr algn="just"/>
                <a14:m>
                  <m:oMathPara xmlns:m="http://schemas.openxmlformats.org/officeDocument/2006/math">
                    <m:oMathParaPr>
                      <m:jc m:val="centerGroup"/>
                    </m:oMathParaPr>
                    <m:oMath xmlns:m="http://schemas.openxmlformats.org/officeDocument/2006/math">
                      <m:r>
                        <a:rPr lang="en-US" sz="2600" i="1" smtClean="0">
                          <a:solidFill>
                            <a:schemeClr val="bg2">
                              <a:lumMod val="10000"/>
                            </a:schemeClr>
                          </a:solidFill>
                          <a:effectLst/>
                          <a:latin typeface="Cambria Math" panose="02040503050406030204" pitchFamily="18" charset="0"/>
                          <a:ea typeface="Times New Roman" panose="02020603050405020304" pitchFamily="18" charset="0"/>
                        </a:rPr>
                        <m:t>𝑊</m:t>
                      </m:r>
                      <m:r>
                        <a:rPr lang="en-US" sz="2600" i="1" baseline="-25000" smtClean="0">
                          <a:solidFill>
                            <a:schemeClr val="bg2">
                              <a:lumMod val="10000"/>
                            </a:schemeClr>
                          </a:solidFill>
                          <a:effectLst/>
                          <a:latin typeface="Cambria Math" panose="02040503050406030204" pitchFamily="18" charset="0"/>
                          <a:ea typeface="Times New Roman" panose="02020603050405020304" pitchFamily="18" charset="0"/>
                        </a:rPr>
                        <m:t>1</m:t>
                      </m:r>
                      <m:r>
                        <a:rPr lang="en-US" sz="2600" i="1" smtClean="0">
                          <a:solidFill>
                            <a:schemeClr val="bg2">
                              <a:lumMod val="10000"/>
                            </a:schemeClr>
                          </a:solidFill>
                          <a:effectLst/>
                          <a:latin typeface="Cambria Math" panose="02040503050406030204" pitchFamily="18" charset="0"/>
                          <a:ea typeface="Times New Roman" panose="02020603050405020304" pitchFamily="18" charset="0"/>
                        </a:rPr>
                        <m:t> </m:t>
                      </m:r>
                      <m:r>
                        <a:rPr lang="en-US" sz="2600" i="1">
                          <a:solidFill>
                            <a:schemeClr val="bg2">
                              <a:lumMod val="10000"/>
                            </a:schemeClr>
                          </a:solidFill>
                          <a:effectLst/>
                          <a:latin typeface="Cambria Math" panose="02040503050406030204" pitchFamily="18" charset="0"/>
                          <a:ea typeface="Times New Roman" panose="02020603050405020304" pitchFamily="18" charset="0"/>
                        </a:rPr>
                        <m:t>= </m:t>
                      </m:r>
                      <m:r>
                        <a:rPr lang="en-US" sz="2600" i="1">
                          <a:solidFill>
                            <a:schemeClr val="bg2">
                              <a:lumMod val="10000"/>
                            </a:schemeClr>
                          </a:solidFill>
                          <a:effectLst/>
                          <a:latin typeface="Cambria Math" panose="02040503050406030204" pitchFamily="18" charset="0"/>
                          <a:ea typeface="Times New Roman" panose="02020603050405020304" pitchFamily="18" charset="0"/>
                        </a:rPr>
                        <m:t>𝑊</m:t>
                      </m:r>
                      <m:r>
                        <a:rPr lang="en-US" sz="2600" i="1" baseline="-25000">
                          <a:solidFill>
                            <a:schemeClr val="bg2">
                              <a:lumMod val="10000"/>
                            </a:schemeClr>
                          </a:solidFill>
                          <a:effectLst/>
                          <a:latin typeface="Cambria Math" panose="02040503050406030204" pitchFamily="18" charset="0"/>
                          <a:ea typeface="Times New Roman" panose="02020603050405020304" pitchFamily="18" charset="0"/>
                        </a:rPr>
                        <m:t>2</m:t>
                      </m:r>
                      <m:r>
                        <a:rPr lang="en-US" sz="2600" i="1">
                          <a:solidFill>
                            <a:schemeClr val="bg2">
                              <a:lumMod val="10000"/>
                            </a:schemeClr>
                          </a:solidFill>
                          <a:effectLst/>
                          <a:latin typeface="Cambria Math" panose="02040503050406030204" pitchFamily="18" charset="0"/>
                          <a:ea typeface="Times New Roman" panose="02020603050405020304" pitchFamily="18" charset="0"/>
                        </a:rPr>
                        <m:t> </m:t>
                      </m:r>
                      <m:r>
                        <a:rPr lang="en-US" sz="2600" i="1">
                          <a:solidFill>
                            <a:schemeClr val="bg2">
                              <a:lumMod val="10000"/>
                            </a:schemeClr>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600" i="1">
                          <a:solidFill>
                            <a:schemeClr val="bg2">
                              <a:lumMod val="10000"/>
                            </a:schemeClr>
                          </a:solidFill>
                          <a:effectLst/>
                          <a:latin typeface="Cambria Math" panose="02040503050406030204" pitchFamily="18" charset="0"/>
                          <a:ea typeface="Times New Roman" panose="02020603050405020304" pitchFamily="18" charset="0"/>
                        </a:rPr>
                        <m:t> </m:t>
                      </m:r>
                      <m:r>
                        <a:rPr lang="en-US" sz="2600" i="1">
                          <a:solidFill>
                            <a:schemeClr val="bg2">
                              <a:lumMod val="10000"/>
                            </a:schemeClr>
                          </a:solidFill>
                          <a:effectLst/>
                          <a:latin typeface="Cambria Math" panose="02040503050406030204" pitchFamily="18" charset="0"/>
                          <a:ea typeface="Times New Roman" panose="02020603050405020304" pitchFamily="18" charset="0"/>
                        </a:rPr>
                        <m:t>𝑣</m:t>
                      </m:r>
                      <m:r>
                        <a:rPr lang="en-US" sz="2600" i="1">
                          <a:solidFill>
                            <a:schemeClr val="bg2">
                              <a:lumMod val="10000"/>
                            </a:schemeClr>
                          </a:solidFill>
                          <a:effectLst/>
                          <a:latin typeface="Cambria Math" panose="02040503050406030204" pitchFamily="18" charset="0"/>
                          <a:ea typeface="Times New Roman" panose="02020603050405020304" pitchFamily="18" charset="0"/>
                        </a:rPr>
                        <m:t>=</m:t>
                      </m:r>
                      <m:rad>
                        <m:radPr>
                          <m:degHide m:val="on"/>
                          <m:ctrlPr>
                            <a:rPr lang="en-US" sz="2600" i="1">
                              <a:solidFill>
                                <a:schemeClr val="bg2">
                                  <a:lumMod val="10000"/>
                                </a:schemeClr>
                              </a:solidFill>
                              <a:effectLst/>
                              <a:latin typeface="Cambria Math" panose="02040503050406030204" pitchFamily="18" charset="0"/>
                              <a:ea typeface="Times New Roman" panose="02020603050405020304" pitchFamily="18" charset="0"/>
                            </a:rPr>
                          </m:ctrlPr>
                        </m:radPr>
                        <m:deg/>
                        <m:e>
                          <m:r>
                            <a:rPr lang="en-US" sz="2600" i="1">
                              <a:solidFill>
                                <a:schemeClr val="bg2">
                                  <a:lumMod val="10000"/>
                                </a:schemeClr>
                              </a:solidFill>
                              <a:effectLst/>
                              <a:latin typeface="Cambria Math" panose="02040503050406030204" pitchFamily="18" charset="0"/>
                              <a:ea typeface="Times New Roman" panose="02020603050405020304" pitchFamily="18" charset="0"/>
                            </a:rPr>
                            <m:t>2</m:t>
                          </m:r>
                          <m:r>
                            <a:rPr lang="en-US" sz="2600" i="1">
                              <a:solidFill>
                                <a:schemeClr val="bg2">
                                  <a:lumMod val="10000"/>
                                </a:schemeClr>
                              </a:solidFill>
                              <a:effectLst/>
                              <a:latin typeface="Cambria Math" panose="02040503050406030204" pitchFamily="18" charset="0"/>
                              <a:ea typeface="Times New Roman" panose="02020603050405020304" pitchFamily="18" charset="0"/>
                            </a:rPr>
                            <m:t>𝑔h</m:t>
                          </m:r>
                        </m:e>
                      </m:rad>
                    </m:oMath>
                  </m:oMathPara>
                </a14:m>
                <a:endParaRPr lang="en-US" sz="2600">
                  <a:solidFill>
                    <a:schemeClr val="bg2">
                      <a:lumMod val="10000"/>
                    </a:schemeClr>
                  </a:solidFill>
                  <a:effectLst/>
                  <a:ea typeface="Times New Roman" panose="02020603050405020304" pitchFamily="18" charset="0"/>
                </a:endParaRPr>
              </a:p>
              <a:p>
                <a:pPr algn="just"/>
                <a:r>
                  <a:rPr lang="en-US" sz="2600">
                    <a:solidFill>
                      <a:schemeClr val="bg2">
                        <a:lumMod val="10000"/>
                      </a:schemeClr>
                    </a:solidFill>
                    <a:effectLst/>
                    <a:ea typeface="Times New Roman" panose="02020603050405020304" pitchFamily="18" charset="0"/>
                  </a:rPr>
                  <a:t>Với v </a:t>
                </a:r>
                <a:r>
                  <a:rPr lang="en-US" sz="2600">
                    <a:solidFill>
                      <a:schemeClr val="bg2">
                        <a:lumMod val="10000"/>
                      </a:schemeClr>
                    </a:solidFill>
                    <a:effectLst/>
                    <a:ea typeface="Times New Roman" panose="02020603050405020304" pitchFamily="18" charset="0"/>
                    <a:sym typeface="Symbol" panose="05050102010706020507" pitchFamily="18" charset="2"/>
                  </a:rPr>
                  <a:t></a:t>
                </a:r>
                <a:r>
                  <a:rPr lang="en-US" sz="2600">
                    <a:solidFill>
                      <a:schemeClr val="bg2">
                        <a:lumMod val="10000"/>
                      </a:schemeClr>
                    </a:solidFill>
                    <a:effectLst/>
                    <a:ea typeface="Times New Roman" panose="02020603050405020304" pitchFamily="18" charset="0"/>
                  </a:rPr>
                  <a:t> 2m/s </a:t>
                </a:r>
                <a:r>
                  <a:rPr lang="en-US" sz="2600">
                    <a:solidFill>
                      <a:schemeClr val="bg2">
                        <a:lumMod val="10000"/>
                      </a:schemeClr>
                    </a:solidFill>
                    <a:effectLst/>
                    <a:ea typeface="Times New Roman" panose="02020603050405020304" pitchFamily="18" charset="0"/>
                    <a:sym typeface="Symbol" panose="05050102010706020507" pitchFamily="18" charset="2"/>
                  </a:rPr>
                  <a:t></a:t>
                </a:r>
                <a:r>
                  <a:rPr lang="en-US" sz="2600">
                    <a:solidFill>
                      <a:schemeClr val="bg2">
                        <a:lumMod val="10000"/>
                      </a:schemeClr>
                    </a:solidFill>
                    <a:effectLst/>
                    <a:ea typeface="Times New Roman" panose="02020603050405020304" pitchFamily="18" charset="0"/>
                  </a:rPr>
                  <a:t> h </a:t>
                </a:r>
                <a:r>
                  <a:rPr lang="en-US" sz="2600">
                    <a:solidFill>
                      <a:schemeClr val="bg2">
                        <a:lumMod val="10000"/>
                      </a:schemeClr>
                    </a:solidFill>
                    <a:effectLst/>
                    <a:ea typeface="Times New Roman" panose="02020603050405020304" pitchFamily="18" charset="0"/>
                    <a:sym typeface="Symbol" panose="05050102010706020507" pitchFamily="18" charset="2"/>
                  </a:rPr>
                  <a:t></a:t>
                </a:r>
                <a:r>
                  <a:rPr lang="en-US" sz="2600">
                    <a:solidFill>
                      <a:schemeClr val="bg2">
                        <a:lumMod val="10000"/>
                      </a:schemeClr>
                    </a:solidFill>
                    <a:effectLst/>
                    <a:ea typeface="Times New Roman" panose="02020603050405020304" pitchFamily="18" charset="0"/>
                  </a:rPr>
                  <a:t> 1,23m</a:t>
                </a:r>
              </a:p>
              <a:p>
                <a:pPr algn="just"/>
                <a:r>
                  <a:rPr lang="en-US" sz="2600">
                    <a:solidFill>
                      <a:schemeClr val="bg2">
                        <a:lumMod val="10000"/>
                      </a:schemeClr>
                    </a:solidFill>
                    <a:effectLst/>
                    <a:ea typeface="Times New Roman" panose="02020603050405020304" pitchFamily="18" charset="0"/>
                  </a:rPr>
                  <a:t>Vậy, phải thả rơi thiết bị ở độ cao nhỏ hơn 1,23 m</a:t>
                </a:r>
              </a:p>
            </p:txBody>
          </p:sp>
        </mc:Choice>
        <mc:Fallback xmlns="">
          <p:sp>
            <p:nvSpPr>
              <p:cNvPr id="7" name="TextBox 6" descr="33 Hoang Trong Bach">
                <a:extLst>
                  <a:ext uri="{FF2B5EF4-FFF2-40B4-BE49-F238E27FC236}">
                    <a16:creationId xmlns:a16="http://schemas.microsoft.com/office/drawing/2014/main" id="{55143D36-A4CB-23BD-CC8E-6A5CB7BB1514}"/>
                  </a:ext>
                </a:extLst>
              </p:cNvPr>
              <p:cNvSpPr txBox="1">
                <a:spLocks noRot="1" noChangeAspect="1" noMove="1" noResize="1" noEditPoints="1" noAdjustHandles="1" noChangeArrowheads="1" noChangeShapeType="1" noTextEdit="1"/>
              </p:cNvSpPr>
              <p:nvPr/>
            </p:nvSpPr>
            <p:spPr>
              <a:xfrm>
                <a:off x="381000" y="1252061"/>
                <a:ext cx="7620000" cy="3777765"/>
              </a:xfrm>
              <a:prstGeom prst="rect">
                <a:avLst/>
              </a:prstGeom>
              <a:blipFill>
                <a:blip r:embed="rId4"/>
                <a:stretch>
                  <a:fillRect l="-1440" t="-1452" r="-1360" b="-3065"/>
                </a:stretch>
              </a:blipFill>
            </p:spPr>
            <p:txBody>
              <a:bodyPr/>
              <a:lstStyle/>
              <a:p>
                <a:r>
                  <a:rPr lang="vi-VN">
                    <a:noFill/>
                  </a:rPr>
                  <a:t> </a:t>
                </a:r>
              </a:p>
            </p:txBody>
          </p:sp>
        </mc:Fallback>
      </mc:AlternateContent>
    </p:spTree>
    <p:extLst>
      <p:ext uri="{BB962C8B-B14F-4D97-AF65-F5344CB8AC3E}">
        <p14:creationId xmlns:p14="http://schemas.microsoft.com/office/powerpoint/2010/main" val="6968548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left)">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left)">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 descr="33 Hoang Trong Bach"/>
          <p:cNvSpPr/>
          <p:nvPr/>
        </p:nvSpPr>
        <p:spPr>
          <a:xfrm>
            <a:off x="0" y="1371600"/>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err="1"/>
              <a:t>Câu</a:t>
            </a:r>
            <a:r>
              <a:rPr lang="en-US" sz="3200" b="1" dirty="0"/>
              <a:t> 2</a:t>
            </a:r>
          </a:p>
        </p:txBody>
      </p:sp>
      <p:grpSp>
        <p:nvGrpSpPr>
          <p:cNvPr id="27" name="hỏi 2" descr="33 Hoang Trong Bach"/>
          <p:cNvGrpSpPr/>
          <p:nvPr/>
        </p:nvGrpSpPr>
        <p:grpSpPr>
          <a:xfrm>
            <a:off x="1219200" y="1366911"/>
            <a:ext cx="7317100" cy="1828800"/>
            <a:chOff x="2771114" y="1543050"/>
            <a:chExt cx="6756155" cy="1828800"/>
          </a:xfrm>
        </p:grpSpPr>
        <p:sp>
          <p:nvSpPr>
            <p:cNvPr id="8" name="TextBox 7"/>
            <p:cNvSpPr txBox="1"/>
            <p:nvPr/>
          </p:nvSpPr>
          <p:spPr>
            <a:xfrm>
              <a:off x="2841471" y="1918321"/>
              <a:ext cx="6685798" cy="1077218"/>
            </a:xfrm>
            <a:prstGeom prst="rect">
              <a:avLst/>
            </a:prstGeom>
            <a:noFill/>
          </p:spPr>
          <p:txBody>
            <a:bodyPr wrap="square" rtlCol="0">
              <a:spAutoFit/>
            </a:bodyPr>
            <a:lstStyle/>
            <a:p>
              <a:r>
                <a:rPr lang="en-US" sz="3200">
                  <a:ln w="0"/>
                  <a:effectLst>
                    <a:outerShdw blurRad="38100" dist="19050" dir="2700000" algn="tl" rotWithShape="0">
                      <a:schemeClr val="dk1">
                        <a:alpha val="40000"/>
                      </a:schemeClr>
                    </a:outerShdw>
                  </a:effectLst>
                </a:rPr>
                <a:t>Độ </a:t>
              </a:r>
              <a:r>
                <a:rPr lang="en-US" sz="3200" dirty="0" err="1">
                  <a:ln w="0"/>
                  <a:effectLst>
                    <a:outerShdw blurRad="38100" dist="19050" dir="2700000" algn="tl" rotWithShape="0">
                      <a:schemeClr val="dk1">
                        <a:alpha val="40000"/>
                      </a:schemeClr>
                    </a:outerShdw>
                  </a:effectLst>
                </a:rPr>
                <a:t>dịch</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chuyển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theo</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phương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của</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lực</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càng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lớn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thì</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công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thực</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hiện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càng</a:t>
              </a:r>
              <a:r>
                <a:rPr lang="en-US" sz="3200" dirty="0">
                  <a:ln w="0"/>
                  <a:effectLst>
                    <a:outerShdw blurRad="38100" dist="19050" dir="2700000" algn="tl" rotWithShape="0">
                      <a:schemeClr val="dk1">
                        <a:alpha val="40000"/>
                      </a:schemeClr>
                    </a:outerShdw>
                  </a:effectLst>
                </a:rPr>
                <a:t>…</a:t>
              </a:r>
              <a:endParaRPr lang="en-US" sz="3200" dirty="0"/>
            </a:p>
          </p:txBody>
        </p:sp>
        <p:sp>
          <p:nvSpPr>
            <p:cNvPr id="26" name="Rectangle 25"/>
            <p:cNvSpPr/>
            <p:nvPr/>
          </p:nvSpPr>
          <p:spPr>
            <a:xfrm>
              <a:off x="2771114" y="1543050"/>
              <a:ext cx="68603" cy="1828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800"/>
            </a:p>
          </p:txBody>
        </p:sp>
      </p:grpSp>
      <p:sp>
        <p:nvSpPr>
          <p:cNvPr id="3" name="6-Point Star 2" descr="33 Hoang Trong Bach"/>
          <p:cNvSpPr/>
          <p:nvPr/>
        </p:nvSpPr>
        <p:spPr>
          <a:xfrm rot="20912035">
            <a:off x="5809375" y="2933387"/>
            <a:ext cx="3352800" cy="2819400"/>
          </a:xfrm>
          <a:prstGeom prst="star6">
            <a:avLst>
              <a:gd name="adj" fmla="val 25951"/>
              <a:gd name="hf" fmla="val 11547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latin typeface="Bahnschrift SemiCondensed" panose="020B0502040204020203" pitchFamily="34" charset="0"/>
              </a:rPr>
              <a:t>LỚN</a:t>
            </a:r>
          </a:p>
        </p:txBody>
      </p:sp>
      <p:sp>
        <p:nvSpPr>
          <p:cNvPr id="4" name="Title 1" descr="33 Hoang Trong Bach">
            <a:extLst>
              <a:ext uri="{FF2B5EF4-FFF2-40B4-BE49-F238E27FC236}">
                <a16:creationId xmlns:a16="http://schemas.microsoft.com/office/drawing/2014/main" id="{3B57914A-4251-A412-BA2D-187755319E11}"/>
              </a:ext>
            </a:extLst>
          </p:cNvPr>
          <p:cNvSpPr txBox="1">
            <a:spLocks/>
          </p:cNvSpPr>
          <p:nvPr/>
        </p:nvSpPr>
        <p:spPr>
          <a:xfrm>
            <a:off x="0" y="0"/>
            <a:ext cx="12192000" cy="108267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6600" b="1">
                <a:ln w="22225">
                  <a:solidFill>
                    <a:schemeClr val="accent2"/>
                  </a:solidFill>
                  <a:prstDash val="solid"/>
                </a:ln>
                <a:solidFill>
                  <a:schemeClr val="accent2">
                    <a:lumMod val="40000"/>
                    <a:lumOff val="60000"/>
                  </a:schemeClr>
                </a:solidFill>
              </a:rPr>
              <a:t>Kiểm tra bài cũ</a:t>
            </a:r>
            <a:endParaRPr lang="en-US" sz="6600" b="1" dirty="0">
              <a:ln w="22225">
                <a:solidFill>
                  <a:schemeClr val="accent2"/>
                </a:solidFill>
                <a:prstDash val="solid"/>
              </a:ln>
              <a:solidFill>
                <a:schemeClr val="accent2">
                  <a:lumMod val="40000"/>
                  <a:lumOff val="60000"/>
                </a:schemeClr>
              </a:solidFill>
            </a:endParaRPr>
          </a:p>
        </p:txBody>
      </p:sp>
      <p:sp>
        <p:nvSpPr>
          <p:cNvPr id="5" name="Rounded Rectangle 18" descr="33 Hoang Trong Bach">
            <a:hlinkClick r:id="rId3" action="ppaction://hlinksldjump"/>
            <a:extLst>
              <a:ext uri="{FF2B5EF4-FFF2-40B4-BE49-F238E27FC236}">
                <a16:creationId xmlns:a16="http://schemas.microsoft.com/office/drawing/2014/main" id="{3755C2BE-31E7-2AFE-29A0-8A19A82C04F8}"/>
              </a:ext>
            </a:extLst>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Tree>
    <p:extLst>
      <p:ext uri="{BB962C8B-B14F-4D97-AF65-F5344CB8AC3E}">
        <p14:creationId xmlns:p14="http://schemas.microsoft.com/office/powerpoint/2010/main" val="5231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descr="33 Hoang Trong Bach">
            <a:extLst>
              <a:ext uri="{FF2B5EF4-FFF2-40B4-BE49-F238E27FC236}">
                <a16:creationId xmlns:a16="http://schemas.microsoft.com/office/drawing/2014/main" id="{3E503CD7-01F3-3D33-1111-6C436F5CE024}"/>
              </a:ext>
            </a:extLst>
          </p:cNvPr>
          <p:cNvSpPr>
            <a:spLocks noGrp="1"/>
          </p:cNvSpPr>
          <p:nvPr>
            <p:ph type="title"/>
          </p:nvPr>
        </p:nvSpPr>
        <p:spPr>
          <a:xfrm>
            <a:off x="0" y="-25400"/>
            <a:ext cx="12192000" cy="1082674"/>
          </a:xfrm>
        </p:spPr>
        <p:txBody>
          <a:bodyPr anchor="ctr"/>
          <a:lstStyle/>
          <a:p>
            <a:pPr algn="ctr"/>
            <a:r>
              <a:rPr lang="en-US" b="1" dirty="0"/>
              <a:t>PHIẾU </a:t>
            </a:r>
            <a:r>
              <a:rPr lang="en-US" b="1"/>
              <a:t>HỌC TẬP SỐ 5</a:t>
            </a:r>
            <a:endParaRPr lang="en-US" b="1" dirty="0"/>
          </a:p>
        </p:txBody>
      </p:sp>
      <p:sp>
        <p:nvSpPr>
          <p:cNvPr id="12" name="Text Placeholder 2" descr="33 Hoang Trong Bach">
            <a:extLst>
              <a:ext uri="{FF2B5EF4-FFF2-40B4-BE49-F238E27FC236}">
                <a16:creationId xmlns:a16="http://schemas.microsoft.com/office/drawing/2014/main" id="{4CF41F16-1406-7B6B-F408-DEFFC7AD0C42}"/>
              </a:ext>
            </a:extLst>
          </p:cNvPr>
          <p:cNvSpPr>
            <a:spLocks noGrp="1"/>
          </p:cNvSpPr>
          <p:nvPr>
            <p:ph idx="1"/>
          </p:nvPr>
        </p:nvSpPr>
        <p:spPr>
          <a:xfrm>
            <a:off x="381000" y="1057274"/>
            <a:ext cx="11430000" cy="1443755"/>
          </a:xfrm>
          <a:noFill/>
          <a:ln w="28575">
            <a:solidFill>
              <a:schemeClr val="accent2"/>
            </a:solidFill>
          </a:ln>
        </p:spPr>
        <p:style>
          <a:lnRef idx="1">
            <a:schemeClr val="accent4"/>
          </a:lnRef>
          <a:fillRef idx="3">
            <a:schemeClr val="accent4"/>
          </a:fillRef>
          <a:effectRef idx="2">
            <a:schemeClr val="accent4"/>
          </a:effectRef>
          <a:fontRef idx="minor">
            <a:schemeClr val="lt1"/>
          </a:fontRef>
        </p:style>
        <p:txBody>
          <a:bodyPr>
            <a:noAutofit/>
          </a:bodyPr>
          <a:lstStyle/>
          <a:p>
            <a:pPr marL="0" lvl="1" indent="0" algn="just" defTabSz="1066800">
              <a:spcBef>
                <a:spcPct val="0"/>
              </a:spcBef>
              <a:spcAft>
                <a:spcPct val="15000"/>
              </a:spcAft>
              <a:buNone/>
            </a:pPr>
            <a:endParaRPr lang="en-US" sz="2400">
              <a:solidFill>
                <a:schemeClr val="tx2"/>
              </a:solidFill>
            </a:endParaRPr>
          </a:p>
          <a:p>
            <a:pPr marL="0" lvl="1" indent="0" algn="just" defTabSz="1066800">
              <a:spcBef>
                <a:spcPct val="0"/>
              </a:spcBef>
              <a:spcAft>
                <a:spcPct val="15000"/>
              </a:spcAft>
              <a:buNone/>
            </a:pPr>
            <a:r>
              <a:rPr lang="vi-VN" sz="2400">
                <a:solidFill>
                  <a:schemeClr val="tx2"/>
                </a:solidFill>
              </a:rPr>
              <a:t>Một con bọ chét có khối lượng 1 mg có thể bật nhảy thẳng đứng lên độ cao tối đa 0,2 m từ mặt đất. Bỏ qua sức cản của không khí và lấy g = 9,8 m/s</a:t>
            </a:r>
            <a:r>
              <a:rPr lang="vi-VN" sz="2400" baseline="30000">
                <a:solidFill>
                  <a:schemeClr val="tx2"/>
                </a:solidFill>
              </a:rPr>
              <a:t>2</a:t>
            </a:r>
            <a:r>
              <a:rPr lang="vi-VN" sz="2400">
                <a:solidFill>
                  <a:schemeClr val="tx2"/>
                </a:solidFill>
              </a:rPr>
              <a:t>. Hãy xác định tốc độ của bọ chét ngay khi bật nhảy.</a:t>
            </a:r>
            <a:endParaRPr lang="en-US" sz="2400" dirty="0">
              <a:solidFill>
                <a:schemeClr val="tx2"/>
              </a:solidFill>
            </a:endParaRPr>
          </a:p>
        </p:txBody>
      </p:sp>
      <p:pic>
        <p:nvPicPr>
          <p:cNvPr id="14" name="Picture 13" descr="33 Hoang Trong Bach">
            <a:extLst>
              <a:ext uri="{FF2B5EF4-FFF2-40B4-BE49-F238E27FC236}">
                <a16:creationId xmlns:a16="http://schemas.microsoft.com/office/drawing/2014/main" id="{3C18192E-D079-F465-CF9C-0F7D625BAFE6}"/>
              </a:ext>
            </a:extLst>
          </p:cNvPr>
          <p:cNvPicPr>
            <a:picLocks noChangeAspect="1"/>
          </p:cNvPicPr>
          <p:nvPr/>
        </p:nvPicPr>
        <p:blipFill>
          <a:blip r:embed="rId2"/>
          <a:stretch>
            <a:fillRect/>
          </a:stretch>
        </p:blipFill>
        <p:spPr>
          <a:xfrm>
            <a:off x="5721447" y="682721"/>
            <a:ext cx="749105" cy="749105"/>
          </a:xfrm>
          <a:prstGeom prst="rect">
            <a:avLst/>
          </a:prstGeom>
        </p:spPr>
      </p:pic>
      <mc:AlternateContent xmlns:mc="http://schemas.openxmlformats.org/markup-compatibility/2006" xmlns:a14="http://schemas.microsoft.com/office/drawing/2010/main">
        <mc:Choice Requires="a14">
          <p:sp>
            <p:nvSpPr>
              <p:cNvPr id="19" name="TextBox 18" descr="33 Hoang Trong Bach">
                <a:extLst>
                  <a:ext uri="{FF2B5EF4-FFF2-40B4-BE49-F238E27FC236}">
                    <a16:creationId xmlns:a16="http://schemas.microsoft.com/office/drawing/2014/main" id="{FDE872B7-1C47-ADF0-14E6-52FAB404B6D9}"/>
                  </a:ext>
                </a:extLst>
              </p:cNvPr>
              <p:cNvSpPr txBox="1"/>
              <p:nvPr/>
            </p:nvSpPr>
            <p:spPr>
              <a:xfrm>
                <a:off x="1981200" y="2707596"/>
                <a:ext cx="7239000" cy="3494226"/>
              </a:xfrm>
              <a:prstGeom prst="rect">
                <a:avLst/>
              </a:prstGeom>
              <a:solidFill>
                <a:schemeClr val="accent2">
                  <a:lumMod val="40000"/>
                  <a:lumOff val="60000"/>
                </a:schemeClr>
              </a:solidFill>
            </p:spPr>
            <p:txBody>
              <a:bodyPr wrap="square">
                <a:spAutoFit/>
              </a:bodyPr>
              <a:lstStyle/>
              <a:p>
                <a:pPr algn="just"/>
                <a:r>
                  <a:rPr lang="en-US" sz="2400">
                    <a:solidFill>
                      <a:schemeClr val="tx2"/>
                    </a:solidFill>
                  </a:rPr>
                  <a:t>- Khi con bọ chét nhảy lên đến độ cao cực đại thì thế năng cực đại, động năng bằng 0:</a:t>
                </a:r>
              </a:p>
              <a:p>
                <a:pPr algn="ctr"/>
                <a:r>
                  <a:rPr lang="en-US" sz="2400">
                    <a:solidFill>
                      <a:schemeClr val="tx2"/>
                    </a:solidFill>
                  </a:rPr>
                  <a:t>W = W</a:t>
                </a:r>
                <a:r>
                  <a:rPr lang="en-US" sz="2400" baseline="-25000">
                    <a:solidFill>
                      <a:schemeClr val="tx2"/>
                    </a:solidFill>
                  </a:rPr>
                  <a:t>d</a:t>
                </a:r>
                <a:r>
                  <a:rPr lang="en-US" sz="2400">
                    <a:solidFill>
                      <a:schemeClr val="tx2"/>
                    </a:solidFill>
                  </a:rPr>
                  <a:t> + W</a:t>
                </a:r>
                <a:r>
                  <a:rPr lang="en-US" sz="2400" baseline="-25000">
                    <a:solidFill>
                      <a:schemeClr val="tx2"/>
                    </a:solidFill>
                  </a:rPr>
                  <a:t>t</a:t>
                </a:r>
                <a:r>
                  <a:rPr lang="en-US" sz="2400">
                    <a:solidFill>
                      <a:schemeClr val="tx2"/>
                    </a:solidFill>
                  </a:rPr>
                  <a:t> = 0 + mgh    (1)</a:t>
                </a:r>
              </a:p>
              <a:p>
                <a:pPr algn="just"/>
                <a:r>
                  <a:rPr lang="en-US" sz="2400">
                    <a:solidFill>
                      <a:schemeClr val="tx2"/>
                    </a:solidFill>
                  </a:rPr>
                  <a:t>- Khi con bọ chét ở dưới mặt đất thì thế năng bằng 0, động năng cực đại:</a:t>
                </a:r>
              </a:p>
              <a:p>
                <a:pPr algn="ctr"/>
                <a:r>
                  <a:rPr lang="en-US" sz="2400">
                    <a:solidFill>
                      <a:schemeClr val="tx2"/>
                    </a:solidFill>
                  </a:rPr>
                  <a:t>W’ = W</a:t>
                </a:r>
                <a:r>
                  <a:rPr lang="en-US" sz="2400" baseline="-25000">
                    <a:solidFill>
                      <a:schemeClr val="tx2"/>
                    </a:solidFill>
                  </a:rPr>
                  <a:t>d</a:t>
                </a:r>
                <a:r>
                  <a:rPr lang="en-US" sz="2400">
                    <a:solidFill>
                      <a:schemeClr val="tx2"/>
                    </a:solidFill>
                  </a:rPr>
                  <a:t> + W</a:t>
                </a:r>
                <a:r>
                  <a:rPr lang="en-US" sz="2400" baseline="-25000">
                    <a:solidFill>
                      <a:schemeClr val="tx2"/>
                    </a:solidFill>
                  </a:rPr>
                  <a:t>t</a:t>
                </a:r>
                <a:r>
                  <a:rPr lang="en-US" sz="2400">
                    <a:solidFill>
                      <a:schemeClr val="tx2"/>
                    </a:solidFill>
                  </a:rPr>
                  <a:t> = ½.mv</a:t>
                </a:r>
                <a:r>
                  <a:rPr lang="en-US" sz="2400" baseline="30000">
                    <a:solidFill>
                      <a:schemeClr val="tx2"/>
                    </a:solidFill>
                  </a:rPr>
                  <a:t>2</a:t>
                </a:r>
                <a:r>
                  <a:rPr lang="en-US" sz="2400">
                    <a:solidFill>
                      <a:schemeClr val="tx2"/>
                    </a:solidFill>
                  </a:rPr>
                  <a:t> + 0     (2)</a:t>
                </a:r>
              </a:p>
              <a:p>
                <a:pPr algn="just"/>
                <a:r>
                  <a:rPr lang="en-US" sz="2400">
                    <a:solidFill>
                      <a:schemeClr val="tx2"/>
                    </a:solidFill>
                  </a:rPr>
                  <a:t>Cơ năng được bảo toàn trong quá trình chuyển động nên từ (1) và (2) ta có:</a:t>
                </a:r>
              </a:p>
              <a:p>
                <a:pPr/>
                <a14:m>
                  <m:oMathPara xmlns:m="http://schemas.openxmlformats.org/officeDocument/2006/math">
                    <m:oMathParaPr>
                      <m:jc m:val="centerGroup"/>
                    </m:oMathParaPr>
                    <m:oMath xmlns:m="http://schemas.openxmlformats.org/officeDocument/2006/math">
                      <m:r>
                        <a:rPr lang="en-US" sz="2400" i="1" smtClean="0">
                          <a:solidFill>
                            <a:schemeClr val="tx2"/>
                          </a:solidFill>
                          <a:latin typeface="Cambria Math" panose="02040503050406030204" pitchFamily="18" charset="0"/>
                        </a:rPr>
                        <m:t>½.</m:t>
                      </m:r>
                      <m:r>
                        <a:rPr lang="en-US" sz="2400" i="1" smtClean="0">
                          <a:solidFill>
                            <a:schemeClr val="tx2"/>
                          </a:solidFill>
                          <a:latin typeface="Cambria Math" panose="02040503050406030204" pitchFamily="18" charset="0"/>
                        </a:rPr>
                        <m:t>𝑚𝑣</m:t>
                      </m:r>
                      <m:r>
                        <a:rPr lang="en-US" sz="2400" i="1" baseline="30000">
                          <a:solidFill>
                            <a:schemeClr val="tx2"/>
                          </a:solidFill>
                          <a:latin typeface="Cambria Math" panose="02040503050406030204" pitchFamily="18" charset="0"/>
                        </a:rPr>
                        <m:t>2</m:t>
                      </m:r>
                      <m:r>
                        <a:rPr lang="en-US" sz="2400" i="1">
                          <a:solidFill>
                            <a:schemeClr val="tx2"/>
                          </a:solidFill>
                          <a:latin typeface="Cambria Math" panose="02040503050406030204" pitchFamily="18" charset="0"/>
                        </a:rPr>
                        <m:t> = </m:t>
                      </m:r>
                      <m:r>
                        <a:rPr lang="en-US" sz="2400" i="1">
                          <a:solidFill>
                            <a:schemeClr val="tx2"/>
                          </a:solidFill>
                          <a:latin typeface="Cambria Math" panose="02040503050406030204" pitchFamily="18" charset="0"/>
                        </a:rPr>
                        <m:t>𝑚𝑔h</m:t>
                      </m:r>
                      <m:r>
                        <a:rPr lang="en-US" sz="2400" i="1">
                          <a:solidFill>
                            <a:schemeClr val="tx2"/>
                          </a:solidFill>
                          <a:latin typeface="Cambria Math" panose="02040503050406030204" pitchFamily="18" charset="0"/>
                        </a:rPr>
                        <m:t> ⇒ </m:t>
                      </m:r>
                      <m:r>
                        <a:rPr lang="en-US" sz="2400" i="1">
                          <a:solidFill>
                            <a:schemeClr val="tx2"/>
                          </a:solidFill>
                          <a:latin typeface="Cambria Math" panose="02040503050406030204" pitchFamily="18" charset="0"/>
                        </a:rPr>
                        <m:t>𝑣</m:t>
                      </m:r>
                      <m:r>
                        <a:rPr lang="en-US" sz="2400" i="1">
                          <a:solidFill>
                            <a:schemeClr val="tx2"/>
                          </a:solidFill>
                          <a:latin typeface="Cambria Math" panose="02040503050406030204" pitchFamily="18" charset="0"/>
                        </a:rPr>
                        <m:t> = </m:t>
                      </m:r>
                      <m:rad>
                        <m:radPr>
                          <m:degHide m:val="on"/>
                          <m:ctrlPr>
                            <a:rPr lang="en-US" sz="2400" i="1">
                              <a:solidFill>
                                <a:schemeClr val="tx2"/>
                              </a:solidFill>
                              <a:latin typeface="Cambria Math" panose="02040503050406030204" pitchFamily="18" charset="0"/>
                            </a:rPr>
                          </m:ctrlPr>
                        </m:radPr>
                        <m:deg/>
                        <m:e>
                          <m:r>
                            <a:rPr lang="en-US" sz="2400" i="1">
                              <a:solidFill>
                                <a:schemeClr val="tx2"/>
                              </a:solidFill>
                              <a:latin typeface="Cambria Math" panose="02040503050406030204" pitchFamily="18" charset="0"/>
                            </a:rPr>
                            <m:t>2</m:t>
                          </m:r>
                          <m:r>
                            <a:rPr lang="en-US" sz="2400" i="1">
                              <a:solidFill>
                                <a:schemeClr val="tx2"/>
                              </a:solidFill>
                              <a:latin typeface="Cambria Math" panose="02040503050406030204" pitchFamily="18" charset="0"/>
                            </a:rPr>
                            <m:t>𝑔h</m:t>
                          </m:r>
                        </m:e>
                      </m:rad>
                      <m:r>
                        <a:rPr lang="en-US" sz="2400" i="1" smtClean="0">
                          <a:solidFill>
                            <a:schemeClr val="tx2"/>
                          </a:solidFill>
                          <a:latin typeface="Cambria Math" panose="02040503050406030204" pitchFamily="18" charset="0"/>
                        </a:rPr>
                        <m:t>≈ 1,98 (</m:t>
                      </m:r>
                      <m:r>
                        <a:rPr lang="en-US" sz="2400" i="1" smtClean="0">
                          <a:solidFill>
                            <a:schemeClr val="tx2"/>
                          </a:solidFill>
                          <a:latin typeface="Cambria Math" panose="02040503050406030204" pitchFamily="18" charset="0"/>
                        </a:rPr>
                        <m:t>𝑚</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𝑠</m:t>
                      </m:r>
                      <m:r>
                        <a:rPr lang="en-US" sz="2400" i="1" smtClean="0">
                          <a:solidFill>
                            <a:schemeClr val="tx2"/>
                          </a:solidFill>
                          <a:latin typeface="Cambria Math" panose="02040503050406030204" pitchFamily="18" charset="0"/>
                        </a:rPr>
                        <m:t>)</m:t>
                      </m:r>
                    </m:oMath>
                  </m:oMathPara>
                </a14:m>
                <a:endParaRPr lang="en-US" sz="2400">
                  <a:solidFill>
                    <a:schemeClr val="tx2"/>
                  </a:solidFill>
                </a:endParaRPr>
              </a:p>
            </p:txBody>
          </p:sp>
        </mc:Choice>
        <mc:Fallback xmlns="">
          <p:sp>
            <p:nvSpPr>
              <p:cNvPr id="19" name="TextBox 18" descr="33 Hoang Trong Bach">
                <a:extLst>
                  <a:ext uri="{FF2B5EF4-FFF2-40B4-BE49-F238E27FC236}">
                    <a16:creationId xmlns:a16="http://schemas.microsoft.com/office/drawing/2014/main" id="{FDE872B7-1C47-ADF0-14E6-52FAB404B6D9}"/>
                  </a:ext>
                </a:extLst>
              </p:cNvPr>
              <p:cNvSpPr txBox="1">
                <a:spLocks noRot="1" noChangeAspect="1" noMove="1" noResize="1" noEditPoints="1" noAdjustHandles="1" noChangeArrowheads="1" noChangeShapeType="1" noTextEdit="1"/>
              </p:cNvSpPr>
              <p:nvPr/>
            </p:nvSpPr>
            <p:spPr>
              <a:xfrm>
                <a:off x="1981200" y="2707596"/>
                <a:ext cx="7239000" cy="3494226"/>
              </a:xfrm>
              <a:prstGeom prst="rect">
                <a:avLst/>
              </a:prstGeom>
              <a:blipFill>
                <a:blip r:embed="rId3"/>
                <a:stretch>
                  <a:fillRect l="-1263" t="-1222" r="-1178"/>
                </a:stretch>
              </a:blipFill>
            </p:spPr>
            <p:txBody>
              <a:bodyPr/>
              <a:lstStyle/>
              <a:p>
                <a:r>
                  <a:rPr lang="vi-VN">
                    <a:noFill/>
                  </a:rPr>
                  <a:t> </a:t>
                </a:r>
              </a:p>
            </p:txBody>
          </p:sp>
        </mc:Fallback>
      </mc:AlternateContent>
      <p:pic>
        <p:nvPicPr>
          <p:cNvPr id="8194" name="Picture 2" descr="33 Hoang Trong Bach">
            <a:extLst>
              <a:ext uri="{FF2B5EF4-FFF2-40B4-BE49-F238E27FC236}">
                <a16:creationId xmlns:a16="http://schemas.microsoft.com/office/drawing/2014/main" id="{22607B31-C133-CECF-9018-D743A1D291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11" t="4451" r="28411" b="11497"/>
          <a:stretch/>
        </p:blipFill>
        <p:spPr bwMode="auto">
          <a:xfrm>
            <a:off x="9677378" y="2700339"/>
            <a:ext cx="2133621" cy="232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01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wipe(left)">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wipe(left)">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wipe(left)">
                                      <p:cBhvr>
                                        <p:cTn id="23" dur="500"/>
                                        <p:tgtEl>
                                          <p:spTgt spid="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wipe(left)">
                                      <p:cBhvr>
                                        <p:cTn id="28" dur="500"/>
                                        <p:tgtEl>
                                          <p:spTgt spid="1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xEl>
                                              <p:pRg st="4" end="4"/>
                                            </p:txEl>
                                          </p:spTgt>
                                        </p:tgtEl>
                                        <p:attrNameLst>
                                          <p:attrName>style.visibility</p:attrName>
                                        </p:attrNameLst>
                                      </p:cBhvr>
                                      <p:to>
                                        <p:strVal val="visible"/>
                                      </p:to>
                                    </p:set>
                                    <p:animEffect transition="in" filter="wipe(left)">
                                      <p:cBhvr>
                                        <p:cTn id="33" dur="500"/>
                                        <p:tgtEl>
                                          <p:spTgt spid="1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xEl>
                                              <p:pRg st="5" end="5"/>
                                            </p:txEl>
                                          </p:spTgt>
                                        </p:tgtEl>
                                        <p:attrNameLst>
                                          <p:attrName>style.visibility</p:attrName>
                                        </p:attrNameLst>
                                      </p:cBhvr>
                                      <p:to>
                                        <p:strVal val="visible"/>
                                      </p:to>
                                    </p:set>
                                    <p:animEffect transition="in" filter="wipe(left)">
                                      <p:cBhvr>
                                        <p:cTn id="38"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descr="33 Hoang Trong Bach">
            <a:extLst>
              <a:ext uri="{FF2B5EF4-FFF2-40B4-BE49-F238E27FC236}">
                <a16:creationId xmlns:a16="http://schemas.microsoft.com/office/drawing/2014/main" id="{3E503CD7-01F3-3D33-1111-6C436F5CE024}"/>
              </a:ext>
            </a:extLst>
          </p:cNvPr>
          <p:cNvSpPr>
            <a:spLocks noGrp="1"/>
          </p:cNvSpPr>
          <p:nvPr>
            <p:ph type="title"/>
          </p:nvPr>
        </p:nvSpPr>
        <p:spPr>
          <a:xfrm>
            <a:off x="0" y="-25400"/>
            <a:ext cx="12192000" cy="1082674"/>
          </a:xfrm>
        </p:spPr>
        <p:txBody>
          <a:bodyPr anchor="ctr"/>
          <a:lstStyle/>
          <a:p>
            <a:pPr algn="ctr"/>
            <a:r>
              <a:rPr lang="en-US" b="1" dirty="0"/>
              <a:t>PHIẾU </a:t>
            </a:r>
            <a:r>
              <a:rPr lang="en-US" b="1"/>
              <a:t>HỌC TẬP SỐ 5</a:t>
            </a:r>
            <a:endParaRPr lang="en-US" b="1" dirty="0"/>
          </a:p>
        </p:txBody>
      </p:sp>
      <p:sp>
        <p:nvSpPr>
          <p:cNvPr id="13" name="Text Placeholder 2" descr="33 Hoang Trong Bach">
            <a:extLst>
              <a:ext uri="{FF2B5EF4-FFF2-40B4-BE49-F238E27FC236}">
                <a16:creationId xmlns:a16="http://schemas.microsoft.com/office/drawing/2014/main" id="{544BCF1F-CA6A-3D82-900F-5D3DE25AC5A0}"/>
              </a:ext>
            </a:extLst>
          </p:cNvPr>
          <p:cNvSpPr txBox="1">
            <a:spLocks/>
          </p:cNvSpPr>
          <p:nvPr/>
        </p:nvSpPr>
        <p:spPr>
          <a:xfrm>
            <a:off x="381000" y="1057274"/>
            <a:ext cx="11430000" cy="1228726"/>
          </a:xfrm>
          <a:prstGeom prst="rect">
            <a:avLst/>
          </a:prstGeom>
          <a:noFill/>
          <a:ln w="28575" cap="flat" cmpd="sng" algn="ctr">
            <a:solidFill>
              <a:schemeClr val="accent3"/>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lt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lt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9pPr>
          </a:lstStyle>
          <a:p>
            <a:pPr marL="0" lvl="1" indent="0" algn="just" defTabSz="1066800">
              <a:lnSpc>
                <a:spcPct val="100000"/>
              </a:lnSpc>
              <a:spcBef>
                <a:spcPct val="0"/>
              </a:spcBef>
              <a:buNone/>
            </a:pPr>
            <a:endParaRPr lang="pt-BR" sz="2400">
              <a:solidFill>
                <a:sysClr val="windowText" lastClr="000000"/>
              </a:solidFill>
            </a:endParaRPr>
          </a:p>
          <a:p>
            <a:pPr marL="0" lvl="1" indent="0" algn="just" defTabSz="1066800">
              <a:lnSpc>
                <a:spcPct val="100000"/>
              </a:lnSpc>
              <a:spcBef>
                <a:spcPct val="0"/>
              </a:spcBef>
              <a:buNone/>
            </a:pPr>
            <a:r>
              <a:rPr lang="vi-VN" sz="2400">
                <a:solidFill>
                  <a:sysClr val="windowText" lastClr="000000"/>
                </a:solidFill>
              </a:rPr>
              <a:t>Hãy chỉ ra vị trí đặt bồn nước (Hình 17.10) phục vụ cho việc sinh hoạt trong gia đình sao cho nước chảy từ vòi nước sinh hoạt là mạnh nhất và giải thích tại sao</a:t>
            </a:r>
            <a:r>
              <a:rPr lang="en-US" sz="2400">
                <a:solidFill>
                  <a:sysClr val="windowText" lastClr="000000"/>
                </a:solidFill>
              </a:rPr>
              <a:t>?</a:t>
            </a:r>
            <a:endParaRPr lang="en-US" sz="2400" dirty="0">
              <a:solidFill>
                <a:sysClr val="windowText" lastClr="000000"/>
              </a:solidFill>
            </a:endParaRPr>
          </a:p>
        </p:txBody>
      </p:sp>
      <p:pic>
        <p:nvPicPr>
          <p:cNvPr id="15" name="Picture 14" descr="33 Hoang Trong Bach">
            <a:extLst>
              <a:ext uri="{FF2B5EF4-FFF2-40B4-BE49-F238E27FC236}">
                <a16:creationId xmlns:a16="http://schemas.microsoft.com/office/drawing/2014/main" id="{62648473-BDB6-E63C-D281-B81925127439}"/>
              </a:ext>
            </a:extLst>
          </p:cNvPr>
          <p:cNvPicPr>
            <a:picLocks noChangeAspect="1"/>
          </p:cNvPicPr>
          <p:nvPr/>
        </p:nvPicPr>
        <p:blipFill>
          <a:blip r:embed="rId2"/>
          <a:stretch>
            <a:fillRect/>
          </a:stretch>
        </p:blipFill>
        <p:spPr>
          <a:xfrm>
            <a:off x="5721447" y="681622"/>
            <a:ext cx="749105" cy="749105"/>
          </a:xfrm>
          <a:prstGeom prst="rect">
            <a:avLst/>
          </a:prstGeom>
        </p:spPr>
      </p:pic>
      <p:pic>
        <p:nvPicPr>
          <p:cNvPr id="2" name="Picture 1" descr="33 Hoang Trong Bach">
            <a:extLst>
              <a:ext uri="{FF2B5EF4-FFF2-40B4-BE49-F238E27FC236}">
                <a16:creationId xmlns:a16="http://schemas.microsoft.com/office/drawing/2014/main" id="{F3DCC733-8796-410A-DBC3-0739126670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2375547"/>
            <a:ext cx="3048000" cy="4457874"/>
          </a:xfrm>
          <a:prstGeom prst="rect">
            <a:avLst/>
          </a:prstGeom>
          <a:noFill/>
          <a:ln>
            <a:noFill/>
          </a:ln>
        </p:spPr>
      </p:pic>
      <p:sp>
        <p:nvSpPr>
          <p:cNvPr id="4" name="TextBox 3" descr="33 Hoang Trong Bach">
            <a:extLst>
              <a:ext uri="{FF2B5EF4-FFF2-40B4-BE49-F238E27FC236}">
                <a16:creationId xmlns:a16="http://schemas.microsoft.com/office/drawing/2014/main" id="{550442DA-D84F-990D-D97B-1C18A1752EF0}"/>
              </a:ext>
            </a:extLst>
          </p:cNvPr>
          <p:cNvSpPr txBox="1"/>
          <p:nvPr/>
        </p:nvSpPr>
        <p:spPr>
          <a:xfrm>
            <a:off x="1600200" y="3029523"/>
            <a:ext cx="6091084" cy="1815882"/>
          </a:xfrm>
          <a:prstGeom prst="rect">
            <a:avLst/>
          </a:prstGeom>
          <a:solidFill>
            <a:schemeClr val="accent3">
              <a:lumMod val="40000"/>
              <a:lumOff val="60000"/>
            </a:schemeClr>
          </a:solidFill>
        </p:spPr>
        <p:txBody>
          <a:bodyPr wrap="square">
            <a:spAutoFit/>
          </a:bodyPr>
          <a:lstStyle/>
          <a:p>
            <a:pPr algn="just"/>
            <a:r>
              <a:rPr lang="en-US" sz="2800">
                <a:solidFill>
                  <a:srgbClr val="000000"/>
                </a:solidFill>
                <a:effectLst/>
                <a:ea typeface="Times New Roman" panose="02020603050405020304" pitchFamily="18" charset="0"/>
              </a:rPr>
              <a:t>Nước chảy càng cao thì vận tốc dòng chảy càng mạnh nên từ đó ta có thể đặt vị trí bồn nước ở trên tầng thượng của gia đình.</a:t>
            </a:r>
            <a:endParaRPr lang="en-US" sz="2800"/>
          </a:p>
        </p:txBody>
      </p:sp>
    </p:spTree>
    <p:extLst>
      <p:ext uri="{BB962C8B-B14F-4D97-AF65-F5344CB8AC3E}">
        <p14:creationId xmlns:p14="http://schemas.microsoft.com/office/powerpoint/2010/main" val="3478347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ctrTitle"/>
          </p:nvPr>
        </p:nvSpPr>
        <p:spPr>
          <a:xfrm>
            <a:off x="838200" y="533400"/>
            <a:ext cx="8458200" cy="838200"/>
          </a:xfrm>
        </p:spPr>
        <p:txBody>
          <a:bodyPr>
            <a:normAutofit/>
          </a:bodyPr>
          <a:lstStyle/>
          <a:p>
            <a:r>
              <a:rPr lang="en-US" sz="5400" b="1" dirty="0"/>
              <a:t>LUYỆN TẬP</a:t>
            </a:r>
          </a:p>
        </p:txBody>
      </p:sp>
    </p:spTree>
    <p:extLst>
      <p:ext uri="{BB962C8B-B14F-4D97-AF65-F5344CB8AC3E}">
        <p14:creationId xmlns:p14="http://schemas.microsoft.com/office/powerpoint/2010/main" val="2471524937"/>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33 Hoang Trong Bach"/>
          <p:cNvSpPr>
            <a:spLocks noGrp="1"/>
          </p:cNvSpPr>
          <p:nvPr>
            <p:ph type="title"/>
          </p:nvPr>
        </p:nvSpPr>
        <p:spPr>
          <a:xfrm>
            <a:off x="1181100" y="449901"/>
            <a:ext cx="9829800" cy="473074"/>
          </a:xfrm>
        </p:spPr>
        <p:txBody>
          <a:bodyPr>
            <a:noAutofit/>
          </a:bodyPr>
          <a:lstStyle/>
          <a:p>
            <a:pPr algn="ctr"/>
            <a:r>
              <a:rPr lang="en-US" sz="4400" b="1" dirty="0"/>
              <a:t>LUYỆN TẬP</a:t>
            </a:r>
          </a:p>
        </p:txBody>
      </p:sp>
      <p:sp>
        <p:nvSpPr>
          <p:cNvPr id="3" name="Rounded Rectangle 2" descr="33 Hoang Trong Bach"/>
          <p:cNvSpPr/>
          <p:nvPr/>
        </p:nvSpPr>
        <p:spPr>
          <a:xfrm>
            <a:off x="838200" y="1219200"/>
            <a:ext cx="10668000" cy="121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t>Một</a:t>
            </a:r>
            <a:r>
              <a:rPr lang="en-US" sz="3200" dirty="0"/>
              <a:t> </a:t>
            </a:r>
            <a:r>
              <a:rPr lang="en-US" sz="3200" dirty="0" err="1"/>
              <a:t>vật</a:t>
            </a:r>
            <a:r>
              <a:rPr lang="en-US" sz="3200" dirty="0"/>
              <a:t> </a:t>
            </a:r>
            <a:r>
              <a:rPr lang="en-US" sz="3200" dirty="0" err="1"/>
              <a:t>có</a:t>
            </a:r>
            <a:r>
              <a:rPr lang="en-US" sz="3200" dirty="0"/>
              <a:t> </a:t>
            </a:r>
            <a:r>
              <a:rPr lang="en-US" sz="3200" dirty="0" err="1"/>
              <a:t>trọng</a:t>
            </a:r>
            <a:r>
              <a:rPr lang="en-US" sz="3200" dirty="0"/>
              <a:t> </a:t>
            </a:r>
            <a:r>
              <a:rPr lang="en-US" sz="3200" dirty="0" err="1"/>
              <a:t>lượng</a:t>
            </a:r>
            <a:r>
              <a:rPr lang="en-US" sz="3200" dirty="0"/>
              <a:t> 5N </a:t>
            </a:r>
            <a:r>
              <a:rPr lang="en-US" sz="3200" dirty="0" err="1"/>
              <a:t>chuyển</a:t>
            </a:r>
            <a:r>
              <a:rPr lang="en-US" sz="3200" dirty="0"/>
              <a:t> </a:t>
            </a:r>
            <a:r>
              <a:rPr lang="en-US" sz="3200" dirty="0" err="1"/>
              <a:t>động</a:t>
            </a:r>
            <a:r>
              <a:rPr lang="en-US" sz="3200" dirty="0"/>
              <a:t> </a:t>
            </a:r>
            <a:r>
              <a:rPr lang="en-US" sz="3200" dirty="0" err="1"/>
              <a:t>với</a:t>
            </a:r>
            <a:r>
              <a:rPr lang="en-US" sz="3200" dirty="0"/>
              <a:t> v = 7,2m/s. </a:t>
            </a:r>
            <a:r>
              <a:rPr lang="en-US" sz="3200" dirty="0" err="1"/>
              <a:t>Tìm</a:t>
            </a:r>
            <a:r>
              <a:rPr lang="en-US" sz="3200" dirty="0"/>
              <a:t> </a:t>
            </a:r>
            <a:r>
              <a:rPr lang="en-US" sz="3200" dirty="0" err="1"/>
              <a:t>động</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err="1"/>
              <a:t>lấy</a:t>
            </a:r>
            <a:r>
              <a:rPr lang="en-US" sz="3200"/>
              <a:t> g = 10 </a:t>
            </a:r>
            <a:r>
              <a:rPr lang="en-US" sz="3200" dirty="0"/>
              <a:t>m/s</a:t>
            </a:r>
            <a:r>
              <a:rPr lang="en-US" sz="3200" baseline="30000" dirty="0"/>
              <a:t>2</a:t>
            </a:r>
            <a:r>
              <a:rPr lang="en-US" sz="3200" dirty="0"/>
              <a:t>.</a:t>
            </a:r>
          </a:p>
        </p:txBody>
      </p:sp>
      <mc:AlternateContent xmlns:mc="http://schemas.openxmlformats.org/markup-compatibility/2006" xmlns:a14="http://schemas.microsoft.com/office/drawing/2010/main">
        <mc:Choice Requires="a14">
          <p:sp>
            <p:nvSpPr>
              <p:cNvPr id="4" name="TextBox 3" descr="33 Hoang Trong Bach"/>
              <p:cNvSpPr txBox="1"/>
              <p:nvPr/>
            </p:nvSpPr>
            <p:spPr>
              <a:xfrm>
                <a:off x="1828800" y="3200400"/>
                <a:ext cx="8534400" cy="978538"/>
              </a:xfrm>
              <a:prstGeom prst="rect">
                <a:avLst/>
              </a:prstGeom>
              <a:noFill/>
            </p:spPr>
            <p:txBody>
              <a:bodyPr wrap="square" rtlCol="0">
                <a:spAutoFit/>
              </a:bodyPr>
              <a:lstStyle/>
              <a:p>
                <a:pPr algn="ctr"/>
                <a:r>
                  <a:rPr lang="en-US" sz="4000" dirty="0" err="1"/>
                  <a:t>W</a:t>
                </a:r>
                <a:r>
                  <a:rPr lang="en-US" sz="4000" baseline="-25000" dirty="0" err="1"/>
                  <a:t>d</a:t>
                </a:r>
                <a:r>
                  <a:rPr lang="en-US" sz="4000" dirty="0"/>
                  <a:t> = </a:t>
                </a:r>
                <a14:m>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a:latin typeface="Cambria Math" panose="02040503050406030204" pitchFamily="18" charset="0"/>
                          </a:rPr>
                          <m:t>2</m:t>
                        </m:r>
                      </m:den>
                    </m:f>
                  </m:oMath>
                </a14:m>
                <a:r>
                  <a:rPr lang="en-US" sz="4000" dirty="0"/>
                  <a:t> mv</a:t>
                </a:r>
                <a:r>
                  <a:rPr lang="en-US" sz="4000" baseline="30000" dirty="0"/>
                  <a:t>2</a:t>
                </a:r>
                <a:r>
                  <a:rPr lang="en-US" sz="4000" dirty="0"/>
                  <a:t> = </a:t>
                </a:r>
                <a14:m>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a:latin typeface="Cambria Math" panose="02040503050406030204" pitchFamily="18" charset="0"/>
                          </a:rPr>
                          <m:t>2</m:t>
                        </m:r>
                      </m:den>
                    </m:f>
                  </m:oMath>
                </a14:m>
                <a:r>
                  <a:rPr lang="en-US" sz="4000" dirty="0"/>
                  <a:t>.0,5.7,2</a:t>
                </a:r>
                <a:r>
                  <a:rPr lang="en-US" sz="4000" baseline="30000" dirty="0"/>
                  <a:t>2</a:t>
                </a:r>
                <a:r>
                  <a:rPr lang="en-US" sz="4000" dirty="0"/>
                  <a:t> = 12, 96J</a:t>
                </a:r>
              </a:p>
            </p:txBody>
          </p:sp>
        </mc:Choice>
        <mc:Fallback xmlns="">
          <p:sp>
            <p:nvSpPr>
              <p:cNvPr id="4" name="TextBox 3" descr="33 Hoang Trong Bach"/>
              <p:cNvSpPr txBox="1">
                <a:spLocks noRot="1" noChangeAspect="1" noMove="1" noResize="1" noEditPoints="1" noAdjustHandles="1" noChangeArrowheads="1" noChangeShapeType="1" noTextEdit="1"/>
              </p:cNvSpPr>
              <p:nvPr/>
            </p:nvSpPr>
            <p:spPr>
              <a:xfrm>
                <a:off x="1828800" y="3200400"/>
                <a:ext cx="8534400" cy="978538"/>
              </a:xfrm>
              <a:prstGeom prst="rect">
                <a:avLst/>
              </a:prstGeom>
              <a:blipFill>
                <a:blip r:embed="rId2"/>
                <a:stretch>
                  <a:fillRect b="-9317"/>
                </a:stretch>
              </a:blipFill>
            </p:spPr>
            <p:txBody>
              <a:bodyPr/>
              <a:lstStyle/>
              <a:p>
                <a:r>
                  <a:rPr lang="vi-VN">
                    <a:noFill/>
                  </a:rPr>
                  <a:t> </a:t>
                </a:r>
              </a:p>
            </p:txBody>
          </p:sp>
        </mc:Fallback>
      </mc:AlternateContent>
      <p:sp>
        <p:nvSpPr>
          <p:cNvPr id="7" name="ĐÁP ÁN" descr="33 Hoang Trong Bach"/>
          <p:cNvSpPr/>
          <p:nvPr/>
        </p:nvSpPr>
        <p:spPr>
          <a:xfrm>
            <a:off x="2209800" y="5562600"/>
            <a:ext cx="1905000" cy="762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t>ĐÁP ÁN</a:t>
            </a:r>
            <a:endParaRPr lang="en-US" b="1" dirty="0"/>
          </a:p>
        </p:txBody>
      </p:sp>
    </p:spTree>
    <p:extLst>
      <p:ext uri="{BB962C8B-B14F-4D97-AF65-F5344CB8AC3E}">
        <p14:creationId xmlns:p14="http://schemas.microsoft.com/office/powerpoint/2010/main" val="33515564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nextCondLst>
                <p:cond evt="onClick" delay="0">
                  <p:tgtEl>
                    <p:spTgt spid="7"/>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33 Hoang Trong Bach"/>
          <p:cNvSpPr/>
          <p:nvPr/>
        </p:nvSpPr>
        <p:spPr>
          <a:xfrm>
            <a:off x="838200" y="1219200"/>
            <a:ext cx="10668000" cy="1600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t>Một</a:t>
            </a:r>
            <a:r>
              <a:rPr lang="en-US" sz="3200" dirty="0"/>
              <a:t> </a:t>
            </a:r>
            <a:r>
              <a:rPr lang="en-US" sz="3200" dirty="0" err="1"/>
              <a:t>vật</a:t>
            </a:r>
            <a:r>
              <a:rPr lang="en-US" sz="3200" dirty="0"/>
              <a:t> </a:t>
            </a:r>
            <a:r>
              <a:rPr lang="en-US" sz="3200" dirty="0" err="1"/>
              <a:t>có</a:t>
            </a:r>
            <a:r>
              <a:rPr lang="en-US" sz="3200" dirty="0"/>
              <a:t> </a:t>
            </a:r>
            <a:r>
              <a:rPr lang="en-US" sz="3200" dirty="0" err="1"/>
              <a:t>khối</a:t>
            </a:r>
            <a:r>
              <a:rPr lang="en-US" sz="3200" dirty="0"/>
              <a:t> </a:t>
            </a:r>
            <a:r>
              <a:rPr lang="en-US" sz="3200" dirty="0" err="1"/>
              <a:t>lượng</a:t>
            </a:r>
            <a:r>
              <a:rPr lang="en-US" sz="3200" dirty="0"/>
              <a:t> 500g </a:t>
            </a:r>
            <a:r>
              <a:rPr lang="en-US" sz="3200" dirty="0" err="1"/>
              <a:t>rơi</a:t>
            </a:r>
            <a:r>
              <a:rPr lang="en-US" sz="3200" dirty="0"/>
              <a:t> </a:t>
            </a:r>
            <a:r>
              <a:rPr lang="en-US" sz="3200" dirty="0" err="1"/>
              <a:t>tự</a:t>
            </a:r>
            <a:r>
              <a:rPr lang="en-US" sz="3200" dirty="0"/>
              <a:t> do </a:t>
            </a:r>
            <a:r>
              <a:rPr lang="en-US" sz="3200" dirty="0" err="1"/>
              <a:t>với</a:t>
            </a:r>
            <a:r>
              <a:rPr lang="en-US" sz="3200" dirty="0"/>
              <a:t> </a:t>
            </a:r>
            <a:r>
              <a:rPr lang="en-US" sz="3200" dirty="0" err="1"/>
              <a:t>vận</a:t>
            </a:r>
            <a:r>
              <a:rPr lang="en-US" sz="3200" dirty="0"/>
              <a:t> </a:t>
            </a:r>
            <a:r>
              <a:rPr lang="en-US" sz="3200" dirty="0" err="1"/>
              <a:t>tốc</a:t>
            </a:r>
            <a:r>
              <a:rPr lang="en-US" sz="3200" dirty="0"/>
              <a:t> </a:t>
            </a:r>
            <a:r>
              <a:rPr lang="en-US" sz="3200" dirty="0" err="1"/>
              <a:t>đầu</a:t>
            </a:r>
            <a:r>
              <a:rPr lang="en-US" sz="3200" dirty="0"/>
              <a:t> </a:t>
            </a:r>
            <a:r>
              <a:rPr lang="en-US" sz="3200" dirty="0" err="1"/>
              <a:t>từ</a:t>
            </a:r>
            <a:r>
              <a:rPr lang="en-US" sz="3200" dirty="0"/>
              <a:t> </a:t>
            </a:r>
            <a:r>
              <a:rPr lang="en-US" sz="3200" dirty="0" err="1"/>
              <a:t>độ</a:t>
            </a:r>
            <a:r>
              <a:rPr lang="en-US" sz="3200" dirty="0"/>
              <a:t> </a:t>
            </a:r>
            <a:r>
              <a:rPr lang="en-US" sz="3200" dirty="0" err="1"/>
              <a:t>cao</a:t>
            </a:r>
            <a:r>
              <a:rPr lang="en-US" sz="3200" dirty="0"/>
              <a:t> 100m </a:t>
            </a:r>
            <a:r>
              <a:rPr lang="en-US" sz="3200" dirty="0" err="1"/>
              <a:t>xuống</a:t>
            </a:r>
            <a:r>
              <a:rPr lang="en-US" sz="3200" dirty="0"/>
              <a:t> </a:t>
            </a:r>
            <a:r>
              <a:rPr lang="en-US" sz="3200" dirty="0" err="1"/>
              <a:t>đất</a:t>
            </a:r>
            <a:r>
              <a:rPr lang="en-US" sz="3200"/>
              <a:t>, g = 10 </a:t>
            </a:r>
            <a:r>
              <a:rPr lang="en-US" sz="3200" dirty="0"/>
              <a:t>m/s</a:t>
            </a:r>
            <a:r>
              <a:rPr lang="en-US" sz="3200" baseline="30000" dirty="0"/>
              <a:t>2</a:t>
            </a:r>
            <a:r>
              <a:rPr lang="en-US" sz="3200" dirty="0"/>
              <a:t>. </a:t>
            </a:r>
            <a:r>
              <a:rPr lang="en-US" sz="3200" dirty="0" err="1"/>
              <a:t>Động</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ở </a:t>
            </a:r>
            <a:r>
              <a:rPr lang="en-US" sz="3200" dirty="0" err="1"/>
              <a:t>độ</a:t>
            </a:r>
            <a:r>
              <a:rPr lang="en-US" sz="3200" dirty="0"/>
              <a:t> </a:t>
            </a:r>
            <a:r>
              <a:rPr lang="en-US" sz="3200" dirty="0" err="1"/>
              <a:t>cao</a:t>
            </a:r>
            <a:r>
              <a:rPr lang="en-US" sz="3200" dirty="0"/>
              <a:t> 50m </a:t>
            </a:r>
            <a:r>
              <a:rPr lang="en-US" sz="3200" dirty="0" err="1"/>
              <a:t>là</a:t>
            </a:r>
            <a:r>
              <a:rPr lang="en-US" sz="3200" dirty="0"/>
              <a:t> </a:t>
            </a:r>
            <a:r>
              <a:rPr lang="en-US" sz="3200" dirty="0" err="1"/>
              <a:t>bao</a:t>
            </a:r>
            <a:r>
              <a:rPr lang="en-US" sz="3200" dirty="0"/>
              <a:t> </a:t>
            </a:r>
            <a:r>
              <a:rPr lang="en-US" sz="3200" dirty="0" err="1"/>
              <a:t>nhiêu</a:t>
            </a:r>
            <a:r>
              <a:rPr lang="en-US" sz="3200" dirty="0"/>
              <a:t>.</a:t>
            </a:r>
          </a:p>
        </p:txBody>
      </p:sp>
      <p:sp>
        <p:nvSpPr>
          <p:cNvPr id="2" name="TextBox 1" descr="33 Hoang Trong Bach"/>
          <p:cNvSpPr txBox="1"/>
          <p:nvPr/>
        </p:nvSpPr>
        <p:spPr>
          <a:xfrm>
            <a:off x="857250" y="3134618"/>
            <a:ext cx="10648950" cy="1015663"/>
          </a:xfrm>
          <a:prstGeom prst="rect">
            <a:avLst/>
          </a:prstGeom>
          <a:noFill/>
        </p:spPr>
        <p:txBody>
          <a:bodyPr wrap="square" rtlCol="0">
            <a:spAutoFit/>
          </a:bodyPr>
          <a:lstStyle/>
          <a:p>
            <a:r>
              <a:rPr lang="en-US" sz="3000" dirty="0" err="1"/>
              <a:t>Tại</a:t>
            </a:r>
            <a:r>
              <a:rPr lang="en-US" sz="3000" dirty="0"/>
              <a:t> </a:t>
            </a:r>
            <a:r>
              <a:rPr lang="en-US" sz="3000" dirty="0" err="1"/>
              <a:t>độ</a:t>
            </a:r>
            <a:r>
              <a:rPr lang="en-US" sz="3000" dirty="0"/>
              <a:t> </a:t>
            </a:r>
            <a:r>
              <a:rPr lang="en-US" sz="3000" dirty="0" err="1"/>
              <a:t>cao</a:t>
            </a:r>
            <a:r>
              <a:rPr lang="en-US" sz="3000" dirty="0"/>
              <a:t> ban </a:t>
            </a:r>
            <a:r>
              <a:rPr lang="en-US" sz="3000" dirty="0" err="1"/>
              <a:t>đầu</a:t>
            </a:r>
            <a:r>
              <a:rPr lang="en-US" sz="3000" dirty="0"/>
              <a:t> W = </a:t>
            </a:r>
            <a:r>
              <a:rPr lang="en-US" sz="3000" dirty="0" err="1"/>
              <a:t>W</a:t>
            </a:r>
            <a:r>
              <a:rPr lang="en-US" sz="3000" baseline="-25000" dirty="0" err="1"/>
              <a:t>t</a:t>
            </a:r>
            <a:r>
              <a:rPr lang="en-US" sz="3000" dirty="0"/>
              <a:t> = </a:t>
            </a:r>
            <a:r>
              <a:rPr lang="en-US" sz="3000" dirty="0" err="1"/>
              <a:t>m.g.h</a:t>
            </a:r>
            <a:r>
              <a:rPr lang="en-US" sz="3000" dirty="0"/>
              <a:t> = 0,5.10.100 = 500J</a:t>
            </a:r>
            <a:br>
              <a:rPr lang="en-US" sz="3000" dirty="0"/>
            </a:br>
            <a:r>
              <a:rPr lang="en-US" sz="3000" dirty="0" err="1"/>
              <a:t>Tại</a:t>
            </a:r>
            <a:r>
              <a:rPr lang="en-US" sz="3000" dirty="0"/>
              <a:t> </a:t>
            </a:r>
            <a:r>
              <a:rPr lang="en-US" sz="3000" dirty="0" err="1"/>
              <a:t>độ</a:t>
            </a:r>
            <a:r>
              <a:rPr lang="en-US" sz="3000" dirty="0"/>
              <a:t> </a:t>
            </a:r>
            <a:r>
              <a:rPr lang="en-US" sz="3000" dirty="0" err="1"/>
              <a:t>cao</a:t>
            </a:r>
            <a:r>
              <a:rPr lang="en-US" sz="3000" dirty="0"/>
              <a:t> 50m </a:t>
            </a:r>
            <a:r>
              <a:rPr lang="en-US" sz="3000" dirty="0" err="1"/>
              <a:t>thì</a:t>
            </a:r>
            <a:r>
              <a:rPr lang="en-US" sz="3000" dirty="0"/>
              <a:t>:  </a:t>
            </a:r>
            <a:r>
              <a:rPr lang="en-US" sz="3000" dirty="0" err="1"/>
              <a:t>W</a:t>
            </a:r>
            <a:r>
              <a:rPr lang="en-US" sz="3000" baseline="-25000" dirty="0" err="1"/>
              <a:t>d</a:t>
            </a:r>
            <a:r>
              <a:rPr lang="en-US" sz="3000" dirty="0"/>
              <a:t> = W – </a:t>
            </a:r>
            <a:r>
              <a:rPr lang="en-US" sz="3000" dirty="0" err="1"/>
              <a:t>W</a:t>
            </a:r>
            <a:r>
              <a:rPr lang="en-US" sz="3000" baseline="-25000" dirty="0" err="1"/>
              <a:t>t</a:t>
            </a:r>
            <a:r>
              <a:rPr lang="en-US" sz="3000" dirty="0"/>
              <a:t> = 500 - 0,5.10.50 = 250J</a:t>
            </a:r>
          </a:p>
        </p:txBody>
      </p:sp>
      <p:sp>
        <p:nvSpPr>
          <p:cNvPr id="6" name="đáp án" descr="33 Hoang Trong Bach"/>
          <p:cNvSpPr/>
          <p:nvPr/>
        </p:nvSpPr>
        <p:spPr>
          <a:xfrm>
            <a:off x="2209800" y="5562600"/>
            <a:ext cx="19050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ĐÁP ÁN</a:t>
            </a:r>
          </a:p>
        </p:txBody>
      </p:sp>
      <p:sp>
        <p:nvSpPr>
          <p:cNvPr id="11" name="Title 4" descr="33 Hoang Trong Bach">
            <a:extLst>
              <a:ext uri="{FF2B5EF4-FFF2-40B4-BE49-F238E27FC236}">
                <a16:creationId xmlns:a16="http://schemas.microsoft.com/office/drawing/2014/main" id="{F6ED6D94-1DEE-A0C7-AD05-0B543E21EAF6}"/>
              </a:ext>
            </a:extLst>
          </p:cNvPr>
          <p:cNvSpPr>
            <a:spLocks noGrp="1"/>
          </p:cNvSpPr>
          <p:nvPr>
            <p:ph type="title"/>
          </p:nvPr>
        </p:nvSpPr>
        <p:spPr>
          <a:xfrm>
            <a:off x="1181100" y="449901"/>
            <a:ext cx="9829800" cy="473074"/>
          </a:xfrm>
        </p:spPr>
        <p:txBody>
          <a:bodyPr>
            <a:noAutofit/>
          </a:bodyPr>
          <a:lstStyle/>
          <a:p>
            <a:pPr algn="ctr"/>
            <a:r>
              <a:rPr lang="en-US" sz="4400" b="1" dirty="0"/>
              <a:t>LUYỆN TẬP</a:t>
            </a:r>
          </a:p>
        </p:txBody>
      </p:sp>
    </p:spTree>
    <p:extLst>
      <p:ext uri="{BB962C8B-B14F-4D97-AF65-F5344CB8AC3E}">
        <p14:creationId xmlns:p14="http://schemas.microsoft.com/office/powerpoint/2010/main" val="25741286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nextCondLst>
                <p:cond evt="onClick" delay="0">
                  <p:tgtEl>
                    <p:spTgt spid="6"/>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33 Hoang Trong Bach"/>
          <p:cNvSpPr/>
          <p:nvPr/>
        </p:nvSpPr>
        <p:spPr>
          <a:xfrm>
            <a:off x="419100" y="1066800"/>
            <a:ext cx="11315700" cy="1676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err="1"/>
              <a:t>Một</a:t>
            </a:r>
            <a:r>
              <a:rPr lang="en-US" sz="3200"/>
              <a:t> vật có </a:t>
            </a:r>
            <a:r>
              <a:rPr lang="en-US" sz="3200" dirty="0" err="1"/>
              <a:t>khối</a:t>
            </a:r>
            <a:r>
              <a:rPr lang="en-US" sz="3200" dirty="0"/>
              <a:t> </a:t>
            </a:r>
            <a:r>
              <a:rPr lang="en-US" sz="3200" dirty="0" err="1"/>
              <a:t>lượng</a:t>
            </a:r>
            <a:r>
              <a:rPr lang="en-US" sz="3200" dirty="0"/>
              <a:t> 2,5kg </a:t>
            </a:r>
            <a:r>
              <a:rPr lang="en-US" sz="3200" dirty="0" err="1"/>
              <a:t>đặt</a:t>
            </a:r>
            <a:r>
              <a:rPr lang="en-US" sz="3200" dirty="0"/>
              <a:t> </a:t>
            </a:r>
            <a:r>
              <a:rPr lang="en-US" sz="3200" dirty="0" err="1"/>
              <a:t>tại</a:t>
            </a:r>
            <a:r>
              <a:rPr lang="en-US" sz="3200" dirty="0"/>
              <a:t> </a:t>
            </a:r>
            <a:r>
              <a:rPr lang="en-US" sz="3200" dirty="0" err="1"/>
              <a:t>vị</a:t>
            </a:r>
            <a:r>
              <a:rPr lang="en-US" sz="3200" dirty="0"/>
              <a:t> </a:t>
            </a:r>
            <a:r>
              <a:rPr lang="en-US" sz="3200" dirty="0" err="1"/>
              <a:t>trí</a:t>
            </a:r>
            <a:r>
              <a:rPr lang="en-US" sz="3200" dirty="0"/>
              <a:t> M </a:t>
            </a:r>
            <a:r>
              <a:rPr lang="en-US" sz="3200" dirty="0" err="1"/>
              <a:t>trong</a:t>
            </a:r>
            <a:r>
              <a:rPr lang="en-US" sz="3200" dirty="0"/>
              <a:t> </a:t>
            </a:r>
            <a:r>
              <a:rPr lang="en-US" sz="3200" dirty="0" err="1"/>
              <a:t>trọng</a:t>
            </a:r>
            <a:r>
              <a:rPr lang="en-US" sz="3200" dirty="0"/>
              <a:t> </a:t>
            </a:r>
            <a:r>
              <a:rPr lang="en-US" sz="3200" dirty="0" err="1"/>
              <a:t>trường</a:t>
            </a:r>
            <a:r>
              <a:rPr lang="en-US" sz="3200" dirty="0"/>
              <a:t> </a:t>
            </a:r>
            <a:r>
              <a:rPr lang="en-US" sz="3200" dirty="0" err="1"/>
              <a:t>và</a:t>
            </a:r>
            <a:r>
              <a:rPr lang="en-US" sz="3200" dirty="0"/>
              <a:t> </a:t>
            </a:r>
            <a:r>
              <a:rPr lang="en-US" sz="3200" dirty="0" err="1"/>
              <a:t>tại</a:t>
            </a:r>
            <a:r>
              <a:rPr lang="en-US" sz="3200" dirty="0"/>
              <a:t> </a:t>
            </a:r>
            <a:r>
              <a:rPr lang="en-US" sz="3200" dirty="0" err="1"/>
              <a:t>đó</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3600J. </a:t>
            </a:r>
            <a:r>
              <a:rPr lang="en-US" sz="3200" dirty="0" err="1"/>
              <a:t>Thả</a:t>
            </a:r>
            <a:r>
              <a:rPr lang="en-US" sz="3200" dirty="0"/>
              <a:t> </a:t>
            </a:r>
            <a:r>
              <a:rPr lang="en-US" sz="3200" dirty="0" err="1"/>
              <a:t>rơi</a:t>
            </a:r>
            <a:r>
              <a:rPr lang="en-US" sz="3200" dirty="0"/>
              <a:t> </a:t>
            </a:r>
            <a:r>
              <a:rPr lang="en-US" sz="3200" dirty="0" err="1"/>
              <a:t>tự</a:t>
            </a:r>
            <a:r>
              <a:rPr lang="en-US" sz="3200" dirty="0"/>
              <a:t> do </a:t>
            </a:r>
            <a:r>
              <a:rPr lang="en-US" sz="3200" dirty="0" err="1"/>
              <a:t>xuống</a:t>
            </a:r>
            <a:r>
              <a:rPr lang="en-US" sz="3200" dirty="0"/>
              <a:t> </a:t>
            </a:r>
            <a:r>
              <a:rPr lang="en-US" sz="3200" dirty="0" err="1"/>
              <a:t>đất</a:t>
            </a:r>
            <a:r>
              <a:rPr lang="en-US" sz="3200" dirty="0"/>
              <a:t>, </a:t>
            </a:r>
            <a:r>
              <a:rPr lang="en-US" sz="3200" dirty="0" err="1"/>
              <a:t>khi</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 1200J.</a:t>
            </a:r>
          </a:p>
        </p:txBody>
      </p:sp>
      <p:sp>
        <p:nvSpPr>
          <p:cNvPr id="7" name="TextBox 6" descr="33 Hoang Trong Bach"/>
          <p:cNvSpPr txBox="1"/>
          <p:nvPr/>
        </p:nvSpPr>
        <p:spPr>
          <a:xfrm>
            <a:off x="609600" y="2908518"/>
            <a:ext cx="11125200" cy="1815882"/>
          </a:xfrm>
          <a:prstGeom prst="rect">
            <a:avLst/>
          </a:prstGeom>
          <a:noFill/>
        </p:spPr>
        <p:txBody>
          <a:bodyPr wrap="square" rtlCol="0">
            <a:spAutoFit/>
          </a:bodyPr>
          <a:lstStyle/>
          <a:p>
            <a:pPr marL="514350" indent="-514350" algn="just">
              <a:buFont typeface="+mj-lt"/>
              <a:buAutoNum type="alphaLcPeriod"/>
            </a:pPr>
            <a:r>
              <a:rPr lang="en-US" sz="2800" dirty="0" err="1"/>
              <a:t>Gốc</a:t>
            </a:r>
            <a:r>
              <a:rPr lang="en-US" sz="2800" dirty="0"/>
              <a:t> </a:t>
            </a:r>
            <a:r>
              <a:rPr lang="en-US" sz="2800" dirty="0" err="1"/>
              <a:t>thế</a:t>
            </a:r>
            <a:r>
              <a:rPr lang="en-US" sz="2800" dirty="0"/>
              <a:t> </a:t>
            </a:r>
            <a:r>
              <a:rPr lang="en-US" sz="2800" dirty="0" err="1"/>
              <a:t>năng</a:t>
            </a:r>
            <a:r>
              <a:rPr lang="en-US" sz="2800" dirty="0"/>
              <a:t> ở </a:t>
            </a:r>
            <a:r>
              <a:rPr lang="en-US" sz="2800" dirty="0" err="1"/>
              <a:t>độ</a:t>
            </a:r>
            <a:r>
              <a:rPr lang="en-US" sz="2800" dirty="0"/>
              <a:t> </a:t>
            </a:r>
            <a:r>
              <a:rPr lang="en-US" sz="2800" dirty="0" err="1"/>
              <a:t>cao</a:t>
            </a:r>
            <a:r>
              <a:rPr lang="en-US" sz="2800" dirty="0"/>
              <a:t> </a:t>
            </a:r>
            <a:r>
              <a:rPr lang="en-US" sz="2800" dirty="0" err="1"/>
              <a:t>nào</a:t>
            </a:r>
            <a:r>
              <a:rPr lang="en-US" sz="2800" dirty="0"/>
              <a:t> so </a:t>
            </a:r>
            <a:r>
              <a:rPr lang="en-US" sz="2800" dirty="0" err="1"/>
              <a:t>với</a:t>
            </a:r>
            <a:r>
              <a:rPr lang="en-US" sz="2800" dirty="0"/>
              <a:t> </a:t>
            </a:r>
            <a:r>
              <a:rPr lang="en-US" sz="2800" dirty="0" err="1"/>
              <a:t>mặt</a:t>
            </a:r>
            <a:r>
              <a:rPr lang="en-US" sz="2800" dirty="0"/>
              <a:t> </a:t>
            </a:r>
            <a:r>
              <a:rPr lang="en-US" sz="2800" dirty="0" err="1"/>
              <a:t>đất</a:t>
            </a:r>
            <a:endParaRPr lang="en-US" sz="2800" dirty="0"/>
          </a:p>
          <a:p>
            <a:pPr marL="514350" indent="-514350" algn="just">
              <a:buFont typeface="+mj-lt"/>
              <a:buAutoNum type="alphaLcPeriod"/>
            </a:pPr>
            <a:r>
              <a:rPr lang="en-US" sz="2800" dirty="0" err="1"/>
              <a:t>Tính</a:t>
            </a:r>
            <a:r>
              <a:rPr lang="en-US" sz="2800" dirty="0"/>
              <a:t> </a:t>
            </a:r>
            <a:r>
              <a:rPr lang="en-US" sz="2800" dirty="0" err="1"/>
              <a:t>độ</a:t>
            </a:r>
            <a:r>
              <a:rPr lang="en-US" sz="2800" dirty="0"/>
              <a:t> </a:t>
            </a:r>
            <a:r>
              <a:rPr lang="en-US" sz="2800" dirty="0" err="1"/>
              <a:t>cao</a:t>
            </a:r>
            <a:r>
              <a:rPr lang="en-US" sz="2800" dirty="0"/>
              <a:t> </a:t>
            </a:r>
            <a:r>
              <a:rPr lang="en-US" sz="2800" dirty="0" err="1"/>
              <a:t>h</a:t>
            </a:r>
            <a:r>
              <a:rPr lang="en-US" sz="2800" baseline="-25000" dirty="0" err="1"/>
              <a:t>M</a:t>
            </a:r>
            <a:r>
              <a:rPr lang="en-US" sz="2800" baseline="-25000" dirty="0"/>
              <a:t> </a:t>
            </a:r>
            <a:r>
              <a:rPr lang="en-US" sz="2800" dirty="0"/>
              <a:t>xo </a:t>
            </a:r>
            <a:r>
              <a:rPr lang="en-US" sz="2800" dirty="0" err="1"/>
              <a:t>với</a:t>
            </a:r>
            <a:r>
              <a:rPr lang="en-US" sz="2800" dirty="0"/>
              <a:t> </a:t>
            </a:r>
            <a:r>
              <a:rPr lang="en-US" sz="2800" dirty="0" err="1"/>
              <a:t>vật</a:t>
            </a:r>
            <a:endParaRPr lang="en-US" sz="2800" dirty="0"/>
          </a:p>
          <a:p>
            <a:pPr marL="514350" indent="-514350" algn="just">
              <a:buFont typeface="+mj-lt"/>
              <a:buAutoNum type="alphaLcPeriod"/>
            </a:pPr>
            <a:r>
              <a:rPr lang="en-US" sz="2800" dirty="0" err="1"/>
              <a:t>Tính</a:t>
            </a:r>
            <a:r>
              <a:rPr lang="en-US" sz="2800" dirty="0"/>
              <a:t> </a:t>
            </a:r>
            <a:r>
              <a:rPr lang="en-US" sz="2800" dirty="0" err="1"/>
              <a:t>vận</a:t>
            </a:r>
            <a:r>
              <a:rPr lang="en-US" sz="2800" dirty="0"/>
              <a:t> </a:t>
            </a:r>
            <a:r>
              <a:rPr lang="en-US" sz="2800" dirty="0" err="1"/>
              <a:t>tốc</a:t>
            </a:r>
            <a:r>
              <a:rPr lang="en-US" sz="2800" dirty="0"/>
              <a:t> </a:t>
            </a:r>
            <a:r>
              <a:rPr lang="en-US" sz="2800" dirty="0" err="1"/>
              <a:t>của</a:t>
            </a:r>
            <a:r>
              <a:rPr lang="en-US" sz="2800" dirty="0"/>
              <a:t> </a:t>
            </a:r>
            <a:r>
              <a:rPr lang="en-US" sz="2800" dirty="0" err="1"/>
              <a:t>vật</a:t>
            </a:r>
            <a:r>
              <a:rPr lang="en-US" sz="2800" dirty="0"/>
              <a:t> </a:t>
            </a:r>
            <a:r>
              <a:rPr lang="en-US" sz="2800" dirty="0" err="1"/>
              <a:t>khi</a:t>
            </a:r>
            <a:r>
              <a:rPr lang="en-US" sz="2800" dirty="0"/>
              <a:t> qua </a:t>
            </a:r>
            <a:r>
              <a:rPr lang="en-US" sz="2800" dirty="0" err="1"/>
              <a:t>gốc</a:t>
            </a:r>
            <a:r>
              <a:rPr lang="en-US" sz="2800" dirty="0"/>
              <a:t> </a:t>
            </a:r>
            <a:r>
              <a:rPr lang="en-US" sz="2800" dirty="0" err="1"/>
              <a:t>vị</a:t>
            </a:r>
            <a:r>
              <a:rPr lang="en-US" sz="2800" dirty="0"/>
              <a:t> </a:t>
            </a:r>
            <a:r>
              <a:rPr lang="en-US" sz="2800" dirty="0" err="1"/>
              <a:t>trí</a:t>
            </a:r>
            <a:r>
              <a:rPr lang="en-US" sz="2800" dirty="0"/>
              <a:t> </a:t>
            </a:r>
            <a:r>
              <a:rPr lang="en-US" sz="2800" dirty="0" err="1"/>
              <a:t>gốc</a:t>
            </a:r>
            <a:r>
              <a:rPr lang="en-US" sz="2800" dirty="0"/>
              <a:t> </a:t>
            </a:r>
            <a:r>
              <a:rPr lang="en-US" sz="2800" dirty="0" err="1"/>
              <a:t>thế</a:t>
            </a:r>
            <a:r>
              <a:rPr lang="en-US" sz="2800" dirty="0"/>
              <a:t> </a:t>
            </a:r>
            <a:r>
              <a:rPr lang="en-US" sz="2800" dirty="0" err="1"/>
              <a:t>năng</a:t>
            </a:r>
            <a:r>
              <a:rPr lang="en-US" sz="2800" dirty="0"/>
              <a:t> </a:t>
            </a:r>
            <a:r>
              <a:rPr lang="en-US" sz="2800" dirty="0" err="1"/>
              <a:t>và</a:t>
            </a:r>
            <a:r>
              <a:rPr lang="en-US" sz="2800" dirty="0"/>
              <a:t> </a:t>
            </a:r>
            <a:r>
              <a:rPr lang="en-US" sz="2800" dirty="0" err="1"/>
              <a:t>vận</a:t>
            </a:r>
            <a:r>
              <a:rPr lang="en-US" sz="2800" dirty="0"/>
              <a:t> </a:t>
            </a:r>
            <a:r>
              <a:rPr lang="en-US" sz="2800" dirty="0" err="1"/>
              <a:t>tốc</a:t>
            </a:r>
            <a:r>
              <a:rPr lang="en-US" sz="2800" dirty="0"/>
              <a:t> </a:t>
            </a:r>
            <a:r>
              <a:rPr lang="en-US" sz="2800" dirty="0" err="1"/>
              <a:t>của</a:t>
            </a:r>
            <a:r>
              <a:rPr lang="en-US" sz="2800" dirty="0"/>
              <a:t> </a:t>
            </a:r>
            <a:r>
              <a:rPr lang="en-US" sz="2800" dirty="0" err="1"/>
              <a:t>vật</a:t>
            </a:r>
            <a:r>
              <a:rPr lang="en-US" sz="2800" dirty="0"/>
              <a:t> </a:t>
            </a:r>
            <a:r>
              <a:rPr lang="en-US" sz="2800" dirty="0" err="1"/>
              <a:t>lúc</a:t>
            </a:r>
            <a:r>
              <a:rPr lang="en-US" sz="2800" dirty="0"/>
              <a:t> </a:t>
            </a:r>
            <a:r>
              <a:rPr lang="en-US" sz="2800" dirty="0" err="1"/>
              <a:t>chạm</a:t>
            </a:r>
            <a:r>
              <a:rPr lang="en-US" sz="2800" dirty="0"/>
              <a:t> </a:t>
            </a:r>
            <a:r>
              <a:rPr lang="en-US" sz="2800" dirty="0" err="1"/>
              <a:t>đất</a:t>
            </a:r>
            <a:r>
              <a:rPr lang="en-US" sz="2800" dirty="0"/>
              <a:t>, g = 10m/s</a:t>
            </a:r>
            <a:r>
              <a:rPr lang="en-US" sz="2800" baseline="30000" dirty="0"/>
              <a:t>2</a:t>
            </a:r>
            <a:r>
              <a:rPr lang="en-US" sz="2800" dirty="0"/>
              <a:t> </a:t>
            </a:r>
          </a:p>
        </p:txBody>
      </p:sp>
      <p:sp>
        <p:nvSpPr>
          <p:cNvPr id="9" name="đáp án" descr="33 Hoang Trong Bach">
            <a:hlinkClick r:id="rId2" action="ppaction://hlinksldjump"/>
          </p:cNvPr>
          <p:cNvSpPr/>
          <p:nvPr/>
        </p:nvSpPr>
        <p:spPr>
          <a:xfrm>
            <a:off x="2209800" y="5562600"/>
            <a:ext cx="19050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ĐÁP ÁN</a:t>
            </a:r>
          </a:p>
        </p:txBody>
      </p:sp>
      <p:sp>
        <p:nvSpPr>
          <p:cNvPr id="6" name="Title 4" descr="33 Hoang Trong Bach">
            <a:extLst>
              <a:ext uri="{FF2B5EF4-FFF2-40B4-BE49-F238E27FC236}">
                <a16:creationId xmlns:a16="http://schemas.microsoft.com/office/drawing/2014/main" id="{49A693AD-D4DF-FC16-DA59-EC360AACD01E}"/>
              </a:ext>
            </a:extLst>
          </p:cNvPr>
          <p:cNvSpPr>
            <a:spLocks noGrp="1"/>
          </p:cNvSpPr>
          <p:nvPr>
            <p:ph type="title"/>
          </p:nvPr>
        </p:nvSpPr>
        <p:spPr>
          <a:xfrm>
            <a:off x="1181100" y="449901"/>
            <a:ext cx="9829800" cy="473074"/>
          </a:xfrm>
        </p:spPr>
        <p:txBody>
          <a:bodyPr>
            <a:noAutofit/>
          </a:bodyPr>
          <a:lstStyle/>
          <a:p>
            <a:pPr algn="ctr"/>
            <a:r>
              <a:rPr lang="en-US" sz="4400" b="1" dirty="0"/>
              <a:t>LUYỆN TẬP</a:t>
            </a:r>
          </a:p>
        </p:txBody>
      </p:sp>
    </p:spTree>
    <p:extLst>
      <p:ext uri="{BB962C8B-B14F-4D97-AF65-F5344CB8AC3E}">
        <p14:creationId xmlns:p14="http://schemas.microsoft.com/office/powerpoint/2010/main" val="22414431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descr="33 Hoang Trong Bach"/>
              <p:cNvSpPr txBox="1"/>
              <p:nvPr/>
            </p:nvSpPr>
            <p:spPr>
              <a:xfrm>
                <a:off x="1600200" y="2743200"/>
                <a:ext cx="8915400" cy="3131755"/>
              </a:xfrm>
              <a:prstGeom prst="rect">
                <a:avLst/>
              </a:prstGeom>
              <a:noFill/>
            </p:spPr>
            <p:txBody>
              <a:bodyPr wrap="square" rtlCol="0">
                <a:spAutoFit/>
              </a:bodyPr>
              <a:lstStyle/>
              <a:p>
                <a:pPr algn="just"/>
                <a:r>
                  <a:rPr lang="en-US" sz="2800" b="1"/>
                  <a:t>a. </a:t>
                </a:r>
                <a14:m>
                  <m:oMath xmlns:m="http://schemas.openxmlformats.org/officeDocument/2006/math">
                    <m:r>
                      <a:rPr lang="en-US" sz="2800" i="1" smtClean="0">
                        <a:latin typeface="Cambria Math" panose="02040503050406030204" pitchFamily="18" charset="0"/>
                      </a:rPr>
                      <m:t>𝑊</m:t>
                    </m:r>
                    <m:r>
                      <a:rPr lang="en-US" sz="2800" i="1" baseline="-25000">
                        <a:latin typeface="Cambria Math" panose="02040503050406030204" pitchFamily="18" charset="0"/>
                      </a:rPr>
                      <m:t>𝑡</m:t>
                    </m:r>
                    <m:r>
                      <a:rPr lang="en-US" sz="2800" i="1">
                        <a:latin typeface="Cambria Math" panose="02040503050406030204" pitchFamily="18" charset="0"/>
                      </a:rPr>
                      <m:t> = − </m:t>
                    </m:r>
                    <m:r>
                      <a:rPr lang="en-US" sz="2800" i="1">
                        <a:latin typeface="Cambria Math" panose="02040503050406030204" pitchFamily="18" charset="0"/>
                      </a:rPr>
                      <m:t>𝑚</m:t>
                    </m:r>
                    <m:r>
                      <a:rPr lang="en-US" sz="2800" i="1" dirty="0" err="1">
                        <a:latin typeface="Cambria Math" panose="02040503050406030204" pitchFamily="18" charset="0"/>
                      </a:rPr>
                      <m:t>.</m:t>
                    </m:r>
                    <m:r>
                      <a:rPr lang="en-US" sz="2800" i="1" err="1">
                        <a:latin typeface="Cambria Math" panose="02040503050406030204" pitchFamily="18" charset="0"/>
                      </a:rPr>
                      <m:t>𝑔</m:t>
                    </m:r>
                    <m:r>
                      <a:rPr lang="en-US" sz="2800" i="1">
                        <a:latin typeface="Cambria Math" panose="02040503050406030204" pitchFamily="18" charset="0"/>
                      </a:rPr>
                      <m:t>.</m:t>
                    </m:r>
                    <m:r>
                      <a:rPr lang="en-US" sz="2800" i="1">
                        <a:latin typeface="Cambria Math" panose="02040503050406030204" pitchFamily="18" charset="0"/>
                      </a:rPr>
                      <m:t>h</m:t>
                    </m:r>
                    <m:r>
                      <a:rPr lang="en-US" sz="2800" i="1">
                        <a:latin typeface="Cambria Math" panose="02040503050406030204" pitchFamily="18" charset="0"/>
                      </a:rPr>
                      <m:t> </m:t>
                    </m:r>
                  </m:oMath>
                </a14:m>
                <a:endParaRPr lang="en-US" sz="2800"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sym typeface="Symbol" panose="05050102010706020507" pitchFamily="18" charset="2"/>
                        </a:rPr>
                        <m:t> </m:t>
                      </m:r>
                      <m:r>
                        <a:rPr lang="en-US" sz="2800" i="1">
                          <a:latin typeface="Cambria Math" panose="02040503050406030204" pitchFamily="18" charset="0"/>
                        </a:rPr>
                        <m:t>h</m:t>
                      </m:r>
                      <m:r>
                        <a:rPr lang="en-US" sz="2800" i="1">
                          <a:latin typeface="Cambria Math" panose="02040503050406030204" pitchFamily="18" charset="0"/>
                        </a:rPr>
                        <m:t> = </m:t>
                      </m:r>
                      <m:f>
                        <m:fPr>
                          <m:ctrlPr>
                            <a:rPr lang="en-US" sz="2800" i="1">
                              <a:latin typeface="Cambria Math" panose="02040503050406030204" pitchFamily="18" charset="0"/>
                            </a:rPr>
                          </m:ctrlPr>
                        </m:fPr>
                        <m:num>
                          <m:r>
                            <m:rPr>
                              <m:sty m:val="p"/>
                            </m:rPr>
                            <a:rPr lang="en-US" sz="2800">
                              <a:latin typeface="Cambria Math" panose="02040503050406030204" pitchFamily="18" charset="0"/>
                            </a:rPr>
                            <m:t>Wt</m:t>
                          </m:r>
                        </m:num>
                        <m:den>
                          <m:r>
                            <a:rPr lang="en-US" sz="2800" b="0" i="0" smtClean="0">
                              <a:latin typeface="Cambria Math" panose="02040503050406030204" pitchFamily="18" charset="0"/>
                            </a:rPr>
                            <m:t>−</m:t>
                          </m:r>
                          <m:r>
                            <m:rPr>
                              <m:sty m:val="p"/>
                            </m:rPr>
                            <a:rPr lang="en-US" sz="2800">
                              <a:latin typeface="Cambria Math" panose="02040503050406030204" pitchFamily="18" charset="0"/>
                            </a:rPr>
                            <m:t>mg</m:t>
                          </m:r>
                        </m:den>
                      </m:f>
                      <m:r>
                        <a:rPr lang="en-US" sz="2800" i="1" dirty="0" smtClean="0">
                          <a:latin typeface="Cambria Math" panose="02040503050406030204" pitchFamily="18" charset="0"/>
                        </a:rPr>
                        <m:t> = </m:t>
                      </m:r>
                      <m:f>
                        <m:fPr>
                          <m:ctrlPr>
                            <a:rPr lang="en-US" sz="2800" i="1">
                              <a:latin typeface="Cambria Math" panose="02040503050406030204" pitchFamily="18" charset="0"/>
                            </a:rPr>
                          </m:ctrlPr>
                        </m:fPr>
                        <m:num>
                          <m:r>
                            <a:rPr lang="en-US" sz="2800" b="0" i="1" smtClean="0">
                              <a:latin typeface="Cambria Math" panose="02040503050406030204" pitchFamily="18" charset="0"/>
                            </a:rPr>
                            <m:t>−1200</m:t>
                          </m:r>
                        </m:num>
                        <m:den>
                          <m:r>
                            <a:rPr lang="en-US" sz="2800" b="0" i="1" smtClean="0">
                              <a:latin typeface="Cambria Math" panose="02040503050406030204" pitchFamily="18" charset="0"/>
                            </a:rPr>
                            <m:t>−</m:t>
                          </m:r>
                          <m:r>
                            <a:rPr lang="en-US" sz="2800" i="1">
                              <a:latin typeface="Cambria Math" panose="02040503050406030204" pitchFamily="18" charset="0"/>
                            </a:rPr>
                            <m:t>2,5.10</m:t>
                          </m:r>
                        </m:den>
                      </m:f>
                      <m:r>
                        <a:rPr lang="en-US" sz="2800" i="1" smtClean="0">
                          <a:latin typeface="Cambria Math" panose="02040503050406030204" pitchFamily="18" charset="0"/>
                        </a:rPr>
                        <m:t>= 48 </m:t>
                      </m:r>
                      <m:r>
                        <a:rPr lang="en-US" sz="2800" i="1" smtClean="0">
                          <a:latin typeface="Cambria Math" panose="02040503050406030204" pitchFamily="18" charset="0"/>
                        </a:rPr>
                        <m:t>𝑚</m:t>
                      </m:r>
                    </m:oMath>
                  </m:oMathPara>
                </a14:m>
                <a:endParaRPr lang="en-US" sz="2800"/>
              </a:p>
              <a:p>
                <a:pPr algn="just"/>
                <a:r>
                  <a:rPr lang="en-US" sz="2800">
                    <a:sym typeface="Symbol" panose="05050102010706020507" pitchFamily="18" charset="2"/>
                  </a:rPr>
                  <a:t> </a:t>
                </a:r>
                <a:r>
                  <a:rPr lang="en-US" sz="2800"/>
                  <a:t>Gốc thế năng ở độ cao 48 m so với mặt đất</a:t>
                </a:r>
              </a:p>
              <a:p>
                <a:pPr algn="just"/>
                <a:r>
                  <a:rPr lang="en-US" sz="2800" b="1"/>
                  <a:t>b</a:t>
                </a:r>
                <a:r>
                  <a:rPr lang="en-US" sz="2800" b="1" dirty="0"/>
                  <a:t>. </a:t>
                </a:r>
                <a:r>
                  <a:rPr lang="en-US" sz="2800" dirty="0"/>
                  <a:t>W’ </a:t>
                </a:r>
                <a:r>
                  <a:rPr lang="en-US" sz="2800"/>
                  <a:t>= mgh’  </a:t>
                </a:r>
                <a:r>
                  <a:rPr lang="en-US" sz="2800">
                    <a:sym typeface="Symbol" panose="05050102010706020507" pitchFamily="18" charset="2"/>
                  </a:rPr>
                  <a:t></a:t>
                </a:r>
                <a:r>
                  <a:rPr lang="en-US" sz="2800"/>
                  <a:t> 3600 = 2,5.10h’ </a:t>
                </a:r>
                <a:r>
                  <a:rPr lang="en-US" sz="2800">
                    <a:sym typeface="Symbol" panose="05050102010706020507" pitchFamily="18" charset="2"/>
                  </a:rPr>
                  <a:t></a:t>
                </a:r>
                <a:r>
                  <a:rPr lang="en-US" sz="2800"/>
                  <a:t> </a:t>
                </a:r>
                <a:r>
                  <a:rPr lang="en-US" sz="2800" dirty="0"/>
                  <a:t>h’ </a:t>
                </a:r>
                <a:r>
                  <a:rPr lang="en-US" sz="2800"/>
                  <a:t>= 144m</a:t>
                </a:r>
              </a:p>
              <a:p>
                <a:pPr algn="just"/>
                <a:r>
                  <a:rPr lang="en-US" sz="2800"/>
                  <a:t>Độ </a:t>
                </a:r>
                <a:r>
                  <a:rPr lang="en-US" sz="2800" dirty="0" err="1"/>
                  <a:t>cao</a:t>
                </a:r>
                <a:r>
                  <a:rPr lang="en-US" sz="2800" dirty="0"/>
                  <a:t> </a:t>
                </a:r>
                <a:r>
                  <a:rPr lang="en-US" sz="2800" dirty="0" err="1"/>
                  <a:t>tại</a:t>
                </a:r>
                <a:r>
                  <a:rPr lang="en-US" sz="2800" dirty="0"/>
                  <a:t> M so </a:t>
                </a:r>
                <a:r>
                  <a:rPr lang="en-US" sz="2800" dirty="0" err="1"/>
                  <a:t>với</a:t>
                </a:r>
                <a:r>
                  <a:rPr lang="en-US" sz="2800" dirty="0"/>
                  <a:t> </a:t>
                </a:r>
                <a:r>
                  <a:rPr lang="en-US" sz="2800" err="1"/>
                  <a:t>mặt</a:t>
                </a:r>
                <a:r>
                  <a:rPr lang="en-US" sz="2800"/>
                  <a:t> đất:</a:t>
                </a:r>
              </a:p>
              <a:p>
                <a:pPr algn="ctr"/>
                <a:r>
                  <a:rPr lang="en-US" sz="2800"/>
                  <a:t>h</a:t>
                </a:r>
                <a:r>
                  <a:rPr lang="en-US" sz="2800" baseline="-25000"/>
                  <a:t>M</a:t>
                </a:r>
                <a:r>
                  <a:rPr lang="en-US" sz="2800"/>
                  <a:t> </a:t>
                </a:r>
                <a:r>
                  <a:rPr lang="en-US" sz="2800" dirty="0"/>
                  <a:t>= h + h’ </a:t>
                </a:r>
                <a:r>
                  <a:rPr lang="en-US" sz="2800"/>
                  <a:t>= 48 +144 = 192m</a:t>
                </a:r>
                <a:endParaRPr lang="en-US" sz="2800" dirty="0"/>
              </a:p>
            </p:txBody>
          </p:sp>
        </mc:Choice>
        <mc:Fallback xmlns="">
          <p:sp>
            <p:nvSpPr>
              <p:cNvPr id="2" name="TextBox 1" descr="33 Hoang Trong Bach"/>
              <p:cNvSpPr txBox="1">
                <a:spLocks noRot="1" noChangeAspect="1" noMove="1" noResize="1" noEditPoints="1" noAdjustHandles="1" noChangeArrowheads="1" noChangeShapeType="1" noTextEdit="1"/>
              </p:cNvSpPr>
              <p:nvPr/>
            </p:nvSpPr>
            <p:spPr>
              <a:xfrm>
                <a:off x="1600200" y="2743200"/>
                <a:ext cx="8915400" cy="3131755"/>
              </a:xfrm>
              <a:prstGeom prst="rect">
                <a:avLst/>
              </a:prstGeom>
              <a:blipFill>
                <a:blip r:embed="rId2"/>
                <a:stretch>
                  <a:fillRect l="-1436" t="-1946" b="-4280"/>
                </a:stretch>
              </a:blipFill>
            </p:spPr>
            <p:txBody>
              <a:bodyPr/>
              <a:lstStyle/>
              <a:p>
                <a:r>
                  <a:rPr lang="vi-VN">
                    <a:noFill/>
                  </a:rPr>
                  <a:t> </a:t>
                </a:r>
              </a:p>
            </p:txBody>
          </p:sp>
        </mc:Fallback>
      </mc:AlternateContent>
      <p:sp>
        <p:nvSpPr>
          <p:cNvPr id="8" name="Title 4" descr="33 Hoang Trong Bach">
            <a:extLst>
              <a:ext uri="{FF2B5EF4-FFF2-40B4-BE49-F238E27FC236}">
                <a16:creationId xmlns:a16="http://schemas.microsoft.com/office/drawing/2014/main" id="{ADCB5C04-1B18-BD8A-36F2-96533FB3FC44}"/>
              </a:ext>
            </a:extLst>
          </p:cNvPr>
          <p:cNvSpPr>
            <a:spLocks noGrp="1"/>
          </p:cNvSpPr>
          <p:nvPr>
            <p:ph type="title"/>
          </p:nvPr>
        </p:nvSpPr>
        <p:spPr>
          <a:xfrm>
            <a:off x="1181100" y="449901"/>
            <a:ext cx="9829800" cy="473074"/>
          </a:xfrm>
        </p:spPr>
        <p:txBody>
          <a:bodyPr>
            <a:noAutofit/>
          </a:bodyPr>
          <a:lstStyle/>
          <a:p>
            <a:pPr algn="ctr"/>
            <a:r>
              <a:rPr lang="en-US" sz="4400" b="1" dirty="0"/>
              <a:t>LUYỆN TẬP</a:t>
            </a:r>
          </a:p>
        </p:txBody>
      </p:sp>
      <p:sp>
        <p:nvSpPr>
          <p:cNvPr id="9" name="Rounded Rectangle 3" descr="33 Hoang Trong Bach">
            <a:extLst>
              <a:ext uri="{FF2B5EF4-FFF2-40B4-BE49-F238E27FC236}">
                <a16:creationId xmlns:a16="http://schemas.microsoft.com/office/drawing/2014/main" id="{34BB65F4-5CCE-6BB2-662C-F5ABCC1025C8}"/>
              </a:ext>
            </a:extLst>
          </p:cNvPr>
          <p:cNvSpPr/>
          <p:nvPr/>
        </p:nvSpPr>
        <p:spPr>
          <a:xfrm>
            <a:off x="419100" y="1066800"/>
            <a:ext cx="11315700" cy="1676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err="1"/>
              <a:t>Một</a:t>
            </a:r>
            <a:r>
              <a:rPr lang="en-US" sz="3200"/>
              <a:t> vật có </a:t>
            </a:r>
            <a:r>
              <a:rPr lang="en-US" sz="3200" dirty="0" err="1"/>
              <a:t>khối</a:t>
            </a:r>
            <a:r>
              <a:rPr lang="en-US" sz="3200" dirty="0"/>
              <a:t> </a:t>
            </a:r>
            <a:r>
              <a:rPr lang="en-US" sz="3200" dirty="0" err="1"/>
              <a:t>lượng</a:t>
            </a:r>
            <a:r>
              <a:rPr lang="en-US" sz="3200" dirty="0"/>
              <a:t> 2,5kg </a:t>
            </a:r>
            <a:r>
              <a:rPr lang="en-US" sz="3200" dirty="0" err="1"/>
              <a:t>đặt</a:t>
            </a:r>
            <a:r>
              <a:rPr lang="en-US" sz="3200" dirty="0"/>
              <a:t> </a:t>
            </a:r>
            <a:r>
              <a:rPr lang="en-US" sz="3200" dirty="0" err="1"/>
              <a:t>tại</a:t>
            </a:r>
            <a:r>
              <a:rPr lang="en-US" sz="3200" dirty="0"/>
              <a:t> </a:t>
            </a:r>
            <a:r>
              <a:rPr lang="en-US" sz="3200" dirty="0" err="1"/>
              <a:t>vị</a:t>
            </a:r>
            <a:r>
              <a:rPr lang="en-US" sz="3200" dirty="0"/>
              <a:t> </a:t>
            </a:r>
            <a:r>
              <a:rPr lang="en-US" sz="3200" dirty="0" err="1"/>
              <a:t>trí</a:t>
            </a:r>
            <a:r>
              <a:rPr lang="en-US" sz="3200" dirty="0"/>
              <a:t> M </a:t>
            </a:r>
            <a:r>
              <a:rPr lang="en-US" sz="3200" dirty="0" err="1"/>
              <a:t>trong</a:t>
            </a:r>
            <a:r>
              <a:rPr lang="en-US" sz="3200" dirty="0"/>
              <a:t> </a:t>
            </a:r>
            <a:r>
              <a:rPr lang="en-US" sz="3200" dirty="0" err="1"/>
              <a:t>trọng</a:t>
            </a:r>
            <a:r>
              <a:rPr lang="en-US" sz="3200" dirty="0"/>
              <a:t> </a:t>
            </a:r>
            <a:r>
              <a:rPr lang="en-US" sz="3200" dirty="0" err="1"/>
              <a:t>trường</a:t>
            </a:r>
            <a:r>
              <a:rPr lang="en-US" sz="3200" dirty="0"/>
              <a:t> </a:t>
            </a:r>
            <a:r>
              <a:rPr lang="en-US" sz="3200" dirty="0" err="1"/>
              <a:t>và</a:t>
            </a:r>
            <a:r>
              <a:rPr lang="en-US" sz="3200" dirty="0"/>
              <a:t> </a:t>
            </a:r>
            <a:r>
              <a:rPr lang="en-US" sz="3200" dirty="0" err="1"/>
              <a:t>tại</a:t>
            </a:r>
            <a:r>
              <a:rPr lang="en-US" sz="3200" dirty="0"/>
              <a:t> </a:t>
            </a:r>
            <a:r>
              <a:rPr lang="en-US" sz="3200" dirty="0" err="1"/>
              <a:t>đó</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3600J. </a:t>
            </a:r>
            <a:r>
              <a:rPr lang="en-US" sz="3200" dirty="0" err="1"/>
              <a:t>Thả</a:t>
            </a:r>
            <a:r>
              <a:rPr lang="en-US" sz="3200" dirty="0"/>
              <a:t> </a:t>
            </a:r>
            <a:r>
              <a:rPr lang="en-US" sz="3200" dirty="0" err="1"/>
              <a:t>rơi</a:t>
            </a:r>
            <a:r>
              <a:rPr lang="en-US" sz="3200" dirty="0"/>
              <a:t> </a:t>
            </a:r>
            <a:r>
              <a:rPr lang="en-US" sz="3200" dirty="0" err="1"/>
              <a:t>tự</a:t>
            </a:r>
            <a:r>
              <a:rPr lang="en-US" sz="3200" dirty="0"/>
              <a:t> do </a:t>
            </a:r>
            <a:r>
              <a:rPr lang="en-US" sz="3200" dirty="0" err="1"/>
              <a:t>xuống</a:t>
            </a:r>
            <a:r>
              <a:rPr lang="en-US" sz="3200" dirty="0"/>
              <a:t> </a:t>
            </a:r>
            <a:r>
              <a:rPr lang="en-US" sz="3200" dirty="0" err="1"/>
              <a:t>đất</a:t>
            </a:r>
            <a:r>
              <a:rPr lang="en-US" sz="3200" dirty="0"/>
              <a:t>, </a:t>
            </a:r>
            <a:r>
              <a:rPr lang="en-US" sz="3200" dirty="0" err="1"/>
              <a:t>khi</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 1200J.</a:t>
            </a:r>
          </a:p>
        </p:txBody>
      </p:sp>
    </p:spTree>
    <p:extLst>
      <p:ext uri="{BB962C8B-B14F-4D97-AF65-F5344CB8AC3E}">
        <p14:creationId xmlns:p14="http://schemas.microsoft.com/office/powerpoint/2010/main" val="267181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descr="33 Hoang Trong Bach"/>
              <p:cNvSpPr txBox="1"/>
              <p:nvPr/>
            </p:nvSpPr>
            <p:spPr>
              <a:xfrm>
                <a:off x="1524000" y="2743200"/>
                <a:ext cx="9144000" cy="3730893"/>
              </a:xfrm>
              <a:prstGeom prst="rect">
                <a:avLst/>
              </a:prstGeom>
              <a:noFill/>
            </p:spPr>
            <p:txBody>
              <a:bodyPr wrap="square" rtlCol="0">
                <a:spAutoFit/>
              </a:bodyPr>
              <a:lstStyle/>
              <a:p>
                <a:r>
                  <a:rPr lang="en-US" sz="2800" b="1" dirty="0"/>
                  <a:t>c</a:t>
                </a:r>
                <a:r>
                  <a:rPr lang="en-US" sz="2800" b="1"/>
                  <a:t>. </a:t>
                </a:r>
                <a:r>
                  <a:rPr lang="en-US" sz="2800"/>
                  <a:t>Vận tốc khi qua vị trí gốc:</a:t>
                </a:r>
              </a:p>
              <a:p>
                <a:pPr algn="ctr"/>
                <a:r>
                  <a:rPr lang="en-US" sz="2800"/>
                  <a:t>W </a:t>
                </a:r>
                <a:r>
                  <a:rPr lang="en-US" sz="2800" dirty="0"/>
                  <a:t>= </a:t>
                </a:r>
                <a:r>
                  <a:rPr lang="en-US" sz="2800"/>
                  <a:t>W</a:t>
                </a:r>
                <a:r>
                  <a:rPr lang="en-US" sz="2800" baseline="-25000"/>
                  <a:t>0</a:t>
                </a:r>
                <a:r>
                  <a:rPr lang="en-US" sz="2800"/>
                  <a:t> </a:t>
                </a:r>
                <a:r>
                  <a:rPr lang="en-US" sz="2800">
                    <a:sym typeface="Symbol" panose="05050102010706020507" pitchFamily="18" charset="2"/>
                  </a:rPr>
                  <a:t></a:t>
                </a:r>
                <a:r>
                  <a:rPr lang="en-US" sz="2800"/>
                  <a:t> </a:t>
                </a:r>
                <a:r>
                  <a:rPr lang="en-US" sz="2800" dirty="0"/>
                  <a:t>3600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oMath>
                </a14:m>
                <a:r>
                  <a:rPr lang="en-US" sz="2800" dirty="0"/>
                  <a:t> mv</a:t>
                </a:r>
                <a:r>
                  <a:rPr lang="en-US" sz="2800" baseline="30000" dirty="0"/>
                  <a:t>2</a:t>
                </a:r>
                <a:r>
                  <a:rPr lang="en-US" sz="2800" dirty="0"/>
                  <a:t>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oMath>
                </a14:m>
                <a:r>
                  <a:rPr lang="en-US" sz="2800" dirty="0"/>
                  <a:t>.2,5</a:t>
                </a:r>
                <a:r>
                  <a:rPr lang="en-US" sz="2800"/>
                  <a:t>.v</a:t>
                </a:r>
                <a:r>
                  <a:rPr lang="en-US" sz="2800" baseline="30000"/>
                  <a:t>2</a:t>
                </a:r>
              </a:p>
              <a:p>
                <a:pPr algn="ctr"/>
                <a:r>
                  <a:rPr lang="en-US" sz="2800">
                    <a:sym typeface="Symbol" panose="05050102010706020507" pitchFamily="18" charset="2"/>
                  </a:rPr>
                  <a:t></a:t>
                </a:r>
                <a:r>
                  <a:rPr lang="en-US" sz="2800"/>
                  <a:t> v = </a:t>
                </a:r>
                <a:r>
                  <a:rPr lang="en-US" sz="2800" dirty="0"/>
                  <a:t>24</a:t>
                </a:r>
                <a14:m>
                  <m:oMath xmlns:m="http://schemas.openxmlformats.org/officeDocument/2006/math">
                    <m:rad>
                      <m:radPr>
                        <m:degHide m:val="on"/>
                        <m:ctrlPr>
                          <a:rPr lang="en-US" sz="2800" i="1">
                            <a:latin typeface="Cambria Math" panose="02040503050406030204" pitchFamily="18" charset="0"/>
                          </a:rPr>
                        </m:ctrlPr>
                      </m:radPr>
                      <m:deg/>
                      <m:e>
                        <m:r>
                          <a:rPr lang="en-US" sz="2800">
                            <a:latin typeface="Cambria Math" panose="02040503050406030204" pitchFamily="18" charset="0"/>
                          </a:rPr>
                          <m:t>5</m:t>
                        </m:r>
                      </m:e>
                    </m:rad>
                  </m:oMath>
                </a14:m>
                <a:r>
                  <a:rPr lang="en-US" sz="2800" dirty="0"/>
                  <a:t>m</a:t>
                </a:r>
                <a:r>
                  <a:rPr lang="en-US" sz="2800"/>
                  <a:t>/s</a:t>
                </a:r>
              </a:p>
              <a:p>
                <a:pPr algn="just"/>
                <a:r>
                  <a:rPr lang="en-US" sz="2800"/>
                  <a:t>Vận </a:t>
                </a:r>
                <a:r>
                  <a:rPr lang="en-US" sz="2800" dirty="0" err="1"/>
                  <a:t>tốc</a:t>
                </a:r>
                <a:r>
                  <a:rPr lang="en-US" sz="2800" dirty="0"/>
                  <a:t> </a:t>
                </a:r>
                <a:r>
                  <a:rPr lang="en-US" sz="2800" dirty="0" err="1"/>
                  <a:t>tại</a:t>
                </a:r>
                <a:r>
                  <a:rPr lang="en-US" sz="2800" dirty="0"/>
                  <a:t> </a:t>
                </a:r>
                <a:r>
                  <a:rPr lang="en-US" sz="2800" dirty="0" err="1"/>
                  <a:t>mặt</a:t>
                </a:r>
                <a:r>
                  <a:rPr lang="en-US" sz="2800" dirty="0"/>
                  <a:t> </a:t>
                </a:r>
                <a:r>
                  <a:rPr lang="en-US" sz="2800" err="1"/>
                  <a:t>đất</a:t>
                </a:r>
                <a:r>
                  <a:rPr lang="en-US" sz="2800"/>
                  <a:t>:</a:t>
                </a:r>
              </a:p>
              <a:p>
                <a:pPr algn="ctr"/>
                <a:r>
                  <a:rPr lang="en-US" sz="2800">
                    <a:sym typeface="Symbol" panose="05050102010706020507" pitchFamily="18" charset="2"/>
                  </a:rPr>
                  <a:t> </a:t>
                </a:r>
                <a:r>
                  <a:rPr lang="en-US" sz="2800"/>
                  <a:t>W </a:t>
                </a:r>
                <a:r>
                  <a:rPr lang="en-US" sz="2800" dirty="0"/>
                  <a:t>= W</a:t>
                </a:r>
                <a:r>
                  <a:rPr lang="en-US" sz="2800" baseline="-25000" dirty="0"/>
                  <a:t>1</a:t>
                </a:r>
                <a:r>
                  <a:rPr lang="en-US" sz="2800" dirty="0"/>
                  <a:t> = W’ + </a:t>
                </a:r>
                <a:r>
                  <a:rPr lang="en-US" sz="2800" dirty="0" err="1"/>
                  <a:t>W</a:t>
                </a:r>
                <a:r>
                  <a:rPr lang="en-US" sz="2800" baseline="-25000" dirty="0" err="1"/>
                  <a:t>d</a:t>
                </a:r>
                <a:r>
                  <a:rPr lang="en-US" sz="2800" dirty="0"/>
                  <a:t> = 1200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oMath>
                </a14:m>
                <a:r>
                  <a:rPr lang="en-US" sz="2800" dirty="0"/>
                  <a:t>.m.v</a:t>
                </a:r>
                <a:r>
                  <a:rPr lang="en-US" sz="2800" baseline="30000" dirty="0"/>
                  <a:t>2</a:t>
                </a:r>
                <a:r>
                  <a:rPr lang="en-US" sz="2800" dirty="0"/>
                  <a:t> </a:t>
                </a:r>
              </a:p>
              <a:p>
                <a:pPr algn="ctr"/>
                <a:r>
                  <a:rPr lang="en-US" sz="2800" dirty="0">
                    <a:sym typeface="Wingdings" panose="05000000000000000000" pitchFamily="2" charset="2"/>
                  </a:rPr>
                  <a:t></a:t>
                </a:r>
                <a:r>
                  <a:rPr lang="en-US" sz="2800" dirty="0"/>
                  <a:t> 3600 = -1200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oMath>
                </a14:m>
                <a:r>
                  <a:rPr lang="en-US" sz="2800" dirty="0"/>
                  <a:t>.2,5.v</a:t>
                </a:r>
                <a:r>
                  <a:rPr lang="en-US" sz="2800" baseline="-25000" dirty="0"/>
                  <a:t>1</a:t>
                </a:r>
                <a:r>
                  <a:rPr lang="en-US" sz="2800" baseline="30000" dirty="0"/>
                  <a:t>2</a:t>
                </a:r>
                <a:br>
                  <a:rPr lang="en-US" sz="2800"/>
                </a:br>
                <a:r>
                  <a:rPr lang="en-US" sz="2800">
                    <a:sym typeface="Symbol" panose="05050102010706020507" pitchFamily="18" charset="2"/>
                  </a:rPr>
                  <a:t></a:t>
                </a:r>
                <a:r>
                  <a:rPr lang="en-US" sz="2800"/>
                  <a:t> </a:t>
                </a:r>
                <a:r>
                  <a:rPr lang="en-US" sz="2800" dirty="0"/>
                  <a:t>v</a:t>
                </a:r>
                <a:r>
                  <a:rPr lang="en-US" sz="2800" baseline="-25000" dirty="0"/>
                  <a:t>1</a:t>
                </a:r>
                <a:r>
                  <a:rPr lang="en-US" sz="2800" dirty="0"/>
                  <a:t> = 16</a:t>
                </a:r>
                <a14:m>
                  <m:oMath xmlns:m="http://schemas.openxmlformats.org/officeDocument/2006/math">
                    <m:rad>
                      <m:radPr>
                        <m:degHide m:val="on"/>
                        <m:ctrlPr>
                          <a:rPr lang="en-US" sz="2800" i="1">
                            <a:latin typeface="Cambria Math" panose="02040503050406030204" pitchFamily="18" charset="0"/>
                          </a:rPr>
                        </m:ctrlPr>
                      </m:radPr>
                      <m:deg/>
                      <m:e>
                        <m:r>
                          <a:rPr lang="en-US" sz="2800">
                            <a:latin typeface="Cambria Math" panose="02040503050406030204" pitchFamily="18" charset="0"/>
                          </a:rPr>
                          <m:t>15</m:t>
                        </m:r>
                      </m:e>
                    </m:rad>
                  </m:oMath>
                </a14:m>
                <a:r>
                  <a:rPr lang="en-US" sz="2800" dirty="0"/>
                  <a:t>m</a:t>
                </a:r>
                <a:r>
                  <a:rPr lang="en-US" sz="2800"/>
                  <a:t>/s</a:t>
                </a:r>
                <a:endParaRPr lang="en-US" sz="2800" dirty="0"/>
              </a:p>
            </p:txBody>
          </p:sp>
        </mc:Choice>
        <mc:Fallback xmlns="">
          <p:sp>
            <p:nvSpPr>
              <p:cNvPr id="3" name="TextBox 2" descr="33 Hoang Trong Bach"/>
              <p:cNvSpPr txBox="1">
                <a:spLocks noRot="1" noChangeAspect="1" noMove="1" noResize="1" noEditPoints="1" noAdjustHandles="1" noChangeArrowheads="1" noChangeShapeType="1" noTextEdit="1"/>
              </p:cNvSpPr>
              <p:nvPr/>
            </p:nvSpPr>
            <p:spPr>
              <a:xfrm>
                <a:off x="1524000" y="2743200"/>
                <a:ext cx="9144000" cy="3730893"/>
              </a:xfrm>
              <a:prstGeom prst="rect">
                <a:avLst/>
              </a:prstGeom>
              <a:blipFill>
                <a:blip r:embed="rId2"/>
                <a:stretch>
                  <a:fillRect l="-1333" t="-1634" b="-3595"/>
                </a:stretch>
              </a:blipFill>
            </p:spPr>
            <p:txBody>
              <a:bodyPr/>
              <a:lstStyle/>
              <a:p>
                <a:r>
                  <a:rPr lang="vi-VN">
                    <a:noFill/>
                  </a:rPr>
                  <a:t> </a:t>
                </a:r>
              </a:p>
            </p:txBody>
          </p:sp>
        </mc:Fallback>
      </mc:AlternateContent>
      <p:sp>
        <p:nvSpPr>
          <p:cNvPr id="8" name="Title 4" descr="33 Hoang Trong Bach">
            <a:extLst>
              <a:ext uri="{FF2B5EF4-FFF2-40B4-BE49-F238E27FC236}">
                <a16:creationId xmlns:a16="http://schemas.microsoft.com/office/drawing/2014/main" id="{ADCB5C04-1B18-BD8A-36F2-96533FB3FC44}"/>
              </a:ext>
            </a:extLst>
          </p:cNvPr>
          <p:cNvSpPr>
            <a:spLocks noGrp="1"/>
          </p:cNvSpPr>
          <p:nvPr>
            <p:ph type="title"/>
          </p:nvPr>
        </p:nvSpPr>
        <p:spPr>
          <a:xfrm>
            <a:off x="1181100" y="449901"/>
            <a:ext cx="9829800" cy="473074"/>
          </a:xfrm>
        </p:spPr>
        <p:txBody>
          <a:bodyPr>
            <a:noAutofit/>
          </a:bodyPr>
          <a:lstStyle/>
          <a:p>
            <a:pPr algn="ctr"/>
            <a:r>
              <a:rPr lang="en-US" sz="4400" b="1" dirty="0"/>
              <a:t>LUYỆN TẬP</a:t>
            </a:r>
          </a:p>
        </p:txBody>
      </p:sp>
      <p:sp>
        <p:nvSpPr>
          <p:cNvPr id="9" name="Rounded Rectangle 3" descr="33 Hoang Trong Bach">
            <a:extLst>
              <a:ext uri="{FF2B5EF4-FFF2-40B4-BE49-F238E27FC236}">
                <a16:creationId xmlns:a16="http://schemas.microsoft.com/office/drawing/2014/main" id="{34BB65F4-5CCE-6BB2-662C-F5ABCC1025C8}"/>
              </a:ext>
            </a:extLst>
          </p:cNvPr>
          <p:cNvSpPr/>
          <p:nvPr/>
        </p:nvSpPr>
        <p:spPr>
          <a:xfrm>
            <a:off x="419100" y="1066800"/>
            <a:ext cx="11315700" cy="1676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err="1"/>
              <a:t>Một</a:t>
            </a:r>
            <a:r>
              <a:rPr lang="en-US" sz="3200"/>
              <a:t> vật có </a:t>
            </a:r>
            <a:r>
              <a:rPr lang="en-US" sz="3200" dirty="0" err="1"/>
              <a:t>khối</a:t>
            </a:r>
            <a:r>
              <a:rPr lang="en-US" sz="3200" dirty="0"/>
              <a:t> </a:t>
            </a:r>
            <a:r>
              <a:rPr lang="en-US" sz="3200" dirty="0" err="1"/>
              <a:t>lượng</a:t>
            </a:r>
            <a:r>
              <a:rPr lang="en-US" sz="3200" dirty="0"/>
              <a:t> 2,5kg </a:t>
            </a:r>
            <a:r>
              <a:rPr lang="en-US" sz="3200" dirty="0" err="1"/>
              <a:t>đặt</a:t>
            </a:r>
            <a:r>
              <a:rPr lang="en-US" sz="3200" dirty="0"/>
              <a:t> </a:t>
            </a:r>
            <a:r>
              <a:rPr lang="en-US" sz="3200" dirty="0" err="1"/>
              <a:t>tại</a:t>
            </a:r>
            <a:r>
              <a:rPr lang="en-US" sz="3200" dirty="0"/>
              <a:t> </a:t>
            </a:r>
            <a:r>
              <a:rPr lang="en-US" sz="3200" dirty="0" err="1"/>
              <a:t>vị</a:t>
            </a:r>
            <a:r>
              <a:rPr lang="en-US" sz="3200" dirty="0"/>
              <a:t> </a:t>
            </a:r>
            <a:r>
              <a:rPr lang="en-US" sz="3200" dirty="0" err="1"/>
              <a:t>trí</a:t>
            </a:r>
            <a:r>
              <a:rPr lang="en-US" sz="3200" dirty="0"/>
              <a:t> M </a:t>
            </a:r>
            <a:r>
              <a:rPr lang="en-US" sz="3200" dirty="0" err="1"/>
              <a:t>trong</a:t>
            </a:r>
            <a:r>
              <a:rPr lang="en-US" sz="3200" dirty="0"/>
              <a:t> </a:t>
            </a:r>
            <a:r>
              <a:rPr lang="en-US" sz="3200" dirty="0" err="1"/>
              <a:t>trọng</a:t>
            </a:r>
            <a:r>
              <a:rPr lang="en-US" sz="3200" dirty="0"/>
              <a:t> </a:t>
            </a:r>
            <a:r>
              <a:rPr lang="en-US" sz="3200" dirty="0" err="1"/>
              <a:t>trường</a:t>
            </a:r>
            <a:r>
              <a:rPr lang="en-US" sz="3200" dirty="0"/>
              <a:t> </a:t>
            </a:r>
            <a:r>
              <a:rPr lang="en-US" sz="3200" dirty="0" err="1"/>
              <a:t>và</a:t>
            </a:r>
            <a:r>
              <a:rPr lang="en-US" sz="3200" dirty="0"/>
              <a:t> </a:t>
            </a:r>
            <a:r>
              <a:rPr lang="en-US" sz="3200" dirty="0" err="1"/>
              <a:t>tại</a:t>
            </a:r>
            <a:r>
              <a:rPr lang="en-US" sz="3200" dirty="0"/>
              <a:t> </a:t>
            </a:r>
            <a:r>
              <a:rPr lang="en-US" sz="3200" dirty="0" err="1"/>
              <a:t>đó</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3600J. </a:t>
            </a:r>
            <a:r>
              <a:rPr lang="en-US" sz="3200" dirty="0" err="1"/>
              <a:t>Thả</a:t>
            </a:r>
            <a:r>
              <a:rPr lang="en-US" sz="3200" dirty="0"/>
              <a:t> </a:t>
            </a:r>
            <a:r>
              <a:rPr lang="en-US" sz="3200" dirty="0" err="1"/>
              <a:t>rơi</a:t>
            </a:r>
            <a:r>
              <a:rPr lang="en-US" sz="3200" dirty="0"/>
              <a:t> </a:t>
            </a:r>
            <a:r>
              <a:rPr lang="en-US" sz="3200" dirty="0" err="1"/>
              <a:t>tự</a:t>
            </a:r>
            <a:r>
              <a:rPr lang="en-US" sz="3200" dirty="0"/>
              <a:t> do </a:t>
            </a:r>
            <a:r>
              <a:rPr lang="en-US" sz="3200" dirty="0" err="1"/>
              <a:t>xuống</a:t>
            </a:r>
            <a:r>
              <a:rPr lang="en-US" sz="3200" dirty="0"/>
              <a:t> </a:t>
            </a:r>
            <a:r>
              <a:rPr lang="en-US" sz="3200" dirty="0" err="1"/>
              <a:t>đất</a:t>
            </a:r>
            <a:r>
              <a:rPr lang="en-US" sz="3200" dirty="0"/>
              <a:t>, </a:t>
            </a:r>
            <a:r>
              <a:rPr lang="en-US" sz="3200" dirty="0" err="1"/>
              <a:t>khi</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 1200J.</a:t>
            </a:r>
          </a:p>
        </p:txBody>
      </p:sp>
    </p:spTree>
    <p:extLst>
      <p:ext uri="{BB962C8B-B14F-4D97-AF65-F5344CB8AC3E}">
        <p14:creationId xmlns:p14="http://schemas.microsoft.com/office/powerpoint/2010/main" val="13639539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33 Hoang Trong Bach">
            <a:extLst>
              <a:ext uri="{FF2B5EF4-FFF2-40B4-BE49-F238E27FC236}">
                <a16:creationId xmlns:a16="http://schemas.microsoft.com/office/drawing/2014/main" id="{7CB3F982-CEFF-76C4-A068-82FD81D92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33 Hoang Trong Bach">
            <a:extLst>
              <a:ext uri="{FF2B5EF4-FFF2-40B4-BE49-F238E27FC236}">
                <a16:creationId xmlns:a16="http://schemas.microsoft.com/office/drawing/2014/main" id="{70BABC21-A4EE-A529-3C2D-A7193C15F439}"/>
              </a:ext>
            </a:extLst>
          </p:cNvPr>
          <p:cNvSpPr txBox="1"/>
          <p:nvPr/>
        </p:nvSpPr>
        <p:spPr>
          <a:xfrm>
            <a:off x="-19050" y="0"/>
            <a:ext cx="12211050" cy="6863417"/>
          </a:xfrm>
          <a:prstGeom prst="rect">
            <a:avLst/>
          </a:prstGeom>
          <a:solidFill>
            <a:schemeClr val="accent6">
              <a:lumMod val="50000"/>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BÀI HỌC VỀ CON BỌ CHÉT VÀ GIỚI HẠN THỰC SỰ CỦA BẠN</a:t>
            </a:r>
            <a:b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br>
              <a:rPr kumimoji="0" lang="vi-VN" sz="28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Bọ chét có kích thước rất nhỏ chỉ bằng 1mm nhưng chúng có thể nhảy cao đến 35cm, tức gấp 200 lần kích thước của chúng. Các nhà tâm lý học đã sử dụng bọ chét để làm một cuộc thí nghiệm có tên “Hiệu ứng trần kính”.</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Họ bỏ con bọ chét vào một chiếc hộp kính cao 5cm, đậy nắp lại và quan sát. Qua từng giờ từng ngày, chú bọ chét cứ liên tục nhảy lên và cụng đầu “bốc bốc” vào trần của hộp kính. Ban đầu những cú nhảy của bọ chét cứ đụng vào trần kính liên tục nhưng sau một thời gian chúng đã tự điều chỉnh cú nhảy của mình để không còn đụng vào trần kính nữa. Và cứ như vậy, khả năng nhảy cao của chúng dần dần giảm theo thời gian.</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Và rồi điều đáng ngạc nhiên là khi người ta tháo nắp của chiếc hộp ra, bọ chét vẫn không tài nào nhảy ra khỏi chiếc hộp được mà cứ nhảy với độ cao kém hơn 5cm, tức là chỉ bằng ⅕ độ cao mà đáng lẽ bọ chét có thể đạt được. Bọ chét vẫn cứ nhảy liên tục nhưng không thể nào nhảy cao hơn được nữa và rồi chết trong chiếc hộp kính.</a:t>
            </a: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7968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33 Hoang Trong Bach">
            <a:extLst>
              <a:ext uri="{FF2B5EF4-FFF2-40B4-BE49-F238E27FC236}">
                <a16:creationId xmlns:a16="http://schemas.microsoft.com/office/drawing/2014/main" id="{7CB3F982-CEFF-76C4-A068-82FD81D92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33 Hoang Trong Bach">
            <a:extLst>
              <a:ext uri="{FF2B5EF4-FFF2-40B4-BE49-F238E27FC236}">
                <a16:creationId xmlns:a16="http://schemas.microsoft.com/office/drawing/2014/main" id="{70BABC21-A4EE-A529-3C2D-A7193C15F439}"/>
              </a:ext>
            </a:extLst>
          </p:cNvPr>
          <p:cNvSpPr txBox="1"/>
          <p:nvPr/>
        </p:nvSpPr>
        <p:spPr>
          <a:xfrm>
            <a:off x="-19050" y="0"/>
            <a:ext cx="12211049" cy="6863417"/>
          </a:xfrm>
          <a:prstGeom prst="rect">
            <a:avLst/>
          </a:prstGeom>
          <a:solidFill>
            <a:schemeClr val="accent6">
              <a:lumMod val="50000"/>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BÀI HỌC TỪ CUỘC THÍ NGHIỆM TRÊN:</a:t>
            </a:r>
            <a:b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b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Chính chúng ta tự giới hạn bản thân, tự tạo cho mình “trần kính” với những suy nghĩ như “TÔI KHÔNG LÀM NỔI NỮA ĐÂU”, “TÔI KHÔNG GIỎI BẰNG HỌ ĐƯỢC”, “CHỈ LÀM ĐƯỢC TỚI ĐÂY THÔI LÀ HẾT RỒI”.</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Đôi khi, những “trần kính” lại đến từ những người thân, bạn bè thân thiết của chúng ta, khi họ không làm được việc gì, họ sẽ nói với chúng ta là “ KHÔNG LÀM ĐƯỢC ĐÂU” và rồi mặc nhiên chúng ta cũng nghĩ rằng “KHÔNG LÀM ĐƯỢC THẬT”, và ta chẳng dám đụng tay vào làm.</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Les Brown đã nói rằng “Cuộc sống không có giới hạn, chỉ trừ những giới hạn do chính bạn tạo ra.”</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Khi con người giới hạn bản thân và không tận dụng hết khả năng của mình, họ không thể nhảy cao hơn. Họ nghĩ rằng họ đã làm tất cả những gì họ có thể làm rồi. Và đúng là như thế thật! Đừng giống như chú bọ chét kia, hãy phá vỡ đi “trần kính” của chính bản thân mình và làm những điều vĩ đại hơn nhiều. Hãy luôn mặc định trong đầu của mình rằng “Đây chưa phải là giới hạn cuối cùng của tôi”.</a:t>
            </a: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76432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descr="33 Hoang Trong Bach"/>
          <p:cNvSpPr/>
          <p:nvPr/>
        </p:nvSpPr>
        <p:spPr>
          <a:xfrm>
            <a:off x="7315200" y="4378323"/>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D. 2,1J</a:t>
            </a:r>
          </a:p>
        </p:txBody>
      </p:sp>
      <p:sp>
        <p:nvSpPr>
          <p:cNvPr id="24" name="3" descr="33 Hoang Trong Bach"/>
          <p:cNvSpPr/>
          <p:nvPr/>
        </p:nvSpPr>
        <p:spPr>
          <a:xfrm>
            <a:off x="0" y="1308101"/>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t>Câu</a:t>
            </a:r>
            <a:r>
              <a:rPr lang="en-US" sz="3200" b="1" dirty="0"/>
              <a:t> 3</a:t>
            </a:r>
          </a:p>
        </p:txBody>
      </p:sp>
      <p:grpSp>
        <p:nvGrpSpPr>
          <p:cNvPr id="35" name="hỏi 3" descr="33 Hoang Trong Bach"/>
          <p:cNvGrpSpPr/>
          <p:nvPr/>
        </p:nvGrpSpPr>
        <p:grpSpPr>
          <a:xfrm>
            <a:off x="1202048" y="1275365"/>
            <a:ext cx="10522356" cy="1828799"/>
            <a:chOff x="-2095710" y="1523244"/>
            <a:chExt cx="9715689" cy="2039539"/>
          </a:xfrm>
        </p:grpSpPr>
        <p:sp>
          <p:nvSpPr>
            <p:cNvPr id="36" name="TextBox 35"/>
            <p:cNvSpPr txBox="1"/>
            <p:nvPr/>
          </p:nvSpPr>
          <p:spPr>
            <a:xfrm>
              <a:off x="-2015754" y="1664628"/>
              <a:ext cx="9635733" cy="1750538"/>
            </a:xfrm>
            <a:prstGeom prst="rect">
              <a:avLst/>
            </a:prstGeom>
            <a:noFill/>
          </p:spPr>
          <p:txBody>
            <a:bodyPr wrap="square" rtlCol="0">
              <a:spAutoFit/>
            </a:bodyPr>
            <a:lstStyle/>
            <a:p>
              <a:pPr algn="just"/>
              <a:r>
                <a:rPr lang="vi-VN" sz="3200">
                  <a:ln w="0"/>
                </a:rPr>
                <a:t>Thả rơi một hòn sỏi khối lượng 50g từ độc cao 1,2m xuống một giếng sâu 3m. Công của trọng lực khi vật rơi chạm đáy giếng là (Lấy g = 10m/s</a:t>
              </a:r>
              <a:r>
                <a:rPr lang="vi-VN" sz="3200" baseline="30000">
                  <a:ln w="0"/>
                </a:rPr>
                <a:t>2</a:t>
              </a:r>
              <a:r>
                <a:rPr lang="vi-VN" sz="3200">
                  <a:ln w="0"/>
                </a:rPr>
                <a:t>)</a:t>
              </a:r>
              <a:endParaRPr lang="en-US" sz="3200" dirty="0"/>
            </a:p>
          </p:txBody>
        </p:sp>
        <p:sp>
          <p:nvSpPr>
            <p:cNvPr id="37" name="Rectangle 36"/>
            <p:cNvSpPr/>
            <p:nvPr/>
          </p:nvSpPr>
          <p:spPr>
            <a:xfrm>
              <a:off x="-2095710" y="1523244"/>
              <a:ext cx="79956" cy="20395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endParaRPr lang="en-US" sz="3200"/>
            </a:p>
          </p:txBody>
        </p:sp>
      </p:grpSp>
      <p:sp>
        <p:nvSpPr>
          <p:cNvPr id="22" name="Rounded Rectangle 21" descr="33 Hoang Trong Bach"/>
          <p:cNvSpPr/>
          <p:nvPr/>
        </p:nvSpPr>
        <p:spPr>
          <a:xfrm>
            <a:off x="2959100" y="3296856"/>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A. 60J</a:t>
            </a:r>
          </a:p>
        </p:txBody>
      </p:sp>
      <p:sp>
        <p:nvSpPr>
          <p:cNvPr id="25" name="Rounded Rectangle 24" descr="33 Hoang Trong Bach"/>
          <p:cNvSpPr/>
          <p:nvPr/>
        </p:nvSpPr>
        <p:spPr>
          <a:xfrm>
            <a:off x="7302500" y="3296856"/>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B. 1,5J</a:t>
            </a:r>
          </a:p>
        </p:txBody>
      </p:sp>
      <p:sp>
        <p:nvSpPr>
          <p:cNvPr id="31" name="Rounded Rectangle 30" descr="33 Hoang Trong Bach"/>
          <p:cNvSpPr/>
          <p:nvPr/>
        </p:nvSpPr>
        <p:spPr>
          <a:xfrm>
            <a:off x="2971800" y="4365623"/>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C. 21J</a:t>
            </a:r>
          </a:p>
        </p:txBody>
      </p:sp>
      <p:sp>
        <p:nvSpPr>
          <p:cNvPr id="38" name="Rounded Rectangle 37" descr="33 Hoang Trong Bach"/>
          <p:cNvSpPr/>
          <p:nvPr/>
        </p:nvSpPr>
        <p:spPr>
          <a:xfrm>
            <a:off x="7315200" y="4365623"/>
            <a:ext cx="16764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D. 2,1J</a:t>
            </a:r>
          </a:p>
        </p:txBody>
      </p:sp>
      <p:sp>
        <p:nvSpPr>
          <p:cNvPr id="3" name="Title 1" descr="33 Hoang Trong Bach">
            <a:extLst>
              <a:ext uri="{FF2B5EF4-FFF2-40B4-BE49-F238E27FC236}">
                <a16:creationId xmlns:a16="http://schemas.microsoft.com/office/drawing/2014/main" id="{7DFFF37D-4F77-11FC-4BAA-0E5FAEE60EE0}"/>
              </a:ext>
            </a:extLst>
          </p:cNvPr>
          <p:cNvSpPr txBox="1">
            <a:spLocks/>
          </p:cNvSpPr>
          <p:nvPr/>
        </p:nvSpPr>
        <p:spPr>
          <a:xfrm>
            <a:off x="0" y="0"/>
            <a:ext cx="12192000" cy="108267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6600" b="1">
                <a:ln w="22225">
                  <a:solidFill>
                    <a:schemeClr val="accent2"/>
                  </a:solidFill>
                  <a:prstDash val="solid"/>
                </a:ln>
                <a:solidFill>
                  <a:schemeClr val="accent2">
                    <a:lumMod val="40000"/>
                    <a:lumOff val="60000"/>
                  </a:schemeClr>
                </a:solidFill>
              </a:rPr>
              <a:t>Kiểm tra bài cũ</a:t>
            </a:r>
            <a:endParaRPr lang="en-US" sz="6600" b="1" dirty="0">
              <a:ln w="22225">
                <a:solidFill>
                  <a:schemeClr val="accent2"/>
                </a:solidFill>
                <a:prstDash val="solid"/>
              </a:ln>
              <a:solidFill>
                <a:schemeClr val="accent2">
                  <a:lumMod val="40000"/>
                  <a:lumOff val="60000"/>
                </a:schemeClr>
              </a:solidFill>
            </a:endParaRPr>
          </a:p>
        </p:txBody>
      </p:sp>
      <p:sp>
        <p:nvSpPr>
          <p:cNvPr id="4" name="Rounded Rectangle 18" descr="33 Hoang Trong Bach">
            <a:hlinkClick r:id="rId3" action="ppaction://hlinksldjump"/>
            <a:extLst>
              <a:ext uri="{FF2B5EF4-FFF2-40B4-BE49-F238E27FC236}">
                <a16:creationId xmlns:a16="http://schemas.microsoft.com/office/drawing/2014/main" id="{4AB84E4F-6AA9-C921-CF43-49120C313FA2}"/>
              </a:ext>
            </a:extLst>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Tree>
    <p:extLst>
      <p:ext uri="{BB962C8B-B14F-4D97-AF65-F5344CB8AC3E}">
        <p14:creationId xmlns:p14="http://schemas.microsoft.com/office/powerpoint/2010/main" val="156415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33 Hoang Trong Bach">
            <a:extLst>
              <a:ext uri="{FF2B5EF4-FFF2-40B4-BE49-F238E27FC236}">
                <a16:creationId xmlns:a16="http://schemas.microsoft.com/office/drawing/2014/main" id="{7CB3F982-CEFF-76C4-A068-82FD81D92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33 Hoang Trong Bach">
            <a:extLst>
              <a:ext uri="{FF2B5EF4-FFF2-40B4-BE49-F238E27FC236}">
                <a16:creationId xmlns:a16="http://schemas.microsoft.com/office/drawing/2014/main" id="{70BABC21-A4EE-A529-3C2D-A7193C15F439}"/>
              </a:ext>
            </a:extLst>
          </p:cNvPr>
          <p:cNvSpPr txBox="1"/>
          <p:nvPr/>
        </p:nvSpPr>
        <p:spPr>
          <a:xfrm>
            <a:off x="6191250" y="4804708"/>
            <a:ext cx="5943600" cy="1938992"/>
          </a:xfrm>
          <a:prstGeom prst="rect">
            <a:avLst/>
          </a:prstGeom>
          <a:solidFill>
            <a:schemeClr val="accent6">
              <a:lumMod val="50000"/>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a:ea typeface="+mn-ea"/>
                <a:cs typeface="+mn-cs"/>
              </a:rPr>
              <a:t>“</a:t>
            </a:r>
            <a:r>
              <a:rPr kumimoji="0" lang="vi-VN"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Nếu bạn làm những điều mình chưa từng làm sẽ có được những thứ mình chưa từng có</a:t>
            </a:r>
            <a:br>
              <a:rPr kumimoji="0" lang="vi-VN"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Nếu bạn làm những điều mà ai cũng làm thì sẽ có những thứ mà ai cũng có</a:t>
            </a:r>
            <a:r>
              <a:rPr kumimoji="0" lang="en-US" sz="2400" b="1" i="0" u="none" strike="noStrike" kern="1200" cap="none" spc="0" normalizeH="0" baseline="0" noProof="0">
                <a:ln>
                  <a:noFill/>
                </a:ln>
                <a:solidFill>
                  <a:srgbClr val="FFFF00"/>
                </a:solidFill>
                <a:effectLst/>
                <a:uLnTx/>
                <a:uFillTx/>
                <a:latin typeface="Arial"/>
                <a:ea typeface="+mn-ea"/>
                <a:cs typeface="+mn-cs"/>
              </a:rPr>
              <a:t>”</a:t>
            </a:r>
          </a:p>
        </p:txBody>
      </p:sp>
    </p:spTree>
    <p:extLst>
      <p:ext uri="{BB962C8B-B14F-4D97-AF65-F5344CB8AC3E}">
        <p14:creationId xmlns:p14="http://schemas.microsoft.com/office/powerpoint/2010/main" val="3099399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33 Hoang Trong Bach"/>
          <p:cNvSpPr>
            <a:spLocks noGrp="1"/>
          </p:cNvSpPr>
          <p:nvPr>
            <p:ph type="ctrTitle"/>
          </p:nvPr>
        </p:nvSpPr>
        <p:spPr>
          <a:xfrm>
            <a:off x="1257300" y="533400"/>
            <a:ext cx="9677400" cy="1676400"/>
          </a:xfrm>
        </p:spPr>
        <p:txBody>
          <a:bodyPr>
            <a:noAutofit/>
          </a:bodyPr>
          <a:lstStyle/>
          <a:p>
            <a:pPr algn="ctr"/>
            <a:r>
              <a:rPr lang="en-US" sz="5400" b="1"/>
              <a:t>CẢM ƠN QUÝ THẦY CÔ VÀ CÁC EM ĐÃ LẮNG NGHE</a:t>
            </a:r>
            <a:endParaRPr lang="en-US" sz="5400" b="1" dirty="0"/>
          </a:p>
        </p:txBody>
      </p:sp>
      <p:sp>
        <p:nvSpPr>
          <p:cNvPr id="3" name="Subtitle 2" descr="33 Hoang Trong Bach"/>
          <p:cNvSpPr>
            <a:spLocks noGrp="1"/>
          </p:cNvSpPr>
          <p:nvPr>
            <p:ph type="subTitle" idx="1"/>
          </p:nvPr>
        </p:nvSpPr>
        <p:spPr>
          <a:xfrm>
            <a:off x="838200" y="2971800"/>
            <a:ext cx="7086600" cy="457200"/>
          </a:xfrm>
        </p:spPr>
        <p:txBody>
          <a:bodyPr>
            <a:noAutofit/>
          </a:bodyPr>
          <a:lstStyle/>
          <a:p>
            <a:r>
              <a:rPr lang="en-US" sz="3600" b="1" dirty="0" err="1"/>
              <a:t>Tên</a:t>
            </a:r>
            <a:r>
              <a:rPr lang="en-US" sz="3600" b="1" dirty="0"/>
              <a:t> </a:t>
            </a:r>
            <a:r>
              <a:rPr lang="en-US" sz="3600" b="1"/>
              <a:t>GV: ……</a:t>
            </a:r>
            <a:endParaRPr lang="en-US" sz="3600" b="1" dirty="0"/>
          </a:p>
        </p:txBody>
      </p:sp>
    </p:spTree>
    <p:extLst>
      <p:ext uri="{BB962C8B-B14F-4D97-AF65-F5344CB8AC3E}">
        <p14:creationId xmlns:p14="http://schemas.microsoft.com/office/powerpoint/2010/main" val="3333265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4" descr="33 Hoang Trong Bach"/>
          <p:cNvSpPr/>
          <p:nvPr/>
        </p:nvSpPr>
        <p:spPr>
          <a:xfrm>
            <a:off x="0" y="1692704"/>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err="1"/>
              <a:t>Câu</a:t>
            </a:r>
            <a:r>
              <a:rPr lang="en-US" sz="3200" b="1" dirty="0"/>
              <a:t> 4</a:t>
            </a:r>
          </a:p>
        </p:txBody>
      </p:sp>
      <p:grpSp>
        <p:nvGrpSpPr>
          <p:cNvPr id="32" name="hỏi 4" descr="33 Hoang Trong Bach"/>
          <p:cNvGrpSpPr/>
          <p:nvPr/>
        </p:nvGrpSpPr>
        <p:grpSpPr>
          <a:xfrm>
            <a:off x="1162014" y="1692703"/>
            <a:ext cx="10648985" cy="1828800"/>
            <a:chOff x="2494633" y="1579961"/>
            <a:chExt cx="9832611" cy="2039541"/>
          </a:xfrm>
        </p:grpSpPr>
        <p:sp>
          <p:nvSpPr>
            <p:cNvPr id="33" name="TextBox 32"/>
            <p:cNvSpPr txBox="1"/>
            <p:nvPr/>
          </p:nvSpPr>
          <p:spPr>
            <a:xfrm>
              <a:off x="2648518" y="1731741"/>
              <a:ext cx="9678726" cy="1750539"/>
            </a:xfrm>
            <a:prstGeom prst="rect">
              <a:avLst/>
            </a:prstGeom>
            <a:noFill/>
          </p:spPr>
          <p:txBody>
            <a:bodyPr wrap="square" rtlCol="0">
              <a:spAutoFit/>
            </a:bodyPr>
            <a:lstStyle/>
            <a:p>
              <a:pPr algn="just"/>
              <a:r>
                <a:rPr lang="en-US" sz="3200">
                  <a:ln w="0"/>
                  <a:effectLst>
                    <a:outerShdw blurRad="38100" dist="19050" dir="2700000" algn="tl" rotWithShape="0">
                      <a:schemeClr val="dk1">
                        <a:alpha val="40000"/>
                      </a:schemeClr>
                    </a:outerShdw>
                  </a:effectLst>
                </a:rPr>
                <a:t>Thả </a:t>
              </a:r>
              <a:r>
                <a:rPr lang="en-US" sz="3200" dirty="0" err="1">
                  <a:ln w="0"/>
                  <a:effectLst>
                    <a:outerShdw blurRad="38100" dist="19050" dir="2700000" algn="tl" rotWithShape="0">
                      <a:schemeClr val="dk1">
                        <a:alpha val="40000"/>
                      </a:schemeClr>
                    </a:outerShdw>
                  </a:effectLst>
                </a:rPr>
                <a:t>rơi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một</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hòn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sỏ</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khối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lượng</a:t>
              </a:r>
              <a:r>
                <a:rPr lang="en-US" sz="3200" dirty="0">
                  <a:ln w="0"/>
                  <a:effectLst>
                    <a:outerShdw blurRad="38100" dist="19050" dir="2700000" algn="tl" rotWithShape="0">
                      <a:schemeClr val="dk1">
                        <a:alpha val="40000"/>
                      </a:schemeClr>
                    </a:outerShdw>
                  </a:effectLst>
                </a:rPr>
                <a:t> 50g </a:t>
              </a:r>
              <a:r>
                <a:rPr lang="en-US" sz="3200" dirty="0" err="1">
                  <a:ln w="0"/>
                  <a:effectLst>
                    <a:outerShdw blurRad="38100" dist="19050" dir="2700000" algn="tl" rotWithShape="0">
                      <a:schemeClr val="dk1">
                        <a:alpha val="40000"/>
                      </a:schemeClr>
                    </a:outerShdw>
                  </a:effectLst>
                </a:rPr>
                <a:t>từ</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độ</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cao</a:t>
              </a:r>
              <a:r>
                <a:rPr lang="en-US" sz="3200" dirty="0">
                  <a:ln w="0"/>
                  <a:effectLst>
                    <a:outerShdw blurRad="38100" dist="19050" dir="2700000" algn="tl" rotWithShape="0">
                      <a:schemeClr val="dk1">
                        <a:alpha val="40000"/>
                      </a:schemeClr>
                    </a:outerShdw>
                  </a:effectLst>
                </a:rPr>
                <a:t> 1,2m </a:t>
              </a:r>
              <a:r>
                <a:rPr lang="en-US" sz="3200" dirty="0" err="1">
                  <a:ln w="0"/>
                  <a:effectLst>
                    <a:outerShdw blurRad="38100" dist="19050" dir="2700000" algn="tl" rotWithShape="0">
                      <a:schemeClr val="dk1">
                        <a:alpha val="40000"/>
                      </a:schemeClr>
                    </a:outerShdw>
                  </a:effectLst>
                </a:rPr>
                <a:t>xuống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một</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giếng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sau</a:t>
              </a:r>
              <a:r>
                <a:rPr lang="en-US" sz="3200" dirty="0">
                  <a:ln w="0"/>
                  <a:effectLst>
                    <a:outerShdw blurRad="38100" dist="19050" dir="2700000" algn="tl" rotWithShape="0">
                      <a:schemeClr val="dk1">
                        <a:alpha val="40000"/>
                      </a:schemeClr>
                    </a:outerShdw>
                  </a:effectLst>
                </a:rPr>
                <a:t> 3m. </a:t>
              </a:r>
              <a:r>
                <a:rPr lang="en-US" sz="3200" dirty="0" err="1">
                  <a:ln w="0"/>
                  <a:effectLst>
                    <a:outerShdw blurRad="38100" dist="19050" dir="2700000" algn="tl" rotWithShape="0">
                      <a:schemeClr val="dk1">
                        <a:alpha val="40000"/>
                      </a:schemeClr>
                    </a:outerShdw>
                  </a:effectLst>
                </a:rPr>
                <a:t>Công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của</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trong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lực</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khi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vật</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rươi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chạm</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đáy</a:t>
              </a:r>
              <a:r>
                <a:rPr lang="en-US" sz="3200" dirty="0">
                  <a:ln w="0"/>
                  <a:effectLst>
                    <a:outerShdw blurRad="38100" dist="19050" dir="2700000" algn="tl" rotWithShape="0">
                      <a:schemeClr val="dk1">
                        <a:alpha val="40000"/>
                      </a:schemeClr>
                    </a:outerShdw>
                  </a:effectLst>
                </a:rPr>
                <a:t> </a:t>
              </a:r>
              <a:r>
                <a:rPr lang="en-US" sz="3200" err="1">
                  <a:ln w="0"/>
                  <a:effectLst>
                    <a:outerShdw blurRad="38100" dist="19050" dir="2700000" algn="tl" rotWithShape="0">
                      <a:schemeClr val="dk1">
                        <a:alpha val="40000"/>
                      </a:schemeClr>
                    </a:outerShdw>
                  </a:effectLst>
                </a:rPr>
                <a:t>giếng</a:t>
              </a:r>
              <a:r>
                <a:rPr lang="en-US" sz="3200">
                  <a:ln w="0"/>
                  <a:effectLst>
                    <a:outerShdw blurRad="38100" dist="19050" dir="2700000" algn="tl" rotWithShape="0">
                      <a:schemeClr val="dk1">
                        <a:alpha val="40000"/>
                      </a:schemeClr>
                    </a:outerShdw>
                  </a:effectLst>
                </a:rPr>
                <a:t> là (</a:t>
              </a:r>
              <a:r>
                <a:rPr lang="en-US" sz="3200" dirty="0" err="1">
                  <a:ln w="0"/>
                  <a:effectLst>
                    <a:outerShdw blurRad="38100" dist="19050" dir="2700000" algn="tl" rotWithShape="0">
                      <a:schemeClr val="dk1">
                        <a:alpha val="40000"/>
                      </a:schemeClr>
                    </a:outerShdw>
                  </a:effectLst>
                </a:rPr>
                <a:t>lấy</a:t>
              </a:r>
              <a:r>
                <a:rPr lang="en-US" sz="3200" dirty="0">
                  <a:ln w="0"/>
                  <a:effectLst>
                    <a:outerShdw blurRad="38100" dist="19050" dir="2700000" algn="tl" rotWithShape="0">
                      <a:schemeClr val="dk1">
                        <a:alpha val="40000"/>
                      </a:schemeClr>
                    </a:outerShdw>
                  </a:effectLst>
                </a:rPr>
                <a:t> g = 10ms/s</a:t>
              </a:r>
              <a:r>
                <a:rPr lang="en-US" sz="3200" baseline="30000" dirty="0">
                  <a:ln w="0"/>
                  <a:effectLst>
                    <a:outerShdw blurRad="38100" dist="19050" dir="2700000" algn="tl" rotWithShape="0">
                      <a:schemeClr val="dk1">
                        <a:alpha val="40000"/>
                      </a:schemeClr>
                    </a:outerShdw>
                  </a:effectLst>
                </a:rPr>
                <a:t>2</a:t>
              </a:r>
              <a:r>
                <a:rPr lang="en-US" sz="3200" dirty="0">
                  <a:ln w="0"/>
                  <a:effectLst>
                    <a:outerShdw blurRad="38100" dist="19050" dir="2700000" algn="tl" rotWithShape="0">
                      <a:schemeClr val="dk1">
                        <a:alpha val="40000"/>
                      </a:schemeClr>
                    </a:outerShdw>
                  </a:effectLst>
                </a:rPr>
                <a:t>)</a:t>
              </a:r>
              <a:endParaRPr lang="en-US" sz="3200" dirty="0"/>
            </a:p>
          </p:txBody>
        </p:sp>
        <p:sp>
          <p:nvSpPr>
            <p:cNvPr id="34" name="Rectangle 33"/>
            <p:cNvSpPr/>
            <p:nvPr/>
          </p:nvSpPr>
          <p:spPr>
            <a:xfrm>
              <a:off x="2494633" y="1579961"/>
              <a:ext cx="79955" cy="20395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r"/>
              <a:endParaRPr lang="en-US" sz="3200"/>
            </a:p>
          </p:txBody>
        </p:sp>
      </p:grpSp>
      <p:sp>
        <p:nvSpPr>
          <p:cNvPr id="22" name="Rounded Rectangle 21" descr="33 Hoang Trong Bach"/>
          <p:cNvSpPr/>
          <p:nvPr/>
        </p:nvSpPr>
        <p:spPr>
          <a:xfrm>
            <a:off x="3733800" y="3475415"/>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A. 160J</a:t>
            </a:r>
          </a:p>
        </p:txBody>
      </p:sp>
      <p:sp>
        <p:nvSpPr>
          <p:cNvPr id="25" name="Rounded Rectangle 24" descr="33 Hoang Trong Bach"/>
          <p:cNvSpPr/>
          <p:nvPr/>
        </p:nvSpPr>
        <p:spPr>
          <a:xfrm>
            <a:off x="3695700" y="4639832"/>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C. -100J</a:t>
            </a:r>
          </a:p>
        </p:txBody>
      </p:sp>
      <p:sp>
        <p:nvSpPr>
          <p:cNvPr id="31" name="Rounded Rectangle 30" descr="33 Hoang Trong Bach"/>
          <p:cNvSpPr/>
          <p:nvPr/>
        </p:nvSpPr>
        <p:spPr>
          <a:xfrm>
            <a:off x="6858000" y="3475415"/>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70J</a:t>
            </a:r>
          </a:p>
        </p:txBody>
      </p:sp>
      <p:sp>
        <p:nvSpPr>
          <p:cNvPr id="38" name="Rounded Rectangle 37" descr="33 Hoang Trong Bach"/>
          <p:cNvSpPr/>
          <p:nvPr/>
        </p:nvSpPr>
        <p:spPr>
          <a:xfrm>
            <a:off x="6819900" y="4639832"/>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90J</a:t>
            </a:r>
          </a:p>
        </p:txBody>
      </p:sp>
      <p:sp>
        <p:nvSpPr>
          <p:cNvPr id="39" name="Rounded Rectangle 38" descr="33 Hoang Trong Bach"/>
          <p:cNvSpPr/>
          <p:nvPr/>
        </p:nvSpPr>
        <p:spPr>
          <a:xfrm>
            <a:off x="3695700" y="4648200"/>
            <a:ext cx="192024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t>C. -100J</a:t>
            </a:r>
          </a:p>
        </p:txBody>
      </p:sp>
      <p:sp>
        <p:nvSpPr>
          <p:cNvPr id="3" name="Title 1" descr="33 Hoang Trong Bach">
            <a:extLst>
              <a:ext uri="{FF2B5EF4-FFF2-40B4-BE49-F238E27FC236}">
                <a16:creationId xmlns:a16="http://schemas.microsoft.com/office/drawing/2014/main" id="{4DD440F5-26EA-C0FD-2544-A41EFE6E2635}"/>
              </a:ext>
            </a:extLst>
          </p:cNvPr>
          <p:cNvSpPr txBox="1">
            <a:spLocks/>
          </p:cNvSpPr>
          <p:nvPr/>
        </p:nvSpPr>
        <p:spPr>
          <a:xfrm>
            <a:off x="0" y="0"/>
            <a:ext cx="12192000" cy="108267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6600" b="1">
                <a:ln w="22225">
                  <a:solidFill>
                    <a:schemeClr val="accent2"/>
                  </a:solidFill>
                  <a:prstDash val="solid"/>
                </a:ln>
                <a:solidFill>
                  <a:schemeClr val="accent2">
                    <a:lumMod val="40000"/>
                    <a:lumOff val="60000"/>
                  </a:schemeClr>
                </a:solidFill>
              </a:rPr>
              <a:t>Kiểm tra bài cũ</a:t>
            </a:r>
            <a:endParaRPr lang="en-US" sz="6600" b="1" dirty="0">
              <a:ln w="22225">
                <a:solidFill>
                  <a:schemeClr val="accent2"/>
                </a:solidFill>
                <a:prstDash val="solid"/>
              </a:ln>
              <a:solidFill>
                <a:schemeClr val="accent2">
                  <a:lumMod val="40000"/>
                  <a:lumOff val="60000"/>
                </a:schemeClr>
              </a:solidFill>
            </a:endParaRPr>
          </a:p>
        </p:txBody>
      </p:sp>
      <p:sp>
        <p:nvSpPr>
          <p:cNvPr id="4" name="Rounded Rectangle 18" descr="33 Hoang Trong Bach">
            <a:hlinkClick r:id="rId3" action="ppaction://hlinksldjump"/>
            <a:extLst>
              <a:ext uri="{FF2B5EF4-FFF2-40B4-BE49-F238E27FC236}">
                <a16:creationId xmlns:a16="http://schemas.microsoft.com/office/drawing/2014/main" id="{7D146C09-4295-3549-A25D-7821AC1683A4}"/>
              </a:ext>
            </a:extLst>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Tree>
    <p:extLst>
      <p:ext uri="{BB962C8B-B14F-4D97-AF65-F5344CB8AC3E}">
        <p14:creationId xmlns:p14="http://schemas.microsoft.com/office/powerpoint/2010/main" val="361110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on 2" descr="33 Hoang Trong Bach">
            <a:hlinkClick r:id="" action="ppaction://media"/>
            <a:extLst>
              <a:ext uri="{FF2B5EF4-FFF2-40B4-BE49-F238E27FC236}">
                <a16:creationId xmlns:a16="http://schemas.microsoft.com/office/drawing/2014/main" id="{AC2D3FC1-746E-56E9-A1FE-6C32F8CF79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378"/>
            <a:ext cx="12192000" cy="6858000"/>
          </a:xfrm>
          <a:prstGeom prst="rect">
            <a:avLst/>
          </a:prstGeom>
        </p:spPr>
      </p:pic>
      <p:sp>
        <p:nvSpPr>
          <p:cNvPr id="7" name="TextBox 6" descr="33 Hoang Trong Bach">
            <a:extLst>
              <a:ext uri="{FF2B5EF4-FFF2-40B4-BE49-F238E27FC236}">
                <a16:creationId xmlns:a16="http://schemas.microsoft.com/office/drawing/2014/main" id="{90513F9E-9E17-A4DD-D96D-BBF7D0D66F41}"/>
              </a:ext>
            </a:extLst>
          </p:cNvPr>
          <p:cNvSpPr txBox="1"/>
          <p:nvPr/>
        </p:nvSpPr>
        <p:spPr>
          <a:xfrm>
            <a:off x="7315200" y="445427"/>
            <a:ext cx="4503174" cy="3927229"/>
          </a:xfrm>
          <a:prstGeom prst="rect">
            <a:avLst/>
          </a:prstGeom>
          <a:solidFill>
            <a:schemeClr val="accent2">
              <a:alpha val="50000"/>
            </a:schemeClr>
          </a:solidFill>
        </p:spPr>
        <p:txBody>
          <a:bodyPr wrap="square">
            <a:spAutoFit/>
          </a:bodyPr>
          <a:lstStyle/>
          <a:p>
            <a:pPr algn="just">
              <a:lnSpc>
                <a:spcPct val="115000"/>
              </a:lnSpc>
            </a:pPr>
            <a:endParaRPr lang="pt-BR" sz="2800" b="1">
              <a:solidFill>
                <a:schemeClr val="bg1"/>
              </a:solidFill>
              <a:effectLst/>
              <a:ea typeface="Times New Roman" panose="02020603050405020304" pitchFamily="18" charset="0"/>
              <a:cs typeface="Calibri" panose="020F0502020204030204" pitchFamily="34" charset="0"/>
            </a:endParaRPr>
          </a:p>
          <a:p>
            <a:pPr algn="just">
              <a:lnSpc>
                <a:spcPct val="115000"/>
              </a:lnSpc>
            </a:pPr>
            <a:r>
              <a:rPr lang="pt-BR" sz="2800" b="1">
                <a:solidFill>
                  <a:schemeClr val="bg1"/>
                </a:solidFill>
                <a:effectLst/>
                <a:ea typeface="Times New Roman" panose="02020603050405020304" pitchFamily="18" charset="0"/>
                <a:cs typeface="Calibri" panose="020F0502020204030204" pitchFamily="34" charset="0"/>
              </a:rPr>
              <a:t>+ Trong quá trình nước chảy từ trên cao xuống, có những dạng năng lượng cơ học nào xuất hiện?</a:t>
            </a:r>
            <a:endParaRPr lang="en-US" sz="2800" b="1">
              <a:solidFill>
                <a:schemeClr val="bg1"/>
              </a:solidFill>
              <a:effectLst/>
              <a:ea typeface="Times New Roman" panose="02020603050405020304" pitchFamily="18" charset="0"/>
              <a:cs typeface="Calibri" panose="020F0502020204030204" pitchFamily="34" charset="0"/>
            </a:endParaRPr>
          </a:p>
          <a:p>
            <a:pPr algn="just"/>
            <a:r>
              <a:rPr lang="pt-BR" sz="2800" b="1">
                <a:solidFill>
                  <a:schemeClr val="bg1"/>
                </a:solidFill>
                <a:effectLst/>
                <a:ea typeface="Times New Roman" panose="02020603050405020304" pitchFamily="18" charset="0"/>
                <a:cs typeface="Calibri" panose="020F0502020204030204" pitchFamily="34" charset="0"/>
              </a:rPr>
              <a:t>+ Chúng có thể chuyển hóa lẫn nhau không?</a:t>
            </a:r>
            <a:endParaRPr lang="en-US" sz="2800" b="1">
              <a:solidFill>
                <a:schemeClr val="bg1"/>
              </a:solidFill>
              <a:cs typeface="Calibri" panose="020F0502020204030204" pitchFamily="34" charset="0"/>
            </a:endParaRPr>
          </a:p>
        </p:txBody>
      </p:sp>
      <p:pic>
        <p:nvPicPr>
          <p:cNvPr id="9" name="Graphic 8" descr="33 Hoang Trong Bach">
            <a:extLst>
              <a:ext uri="{FF2B5EF4-FFF2-40B4-BE49-F238E27FC236}">
                <a16:creationId xmlns:a16="http://schemas.microsoft.com/office/drawing/2014/main" id="{55FDF196-D7BF-98A1-4BA5-4A18433679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09587" y="0"/>
            <a:ext cx="914400" cy="914400"/>
          </a:xfrm>
          <a:prstGeom prst="rect">
            <a:avLst/>
          </a:prstGeom>
        </p:spPr>
      </p:pic>
      <p:sp>
        <p:nvSpPr>
          <p:cNvPr id="4" name="TextBox 3">
            <a:extLst>
              <a:ext uri="{FF2B5EF4-FFF2-40B4-BE49-F238E27FC236}">
                <a16:creationId xmlns:a16="http://schemas.microsoft.com/office/drawing/2014/main" id="{64B509EA-0689-9617-F7BB-C1CA9F393422}"/>
              </a:ext>
            </a:extLst>
          </p:cNvPr>
          <p:cNvSpPr txBox="1"/>
          <p:nvPr/>
        </p:nvSpPr>
        <p:spPr>
          <a:xfrm>
            <a:off x="1193800" y="5296851"/>
            <a:ext cx="6121400" cy="646331"/>
          </a:xfrm>
          <a:prstGeom prst="rect">
            <a:avLst/>
          </a:prstGeom>
          <a:noFill/>
        </p:spPr>
        <p:txBody>
          <a:bodyPr wrap="square">
            <a:spAutoFit/>
          </a:bodyPr>
          <a:lstStyle/>
          <a:p>
            <a:r>
              <a:rPr lang="en-US">
                <a:solidFill>
                  <a:schemeClr val="bg1"/>
                </a:solidFill>
              </a:rPr>
              <a:t>Tài liệu được chia sẻ bởi Website VnTeach.Com</a:t>
            </a:r>
          </a:p>
          <a:p>
            <a:r>
              <a:rPr lang="en-US">
                <a:solidFill>
                  <a:schemeClr val="bg1"/>
                </a:solidFill>
              </a:rPr>
              <a:t>https://www.vnteach.com</a:t>
            </a:r>
          </a:p>
        </p:txBody>
      </p:sp>
    </p:spTree>
    <p:extLst>
      <p:ext uri="{BB962C8B-B14F-4D97-AF65-F5344CB8AC3E}">
        <p14:creationId xmlns:p14="http://schemas.microsoft.com/office/powerpoint/2010/main" val="249958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3 Hoang Trong Bach">
            <a:extLst>
              <a:ext uri="{FF2B5EF4-FFF2-40B4-BE49-F238E27FC236}">
                <a16:creationId xmlns:a16="http://schemas.microsoft.com/office/drawing/2014/main" id="{1D9C3F3E-1016-67CD-6D8F-FC87480AC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19068"/>
            <a:ext cx="5212080" cy="2884886"/>
          </a:xfrm>
          <a:prstGeom prst="roundRect">
            <a:avLst/>
          </a:prstGeom>
          <a:noFill/>
          <a:extLst>
            <a:ext uri="{909E8E84-426E-40DD-AFC4-6F175D3DCCD1}">
              <a14:hiddenFill xmlns:a14="http://schemas.microsoft.com/office/drawing/2010/main">
                <a:solidFill>
                  <a:srgbClr val="FFFFFF"/>
                </a:solidFill>
              </a14:hiddenFill>
            </a:ext>
          </a:extLst>
        </p:spPr>
      </p:pic>
      <p:sp>
        <p:nvSpPr>
          <p:cNvPr id="11" name="Title 10" descr="33 Hoang Trong Bach"/>
          <p:cNvSpPr>
            <a:spLocks noGrp="1"/>
          </p:cNvSpPr>
          <p:nvPr>
            <p:ph type="title"/>
          </p:nvPr>
        </p:nvSpPr>
        <p:spPr>
          <a:xfrm>
            <a:off x="537029" y="76200"/>
            <a:ext cx="11430000" cy="1676400"/>
          </a:xfrm>
        </p:spPr>
        <p:txBody>
          <a:bodyPr>
            <a:normAutofit fontScale="90000"/>
          </a:bodyPr>
          <a:lstStyle/>
          <a:p>
            <a:r>
              <a:rPr lang="en-US" sz="4900" b="1">
                <a:solidFill>
                  <a:schemeClr val="accent1"/>
                </a:solidFill>
              </a:rPr>
              <a:t>CHƯƠNG 6: NĂNG LƯỢNG</a:t>
            </a:r>
            <a:br>
              <a:rPr lang="en-US" sz="4900" b="1"/>
            </a:br>
            <a:r>
              <a:rPr lang="en-US" sz="4000" b="1"/>
              <a:t>Bài 17: 	ĐỘNG NĂNG và THẾ NĂNG. </a:t>
            </a:r>
            <a:br>
              <a:rPr lang="en-US" sz="4000" b="1"/>
            </a:br>
            <a:r>
              <a:rPr lang="en-US" sz="4000" b="1"/>
              <a:t>		ĐỊNH LUẬT BẢO TOÀN CƠ NĂNG</a:t>
            </a:r>
            <a:endParaRPr lang="en-US" sz="4000" b="1" dirty="0"/>
          </a:p>
        </p:txBody>
      </p:sp>
      <p:sp>
        <p:nvSpPr>
          <p:cNvPr id="4" name="Text Placeholder 3" descr="33 Hoang Trong Bach"/>
          <p:cNvSpPr>
            <a:spLocks noGrp="1"/>
          </p:cNvSpPr>
          <p:nvPr>
            <p:ph type="body" sz="half" idx="2"/>
          </p:nvPr>
        </p:nvSpPr>
        <p:spPr>
          <a:xfrm>
            <a:off x="6629400" y="2063497"/>
            <a:ext cx="5334000" cy="2518028"/>
          </a:xfrm>
        </p:spPr>
        <p:style>
          <a:lnRef idx="2">
            <a:schemeClr val="accent2"/>
          </a:lnRef>
          <a:fillRef idx="1">
            <a:schemeClr val="lt1"/>
          </a:fillRef>
          <a:effectRef idx="0">
            <a:schemeClr val="accent2"/>
          </a:effectRef>
          <a:fontRef idx="minor">
            <a:schemeClr val="dk1"/>
          </a:fontRef>
        </p:style>
        <p:txBody>
          <a:bodyPr>
            <a:noAutofit/>
          </a:bodyPr>
          <a:lstStyle/>
          <a:p>
            <a:pPr marL="285750" indent="-285750" algn="just">
              <a:buFont typeface="Wingdings" panose="05000000000000000000" pitchFamily="2" charset="2"/>
              <a:buChar char="v"/>
            </a:pPr>
            <a:r>
              <a:rPr lang="en-US" sz="3200">
                <a:solidFill>
                  <a:schemeClr val="tx2">
                    <a:lumMod val="95000"/>
                    <a:lumOff val="5000"/>
                  </a:schemeClr>
                </a:solidFill>
                <a:latin typeface="+mj-lt"/>
              </a:rPr>
              <a:t> Các </a:t>
            </a:r>
            <a:r>
              <a:rPr lang="en-US" sz="3200" dirty="0" err="1">
                <a:solidFill>
                  <a:schemeClr val="tx2">
                    <a:lumMod val="95000"/>
                    <a:lumOff val="5000"/>
                  </a:schemeClr>
                </a:solidFill>
                <a:latin typeface="+mj-lt"/>
              </a:rPr>
              <a:t>nội</a:t>
            </a:r>
            <a:r>
              <a:rPr lang="en-US" sz="3200" dirty="0">
                <a:solidFill>
                  <a:schemeClr val="tx2">
                    <a:lumMod val="95000"/>
                    <a:lumOff val="5000"/>
                  </a:schemeClr>
                </a:solidFill>
                <a:latin typeface="+mj-lt"/>
              </a:rPr>
              <a:t> dung </a:t>
            </a:r>
            <a:r>
              <a:rPr lang="en-US" sz="3200" dirty="0" err="1">
                <a:solidFill>
                  <a:schemeClr val="tx2">
                    <a:lumMod val="95000"/>
                    <a:lumOff val="5000"/>
                  </a:schemeClr>
                </a:solidFill>
                <a:latin typeface="+mj-lt"/>
              </a:rPr>
              <a:t>trong</a:t>
            </a:r>
            <a:r>
              <a:rPr lang="en-US" sz="3200" dirty="0">
                <a:solidFill>
                  <a:schemeClr val="tx2">
                    <a:lumMod val="95000"/>
                    <a:lumOff val="5000"/>
                  </a:schemeClr>
                </a:solidFill>
                <a:latin typeface="+mj-lt"/>
              </a:rPr>
              <a:t> </a:t>
            </a:r>
            <a:r>
              <a:rPr lang="en-US" sz="3200" dirty="0" err="1">
                <a:solidFill>
                  <a:schemeClr val="tx2">
                    <a:lumMod val="95000"/>
                    <a:lumOff val="5000"/>
                  </a:schemeClr>
                </a:solidFill>
                <a:latin typeface="+mj-lt"/>
              </a:rPr>
              <a:t>bài</a:t>
            </a:r>
            <a:r>
              <a:rPr lang="en-US" sz="3200" dirty="0">
                <a:solidFill>
                  <a:schemeClr val="tx2">
                    <a:lumMod val="95000"/>
                    <a:lumOff val="5000"/>
                  </a:schemeClr>
                </a:solidFill>
                <a:latin typeface="+mj-lt"/>
              </a:rPr>
              <a:t> </a:t>
            </a:r>
            <a:r>
              <a:rPr lang="en-US" sz="3200" dirty="0" err="1">
                <a:solidFill>
                  <a:schemeClr val="tx2">
                    <a:lumMod val="95000"/>
                    <a:lumOff val="5000"/>
                  </a:schemeClr>
                </a:solidFill>
                <a:latin typeface="+mj-lt"/>
              </a:rPr>
              <a:t>học</a:t>
            </a:r>
            <a:r>
              <a:rPr lang="en-US" sz="3200" dirty="0">
                <a:solidFill>
                  <a:schemeClr val="tx2">
                    <a:lumMod val="95000"/>
                    <a:lumOff val="5000"/>
                  </a:schemeClr>
                </a:solidFill>
                <a:latin typeface="+mj-lt"/>
              </a:rPr>
              <a:t>: </a:t>
            </a:r>
          </a:p>
          <a:p>
            <a:pPr algn="just"/>
            <a:r>
              <a:rPr lang="en-US" sz="3200" b="1">
                <a:solidFill>
                  <a:schemeClr val="tx2">
                    <a:lumMod val="95000"/>
                    <a:lumOff val="5000"/>
                  </a:schemeClr>
                </a:solidFill>
                <a:latin typeface="+mj-lt"/>
              </a:rPr>
              <a:t> 1. </a:t>
            </a:r>
            <a:r>
              <a:rPr lang="en-US" sz="3200" err="1">
                <a:solidFill>
                  <a:schemeClr val="tx2">
                    <a:lumMod val="95000"/>
                    <a:lumOff val="5000"/>
                  </a:schemeClr>
                </a:solidFill>
                <a:latin typeface="+mj-lt"/>
              </a:rPr>
              <a:t>Động</a:t>
            </a:r>
            <a:r>
              <a:rPr lang="en-US" sz="3200">
                <a:solidFill>
                  <a:schemeClr val="tx2">
                    <a:lumMod val="95000"/>
                    <a:lumOff val="5000"/>
                  </a:schemeClr>
                </a:solidFill>
                <a:latin typeface="+mj-lt"/>
              </a:rPr>
              <a:t> năng</a:t>
            </a:r>
          </a:p>
          <a:p>
            <a:pPr algn="just"/>
            <a:r>
              <a:rPr lang="en-US" sz="3200" b="1">
                <a:solidFill>
                  <a:schemeClr val="tx2">
                    <a:lumMod val="95000"/>
                    <a:lumOff val="5000"/>
                  </a:schemeClr>
                </a:solidFill>
                <a:latin typeface="+mj-lt"/>
              </a:rPr>
              <a:t> 2. </a:t>
            </a:r>
            <a:r>
              <a:rPr lang="en-US" sz="3200">
                <a:solidFill>
                  <a:schemeClr val="tx2">
                    <a:lumMod val="95000"/>
                    <a:lumOff val="5000"/>
                  </a:schemeClr>
                </a:solidFill>
                <a:latin typeface="+mj-lt"/>
              </a:rPr>
              <a:t>Thế </a:t>
            </a:r>
            <a:r>
              <a:rPr lang="en-US" sz="3200" err="1">
                <a:solidFill>
                  <a:schemeClr val="tx2">
                    <a:lumMod val="95000"/>
                    <a:lumOff val="5000"/>
                  </a:schemeClr>
                </a:solidFill>
                <a:latin typeface="+mj-lt"/>
              </a:rPr>
              <a:t>năng</a:t>
            </a:r>
            <a:r>
              <a:rPr lang="en-US" sz="3200">
                <a:solidFill>
                  <a:schemeClr val="tx2">
                    <a:lumMod val="95000"/>
                    <a:lumOff val="5000"/>
                  </a:schemeClr>
                </a:solidFill>
                <a:latin typeface="+mj-lt"/>
              </a:rPr>
              <a:t>.</a:t>
            </a:r>
          </a:p>
          <a:p>
            <a:pPr algn="just"/>
            <a:r>
              <a:rPr lang="en-US" sz="3200">
                <a:solidFill>
                  <a:schemeClr val="tx2">
                    <a:lumMod val="95000"/>
                    <a:lumOff val="5000"/>
                  </a:schemeClr>
                </a:solidFill>
                <a:latin typeface="+mj-lt"/>
              </a:rPr>
              <a:t> </a:t>
            </a:r>
            <a:r>
              <a:rPr lang="en-US" sz="3200" b="1">
                <a:solidFill>
                  <a:schemeClr val="tx2">
                    <a:lumMod val="95000"/>
                    <a:lumOff val="5000"/>
                  </a:schemeClr>
                </a:solidFill>
                <a:latin typeface="+mj-lt"/>
              </a:rPr>
              <a:t>3. </a:t>
            </a:r>
            <a:r>
              <a:rPr lang="en-US" sz="3200" dirty="0" err="1">
                <a:solidFill>
                  <a:schemeClr val="tx2">
                    <a:lumMod val="95000"/>
                    <a:lumOff val="5000"/>
                  </a:schemeClr>
                </a:solidFill>
                <a:latin typeface="+mj-lt"/>
              </a:rPr>
              <a:t>Cơ</a:t>
            </a:r>
            <a:r>
              <a:rPr lang="en-US" sz="3200" dirty="0">
                <a:solidFill>
                  <a:schemeClr val="tx2">
                    <a:lumMod val="95000"/>
                    <a:lumOff val="5000"/>
                  </a:schemeClr>
                </a:solidFill>
                <a:latin typeface="+mj-lt"/>
              </a:rPr>
              <a:t> </a:t>
            </a:r>
            <a:r>
              <a:rPr lang="en-US" sz="3200" err="1">
                <a:solidFill>
                  <a:schemeClr val="tx2">
                    <a:lumMod val="95000"/>
                    <a:lumOff val="5000"/>
                  </a:schemeClr>
                </a:solidFill>
                <a:latin typeface="+mj-lt"/>
              </a:rPr>
              <a:t>năng</a:t>
            </a:r>
            <a:r>
              <a:rPr lang="en-US" sz="3200">
                <a:solidFill>
                  <a:schemeClr val="tx2">
                    <a:lumMod val="95000"/>
                    <a:lumOff val="5000"/>
                  </a:schemeClr>
                </a:solidFill>
                <a:latin typeface="+mj-lt"/>
              </a:rPr>
              <a:t>.</a:t>
            </a:r>
          </a:p>
        </p:txBody>
      </p:sp>
    </p:spTree>
    <p:extLst>
      <p:ext uri="{BB962C8B-B14F-4D97-AF65-F5344CB8AC3E}">
        <p14:creationId xmlns:p14="http://schemas.microsoft.com/office/powerpoint/2010/main" val="3864440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3 Hoang Trong Bach">
            <a:extLst>
              <a:ext uri="{FF2B5EF4-FFF2-40B4-BE49-F238E27FC236}">
                <a16:creationId xmlns:a16="http://schemas.microsoft.com/office/drawing/2014/main" id="{A418C8D8-5C59-88DE-3913-6D69D42FA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4" r="18019"/>
          <a:stretch/>
        </p:blipFill>
        <p:spPr bwMode="auto">
          <a:xfrm>
            <a:off x="2209799" y="1676400"/>
            <a:ext cx="7315813" cy="430820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descr="33 Hoang Trong Bach"/>
          <p:cNvSpPr>
            <a:spLocks noGrp="1"/>
          </p:cNvSpPr>
          <p:nvPr>
            <p:ph type="title"/>
          </p:nvPr>
        </p:nvSpPr>
        <p:spPr>
          <a:xfrm>
            <a:off x="838200" y="365126"/>
            <a:ext cx="4267200" cy="795867"/>
          </a:xfrm>
        </p:spPr>
        <p:txBody>
          <a:bodyPr>
            <a:normAutofit/>
          </a:bodyPr>
          <a:lstStyle/>
          <a:p>
            <a:r>
              <a:rPr lang="en-US" sz="4000" b="1" dirty="0"/>
              <a:t>1</a:t>
            </a:r>
            <a:r>
              <a:rPr lang="en-US" sz="4000" b="1"/>
              <a:t>. ĐỘNG NĂNG</a:t>
            </a:r>
            <a:endParaRPr lang="en-US" sz="4000" b="1" dirty="0"/>
          </a:p>
        </p:txBody>
      </p:sp>
    </p:spTree>
    <p:extLst>
      <p:ext uri="{BB962C8B-B14F-4D97-AF65-F5344CB8AC3E}">
        <p14:creationId xmlns:p14="http://schemas.microsoft.com/office/powerpoint/2010/main" val="2560558900"/>
      </p:ext>
    </p:extLst>
  </p:cSld>
  <p:clrMapOvr>
    <a:masterClrMapping/>
  </p:clrMapOvr>
  <p:transition spd="slow">
    <p:randomBar dir="vert"/>
  </p:transition>
</p:sld>
</file>

<file path=ppt/theme/theme1.xml><?xml version="1.0" encoding="utf-8"?>
<a:theme xmlns:a="http://schemas.openxmlformats.org/drawingml/2006/main" name="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yard kids education presentation, album (widescreen).potx" id="{B61009BD-7448-452D-9EB3-A92629EDAAF7}" vid="{D5A61431-CA5A-45CA-9A81-30AAFC8F1B2C}"/>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369AEE-D726-45B1-ACA9-0D6048C36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A15C6C-6BB6-4DB6-B7D6-7F14EAB2CC5C}">
  <ds:schemaRefs>
    <ds:schemaRef ds:uri="http://purl.org/dc/dcmitype/"/>
    <ds:schemaRef ds:uri="http://purl.org/dc/terms/"/>
    <ds:schemaRef ds:uri="http://schemas.microsoft.com/office/2006/documentManagement/types"/>
    <ds:schemaRef ds:uri="40262f94-9f35-4ac3-9a90-690165a166b7"/>
    <ds:schemaRef ds:uri="a4f35948-e619-41b3-aa29-22878b09cfd2"/>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9EDF6667-B669-49A4-BBE6-2132BA71C0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1489</TotalTime>
  <Words>4661</Words>
  <Application>Microsoft Office PowerPoint</Application>
  <PresentationFormat>Widescreen</PresentationFormat>
  <Paragraphs>351</Paragraphs>
  <Slides>51</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Bahnschrift SemiCondensed</vt:lpstr>
      <vt:lpstr>Calibri</vt:lpstr>
      <vt:lpstr>Cambria Math</vt:lpstr>
      <vt:lpstr>Symbol</vt:lpstr>
      <vt:lpstr>Tahoma</vt:lpstr>
      <vt:lpstr>Times New Roman</vt:lpstr>
      <vt:lpstr>Wingdings</vt:lpstr>
      <vt:lpstr>Children Friends 16x9</vt:lpstr>
      <vt:lpstr>CHÀO MỪNG QUÝ THẦY CÔ ĐẾN DỰ GIỜ THĂM LỚP</vt:lpstr>
      <vt:lpstr>PowerPoint Presentation</vt:lpstr>
      <vt:lpstr>Kiểm tra bài cũ</vt:lpstr>
      <vt:lpstr>PowerPoint Presentation</vt:lpstr>
      <vt:lpstr>PowerPoint Presentation</vt:lpstr>
      <vt:lpstr>PowerPoint Presentation</vt:lpstr>
      <vt:lpstr>PowerPoint Presentation</vt:lpstr>
      <vt:lpstr>CHƯƠNG 6: NĂNG LƯỢNG Bài 17:  ĐỘNG NĂNG và THẾ NĂNG.    ĐỊNH LUẬT BẢO TOÀN CƠ NĂNG</vt:lpstr>
      <vt:lpstr>1. ĐỘNG NĂNG</vt:lpstr>
      <vt:lpstr>PHIẾU HỌC TẬP SỐ 1</vt:lpstr>
      <vt:lpstr>PHIẾU HỌC TẬP SỐ 1</vt:lpstr>
      <vt:lpstr>PHIẾU HỌC TẬP SỐ 1</vt:lpstr>
      <vt:lpstr>PHIẾU HỌC TẬP SỐ 1</vt:lpstr>
      <vt:lpstr>PHIẾU HỌC TẬP SỐ 1</vt:lpstr>
      <vt:lpstr>PowerPoint Presentation</vt:lpstr>
      <vt:lpstr>PowerPoint Presentation</vt:lpstr>
      <vt:lpstr>PHIẾU HỌC TẬP SỐ 2</vt:lpstr>
      <vt:lpstr>PHIẾU HỌC TẬP SỐ 2</vt:lpstr>
      <vt:lpstr>PHIẾU HỌC TẬP SỐ 2</vt:lpstr>
      <vt:lpstr>2. THẾ NĂNG</vt:lpstr>
      <vt:lpstr>PHIẾU HỌC TẬP SỐ 3</vt:lpstr>
      <vt:lpstr>PHIẾU HỌC TẬP SỐ 3</vt:lpstr>
      <vt:lpstr>PHIẾU HỌC TẬP</vt:lpstr>
      <vt:lpstr>PHIẾU HỌC TẬP SỐ 3</vt:lpstr>
      <vt:lpstr>PHIẾU HỌC TẬP SỐ 3</vt:lpstr>
      <vt:lpstr>2. THẾ NĂNG</vt:lpstr>
      <vt:lpstr>2. THẾ NĂNG</vt:lpstr>
      <vt:lpstr>Vận dụng công thức thế năng</vt:lpstr>
      <vt:lpstr>PowerPoint Presentation</vt:lpstr>
      <vt:lpstr>3. CƠ NĂNG:</vt:lpstr>
      <vt:lpstr>PHIẾU HỌC TẬP SỐ 4</vt:lpstr>
      <vt:lpstr>PHIẾU HỌC TẬP SỐ 4</vt:lpstr>
      <vt:lpstr>PHIẾU HỌC TẬP SỐ 4</vt:lpstr>
      <vt:lpstr>PHIẾU HỌC TẬP SỐ 4</vt:lpstr>
      <vt:lpstr>PHIẾU HỌC TẬP SỐ 4</vt:lpstr>
      <vt:lpstr>PHIẾU HỌC TẬP SỐ 4</vt:lpstr>
      <vt:lpstr>a. Sự chuyển hoá động năng và thế năng của vật:</vt:lpstr>
      <vt:lpstr>b. Định luật bảo toàn cơ năng:</vt:lpstr>
      <vt:lpstr>Vận dụng định luật bảo toàn cơ năng</vt:lpstr>
      <vt:lpstr>PHIẾU HỌC TẬP SỐ 5</vt:lpstr>
      <vt:lpstr>PHIẾU HỌC TẬP SỐ 5</vt:lpstr>
      <vt:lpstr>LUYỆN TẬP</vt:lpstr>
      <vt:lpstr>LUYỆN TẬP</vt:lpstr>
      <vt:lpstr>LUYỆN TẬP</vt:lpstr>
      <vt:lpstr>LUYỆN TẬP</vt:lpstr>
      <vt:lpstr>LUYỆN TẬP</vt:lpstr>
      <vt:lpstr>LUYỆN TẬP</vt:lpstr>
      <vt:lpstr>PowerPoint Presentation</vt:lpstr>
      <vt:lpstr>PowerPoint Presentation</vt:lpstr>
      <vt:lpstr>PowerPoint Presentation</vt:lpstr>
      <vt:lpstr>CẢM ƠN QUÝ THẦY CÔ VÀ CÁC EM ĐÃ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ĐẾN DỰ GIỜ THĂM LỚP</dc:title>
  <dc:creator>VnTeach.Com</dc:creator>
  <cp:keywords>VnTeach.Com</cp:keywords>
  <cp:lastModifiedBy>Admin</cp:lastModifiedBy>
  <cp:revision>2</cp:revision>
  <cp:lastPrinted>2022-12-28T16:23:03Z</cp:lastPrinted>
  <dcterms:created xsi:type="dcterms:W3CDTF">2022-07-05T15:18:57Z</dcterms:created>
  <dcterms:modified xsi:type="dcterms:W3CDTF">2024-02-17T10:06:45Z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