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8" r:id="rId2"/>
    <p:sldId id="389" r:id="rId3"/>
    <p:sldId id="741" r:id="rId4"/>
    <p:sldId id="390" r:id="rId5"/>
    <p:sldId id="742" r:id="rId6"/>
    <p:sldId id="747" r:id="rId7"/>
    <p:sldId id="744" r:id="rId8"/>
    <p:sldId id="745" r:id="rId9"/>
    <p:sldId id="746" r:id="rId10"/>
    <p:sldId id="748" r:id="rId11"/>
    <p:sldId id="749" r:id="rId12"/>
    <p:sldId id="750" r:id="rId13"/>
    <p:sldId id="751" r:id="rId14"/>
    <p:sldId id="752" r:id="rId15"/>
    <p:sldId id="753" r:id="rId16"/>
    <p:sldId id="754" r:id="rId17"/>
    <p:sldId id="755" r:id="rId18"/>
    <p:sldId id="7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48C3-8F4C-595F-CF97-E08886035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E13B4-7050-798D-E9A0-16EBB4CD9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98DE0-3B11-8256-5562-642DEF8D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67D56-F4EF-54F4-30E4-9C97B7D5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D8920-DDD3-1299-FE12-F3D44E7C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7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1016-C2BF-4A37-C77B-DA6562E0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B89E2-E803-103D-3FC5-7329F5CE1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EC46B-DAB1-0CFB-25CE-05F243D4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EEBB1-E06B-ACDE-2522-3B31D4A6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1306C-8608-9EBF-FAA7-F7CBEADF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7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72FA4-84AD-FA48-C096-3AA5D2C3B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93FE7-F4C2-4A43-B03D-4F77A6B37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A8DC8-3E6A-E6E2-39CB-1C6CC762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0269-9E0E-C9B7-FEAA-217F9183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CDC31-562A-7C47-DC98-67BB1C31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7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50D7-4DB0-1B34-F751-7C026EA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3D346-F990-5C88-9C39-8E59F4916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744-643F-7450-67DF-99F09F10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E4986-468F-C026-2D7B-0F7D60A8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2F90D-3FBF-889A-99F3-DDEB73D3B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4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7C7A-5F5B-9E2F-6CE9-CCB94F29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D61E8-0668-F246-B72C-85B0BEC8B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53718-7A11-19F9-2E84-7FD36B0A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41D42-DF64-B6FB-2CA0-9C5B0B70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2F64F-D456-6F1F-8747-E729F62C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5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F30A-CD82-16BF-F16D-77E78FFC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CF359-DE91-8E8E-AA5F-55A5DDC33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EAFFF-F25B-C723-DCE0-47F184E94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57C5F-2F68-8220-2B0A-AE5991CE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93D7-47EB-D878-B465-7DEDFA74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28335-D331-EEE2-0107-EE081EB6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FD43-16EF-89B1-632F-3A0889BF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31941-ABF2-FD53-8362-445C04212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8BC8A-5BC4-7911-125E-2634F682F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EDBC9-D89C-D1E5-7EC3-76A7871CF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0722A-572C-ADBC-7641-D884F3C6D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F5B41-DDF2-499F-B4CD-96546C7B6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6B3392-1054-E892-4420-ED5C9E85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37C4B-472B-48C4-CC8C-C4B054B4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8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B4C1F-DF4B-3FF0-3335-62697992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05B4F-C277-0C46-6D41-B07EBB15E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C29D3-F11C-0792-8B90-B1D65B2C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4B23F-6AC4-14E2-03BB-B9CAFF22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9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504C27-39E0-030C-8FE5-3BD3A0A7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7E771-2E25-1A87-3469-7A31F755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7B2B7-CCE9-008D-A14C-94938BC4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77D87-8B82-7902-8E74-B6A8C06D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CDE31-49D9-9AD0-2F6C-7828B9E8D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66CE-AA92-1B04-FA2A-26917D755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ED9C6-C181-99E5-4D82-02244892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D93D9-4922-FD97-9ADF-6DD7E662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1FFBA-597E-BE6E-BFA1-2FA3D5AD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C4A7-034D-78AB-D3F7-0F0B66F1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D9F0-F70F-38B2-EC6F-5C9E6F953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781BA-5F24-A56A-F213-9E87717C2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DE1CB-1D48-801F-37B2-22A983A9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511B9-83BF-6523-D7BA-C33C634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599BE-E48F-FFA8-3FDF-421D5F1E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0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F1867-DC53-DB3C-CCAD-DA6BCBFC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28FB1-966A-30CF-C2D2-E12C36B47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7C01D-1027-76AB-C7DC-FECE4E85C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393DD-00AC-46B1-B03D-EF7D22F4E3FC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0785E-6DCA-009D-4C2C-AF07773A1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430CB-AB75-8695-46FC-04D89F99E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0F3BE-AC70-4BF7-A8EF-0DC1A3038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57DE-540A-DA46-CF0E-F802E3C5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á trình biến đổi thức ăn-bài 14">
            <a:hlinkClick r:id="" action="ppaction://media"/>
            <a:extLst>
              <a:ext uri="{FF2B5EF4-FFF2-40B4-BE49-F238E27FC236}">
                <a16:creationId xmlns:a16="http://schemas.microsoft.com/office/drawing/2014/main" id="{8D2F490D-3E38-959F-37D1-C22733925E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594" y="77003"/>
            <a:ext cx="11434812" cy="574628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54B41F-730C-8108-A7C2-ED72EBDDF313}"/>
              </a:ext>
            </a:extLst>
          </p:cNvPr>
          <p:cNvSpPr txBox="1"/>
          <p:nvPr/>
        </p:nvSpPr>
        <p:spPr>
          <a:xfrm>
            <a:off x="3580598" y="6382789"/>
            <a:ext cx="932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https://www.youtube.com/watch?v=e1s8C07BY1E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II. TỔNG HỢP CÁC CHẤT VÀ TÍCH LŨY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6EEE04-792F-BD82-6974-7AAE8DA80DA2}"/>
              </a:ext>
            </a:extLst>
          </p:cNvPr>
          <p:cNvSpPr txBox="1">
            <a:spLocks/>
          </p:cNvSpPr>
          <p:nvPr/>
        </p:nvSpPr>
        <p:spPr>
          <a:xfrm>
            <a:off x="308009" y="820737"/>
            <a:ext cx="1173319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79FB2E-0015-718B-CC7D-D9E4D64E2A9C}"/>
              </a:ext>
            </a:extLst>
          </p:cNvPr>
          <p:cNvSpPr txBox="1"/>
          <p:nvPr/>
        </p:nvSpPr>
        <p:spPr>
          <a:xfrm>
            <a:off x="495300" y="1597794"/>
            <a:ext cx="11545905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Content Placeholder 13">
            <a:extLst>
              <a:ext uri="{FF2B5EF4-FFF2-40B4-BE49-F238E27FC236}">
                <a16:creationId xmlns:a16="http://schemas.microsoft.com/office/drawing/2014/main" id="{0AAE7A85-6287-CB0E-610F-E2CEE8F4AB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1563309"/>
              </p:ext>
            </p:extLst>
          </p:nvPr>
        </p:nvGraphicFramePr>
        <p:xfrm>
          <a:off x="1848052" y="2653693"/>
          <a:ext cx="9505748" cy="2781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1219">
                  <a:extLst>
                    <a:ext uri="{9D8B030D-6E8A-4147-A177-3AD203B41FA5}">
                      <a16:colId xmlns:a16="http://schemas.microsoft.com/office/drawing/2014/main" val="2096454937"/>
                    </a:ext>
                  </a:extLst>
                </a:gridCol>
                <a:gridCol w="2411219">
                  <a:extLst>
                    <a:ext uri="{9D8B030D-6E8A-4147-A177-3AD203B41FA5}">
                      <a16:colId xmlns:a16="http://schemas.microsoft.com/office/drawing/2014/main" val="2846423637"/>
                    </a:ext>
                  </a:extLst>
                </a:gridCol>
                <a:gridCol w="2128960">
                  <a:extLst>
                    <a:ext uri="{9D8B030D-6E8A-4147-A177-3AD203B41FA5}">
                      <a16:colId xmlns:a16="http://schemas.microsoft.com/office/drawing/2014/main" val="1575627173"/>
                    </a:ext>
                  </a:extLst>
                </a:gridCol>
                <a:gridCol w="2554350">
                  <a:extLst>
                    <a:ext uri="{9D8B030D-6E8A-4147-A177-3AD203B41FA5}">
                      <a16:colId xmlns:a16="http://schemas.microsoft.com/office/drawing/2014/main" val="474180"/>
                    </a:ext>
                  </a:extLst>
                </a:gridCol>
              </a:tblGrid>
              <a:tr h="583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Qúa trình tổng hợp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liên kết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376023"/>
                  </a:ext>
                </a:extLst>
              </a:tr>
              <a:tr h="5834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 acid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35638"/>
                  </a:ext>
                </a:extLst>
              </a:tr>
              <a:tr h="5834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6487793"/>
                  </a:ext>
                </a:extLst>
              </a:tr>
              <a:tr h="5834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Cellulose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575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097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I. PHÂN GIẢI CÁC CHẤT VÀ GIẢI PHÓNG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63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24A8C57-716E-F129-AE19-D0DBDD48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177F86-E56F-8786-81EF-B2803C6B8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44200C-CD6B-F824-5813-32CB63CBB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31" y="785813"/>
            <a:ext cx="11771696" cy="597217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987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II. TỔNG HỢP CÁC CHẤT VÀ TÍCH LŨY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6EEE04-792F-BD82-6974-7AAE8DA80DA2}"/>
              </a:ext>
            </a:extLst>
          </p:cNvPr>
          <p:cNvSpPr txBox="1">
            <a:spLocks/>
          </p:cNvSpPr>
          <p:nvPr/>
        </p:nvSpPr>
        <p:spPr>
          <a:xfrm>
            <a:off x="308009" y="820737"/>
            <a:ext cx="1173319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D3828B-611E-49DF-4269-4B8948034CD9}"/>
              </a:ext>
            </a:extLst>
          </p:cNvPr>
          <p:cNvSpPr txBox="1"/>
          <p:nvPr/>
        </p:nvSpPr>
        <p:spPr>
          <a:xfrm>
            <a:off x="495300" y="1597794"/>
            <a:ext cx="11545905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PTTQ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14.6/90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Canvil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58D93C-EA3E-9FB1-EB4B-55D9E78D9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3933"/>
              </p:ext>
            </p:extLst>
          </p:nvPr>
        </p:nvGraphicFramePr>
        <p:xfrm>
          <a:off x="495301" y="2964581"/>
          <a:ext cx="11201400" cy="3003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7065">
                  <a:extLst>
                    <a:ext uri="{9D8B030D-6E8A-4147-A177-3AD203B41FA5}">
                      <a16:colId xmlns:a16="http://schemas.microsoft.com/office/drawing/2014/main" val="517920549"/>
                    </a:ext>
                  </a:extLst>
                </a:gridCol>
                <a:gridCol w="3759054">
                  <a:extLst>
                    <a:ext uri="{9D8B030D-6E8A-4147-A177-3AD203B41FA5}">
                      <a16:colId xmlns:a16="http://schemas.microsoft.com/office/drawing/2014/main" val="3959123864"/>
                    </a:ext>
                  </a:extLst>
                </a:gridCol>
                <a:gridCol w="4005281">
                  <a:extLst>
                    <a:ext uri="{9D8B030D-6E8A-4147-A177-3AD203B41FA5}">
                      <a16:colId xmlns:a16="http://schemas.microsoft.com/office/drawing/2014/main" val="2673659676"/>
                    </a:ext>
                  </a:extLst>
                </a:gridCol>
              </a:tblGrid>
              <a:tr h="7507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 tối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8844806"/>
                  </a:ext>
                </a:extLst>
              </a:tr>
              <a:tr h="7507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xảy ra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9578"/>
                  </a:ext>
                </a:extLst>
              </a:tr>
              <a:tr h="7507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8524503"/>
                  </a:ext>
                </a:extLst>
              </a:tr>
              <a:tr h="7507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8113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41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II. TỔNG HỢP CÁC CHẤT VÀ TÍCH LŨY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63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24A8C57-716E-F129-AE19-D0DBDD48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177F86-E56F-8786-81EF-B2803C6B8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9FF5373-CDD9-3A48-248E-AFE2996B6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407316"/>
              </p:ext>
            </p:extLst>
          </p:nvPr>
        </p:nvGraphicFramePr>
        <p:xfrm>
          <a:off x="-1" y="785814"/>
          <a:ext cx="12192001" cy="6072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5" imgW="6654863" imgH="4429654" progId="Word.Document.12">
                  <p:embed/>
                </p:oleObj>
              </mc:Choice>
              <mc:Fallback>
                <p:oleObj name="Document" r:id="rId5" imgW="6654863" imgH="44296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" y="785814"/>
                        <a:ext cx="12192001" cy="60721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1948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II. TỔNG HỢP CÁC CHẤT VÀ TÍCH LŨY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6EEE04-792F-BD82-6974-7AAE8DA80DA2}"/>
              </a:ext>
            </a:extLst>
          </p:cNvPr>
          <p:cNvSpPr txBox="1">
            <a:spLocks/>
          </p:cNvSpPr>
          <p:nvPr/>
        </p:nvSpPr>
        <p:spPr>
          <a:xfrm>
            <a:off x="308009" y="820737"/>
            <a:ext cx="1173319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47C4-3A64-7AE1-4C5A-CC851DABA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284078"/>
              </p:ext>
            </p:extLst>
          </p:nvPr>
        </p:nvGraphicFramePr>
        <p:xfrm>
          <a:off x="86627" y="1641474"/>
          <a:ext cx="12105373" cy="5167313"/>
        </p:xfrm>
        <a:graphic>
          <a:graphicData uri="http://schemas.openxmlformats.org/drawingml/2006/table">
            <a:tbl>
              <a:tblPr firstRow="1" firstCol="1" bandRow="1"/>
              <a:tblGrid>
                <a:gridCol w="12105373">
                  <a:extLst>
                    <a:ext uri="{9D8B030D-6E8A-4147-A177-3AD203B41FA5}">
                      <a16:colId xmlns:a16="http://schemas.microsoft.com/office/drawing/2014/main" val="2850007163"/>
                    </a:ext>
                  </a:extLst>
                </a:gridCol>
              </a:tblGrid>
              <a:tr h="516731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u="sng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1: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khử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vi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khuẩn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u="sng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2: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Dựa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14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91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hãy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biết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trò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đây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vi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khuẩn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a)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Đảm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tuần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hoàn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chu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b)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nguồn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nitrogen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c)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sạch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môi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d)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mỏ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u="sng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3: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trò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quá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vi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khuẩn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giống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thích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u="sng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4: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Qúa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khử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vi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khuẩn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sạch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môi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thích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54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48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CỦNG CỐ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31C92-ACD8-3440-21BC-3D135D3A6529}"/>
              </a:ext>
            </a:extLst>
          </p:cNvPr>
          <p:cNvSpPr txBox="1"/>
          <p:nvPr/>
        </p:nvSpPr>
        <p:spPr>
          <a:xfrm>
            <a:off x="484472" y="1578543"/>
            <a:ext cx="11223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polosaccarit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 acid</a:t>
            </a:r>
          </a:p>
          <a:p>
            <a:pPr marL="457200" indent="-457200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glucose</a:t>
            </a:r>
          </a:p>
          <a:p>
            <a:pPr marL="457200" indent="-457200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ADP</a:t>
            </a:r>
          </a:p>
          <a:p>
            <a:pPr marL="457200" indent="-457200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ADP- glucose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25828C-5183-561C-312C-A202C58200A8}"/>
              </a:ext>
            </a:extLst>
          </p:cNvPr>
          <p:cNvSpPr/>
          <p:nvPr/>
        </p:nvSpPr>
        <p:spPr>
          <a:xfrm>
            <a:off x="399849" y="3103823"/>
            <a:ext cx="49530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CỦNG CỐ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31C92-ACD8-3440-21BC-3D135D3A6529}"/>
              </a:ext>
            </a:extLst>
          </p:cNvPr>
          <p:cNvSpPr txBox="1"/>
          <p:nvPr/>
        </p:nvSpPr>
        <p:spPr>
          <a:xfrm>
            <a:off x="484472" y="1578543"/>
            <a:ext cx="11223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Glicerol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amino acid</a:t>
            </a:r>
          </a:p>
          <a:p>
            <a:pPr marL="457200" indent="-457200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Glicerol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Glicerol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nucleic acid</a:t>
            </a:r>
          </a:p>
          <a:p>
            <a:pPr marL="457200" indent="-457200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glucose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25828C-5183-561C-312C-A202C58200A8}"/>
              </a:ext>
            </a:extLst>
          </p:cNvPr>
          <p:cNvSpPr/>
          <p:nvPr/>
        </p:nvSpPr>
        <p:spPr>
          <a:xfrm>
            <a:off x="399849" y="3103823"/>
            <a:ext cx="49530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DỰ ÁN : TÌM HIỂU ỨNG DỤNG CỦA VI SINH VẬT TRONG LÊN MEN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1ABF36-3A75-BF6B-0098-BE4FA9F17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002"/>
              </p:ext>
            </p:extLst>
          </p:nvPr>
        </p:nvGraphicFramePr>
        <p:xfrm>
          <a:off x="0" y="735013"/>
          <a:ext cx="12070080" cy="623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430">
                  <a:extLst>
                    <a:ext uri="{9D8B030D-6E8A-4147-A177-3AD203B41FA5}">
                      <a16:colId xmlns:a16="http://schemas.microsoft.com/office/drawing/2014/main" val="2726502485"/>
                    </a:ext>
                  </a:extLst>
                </a:gridCol>
                <a:gridCol w="5336610">
                  <a:extLst>
                    <a:ext uri="{9D8B030D-6E8A-4147-A177-3AD203B41FA5}">
                      <a16:colId xmlns:a16="http://schemas.microsoft.com/office/drawing/2014/main" val="920370690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4122779033"/>
                    </a:ext>
                  </a:extLst>
                </a:gridCol>
              </a:tblGrid>
              <a:tr h="675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0153177"/>
                  </a:ext>
                </a:extLst>
              </a:tr>
              <a:tr h="14317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lên khổ giây A0 theo kểu Infographic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2058574"/>
                  </a:ext>
                </a:extLst>
              </a:tr>
              <a:tr h="21879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VSV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VSV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8096909"/>
                  </a:ext>
                </a:extLst>
              </a:tr>
              <a:tr h="14317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được vai trò của VSV trong đời sống thực tiễn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A0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kèm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Infographic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1628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200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BÁO CÁO VÀ THẢO LUẬN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C25F82-8977-5CB1-C832-F8F729E1EE3B}"/>
              </a:ext>
            </a:extLst>
          </p:cNvPr>
          <p:cNvSpPr txBox="1"/>
          <p:nvPr/>
        </p:nvSpPr>
        <p:spPr>
          <a:xfrm>
            <a:off x="279133" y="1232034"/>
            <a:ext cx="119128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Miophot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7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2BE5-4268-5162-A403-AA79D22C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533" y="0"/>
            <a:ext cx="10876547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ATP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sp>
        <p:nvSpPr>
          <p:cNvPr id="4" name="Action Button: Help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F58582-0B1F-86D1-C9CB-D5EC96CD4821}"/>
              </a:ext>
            </a:extLst>
          </p:cNvPr>
          <p:cNvSpPr/>
          <p:nvPr/>
        </p:nvSpPr>
        <p:spPr>
          <a:xfrm>
            <a:off x="0" y="0"/>
            <a:ext cx="1126155" cy="1055604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9E91C-97E1-494D-A2D5-FB642B5F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1145406"/>
            <a:ext cx="11948160" cy="55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EFEEC11-4F07-0CBA-2AD7-44E7FFD0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2192000" cy="6172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51" name="Group 3">
            <a:extLst>
              <a:ext uri="{FF2B5EF4-FFF2-40B4-BE49-F238E27FC236}">
                <a16:creationId xmlns:a16="http://schemas.microsoft.com/office/drawing/2014/main" id="{4805D7E5-6CA3-BE8B-E892-3149CAFCD6D6}"/>
              </a:ext>
            </a:extLst>
          </p:cNvPr>
          <p:cNvGrpSpPr>
            <a:grpSpLocks/>
          </p:cNvGrpSpPr>
          <p:nvPr/>
        </p:nvGrpSpPr>
        <p:grpSpPr bwMode="auto">
          <a:xfrm>
            <a:off x="1666876" y="5308600"/>
            <a:ext cx="8848725" cy="1473200"/>
            <a:chOff x="96" y="3360"/>
            <a:chExt cx="5574" cy="928"/>
          </a:xfrm>
        </p:grpSpPr>
        <p:pic>
          <p:nvPicPr>
            <p:cNvPr id="2068" name="Picture 4" descr="flower">
              <a:extLst>
                <a:ext uri="{FF2B5EF4-FFF2-40B4-BE49-F238E27FC236}">
                  <a16:creationId xmlns:a16="http://schemas.microsoft.com/office/drawing/2014/main" id="{0977697F-27F7-1C3C-BB56-1BDF319FE6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" y="3888"/>
              <a:ext cx="342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5" descr="flower">
              <a:extLst>
                <a:ext uri="{FF2B5EF4-FFF2-40B4-BE49-F238E27FC236}">
                  <a16:creationId xmlns:a16="http://schemas.microsoft.com/office/drawing/2014/main" id="{7BF0B29F-1F6C-C6C0-E9DC-C0CD056B105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23342">
              <a:off x="80" y="3904"/>
              <a:ext cx="342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0" name="Freeform 6">
              <a:extLst>
                <a:ext uri="{FF2B5EF4-FFF2-40B4-BE49-F238E27FC236}">
                  <a16:creationId xmlns:a16="http://schemas.microsoft.com/office/drawing/2014/main" id="{B2CC6343-08ED-2F1B-D16A-CB4114159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4099"/>
              <a:ext cx="1818" cy="189"/>
            </a:xfrm>
            <a:custGeom>
              <a:avLst/>
              <a:gdLst>
                <a:gd name="T0" fmla="*/ 1818 w 1818"/>
                <a:gd name="T1" fmla="*/ 129 h 189"/>
                <a:gd name="T2" fmla="*/ 1436 w 1818"/>
                <a:gd name="T3" fmla="*/ 8 h 189"/>
                <a:gd name="T4" fmla="*/ 485 w 1818"/>
                <a:gd name="T5" fmla="*/ 175 h 189"/>
                <a:gd name="T6" fmla="*/ 0 w 1818"/>
                <a:gd name="T7" fmla="*/ 92 h 1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8"/>
                <a:gd name="T13" fmla="*/ 0 h 189"/>
                <a:gd name="T14" fmla="*/ 1818 w 1818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8" h="189">
                  <a:moveTo>
                    <a:pt x="1818" y="129"/>
                  </a:moveTo>
                  <a:cubicBezTo>
                    <a:pt x="1754" y="109"/>
                    <a:pt x="1658" y="0"/>
                    <a:pt x="1436" y="8"/>
                  </a:cubicBezTo>
                  <a:cubicBezTo>
                    <a:pt x="1214" y="16"/>
                    <a:pt x="724" y="161"/>
                    <a:pt x="485" y="175"/>
                  </a:cubicBezTo>
                  <a:cubicBezTo>
                    <a:pt x="246" y="189"/>
                    <a:pt x="81" y="106"/>
                    <a:pt x="0" y="92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71" name="Freeform 7">
              <a:extLst>
                <a:ext uri="{FF2B5EF4-FFF2-40B4-BE49-F238E27FC236}">
                  <a16:creationId xmlns:a16="http://schemas.microsoft.com/office/drawing/2014/main" id="{17926E52-AE64-1275-0A2B-7213C227E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" y="4080"/>
              <a:ext cx="1912" cy="188"/>
            </a:xfrm>
            <a:custGeom>
              <a:avLst/>
              <a:gdLst>
                <a:gd name="T0" fmla="*/ 0 w 1912"/>
                <a:gd name="T1" fmla="*/ 174 h 188"/>
                <a:gd name="T2" fmla="*/ 626 w 1912"/>
                <a:gd name="T3" fmla="*/ 6 h 188"/>
                <a:gd name="T4" fmla="*/ 1244 w 1912"/>
                <a:gd name="T5" fmla="*/ 136 h 188"/>
                <a:gd name="T6" fmla="*/ 1623 w 1912"/>
                <a:gd name="T7" fmla="*/ 184 h 188"/>
                <a:gd name="T8" fmla="*/ 1912 w 1912"/>
                <a:gd name="T9" fmla="*/ 111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2"/>
                <a:gd name="T16" fmla="*/ 0 h 188"/>
                <a:gd name="T17" fmla="*/ 1912 w 1912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2" h="188">
                  <a:moveTo>
                    <a:pt x="0" y="174"/>
                  </a:moveTo>
                  <a:cubicBezTo>
                    <a:pt x="104" y="146"/>
                    <a:pt x="419" y="12"/>
                    <a:pt x="626" y="6"/>
                  </a:cubicBezTo>
                  <a:cubicBezTo>
                    <a:pt x="833" y="0"/>
                    <a:pt x="1078" y="106"/>
                    <a:pt x="1244" y="136"/>
                  </a:cubicBezTo>
                  <a:cubicBezTo>
                    <a:pt x="1410" y="166"/>
                    <a:pt x="1512" y="188"/>
                    <a:pt x="1623" y="184"/>
                  </a:cubicBezTo>
                  <a:cubicBezTo>
                    <a:pt x="1734" y="180"/>
                    <a:pt x="1852" y="126"/>
                    <a:pt x="1912" y="111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72" name="Line 8">
              <a:extLst>
                <a:ext uri="{FF2B5EF4-FFF2-40B4-BE49-F238E27FC236}">
                  <a16:creationId xmlns:a16="http://schemas.microsoft.com/office/drawing/2014/main" id="{77D6D493-C9D4-16D4-AEEA-B609AEB656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4" y="3360"/>
              <a:ext cx="0" cy="816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Line 9">
              <a:extLst>
                <a:ext uri="{FF2B5EF4-FFF2-40B4-BE49-F238E27FC236}">
                  <a16:creationId xmlns:a16="http://schemas.microsoft.com/office/drawing/2014/main" id="{E050C716-075E-A189-9498-9DC90BCB0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3456"/>
              <a:ext cx="0" cy="768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2" name="Group 10">
            <a:extLst>
              <a:ext uri="{FF2B5EF4-FFF2-40B4-BE49-F238E27FC236}">
                <a16:creationId xmlns:a16="http://schemas.microsoft.com/office/drawing/2014/main" id="{0AC2599E-E663-86CF-9D1E-ED063C06F80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66876" y="762000"/>
            <a:ext cx="8848725" cy="1473200"/>
            <a:chOff x="96" y="3360"/>
            <a:chExt cx="5574" cy="928"/>
          </a:xfrm>
        </p:grpSpPr>
        <p:pic>
          <p:nvPicPr>
            <p:cNvPr id="2062" name="Picture 11" descr="flower">
              <a:extLst>
                <a:ext uri="{FF2B5EF4-FFF2-40B4-BE49-F238E27FC236}">
                  <a16:creationId xmlns:a16="http://schemas.microsoft.com/office/drawing/2014/main" id="{BE8FACDC-7114-6557-7375-6B901323FB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" y="3888"/>
              <a:ext cx="342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2" descr="flower">
              <a:extLst>
                <a:ext uri="{FF2B5EF4-FFF2-40B4-BE49-F238E27FC236}">
                  <a16:creationId xmlns:a16="http://schemas.microsoft.com/office/drawing/2014/main" id="{A8821313-EE90-51AE-456E-C06EFE665CF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23342">
              <a:off x="80" y="3904"/>
              <a:ext cx="342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Freeform 13">
              <a:extLst>
                <a:ext uri="{FF2B5EF4-FFF2-40B4-BE49-F238E27FC236}">
                  <a16:creationId xmlns:a16="http://schemas.microsoft.com/office/drawing/2014/main" id="{8EFBFE08-817D-D60A-DD75-BB48E1CE2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4099"/>
              <a:ext cx="1818" cy="189"/>
            </a:xfrm>
            <a:custGeom>
              <a:avLst/>
              <a:gdLst>
                <a:gd name="T0" fmla="*/ 1818 w 1818"/>
                <a:gd name="T1" fmla="*/ 129 h 189"/>
                <a:gd name="T2" fmla="*/ 1436 w 1818"/>
                <a:gd name="T3" fmla="*/ 8 h 189"/>
                <a:gd name="T4" fmla="*/ 485 w 1818"/>
                <a:gd name="T5" fmla="*/ 175 h 189"/>
                <a:gd name="T6" fmla="*/ 0 w 1818"/>
                <a:gd name="T7" fmla="*/ 92 h 1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8"/>
                <a:gd name="T13" fmla="*/ 0 h 189"/>
                <a:gd name="T14" fmla="*/ 1818 w 1818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8" h="189">
                  <a:moveTo>
                    <a:pt x="1818" y="129"/>
                  </a:moveTo>
                  <a:cubicBezTo>
                    <a:pt x="1754" y="109"/>
                    <a:pt x="1658" y="0"/>
                    <a:pt x="1436" y="8"/>
                  </a:cubicBezTo>
                  <a:cubicBezTo>
                    <a:pt x="1214" y="16"/>
                    <a:pt x="724" y="161"/>
                    <a:pt x="485" y="175"/>
                  </a:cubicBezTo>
                  <a:cubicBezTo>
                    <a:pt x="246" y="189"/>
                    <a:pt x="81" y="106"/>
                    <a:pt x="0" y="92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65" name="Freeform 14">
              <a:extLst>
                <a:ext uri="{FF2B5EF4-FFF2-40B4-BE49-F238E27FC236}">
                  <a16:creationId xmlns:a16="http://schemas.microsoft.com/office/drawing/2014/main" id="{F0348BB1-5E2C-AFA8-6780-5640EC4C0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" y="4080"/>
              <a:ext cx="1912" cy="188"/>
            </a:xfrm>
            <a:custGeom>
              <a:avLst/>
              <a:gdLst>
                <a:gd name="T0" fmla="*/ 0 w 1912"/>
                <a:gd name="T1" fmla="*/ 174 h 188"/>
                <a:gd name="T2" fmla="*/ 626 w 1912"/>
                <a:gd name="T3" fmla="*/ 6 h 188"/>
                <a:gd name="T4" fmla="*/ 1244 w 1912"/>
                <a:gd name="T5" fmla="*/ 136 h 188"/>
                <a:gd name="T6" fmla="*/ 1623 w 1912"/>
                <a:gd name="T7" fmla="*/ 184 h 188"/>
                <a:gd name="T8" fmla="*/ 1912 w 1912"/>
                <a:gd name="T9" fmla="*/ 111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2"/>
                <a:gd name="T16" fmla="*/ 0 h 188"/>
                <a:gd name="T17" fmla="*/ 1912 w 1912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2" h="188">
                  <a:moveTo>
                    <a:pt x="0" y="174"/>
                  </a:moveTo>
                  <a:cubicBezTo>
                    <a:pt x="104" y="146"/>
                    <a:pt x="419" y="12"/>
                    <a:pt x="626" y="6"/>
                  </a:cubicBezTo>
                  <a:cubicBezTo>
                    <a:pt x="833" y="0"/>
                    <a:pt x="1078" y="106"/>
                    <a:pt x="1244" y="136"/>
                  </a:cubicBezTo>
                  <a:cubicBezTo>
                    <a:pt x="1410" y="166"/>
                    <a:pt x="1512" y="188"/>
                    <a:pt x="1623" y="184"/>
                  </a:cubicBezTo>
                  <a:cubicBezTo>
                    <a:pt x="1734" y="180"/>
                    <a:pt x="1852" y="126"/>
                    <a:pt x="1912" y="111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66" name="Line 15">
              <a:extLst>
                <a:ext uri="{FF2B5EF4-FFF2-40B4-BE49-F238E27FC236}">
                  <a16:creationId xmlns:a16="http://schemas.microsoft.com/office/drawing/2014/main" id="{A15835B9-F285-897F-246F-218A6228CB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4" y="3360"/>
              <a:ext cx="0" cy="816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Line 16">
              <a:extLst>
                <a:ext uri="{FF2B5EF4-FFF2-40B4-BE49-F238E27FC236}">
                  <a16:creationId xmlns:a16="http://schemas.microsoft.com/office/drawing/2014/main" id="{27ED7DA1-DC38-1103-C00B-4D29CE418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3456"/>
              <a:ext cx="0" cy="768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3" name="Group 17">
            <a:extLst>
              <a:ext uri="{FF2B5EF4-FFF2-40B4-BE49-F238E27FC236}">
                <a16:creationId xmlns:a16="http://schemas.microsoft.com/office/drawing/2014/main" id="{15B1D234-E038-4BD5-8998-72DD292C58DB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2000" cy="685800"/>
            <a:chOff x="-1009" y="0"/>
            <a:chExt cx="7680" cy="432"/>
          </a:xfrm>
        </p:grpSpPr>
        <p:sp>
          <p:nvSpPr>
            <p:cNvPr id="2060" name="Rectangle 18" descr="Parchment">
              <a:extLst>
                <a:ext uri="{FF2B5EF4-FFF2-40B4-BE49-F238E27FC236}">
                  <a16:creationId xmlns:a16="http://schemas.microsoft.com/office/drawing/2014/main" id="{ABF544DB-56D2-51A4-1A62-07FB66FFB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SINH HỌC 10- KNTT &amp; CUỘC SỐNG </a:t>
              </a:r>
            </a:p>
          </p:txBody>
        </p:sp>
        <p:pic>
          <p:nvPicPr>
            <p:cNvPr id="2061" name="Picture 6" descr="AG00630_">
              <a:extLst>
                <a:ext uri="{FF2B5EF4-FFF2-40B4-BE49-F238E27FC236}">
                  <a16:creationId xmlns:a16="http://schemas.microsoft.com/office/drawing/2014/main" id="{29E066EF-59A8-5B94-14F7-A157189B30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7" y="46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AutoShape 20" descr="Blue tissue paper">
            <a:extLst>
              <a:ext uri="{FF2B5EF4-FFF2-40B4-BE49-F238E27FC236}">
                <a16:creationId xmlns:a16="http://schemas.microsoft.com/office/drawing/2014/main" id="{0BC305AE-BA32-C4C7-FDC3-7C4F905DD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3" y="1219200"/>
            <a:ext cx="8810629" cy="5029200"/>
          </a:xfrm>
          <a:prstGeom prst="horizontalScrol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CC"/>
                </a:solidFill>
                <a:latin typeface="Arial" panose="020B0604020202020204" pitchFamily="34" charset="0"/>
              </a:rPr>
              <a:t>BÀI 14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00CC"/>
                </a:solidFill>
                <a:latin typeface="Arial" panose="020B0604020202020204" pitchFamily="34" charset="0"/>
              </a:rPr>
              <a:t>PHÂN GIẢI VÀ TỔNG HỢP 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00CC"/>
                </a:solidFill>
                <a:latin typeface="Arial" panose="020B0604020202020204" pitchFamily="34" charset="0"/>
              </a:rPr>
              <a:t>CÁC CHẤT TRONG TẾ BÀO</a:t>
            </a:r>
          </a:p>
          <a:p>
            <a:pPr algn="ctr" eaLnBrk="1" hangingPunct="1"/>
            <a:endParaRPr lang="en-US" altLang="en-US" sz="3600" b="1" dirty="0">
              <a:solidFill>
                <a:srgbClr val="000099"/>
              </a:solidFill>
            </a:endParaRPr>
          </a:p>
        </p:txBody>
      </p:sp>
      <p:pic>
        <p:nvPicPr>
          <p:cNvPr id="2055" name="Picture 21" descr="Buta">
            <a:extLst>
              <a:ext uri="{FF2B5EF4-FFF2-40B4-BE49-F238E27FC236}">
                <a16:creationId xmlns:a16="http://schemas.microsoft.com/office/drawing/2014/main" id="{32BD887E-1C1E-0DED-2BF0-863163055E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2" descr="Buto">
            <a:extLst>
              <a:ext uri="{FF2B5EF4-FFF2-40B4-BE49-F238E27FC236}">
                <a16:creationId xmlns:a16="http://schemas.microsoft.com/office/drawing/2014/main" id="{95872EC9-3E67-E1E9-F814-405161258A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3" descr="Butl">
            <a:extLst>
              <a:ext uri="{FF2B5EF4-FFF2-40B4-BE49-F238E27FC236}">
                <a16:creationId xmlns:a16="http://schemas.microsoft.com/office/drawing/2014/main" id="{E7D7C59B-3FEB-37B1-A610-D11480ECA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4" descr="Butb">
            <a:extLst>
              <a:ext uri="{FF2B5EF4-FFF2-40B4-BE49-F238E27FC236}">
                <a16:creationId xmlns:a16="http://schemas.microsoft.com/office/drawing/2014/main" id="{C3979737-474D-DBE1-25D7-EC181154F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5" descr="FLY-AGARIC">
            <a:extLst>
              <a:ext uri="{FF2B5EF4-FFF2-40B4-BE49-F238E27FC236}">
                <a16:creationId xmlns:a16="http://schemas.microsoft.com/office/drawing/2014/main" id="{FD6369BE-BE2F-CD6C-24EA-8B2972F632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739" y="60326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946F-8D15-4E9F-7520-B3AF84F82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83" y="1004888"/>
            <a:ext cx="11733196" cy="6858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423C87F-B8F5-0C55-B0D8-AF4CA07A04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151129"/>
              </p:ext>
            </p:extLst>
          </p:nvPr>
        </p:nvGraphicFramePr>
        <p:xfrm>
          <a:off x="161925" y="2009775"/>
          <a:ext cx="11571271" cy="4554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9161">
                  <a:extLst>
                    <a:ext uri="{9D8B030D-6E8A-4147-A177-3AD203B41FA5}">
                      <a16:colId xmlns:a16="http://schemas.microsoft.com/office/drawing/2014/main" val="981045454"/>
                    </a:ext>
                  </a:extLst>
                </a:gridCol>
                <a:gridCol w="7492110">
                  <a:extLst>
                    <a:ext uri="{9D8B030D-6E8A-4147-A177-3AD203B41FA5}">
                      <a16:colId xmlns:a16="http://schemas.microsoft.com/office/drawing/2014/main" val="540685871"/>
                    </a:ext>
                  </a:extLst>
                </a:gridCol>
              </a:tblGrid>
              <a:tr h="11386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479023"/>
                  </a:ext>
                </a:extLst>
              </a:tr>
              <a:tr h="11386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Khái niệm phân giải các chất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8745359"/>
                  </a:ext>
                </a:extLst>
              </a:tr>
              <a:tr h="11386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Các con đường phân giải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5885822"/>
                  </a:ext>
                </a:extLst>
              </a:tr>
              <a:tr h="11386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Ví dụ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7679899"/>
                  </a:ext>
                </a:extLst>
              </a:tr>
            </a:tbl>
          </a:graphicData>
        </a:graphic>
      </p:graphicFrame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I. PHÂN GIẢI CÁC CHẤT VÀ GIẢI PHÓNG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63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017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6979-A90E-B03F-FD49-BEF6B0B8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744"/>
            <a:ext cx="10515600" cy="789907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7FF2484-9370-19DB-CE44-44B668E57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868109"/>
              </p:ext>
            </p:extLst>
          </p:nvPr>
        </p:nvGraphicFramePr>
        <p:xfrm>
          <a:off x="65772" y="745113"/>
          <a:ext cx="12060455" cy="6084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231">
                  <a:extLst>
                    <a:ext uri="{9D8B030D-6E8A-4147-A177-3AD203B41FA5}">
                      <a16:colId xmlns:a16="http://schemas.microsoft.com/office/drawing/2014/main" val="2741754093"/>
                    </a:ext>
                  </a:extLst>
                </a:gridCol>
                <a:gridCol w="9608224">
                  <a:extLst>
                    <a:ext uri="{9D8B030D-6E8A-4147-A177-3AD203B41FA5}">
                      <a16:colId xmlns:a16="http://schemas.microsoft.com/office/drawing/2014/main" val="1876775299"/>
                    </a:ext>
                  </a:extLst>
                </a:gridCol>
              </a:tblGrid>
              <a:tr h="6024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27256"/>
                  </a:ext>
                </a:extLst>
              </a:tr>
              <a:tr h="12767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LK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ATP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3640505"/>
                  </a:ext>
                </a:extLst>
              </a:tr>
              <a:tr h="19511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Các con đường phân giải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chu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4147299"/>
                  </a:ext>
                </a:extLst>
              </a:tr>
              <a:tr h="19502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Ví dụ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Glucozo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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2400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H</a:t>
                      </a:r>
                      <a:r>
                        <a:rPr lang="en-US" sz="2400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O+ Q(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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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2400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H</a:t>
                      </a:r>
                      <a:r>
                        <a:rPr lang="en-US" sz="2400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O+ Q(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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amino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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</a:t>
                      </a:r>
                      <a:r>
                        <a:rPr lang="en-US" sz="2400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CO</a:t>
                      </a:r>
                      <a:r>
                        <a:rPr lang="en-US" sz="2400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H</a:t>
                      </a:r>
                      <a:r>
                        <a:rPr lang="en-US" sz="2400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458426"/>
                  </a:ext>
                </a:extLst>
              </a:tr>
            </a:tbl>
          </a:graphicData>
        </a:graphic>
      </p:graphicFrame>
      <p:sp>
        <p:nvSpPr>
          <p:cNvPr id="6" name="Rectangle 18" descr="Parchment">
            <a:extLst>
              <a:ext uri="{FF2B5EF4-FFF2-40B4-BE49-F238E27FC236}">
                <a16:creationId xmlns:a16="http://schemas.microsoft.com/office/drawing/2014/main" id="{D9C768C4-BD15-27E9-841A-1EF145CE3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1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6666"/>
                </a:solidFill>
                <a:latin typeface="Arial" panose="020B0604020202020204" pitchFamily="34" charset="0"/>
              </a:rPr>
              <a:t>I. PHÂN GIẢI CÁC CHẤT VÀ GIẢI PHÓNG NĂNG LƯỢNG TRONG TẾ BÀO </a:t>
            </a:r>
          </a:p>
        </p:txBody>
      </p:sp>
      <p:pic>
        <p:nvPicPr>
          <p:cNvPr id="7" name="Picture 6" descr="AG00630_">
            <a:extLst>
              <a:ext uri="{FF2B5EF4-FFF2-40B4-BE49-F238E27FC236}">
                <a16:creationId xmlns:a16="http://schemas.microsoft.com/office/drawing/2014/main" id="{923BE740-9596-B967-D670-2063A54B90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"/>
            <a:ext cx="990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49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I. PHÂN GIẢI CÁC CHẤT VÀ GIẢI PHÓNG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D2329-250E-CA08-BE4C-A4FB92AB6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6BA787-75DA-37E9-8317-F22AAA276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4" y="681036"/>
            <a:ext cx="1168507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8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946F-8D15-4E9F-7520-B3AF84F82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810742"/>
            <a:ext cx="12191999" cy="6858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I. PHÂN GIẢI CÁC CHẤT VÀ GIẢI PHÓNG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E65D933-7975-0859-8D65-939FF4215F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943184"/>
              </p:ext>
            </p:extLst>
          </p:nvPr>
        </p:nvGraphicFramePr>
        <p:xfrm>
          <a:off x="-1" y="1525417"/>
          <a:ext cx="5799089" cy="5197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8849">
                  <a:extLst>
                    <a:ext uri="{9D8B030D-6E8A-4147-A177-3AD203B41FA5}">
                      <a16:colId xmlns:a16="http://schemas.microsoft.com/office/drawing/2014/main" val="563360659"/>
                    </a:ext>
                  </a:extLst>
                </a:gridCol>
                <a:gridCol w="1220628">
                  <a:extLst>
                    <a:ext uri="{9D8B030D-6E8A-4147-A177-3AD203B41FA5}">
                      <a16:colId xmlns:a16="http://schemas.microsoft.com/office/drawing/2014/main" val="763600999"/>
                    </a:ext>
                  </a:extLst>
                </a:gridCol>
                <a:gridCol w="1757417">
                  <a:extLst>
                    <a:ext uri="{9D8B030D-6E8A-4147-A177-3AD203B41FA5}">
                      <a16:colId xmlns:a16="http://schemas.microsoft.com/office/drawing/2014/main" val="3911099313"/>
                    </a:ext>
                  </a:extLst>
                </a:gridCol>
                <a:gridCol w="1802195">
                  <a:extLst>
                    <a:ext uri="{9D8B030D-6E8A-4147-A177-3AD203B41FA5}">
                      <a16:colId xmlns:a16="http://schemas.microsoft.com/office/drawing/2014/main" val="2320260230"/>
                    </a:ext>
                  </a:extLst>
                </a:gridCol>
              </a:tblGrid>
              <a:tr h="11895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Đường phân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Chu </a:t>
                      </a:r>
                      <a:r>
                        <a:rPr lang="en-US" sz="2000" dirty="0" err="1">
                          <a:effectLst/>
                        </a:rPr>
                        <a:t>trình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Crep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Chuỗi truyền electron hô hấp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8479230"/>
                  </a:ext>
                </a:extLst>
              </a:tr>
              <a:tr h="4317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Vị trí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4910114"/>
                  </a:ext>
                </a:extLst>
              </a:tr>
              <a:tr h="7788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Nguyên liệu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1066814"/>
                  </a:ext>
                </a:extLst>
              </a:tr>
              <a:tr h="7788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Sản phẩm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8730333"/>
                  </a:ext>
                </a:extLst>
              </a:tr>
              <a:tr h="6274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Số ATP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7772837"/>
                  </a:ext>
                </a:extLst>
              </a:tr>
              <a:tr h="7788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Tổng số ATP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708784"/>
                  </a:ext>
                </a:extLst>
              </a:tr>
              <a:tr h="347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65077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6274EB4-6640-ABB8-2419-4E20BCCF9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97734"/>
              </p:ext>
            </p:extLst>
          </p:nvPr>
        </p:nvGraphicFramePr>
        <p:xfrm>
          <a:off x="5900285" y="1525416"/>
          <a:ext cx="6291714" cy="5332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644">
                  <a:extLst>
                    <a:ext uri="{9D8B030D-6E8A-4147-A177-3AD203B41FA5}">
                      <a16:colId xmlns:a16="http://schemas.microsoft.com/office/drawing/2014/main" val="499764233"/>
                    </a:ext>
                  </a:extLst>
                </a:gridCol>
                <a:gridCol w="2210197">
                  <a:extLst>
                    <a:ext uri="{9D8B030D-6E8A-4147-A177-3AD203B41FA5}">
                      <a16:colId xmlns:a16="http://schemas.microsoft.com/office/drawing/2014/main" val="1434416243"/>
                    </a:ext>
                  </a:extLst>
                </a:gridCol>
                <a:gridCol w="2550873">
                  <a:extLst>
                    <a:ext uri="{9D8B030D-6E8A-4147-A177-3AD203B41FA5}">
                      <a16:colId xmlns:a16="http://schemas.microsoft.com/office/drawing/2014/main" val="53428643"/>
                    </a:ext>
                  </a:extLst>
                </a:gridCol>
              </a:tblGrid>
              <a:tr h="8020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Lên men rượu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Lên men lactazo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139316"/>
                  </a:ext>
                </a:extLst>
              </a:tr>
              <a:tr h="5673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Điều kiện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109498"/>
                  </a:ext>
                </a:extLst>
              </a:tr>
              <a:tr h="6390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Vị trí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972182"/>
                  </a:ext>
                </a:extLst>
              </a:tr>
              <a:tr h="5673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Nguyên liệu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286499"/>
                  </a:ext>
                </a:extLst>
              </a:tr>
              <a:tr h="5673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Số ATP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67294"/>
                  </a:ext>
                </a:extLst>
              </a:tr>
              <a:tr h="824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Sản phẩm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3021576"/>
                  </a:ext>
                </a:extLst>
              </a:tr>
              <a:tr h="908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Chất nhận electron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14400" marR="0" indent="-2286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5937151"/>
                  </a:ext>
                </a:extLst>
              </a:tr>
              <a:tr h="456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367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8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I. PHÂN GIẢI CÁC CHẤT VÀ GIẢI PHÓNG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45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078243D-F265-B1AF-A72F-F52218410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905794"/>
              </p:ext>
            </p:extLst>
          </p:nvPr>
        </p:nvGraphicFramePr>
        <p:xfrm>
          <a:off x="65772" y="758825"/>
          <a:ext cx="12060455" cy="6566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5656">
                  <a:extLst>
                    <a:ext uri="{9D8B030D-6E8A-4147-A177-3AD203B41FA5}">
                      <a16:colId xmlns:a16="http://schemas.microsoft.com/office/drawing/2014/main" val="4153508943"/>
                    </a:ext>
                  </a:extLst>
                </a:gridCol>
                <a:gridCol w="3259427">
                  <a:extLst>
                    <a:ext uri="{9D8B030D-6E8A-4147-A177-3AD203B41FA5}">
                      <a16:colId xmlns:a16="http://schemas.microsoft.com/office/drawing/2014/main" val="814125379"/>
                    </a:ext>
                  </a:extLst>
                </a:gridCol>
                <a:gridCol w="3422686">
                  <a:extLst>
                    <a:ext uri="{9D8B030D-6E8A-4147-A177-3AD203B41FA5}">
                      <a16:colId xmlns:a16="http://schemas.microsoft.com/office/drawing/2014/main" val="3205714705"/>
                    </a:ext>
                  </a:extLst>
                </a:gridCol>
                <a:gridCol w="3422686">
                  <a:extLst>
                    <a:ext uri="{9D8B030D-6E8A-4147-A177-3AD203B41FA5}">
                      <a16:colId xmlns:a16="http://schemas.microsoft.com/office/drawing/2014/main" val="3742697826"/>
                    </a:ext>
                  </a:extLst>
                </a:gridCol>
              </a:tblGrid>
              <a:tr h="11729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trình Crep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 truyền electron hô hấp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1100225"/>
                  </a:ext>
                </a:extLst>
              </a:tr>
              <a:tr h="7576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 tương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nền ti thể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 trong ti thể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1816656"/>
                  </a:ext>
                </a:extLst>
              </a:tr>
              <a:tr h="11729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Glucôzơ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ATP, 2NAD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2ADP, 2P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phân tử a.pyruvic, 6 NAD 2FAD, 2 ADP, 2P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10NADH, 2FADH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O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5759633"/>
                  </a:ext>
                </a:extLst>
              </a:tr>
              <a:tr h="11729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a.pyruvic, 2NADH,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ATP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NADH, 2FADH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ATP, 6 CO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ATP, 6 H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3014142"/>
                  </a:ext>
                </a:extLst>
              </a:tr>
              <a:tr h="7532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ATP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ATP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ATP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ATP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5350756"/>
                  </a:ext>
                </a:extLst>
              </a:tr>
              <a:tr h="10904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ATP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914400" marR="0" indent="-2286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38TP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370683"/>
                  </a:ext>
                </a:extLst>
              </a:tr>
              <a:tr h="446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675454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86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56E18A53-FC2E-065D-2281-CAB41B89A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"/>
            <a:chOff x="-1009" y="0"/>
            <a:chExt cx="7680" cy="432"/>
          </a:xfrm>
        </p:grpSpPr>
        <p:sp>
          <p:nvSpPr>
            <p:cNvPr id="5" name="Rectangle 18" descr="Parchment">
              <a:extLst>
                <a:ext uri="{FF2B5EF4-FFF2-40B4-BE49-F238E27FC236}">
                  <a16:creationId xmlns:a16="http://schemas.microsoft.com/office/drawing/2014/main" id="{D7522B3E-748B-28DF-F4BD-CCB98A8E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9" y="0"/>
              <a:ext cx="7680" cy="4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6666"/>
                  </a:solidFill>
                  <a:latin typeface="Arial" panose="020B0604020202020204" pitchFamily="34" charset="0"/>
                </a:rPr>
                <a:t>I. PHÂN GIẢI CÁC CHẤT VÀ GIẢI PHÓNG NĂNG LƯỢNG TRONG TẾ BÀO </a:t>
              </a:r>
            </a:p>
          </p:txBody>
        </p:sp>
        <p:pic>
          <p:nvPicPr>
            <p:cNvPr id="6" name="Picture 6" descr="AG00630_">
              <a:extLst>
                <a:ext uri="{FF2B5EF4-FFF2-40B4-BE49-F238E27FC236}">
                  <a16:creationId xmlns:a16="http://schemas.microsoft.com/office/drawing/2014/main" id="{9289C154-66C0-98A8-64EE-F4DD5D10A3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9" y="31"/>
              <a:ext cx="62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F9890525-4EE3-85E4-4727-A464658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1265BC2-E20E-898E-F92A-59EE991911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206583"/>
              </p:ext>
            </p:extLst>
          </p:nvPr>
        </p:nvGraphicFramePr>
        <p:xfrm>
          <a:off x="161925" y="847023"/>
          <a:ext cx="11879279" cy="5937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9983">
                  <a:extLst>
                    <a:ext uri="{9D8B030D-6E8A-4147-A177-3AD203B41FA5}">
                      <a16:colId xmlns:a16="http://schemas.microsoft.com/office/drawing/2014/main" val="3778320149"/>
                    </a:ext>
                  </a:extLst>
                </a:gridCol>
                <a:gridCol w="4173036">
                  <a:extLst>
                    <a:ext uri="{9D8B030D-6E8A-4147-A177-3AD203B41FA5}">
                      <a16:colId xmlns:a16="http://schemas.microsoft.com/office/drawing/2014/main" val="14203052"/>
                    </a:ext>
                  </a:extLst>
                </a:gridCol>
                <a:gridCol w="4816260">
                  <a:extLst>
                    <a:ext uri="{9D8B030D-6E8A-4147-A177-3AD203B41FA5}">
                      <a16:colId xmlns:a16="http://schemas.microsoft.com/office/drawing/2014/main" val="2700004474"/>
                    </a:ext>
                  </a:extLst>
                </a:gridCol>
              </a:tblGrid>
              <a:tr h="1005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Lên</a:t>
                      </a:r>
                      <a:r>
                        <a:rPr lang="en-US" sz="2400" dirty="0">
                          <a:effectLst/>
                        </a:rPr>
                        <a:t> men </a:t>
                      </a:r>
                      <a:r>
                        <a:rPr lang="en-US" sz="2400" dirty="0" err="1">
                          <a:effectLst/>
                        </a:rPr>
                        <a:t>rượu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Lên men lactate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7193544"/>
                  </a:ext>
                </a:extLst>
              </a:tr>
              <a:tr h="711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Điều kiện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có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oxi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459515"/>
                  </a:ext>
                </a:extLst>
              </a:tr>
              <a:tr h="8015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Vị trí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6741"/>
                  </a:ext>
                </a:extLst>
              </a:tr>
              <a:tr h="711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Nguyên liệu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Glucozo, ADP, NAD</a:t>
                      </a:r>
                      <a:r>
                        <a:rPr lang="en-US" sz="2400" baseline="30000">
                          <a:effectLst/>
                        </a:rPr>
                        <a:t>+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079569"/>
                  </a:ext>
                </a:extLst>
              </a:tr>
              <a:tr h="711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Số ATP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 ATP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38765"/>
                  </a:ext>
                </a:extLst>
              </a:tr>
              <a:tr h="711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Sản phẩm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Ethanol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lactate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3100220"/>
                  </a:ext>
                </a:extLst>
              </a:tr>
              <a:tr h="711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Chất nhận electron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14400" marR="0" indent="-2286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acetaldehyde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14400" marR="0" indent="-2286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   Pyruvate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7189083"/>
                  </a:ext>
                </a:extLst>
              </a:tr>
              <a:tr h="572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407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216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1147</Words>
  <PresentationFormat>Widescreen</PresentationFormat>
  <Paragraphs>204</Paragraphs>
  <Slides>18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Document</vt:lpstr>
      <vt:lpstr>PowerPoint Presentation</vt:lpstr>
      <vt:lpstr>Trong tế bào, ATP được tạo ra từ quá trình nào?</vt:lpstr>
      <vt:lpstr>PowerPoint Presentation</vt:lpstr>
      <vt:lpstr>Nhiệm vụ 1: Thảo luận theo cặp đôi và hoàn thành PHT số 1 (5 phút)</vt:lpstr>
      <vt:lpstr>PowerPoint Presentation</vt:lpstr>
      <vt:lpstr>PowerPoint Presentation</vt:lpstr>
      <vt:lpstr>Nhiệm vụ 2: Thảo luận theo nhóm và hoàn thành PHT số 2 và 3 (7 phút)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2022-08-10T07:58:16Z</dcterms:created>
  <dcterms:modified xsi:type="dcterms:W3CDTF">2022-08-19T08:12:43Z</dcterms:modified>
</cp:coreProperties>
</file>