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07" r:id="rId3"/>
    <p:sldId id="427" r:id="rId4"/>
    <p:sldId id="472" r:id="rId5"/>
    <p:sldId id="470" r:id="rId6"/>
    <p:sldId id="471" r:id="rId7"/>
    <p:sldId id="473" r:id="rId8"/>
    <p:sldId id="461" r:id="rId9"/>
    <p:sldId id="474" r:id="rId10"/>
    <p:sldId id="475" r:id="rId11"/>
    <p:sldId id="458"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66"/>
    <a:srgbClr val="C5F3F3"/>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83" d="100"/>
          <a:sy n="83" d="100"/>
        </p:scale>
        <p:origin x="426"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6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7. GÓC SÁNG TẠO: Ý T</a:t>
            </a:r>
            <a:r>
              <a:rPr lang="vi-VN"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ƯỞNG CỦA EM</a:t>
            </a:r>
            <a:endPar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960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A0574E2-F997-4EC3-A4DE-16C3F6AA6359}"/>
              </a:ext>
            </a:extLst>
          </p:cNvPr>
          <p:cNvSpPr/>
          <p:nvPr/>
        </p:nvSpPr>
        <p:spPr>
          <a:xfrm>
            <a:off x="670718" y="1066799"/>
            <a:ext cx="6858000" cy="646331"/>
          </a:xfrm>
          <a:prstGeom prst="rect">
            <a:avLst/>
          </a:prstGeom>
          <a:noFill/>
        </p:spPr>
        <p:txBody>
          <a:bodyPr wrap="square">
            <a:spAutoFit/>
          </a:bodyPr>
          <a:lstStyle/>
          <a:p>
            <a:pPr algn="just"/>
            <a:endParaRPr lang="vi-VN" sz="3600"/>
          </a:p>
        </p:txBody>
      </p:sp>
      <p:sp>
        <p:nvSpPr>
          <p:cNvPr id="12" name="Text Box 11">
            <a:extLst>
              <a:ext uri="{FF2B5EF4-FFF2-40B4-BE49-F238E27FC236}">
                <a16:creationId xmlns:a16="http://schemas.microsoft.com/office/drawing/2014/main" id="{B331FCED-C1F6-42D9-8105-7EE922F68DA5}"/>
              </a:ext>
            </a:extLst>
          </p:cNvPr>
          <p:cNvSpPr txBox="1">
            <a:spLocks noChangeArrowheads="1"/>
          </p:cNvSpPr>
          <p:nvPr/>
        </p:nvSpPr>
        <p:spPr bwMode="auto">
          <a:xfrm>
            <a:off x="1508919" y="2701246"/>
            <a:ext cx="12611101" cy="6340197"/>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spcBef>
                <a:spcPts val="0"/>
              </a:spcBef>
              <a:spcAft>
                <a:spcPts val="600"/>
              </a:spcAft>
              <a:buFontTx/>
              <a:buNone/>
            </a:pPr>
            <a:r>
              <a:rPr lang="vi-VN" altLang="en-US" b="1">
                <a:solidFill>
                  <a:srgbClr val="FF0000"/>
                </a:solidFill>
                <a:latin typeface="Times New Roman" panose="02020603050405020304" pitchFamily="18" charset="0"/>
                <a:cs typeface="Times New Roman" panose="02020603050405020304" pitchFamily="18" charset="0"/>
              </a:rPr>
              <a:t>     </a:t>
            </a:r>
            <a:r>
              <a:rPr lang="vi-VN" altLang="en-US" sz="3600" b="1">
                <a:solidFill>
                  <a:srgbClr val="0000CC"/>
                </a:solidFill>
                <a:latin typeface="Times New Roman" panose="02020603050405020304" pitchFamily="18" charset="0"/>
                <a:cs typeface="Times New Roman" panose="02020603050405020304" pitchFamily="18" charset="0"/>
              </a:rPr>
              <a:t>- Trưng bày: HS lần lượt đi theo hàng lên trưng bày sản phẩm vào phòng tranh tương ứng của tổ mình.</a:t>
            </a:r>
          </a:p>
          <a:p>
            <a:pPr marL="0" indent="0" algn="just" eaLnBrk="1" hangingPunct="1">
              <a:spcBef>
                <a:spcPts val="0"/>
              </a:spcBef>
              <a:spcAft>
                <a:spcPts val="600"/>
              </a:spcAft>
              <a:buFontTx/>
              <a:buNone/>
            </a:pPr>
            <a:r>
              <a:rPr lang="vi-VN" altLang="en-US" sz="3600" b="1">
                <a:solidFill>
                  <a:srgbClr val="0000CC"/>
                </a:solidFill>
                <a:latin typeface="Times New Roman" panose="02020603050405020304" pitchFamily="18" charset="0"/>
                <a:cs typeface="Times New Roman" panose="02020603050405020304" pitchFamily="18" charset="0"/>
              </a:rPr>
              <a:t>     - Đánh giá: Khi tham quan HS sẽ tự nhận xét, đánh giá cho sản phẩm của bạn, nếu thấy yêu thích sản phẩm (bài viết) của bạn nào thì sẽ dán vào sản phẩm đó 1 sticker có hình mặt cười. Và nếu chưa đồng ý với sản phẩm/bài làm của bạn nào thì sẽ góp ý trực tiếp cho sản phẩm đó.</a:t>
            </a:r>
          </a:p>
          <a:p>
            <a:pPr marL="0" indent="0" algn="just" eaLnBrk="1" hangingPunct="1">
              <a:spcBef>
                <a:spcPts val="0"/>
              </a:spcBef>
              <a:spcAft>
                <a:spcPts val="600"/>
              </a:spcAft>
              <a:buFontTx/>
              <a:buNone/>
            </a:pPr>
            <a:r>
              <a:rPr lang="vi-VN" altLang="en-US" sz="3600" b="1">
                <a:solidFill>
                  <a:srgbClr val="0000CC"/>
                </a:solidFill>
                <a:latin typeface="Times New Roman" panose="02020603050405020304" pitchFamily="18" charset="0"/>
                <a:cs typeface="Times New Roman" panose="02020603050405020304" pitchFamily="18" charset="0"/>
              </a:rPr>
              <a:t>- Chia sẻ, bình chọn: Tổ trưởng sẽ mời các bạn có sản phẩm hay nhất, đẹp nhất, được các bạn dán nhiều sticker nhất lên chia sẻ. Cả lớp bình chọn để chọn ra đoạn văn hay nhất, trang trí đẹp nhất.</a:t>
            </a:r>
          </a:p>
        </p:txBody>
      </p:sp>
      <p:grpSp>
        <p:nvGrpSpPr>
          <p:cNvPr id="19" name="Group 18">
            <a:extLst>
              <a:ext uri="{FF2B5EF4-FFF2-40B4-BE49-F238E27FC236}">
                <a16:creationId xmlns:a16="http://schemas.microsoft.com/office/drawing/2014/main" id="{4B7BAC88-69AA-4C9E-BFF4-7C43BD5648F3}"/>
              </a:ext>
            </a:extLst>
          </p:cNvPr>
          <p:cNvGrpSpPr/>
          <p:nvPr/>
        </p:nvGrpSpPr>
        <p:grpSpPr>
          <a:xfrm>
            <a:off x="4252119" y="42893"/>
            <a:ext cx="7696200" cy="1630978"/>
            <a:chOff x="3337719" y="42893"/>
            <a:chExt cx="7696200" cy="1630978"/>
          </a:xfrm>
        </p:grpSpPr>
        <p:grpSp>
          <p:nvGrpSpPr>
            <p:cNvPr id="34" name="Group 33">
              <a:extLst>
                <a:ext uri="{FF2B5EF4-FFF2-40B4-BE49-F238E27FC236}">
                  <a16:creationId xmlns:a16="http://schemas.microsoft.com/office/drawing/2014/main" id="{1F26B4BC-E3AE-42E4-BE35-A8ED31588AFE}"/>
                </a:ext>
              </a:extLst>
            </p:cNvPr>
            <p:cNvGrpSpPr/>
            <p:nvPr/>
          </p:nvGrpSpPr>
          <p:grpSpPr>
            <a:xfrm>
              <a:off x="4617134" y="42893"/>
              <a:ext cx="6255239" cy="1013727"/>
              <a:chOff x="4539228" y="103852"/>
              <a:chExt cx="6149694" cy="1013727"/>
            </a:xfrm>
          </p:grpSpPr>
          <p:grpSp>
            <p:nvGrpSpPr>
              <p:cNvPr id="36" name="Group 35">
                <a:extLst>
                  <a:ext uri="{FF2B5EF4-FFF2-40B4-BE49-F238E27FC236}">
                    <a16:creationId xmlns:a16="http://schemas.microsoft.com/office/drawing/2014/main" id="{966EA2BA-26C4-49A3-A2C4-64707FDE7CC1}"/>
                  </a:ext>
                </a:extLst>
              </p:cNvPr>
              <p:cNvGrpSpPr/>
              <p:nvPr/>
            </p:nvGrpSpPr>
            <p:grpSpPr>
              <a:xfrm>
                <a:off x="4539228" y="103852"/>
                <a:ext cx="6149694" cy="1013727"/>
                <a:chOff x="4539228" y="103852"/>
                <a:chExt cx="6149694" cy="1013727"/>
              </a:xfrm>
            </p:grpSpPr>
            <p:sp>
              <p:nvSpPr>
                <p:cNvPr id="38" name="TextBox 37">
                  <a:extLst>
                    <a:ext uri="{FF2B5EF4-FFF2-40B4-BE49-F238E27FC236}">
                      <a16:creationId xmlns:a16="http://schemas.microsoft.com/office/drawing/2014/main" id="{1181E3A0-A1E2-4608-99E0-1E40ADFAF4B6}"/>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9" name="TextBox 38">
                  <a:extLst>
                    <a:ext uri="{FF2B5EF4-FFF2-40B4-BE49-F238E27FC236}">
                      <a16:creationId xmlns:a16="http://schemas.microsoft.com/office/drawing/2014/main" id="{F91D746D-0745-43D9-8A0C-6B911A681C9B}"/>
                    </a:ext>
                  </a:extLst>
                </p:cNvPr>
                <p:cNvSpPr txBox="1"/>
                <p:nvPr/>
              </p:nvSpPr>
              <p:spPr>
                <a:xfrm>
                  <a:off x="5453915" y="594359"/>
                  <a:ext cx="3333965"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7</a:t>
                  </a:r>
                </a:p>
              </p:txBody>
            </p:sp>
          </p:grpSp>
          <p:cxnSp>
            <p:nvCxnSpPr>
              <p:cNvPr id="37" name="Straight Connector 36">
                <a:extLst>
                  <a:ext uri="{FF2B5EF4-FFF2-40B4-BE49-F238E27FC236}">
                    <a16:creationId xmlns:a16="http://schemas.microsoft.com/office/drawing/2014/main" id="{C9C625A8-B508-4AA4-A6B2-87AE1685835D}"/>
                  </a:ext>
                </a:extLst>
              </p:cNvPr>
              <p:cNvCxnSpPr>
                <a:cxnSpLocks/>
              </p:cNvCxnSpPr>
              <p:nvPr/>
            </p:nvCxnSpPr>
            <p:spPr>
              <a:xfrm>
                <a:off x="5644015" y="1082039"/>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a:extLst>
                <a:ext uri="{FF2B5EF4-FFF2-40B4-BE49-F238E27FC236}">
                  <a16:creationId xmlns:a16="http://schemas.microsoft.com/office/drawing/2014/main" id="{F5F2E06B-9CE4-4D5B-B706-ECEB39148598}"/>
                </a:ext>
              </a:extLst>
            </p:cNvPr>
            <p:cNvSpPr txBox="1">
              <a:spLocks noChangeArrowheads="1"/>
            </p:cNvSpPr>
            <p:nvPr/>
          </p:nvSpPr>
          <p:spPr bwMode="auto">
            <a:xfrm>
              <a:off x="3337719" y="1097893"/>
              <a:ext cx="7696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Ý T</a:t>
              </a:r>
              <a:r>
                <a:rPr lang="vi-VN" sz="2800" b="1">
                  <a:solidFill>
                    <a:srgbClr val="0000CC"/>
                  </a:solidFill>
                  <a:effectLst>
                    <a:outerShdw blurRad="38100" dist="38100" dir="2700000" algn="tl">
                      <a:srgbClr val="000000">
                        <a:alpha val="43137"/>
                      </a:srgbClr>
                    </a:outerShdw>
                  </a:effectLst>
                  <a:latin typeface="Times New Roman" pitchFamily="18" charset="0"/>
                </a:rPr>
                <a:t>ƯỞNG CỦA EM</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13" name="Rectangle 12">
            <a:extLst>
              <a:ext uri="{FF2B5EF4-FFF2-40B4-BE49-F238E27FC236}">
                <a16:creationId xmlns:a16="http://schemas.microsoft.com/office/drawing/2014/main" id="{E60F2789-4F1C-46B6-A641-E55485A84F97}"/>
              </a:ext>
            </a:extLst>
          </p:cNvPr>
          <p:cNvSpPr/>
          <p:nvPr/>
        </p:nvSpPr>
        <p:spPr>
          <a:xfrm>
            <a:off x="1339057" y="1895171"/>
            <a:ext cx="13200062" cy="584775"/>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5. </a:t>
            </a:r>
            <a:r>
              <a:rPr lang="vi-VN" sz="3200" b="1">
                <a:solidFill>
                  <a:srgbClr val="FF0000"/>
                </a:solidFill>
                <a:latin typeface="Times New Roman" pitchFamily="18" charset="0"/>
                <a:cs typeface="Times New Roman" pitchFamily="18" charset="0"/>
              </a:rPr>
              <a:t>Trình bày, bình chọn đoạn văn đoạn văn hay và được trang trí đẹp nhất. </a:t>
            </a:r>
          </a:p>
        </p:txBody>
      </p:sp>
    </p:spTree>
    <p:extLst>
      <p:ext uri="{BB962C8B-B14F-4D97-AF65-F5344CB8AC3E}">
        <p14:creationId xmlns:p14="http://schemas.microsoft.com/office/powerpoint/2010/main" val="5961325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1000"/>
                                        <p:tgtEl>
                                          <p:spTgt spid="12">
                                            <p:txEl>
                                              <p:pRg st="2" end="2"/>
                                            </p:txEl>
                                          </p:spTgt>
                                        </p:tgtEl>
                                      </p:cBhvr>
                                    </p:animEffect>
                                    <p:anim calcmode="lin" valueType="num">
                                      <p:cBhvr>
                                        <p:cTn id="2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388082" y="1746359"/>
            <a:ext cx="3921437"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6. Bài tham khảo:</a:t>
            </a:r>
          </a:p>
        </p:txBody>
      </p:sp>
      <p:sp>
        <p:nvSpPr>
          <p:cNvPr id="2" name="Rectangle 1">
            <a:extLst>
              <a:ext uri="{FF2B5EF4-FFF2-40B4-BE49-F238E27FC236}">
                <a16:creationId xmlns:a16="http://schemas.microsoft.com/office/drawing/2014/main" id="{920F113A-225C-40A9-B25E-8F405786FD5F}"/>
              </a:ext>
            </a:extLst>
          </p:cNvPr>
          <p:cNvSpPr/>
          <p:nvPr/>
        </p:nvSpPr>
        <p:spPr>
          <a:xfrm>
            <a:off x="2270919" y="2473827"/>
            <a:ext cx="12611100" cy="4978735"/>
          </a:xfrm>
          <a:prstGeom prst="rect">
            <a:avLst/>
          </a:prstGeom>
        </p:spPr>
        <p:txBody>
          <a:bodyPr wrap="square">
            <a:spAutoFit/>
          </a:bodyPr>
          <a:lstStyle/>
          <a:p>
            <a:pPr lvl="0" algn="just">
              <a:lnSpc>
                <a:spcPct val="150000"/>
              </a:lnSpc>
            </a:pPr>
            <a:r>
              <a:rPr lang="vi-VN" sz="3600" b="1">
                <a:solidFill>
                  <a:srgbClr val="0000CC"/>
                </a:solidFill>
                <a:latin typeface="Times New Roman" panose="02020603050405020304" pitchFamily="18" charset="0"/>
                <a:cs typeface="Times New Roman" panose="02020603050405020304" pitchFamily="18" charset="0"/>
              </a:rPr>
              <a:t>        Tôi đã thiết kế chiếc thùng đựng rác có ngăn kéo để phân loại rác. Tôi đã chia làm hai ngăn là rác hữu cơ và vô cơ. Để phân biệt chúng tôi tô màu xanh và vàng khác nhau. Bên cạnh đó tôi còn vẽ mặt cho chiếc thùng thêm phần đáng yêu. Tôi mong rằng có chiếc thùng rác này, rác sẽ được phân loại để giúp bảo vệ môi trường và các bác lao công đỡ vất vả. </a:t>
            </a:r>
            <a:endParaRPr lang="vi-VN" sz="3200" b="1">
              <a:solidFill>
                <a:srgbClr val="0000CC"/>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71EA0963-EE1D-465E-BD3D-563CC1CC7451}"/>
              </a:ext>
            </a:extLst>
          </p:cNvPr>
          <p:cNvGrpSpPr/>
          <p:nvPr/>
        </p:nvGrpSpPr>
        <p:grpSpPr>
          <a:xfrm>
            <a:off x="4252119" y="42893"/>
            <a:ext cx="7696200" cy="1630978"/>
            <a:chOff x="3337719" y="42893"/>
            <a:chExt cx="7696200" cy="1630978"/>
          </a:xfrm>
        </p:grpSpPr>
        <p:grpSp>
          <p:nvGrpSpPr>
            <p:cNvPr id="15" name="Group 14">
              <a:extLst>
                <a:ext uri="{FF2B5EF4-FFF2-40B4-BE49-F238E27FC236}">
                  <a16:creationId xmlns:a16="http://schemas.microsoft.com/office/drawing/2014/main" id="{2763B782-CA23-45C1-A769-5E2A37A9B398}"/>
                </a:ext>
              </a:extLst>
            </p:cNvPr>
            <p:cNvGrpSpPr/>
            <p:nvPr/>
          </p:nvGrpSpPr>
          <p:grpSpPr>
            <a:xfrm>
              <a:off x="4617134" y="42893"/>
              <a:ext cx="6255239" cy="1013727"/>
              <a:chOff x="4539228" y="103852"/>
              <a:chExt cx="6149694" cy="1013727"/>
            </a:xfrm>
          </p:grpSpPr>
          <p:grpSp>
            <p:nvGrpSpPr>
              <p:cNvPr id="17" name="Group 16">
                <a:extLst>
                  <a:ext uri="{FF2B5EF4-FFF2-40B4-BE49-F238E27FC236}">
                    <a16:creationId xmlns:a16="http://schemas.microsoft.com/office/drawing/2014/main" id="{E438C9BE-6264-4406-B080-B96E8CC185FE}"/>
                  </a:ext>
                </a:extLst>
              </p:cNvPr>
              <p:cNvGrpSpPr/>
              <p:nvPr/>
            </p:nvGrpSpPr>
            <p:grpSpPr>
              <a:xfrm>
                <a:off x="4539228" y="103852"/>
                <a:ext cx="6149694" cy="1013727"/>
                <a:chOff x="4539228" y="103852"/>
                <a:chExt cx="6149694" cy="1013727"/>
              </a:xfrm>
            </p:grpSpPr>
            <p:sp>
              <p:nvSpPr>
                <p:cNvPr id="24" name="TextBox 23">
                  <a:extLst>
                    <a:ext uri="{FF2B5EF4-FFF2-40B4-BE49-F238E27FC236}">
                      <a16:creationId xmlns:a16="http://schemas.microsoft.com/office/drawing/2014/main" id="{ABFF7BF9-2DEA-4FE1-A6EC-E79DA4A7405F}"/>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8" name="TextBox 27">
                  <a:extLst>
                    <a:ext uri="{FF2B5EF4-FFF2-40B4-BE49-F238E27FC236}">
                      <a16:creationId xmlns:a16="http://schemas.microsoft.com/office/drawing/2014/main" id="{36C66CF5-9321-418C-A406-0788506627FD}"/>
                    </a:ext>
                  </a:extLst>
                </p:cNvPr>
                <p:cNvSpPr txBox="1"/>
                <p:nvPr/>
              </p:nvSpPr>
              <p:spPr>
                <a:xfrm>
                  <a:off x="5453915" y="594359"/>
                  <a:ext cx="3333965"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7</a:t>
                  </a:r>
                </a:p>
              </p:txBody>
            </p:sp>
          </p:grpSp>
          <p:cxnSp>
            <p:nvCxnSpPr>
              <p:cNvPr id="18" name="Straight Connector 17">
                <a:extLst>
                  <a:ext uri="{FF2B5EF4-FFF2-40B4-BE49-F238E27FC236}">
                    <a16:creationId xmlns:a16="http://schemas.microsoft.com/office/drawing/2014/main" id="{1C321760-B730-42D7-B90D-4606EF0A9D1F}"/>
                  </a:ext>
                </a:extLst>
              </p:cNvPr>
              <p:cNvCxnSpPr>
                <a:cxnSpLocks/>
              </p:cNvCxnSpPr>
              <p:nvPr/>
            </p:nvCxnSpPr>
            <p:spPr>
              <a:xfrm>
                <a:off x="5644015" y="1082039"/>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a:extLst>
                <a:ext uri="{FF2B5EF4-FFF2-40B4-BE49-F238E27FC236}">
                  <a16:creationId xmlns:a16="http://schemas.microsoft.com/office/drawing/2014/main" id="{6F52EFFC-B029-41EF-A65F-514EDDE4F94B}"/>
                </a:ext>
              </a:extLst>
            </p:cNvPr>
            <p:cNvSpPr txBox="1">
              <a:spLocks noChangeArrowheads="1"/>
            </p:cNvSpPr>
            <p:nvPr/>
          </p:nvSpPr>
          <p:spPr bwMode="auto">
            <a:xfrm>
              <a:off x="3337719" y="1097893"/>
              <a:ext cx="7696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Ý T</a:t>
              </a:r>
              <a:r>
                <a:rPr lang="vi-VN" sz="2800" b="1">
                  <a:solidFill>
                    <a:srgbClr val="0000CC"/>
                  </a:solidFill>
                  <a:effectLst>
                    <a:outerShdw blurRad="38100" dist="38100" dir="2700000" algn="tl">
                      <a:srgbClr val="000000">
                        <a:alpha val="43137"/>
                      </a:srgbClr>
                    </a:outerShdw>
                  </a:effectLst>
                  <a:latin typeface="Times New Roman" pitchFamily="18" charset="0"/>
                </a:rPr>
                <a:t>ƯỞNG CỦA EM</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2749124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9905" y="244188"/>
            <a:ext cx="6553201" cy="8467619"/>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719" y="439555"/>
            <a:ext cx="6746911" cy="8241772"/>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0718" y="424314"/>
            <a:ext cx="5553557" cy="8273455"/>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5719" y="454795"/>
            <a:ext cx="5486400" cy="8263467"/>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0719" y="457196"/>
            <a:ext cx="5486400" cy="8240573"/>
          </a:xfrm>
          <a:prstGeom prst="rect">
            <a:avLst/>
          </a:prstGeom>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5719" y="440754"/>
            <a:ext cx="5486400" cy="8240573"/>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par>
                          <p:cTn id="19" fill="hold">
                            <p:stCondLst>
                              <p:cond delay="500"/>
                            </p:stCondLst>
                            <p:childTnLst>
                              <p:par>
                                <p:cTn id="20" presetID="10" presetClass="exit" presetSubtype="0" fill="hold" nodeType="afterEffect">
                                  <p:stCondLst>
                                    <p:cond delay="0"/>
                                  </p:stCondLst>
                                  <p:childTnLst>
                                    <p:animEffect transition="out" filter="fade">
                                      <p:cBhvr>
                                        <p:cTn id="21" dur="500"/>
                                        <p:tgtEl>
                                          <p:spTgt spid="41"/>
                                        </p:tgtEl>
                                      </p:cBhvr>
                                    </p:animEffect>
                                    <p:set>
                                      <p:cBhvr>
                                        <p:cTn id="22" dur="1" fill="hold">
                                          <p:stCondLst>
                                            <p:cond delay="499"/>
                                          </p:stCondLst>
                                        </p:cTn>
                                        <p:tgtEl>
                                          <p:spTgt spid="4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0"/>
                                        </p:tgtEl>
                                      </p:cBhvr>
                                    </p:animEffect>
                                    <p:set>
                                      <p:cBhvr>
                                        <p:cTn id="25" dur="1" fill="hold">
                                          <p:stCondLst>
                                            <p:cond delay="499"/>
                                          </p:stCondLst>
                                        </p:cTn>
                                        <p:tgtEl>
                                          <p:spTgt spid="4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par>
                          <p:cTn id="34" fill="hold">
                            <p:stCondLst>
                              <p:cond delay="500"/>
                            </p:stCondLst>
                            <p:childTnLst>
                              <p:par>
                                <p:cTn id="35" presetID="10" presetClass="exit" presetSubtype="0" fill="hold" nodeType="afterEffect">
                                  <p:stCondLst>
                                    <p:cond delay="0"/>
                                  </p:stCondLst>
                                  <p:childTnLst>
                                    <p:animEffect transition="out" filter="fad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par>
                          <p:cTn id="38" fill="hold">
                            <p:stCondLst>
                              <p:cond delay="1000"/>
                            </p:stCondLst>
                            <p:childTnLst>
                              <p:par>
                                <p:cTn id="39" presetID="10" presetClass="exit" presetSubtype="0" fill="hold" nodeType="afterEffect">
                                  <p:stCondLst>
                                    <p:cond delay="0"/>
                                  </p:stCondLst>
                                  <p:childTnLst>
                                    <p:animEffect transition="out" filter="fad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08918" y="1905000"/>
            <a:ext cx="14020801" cy="1200329"/>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a:t>
            </a:r>
            <a:r>
              <a:rPr lang="vi-VN" sz="3600" b="1">
                <a:solidFill>
                  <a:srgbClr val="FF0066"/>
                </a:solidFill>
                <a:latin typeface="Times New Roman" pitchFamily="18" charset="0"/>
                <a:cs typeface="Times New Roman" pitchFamily="18" charset="0"/>
              </a:rPr>
              <a:t>Viết đoạn văn tả một đồ vật (đồ chơi, máy móc, trang phục,…) thể hiện một ý tưởng sáng tạo của em. Gắn kèm tranh thể hiện ý tưởng đó</a:t>
            </a:r>
          </a:p>
        </p:txBody>
      </p:sp>
      <p:sp>
        <p:nvSpPr>
          <p:cNvPr id="22" name="Rectangle 21">
            <a:extLst>
              <a:ext uri="{FF2B5EF4-FFF2-40B4-BE49-F238E27FC236}">
                <a16:creationId xmlns:a16="http://schemas.microsoft.com/office/drawing/2014/main" id="{4A0574E2-F997-4EC3-A4DE-16C3F6AA6359}"/>
              </a:ext>
            </a:extLst>
          </p:cNvPr>
          <p:cNvSpPr/>
          <p:nvPr/>
        </p:nvSpPr>
        <p:spPr>
          <a:xfrm>
            <a:off x="670718" y="1066799"/>
            <a:ext cx="6858000" cy="646331"/>
          </a:xfrm>
          <a:prstGeom prst="rect">
            <a:avLst/>
          </a:prstGeom>
          <a:noFill/>
        </p:spPr>
        <p:txBody>
          <a:bodyPr wrap="square">
            <a:spAutoFit/>
          </a:bodyPr>
          <a:lstStyle/>
          <a:p>
            <a:pPr algn="just"/>
            <a:endParaRPr lang="vi-VN" sz="3600"/>
          </a:p>
        </p:txBody>
      </p:sp>
      <p:sp>
        <p:nvSpPr>
          <p:cNvPr id="3" name="Rectangle: Rounded Corners 2">
            <a:extLst>
              <a:ext uri="{FF2B5EF4-FFF2-40B4-BE49-F238E27FC236}">
                <a16:creationId xmlns:a16="http://schemas.microsoft.com/office/drawing/2014/main" id="{9FAAC6DE-B3D2-4F20-9819-71915AAD704D}"/>
              </a:ext>
            </a:extLst>
          </p:cNvPr>
          <p:cNvSpPr/>
          <p:nvPr/>
        </p:nvSpPr>
        <p:spPr>
          <a:xfrm>
            <a:off x="1737519" y="3395784"/>
            <a:ext cx="12192000" cy="4681417"/>
          </a:xfrm>
          <a:prstGeom prst="roundRect">
            <a:avLst>
              <a:gd name="adj" fmla="val 288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600" b="1">
                <a:solidFill>
                  <a:srgbClr val="FF0000"/>
                </a:solidFill>
                <a:latin typeface="Times New Roman" panose="02020603050405020304" pitchFamily="18" charset="0"/>
                <a:cs typeface="Times New Roman" panose="02020603050405020304" pitchFamily="18" charset="0"/>
              </a:rPr>
              <a:t>Gợi ý:</a:t>
            </a:r>
          </a:p>
          <a:p>
            <a:pPr lvl="0" algn="just">
              <a:lnSpc>
                <a:spcPct val="150000"/>
              </a:lnSpc>
            </a:pPr>
            <a:r>
              <a:rPr lang="vi-VN" sz="3600" b="1">
                <a:solidFill>
                  <a:srgbClr val="0000CC"/>
                </a:solidFill>
                <a:latin typeface="Times New Roman" panose="02020603050405020304" pitchFamily="18" charset="0"/>
                <a:cs typeface="Times New Roman" panose="02020603050405020304" pitchFamily="18" charset="0"/>
              </a:rPr>
              <a:t>+ Viết đoạn văn miêu tả đồ vật thể hiện ý tưởng sáng tạo.</a:t>
            </a:r>
          </a:p>
          <a:p>
            <a:pPr lvl="0" algn="just">
              <a:lnSpc>
                <a:spcPct val="150000"/>
              </a:lnSpc>
            </a:pPr>
            <a:r>
              <a:rPr lang="vi-VN" sz="3600" b="1">
                <a:solidFill>
                  <a:srgbClr val="0000CC"/>
                </a:solidFill>
                <a:latin typeface="Times New Roman" panose="02020603050405020304" pitchFamily="18" charset="0"/>
                <a:cs typeface="Times New Roman" panose="02020603050405020304" pitchFamily="18" charset="0"/>
              </a:rPr>
              <a:t>+ Có hình cắt, dán hoặc vẽ thể hiện ý tưởng đó đi kèm.</a:t>
            </a:r>
          </a:p>
          <a:p>
            <a:pPr lvl="0" algn="just">
              <a:lnSpc>
                <a:spcPct val="150000"/>
              </a:lnSpc>
            </a:pPr>
            <a:r>
              <a:rPr lang="vi-VN" sz="3600" b="1">
                <a:solidFill>
                  <a:srgbClr val="0000CC"/>
                </a:solidFill>
                <a:latin typeface="Times New Roman" panose="02020603050405020304" pitchFamily="18" charset="0"/>
                <a:cs typeface="Times New Roman" panose="02020603050405020304" pitchFamily="18" charset="0"/>
              </a:rPr>
              <a:t>+ Đồ vật miêu tả có thể là đồ dùng học tập, đồ chơi, đồ dùng ở nhà, ... nhưng thuận tiện hơn cái mà em đang có.</a:t>
            </a:r>
          </a:p>
        </p:txBody>
      </p:sp>
      <p:grpSp>
        <p:nvGrpSpPr>
          <p:cNvPr id="21" name="Group 20">
            <a:extLst>
              <a:ext uri="{FF2B5EF4-FFF2-40B4-BE49-F238E27FC236}">
                <a16:creationId xmlns:a16="http://schemas.microsoft.com/office/drawing/2014/main" id="{4346F891-A77C-40BF-95B0-9DD82C998263}"/>
              </a:ext>
            </a:extLst>
          </p:cNvPr>
          <p:cNvGrpSpPr/>
          <p:nvPr/>
        </p:nvGrpSpPr>
        <p:grpSpPr>
          <a:xfrm>
            <a:off x="4252119" y="42893"/>
            <a:ext cx="7696200" cy="1630978"/>
            <a:chOff x="3337719" y="42893"/>
            <a:chExt cx="7696200" cy="1630978"/>
          </a:xfrm>
        </p:grpSpPr>
        <p:grpSp>
          <p:nvGrpSpPr>
            <p:cNvPr id="23" name="Group 22">
              <a:extLst>
                <a:ext uri="{FF2B5EF4-FFF2-40B4-BE49-F238E27FC236}">
                  <a16:creationId xmlns:a16="http://schemas.microsoft.com/office/drawing/2014/main" id="{5F9CF255-56EE-40C8-BD3B-ED58FD1FAACC}"/>
                </a:ext>
              </a:extLst>
            </p:cNvPr>
            <p:cNvGrpSpPr/>
            <p:nvPr/>
          </p:nvGrpSpPr>
          <p:grpSpPr>
            <a:xfrm>
              <a:off x="4617134" y="42893"/>
              <a:ext cx="6255239" cy="1013727"/>
              <a:chOff x="4539228" y="103852"/>
              <a:chExt cx="6149694" cy="1013727"/>
            </a:xfrm>
          </p:grpSpPr>
          <p:grpSp>
            <p:nvGrpSpPr>
              <p:cNvPr id="26" name="Group 25">
                <a:extLst>
                  <a:ext uri="{FF2B5EF4-FFF2-40B4-BE49-F238E27FC236}">
                    <a16:creationId xmlns:a16="http://schemas.microsoft.com/office/drawing/2014/main" id="{75435EC9-2F4C-4942-B9ED-257DEFC7E471}"/>
                  </a:ext>
                </a:extLst>
              </p:cNvPr>
              <p:cNvGrpSpPr/>
              <p:nvPr/>
            </p:nvGrpSpPr>
            <p:grpSpPr>
              <a:xfrm>
                <a:off x="4539228" y="103852"/>
                <a:ext cx="6149694" cy="1013727"/>
                <a:chOff x="4539228" y="103852"/>
                <a:chExt cx="6149694" cy="1013727"/>
              </a:xfrm>
            </p:grpSpPr>
            <p:sp>
              <p:nvSpPr>
                <p:cNvPr id="28" name="TextBox 27">
                  <a:extLst>
                    <a:ext uri="{FF2B5EF4-FFF2-40B4-BE49-F238E27FC236}">
                      <a16:creationId xmlns:a16="http://schemas.microsoft.com/office/drawing/2014/main" id="{3E832668-6612-4FCD-99E0-D754F4845DE5}"/>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9" name="TextBox 28">
                  <a:extLst>
                    <a:ext uri="{FF2B5EF4-FFF2-40B4-BE49-F238E27FC236}">
                      <a16:creationId xmlns:a16="http://schemas.microsoft.com/office/drawing/2014/main" id="{898EA4C5-7C22-4476-91BC-92B39F7FE3DE}"/>
                    </a:ext>
                  </a:extLst>
                </p:cNvPr>
                <p:cNvSpPr txBox="1"/>
                <p:nvPr/>
              </p:nvSpPr>
              <p:spPr>
                <a:xfrm>
                  <a:off x="5453915" y="594359"/>
                  <a:ext cx="3333965"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7</a:t>
                  </a:r>
                </a:p>
              </p:txBody>
            </p:sp>
          </p:grpSp>
          <p:cxnSp>
            <p:nvCxnSpPr>
              <p:cNvPr id="27" name="Straight Connector 26">
                <a:extLst>
                  <a:ext uri="{FF2B5EF4-FFF2-40B4-BE49-F238E27FC236}">
                    <a16:creationId xmlns:a16="http://schemas.microsoft.com/office/drawing/2014/main" id="{A2031250-277F-4067-8041-4F2574A26718}"/>
                  </a:ext>
                </a:extLst>
              </p:cNvPr>
              <p:cNvCxnSpPr>
                <a:cxnSpLocks/>
              </p:cNvCxnSpPr>
              <p:nvPr/>
            </p:nvCxnSpPr>
            <p:spPr>
              <a:xfrm>
                <a:off x="5644015" y="1082039"/>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a:extLst>
                <a:ext uri="{FF2B5EF4-FFF2-40B4-BE49-F238E27FC236}">
                  <a16:creationId xmlns:a16="http://schemas.microsoft.com/office/drawing/2014/main" id="{8AA06A4B-0951-4B69-B712-A4F3F0A3B0AC}"/>
                </a:ext>
              </a:extLst>
            </p:cNvPr>
            <p:cNvSpPr txBox="1">
              <a:spLocks noChangeArrowheads="1"/>
            </p:cNvSpPr>
            <p:nvPr/>
          </p:nvSpPr>
          <p:spPr bwMode="auto">
            <a:xfrm>
              <a:off x="3337719" y="1097893"/>
              <a:ext cx="7696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Ý T</a:t>
              </a:r>
              <a:r>
                <a:rPr lang="vi-VN" sz="2800" b="1">
                  <a:solidFill>
                    <a:srgbClr val="0000CC"/>
                  </a:solidFill>
                  <a:effectLst>
                    <a:outerShdw blurRad="38100" dist="38100" dir="2700000" algn="tl">
                      <a:srgbClr val="000000">
                        <a:alpha val="43137"/>
                      </a:srgbClr>
                    </a:outerShdw>
                  </a:effectLst>
                  <a:latin typeface="Times New Roman" pitchFamily="18" charset="0"/>
                </a:rPr>
                <a:t>ƯỞNG CỦA EM</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4184934910"/>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08918" y="1905000"/>
            <a:ext cx="14020801" cy="1200329"/>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a:t>
            </a:r>
            <a:r>
              <a:rPr lang="vi-VN" sz="3600" b="1">
                <a:solidFill>
                  <a:srgbClr val="FF0066"/>
                </a:solidFill>
                <a:latin typeface="Times New Roman" pitchFamily="18" charset="0"/>
                <a:cs typeface="Times New Roman" pitchFamily="18" charset="0"/>
              </a:rPr>
              <a:t>Viết đoạn văn tả một đồ vật (đồ chơi, máy móc, trang phục,…) thể hiện một ý tưởng sáng tạo của em. Gắn kèm tranh thể hiện ý tưởng đó</a:t>
            </a:r>
          </a:p>
        </p:txBody>
      </p:sp>
      <p:sp>
        <p:nvSpPr>
          <p:cNvPr id="22" name="Rectangle 21">
            <a:extLst>
              <a:ext uri="{FF2B5EF4-FFF2-40B4-BE49-F238E27FC236}">
                <a16:creationId xmlns:a16="http://schemas.microsoft.com/office/drawing/2014/main" id="{4A0574E2-F997-4EC3-A4DE-16C3F6AA6359}"/>
              </a:ext>
            </a:extLst>
          </p:cNvPr>
          <p:cNvSpPr/>
          <p:nvPr/>
        </p:nvSpPr>
        <p:spPr>
          <a:xfrm>
            <a:off x="670718" y="1066799"/>
            <a:ext cx="6858000" cy="646331"/>
          </a:xfrm>
          <a:prstGeom prst="rect">
            <a:avLst/>
          </a:prstGeom>
          <a:noFill/>
        </p:spPr>
        <p:txBody>
          <a:bodyPr wrap="square">
            <a:spAutoFit/>
          </a:bodyPr>
          <a:lstStyle/>
          <a:p>
            <a:pPr algn="just"/>
            <a:endParaRPr lang="vi-VN" sz="3600"/>
          </a:p>
        </p:txBody>
      </p:sp>
      <p:grpSp>
        <p:nvGrpSpPr>
          <p:cNvPr id="21" name="Group 20">
            <a:extLst>
              <a:ext uri="{FF2B5EF4-FFF2-40B4-BE49-F238E27FC236}">
                <a16:creationId xmlns:a16="http://schemas.microsoft.com/office/drawing/2014/main" id="{4346F891-A77C-40BF-95B0-9DD82C998263}"/>
              </a:ext>
            </a:extLst>
          </p:cNvPr>
          <p:cNvGrpSpPr/>
          <p:nvPr/>
        </p:nvGrpSpPr>
        <p:grpSpPr>
          <a:xfrm>
            <a:off x="4290219" y="42893"/>
            <a:ext cx="7696200" cy="1781575"/>
            <a:chOff x="3375819" y="42893"/>
            <a:chExt cx="7696200" cy="1781575"/>
          </a:xfrm>
        </p:grpSpPr>
        <p:grpSp>
          <p:nvGrpSpPr>
            <p:cNvPr id="23" name="Group 22">
              <a:extLst>
                <a:ext uri="{FF2B5EF4-FFF2-40B4-BE49-F238E27FC236}">
                  <a16:creationId xmlns:a16="http://schemas.microsoft.com/office/drawing/2014/main" id="{5F9CF255-56EE-40C8-BD3B-ED58FD1FAACC}"/>
                </a:ext>
              </a:extLst>
            </p:cNvPr>
            <p:cNvGrpSpPr/>
            <p:nvPr/>
          </p:nvGrpSpPr>
          <p:grpSpPr>
            <a:xfrm>
              <a:off x="4617134" y="42893"/>
              <a:ext cx="6255239" cy="1013727"/>
              <a:chOff x="4539228" y="103852"/>
              <a:chExt cx="6149694" cy="1013727"/>
            </a:xfrm>
          </p:grpSpPr>
          <p:grpSp>
            <p:nvGrpSpPr>
              <p:cNvPr id="26" name="Group 25">
                <a:extLst>
                  <a:ext uri="{FF2B5EF4-FFF2-40B4-BE49-F238E27FC236}">
                    <a16:creationId xmlns:a16="http://schemas.microsoft.com/office/drawing/2014/main" id="{75435EC9-2F4C-4942-B9ED-257DEFC7E471}"/>
                  </a:ext>
                </a:extLst>
              </p:cNvPr>
              <p:cNvGrpSpPr/>
              <p:nvPr/>
            </p:nvGrpSpPr>
            <p:grpSpPr>
              <a:xfrm>
                <a:off x="4539228" y="103852"/>
                <a:ext cx="6149694" cy="1013727"/>
                <a:chOff x="4539228" y="103852"/>
                <a:chExt cx="6149694" cy="1013727"/>
              </a:xfrm>
            </p:grpSpPr>
            <p:sp>
              <p:nvSpPr>
                <p:cNvPr id="28" name="TextBox 27">
                  <a:extLst>
                    <a:ext uri="{FF2B5EF4-FFF2-40B4-BE49-F238E27FC236}">
                      <a16:creationId xmlns:a16="http://schemas.microsoft.com/office/drawing/2014/main" id="{3E832668-6612-4FCD-99E0-D754F4845DE5}"/>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9" name="TextBox 28">
                  <a:extLst>
                    <a:ext uri="{FF2B5EF4-FFF2-40B4-BE49-F238E27FC236}">
                      <a16:creationId xmlns:a16="http://schemas.microsoft.com/office/drawing/2014/main" id="{898EA4C5-7C22-4476-91BC-92B39F7FE3DE}"/>
                    </a:ext>
                  </a:extLst>
                </p:cNvPr>
                <p:cNvSpPr txBox="1"/>
                <p:nvPr/>
              </p:nvSpPr>
              <p:spPr>
                <a:xfrm>
                  <a:off x="5453915" y="594359"/>
                  <a:ext cx="3333965"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7</a:t>
                  </a:r>
                </a:p>
              </p:txBody>
            </p:sp>
          </p:grpSp>
          <p:cxnSp>
            <p:nvCxnSpPr>
              <p:cNvPr id="27" name="Straight Connector 26">
                <a:extLst>
                  <a:ext uri="{FF2B5EF4-FFF2-40B4-BE49-F238E27FC236}">
                    <a16:creationId xmlns:a16="http://schemas.microsoft.com/office/drawing/2014/main" id="{A2031250-277F-4067-8041-4F2574A26718}"/>
                  </a:ext>
                </a:extLst>
              </p:cNvPr>
              <p:cNvCxnSpPr>
                <a:cxnSpLocks/>
              </p:cNvCxnSpPr>
              <p:nvPr/>
            </p:nvCxnSpPr>
            <p:spPr>
              <a:xfrm>
                <a:off x="5644015" y="1082039"/>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a:extLst>
                <a:ext uri="{FF2B5EF4-FFF2-40B4-BE49-F238E27FC236}">
                  <a16:creationId xmlns:a16="http://schemas.microsoft.com/office/drawing/2014/main" id="{8AA06A4B-0951-4B69-B712-A4F3F0A3B0AC}"/>
                </a:ext>
              </a:extLst>
            </p:cNvPr>
            <p:cNvSpPr txBox="1">
              <a:spLocks noChangeArrowheads="1"/>
            </p:cNvSpPr>
            <p:nvPr/>
          </p:nvSpPr>
          <p:spPr bwMode="auto">
            <a:xfrm>
              <a:off x="3375819" y="1248490"/>
              <a:ext cx="7696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Ý T</a:t>
              </a:r>
              <a:r>
                <a:rPr lang="vi-VN" sz="2800" b="1">
                  <a:solidFill>
                    <a:srgbClr val="0000CC"/>
                  </a:solidFill>
                  <a:effectLst>
                    <a:outerShdw blurRad="38100" dist="38100" dir="2700000" algn="tl">
                      <a:srgbClr val="000000">
                        <a:alpha val="43137"/>
                      </a:srgbClr>
                    </a:outerShdw>
                  </a:effectLst>
                  <a:latin typeface="Times New Roman" pitchFamily="18" charset="0"/>
                </a:rPr>
                <a:t>ƯỞNG CỦA EM</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pic>
        <p:nvPicPr>
          <p:cNvPr id="14" name="Picture 13">
            <a:extLst>
              <a:ext uri="{FF2B5EF4-FFF2-40B4-BE49-F238E27FC236}">
                <a16:creationId xmlns:a16="http://schemas.microsoft.com/office/drawing/2014/main" id="{951A5CDB-348A-4745-913E-05CE7072C53F}"/>
              </a:ext>
            </a:extLst>
          </p:cNvPr>
          <p:cNvPicPr>
            <a:picLocks noChangeAspect="1"/>
          </p:cNvPicPr>
          <p:nvPr/>
        </p:nvPicPr>
        <p:blipFill rotWithShape="1">
          <a:blip r:embed="rId2">
            <a:extLst>
              <a:ext uri="{28A0092B-C50C-407E-A947-70E740481C1C}">
                <a14:useLocalDpi xmlns:a14="http://schemas.microsoft.com/office/drawing/2010/main" val="0"/>
              </a:ext>
            </a:extLst>
          </a:blip>
          <a:srcRect l="13335" t="13333" r="9824" b="65001"/>
          <a:stretch/>
        </p:blipFill>
        <p:spPr>
          <a:xfrm>
            <a:off x="2347118" y="3105329"/>
            <a:ext cx="12344400" cy="5892058"/>
          </a:xfrm>
          <a:prstGeom prst="rect">
            <a:avLst/>
          </a:prstGeom>
        </p:spPr>
      </p:pic>
    </p:spTree>
    <p:extLst>
      <p:ext uri="{BB962C8B-B14F-4D97-AF65-F5344CB8AC3E}">
        <p14:creationId xmlns:p14="http://schemas.microsoft.com/office/powerpoint/2010/main" val="1348788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08918" y="1905000"/>
            <a:ext cx="14020801" cy="1200329"/>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a:t>
            </a:r>
            <a:r>
              <a:rPr lang="vi-VN" sz="3600" b="1">
                <a:solidFill>
                  <a:srgbClr val="FF0066"/>
                </a:solidFill>
                <a:latin typeface="Times New Roman" pitchFamily="18" charset="0"/>
                <a:cs typeface="Times New Roman" pitchFamily="18" charset="0"/>
              </a:rPr>
              <a:t>Viết đoạn văn tả một đồ vật (đồ chơi, máy móc, trang phục,…) thể hiện một ý tưởng sáng tạo của em. Gắn kèm tranh thể hiện ý tưởng đó</a:t>
            </a:r>
          </a:p>
        </p:txBody>
      </p:sp>
      <p:sp>
        <p:nvSpPr>
          <p:cNvPr id="22" name="Rectangle 21">
            <a:extLst>
              <a:ext uri="{FF2B5EF4-FFF2-40B4-BE49-F238E27FC236}">
                <a16:creationId xmlns:a16="http://schemas.microsoft.com/office/drawing/2014/main" id="{4A0574E2-F997-4EC3-A4DE-16C3F6AA6359}"/>
              </a:ext>
            </a:extLst>
          </p:cNvPr>
          <p:cNvSpPr/>
          <p:nvPr/>
        </p:nvSpPr>
        <p:spPr>
          <a:xfrm>
            <a:off x="670718" y="1066799"/>
            <a:ext cx="6858000" cy="646331"/>
          </a:xfrm>
          <a:prstGeom prst="rect">
            <a:avLst/>
          </a:prstGeom>
          <a:noFill/>
        </p:spPr>
        <p:txBody>
          <a:bodyPr wrap="square">
            <a:spAutoFit/>
          </a:bodyPr>
          <a:lstStyle/>
          <a:p>
            <a:pPr algn="just"/>
            <a:endParaRPr lang="vi-VN" sz="3600"/>
          </a:p>
        </p:txBody>
      </p:sp>
      <p:grpSp>
        <p:nvGrpSpPr>
          <p:cNvPr id="21" name="Group 20">
            <a:extLst>
              <a:ext uri="{FF2B5EF4-FFF2-40B4-BE49-F238E27FC236}">
                <a16:creationId xmlns:a16="http://schemas.microsoft.com/office/drawing/2014/main" id="{4346F891-A77C-40BF-95B0-9DD82C998263}"/>
              </a:ext>
            </a:extLst>
          </p:cNvPr>
          <p:cNvGrpSpPr/>
          <p:nvPr/>
        </p:nvGrpSpPr>
        <p:grpSpPr>
          <a:xfrm>
            <a:off x="4252119" y="42893"/>
            <a:ext cx="7696200" cy="1630978"/>
            <a:chOff x="3337719" y="42893"/>
            <a:chExt cx="7696200" cy="1630978"/>
          </a:xfrm>
        </p:grpSpPr>
        <p:grpSp>
          <p:nvGrpSpPr>
            <p:cNvPr id="23" name="Group 22">
              <a:extLst>
                <a:ext uri="{FF2B5EF4-FFF2-40B4-BE49-F238E27FC236}">
                  <a16:creationId xmlns:a16="http://schemas.microsoft.com/office/drawing/2014/main" id="{5F9CF255-56EE-40C8-BD3B-ED58FD1FAACC}"/>
                </a:ext>
              </a:extLst>
            </p:cNvPr>
            <p:cNvGrpSpPr/>
            <p:nvPr/>
          </p:nvGrpSpPr>
          <p:grpSpPr>
            <a:xfrm>
              <a:off x="4617134" y="42893"/>
              <a:ext cx="6255239" cy="1013727"/>
              <a:chOff x="4539228" y="103852"/>
              <a:chExt cx="6149694" cy="1013727"/>
            </a:xfrm>
          </p:grpSpPr>
          <p:grpSp>
            <p:nvGrpSpPr>
              <p:cNvPr id="26" name="Group 25">
                <a:extLst>
                  <a:ext uri="{FF2B5EF4-FFF2-40B4-BE49-F238E27FC236}">
                    <a16:creationId xmlns:a16="http://schemas.microsoft.com/office/drawing/2014/main" id="{75435EC9-2F4C-4942-B9ED-257DEFC7E471}"/>
                  </a:ext>
                </a:extLst>
              </p:cNvPr>
              <p:cNvGrpSpPr/>
              <p:nvPr/>
            </p:nvGrpSpPr>
            <p:grpSpPr>
              <a:xfrm>
                <a:off x="4539228" y="103852"/>
                <a:ext cx="6149694" cy="1013727"/>
                <a:chOff x="4539228" y="103852"/>
                <a:chExt cx="6149694" cy="1013727"/>
              </a:xfrm>
            </p:grpSpPr>
            <p:sp>
              <p:nvSpPr>
                <p:cNvPr id="28" name="TextBox 27">
                  <a:extLst>
                    <a:ext uri="{FF2B5EF4-FFF2-40B4-BE49-F238E27FC236}">
                      <a16:creationId xmlns:a16="http://schemas.microsoft.com/office/drawing/2014/main" id="{3E832668-6612-4FCD-99E0-D754F4845DE5}"/>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9" name="TextBox 28">
                  <a:extLst>
                    <a:ext uri="{FF2B5EF4-FFF2-40B4-BE49-F238E27FC236}">
                      <a16:creationId xmlns:a16="http://schemas.microsoft.com/office/drawing/2014/main" id="{898EA4C5-7C22-4476-91BC-92B39F7FE3DE}"/>
                    </a:ext>
                  </a:extLst>
                </p:cNvPr>
                <p:cNvSpPr txBox="1"/>
                <p:nvPr/>
              </p:nvSpPr>
              <p:spPr>
                <a:xfrm>
                  <a:off x="5453915" y="594359"/>
                  <a:ext cx="3333965"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7</a:t>
                  </a:r>
                </a:p>
              </p:txBody>
            </p:sp>
          </p:grpSp>
          <p:cxnSp>
            <p:nvCxnSpPr>
              <p:cNvPr id="27" name="Straight Connector 26">
                <a:extLst>
                  <a:ext uri="{FF2B5EF4-FFF2-40B4-BE49-F238E27FC236}">
                    <a16:creationId xmlns:a16="http://schemas.microsoft.com/office/drawing/2014/main" id="{A2031250-277F-4067-8041-4F2574A26718}"/>
                  </a:ext>
                </a:extLst>
              </p:cNvPr>
              <p:cNvCxnSpPr>
                <a:cxnSpLocks/>
              </p:cNvCxnSpPr>
              <p:nvPr/>
            </p:nvCxnSpPr>
            <p:spPr>
              <a:xfrm>
                <a:off x="5644015" y="1082039"/>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a:extLst>
                <a:ext uri="{FF2B5EF4-FFF2-40B4-BE49-F238E27FC236}">
                  <a16:creationId xmlns:a16="http://schemas.microsoft.com/office/drawing/2014/main" id="{8AA06A4B-0951-4B69-B712-A4F3F0A3B0AC}"/>
                </a:ext>
              </a:extLst>
            </p:cNvPr>
            <p:cNvSpPr txBox="1">
              <a:spLocks noChangeArrowheads="1"/>
            </p:cNvSpPr>
            <p:nvPr/>
          </p:nvSpPr>
          <p:spPr bwMode="auto">
            <a:xfrm>
              <a:off x="3337719" y="1097893"/>
              <a:ext cx="7696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Ý T</a:t>
              </a:r>
              <a:r>
                <a:rPr lang="vi-VN" sz="2800" b="1">
                  <a:solidFill>
                    <a:srgbClr val="0000CC"/>
                  </a:solidFill>
                  <a:effectLst>
                    <a:outerShdw blurRad="38100" dist="38100" dir="2700000" algn="tl">
                      <a:srgbClr val="000000">
                        <a:alpha val="43137"/>
                      </a:srgbClr>
                    </a:outerShdw>
                  </a:effectLst>
                  <a:latin typeface="Times New Roman" pitchFamily="18" charset="0"/>
                </a:rPr>
                <a:t>ƯỞNG CỦA EM</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pic>
        <p:nvPicPr>
          <p:cNvPr id="15" name="Picture 14">
            <a:extLst>
              <a:ext uri="{FF2B5EF4-FFF2-40B4-BE49-F238E27FC236}">
                <a16:creationId xmlns:a16="http://schemas.microsoft.com/office/drawing/2014/main" id="{4E300CD7-0202-4C86-A0FA-D048F623DD10}"/>
              </a:ext>
            </a:extLst>
          </p:cNvPr>
          <p:cNvPicPr>
            <a:picLocks noChangeAspect="1"/>
          </p:cNvPicPr>
          <p:nvPr/>
        </p:nvPicPr>
        <p:blipFill rotWithShape="1">
          <a:blip r:embed="rId2">
            <a:extLst>
              <a:ext uri="{28A0092B-C50C-407E-A947-70E740481C1C}">
                <a14:useLocalDpi xmlns:a14="http://schemas.microsoft.com/office/drawing/2010/main" val="0"/>
              </a:ext>
            </a:extLst>
          </a:blip>
          <a:srcRect l="17165" t="37168" r="14343" b="26667"/>
          <a:stretch/>
        </p:blipFill>
        <p:spPr>
          <a:xfrm>
            <a:off x="1585119" y="3352800"/>
            <a:ext cx="13335000" cy="5489448"/>
          </a:xfrm>
          <a:prstGeom prst="rect">
            <a:avLst/>
          </a:prstGeom>
        </p:spPr>
      </p:pic>
    </p:spTree>
    <p:extLst>
      <p:ext uri="{BB962C8B-B14F-4D97-AF65-F5344CB8AC3E}">
        <p14:creationId xmlns:p14="http://schemas.microsoft.com/office/powerpoint/2010/main" val="2211373942"/>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08918" y="1905000"/>
            <a:ext cx="14020801" cy="1200329"/>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a:t>
            </a:r>
            <a:r>
              <a:rPr lang="vi-VN" sz="3600" b="1">
                <a:solidFill>
                  <a:srgbClr val="FF0066"/>
                </a:solidFill>
                <a:latin typeface="Times New Roman" pitchFamily="18" charset="0"/>
                <a:cs typeface="Times New Roman" pitchFamily="18" charset="0"/>
              </a:rPr>
              <a:t>Viết đoạn văn tả một đồ vật (đồ chơi, máy móc, trang phục,…) thể hiện một ý tưởng sáng tạo của em. Gắn kèm tranh thể hiện ý tưởng đó</a:t>
            </a:r>
          </a:p>
        </p:txBody>
      </p:sp>
      <p:sp>
        <p:nvSpPr>
          <p:cNvPr id="22" name="Rectangle 21">
            <a:extLst>
              <a:ext uri="{FF2B5EF4-FFF2-40B4-BE49-F238E27FC236}">
                <a16:creationId xmlns:a16="http://schemas.microsoft.com/office/drawing/2014/main" id="{4A0574E2-F997-4EC3-A4DE-16C3F6AA6359}"/>
              </a:ext>
            </a:extLst>
          </p:cNvPr>
          <p:cNvSpPr/>
          <p:nvPr/>
        </p:nvSpPr>
        <p:spPr>
          <a:xfrm>
            <a:off x="670718" y="1066799"/>
            <a:ext cx="6858000" cy="646331"/>
          </a:xfrm>
          <a:prstGeom prst="rect">
            <a:avLst/>
          </a:prstGeom>
          <a:noFill/>
        </p:spPr>
        <p:txBody>
          <a:bodyPr wrap="square">
            <a:spAutoFit/>
          </a:bodyPr>
          <a:lstStyle/>
          <a:p>
            <a:pPr algn="just"/>
            <a:endParaRPr lang="vi-VN" sz="3600"/>
          </a:p>
        </p:txBody>
      </p:sp>
      <p:grpSp>
        <p:nvGrpSpPr>
          <p:cNvPr id="21" name="Group 20">
            <a:extLst>
              <a:ext uri="{FF2B5EF4-FFF2-40B4-BE49-F238E27FC236}">
                <a16:creationId xmlns:a16="http://schemas.microsoft.com/office/drawing/2014/main" id="{4346F891-A77C-40BF-95B0-9DD82C998263}"/>
              </a:ext>
            </a:extLst>
          </p:cNvPr>
          <p:cNvGrpSpPr/>
          <p:nvPr/>
        </p:nvGrpSpPr>
        <p:grpSpPr>
          <a:xfrm>
            <a:off x="4252119" y="42893"/>
            <a:ext cx="7696200" cy="1630978"/>
            <a:chOff x="3337719" y="42893"/>
            <a:chExt cx="7696200" cy="1630978"/>
          </a:xfrm>
        </p:grpSpPr>
        <p:grpSp>
          <p:nvGrpSpPr>
            <p:cNvPr id="23" name="Group 22">
              <a:extLst>
                <a:ext uri="{FF2B5EF4-FFF2-40B4-BE49-F238E27FC236}">
                  <a16:creationId xmlns:a16="http://schemas.microsoft.com/office/drawing/2014/main" id="{5F9CF255-56EE-40C8-BD3B-ED58FD1FAACC}"/>
                </a:ext>
              </a:extLst>
            </p:cNvPr>
            <p:cNvGrpSpPr/>
            <p:nvPr/>
          </p:nvGrpSpPr>
          <p:grpSpPr>
            <a:xfrm>
              <a:off x="4617134" y="42893"/>
              <a:ext cx="6255239" cy="1013727"/>
              <a:chOff x="4539228" y="103852"/>
              <a:chExt cx="6149694" cy="1013727"/>
            </a:xfrm>
          </p:grpSpPr>
          <p:grpSp>
            <p:nvGrpSpPr>
              <p:cNvPr id="26" name="Group 25">
                <a:extLst>
                  <a:ext uri="{FF2B5EF4-FFF2-40B4-BE49-F238E27FC236}">
                    <a16:creationId xmlns:a16="http://schemas.microsoft.com/office/drawing/2014/main" id="{75435EC9-2F4C-4942-B9ED-257DEFC7E471}"/>
                  </a:ext>
                </a:extLst>
              </p:cNvPr>
              <p:cNvGrpSpPr/>
              <p:nvPr/>
            </p:nvGrpSpPr>
            <p:grpSpPr>
              <a:xfrm>
                <a:off x="4539228" y="103852"/>
                <a:ext cx="6149694" cy="1013727"/>
                <a:chOff x="4539228" y="103852"/>
                <a:chExt cx="6149694" cy="1013727"/>
              </a:xfrm>
            </p:grpSpPr>
            <p:sp>
              <p:nvSpPr>
                <p:cNvPr id="28" name="TextBox 27">
                  <a:extLst>
                    <a:ext uri="{FF2B5EF4-FFF2-40B4-BE49-F238E27FC236}">
                      <a16:creationId xmlns:a16="http://schemas.microsoft.com/office/drawing/2014/main" id="{3E832668-6612-4FCD-99E0-D754F4845DE5}"/>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9" name="TextBox 28">
                  <a:extLst>
                    <a:ext uri="{FF2B5EF4-FFF2-40B4-BE49-F238E27FC236}">
                      <a16:creationId xmlns:a16="http://schemas.microsoft.com/office/drawing/2014/main" id="{898EA4C5-7C22-4476-91BC-92B39F7FE3DE}"/>
                    </a:ext>
                  </a:extLst>
                </p:cNvPr>
                <p:cNvSpPr txBox="1"/>
                <p:nvPr/>
              </p:nvSpPr>
              <p:spPr>
                <a:xfrm>
                  <a:off x="5453915" y="594359"/>
                  <a:ext cx="3333965"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7</a:t>
                  </a:r>
                </a:p>
              </p:txBody>
            </p:sp>
          </p:grpSp>
          <p:cxnSp>
            <p:nvCxnSpPr>
              <p:cNvPr id="27" name="Straight Connector 26">
                <a:extLst>
                  <a:ext uri="{FF2B5EF4-FFF2-40B4-BE49-F238E27FC236}">
                    <a16:creationId xmlns:a16="http://schemas.microsoft.com/office/drawing/2014/main" id="{A2031250-277F-4067-8041-4F2574A26718}"/>
                  </a:ext>
                </a:extLst>
              </p:cNvPr>
              <p:cNvCxnSpPr>
                <a:cxnSpLocks/>
              </p:cNvCxnSpPr>
              <p:nvPr/>
            </p:nvCxnSpPr>
            <p:spPr>
              <a:xfrm>
                <a:off x="5644015" y="1082039"/>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a:extLst>
                <a:ext uri="{FF2B5EF4-FFF2-40B4-BE49-F238E27FC236}">
                  <a16:creationId xmlns:a16="http://schemas.microsoft.com/office/drawing/2014/main" id="{8AA06A4B-0951-4B69-B712-A4F3F0A3B0AC}"/>
                </a:ext>
              </a:extLst>
            </p:cNvPr>
            <p:cNvSpPr txBox="1">
              <a:spLocks noChangeArrowheads="1"/>
            </p:cNvSpPr>
            <p:nvPr/>
          </p:nvSpPr>
          <p:spPr bwMode="auto">
            <a:xfrm>
              <a:off x="3337719" y="1097893"/>
              <a:ext cx="7696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Ý T</a:t>
              </a:r>
              <a:r>
                <a:rPr lang="vi-VN" sz="2800" b="1">
                  <a:solidFill>
                    <a:srgbClr val="0000CC"/>
                  </a:solidFill>
                  <a:effectLst>
                    <a:outerShdw blurRad="38100" dist="38100" dir="2700000" algn="tl">
                      <a:srgbClr val="000000">
                        <a:alpha val="43137"/>
                      </a:srgbClr>
                    </a:outerShdw>
                  </a:effectLst>
                  <a:latin typeface="Times New Roman" pitchFamily="18" charset="0"/>
                </a:rPr>
                <a:t>ƯỞNG CỦA EM</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pic>
        <p:nvPicPr>
          <p:cNvPr id="4" name="Picture 3">
            <a:extLst>
              <a:ext uri="{FF2B5EF4-FFF2-40B4-BE49-F238E27FC236}">
                <a16:creationId xmlns:a16="http://schemas.microsoft.com/office/drawing/2014/main" id="{05228BEF-F348-4E9D-A3BF-3D173E645112}"/>
              </a:ext>
            </a:extLst>
          </p:cNvPr>
          <p:cNvPicPr>
            <a:picLocks noChangeAspect="1"/>
          </p:cNvPicPr>
          <p:nvPr/>
        </p:nvPicPr>
        <p:blipFill rotWithShape="1">
          <a:blip r:embed="rId2">
            <a:extLst>
              <a:ext uri="{28A0092B-C50C-407E-A947-70E740481C1C}">
                <a14:useLocalDpi xmlns:a14="http://schemas.microsoft.com/office/drawing/2010/main" val="0"/>
              </a:ext>
            </a:extLst>
          </a:blip>
          <a:srcRect l="11302" t="74820" r="14050" b="2315"/>
          <a:stretch/>
        </p:blipFill>
        <p:spPr>
          <a:xfrm>
            <a:off x="1356519" y="3261510"/>
            <a:ext cx="13563600" cy="5334000"/>
          </a:xfrm>
          <a:prstGeom prst="rect">
            <a:avLst/>
          </a:prstGeom>
        </p:spPr>
      </p:pic>
    </p:spTree>
    <p:extLst>
      <p:ext uri="{BB962C8B-B14F-4D97-AF65-F5344CB8AC3E}">
        <p14:creationId xmlns:p14="http://schemas.microsoft.com/office/powerpoint/2010/main" val="4205950563"/>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497948" y="1710524"/>
            <a:ext cx="14020801" cy="1200329"/>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a:t>
            </a:r>
            <a:r>
              <a:rPr lang="vi-VN" sz="3600" b="1">
                <a:solidFill>
                  <a:srgbClr val="FF0066"/>
                </a:solidFill>
                <a:latin typeface="Times New Roman" pitchFamily="18" charset="0"/>
                <a:cs typeface="Times New Roman" pitchFamily="18" charset="0"/>
              </a:rPr>
              <a:t>Viết đoạn văn tả một đồ vật (đồ chơi, máy móc, trang phục,…) thể hiện một ý tưởng sáng tạo của em. Gắn kèm tranh thể hiện ý tưởng đó.</a:t>
            </a:r>
          </a:p>
        </p:txBody>
      </p:sp>
      <p:sp>
        <p:nvSpPr>
          <p:cNvPr id="22" name="Rectangle 21">
            <a:extLst>
              <a:ext uri="{FF2B5EF4-FFF2-40B4-BE49-F238E27FC236}">
                <a16:creationId xmlns:a16="http://schemas.microsoft.com/office/drawing/2014/main" id="{4A0574E2-F997-4EC3-A4DE-16C3F6AA6359}"/>
              </a:ext>
            </a:extLst>
          </p:cNvPr>
          <p:cNvSpPr/>
          <p:nvPr/>
        </p:nvSpPr>
        <p:spPr>
          <a:xfrm>
            <a:off x="670718" y="1066799"/>
            <a:ext cx="6858000" cy="646331"/>
          </a:xfrm>
          <a:prstGeom prst="rect">
            <a:avLst/>
          </a:prstGeom>
          <a:noFill/>
        </p:spPr>
        <p:txBody>
          <a:bodyPr wrap="square">
            <a:spAutoFit/>
          </a:bodyPr>
          <a:lstStyle/>
          <a:p>
            <a:pPr algn="just"/>
            <a:endParaRPr lang="vi-VN" sz="3600"/>
          </a:p>
        </p:txBody>
      </p:sp>
      <p:grpSp>
        <p:nvGrpSpPr>
          <p:cNvPr id="21" name="Group 20">
            <a:extLst>
              <a:ext uri="{FF2B5EF4-FFF2-40B4-BE49-F238E27FC236}">
                <a16:creationId xmlns:a16="http://schemas.microsoft.com/office/drawing/2014/main" id="{4346F891-A77C-40BF-95B0-9DD82C998263}"/>
              </a:ext>
            </a:extLst>
          </p:cNvPr>
          <p:cNvGrpSpPr/>
          <p:nvPr/>
        </p:nvGrpSpPr>
        <p:grpSpPr>
          <a:xfrm>
            <a:off x="4252119" y="42893"/>
            <a:ext cx="7696200" cy="1630978"/>
            <a:chOff x="3337719" y="42893"/>
            <a:chExt cx="7696200" cy="1630978"/>
          </a:xfrm>
        </p:grpSpPr>
        <p:grpSp>
          <p:nvGrpSpPr>
            <p:cNvPr id="23" name="Group 22">
              <a:extLst>
                <a:ext uri="{FF2B5EF4-FFF2-40B4-BE49-F238E27FC236}">
                  <a16:creationId xmlns:a16="http://schemas.microsoft.com/office/drawing/2014/main" id="{5F9CF255-56EE-40C8-BD3B-ED58FD1FAACC}"/>
                </a:ext>
              </a:extLst>
            </p:cNvPr>
            <p:cNvGrpSpPr/>
            <p:nvPr/>
          </p:nvGrpSpPr>
          <p:grpSpPr>
            <a:xfrm>
              <a:off x="4617134" y="42893"/>
              <a:ext cx="6255239" cy="1013727"/>
              <a:chOff x="4539228" y="103852"/>
              <a:chExt cx="6149694" cy="1013727"/>
            </a:xfrm>
          </p:grpSpPr>
          <p:grpSp>
            <p:nvGrpSpPr>
              <p:cNvPr id="26" name="Group 25">
                <a:extLst>
                  <a:ext uri="{FF2B5EF4-FFF2-40B4-BE49-F238E27FC236}">
                    <a16:creationId xmlns:a16="http://schemas.microsoft.com/office/drawing/2014/main" id="{75435EC9-2F4C-4942-B9ED-257DEFC7E471}"/>
                  </a:ext>
                </a:extLst>
              </p:cNvPr>
              <p:cNvGrpSpPr/>
              <p:nvPr/>
            </p:nvGrpSpPr>
            <p:grpSpPr>
              <a:xfrm>
                <a:off x="4539228" y="103852"/>
                <a:ext cx="6149694" cy="1013727"/>
                <a:chOff x="4539228" y="103852"/>
                <a:chExt cx="6149694" cy="1013727"/>
              </a:xfrm>
            </p:grpSpPr>
            <p:sp>
              <p:nvSpPr>
                <p:cNvPr id="28" name="TextBox 27">
                  <a:extLst>
                    <a:ext uri="{FF2B5EF4-FFF2-40B4-BE49-F238E27FC236}">
                      <a16:creationId xmlns:a16="http://schemas.microsoft.com/office/drawing/2014/main" id="{3E832668-6612-4FCD-99E0-D754F4845DE5}"/>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9" name="TextBox 28">
                  <a:extLst>
                    <a:ext uri="{FF2B5EF4-FFF2-40B4-BE49-F238E27FC236}">
                      <a16:creationId xmlns:a16="http://schemas.microsoft.com/office/drawing/2014/main" id="{898EA4C5-7C22-4476-91BC-92B39F7FE3DE}"/>
                    </a:ext>
                  </a:extLst>
                </p:cNvPr>
                <p:cNvSpPr txBox="1"/>
                <p:nvPr/>
              </p:nvSpPr>
              <p:spPr>
                <a:xfrm>
                  <a:off x="5453915" y="594359"/>
                  <a:ext cx="3333965"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7</a:t>
                  </a:r>
                </a:p>
              </p:txBody>
            </p:sp>
          </p:grpSp>
          <p:cxnSp>
            <p:nvCxnSpPr>
              <p:cNvPr id="27" name="Straight Connector 26">
                <a:extLst>
                  <a:ext uri="{FF2B5EF4-FFF2-40B4-BE49-F238E27FC236}">
                    <a16:creationId xmlns:a16="http://schemas.microsoft.com/office/drawing/2014/main" id="{A2031250-277F-4067-8041-4F2574A26718}"/>
                  </a:ext>
                </a:extLst>
              </p:cNvPr>
              <p:cNvCxnSpPr>
                <a:cxnSpLocks/>
              </p:cNvCxnSpPr>
              <p:nvPr/>
            </p:nvCxnSpPr>
            <p:spPr>
              <a:xfrm>
                <a:off x="5644015" y="1082039"/>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a:extLst>
                <a:ext uri="{FF2B5EF4-FFF2-40B4-BE49-F238E27FC236}">
                  <a16:creationId xmlns:a16="http://schemas.microsoft.com/office/drawing/2014/main" id="{8AA06A4B-0951-4B69-B712-A4F3F0A3B0AC}"/>
                </a:ext>
              </a:extLst>
            </p:cNvPr>
            <p:cNvSpPr txBox="1">
              <a:spLocks noChangeArrowheads="1"/>
            </p:cNvSpPr>
            <p:nvPr/>
          </p:nvSpPr>
          <p:spPr bwMode="auto">
            <a:xfrm>
              <a:off x="3337719" y="1097893"/>
              <a:ext cx="7696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Ý T</a:t>
              </a:r>
              <a:r>
                <a:rPr lang="vi-VN" sz="2800" b="1">
                  <a:solidFill>
                    <a:srgbClr val="0000CC"/>
                  </a:solidFill>
                  <a:effectLst>
                    <a:outerShdw blurRad="38100" dist="38100" dir="2700000" algn="tl">
                      <a:srgbClr val="000000">
                        <a:alpha val="43137"/>
                      </a:srgbClr>
                    </a:outerShdw>
                  </a:effectLst>
                  <a:latin typeface="Times New Roman" pitchFamily="18" charset="0"/>
                </a:rPr>
                <a:t>ƯỞNG CỦA EM</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a:extLst>
              <a:ext uri="{FF2B5EF4-FFF2-40B4-BE49-F238E27FC236}">
                <a16:creationId xmlns:a16="http://schemas.microsoft.com/office/drawing/2014/main" id="{2AA097EE-6971-477E-80BD-82F2881F47A2}"/>
              </a:ext>
            </a:extLst>
          </p:cNvPr>
          <p:cNvSpPr/>
          <p:nvPr/>
        </p:nvSpPr>
        <p:spPr>
          <a:xfrm>
            <a:off x="1460682" y="2947506"/>
            <a:ext cx="13585540" cy="5853141"/>
          </a:xfrm>
          <a:prstGeom prst="rect">
            <a:avLst/>
          </a:prstGeom>
        </p:spPr>
        <p:txBody>
          <a:bodyPr wrap="square">
            <a:spAutoFit/>
          </a:bodyPr>
          <a:lstStyle/>
          <a:p>
            <a:pPr algn="just">
              <a:lnSpc>
                <a:spcPct val="107000"/>
              </a:lnSpc>
              <a:spcAft>
                <a:spcPts val="0"/>
              </a:spcAft>
            </a:pPr>
            <a:r>
              <a:rPr lang="en-US" sz="32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L</a:t>
            </a:r>
            <a:r>
              <a:rPr lang="vi-VN" sz="32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a:t>
            </a:r>
            <a:r>
              <a:rPr lang="en-US" sz="32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u ý:</a:t>
            </a:r>
            <a:endParaRPr lang="vi-VN" sz="32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Ý tưởng sáng tạo của các em có thể đơn giản như làm một đồ dùng học tập</a:t>
            </a:r>
            <a:endParaRPr lang="vi-VN" sz="32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(hoặc đồ chơi, đồ dùng ở nhà,...) thuận tiện hơn những đồ dùng đang có. VD, bạn Nguyễn Thị Kim Ngân chỉ cắt dán một chiếc váy nhưng sản phẩm của bạn ấy rất đẹp và có một sáng tạo nhỏ là dùng những hạt ngô dán lên váy thay cho hạt cườm.</a:t>
            </a:r>
            <a:endParaRPr lang="vi-VN" sz="32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Ý tưởng sáng tạo cũng có thể là một sản phẩm thể hiện mơ ước của các em như Rồ bốt và đường của bạn Hà Quang Dũng.</a:t>
            </a:r>
            <a:endParaRPr lang="vi-VN" sz="32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Đây là giờ học Tiếng Việt, trong giờ học này, bài học chỉ yêu cầu các em vẽ, viết về ý tưởng, không cần làm sản phẩm thể hiện ý tưởng đó. Với một số sản phẩm đơn giản, các em có thể làm sản phẩm ở nhà, sau giờ học.</a:t>
            </a:r>
            <a:endParaRPr lang="vi-VN" sz="32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40375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648752" y="1859873"/>
            <a:ext cx="5575167" cy="584775"/>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2. </a:t>
            </a:r>
            <a:r>
              <a:rPr lang="vi-VN" sz="3200" b="1">
                <a:solidFill>
                  <a:srgbClr val="FF0000"/>
                </a:solidFill>
                <a:latin typeface="Times New Roman" pitchFamily="18" charset="0"/>
                <a:cs typeface="Times New Roman" pitchFamily="18" charset="0"/>
              </a:rPr>
              <a:t>Trình bày phác họa ý tưởng</a:t>
            </a:r>
          </a:p>
        </p:txBody>
      </p:sp>
      <p:sp>
        <p:nvSpPr>
          <p:cNvPr id="22" name="Rectangle 21">
            <a:extLst>
              <a:ext uri="{FF2B5EF4-FFF2-40B4-BE49-F238E27FC236}">
                <a16:creationId xmlns:a16="http://schemas.microsoft.com/office/drawing/2014/main" id="{4A0574E2-F997-4EC3-A4DE-16C3F6AA6359}"/>
              </a:ext>
            </a:extLst>
          </p:cNvPr>
          <p:cNvSpPr/>
          <p:nvPr/>
        </p:nvSpPr>
        <p:spPr>
          <a:xfrm>
            <a:off x="670718" y="1066799"/>
            <a:ext cx="6858000" cy="646331"/>
          </a:xfrm>
          <a:prstGeom prst="rect">
            <a:avLst/>
          </a:prstGeom>
          <a:noFill/>
        </p:spPr>
        <p:txBody>
          <a:bodyPr wrap="square">
            <a:spAutoFit/>
          </a:bodyPr>
          <a:lstStyle/>
          <a:p>
            <a:pPr algn="just"/>
            <a:endParaRPr lang="vi-VN" sz="3600"/>
          </a:p>
        </p:txBody>
      </p:sp>
      <p:sp>
        <p:nvSpPr>
          <p:cNvPr id="12" name="Text Box 11">
            <a:extLst>
              <a:ext uri="{FF2B5EF4-FFF2-40B4-BE49-F238E27FC236}">
                <a16:creationId xmlns:a16="http://schemas.microsoft.com/office/drawing/2014/main" id="{B331FCED-C1F6-42D9-8105-7EE922F68DA5}"/>
              </a:ext>
            </a:extLst>
          </p:cNvPr>
          <p:cNvSpPr txBox="1">
            <a:spLocks noChangeArrowheads="1"/>
          </p:cNvSpPr>
          <p:nvPr/>
        </p:nvSpPr>
        <p:spPr bwMode="auto">
          <a:xfrm>
            <a:off x="2118519" y="2619613"/>
            <a:ext cx="11811000" cy="5893921"/>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ts val="0"/>
              </a:spcBef>
              <a:spcAft>
                <a:spcPts val="600"/>
              </a:spcAft>
              <a:buFontTx/>
              <a:buNone/>
            </a:pPr>
            <a:r>
              <a:rPr lang="vi-VN" altLang="en-US" b="1">
                <a:solidFill>
                  <a:srgbClr val="FF0000"/>
                </a:solidFill>
                <a:latin typeface="Times New Roman" panose="02020603050405020304" pitchFamily="18" charset="0"/>
                <a:cs typeface="Times New Roman" panose="02020603050405020304" pitchFamily="18" charset="0"/>
              </a:rPr>
              <a:t>Ví dụ:</a:t>
            </a:r>
          </a:p>
          <a:p>
            <a:pPr marL="0" indent="0" algn="just" eaLnBrk="1" hangingPunct="1">
              <a:spcBef>
                <a:spcPts val="0"/>
              </a:spcBef>
              <a:spcAft>
                <a:spcPts val="600"/>
              </a:spcAft>
              <a:buFontTx/>
              <a:buNone/>
            </a:pPr>
            <a:r>
              <a:rPr lang="vi-VN" altLang="en-US" b="1">
                <a:solidFill>
                  <a:srgbClr val="0000CC"/>
                </a:solidFill>
                <a:latin typeface="Times New Roman" panose="02020603050405020304" pitchFamily="18" charset="0"/>
                <a:cs typeface="Times New Roman" panose="02020603050405020304" pitchFamily="18" charset="0"/>
              </a:rPr>
              <a:t>        Em sẽ vẽ (cắt dán), viết về một quyển vở hoặc một cặp sách biết nói lời nhắc nhở HS không quên đồ dùng học tập. </a:t>
            </a:r>
          </a:p>
          <a:p>
            <a:pPr marL="0" indent="0" algn="just" eaLnBrk="1" hangingPunct="1">
              <a:spcBef>
                <a:spcPts val="0"/>
              </a:spcBef>
              <a:spcAft>
                <a:spcPts val="600"/>
              </a:spcAft>
              <a:buFontTx/>
              <a:buNone/>
            </a:pPr>
            <a:r>
              <a:rPr lang="vi-VN" altLang="en-US" b="1">
                <a:solidFill>
                  <a:srgbClr val="0000CC"/>
                </a:solidFill>
                <a:latin typeface="Times New Roman" panose="02020603050405020304" pitchFamily="18" charset="0"/>
                <a:cs typeface="Times New Roman" panose="02020603050405020304" pitchFamily="18" charset="0"/>
              </a:rPr>
              <a:t>        Em có ý tưởng làm một ô tô đồ chơi biết hát, biết nói lời khuyên có ích về an toàn giao thông. </a:t>
            </a:r>
          </a:p>
          <a:p>
            <a:pPr algn="just" eaLnBrk="1" hangingPunct="1">
              <a:spcBef>
                <a:spcPts val="0"/>
              </a:spcBef>
              <a:spcAft>
                <a:spcPts val="600"/>
              </a:spcAft>
              <a:buFontTx/>
              <a:buNone/>
            </a:pPr>
            <a:r>
              <a:rPr lang="vi-VN" altLang="en-US" b="1">
                <a:solidFill>
                  <a:srgbClr val="0000CC"/>
                </a:solidFill>
                <a:latin typeface="Times New Roman" panose="02020603050405020304" pitchFamily="18" charset="0"/>
                <a:cs typeface="Times New Roman" panose="02020603050405020304" pitchFamily="18" charset="0"/>
              </a:rPr>
              <a:t>        Em có ý tưởng làm một con trâu từ các lon nước ngọt tái chế, …</a:t>
            </a:r>
          </a:p>
          <a:p>
            <a:pPr algn="just" eaLnBrk="1" hangingPunct="1">
              <a:spcBef>
                <a:spcPts val="0"/>
              </a:spcBef>
              <a:spcAft>
                <a:spcPts val="600"/>
              </a:spcAft>
              <a:buFontTx/>
              <a:buNone/>
            </a:pPr>
            <a:r>
              <a:rPr lang="vi-VN" altLang="en-US" b="1">
                <a:solidFill>
                  <a:srgbClr val="0000CC"/>
                </a:solidFill>
                <a:latin typeface="Times New Roman" panose="02020603050405020304" pitchFamily="18" charset="0"/>
                <a:cs typeface="Times New Roman" panose="02020603050405020304" pitchFamily="18" charset="0"/>
              </a:rPr>
              <a:t>        Em có ý tưởng làm một ngôi nhà thông minh có đèn,quạt tự bật, tắt.</a:t>
            </a:r>
          </a:p>
          <a:p>
            <a:pPr marL="0" indent="0" algn="just" eaLnBrk="1" hangingPunct="1">
              <a:spcBef>
                <a:spcPts val="0"/>
              </a:spcBef>
              <a:spcAft>
                <a:spcPts val="600"/>
              </a:spcAft>
              <a:buFontTx/>
              <a:buNone/>
            </a:pPr>
            <a:r>
              <a:rPr lang="vi-VN" altLang="en-US" b="1">
                <a:solidFill>
                  <a:srgbClr val="0000CC"/>
                </a:solidFill>
                <a:latin typeface="Times New Roman" panose="02020603050405020304" pitchFamily="18" charset="0"/>
                <a:cs typeface="Times New Roman" panose="02020603050405020304" pitchFamily="18" charset="0"/>
              </a:rPr>
              <a:t>        Em có ý tưởng về một ngôi nhà biết sưởi ấm con người vào mùa đông, làm con người mát mẻ vào mùa hè,...</a:t>
            </a:r>
          </a:p>
        </p:txBody>
      </p:sp>
      <p:grpSp>
        <p:nvGrpSpPr>
          <p:cNvPr id="19" name="Group 18">
            <a:extLst>
              <a:ext uri="{FF2B5EF4-FFF2-40B4-BE49-F238E27FC236}">
                <a16:creationId xmlns:a16="http://schemas.microsoft.com/office/drawing/2014/main" id="{4B7BAC88-69AA-4C9E-BFF4-7C43BD5648F3}"/>
              </a:ext>
            </a:extLst>
          </p:cNvPr>
          <p:cNvGrpSpPr/>
          <p:nvPr/>
        </p:nvGrpSpPr>
        <p:grpSpPr>
          <a:xfrm>
            <a:off x="4252119" y="42893"/>
            <a:ext cx="7696200" cy="1630978"/>
            <a:chOff x="3337719" y="42893"/>
            <a:chExt cx="7696200" cy="1630978"/>
          </a:xfrm>
        </p:grpSpPr>
        <p:grpSp>
          <p:nvGrpSpPr>
            <p:cNvPr id="34" name="Group 33">
              <a:extLst>
                <a:ext uri="{FF2B5EF4-FFF2-40B4-BE49-F238E27FC236}">
                  <a16:creationId xmlns:a16="http://schemas.microsoft.com/office/drawing/2014/main" id="{1F26B4BC-E3AE-42E4-BE35-A8ED31588AFE}"/>
                </a:ext>
              </a:extLst>
            </p:cNvPr>
            <p:cNvGrpSpPr/>
            <p:nvPr/>
          </p:nvGrpSpPr>
          <p:grpSpPr>
            <a:xfrm>
              <a:off x="4617134" y="42893"/>
              <a:ext cx="6255239" cy="1013727"/>
              <a:chOff x="4539228" y="103852"/>
              <a:chExt cx="6149694" cy="1013727"/>
            </a:xfrm>
          </p:grpSpPr>
          <p:grpSp>
            <p:nvGrpSpPr>
              <p:cNvPr id="36" name="Group 35">
                <a:extLst>
                  <a:ext uri="{FF2B5EF4-FFF2-40B4-BE49-F238E27FC236}">
                    <a16:creationId xmlns:a16="http://schemas.microsoft.com/office/drawing/2014/main" id="{966EA2BA-26C4-49A3-A2C4-64707FDE7CC1}"/>
                  </a:ext>
                </a:extLst>
              </p:cNvPr>
              <p:cNvGrpSpPr/>
              <p:nvPr/>
            </p:nvGrpSpPr>
            <p:grpSpPr>
              <a:xfrm>
                <a:off x="4539228" y="103852"/>
                <a:ext cx="6149694" cy="1013727"/>
                <a:chOff x="4539228" y="103852"/>
                <a:chExt cx="6149694" cy="1013727"/>
              </a:xfrm>
            </p:grpSpPr>
            <p:sp>
              <p:nvSpPr>
                <p:cNvPr id="38" name="TextBox 37">
                  <a:extLst>
                    <a:ext uri="{FF2B5EF4-FFF2-40B4-BE49-F238E27FC236}">
                      <a16:creationId xmlns:a16="http://schemas.microsoft.com/office/drawing/2014/main" id="{1181E3A0-A1E2-4608-99E0-1E40ADFAF4B6}"/>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9" name="TextBox 38">
                  <a:extLst>
                    <a:ext uri="{FF2B5EF4-FFF2-40B4-BE49-F238E27FC236}">
                      <a16:creationId xmlns:a16="http://schemas.microsoft.com/office/drawing/2014/main" id="{F91D746D-0745-43D9-8A0C-6B911A681C9B}"/>
                    </a:ext>
                  </a:extLst>
                </p:cNvPr>
                <p:cNvSpPr txBox="1"/>
                <p:nvPr/>
              </p:nvSpPr>
              <p:spPr>
                <a:xfrm>
                  <a:off x="5453915" y="594359"/>
                  <a:ext cx="3333965"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7</a:t>
                  </a:r>
                </a:p>
              </p:txBody>
            </p:sp>
          </p:grpSp>
          <p:cxnSp>
            <p:nvCxnSpPr>
              <p:cNvPr id="37" name="Straight Connector 36">
                <a:extLst>
                  <a:ext uri="{FF2B5EF4-FFF2-40B4-BE49-F238E27FC236}">
                    <a16:creationId xmlns:a16="http://schemas.microsoft.com/office/drawing/2014/main" id="{C9C625A8-B508-4AA4-A6B2-87AE1685835D}"/>
                  </a:ext>
                </a:extLst>
              </p:cNvPr>
              <p:cNvCxnSpPr>
                <a:cxnSpLocks/>
              </p:cNvCxnSpPr>
              <p:nvPr/>
            </p:nvCxnSpPr>
            <p:spPr>
              <a:xfrm>
                <a:off x="5644015" y="1082039"/>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a:extLst>
                <a:ext uri="{FF2B5EF4-FFF2-40B4-BE49-F238E27FC236}">
                  <a16:creationId xmlns:a16="http://schemas.microsoft.com/office/drawing/2014/main" id="{F5F2E06B-9CE4-4D5B-B706-ECEB39148598}"/>
                </a:ext>
              </a:extLst>
            </p:cNvPr>
            <p:cNvSpPr txBox="1">
              <a:spLocks noChangeArrowheads="1"/>
            </p:cNvSpPr>
            <p:nvPr/>
          </p:nvSpPr>
          <p:spPr bwMode="auto">
            <a:xfrm>
              <a:off x="3337719" y="1097893"/>
              <a:ext cx="7696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Ý T</a:t>
              </a:r>
              <a:r>
                <a:rPr lang="vi-VN" sz="2800" b="1">
                  <a:solidFill>
                    <a:srgbClr val="0000CC"/>
                  </a:solidFill>
                  <a:effectLst>
                    <a:outerShdw blurRad="38100" dist="38100" dir="2700000" algn="tl">
                      <a:srgbClr val="000000">
                        <a:alpha val="43137"/>
                      </a:srgbClr>
                    </a:outerShdw>
                  </a:effectLst>
                  <a:latin typeface="Times New Roman" pitchFamily="18" charset="0"/>
                </a:rPr>
                <a:t>ƯỞNG CỦA EM</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0238619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fade">
                                      <p:cBhvr>
                                        <p:cTn id="42" dur="1000"/>
                                        <p:tgtEl>
                                          <p:spTgt spid="12">
                                            <p:txEl>
                                              <p:pRg st="5" end="5"/>
                                            </p:txEl>
                                          </p:spTgt>
                                        </p:tgtEl>
                                      </p:cBhvr>
                                    </p:animEffect>
                                    <p:anim calcmode="lin" valueType="num">
                                      <p:cBhvr>
                                        <p:cTn id="43"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199835" y="5056336"/>
            <a:ext cx="9115337" cy="584775"/>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4. </a:t>
            </a:r>
            <a:r>
              <a:rPr lang="vi-VN" sz="3200" b="1">
                <a:solidFill>
                  <a:srgbClr val="FF0000"/>
                </a:solidFill>
                <a:latin typeface="Times New Roman" pitchFamily="18" charset="0"/>
                <a:cs typeface="Times New Roman" pitchFamily="18" charset="0"/>
              </a:rPr>
              <a:t>Viết đoạn văn và trang trí bài của mình</a:t>
            </a:r>
          </a:p>
        </p:txBody>
      </p:sp>
      <p:sp>
        <p:nvSpPr>
          <p:cNvPr id="22" name="Rectangle 21">
            <a:extLst>
              <a:ext uri="{FF2B5EF4-FFF2-40B4-BE49-F238E27FC236}">
                <a16:creationId xmlns:a16="http://schemas.microsoft.com/office/drawing/2014/main" id="{4A0574E2-F997-4EC3-A4DE-16C3F6AA6359}"/>
              </a:ext>
            </a:extLst>
          </p:cNvPr>
          <p:cNvSpPr/>
          <p:nvPr/>
        </p:nvSpPr>
        <p:spPr>
          <a:xfrm>
            <a:off x="670718" y="1066799"/>
            <a:ext cx="6858000" cy="646331"/>
          </a:xfrm>
          <a:prstGeom prst="rect">
            <a:avLst/>
          </a:prstGeom>
          <a:noFill/>
        </p:spPr>
        <p:txBody>
          <a:bodyPr wrap="square">
            <a:spAutoFit/>
          </a:bodyPr>
          <a:lstStyle/>
          <a:p>
            <a:pPr algn="just"/>
            <a:endParaRPr lang="vi-VN" sz="3600"/>
          </a:p>
        </p:txBody>
      </p:sp>
      <p:sp>
        <p:nvSpPr>
          <p:cNvPr id="12" name="Text Box 11">
            <a:extLst>
              <a:ext uri="{FF2B5EF4-FFF2-40B4-BE49-F238E27FC236}">
                <a16:creationId xmlns:a16="http://schemas.microsoft.com/office/drawing/2014/main" id="{B331FCED-C1F6-42D9-8105-7EE922F68DA5}"/>
              </a:ext>
            </a:extLst>
          </p:cNvPr>
          <p:cNvSpPr txBox="1">
            <a:spLocks noChangeArrowheads="1"/>
          </p:cNvSpPr>
          <p:nvPr/>
        </p:nvSpPr>
        <p:spPr bwMode="auto">
          <a:xfrm>
            <a:off x="2337846" y="5767549"/>
            <a:ext cx="11811000" cy="3035446"/>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lnSpc>
                <a:spcPct val="150000"/>
              </a:lnSpc>
              <a:spcBef>
                <a:spcPts val="0"/>
              </a:spcBef>
              <a:spcAft>
                <a:spcPts val="600"/>
              </a:spcAft>
              <a:buFontTx/>
              <a:buNone/>
            </a:pPr>
            <a:r>
              <a:rPr lang="vi-VN" altLang="en-US" b="1">
                <a:solidFill>
                  <a:srgbClr val="FF0000"/>
                </a:solidFill>
                <a:latin typeface="Times New Roman" panose="02020603050405020304" pitchFamily="18" charset="0"/>
                <a:cs typeface="Times New Roman" panose="02020603050405020304" pitchFamily="18" charset="0"/>
              </a:rPr>
              <a:t>     </a:t>
            </a:r>
            <a:r>
              <a:rPr lang="vi-VN" altLang="en-US" b="1">
                <a:solidFill>
                  <a:srgbClr val="0000CC"/>
                </a:solidFill>
                <a:latin typeface="Times New Roman" panose="02020603050405020304" pitchFamily="18" charset="0"/>
                <a:cs typeface="Times New Roman" panose="02020603050405020304" pitchFamily="18" charset="0"/>
              </a:rPr>
              <a:t>+ Có thể vẽ, cắt dán bức tranh thể hiện ý tưởng sáng tạo trước, sau đó mới viết đoạn văn trình bày ý tưởng; hoặc ngược lại: viết trước; vẽ, cắt dán, trang trí sau.</a:t>
            </a:r>
          </a:p>
          <a:p>
            <a:pPr marL="0" indent="0" algn="just" eaLnBrk="1" hangingPunct="1">
              <a:lnSpc>
                <a:spcPct val="150000"/>
              </a:lnSpc>
              <a:spcBef>
                <a:spcPts val="0"/>
              </a:spcBef>
              <a:spcAft>
                <a:spcPts val="600"/>
              </a:spcAft>
              <a:buFontTx/>
              <a:buNone/>
            </a:pPr>
            <a:r>
              <a:rPr lang="vi-VN" altLang="en-US" b="1">
                <a:solidFill>
                  <a:srgbClr val="0000CC"/>
                </a:solidFill>
                <a:latin typeface="Times New Roman" panose="02020603050405020304" pitchFamily="18" charset="0"/>
                <a:cs typeface="Times New Roman" panose="02020603050405020304" pitchFamily="18" charset="0"/>
              </a:rPr>
              <a:t>     + Có thể viết, vẽ vào VBT hoặc vào giấy khổ A4.</a:t>
            </a:r>
          </a:p>
        </p:txBody>
      </p:sp>
      <p:grpSp>
        <p:nvGrpSpPr>
          <p:cNvPr id="19" name="Group 18">
            <a:extLst>
              <a:ext uri="{FF2B5EF4-FFF2-40B4-BE49-F238E27FC236}">
                <a16:creationId xmlns:a16="http://schemas.microsoft.com/office/drawing/2014/main" id="{4B7BAC88-69AA-4C9E-BFF4-7C43BD5648F3}"/>
              </a:ext>
            </a:extLst>
          </p:cNvPr>
          <p:cNvGrpSpPr/>
          <p:nvPr/>
        </p:nvGrpSpPr>
        <p:grpSpPr>
          <a:xfrm>
            <a:off x="4252119" y="42893"/>
            <a:ext cx="7696200" cy="1630978"/>
            <a:chOff x="3337719" y="42893"/>
            <a:chExt cx="7696200" cy="1630978"/>
          </a:xfrm>
        </p:grpSpPr>
        <p:grpSp>
          <p:nvGrpSpPr>
            <p:cNvPr id="34" name="Group 33">
              <a:extLst>
                <a:ext uri="{FF2B5EF4-FFF2-40B4-BE49-F238E27FC236}">
                  <a16:creationId xmlns:a16="http://schemas.microsoft.com/office/drawing/2014/main" id="{1F26B4BC-E3AE-42E4-BE35-A8ED31588AFE}"/>
                </a:ext>
              </a:extLst>
            </p:cNvPr>
            <p:cNvGrpSpPr/>
            <p:nvPr/>
          </p:nvGrpSpPr>
          <p:grpSpPr>
            <a:xfrm>
              <a:off x="4617134" y="42893"/>
              <a:ext cx="6255239" cy="1013727"/>
              <a:chOff x="4539228" y="103852"/>
              <a:chExt cx="6149694" cy="1013727"/>
            </a:xfrm>
          </p:grpSpPr>
          <p:grpSp>
            <p:nvGrpSpPr>
              <p:cNvPr id="36" name="Group 35">
                <a:extLst>
                  <a:ext uri="{FF2B5EF4-FFF2-40B4-BE49-F238E27FC236}">
                    <a16:creationId xmlns:a16="http://schemas.microsoft.com/office/drawing/2014/main" id="{966EA2BA-26C4-49A3-A2C4-64707FDE7CC1}"/>
                  </a:ext>
                </a:extLst>
              </p:cNvPr>
              <p:cNvGrpSpPr/>
              <p:nvPr/>
            </p:nvGrpSpPr>
            <p:grpSpPr>
              <a:xfrm>
                <a:off x="4539228" y="103852"/>
                <a:ext cx="6149694" cy="1013727"/>
                <a:chOff x="4539228" y="103852"/>
                <a:chExt cx="6149694" cy="1013727"/>
              </a:xfrm>
            </p:grpSpPr>
            <p:sp>
              <p:nvSpPr>
                <p:cNvPr id="38" name="TextBox 37">
                  <a:extLst>
                    <a:ext uri="{FF2B5EF4-FFF2-40B4-BE49-F238E27FC236}">
                      <a16:creationId xmlns:a16="http://schemas.microsoft.com/office/drawing/2014/main" id="{1181E3A0-A1E2-4608-99E0-1E40ADFAF4B6}"/>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9" name="TextBox 38">
                  <a:extLst>
                    <a:ext uri="{FF2B5EF4-FFF2-40B4-BE49-F238E27FC236}">
                      <a16:creationId xmlns:a16="http://schemas.microsoft.com/office/drawing/2014/main" id="{F91D746D-0745-43D9-8A0C-6B911A681C9B}"/>
                    </a:ext>
                  </a:extLst>
                </p:cNvPr>
                <p:cNvSpPr txBox="1"/>
                <p:nvPr/>
              </p:nvSpPr>
              <p:spPr>
                <a:xfrm>
                  <a:off x="5453915" y="594359"/>
                  <a:ext cx="3333965"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7</a:t>
                  </a:r>
                </a:p>
              </p:txBody>
            </p:sp>
          </p:grpSp>
          <p:cxnSp>
            <p:nvCxnSpPr>
              <p:cNvPr id="37" name="Straight Connector 36">
                <a:extLst>
                  <a:ext uri="{FF2B5EF4-FFF2-40B4-BE49-F238E27FC236}">
                    <a16:creationId xmlns:a16="http://schemas.microsoft.com/office/drawing/2014/main" id="{C9C625A8-B508-4AA4-A6B2-87AE1685835D}"/>
                  </a:ext>
                </a:extLst>
              </p:cNvPr>
              <p:cNvCxnSpPr>
                <a:cxnSpLocks/>
              </p:cNvCxnSpPr>
              <p:nvPr/>
            </p:nvCxnSpPr>
            <p:spPr>
              <a:xfrm>
                <a:off x="5644015" y="1082039"/>
                <a:ext cx="312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a:extLst>
                <a:ext uri="{FF2B5EF4-FFF2-40B4-BE49-F238E27FC236}">
                  <a16:creationId xmlns:a16="http://schemas.microsoft.com/office/drawing/2014/main" id="{F5F2E06B-9CE4-4D5B-B706-ECEB39148598}"/>
                </a:ext>
              </a:extLst>
            </p:cNvPr>
            <p:cNvSpPr txBox="1">
              <a:spLocks noChangeArrowheads="1"/>
            </p:cNvSpPr>
            <p:nvPr/>
          </p:nvSpPr>
          <p:spPr bwMode="auto">
            <a:xfrm>
              <a:off x="3337719" y="1097893"/>
              <a:ext cx="7696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Ý T</a:t>
              </a:r>
              <a:r>
                <a:rPr lang="vi-VN" sz="2800" b="1">
                  <a:solidFill>
                    <a:srgbClr val="0000CC"/>
                  </a:solidFill>
                  <a:effectLst>
                    <a:outerShdw blurRad="38100" dist="38100" dir="2700000" algn="tl">
                      <a:srgbClr val="000000">
                        <a:alpha val="43137"/>
                      </a:srgbClr>
                    </a:outerShdw>
                  </a:effectLst>
                  <a:latin typeface="Times New Roman" pitchFamily="18" charset="0"/>
                </a:rPr>
                <a:t>ƯỞNG CỦA EM</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13" name="Rectangle 12">
            <a:extLst>
              <a:ext uri="{FF2B5EF4-FFF2-40B4-BE49-F238E27FC236}">
                <a16:creationId xmlns:a16="http://schemas.microsoft.com/office/drawing/2014/main" id="{E60F2789-4F1C-46B6-A641-E55485A84F97}"/>
              </a:ext>
            </a:extLst>
          </p:cNvPr>
          <p:cNvSpPr/>
          <p:nvPr/>
        </p:nvSpPr>
        <p:spPr>
          <a:xfrm>
            <a:off x="2203627" y="1876768"/>
            <a:ext cx="9115337" cy="584775"/>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3. </a:t>
            </a:r>
            <a:r>
              <a:rPr lang="vi-VN" sz="3200" b="1">
                <a:solidFill>
                  <a:srgbClr val="FF0000"/>
                </a:solidFill>
                <a:latin typeface="Times New Roman" pitchFamily="18" charset="0"/>
                <a:cs typeface="Times New Roman" pitchFamily="18" charset="0"/>
              </a:rPr>
              <a:t>Tiêu chí đánh giá bài làm/sản phẩm:</a:t>
            </a:r>
          </a:p>
        </p:txBody>
      </p:sp>
      <p:sp>
        <p:nvSpPr>
          <p:cNvPr id="14" name="Text Box 11">
            <a:extLst>
              <a:ext uri="{FF2B5EF4-FFF2-40B4-BE49-F238E27FC236}">
                <a16:creationId xmlns:a16="http://schemas.microsoft.com/office/drawing/2014/main" id="{1EFDD55B-737B-4FAB-BE49-B8D32CC15284}"/>
              </a:ext>
            </a:extLst>
          </p:cNvPr>
          <p:cNvSpPr txBox="1">
            <a:spLocks noChangeArrowheads="1"/>
          </p:cNvSpPr>
          <p:nvPr/>
        </p:nvSpPr>
        <p:spPr bwMode="auto">
          <a:xfrm>
            <a:off x="2232819" y="2537516"/>
            <a:ext cx="11811000" cy="2373727"/>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ts val="0"/>
              </a:spcBef>
              <a:spcAft>
                <a:spcPts val="600"/>
              </a:spcAft>
              <a:buFontTx/>
              <a:buNone/>
            </a:pPr>
            <a:r>
              <a:rPr lang="vi-VN" altLang="en-US" b="1">
                <a:solidFill>
                  <a:srgbClr val="0000CC"/>
                </a:solidFill>
                <a:latin typeface="Times New Roman" panose="02020603050405020304" pitchFamily="18" charset="0"/>
                <a:cs typeface="Times New Roman" panose="02020603050405020304" pitchFamily="18" charset="0"/>
              </a:rPr>
              <a:t>- Bài viết rõ ràng, đủ nội dung.</a:t>
            </a:r>
          </a:p>
          <a:p>
            <a:pPr algn="just" eaLnBrk="1" hangingPunct="1">
              <a:lnSpc>
                <a:spcPct val="150000"/>
              </a:lnSpc>
              <a:spcBef>
                <a:spcPts val="0"/>
              </a:spcBef>
              <a:spcAft>
                <a:spcPts val="600"/>
              </a:spcAft>
              <a:buFontTx/>
              <a:buNone/>
            </a:pPr>
            <a:r>
              <a:rPr lang="vi-VN" altLang="en-US" b="1">
                <a:solidFill>
                  <a:srgbClr val="0000CC"/>
                </a:solidFill>
                <a:latin typeface="Times New Roman" panose="02020603050405020304" pitchFamily="18" charset="0"/>
                <a:cs typeface="Times New Roman" panose="02020603050405020304" pitchFamily="18" charset="0"/>
              </a:rPr>
              <a:t>- Mắc ít lỗi chính tả, ngữ pháp, sử dụng đúng các dấu câu.</a:t>
            </a:r>
          </a:p>
          <a:p>
            <a:pPr algn="just" eaLnBrk="1" hangingPunct="1">
              <a:lnSpc>
                <a:spcPct val="150000"/>
              </a:lnSpc>
              <a:spcBef>
                <a:spcPts val="0"/>
              </a:spcBef>
              <a:spcAft>
                <a:spcPts val="600"/>
              </a:spcAft>
              <a:buFontTx/>
              <a:buNone/>
            </a:pPr>
            <a:r>
              <a:rPr lang="vi-VN" altLang="en-US" b="1">
                <a:solidFill>
                  <a:srgbClr val="0000CC"/>
                </a:solidFill>
                <a:latin typeface="Times New Roman" panose="02020603050405020304" pitchFamily="18" charset="0"/>
                <a:cs typeface="Times New Roman" panose="02020603050405020304" pitchFamily="18" charset="0"/>
              </a:rPr>
              <a:t>- Vẽ, tô màu, trang trí cho bài viết và dán hình (nếu có).</a:t>
            </a:r>
          </a:p>
        </p:txBody>
      </p:sp>
    </p:spTree>
    <p:extLst>
      <p:ext uri="{BB962C8B-B14F-4D97-AF65-F5344CB8AC3E}">
        <p14:creationId xmlns:p14="http://schemas.microsoft.com/office/powerpoint/2010/main" val="8913455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1000"/>
                                        <p:tgtEl>
                                          <p:spTgt spid="14">
                                            <p:txEl>
                                              <p:pRg st="1" end="1"/>
                                            </p:txEl>
                                          </p:spTgt>
                                        </p:tgtEl>
                                      </p:cBhvr>
                                    </p:animEffect>
                                    <p:anim calcmode="lin" valueType="num">
                                      <p:cBhvr>
                                        <p:cTn id="22"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1000"/>
                                        <p:tgtEl>
                                          <p:spTgt spid="14">
                                            <p:txEl>
                                              <p:pRg st="2" end="2"/>
                                            </p:txEl>
                                          </p:spTgt>
                                        </p:tgtEl>
                                      </p:cBhvr>
                                    </p:animEffect>
                                    <p:anim calcmode="lin" valueType="num">
                                      <p:cBhvr>
                                        <p:cTn id="29"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Effect transition="in" filter="fade">
                                      <p:cBhvr>
                                        <p:cTn id="49" dur="1000"/>
                                        <p:tgtEl>
                                          <p:spTgt spid="12">
                                            <p:txEl>
                                              <p:pRg st="1" end="1"/>
                                            </p:txEl>
                                          </p:spTgt>
                                        </p:tgtEl>
                                      </p:cBhvr>
                                    </p:animEffect>
                                    <p:anim calcmode="lin" valueType="num">
                                      <p:cBhvr>
                                        <p:cTn id="5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10829</TotalTime>
  <Words>1107</Words>
  <Application>Microsoft Office PowerPoint</Application>
  <PresentationFormat>Custom</PresentationFormat>
  <Paragraphs>71</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Tuyết Trương</dc:creator>
  <cp:lastModifiedBy>Admin</cp:lastModifiedBy>
  <cp:revision>1334</cp:revision>
  <dcterms:created xsi:type="dcterms:W3CDTF">2008-09-09T22:52:10Z</dcterms:created>
  <dcterms:modified xsi:type="dcterms:W3CDTF">2022-08-20T09:08:19Z</dcterms:modified>
</cp:coreProperties>
</file>