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70" r:id="rId2"/>
  </p:sldMasterIdLst>
  <p:notesMasterIdLst>
    <p:notesMasterId r:id="rId21"/>
  </p:notesMasterIdLst>
  <p:sldIdLst>
    <p:sldId id="256" r:id="rId3"/>
    <p:sldId id="258" r:id="rId4"/>
    <p:sldId id="259" r:id="rId5"/>
    <p:sldId id="299" r:id="rId6"/>
    <p:sldId id="265" r:id="rId7"/>
    <p:sldId id="261" r:id="rId8"/>
    <p:sldId id="293" r:id="rId9"/>
    <p:sldId id="294" r:id="rId10"/>
    <p:sldId id="298" r:id="rId11"/>
    <p:sldId id="296" r:id="rId12"/>
    <p:sldId id="300" r:id="rId13"/>
    <p:sldId id="301" r:id="rId14"/>
    <p:sldId id="264" r:id="rId15"/>
    <p:sldId id="302" r:id="rId16"/>
    <p:sldId id="303" r:id="rId17"/>
    <p:sldId id="304" r:id="rId18"/>
    <p:sldId id="274" r:id="rId19"/>
    <p:sldId id="268" r:id="rId20"/>
  </p:sldIdLst>
  <p:sldSz cx="9144000" cy="5143500" type="screen16x9"/>
  <p:notesSz cx="6858000" cy="9144000"/>
  <p:embeddedFontLst>
    <p:embeddedFont>
      <p:font typeface="Abel" panose="02000506030000020004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mbria Math" panose="02040503050406030204" pitchFamily="18" charset="0"/>
      <p:regular r:id="rId29"/>
    </p:embeddedFont>
    <p:embeddedFont>
      <p:font typeface="Oswald Regular" pitchFamily="2" charset="77"/>
      <p:regular r:id="rId30"/>
      <p:bold r:id="rId31"/>
    </p:embeddedFont>
    <p:embeddedFont>
      <p:font typeface="Palatino Linotype" panose="02040502050505030304" pitchFamily="18" charset="0"/>
      <p:regular r:id="rId32"/>
      <p:bold r:id="rId33"/>
      <p:italic r:id="rId34"/>
      <p:boldItalic r:id="rId35"/>
    </p:embeddedFont>
    <p:embeddedFont>
      <p:font typeface="Passion One" panose="02000506080000020004" pitchFamily="2" charset="77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B3"/>
    <a:srgbClr val="FDE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D88139-4557-4F90-ACE3-FCAEA2E97E14}">
  <a:tblStyle styleId="{79D88139-4557-4F90-ACE3-FCAEA2E97E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6"/>
    <p:restoredTop sz="94676"/>
  </p:normalViewPr>
  <p:slideViewPr>
    <p:cSldViewPr snapToGrid="0" snapToObjects="1">
      <p:cViewPr varScale="1">
        <p:scale>
          <a:sx n="124" d="100"/>
          <a:sy n="124" d="100"/>
        </p:scale>
        <p:origin x="19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a6db7e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a6db7e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241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463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7cfa334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57cfa334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7c365f9a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7c365f9a0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52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7c365f9a0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7c365f9a0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554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377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40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186712" y="2164600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B72B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73440" y="154175"/>
            <a:ext cx="6823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Passion One"/>
              <a:buNone/>
              <a:defRPr sz="60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17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51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5049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878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8310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4822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037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8122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4072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77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 flipH="1">
            <a:off x="2300175" y="2241350"/>
            <a:ext cx="45438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420950" y="1707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subTitle" idx="1"/>
          </p:nvPr>
        </p:nvSpPr>
        <p:spPr>
          <a:xfrm>
            <a:off x="3242800" y="2605400"/>
            <a:ext cx="367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ctrTitle"/>
          </p:nvPr>
        </p:nvSpPr>
        <p:spPr>
          <a:xfrm>
            <a:off x="3242800" y="2087600"/>
            <a:ext cx="456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014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6434598" y="3106975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2"/>
          </p:nvPr>
        </p:nvSpPr>
        <p:spPr>
          <a:xfrm>
            <a:off x="4342088" y="3118300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3"/>
          </p:nvPr>
        </p:nvSpPr>
        <p:spPr>
          <a:xfrm>
            <a:off x="2249600" y="3118300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4"/>
          </p:nvPr>
        </p:nvSpPr>
        <p:spPr>
          <a:xfrm>
            <a:off x="4342075" y="3368138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5"/>
          </p:nvPr>
        </p:nvSpPr>
        <p:spPr>
          <a:xfrm>
            <a:off x="2249563" y="3368138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6"/>
          </p:nvPr>
        </p:nvSpPr>
        <p:spPr>
          <a:xfrm>
            <a:off x="6434588" y="3368150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6230150" y="817500"/>
            <a:ext cx="2021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54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3829951" y="3067325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21100" y="2696375"/>
            <a:ext cx="450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5465045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2"/>
          </p:nvPr>
        </p:nvSpPr>
        <p:spPr>
          <a:xfrm>
            <a:off x="3069563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674038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4"/>
          </p:nvPr>
        </p:nvSpPr>
        <p:spPr>
          <a:xfrm>
            <a:off x="3617650" y="2716163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5"/>
          </p:nvPr>
        </p:nvSpPr>
        <p:spPr>
          <a:xfrm>
            <a:off x="1222163" y="2716163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6013138" y="2716175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 userDrawn="1">
  <p:cSld name="TITLE_1_1_1_2_1_1">
    <p:bg>
      <p:bgPr>
        <a:blipFill dpi="0" rotWithShape="1">
          <a:blip r:embed="rId2">
            <a:alphaModFix/>
            <a:lum/>
          </a:blip>
          <a:srcRect/>
          <a:stretch>
            <a:fillRect t="-20000" r="-34000"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">
    <p:bg>
      <p:bgPr>
        <a:blipFill dpi="0" rotWithShape="1">
          <a:blip r:embed="rId2">
            <a:lum/>
          </a:blip>
          <a:srcRect/>
          <a:stretch>
            <a:fillRect l="-20000"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4899825" y="2480450"/>
            <a:ext cx="275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_1_1_1_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2189400" y="3800650"/>
            <a:ext cx="4765200" cy="3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400"/>
              <a:buNone/>
              <a:defRPr sz="2400">
                <a:solidFill>
                  <a:srgbClr val="5B72B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884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Passion One"/>
              <a:buNone/>
              <a:defRPr sz="28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6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855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9.emf"/><Relationship Id="rId10" Type="http://schemas.openxmlformats.org/officeDocument/2006/relationships/image" Target="../media/image21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ctrTitle"/>
          </p:nvPr>
        </p:nvSpPr>
        <p:spPr>
          <a:xfrm>
            <a:off x="3430869" y="427838"/>
            <a:ext cx="5042011" cy="21439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b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TRỰC CỦA MỘT ĐOẠN THẲNG</a:t>
            </a:r>
            <a:b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sz="3200" b="1" dirty="0">
              <a:solidFill>
                <a:srgbClr val="5B72B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Passion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737E5E-564E-F74D-8026-F403FE4E82CE}"/>
              </a:ext>
            </a:extLst>
          </p:cNvPr>
          <p:cNvSpPr txBox="1"/>
          <p:nvPr/>
        </p:nvSpPr>
        <p:spPr>
          <a:xfrm>
            <a:off x="318976" y="255859"/>
            <a:ext cx="5369442" cy="1230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11,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BC, 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 = 10cm.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12D1D-358E-F444-8FE4-4A63A1B24583}"/>
              </a:ext>
            </a:extLst>
          </p:cNvPr>
          <p:cNvSpPr txBox="1"/>
          <p:nvPr/>
        </p:nvSpPr>
        <p:spPr>
          <a:xfrm>
            <a:off x="4233004" y="1576426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 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 là trung điểm của BC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AM vuông góc với BC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ra AM là đường trung trực của đoạn BC.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ra AB = AC (theo định lí 1)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AC = 10cm. </a:t>
            </a:r>
            <a:endParaRPr lang="en-VN" sz="2400" dirty="0">
              <a:solidFill>
                <a:srgbClr val="003C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4A7B8-3138-1F48-8803-198C52F7F2B4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558122" y="1853722"/>
            <a:ext cx="2503578" cy="2091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2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C. HOẠT ĐỘNG VẬN DỤNG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6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737E5E-564E-F74D-8026-F403FE4E82CE}"/>
              </a:ext>
            </a:extLst>
          </p:cNvPr>
          <p:cNvSpPr txBox="1"/>
          <p:nvPr/>
        </p:nvSpPr>
        <p:spPr>
          <a:xfrm>
            <a:off x="318976" y="138896"/>
            <a:ext cx="8027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hai điểm M và N nằm trên đường trung trực d của đoạn thẳng EF. Chứng minh rằng 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12D1D-358E-F444-8FE4-4A63A1B24583}"/>
              </a:ext>
            </a:extLst>
          </p:cNvPr>
          <p:cNvSpPr txBox="1"/>
          <p:nvPr/>
        </p:nvSpPr>
        <p:spPr>
          <a:xfrm>
            <a:off x="3051544" y="1576426"/>
            <a:ext cx="57534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M và N nằm trên đường trung trực của EF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 ra ME = MF, NE = NF</a:t>
            </a:r>
            <a:endParaRPr lang="en-US" sz="2400" i="1" u="sng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 = MF (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cmt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VN" sz="2400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 = NF (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cmt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VN" sz="2400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MN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VN" sz="2400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                             (c – c – c) </a:t>
            </a:r>
            <a:endParaRPr lang="vi-VN" sz="2400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73C8BA-B2B4-3242-8401-16D5C9BF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627" y="2353783"/>
            <a:ext cx="1968300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4F11DD1-C46D-B842-A846-254B78A359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928710"/>
              </p:ext>
            </p:extLst>
          </p:nvPr>
        </p:nvGraphicFramePr>
        <p:xfrm>
          <a:off x="3873357" y="554394"/>
          <a:ext cx="2404152" cy="40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r:id="rId4" imgW="24574500" imgH="4102100" progId="Equation.DSMT4">
                  <p:embed/>
                </p:oleObj>
              </mc:Choice>
              <mc:Fallback>
                <p:oleObj r:id="rId4" imgW="24574500" imgH="4102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357" y="554394"/>
                        <a:ext cx="2404152" cy="400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D3839E4-925B-694C-9B9D-93517D6CB37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9" y="1446080"/>
            <a:ext cx="2086195" cy="2704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55B69DF-BC3D-6047-9C33-6A8C23CD0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736980"/>
              </p:ext>
            </p:extLst>
          </p:nvPr>
        </p:nvGraphicFramePr>
        <p:xfrm>
          <a:off x="3625392" y="2715932"/>
          <a:ext cx="108005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7" imgW="482600" imgH="165100" progId="Equation.DSMT4">
                  <p:embed/>
                </p:oleObj>
              </mc:Choice>
              <mc:Fallback>
                <p:oleObj r:id="rId7" imgW="482600" imgH="1651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392" y="2715932"/>
                        <a:ext cx="1080050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69407A7-0032-0049-B005-F38AC08E1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4890"/>
              </p:ext>
            </p:extLst>
          </p:nvPr>
        </p:nvGraphicFramePr>
        <p:xfrm>
          <a:off x="5131267" y="2723367"/>
          <a:ext cx="936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9" imgW="482600" imgH="165100" progId="Equation.DSMT4">
                  <p:embed/>
                </p:oleObj>
              </mc:Choice>
              <mc:Fallback>
                <p:oleObj r:id="rId9" imgW="482600" imgH="1651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267" y="2723367"/>
                        <a:ext cx="936000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3647A5C-1318-BF49-8F10-FF2ABC588A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35316"/>
              </p:ext>
            </p:extLst>
          </p:nvPr>
        </p:nvGraphicFramePr>
        <p:xfrm>
          <a:off x="3985089" y="4161034"/>
          <a:ext cx="216014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11" imgW="1066800" imgH="165100" progId="Equation.DSMT4">
                  <p:embed/>
                </p:oleObj>
              </mc:Choice>
              <mc:Fallback>
                <p:oleObj r:id="rId11" imgW="1066800" imgH="1651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089" y="4161034"/>
                        <a:ext cx="2160140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75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2485" y="1114425"/>
            <a:ext cx="62295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405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 NGHIỆM CỦNG CỐ</a:t>
            </a:r>
            <a:endParaRPr lang="vi-VN" sz="405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a là đường trung trực của đoạn thẳng MN. D là điểm nằm trên a. Khẳng định nào sau đây là đúng 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3013" y="1462009"/>
            <a:ext cx="3789751" cy="1056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DM = DN</a:t>
            </a:r>
            <a:endParaRPr lang="en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4637" y="1465150"/>
            <a:ext cx="3789751" cy="1056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 DM &gt; DN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23013" y="2628627"/>
            <a:ext cx="3789751" cy="9939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D là trung điểm của đoạn thẳng MN </a:t>
            </a:r>
            <a:endParaRPr lang="en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631768"/>
            <a:ext cx="3786427" cy="9939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  DM &lt; DN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736302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908839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917537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751280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C00000"/>
                </a:solidFill>
                <a:latin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884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điểm C thuộc đường trung trực của đoạn thẳng AB. Biết CA = 12cm. Độ dài đoạn thẳng CB là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A. 24cm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B. 12cm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C. 36cm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D. không tính được CB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C00000"/>
                </a:solidFill>
                <a:latin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240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2400" b="1" kern="1200" dirty="0">
                <a:solidFill>
                  <a:prstClr val="black"/>
                </a:solidFill>
                <a:latin typeface="+mj-lt"/>
              </a:rPr>
              <a:t>Câu 3: </a:t>
            </a:r>
            <a:r>
              <a:rPr lang="vi-VN" sz="2400" kern="1200" dirty="0">
                <a:solidFill>
                  <a:prstClr val="black"/>
                </a:solidFill>
                <a:latin typeface="+mj-lt"/>
              </a:rPr>
              <a:t>Hãy chọn phương án sai.</a:t>
            </a:r>
          </a:p>
          <a:p>
            <a:pPr algn="ctr"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+mj-lt"/>
              </a:rPr>
              <a:t>Cho C và D thuộc đường trung trực của đoạn thẳng AB. </a:t>
            </a:r>
          </a:p>
          <a:p>
            <a:pPr algn="ctr"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+mj-lt"/>
              </a:rPr>
              <a:t>Khi đó ta có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buClrTx/>
                  <a:defRPr/>
                </a:pPr>
                <a:r>
                  <a:rPr lang="vi-VN" sz="2400" kern="12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𝐷𝐶𝐴</m:t>
                        </m:r>
                      </m:e>
                    </m:acc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𝐷𝐶𝐵</m:t>
                        </m:r>
                      </m:e>
                    </m:acc>
                  </m:oMath>
                </a14:m>
                <a:endParaRPr lang="vi-VN" sz="2400" kern="1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2405" b="-1304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buClrTx/>
                  <a:defRPr/>
                </a:pPr>
                <a:r>
                  <a:rPr lang="vi-VN" sz="2400" kern="12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𝐶𝐷𝐵</m:t>
                        </m:r>
                      </m:e>
                    </m:acc>
                    <m:r>
                      <a:rPr lang="en-US" sz="24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endParaRPr lang="vi-VN" sz="2400" kern="1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12"/>
                <a:stretch>
                  <a:fillRect l="-2405" b="-1521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593266" y="2151844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buClrTx/>
                  <a:defRPr/>
                </a:pPr>
                <a:r>
                  <a:rPr lang="vi-VN" sz="2400" kern="12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en-US" sz="24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endParaRPr lang="vi-VN" sz="2400" kern="1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266" y="2151844"/>
                <a:ext cx="3680099" cy="578112"/>
              </a:xfrm>
              <a:prstGeom prst="rect">
                <a:avLst/>
              </a:prstGeom>
              <a:blipFill>
                <a:blip r:embed="rId13"/>
                <a:stretch>
                  <a:fillRect l="-2405" b="-1276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2665" y="2151844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buClrTx/>
                  <a:defRPr/>
                </a:pPr>
                <a:r>
                  <a:rPr lang="vi-VN" sz="2400" kern="12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en-US" sz="24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vi-VN" sz="2400" kern="12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51844"/>
                <a:ext cx="3680099" cy="578112"/>
              </a:xfrm>
              <a:prstGeom prst="rect">
                <a:avLst/>
              </a:prstGeom>
              <a:blipFill>
                <a:blip r:embed="rId14"/>
                <a:stretch>
                  <a:fillRect l="-2405" b="-1276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97" y="2199539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07" y="2182424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C00000"/>
                </a:solidFill>
                <a:latin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9348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1"/>
          <p:cNvSpPr txBox="1">
            <a:spLocks noGrp="1"/>
          </p:cNvSpPr>
          <p:nvPr>
            <p:ph type="subTitle" idx="1"/>
          </p:nvPr>
        </p:nvSpPr>
        <p:spPr>
          <a:xfrm>
            <a:off x="3850052" y="1143310"/>
            <a:ext cx="7334061" cy="2493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Học thuộc định lí 1 và định lí 2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Xem lại các bài tập đã làm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Làm bài tập 3,4,6 sgk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Xem trước bài mới</a:t>
            </a:r>
          </a:p>
        </p:txBody>
      </p:sp>
      <p:sp>
        <p:nvSpPr>
          <p:cNvPr id="550" name="Google Shape;550;p41"/>
          <p:cNvSpPr txBox="1">
            <a:spLocks noGrp="1"/>
          </p:cNvSpPr>
          <p:nvPr>
            <p:ph type="ctrTitle"/>
          </p:nvPr>
        </p:nvSpPr>
        <p:spPr>
          <a:xfrm>
            <a:off x="451654" y="250251"/>
            <a:ext cx="368143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solidFill>
                  <a:srgbClr val="003CB3"/>
                </a:solidFill>
                <a:latin typeface="Palatino Linotype" panose="02040502050505030304" pitchFamily="18" charset="0"/>
              </a:rPr>
              <a:t>GIAO VIỆC VỀ NHÀ</a:t>
            </a:r>
          </a:p>
        </p:txBody>
      </p:sp>
      <p:grpSp>
        <p:nvGrpSpPr>
          <p:cNvPr id="4" name="Google Shape;8370;p56">
            <a:extLst>
              <a:ext uri="{FF2B5EF4-FFF2-40B4-BE49-F238E27FC236}">
                <a16:creationId xmlns:a16="http://schemas.microsoft.com/office/drawing/2014/main" id="{83FF6206-3856-CF4B-8DE4-E186CAE040B3}"/>
              </a:ext>
            </a:extLst>
          </p:cNvPr>
          <p:cNvGrpSpPr/>
          <p:nvPr/>
        </p:nvGrpSpPr>
        <p:grpSpPr>
          <a:xfrm>
            <a:off x="839089" y="1897593"/>
            <a:ext cx="833238" cy="798596"/>
            <a:chOff x="1049375" y="2318350"/>
            <a:chExt cx="298525" cy="295400"/>
          </a:xfrm>
        </p:grpSpPr>
        <p:sp>
          <p:nvSpPr>
            <p:cNvPr id="5" name="Google Shape;8371;p56">
              <a:extLst>
                <a:ext uri="{FF2B5EF4-FFF2-40B4-BE49-F238E27FC236}">
                  <a16:creationId xmlns:a16="http://schemas.microsoft.com/office/drawing/2014/main" id="{E36ED40E-86B1-E046-B81B-C3EEF67C5756}"/>
                </a:ext>
              </a:extLst>
            </p:cNvPr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372;p56">
              <a:extLst>
                <a:ext uri="{FF2B5EF4-FFF2-40B4-BE49-F238E27FC236}">
                  <a16:creationId xmlns:a16="http://schemas.microsoft.com/office/drawing/2014/main" id="{255AF765-77B2-0D4C-9B27-C34C99AA7E8F}"/>
                </a:ext>
              </a:extLst>
            </p:cNvPr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373;p56">
              <a:extLst>
                <a:ext uri="{FF2B5EF4-FFF2-40B4-BE49-F238E27FC236}">
                  <a16:creationId xmlns:a16="http://schemas.microsoft.com/office/drawing/2014/main" id="{14A88EAD-6990-7641-B095-A5E5FEAD5B2A}"/>
                </a:ext>
              </a:extLst>
            </p:cNvPr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374;p56">
              <a:extLst>
                <a:ext uri="{FF2B5EF4-FFF2-40B4-BE49-F238E27FC236}">
                  <a16:creationId xmlns:a16="http://schemas.microsoft.com/office/drawing/2014/main" id="{0FE741A4-D452-8F47-8921-75BC9D09F864}"/>
                </a:ext>
              </a:extLst>
            </p:cNvPr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169;p50">
            <a:extLst>
              <a:ext uri="{FF2B5EF4-FFF2-40B4-BE49-F238E27FC236}">
                <a16:creationId xmlns:a16="http://schemas.microsoft.com/office/drawing/2014/main" id="{8D70F126-8F1B-3A42-958F-F96FD257CCA0}"/>
              </a:ext>
            </a:extLst>
          </p:cNvPr>
          <p:cNvGrpSpPr/>
          <p:nvPr/>
        </p:nvGrpSpPr>
        <p:grpSpPr>
          <a:xfrm>
            <a:off x="2271803" y="1200406"/>
            <a:ext cx="833238" cy="590153"/>
            <a:chOff x="-41526450" y="3653375"/>
            <a:chExt cx="315875" cy="247350"/>
          </a:xfrm>
        </p:grpSpPr>
        <p:sp>
          <p:nvSpPr>
            <p:cNvPr id="10" name="Google Shape;6170;p50">
              <a:extLst>
                <a:ext uri="{FF2B5EF4-FFF2-40B4-BE49-F238E27FC236}">
                  <a16:creationId xmlns:a16="http://schemas.microsoft.com/office/drawing/2014/main" id="{EE4DB896-ADF9-3045-BF9B-DCD3AE69BC31}"/>
                </a:ext>
              </a:extLst>
            </p:cNvPr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71;p50">
              <a:extLst>
                <a:ext uri="{FF2B5EF4-FFF2-40B4-BE49-F238E27FC236}">
                  <a16:creationId xmlns:a16="http://schemas.microsoft.com/office/drawing/2014/main" id="{0E4AEF8B-DFBC-7242-9F41-B868CD69D0A2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7420B7F-088F-F44F-A445-9EBC22AD6ED1}"/>
              </a:ext>
            </a:extLst>
          </p:cNvPr>
          <p:cNvSpPr txBox="1"/>
          <p:nvPr/>
        </p:nvSpPr>
        <p:spPr>
          <a:xfrm>
            <a:off x="1649666" y="954992"/>
            <a:ext cx="6826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800" b="1" dirty="0">
                <a:solidFill>
                  <a:srgbClr val="FDEAD9"/>
                </a:solidFill>
                <a:latin typeface="Palatino Linotype" panose="02040502050505030304" pitchFamily="18" charset="0"/>
              </a:rPr>
              <a:t>CẢM ƠN CÁC EM ĐÃ CHÚ Ý LẮNG NGHE !!!</a:t>
            </a:r>
          </a:p>
        </p:txBody>
      </p:sp>
      <p:sp>
        <p:nvSpPr>
          <p:cNvPr id="77" name="Google Shape;5965;p50">
            <a:extLst>
              <a:ext uri="{FF2B5EF4-FFF2-40B4-BE49-F238E27FC236}">
                <a16:creationId xmlns:a16="http://schemas.microsoft.com/office/drawing/2014/main" id="{70A22508-72B7-FF4B-AF12-A6BFFE0A9798}"/>
              </a:ext>
            </a:extLst>
          </p:cNvPr>
          <p:cNvSpPr/>
          <p:nvPr/>
        </p:nvSpPr>
        <p:spPr>
          <a:xfrm>
            <a:off x="235422" y="168557"/>
            <a:ext cx="344701" cy="345568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8" name="Google Shape;6098;p50">
            <a:extLst>
              <a:ext uri="{FF2B5EF4-FFF2-40B4-BE49-F238E27FC236}">
                <a16:creationId xmlns:a16="http://schemas.microsoft.com/office/drawing/2014/main" id="{E60F53C4-7CF2-2648-A2A3-E28F738B6D3D}"/>
              </a:ext>
            </a:extLst>
          </p:cNvPr>
          <p:cNvGrpSpPr/>
          <p:nvPr/>
        </p:nvGrpSpPr>
        <p:grpSpPr>
          <a:xfrm>
            <a:off x="1386300" y="4157736"/>
            <a:ext cx="640311" cy="814090"/>
            <a:chOff x="-37370925" y="3551975"/>
            <a:chExt cx="248900" cy="316450"/>
          </a:xfrm>
        </p:grpSpPr>
        <p:sp>
          <p:nvSpPr>
            <p:cNvPr id="79" name="Google Shape;6099;p50">
              <a:extLst>
                <a:ext uri="{FF2B5EF4-FFF2-40B4-BE49-F238E27FC236}">
                  <a16:creationId xmlns:a16="http://schemas.microsoft.com/office/drawing/2014/main" id="{A8DF5FBF-2A0A-784F-9FE6-A2894C65C534}"/>
                </a:ext>
              </a:extLst>
            </p:cNvPr>
            <p:cNvSpPr/>
            <p:nvPr/>
          </p:nvSpPr>
          <p:spPr>
            <a:xfrm>
              <a:off x="-37268550" y="364392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00;p50">
              <a:extLst>
                <a:ext uri="{FF2B5EF4-FFF2-40B4-BE49-F238E27FC236}">
                  <a16:creationId xmlns:a16="http://schemas.microsoft.com/office/drawing/2014/main" id="{96FB7061-0FC5-AA40-9FE5-46E5E28ED246}"/>
                </a:ext>
              </a:extLst>
            </p:cNvPr>
            <p:cNvSpPr/>
            <p:nvPr/>
          </p:nvSpPr>
          <p:spPr>
            <a:xfrm>
              <a:off x="-37370925" y="355197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1" name="Google Shape;6142;p50">
            <a:extLst>
              <a:ext uri="{FF2B5EF4-FFF2-40B4-BE49-F238E27FC236}">
                <a16:creationId xmlns:a16="http://schemas.microsoft.com/office/drawing/2014/main" id="{7A21D3B6-78E0-C34D-8DD5-90C76EFB4E4E}"/>
              </a:ext>
            </a:extLst>
          </p:cNvPr>
          <p:cNvSpPr/>
          <p:nvPr/>
        </p:nvSpPr>
        <p:spPr>
          <a:xfrm>
            <a:off x="235422" y="2259133"/>
            <a:ext cx="1011014" cy="1004183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5;p24">
            <a:extLst>
              <a:ext uri="{FF2B5EF4-FFF2-40B4-BE49-F238E27FC236}">
                <a16:creationId xmlns:a16="http://schemas.microsoft.com/office/drawing/2014/main" id="{DF65EAEE-6985-1340-B22F-BC338771EB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4589" y="276837"/>
            <a:ext cx="9101690" cy="26509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nl-NL" sz="2800" b="1" dirty="0">
                <a:latin typeface="Palatino Linotype" panose="02040502050505030304" pitchFamily="18" charset="0"/>
              </a:rPr>
              <a:t>       QUA BÀI HỌC NÀY CÁC EM SẼ</a:t>
            </a:r>
            <a:br>
              <a:rPr lang="en-VN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Nhận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biết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một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đoạn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thẳng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br>
              <a:rPr lang="en-VN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Vẽ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một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đoạn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thẳng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bằng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dụng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cụ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học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tập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br>
              <a:rPr lang="en-VN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Nhận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biết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tính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chất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cơ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bản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br>
              <a:rPr lang="nl-NL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						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endParaRPr lang="en-VN" sz="28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nl-NL" sz="3200" b="1" dirty="0">
                <a:latin typeface="Palatino Linotype" panose="02040502050505030304" pitchFamily="18" charset="0"/>
              </a:rPr>
              <a:t>A. HOẠT ĐỘNG  KHỞI ĐỘNG</a:t>
            </a:r>
            <a:r>
              <a:rPr lang="en-VN" sz="3200" dirty="0">
                <a:latin typeface="Palatino Linotype" panose="02040502050505030304" pitchFamily="18" charset="0"/>
              </a:rPr>
              <a:t> 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1574186" y="1728298"/>
            <a:ext cx="7091349" cy="16869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B. HOẠT ĐỘNG </a:t>
            </a:r>
          </a:p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HÌNH THÀNH KIẾN THỨC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0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D5B6407E-0037-B04B-BE64-539DF5DC644B}"/>
              </a:ext>
            </a:extLst>
          </p:cNvPr>
          <p:cNvSpPr txBox="1"/>
          <p:nvPr/>
        </p:nvSpPr>
        <p:spPr>
          <a:xfrm>
            <a:off x="197140" y="60031"/>
            <a:ext cx="7034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121F64B-39D3-D34E-A92E-5153C6F38BC7}"/>
              </a:ext>
            </a:extLst>
          </p:cNvPr>
          <p:cNvSpPr txBox="1"/>
          <p:nvPr/>
        </p:nvSpPr>
        <p:spPr>
          <a:xfrm>
            <a:off x="369116" y="521696"/>
            <a:ext cx="8439325" cy="1230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đoạn thẳng AB có O là trung điểm và d là đường trung trực. Lấy điểm M tuỳ ý thuộc d. Chứng minh rằng hai tam giác MOA và MOB bằng nhau, từ đó suy ra MA=MB.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CD4FC-A087-0D47-8B31-2655CBB4B89D}"/>
              </a:ext>
            </a:extLst>
          </p:cNvPr>
          <p:cNvPicPr/>
          <p:nvPr/>
        </p:nvPicPr>
        <p:blipFill>
          <a:blip r:embed="rId4"/>
          <a:srcRect/>
          <a:stretch/>
        </p:blipFill>
        <p:spPr bwMode="auto">
          <a:xfrm>
            <a:off x="812660" y="2210227"/>
            <a:ext cx="2304523" cy="21658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586A3E-2A24-E440-BC28-3979C188E184}"/>
                  </a:ext>
                </a:extLst>
              </p:cNvPr>
              <p:cNvSpPr txBox="1"/>
              <p:nvPr/>
            </p:nvSpPr>
            <p:spPr>
              <a:xfrm>
                <a:off x="3918824" y="1860704"/>
                <a:ext cx="5200009" cy="268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u="sng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Giải:</a:t>
                </a:r>
                <a:endParaRPr lang="en-US" sz="2400" u="sng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△MOA 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△MOB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endParaRPr lang="en-US" sz="2400" dirty="0">
                  <a:solidFill>
                    <a:srgbClr val="003CB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3CB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3CB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𝑀𝑂𝐴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3CB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003CB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3CB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𝑀𝑂𝐵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rgbClr val="003CB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3CB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3CB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3CB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3CB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OA = OB (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gt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MO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chung</a:t>
                </a:r>
                <a:endParaRPr lang="en-US" sz="2400" dirty="0">
                  <a:solidFill>
                    <a:srgbClr val="003CB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△MOA = △MOB (c-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g.c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MA = MB (Hai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ứng</a:t>
                </a:r>
                <a:r>
                  <a:rPr lang="en-US" sz="2400" dirty="0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endParaRPr lang="en-US" sz="2400" dirty="0">
                  <a:solidFill>
                    <a:srgbClr val="003CB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586A3E-2A24-E440-BC28-3979C188E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24" y="1860704"/>
                <a:ext cx="5200009" cy="2689967"/>
              </a:xfrm>
              <a:prstGeom prst="rect">
                <a:avLst/>
              </a:prstGeom>
              <a:blipFill>
                <a:blip r:embed="rId5"/>
                <a:stretch>
                  <a:fillRect l="-1946" t="-1878" r="-243" b="-422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430975" y="302006"/>
            <a:ext cx="8282100" cy="9563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vi-VN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ĐL1: Điểm nằm trên trung trực của một đoạn thẳng thì cách đều hai đầu mút của đoạn thẳng đó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333D2E-BB96-C94B-8B68-5F6ADC8F269F}"/>
              </a:ext>
            </a:extLst>
          </p:cNvPr>
          <p:cNvSpPr/>
          <p:nvPr/>
        </p:nvSpPr>
        <p:spPr>
          <a:xfrm>
            <a:off x="436228" y="352338"/>
            <a:ext cx="8254766" cy="9060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913226-1437-D249-A951-37178C64371E}"/>
              </a:ext>
            </a:extLst>
          </p:cNvPr>
          <p:cNvSpPr/>
          <p:nvPr/>
        </p:nvSpPr>
        <p:spPr>
          <a:xfrm>
            <a:off x="430925" y="1468072"/>
            <a:ext cx="8254766" cy="9060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4FA6A-35BD-5F4B-8008-E3BA5C0258C9}"/>
              </a:ext>
            </a:extLst>
          </p:cNvPr>
          <p:cNvSpPr txBox="1"/>
          <p:nvPr/>
        </p:nvSpPr>
        <p:spPr>
          <a:xfrm>
            <a:off x="430925" y="1468071"/>
            <a:ext cx="8254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ĐL2: Điểm cách đều hai đầu mút của một đoạn thẳng thì nằm trên đường trung trực của đoạn thẳng đó</a:t>
            </a:r>
            <a:endParaRPr lang="en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" grpId="0" animBg="1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ctrTitle"/>
          </p:nvPr>
        </p:nvSpPr>
        <p:spPr>
          <a:xfrm>
            <a:off x="2926" y="0"/>
            <a:ext cx="262331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THỰC HÀNH 2</a:t>
            </a:r>
            <a:endParaRPr b="1" dirty="0">
              <a:solidFill>
                <a:schemeClr val="accent4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C018BE4-DF32-A14A-BA99-8438D5CBC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492" y="11483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75A4F-6A75-D847-89ED-BD0EFB2A281E}"/>
              </a:ext>
            </a:extLst>
          </p:cNvPr>
          <p:cNvSpPr txBox="1"/>
          <p:nvPr/>
        </p:nvSpPr>
        <p:spPr>
          <a:xfrm>
            <a:off x="255181" y="3412150"/>
            <a:ext cx="4742121" cy="1618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hình 8, cho biết d là đường trung trực của đoạn thẳng AB, điểm M thuộc đường thẳng d, MA = x + 2 và MB = 7. Tính 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0942C-273C-F24D-A046-CFA6A3596408}"/>
              </a:ext>
            </a:extLst>
          </p:cNvPr>
          <p:cNvSpPr txBox="1"/>
          <p:nvPr/>
        </p:nvSpPr>
        <p:spPr>
          <a:xfrm>
            <a:off x="5126840" y="769797"/>
            <a:ext cx="43593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điểm M thuộc đường trung trực của đoạn thẳng AB nên 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 = MB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+ 2 = 7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= 7 – 2</a:t>
            </a:r>
          </a:p>
          <a:p>
            <a:r>
              <a:rPr lang="vi-VN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=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BD0C8-B003-3A4D-94B7-6AC2C52D2C5E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1758609" y="878432"/>
            <a:ext cx="2243963" cy="24603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9296AF7F-F2FE-2B46-8C34-CA7DF7B37247}"/>
              </a:ext>
            </a:extLst>
          </p:cNvPr>
          <p:cNvSpPr/>
          <p:nvPr/>
        </p:nvSpPr>
        <p:spPr>
          <a:xfrm>
            <a:off x="4997302" y="1513378"/>
            <a:ext cx="4040372" cy="2275368"/>
          </a:xfrm>
          <a:prstGeom prst="cloud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003C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grpSp>
        <p:nvGrpSpPr>
          <p:cNvPr id="11" name="Google Shape;3234;p45">
            <a:extLst>
              <a:ext uri="{FF2B5EF4-FFF2-40B4-BE49-F238E27FC236}">
                <a16:creationId xmlns:a16="http://schemas.microsoft.com/office/drawing/2014/main" id="{3063CB72-A1B4-F546-9BC5-776215EA97AB}"/>
              </a:ext>
            </a:extLst>
          </p:cNvPr>
          <p:cNvGrpSpPr/>
          <p:nvPr/>
        </p:nvGrpSpPr>
        <p:grpSpPr>
          <a:xfrm>
            <a:off x="8049062" y="2156251"/>
            <a:ext cx="885307" cy="830997"/>
            <a:chOff x="3179914" y="2889488"/>
            <a:chExt cx="422876" cy="404911"/>
          </a:xfrm>
        </p:grpSpPr>
        <p:sp>
          <p:nvSpPr>
            <p:cNvPr id="12" name="Google Shape;3235;p45">
              <a:extLst>
                <a:ext uri="{FF2B5EF4-FFF2-40B4-BE49-F238E27FC236}">
                  <a16:creationId xmlns:a16="http://schemas.microsoft.com/office/drawing/2014/main" id="{4DADEA79-F238-6040-B57A-876253B7D864}"/>
                </a:ext>
              </a:extLst>
            </p:cNvPr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36;p45">
              <a:extLst>
                <a:ext uri="{FF2B5EF4-FFF2-40B4-BE49-F238E27FC236}">
                  <a16:creationId xmlns:a16="http://schemas.microsoft.com/office/drawing/2014/main" id="{1E10212D-6024-9E48-A991-5312522A15D4}"/>
                </a:ext>
              </a:extLst>
            </p:cNvPr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37;p45">
              <a:extLst>
                <a:ext uri="{FF2B5EF4-FFF2-40B4-BE49-F238E27FC236}">
                  <a16:creationId xmlns:a16="http://schemas.microsoft.com/office/drawing/2014/main" id="{4B82CEF3-402E-EA40-9A41-395C4F348EFF}"/>
                </a:ext>
              </a:extLst>
            </p:cNvPr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38;p45">
              <a:extLst>
                <a:ext uri="{FF2B5EF4-FFF2-40B4-BE49-F238E27FC236}">
                  <a16:creationId xmlns:a16="http://schemas.microsoft.com/office/drawing/2014/main" id="{E46C0704-D3C4-C242-A040-32F5A18A8981}"/>
                </a:ext>
              </a:extLst>
            </p:cNvPr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9;p45">
              <a:extLst>
                <a:ext uri="{FF2B5EF4-FFF2-40B4-BE49-F238E27FC236}">
                  <a16:creationId xmlns:a16="http://schemas.microsoft.com/office/drawing/2014/main" id="{1518B126-DD42-9A4F-AF2E-6A91C29AAF3E}"/>
                </a:ext>
              </a:extLst>
            </p:cNvPr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0;p45">
              <a:extLst>
                <a:ext uri="{FF2B5EF4-FFF2-40B4-BE49-F238E27FC236}">
                  <a16:creationId xmlns:a16="http://schemas.microsoft.com/office/drawing/2014/main" id="{E65AAB1F-13EA-C941-B066-A63C3F526293}"/>
                </a:ext>
              </a:extLst>
            </p:cNvPr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26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8" grpId="0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1;p31">
            <a:extLst>
              <a:ext uri="{FF2B5EF4-FFF2-40B4-BE49-F238E27FC236}">
                <a16:creationId xmlns:a16="http://schemas.microsoft.com/office/drawing/2014/main" id="{4D0A7C98-BE07-C043-8CD3-439F246F3AA6}"/>
              </a:ext>
            </a:extLst>
          </p:cNvPr>
          <p:cNvSpPr txBox="1">
            <a:spLocks/>
          </p:cNvSpPr>
          <p:nvPr/>
        </p:nvSpPr>
        <p:spPr>
          <a:xfrm>
            <a:off x="6520684" y="4316818"/>
            <a:ext cx="245319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VẬN DỤNG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D7D4B0-1F82-134F-9C0F-6C0774D1D1D8}"/>
                  </a:ext>
                </a:extLst>
              </p:cNvPr>
              <p:cNvSpPr txBox="1"/>
              <p:nvPr/>
            </p:nvSpPr>
            <p:spPr>
              <a:xfrm>
                <a:off x="241206" y="248882"/>
                <a:ext cx="8441400" cy="3717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Dựng 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thước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compa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ướng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dẫn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rgbClr val="003CB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Lấy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(Hình 9a)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Lấy B làm tâm vẽ cung tròn có bán kính bằng bán kính ở trên (Hình 9b)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 cung tròn này cắt nhau tại M và N (Hình 9c). Dùng thước vẽ đường thẳng MN.</a:t>
                </a:r>
              </a:p>
              <a:p>
                <a:pPr algn="just">
                  <a:lnSpc>
                    <a:spcPct val="105000"/>
                  </a:lnSpc>
                </a:pPr>
                <a:r>
                  <a:rPr lang="en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Hãy chứng minh đường thẳng MN chính là đường trung trực của đoạn thẳng AB.</a:t>
                </a:r>
                <a:endParaRPr lang="en-VN" sz="24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D7D4B0-1F82-134F-9C0F-6C0774D1D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06" y="248882"/>
                <a:ext cx="8441400" cy="3717556"/>
              </a:xfrm>
              <a:prstGeom prst="rect">
                <a:avLst/>
              </a:prstGeom>
              <a:blipFill>
                <a:blip r:embed="rId2"/>
                <a:stretch>
                  <a:fillRect l="-1203" t="-1361" r="-1203" b="-306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A78E61A-5A3F-7942-BDBF-91CF028D7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79" y="3229761"/>
            <a:ext cx="1570435" cy="1913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5EA58D-6088-2D48-8FAC-CB6A589D1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614" y="3229761"/>
            <a:ext cx="1604597" cy="1913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542C63-1D21-0741-BEDE-02A1A4268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211" y="3229760"/>
            <a:ext cx="1575379" cy="191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1823 -0.54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2740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C. HOẠT ĐỘNG THỰC HÀNH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22294"/>
      </p:ext>
    </p:extLst>
  </p:cSld>
  <p:clrMapOvr>
    <a:masterClrMapping/>
  </p:clrMapOvr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741</Words>
  <PresentationFormat>On-screen Show (16:9)</PresentationFormat>
  <Paragraphs>77</Paragraphs>
  <Slides>18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Abel</vt:lpstr>
      <vt:lpstr>Calibri Light</vt:lpstr>
      <vt:lpstr>Times New Roman</vt:lpstr>
      <vt:lpstr>Passion One</vt:lpstr>
      <vt:lpstr>Palatino Linotype</vt:lpstr>
      <vt:lpstr>Oswald Regular</vt:lpstr>
      <vt:lpstr>Calibri</vt:lpstr>
      <vt:lpstr>Cambria Math</vt:lpstr>
      <vt:lpstr>Arial</vt:lpstr>
      <vt:lpstr>Math Lesson by Slidesgo</vt:lpstr>
      <vt:lpstr>Office Theme</vt:lpstr>
      <vt:lpstr>Equation.DSMT4</vt:lpstr>
      <vt:lpstr>BÀI 5:  ĐƯỜNG TRUNG TRỰC CỦA MỘT ĐOẠN THẲNG (Tiết 2)</vt:lpstr>
      <vt:lpstr>       QUA BÀI HỌC NÀY CÁC EM SẼ - Nhận biết được đường trung trực của một đoạn thẳng. - Vẽ được đường trung trực của một đoạn thẳng bằng dụng cụ học tập. - Nhận biết được tính chất cơ bản của đường        trung trực.</vt:lpstr>
      <vt:lpstr>PowerPoint Presentation</vt:lpstr>
      <vt:lpstr>PowerPoint Presentation</vt:lpstr>
      <vt:lpstr>PowerPoint Presentation</vt:lpstr>
      <vt:lpstr>ĐL1: Điểm nằm trên trung trực của một đoạn thẳng thì cách đều hai đầu mút của đoạn thẳng đó</vt:lpstr>
      <vt:lpstr>THỰC HÀNH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GIAO VIỆC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2022-07-29T02:44:03Z</dcterms:modified>
</cp:coreProperties>
</file>