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0" r:id="rId4"/>
    <p:sldId id="258" r:id="rId5"/>
    <p:sldId id="271" r:id="rId6"/>
    <p:sldId id="274" r:id="rId7"/>
    <p:sldId id="275" r:id="rId8"/>
    <p:sldId id="267" r:id="rId9"/>
    <p:sldId id="269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97B"/>
    <a:srgbClr val="F20000"/>
    <a:srgbClr val="FFB64B"/>
    <a:srgbClr val="FFD757"/>
    <a:srgbClr val="00A1DA"/>
    <a:srgbClr val="FFAD5B"/>
    <a:srgbClr val="BEE395"/>
    <a:srgbClr val="6CB5D6"/>
    <a:srgbClr val="90D0EC"/>
    <a:srgbClr val="78C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4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Thầy</a:t>
            </a:r>
            <a:r>
              <a:rPr lang="en-US" baseline="0" smtClean="0"/>
              <a:t> cô đừng quạo vì sao bảng nó nhỏ nha. Hết diện tích rồi nên k thể to hơn được nữa ạ.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72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Hình</a:t>
            </a:r>
            <a:r>
              <a:rPr lang="en-US" baseline="0" smtClean="0"/>
              <a:t> như là hình con chó phải k thầy cô ơi. Mn tự hình dung nhé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5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0"/>
            <a:ext cx="9296400" cy="1581150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76201" y="209550"/>
            <a:ext cx="2362200" cy="1503218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489975" y="132562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6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600" b="1" smtClean="0">
                <a:latin typeface="Arial" pitchFamily="34" charset="0"/>
                <a:cs typeface="Arial" pitchFamily="34" charset="0"/>
              </a:rPr>
            </a:br>
            <a:r>
              <a:rPr lang="en-US" sz="3600" b="1" smtClean="0">
                <a:latin typeface="Arial" pitchFamily="34" charset="0"/>
                <a:cs typeface="Arial" pitchFamily="34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467409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CÁC SỐ ĐẾN 100</a:t>
            </a:r>
            <a:endParaRPr lang="en-US" sz="40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806126"/>
            <a:ext cx="8458200" cy="1473493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600450" y="199117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Arial" pitchFamily="34" charset="0"/>
                <a:cs typeface="Arial" pitchFamily="34" charset="0"/>
              </a:rPr>
              <a:t>Bài 23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09750" y="2538365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BẢNG CÁC SỐ TỪ 1 ĐẾN 100</a:t>
            </a:r>
            <a:endParaRPr lang="en-US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3419475"/>
            <a:ext cx="4816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36002" y="4628172"/>
            <a:ext cx="2209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Trang 22/SGK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9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558" y="-47852"/>
            <a:ext cx="5791200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325664"/>
            <a:ext cx="3054002" cy="16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4181475" y="892011"/>
            <a:ext cx="3286125" cy="765048"/>
          </a:xfrm>
          <a:prstGeom prst="wedgeRoundRectCallout">
            <a:avLst>
              <a:gd name="adj1" fmla="val 48959"/>
              <a:gd name="adj2" fmla="val 98259"/>
              <a:gd name="adj3" fmla="val 16667"/>
            </a:avLst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 tất cả bao nhiêu quả cà chua?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5453"/>
            <a:ext cx="10731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377428"/>
            <a:ext cx="8651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" y="1611356"/>
            <a:ext cx="2932113" cy="25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1265825"/>
            <a:ext cx="18954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8950" y="4443740"/>
            <a:ext cx="548640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Có bao nhiêu quả cà chua?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8950" y="4443740"/>
            <a:ext cx="5486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Có thêm bao nhiêu quả cà chua?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1925" y="4443740"/>
            <a:ext cx="720725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Có bao nhiêu quả cà chua được thêm vào?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894906" y="2286536"/>
            <a:ext cx="261987" cy="52891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84700" y="2135128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Arial" pitchFamily="34" charset="0"/>
                <a:cs typeface="Arial" pitchFamily="34" charset="0"/>
              </a:rPr>
              <a:t>99 thêm 1 là 100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24400" y="2761251"/>
            <a:ext cx="3048000" cy="12583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đọc là một trăm</a:t>
            </a:r>
          </a:p>
          <a:p>
            <a:pPr algn="just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gồm 10 chục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3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7" grpId="0" animBg="1"/>
      <p:bldP spid="19" grpId="0" animBg="1"/>
      <p:bldP spid="5" grpId="0" animBg="1"/>
      <p:bldP spid="5" grpId="1" animBg="1"/>
      <p:bldP spid="5" grpId="2" animBg="1"/>
      <p:bldP spid="6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73200"/>
            <a:ext cx="8137583" cy="185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7750"/>
            <a:ext cx="3305894" cy="185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502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93838"/>
              </p:ext>
            </p:extLst>
          </p:nvPr>
        </p:nvGraphicFramePr>
        <p:xfrm>
          <a:off x="1981200" y="285750"/>
          <a:ext cx="69342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</a:tblGrid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0" y="6350"/>
            <a:ext cx="1828800" cy="2514600"/>
          </a:xfrm>
        </p:spPr>
        <p:txBody>
          <a:bodyPr>
            <a:noAutofit/>
          </a:bodyPr>
          <a:lstStyle/>
          <a:p>
            <a:pPr algn="just"/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     Tìm số còn thiếu trong bảng các số từ 1 </a:t>
            </a:r>
            <a:r>
              <a:rPr lang="en-US" sz="2400">
                <a:latin typeface="Arial" pitchFamily="34" charset="0"/>
                <a:cs typeface="Arial" pitchFamily="34" charset="0"/>
              </a:rPr>
              <a:t>đ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ến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100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944" y="209550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486400" y="742950"/>
            <a:ext cx="632856" cy="461665"/>
            <a:chOff x="593638" y="2994597"/>
            <a:chExt cx="632856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16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05800" y="727220"/>
            <a:ext cx="632856" cy="461665"/>
            <a:chOff x="593638" y="2994597"/>
            <a:chExt cx="632856" cy="461665"/>
          </a:xfrm>
        </p:grpSpPr>
        <p:sp>
          <p:nvSpPr>
            <p:cNvPr id="12" name="TextBox 11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20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220856" y="1188885"/>
            <a:ext cx="632856" cy="461665"/>
            <a:chOff x="593638" y="2994597"/>
            <a:chExt cx="632856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27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09444" y="1204615"/>
            <a:ext cx="632856" cy="461665"/>
            <a:chOff x="593638" y="2994597"/>
            <a:chExt cx="632856" cy="461665"/>
          </a:xfrm>
        </p:grpSpPr>
        <p:sp>
          <p:nvSpPr>
            <p:cNvPr id="18" name="TextBox 17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29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140200" y="1637850"/>
            <a:ext cx="632856" cy="461665"/>
            <a:chOff x="593638" y="2994597"/>
            <a:chExt cx="632856" cy="461665"/>
          </a:xfrm>
        </p:grpSpPr>
        <p:sp>
          <p:nvSpPr>
            <p:cNvPr id="21" name="TextBox 20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34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233556" y="1660220"/>
            <a:ext cx="632856" cy="461665"/>
            <a:chOff x="593638" y="2994597"/>
            <a:chExt cx="632856" cy="461665"/>
          </a:xfrm>
        </p:grpSpPr>
        <p:sp>
          <p:nvSpPr>
            <p:cNvPr id="24" name="TextBox 23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37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464956" y="2099515"/>
            <a:ext cx="632856" cy="461665"/>
            <a:chOff x="593638" y="2994597"/>
            <a:chExt cx="632856" cy="461665"/>
          </a:xfrm>
        </p:grpSpPr>
        <p:sp>
          <p:nvSpPr>
            <p:cNvPr id="27" name="TextBox 26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43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904512" y="2112251"/>
            <a:ext cx="632856" cy="461665"/>
            <a:chOff x="593638" y="2994597"/>
            <a:chExt cx="632856" cy="461665"/>
          </a:xfrm>
        </p:grpSpPr>
        <p:sp>
          <p:nvSpPr>
            <p:cNvPr id="30" name="TextBox 29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48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31368" y="2573916"/>
            <a:ext cx="632856" cy="461665"/>
            <a:chOff x="593638" y="2994597"/>
            <a:chExt cx="632856" cy="461665"/>
          </a:xfrm>
        </p:grpSpPr>
        <p:sp>
          <p:nvSpPr>
            <p:cNvPr id="33" name="TextBox 32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54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08156" y="2575259"/>
            <a:ext cx="632856" cy="461665"/>
            <a:chOff x="593638" y="2994597"/>
            <a:chExt cx="632856" cy="461665"/>
          </a:xfrm>
        </p:grpSpPr>
        <p:sp>
          <p:nvSpPr>
            <p:cNvPr id="36" name="TextBox 35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57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36084" y="3029949"/>
            <a:ext cx="632856" cy="461665"/>
            <a:chOff x="593638" y="2994597"/>
            <a:chExt cx="632856" cy="461665"/>
          </a:xfrm>
        </p:grpSpPr>
        <p:sp>
          <p:nvSpPr>
            <p:cNvPr id="39" name="TextBox 38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63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144068" y="3026919"/>
            <a:ext cx="632856" cy="461665"/>
            <a:chOff x="593638" y="2994597"/>
            <a:chExt cx="632856" cy="461665"/>
          </a:xfrm>
        </p:grpSpPr>
        <p:sp>
          <p:nvSpPr>
            <p:cNvPr id="42" name="TextBox 41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64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803228" y="3488584"/>
            <a:ext cx="632856" cy="461665"/>
            <a:chOff x="593638" y="2994597"/>
            <a:chExt cx="632856" cy="461665"/>
          </a:xfrm>
        </p:grpSpPr>
        <p:sp>
          <p:nvSpPr>
            <p:cNvPr id="45" name="TextBox 44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72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517812" y="3504899"/>
            <a:ext cx="632856" cy="461665"/>
            <a:chOff x="593638" y="2994597"/>
            <a:chExt cx="632856" cy="461665"/>
          </a:xfrm>
        </p:grpSpPr>
        <p:sp>
          <p:nvSpPr>
            <p:cNvPr id="48" name="TextBox 47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76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191424" y="3480048"/>
            <a:ext cx="632856" cy="461665"/>
            <a:chOff x="593638" y="2994597"/>
            <a:chExt cx="632856" cy="461665"/>
          </a:xfrm>
        </p:grpSpPr>
        <p:sp>
          <p:nvSpPr>
            <p:cNvPr id="51" name="TextBox 50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77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917212" y="3939309"/>
            <a:ext cx="632856" cy="461665"/>
            <a:chOff x="593638" y="2994597"/>
            <a:chExt cx="632856" cy="461665"/>
          </a:xfrm>
        </p:grpSpPr>
        <p:sp>
          <p:nvSpPr>
            <p:cNvPr id="54" name="TextBox 53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88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537200" y="4404040"/>
            <a:ext cx="632856" cy="461665"/>
            <a:chOff x="593638" y="2994597"/>
            <a:chExt cx="632856" cy="461665"/>
          </a:xfrm>
        </p:grpSpPr>
        <p:sp>
          <p:nvSpPr>
            <p:cNvPr id="57" name="TextBox 56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96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904512" y="4392683"/>
            <a:ext cx="632856" cy="461665"/>
            <a:chOff x="593638" y="2994597"/>
            <a:chExt cx="632856" cy="461665"/>
          </a:xfrm>
        </p:grpSpPr>
        <p:sp>
          <p:nvSpPr>
            <p:cNvPr id="60" name="TextBox 59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98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543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956" y="133349"/>
            <a:ext cx="6464856" cy="442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6700"/>
            <a:ext cx="2438400" cy="25146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      Quan sát bảng các số từ 1 đến 100 và đọc: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944" y="-6350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416050"/>
            <a:ext cx="24384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a) Các số có hai chữ số giống nhau (ví dụ: 11, 22).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44" y="3300851"/>
            <a:ext cx="2561112" cy="1644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b) Các số tròn chục bé hơn 100.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2700" y="4273550"/>
            <a:ext cx="9918700" cy="1252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c) Số lớn nhất có hai chữ số.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 rot="2009072">
            <a:off x="1962383" y="2322354"/>
            <a:ext cx="7152151" cy="433577"/>
          </a:xfrm>
          <a:custGeom>
            <a:avLst/>
            <a:gdLst>
              <a:gd name="connsiteX0" fmla="*/ 0 w 7151245"/>
              <a:gd name="connsiteY0" fmla="*/ 199741 h 399482"/>
              <a:gd name="connsiteX1" fmla="*/ 3575623 w 7151245"/>
              <a:gd name="connsiteY1" fmla="*/ 0 h 399482"/>
              <a:gd name="connsiteX2" fmla="*/ 7151246 w 7151245"/>
              <a:gd name="connsiteY2" fmla="*/ 199741 h 399482"/>
              <a:gd name="connsiteX3" fmla="*/ 3575623 w 7151245"/>
              <a:gd name="connsiteY3" fmla="*/ 399482 h 399482"/>
              <a:gd name="connsiteX4" fmla="*/ 0 w 7151245"/>
              <a:gd name="connsiteY4" fmla="*/ 199741 h 399482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151"/>
              <a:gd name="connsiteY0" fmla="*/ 240439 h 469736"/>
              <a:gd name="connsiteX1" fmla="*/ 3576355 w 7152151"/>
              <a:gd name="connsiteY1" fmla="*/ 40698 h 469736"/>
              <a:gd name="connsiteX2" fmla="*/ 7151978 w 7152151"/>
              <a:gd name="connsiteY2" fmla="*/ 240439 h 469736"/>
              <a:gd name="connsiteX3" fmla="*/ 3576355 w 7152151"/>
              <a:gd name="connsiteY3" fmla="*/ 440180 h 469736"/>
              <a:gd name="connsiteX4" fmla="*/ 732 w 7152151"/>
              <a:gd name="connsiteY4" fmla="*/ 240439 h 469736"/>
              <a:gd name="connsiteX0" fmla="*/ 732 w 7152151"/>
              <a:gd name="connsiteY0" fmla="*/ 240439 h 474274"/>
              <a:gd name="connsiteX1" fmla="*/ 3576355 w 7152151"/>
              <a:gd name="connsiteY1" fmla="*/ 40698 h 474274"/>
              <a:gd name="connsiteX2" fmla="*/ 7151978 w 7152151"/>
              <a:gd name="connsiteY2" fmla="*/ 240439 h 474274"/>
              <a:gd name="connsiteX3" fmla="*/ 3576355 w 7152151"/>
              <a:gd name="connsiteY3" fmla="*/ 440180 h 474274"/>
              <a:gd name="connsiteX4" fmla="*/ 732 w 7152151"/>
              <a:gd name="connsiteY4" fmla="*/ 240439 h 4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2151" h="474274">
                <a:moveTo>
                  <a:pt x="732" y="240439"/>
                </a:moveTo>
                <a:cubicBezTo>
                  <a:pt x="41193" y="-102206"/>
                  <a:pt x="1601593" y="40698"/>
                  <a:pt x="3576355" y="40698"/>
                </a:cubicBezTo>
                <a:cubicBezTo>
                  <a:pt x="5551117" y="40698"/>
                  <a:pt x="7171419" y="-133982"/>
                  <a:pt x="7151978" y="240439"/>
                </a:cubicBezTo>
                <a:cubicBezTo>
                  <a:pt x="7108829" y="596285"/>
                  <a:pt x="5551117" y="440180"/>
                  <a:pt x="3576355" y="440180"/>
                </a:cubicBezTo>
                <a:cubicBezTo>
                  <a:pt x="1601593" y="440180"/>
                  <a:pt x="-39729" y="583084"/>
                  <a:pt x="732" y="24043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2"/>
          <p:cNvSpPr/>
          <p:nvPr/>
        </p:nvSpPr>
        <p:spPr>
          <a:xfrm rot="5400000">
            <a:off x="6735060" y="1786636"/>
            <a:ext cx="3956051" cy="509777"/>
          </a:xfrm>
          <a:custGeom>
            <a:avLst/>
            <a:gdLst>
              <a:gd name="connsiteX0" fmla="*/ 0 w 7151245"/>
              <a:gd name="connsiteY0" fmla="*/ 199741 h 399482"/>
              <a:gd name="connsiteX1" fmla="*/ 3575623 w 7151245"/>
              <a:gd name="connsiteY1" fmla="*/ 0 h 399482"/>
              <a:gd name="connsiteX2" fmla="*/ 7151246 w 7151245"/>
              <a:gd name="connsiteY2" fmla="*/ 199741 h 399482"/>
              <a:gd name="connsiteX3" fmla="*/ 3575623 w 7151245"/>
              <a:gd name="connsiteY3" fmla="*/ 399482 h 399482"/>
              <a:gd name="connsiteX4" fmla="*/ 0 w 7151245"/>
              <a:gd name="connsiteY4" fmla="*/ 199741 h 399482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151"/>
              <a:gd name="connsiteY0" fmla="*/ 240439 h 469736"/>
              <a:gd name="connsiteX1" fmla="*/ 3576355 w 7152151"/>
              <a:gd name="connsiteY1" fmla="*/ 40698 h 469736"/>
              <a:gd name="connsiteX2" fmla="*/ 7151978 w 7152151"/>
              <a:gd name="connsiteY2" fmla="*/ 240439 h 469736"/>
              <a:gd name="connsiteX3" fmla="*/ 3576355 w 7152151"/>
              <a:gd name="connsiteY3" fmla="*/ 440180 h 469736"/>
              <a:gd name="connsiteX4" fmla="*/ 732 w 7152151"/>
              <a:gd name="connsiteY4" fmla="*/ 240439 h 469736"/>
              <a:gd name="connsiteX0" fmla="*/ 732 w 7152151"/>
              <a:gd name="connsiteY0" fmla="*/ 240439 h 474274"/>
              <a:gd name="connsiteX1" fmla="*/ 3576355 w 7152151"/>
              <a:gd name="connsiteY1" fmla="*/ 40698 h 474274"/>
              <a:gd name="connsiteX2" fmla="*/ 7151978 w 7152151"/>
              <a:gd name="connsiteY2" fmla="*/ 240439 h 474274"/>
              <a:gd name="connsiteX3" fmla="*/ 3576355 w 7152151"/>
              <a:gd name="connsiteY3" fmla="*/ 440180 h 474274"/>
              <a:gd name="connsiteX4" fmla="*/ 732 w 7152151"/>
              <a:gd name="connsiteY4" fmla="*/ 240439 h 4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2151" h="474274">
                <a:moveTo>
                  <a:pt x="732" y="240439"/>
                </a:moveTo>
                <a:cubicBezTo>
                  <a:pt x="41193" y="-102206"/>
                  <a:pt x="1601593" y="40698"/>
                  <a:pt x="3576355" y="40698"/>
                </a:cubicBezTo>
                <a:cubicBezTo>
                  <a:pt x="5551117" y="40698"/>
                  <a:pt x="7171419" y="-133982"/>
                  <a:pt x="7151978" y="240439"/>
                </a:cubicBezTo>
                <a:cubicBezTo>
                  <a:pt x="7108829" y="596285"/>
                  <a:pt x="5551117" y="440180"/>
                  <a:pt x="3576355" y="440180"/>
                </a:cubicBezTo>
                <a:cubicBezTo>
                  <a:pt x="1601593" y="440180"/>
                  <a:pt x="-39729" y="583084"/>
                  <a:pt x="732" y="24043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750884" y="3955916"/>
            <a:ext cx="609600" cy="5209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5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 animBg="1"/>
      <p:bldP spid="3" grpId="1" animBg="1"/>
      <p:bldP spid="9" grpId="0" animBg="1"/>
      <p:bldP spid="9" grpId="1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647700" y="-6350"/>
            <a:ext cx="14859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Số?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47637" y="96837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788662" y="882379"/>
            <a:ext cx="7453637" cy="878274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555658"/>
              <a:gd name="connsiteY0" fmla="*/ 826729 h 870845"/>
              <a:gd name="connsiteX1" fmla="*/ 1619479 w 7555658"/>
              <a:gd name="connsiteY1" fmla="*/ 44532 h 870845"/>
              <a:gd name="connsiteX2" fmla="*/ 3745735 w 7555658"/>
              <a:gd name="connsiteY2" fmla="*/ 870797 h 870845"/>
              <a:gd name="connsiteX3" fmla="*/ 5728770 w 7555658"/>
              <a:gd name="connsiteY3" fmla="*/ 465 h 870845"/>
              <a:gd name="connsiteX4" fmla="*/ 7425368 w 7555658"/>
              <a:gd name="connsiteY4" fmla="*/ 749611 h 870845"/>
              <a:gd name="connsiteX5" fmla="*/ 7555658 w 7555658"/>
              <a:gd name="connsiteY5" fmla="*/ 851211 h 870845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0" fmla="*/ 0 w 6951585"/>
              <a:gd name="connsiteY0" fmla="*/ 834158 h 878274"/>
              <a:gd name="connsiteX1" fmla="*/ 1619479 w 6951585"/>
              <a:gd name="connsiteY1" fmla="*/ 51961 h 878274"/>
              <a:gd name="connsiteX2" fmla="*/ 3745735 w 6951585"/>
              <a:gd name="connsiteY2" fmla="*/ 878226 h 878274"/>
              <a:gd name="connsiteX3" fmla="*/ 5728770 w 6951585"/>
              <a:gd name="connsiteY3" fmla="*/ 7894 h 878274"/>
              <a:gd name="connsiteX4" fmla="*/ 6951585 w 6951585"/>
              <a:gd name="connsiteY4" fmla="*/ 464940 h 87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1585" h="878274">
                <a:moveTo>
                  <a:pt x="0" y="834158"/>
                </a:moveTo>
                <a:cubicBezTo>
                  <a:pt x="412214" y="231902"/>
                  <a:pt x="995190" y="44616"/>
                  <a:pt x="1619479" y="51961"/>
                </a:cubicBezTo>
                <a:cubicBezTo>
                  <a:pt x="2243768" y="59306"/>
                  <a:pt x="3060853" y="885570"/>
                  <a:pt x="3745735" y="878226"/>
                </a:cubicBezTo>
                <a:cubicBezTo>
                  <a:pt x="4430617" y="870882"/>
                  <a:pt x="5194462" y="76775"/>
                  <a:pt x="5728770" y="7894"/>
                </a:cubicBezTo>
                <a:cubicBezTo>
                  <a:pt x="6263078" y="-60987"/>
                  <a:pt x="6668819" y="340082"/>
                  <a:pt x="6951585" y="4649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88663" y="982330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492365" y="651361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355965" y="559171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863220" y="1294065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69380" y="1274430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3181465" y="940171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6439130" y="587861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25220" y="929728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7296265" y="71563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1492365" y="639430"/>
            <a:ext cx="685800" cy="685800"/>
            <a:chOff x="3005309" y="3698495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6" name="Oval 55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31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181465" y="930761"/>
            <a:ext cx="685800" cy="685800"/>
            <a:chOff x="3005309" y="3698495"/>
            <a:chExt cx="685800" cy="685800"/>
          </a:xfrm>
        </p:grpSpPr>
        <p:sp>
          <p:nvSpPr>
            <p:cNvPr id="59" name="Oval 58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162301" y="929191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2" name="Oval 6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33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863220" y="1284791"/>
            <a:ext cx="685800" cy="685800"/>
            <a:chOff x="3005309" y="3698495"/>
            <a:chExt cx="685800" cy="685800"/>
          </a:xfrm>
        </p:grpSpPr>
        <p:sp>
          <p:nvSpPr>
            <p:cNvPr id="65" name="Oval 64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296265" y="725015"/>
            <a:ext cx="685800" cy="685800"/>
            <a:chOff x="3005309" y="3698495"/>
            <a:chExt cx="685800" cy="685800"/>
          </a:xfrm>
        </p:grpSpPr>
        <p:sp>
          <p:nvSpPr>
            <p:cNvPr id="68" name="Oval 67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863220" y="1294065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2" name="Oval 7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35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626849" y="929728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5" name="Oval 74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36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284310" y="713246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8" name="Oval 77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0" name="Freeform 79"/>
          <p:cNvSpPr/>
          <p:nvPr/>
        </p:nvSpPr>
        <p:spPr>
          <a:xfrm>
            <a:off x="788662" y="2283019"/>
            <a:ext cx="7542539" cy="876005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437213"/>
              <a:gd name="connsiteY0" fmla="*/ 826729 h 870845"/>
              <a:gd name="connsiteX1" fmla="*/ 1619479 w 7437213"/>
              <a:gd name="connsiteY1" fmla="*/ 44532 h 870845"/>
              <a:gd name="connsiteX2" fmla="*/ 3745735 w 7437213"/>
              <a:gd name="connsiteY2" fmla="*/ 870797 h 870845"/>
              <a:gd name="connsiteX3" fmla="*/ 5728770 w 7437213"/>
              <a:gd name="connsiteY3" fmla="*/ 465 h 870845"/>
              <a:gd name="connsiteX4" fmla="*/ 7425368 w 7437213"/>
              <a:gd name="connsiteY4" fmla="*/ 749611 h 870845"/>
              <a:gd name="connsiteX5" fmla="*/ 7437213 w 7437213"/>
              <a:gd name="connsiteY5" fmla="*/ 228911 h 870845"/>
              <a:gd name="connsiteX0" fmla="*/ 0 w 7437213"/>
              <a:gd name="connsiteY0" fmla="*/ 829100 h 873216"/>
              <a:gd name="connsiteX1" fmla="*/ 1619479 w 7437213"/>
              <a:gd name="connsiteY1" fmla="*/ 46903 h 873216"/>
              <a:gd name="connsiteX2" fmla="*/ 3745735 w 7437213"/>
              <a:gd name="connsiteY2" fmla="*/ 873168 h 873216"/>
              <a:gd name="connsiteX3" fmla="*/ 5728770 w 7437213"/>
              <a:gd name="connsiteY3" fmla="*/ 2836 h 873216"/>
              <a:gd name="connsiteX4" fmla="*/ 7164788 w 7437213"/>
              <a:gd name="connsiteY4" fmla="*/ 599582 h 873216"/>
              <a:gd name="connsiteX5" fmla="*/ 7437213 w 7437213"/>
              <a:gd name="connsiteY5" fmla="*/ 231282 h 873216"/>
              <a:gd name="connsiteX0" fmla="*/ 0 w 7437213"/>
              <a:gd name="connsiteY0" fmla="*/ 831889 h 876005"/>
              <a:gd name="connsiteX1" fmla="*/ 1619479 w 7437213"/>
              <a:gd name="connsiteY1" fmla="*/ 49692 h 876005"/>
              <a:gd name="connsiteX2" fmla="*/ 3745735 w 7437213"/>
              <a:gd name="connsiteY2" fmla="*/ 875957 h 876005"/>
              <a:gd name="connsiteX3" fmla="*/ 5728770 w 7437213"/>
              <a:gd name="connsiteY3" fmla="*/ 5625 h 876005"/>
              <a:gd name="connsiteX4" fmla="*/ 7034499 w 7437213"/>
              <a:gd name="connsiteY4" fmla="*/ 513471 h 876005"/>
              <a:gd name="connsiteX5" fmla="*/ 7437213 w 7437213"/>
              <a:gd name="connsiteY5" fmla="*/ 234071 h 876005"/>
              <a:gd name="connsiteX0" fmla="*/ 0 w 7034499"/>
              <a:gd name="connsiteY0" fmla="*/ 831889 h 876005"/>
              <a:gd name="connsiteX1" fmla="*/ 1619479 w 7034499"/>
              <a:gd name="connsiteY1" fmla="*/ 49692 h 876005"/>
              <a:gd name="connsiteX2" fmla="*/ 3745735 w 7034499"/>
              <a:gd name="connsiteY2" fmla="*/ 875957 h 876005"/>
              <a:gd name="connsiteX3" fmla="*/ 5728770 w 7034499"/>
              <a:gd name="connsiteY3" fmla="*/ 5625 h 876005"/>
              <a:gd name="connsiteX4" fmla="*/ 7034499 w 7034499"/>
              <a:gd name="connsiteY4" fmla="*/ 513471 h 87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4499" h="876005">
                <a:moveTo>
                  <a:pt x="0" y="831889"/>
                </a:moveTo>
                <a:cubicBezTo>
                  <a:pt x="412214" y="229633"/>
                  <a:pt x="995190" y="42347"/>
                  <a:pt x="1619479" y="49692"/>
                </a:cubicBezTo>
                <a:cubicBezTo>
                  <a:pt x="2243768" y="57037"/>
                  <a:pt x="3060853" y="883301"/>
                  <a:pt x="3745735" y="875957"/>
                </a:cubicBezTo>
                <a:cubicBezTo>
                  <a:pt x="4430617" y="868613"/>
                  <a:pt x="5180643" y="66039"/>
                  <a:pt x="5728770" y="5625"/>
                </a:cubicBezTo>
                <a:cubicBezTo>
                  <a:pt x="6276897" y="-54789"/>
                  <a:pt x="6751733" y="388613"/>
                  <a:pt x="7034499" y="5134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88663" y="2380702"/>
            <a:ext cx="685800" cy="6858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51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3194165" y="2289496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1517995" y="2020495"/>
            <a:ext cx="685800" cy="6858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53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4000501" y="2664491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6509094" y="1950215"/>
            <a:ext cx="685800" cy="6858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2362431" y="2021957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5627078" y="2288180"/>
            <a:ext cx="685800" cy="6858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63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4876800" y="2670716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7430246" y="208351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3194165" y="2290265"/>
            <a:ext cx="685800" cy="685800"/>
            <a:chOff x="3005309" y="3698495"/>
            <a:chExt cx="685800" cy="685800"/>
          </a:xfrm>
          <a:solidFill>
            <a:srgbClr val="BEE395"/>
          </a:solidFill>
        </p:grpSpPr>
        <p:sp>
          <p:nvSpPr>
            <p:cNvPr id="91" name="Oval 90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57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362431" y="2012547"/>
            <a:ext cx="685800" cy="685800"/>
            <a:chOff x="3005309" y="3698495"/>
            <a:chExt cx="685800" cy="685800"/>
          </a:xfrm>
        </p:grpSpPr>
        <p:sp>
          <p:nvSpPr>
            <p:cNvPr id="94" name="Oval 93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2349731" y="2003344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7" name="Oval 96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55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000501" y="2655217"/>
            <a:ext cx="685800" cy="685800"/>
            <a:chOff x="3005309" y="3698495"/>
            <a:chExt cx="685800" cy="685800"/>
          </a:xfrm>
        </p:grpSpPr>
        <p:sp>
          <p:nvSpPr>
            <p:cNvPr id="100" name="Oval 99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430246" y="2092895"/>
            <a:ext cx="685800" cy="685800"/>
            <a:chOff x="3005309" y="3698495"/>
            <a:chExt cx="685800" cy="685800"/>
          </a:xfrm>
        </p:grpSpPr>
        <p:sp>
          <p:nvSpPr>
            <p:cNvPr id="103" name="Oval 102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987801" y="2645865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07" name="Oval 106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59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6800" y="2686476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0" name="Oval 109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61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417546" y="2081666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3" name="Oval 112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67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2" name="Freeform 121"/>
          <p:cNvSpPr/>
          <p:nvPr/>
        </p:nvSpPr>
        <p:spPr>
          <a:xfrm>
            <a:off x="648218" y="3764408"/>
            <a:ext cx="7543282" cy="875923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425368"/>
              <a:gd name="connsiteY0" fmla="*/ 831807 h 875923"/>
              <a:gd name="connsiteX1" fmla="*/ 1619479 w 7425368"/>
              <a:gd name="connsiteY1" fmla="*/ 49610 h 875923"/>
              <a:gd name="connsiteX2" fmla="*/ 3745735 w 7425368"/>
              <a:gd name="connsiteY2" fmla="*/ 875875 h 875923"/>
              <a:gd name="connsiteX3" fmla="*/ 5728770 w 7425368"/>
              <a:gd name="connsiteY3" fmla="*/ 5543 h 875923"/>
              <a:gd name="connsiteX4" fmla="*/ 7035192 w 7425368"/>
              <a:gd name="connsiteY4" fmla="*/ 515492 h 875923"/>
              <a:gd name="connsiteX5" fmla="*/ 7425368 w 7425368"/>
              <a:gd name="connsiteY5" fmla="*/ 754689 h 875923"/>
              <a:gd name="connsiteX6" fmla="*/ 7425368 w 7425368"/>
              <a:gd name="connsiteY6" fmla="*/ 754689 h 875923"/>
              <a:gd name="connsiteX0" fmla="*/ 0 w 7425368"/>
              <a:gd name="connsiteY0" fmla="*/ 831807 h 875923"/>
              <a:gd name="connsiteX1" fmla="*/ 1619479 w 7425368"/>
              <a:gd name="connsiteY1" fmla="*/ 49610 h 875923"/>
              <a:gd name="connsiteX2" fmla="*/ 3745735 w 7425368"/>
              <a:gd name="connsiteY2" fmla="*/ 875875 h 875923"/>
              <a:gd name="connsiteX3" fmla="*/ 5728770 w 7425368"/>
              <a:gd name="connsiteY3" fmla="*/ 5543 h 875923"/>
              <a:gd name="connsiteX4" fmla="*/ 7035192 w 7425368"/>
              <a:gd name="connsiteY4" fmla="*/ 515492 h 875923"/>
              <a:gd name="connsiteX5" fmla="*/ 7425368 w 7425368"/>
              <a:gd name="connsiteY5" fmla="*/ 754689 h 875923"/>
              <a:gd name="connsiteX0" fmla="*/ 0 w 7035192"/>
              <a:gd name="connsiteY0" fmla="*/ 831807 h 875923"/>
              <a:gd name="connsiteX1" fmla="*/ 1619479 w 7035192"/>
              <a:gd name="connsiteY1" fmla="*/ 49610 h 875923"/>
              <a:gd name="connsiteX2" fmla="*/ 3745735 w 7035192"/>
              <a:gd name="connsiteY2" fmla="*/ 875875 h 875923"/>
              <a:gd name="connsiteX3" fmla="*/ 5728770 w 7035192"/>
              <a:gd name="connsiteY3" fmla="*/ 5543 h 875923"/>
              <a:gd name="connsiteX4" fmla="*/ 7035192 w 7035192"/>
              <a:gd name="connsiteY4" fmla="*/ 515492 h 87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5192" h="875923">
                <a:moveTo>
                  <a:pt x="0" y="831807"/>
                </a:moveTo>
                <a:cubicBezTo>
                  <a:pt x="412214" y="229551"/>
                  <a:pt x="995190" y="42265"/>
                  <a:pt x="1619479" y="49610"/>
                </a:cubicBezTo>
                <a:cubicBezTo>
                  <a:pt x="2243768" y="56955"/>
                  <a:pt x="3060853" y="883219"/>
                  <a:pt x="3745735" y="875875"/>
                </a:cubicBezTo>
                <a:cubicBezTo>
                  <a:pt x="4430617" y="868531"/>
                  <a:pt x="5180527" y="65607"/>
                  <a:pt x="5728770" y="5543"/>
                </a:cubicBezTo>
                <a:cubicBezTo>
                  <a:pt x="6277013" y="-54521"/>
                  <a:pt x="6752426" y="390634"/>
                  <a:pt x="7035192" y="5154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48219" y="3862008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82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2235201" y="3518010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86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1410219" y="3538373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84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3809257" y="4120397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3041766" y="3798495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4793256" y="4091501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92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5663550" y="3744612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3041766" y="3789085"/>
            <a:ext cx="685800" cy="685800"/>
            <a:chOff x="3005309" y="3698495"/>
            <a:chExt cx="685800" cy="685800"/>
          </a:xfrm>
        </p:grpSpPr>
        <p:sp>
          <p:nvSpPr>
            <p:cNvPr id="136" name="Oval 135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029066" y="3779882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39" name="Oval 138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88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09257" y="4111123"/>
            <a:ext cx="685800" cy="685800"/>
            <a:chOff x="3005309" y="3698495"/>
            <a:chExt cx="685800" cy="685800"/>
          </a:xfrm>
        </p:grpSpPr>
        <p:sp>
          <p:nvSpPr>
            <p:cNvPr id="142" name="Oval 141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663550" y="3753997"/>
            <a:ext cx="685800" cy="685800"/>
            <a:chOff x="3005309" y="3698495"/>
            <a:chExt cx="685800" cy="685800"/>
          </a:xfrm>
        </p:grpSpPr>
        <p:sp>
          <p:nvSpPr>
            <p:cNvPr id="145" name="Oval 144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7" name="Oval 146"/>
          <p:cNvSpPr/>
          <p:nvPr/>
        </p:nvSpPr>
        <p:spPr>
          <a:xfrm>
            <a:off x="6509094" y="3447026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96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3796557" y="4101771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49" name="Oval 148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90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650850" y="3742768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55" name="Oval 154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94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7" name="Oval 156"/>
          <p:cNvSpPr/>
          <p:nvPr/>
        </p:nvSpPr>
        <p:spPr>
          <a:xfrm>
            <a:off x="7297010" y="3671514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7297010" y="3680899"/>
            <a:ext cx="685800" cy="685800"/>
            <a:chOff x="3005309" y="3698495"/>
            <a:chExt cx="685800" cy="685800"/>
          </a:xfrm>
        </p:grpSpPr>
        <p:sp>
          <p:nvSpPr>
            <p:cNvPr id="159" name="Oval 158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7284310" y="3669670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62" name="Oval 16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98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0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1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1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5" dur="1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</p:childTnLst>
        </p:cTn>
      </p:par>
    </p:tnLst>
    <p:bldLst>
      <p:bldP spid="53" grpId="0" animBg="1"/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533400" y="-184150"/>
            <a:ext cx="78867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Tìm hình thích hợp đặt vào dấu “?” trong bảng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3337" y="-17463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4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35509"/>
              </p:ext>
            </p:extLst>
          </p:nvPr>
        </p:nvGraphicFramePr>
        <p:xfrm>
          <a:off x="2590800" y="476250"/>
          <a:ext cx="6400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756729"/>
              </p:ext>
            </p:extLst>
          </p:nvPr>
        </p:nvGraphicFramePr>
        <p:xfrm>
          <a:off x="569118" y="717550"/>
          <a:ext cx="12801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37597"/>
              </p:ext>
            </p:extLst>
          </p:nvPr>
        </p:nvGraphicFramePr>
        <p:xfrm>
          <a:off x="3874770" y="1390650"/>
          <a:ext cx="128016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730670"/>
              </p:ext>
            </p:extLst>
          </p:nvPr>
        </p:nvGraphicFramePr>
        <p:xfrm>
          <a:off x="569118" y="3663950"/>
          <a:ext cx="128016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10224"/>
              </p:ext>
            </p:extLst>
          </p:nvPr>
        </p:nvGraphicFramePr>
        <p:xfrm>
          <a:off x="569118" y="1962150"/>
          <a:ext cx="128016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itle 4"/>
          <p:cNvSpPr txBox="1">
            <a:spLocks/>
          </p:cNvSpPr>
          <p:nvPr/>
        </p:nvSpPr>
        <p:spPr>
          <a:xfrm>
            <a:off x="84137" y="388937"/>
            <a:ext cx="64293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A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42863" y="1657350"/>
            <a:ext cx="64293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B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84137" y="3308350"/>
            <a:ext cx="64293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C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4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1037 L 0.09635 -0.19104 C 0.11649 -0.2108 0.1467 -0.22222 0.17812 -0.22222 C 0.21389 -0.22222 0.24288 -0.2108 0.26302 -0.19104 L 0.35955 -0.1037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1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775885"/>
            <a:ext cx="8763000" cy="3351615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Luyện tập  </a:t>
            </a:r>
          </a:p>
          <a:p>
            <a:pPr algn="just"/>
            <a:r>
              <a:rPr lang="en-US" sz="28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24</a:t>
            </a: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507</Words>
  <PresentationFormat>On-screen Show (16:9)</PresentationFormat>
  <Paragraphs>322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Chủ đề 6</vt:lpstr>
      <vt:lpstr>PowerPoint Presentation</vt:lpstr>
      <vt:lpstr>PowerPoint Presentation</vt:lpstr>
      <vt:lpstr>       Tìm số còn thiếu trong bảng các số từ 1 đến 100</vt:lpstr>
      <vt:lpstr>      Quan sát bảng các số từ 1 đến 100 và đọc: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2021-01-09T02:19:28Z</dcterms:created>
  <dcterms:modified xsi:type="dcterms:W3CDTF">2021-01-13T00:48:51Z</dcterms:modified>
</cp:coreProperties>
</file>