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8" r:id="rId1"/>
  </p:sldMasterIdLst>
  <p:notesMasterIdLst>
    <p:notesMasterId r:id="rId27"/>
  </p:notesMasterIdLst>
  <p:sldIdLst>
    <p:sldId id="437" r:id="rId2"/>
    <p:sldId id="438" r:id="rId3"/>
    <p:sldId id="400" r:id="rId4"/>
    <p:sldId id="440" r:id="rId5"/>
    <p:sldId id="441" r:id="rId6"/>
    <p:sldId id="439" r:id="rId7"/>
    <p:sldId id="442" r:id="rId8"/>
    <p:sldId id="443" r:id="rId9"/>
    <p:sldId id="444" r:id="rId10"/>
    <p:sldId id="451" r:id="rId11"/>
    <p:sldId id="449" r:id="rId12"/>
    <p:sldId id="450" r:id="rId13"/>
    <p:sldId id="452" r:id="rId14"/>
    <p:sldId id="447" r:id="rId15"/>
    <p:sldId id="448" r:id="rId16"/>
    <p:sldId id="453" r:id="rId17"/>
    <p:sldId id="454" r:id="rId18"/>
    <p:sldId id="455" r:id="rId19"/>
    <p:sldId id="456" r:id="rId20"/>
    <p:sldId id="458" r:id="rId21"/>
    <p:sldId id="460" r:id="rId22"/>
    <p:sldId id="461" r:id="rId23"/>
    <p:sldId id="462" r:id="rId24"/>
    <p:sldId id="436" r:id="rId25"/>
    <p:sldId id="386" r:id="rId26"/>
  </p:sldIdLst>
  <p:sldSz cx="9144000" cy="6858000" type="screen4x3"/>
  <p:notesSz cx="6858000" cy="9144000"/>
  <p:embeddedFontLst>
    <p:embeddedFont>
      <p:font typeface="Cambria" pitchFamily="18" charset="0"/>
      <p:regular r:id="rId28"/>
      <p:bold r:id="rId29"/>
      <p:italic r:id="rId30"/>
      <p:boldItalic r:id="rId31"/>
    </p:embeddedFont>
    <p:embeddedFont>
      <p:font typeface="Calibri" pitchFamily="34" charset="0"/>
      <p:regular r:id="rId32"/>
      <p:bold r:id="rId33"/>
      <p:italic r:id="rId34"/>
      <p:boldItalic r:id="rId35"/>
    </p:embeddedFont>
    <p:embeddedFont>
      <p:font typeface=".VnTime" pitchFamily="34" charset="0"/>
      <p:regular r:id="rId36"/>
      <p:bold r:id="rId37"/>
      <p:italic r:id="rId38"/>
      <p:boldItalic r:id="rId39"/>
    </p:embeddedFont>
    <p:embeddedFont>
      <p:font typeface="Verdana" pitchFamily="34" charset="0"/>
      <p:regular r:id="rId40"/>
      <p:bold r:id="rId41"/>
      <p:italic r:id="rId42"/>
      <p:boldItalic r:id="rId43"/>
    </p:embeddedFont>
  </p:embeddedFontLst>
  <p:custDataLst>
    <p:tags r:id="rId44"/>
  </p:custDataLst>
  <p:defaultTextStyle>
    <a:defPPr>
      <a:defRPr lang="en-US"/>
    </a:defPPr>
    <a:lvl1pPr algn="ctr" rtl="0" eaLnBrk="0" fontAlgn="base" hangingPunct="0">
      <a:spcBef>
        <a:spcPct val="0"/>
      </a:spcBef>
      <a:spcAft>
        <a:spcPct val="0"/>
      </a:spcAft>
      <a:defRPr sz="2400" kern="1200">
        <a:solidFill>
          <a:schemeClr val="tx1"/>
        </a:solidFill>
        <a:latin typeface=".VnTime"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VnTime"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VnTime"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VnTime"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VnTime" pitchFamily="34" charset="0"/>
        <a:ea typeface="+mn-ea"/>
        <a:cs typeface="+mn-cs"/>
      </a:defRPr>
    </a:lvl5pPr>
    <a:lvl6pPr marL="2286000" algn="l" defTabSz="914400" rtl="0" eaLnBrk="1" latinLnBrk="0" hangingPunct="1">
      <a:defRPr sz="2400" kern="1200">
        <a:solidFill>
          <a:schemeClr val="tx1"/>
        </a:solidFill>
        <a:latin typeface=".VnTime" pitchFamily="34" charset="0"/>
        <a:ea typeface="+mn-ea"/>
        <a:cs typeface="+mn-cs"/>
      </a:defRPr>
    </a:lvl6pPr>
    <a:lvl7pPr marL="2743200" algn="l" defTabSz="914400" rtl="0" eaLnBrk="1" latinLnBrk="0" hangingPunct="1">
      <a:defRPr sz="2400" kern="1200">
        <a:solidFill>
          <a:schemeClr val="tx1"/>
        </a:solidFill>
        <a:latin typeface=".VnTime" pitchFamily="34" charset="0"/>
        <a:ea typeface="+mn-ea"/>
        <a:cs typeface="+mn-cs"/>
      </a:defRPr>
    </a:lvl7pPr>
    <a:lvl8pPr marL="3200400" algn="l" defTabSz="914400" rtl="0" eaLnBrk="1" latinLnBrk="0" hangingPunct="1">
      <a:defRPr sz="2400" kern="1200">
        <a:solidFill>
          <a:schemeClr val="tx1"/>
        </a:solidFill>
        <a:latin typeface=".VnTime" pitchFamily="34" charset="0"/>
        <a:ea typeface="+mn-ea"/>
        <a:cs typeface="+mn-cs"/>
      </a:defRPr>
    </a:lvl8pPr>
    <a:lvl9pPr marL="3657600" algn="l" defTabSz="914400" rtl="0" eaLnBrk="1" latinLnBrk="0" hangingPunct="1">
      <a:defRPr sz="2400" kern="1200">
        <a:solidFill>
          <a:schemeClr val="tx1"/>
        </a:solidFill>
        <a:latin typeface=".VnTim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0000FF"/>
    <a:srgbClr val="FF0000"/>
    <a:srgbClr val="760092"/>
    <a:srgbClr val="CC00FF"/>
    <a:srgbClr val="00682F"/>
    <a:srgbClr val="000099"/>
    <a:srgbClr val="43FF43"/>
    <a:srgbClr val="66E6F4"/>
    <a:srgbClr val="CC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432" autoAdjust="0"/>
    <p:restoredTop sz="95400" autoAdjust="0"/>
  </p:normalViewPr>
  <p:slideViewPr>
    <p:cSldViewPr>
      <p:cViewPr>
        <p:scale>
          <a:sx n="66" d="100"/>
          <a:sy n="66" d="100"/>
        </p:scale>
        <p:origin x="-768"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66B51EB-64C4-49BE-89E9-1828C2E80B6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C59514B2-910C-4584-AF59-1197B604F894}" type="slidenum">
              <a:rPr lang="en-US">
                <a:solidFill>
                  <a:prstClr val="black"/>
                </a:solidFill>
                <a:latin typeface="Calibri" pitchFamily="34" charset="0"/>
              </a:rPr>
              <a:pPr/>
              <a:t>24</a:t>
            </a:fld>
            <a:endParaRPr lang="en-US">
              <a:solidFill>
                <a:prstClr val="black"/>
              </a:solidFill>
              <a:latin typeface="Calibri" pitchFamily="34" charset="0"/>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latin typeface=".VnTime" charset="0"/>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VnTime" charset="0"/>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latin typeface=".VnTime" charset="0"/>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latin typeface=".VnTime" charset="0"/>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latin typeface=".VnTime" charset="0"/>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VnTime" charset="0"/>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VnTime" charset="0"/>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VnTime" charset="0"/>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latin typeface=".VnTime" charset="0"/>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latin typeface=".VnTime" charset="0"/>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latin typeface=".VnTime"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latin typeface=".VnTime"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latin typeface=".VnTime"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latin typeface=".VnTime" charset="0"/>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latin typeface=".VnTime" charset="0"/>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VnTime"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latin typeface=".VnTime" charset="0"/>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VnTime" charset="0"/>
              </a:endParaRPr>
            </a:p>
          </p:txBody>
        </p:sp>
      </p:grpSp>
      <p:sp>
        <p:nvSpPr>
          <p:cNvPr id="16405"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1640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A5313B79-243A-453C-95BA-4C0048E5325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2EFA3C30-FB38-4A98-B9A7-6456C30E5A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9797B769-B112-44BE-B4B5-F90C41B1604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BF22D5F6-24B7-4730-B222-D0A345F151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144C3C81-02D2-4F32-B8FC-DABA48439B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2FB58629-2BBE-4A32-B793-7C57A0E1AE9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FB683D72-3743-4823-A993-4EE303CDF61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DA3BF00F-EF47-4045-B8F0-C5080B03B9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1DFCBB2F-5878-489B-B35D-FA0762C6095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D56A5141-74F6-4E9A-9E1E-51E0449859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3825B2CF-B64D-4FBA-B74F-F3E83A8CF92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5C90E63A-6BEA-4025-AB0D-340C2D24A2F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1536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latin typeface=".VnTime" charset="0"/>
              </a:endParaRPr>
            </a:p>
          </p:txBody>
        </p:sp>
        <p:sp>
          <p:nvSpPr>
            <p:cNvPr id="15364"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VnTime" charset="0"/>
              </a:endParaRPr>
            </a:p>
          </p:txBody>
        </p:sp>
        <p:sp>
          <p:nvSpPr>
            <p:cNvPr id="15365"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latin typeface=".VnTime" charset="0"/>
              </a:endParaRPr>
            </a:p>
          </p:txBody>
        </p:sp>
        <p:sp>
          <p:nvSpPr>
            <p:cNvPr id="15366"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latin typeface=".VnTime" charset="0"/>
              </a:endParaRPr>
            </a:p>
          </p:txBody>
        </p:sp>
        <p:sp>
          <p:nvSpPr>
            <p:cNvPr id="15367"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latin typeface=".VnTime" charset="0"/>
              </a:endParaRPr>
            </a:p>
          </p:txBody>
        </p:sp>
        <p:sp>
          <p:nvSpPr>
            <p:cNvPr id="15368"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VnTime" charset="0"/>
              </a:endParaRPr>
            </a:p>
          </p:txBody>
        </p:sp>
        <p:sp>
          <p:nvSpPr>
            <p:cNvPr id="15369"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VnTime" charset="0"/>
              </a:endParaRPr>
            </a:p>
          </p:txBody>
        </p:sp>
        <p:sp>
          <p:nvSpPr>
            <p:cNvPr id="15370"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VnTime" charset="0"/>
              </a:endParaRPr>
            </a:p>
          </p:txBody>
        </p:sp>
        <p:sp>
          <p:nvSpPr>
            <p:cNvPr id="15371"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latin typeface=".VnTime" charset="0"/>
              </a:endParaRPr>
            </a:p>
          </p:txBody>
        </p:sp>
        <p:sp>
          <p:nvSpPr>
            <p:cNvPr id="15372"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latin typeface=".VnTime" charset="0"/>
              </a:endParaRPr>
            </a:p>
          </p:txBody>
        </p:sp>
        <p:sp>
          <p:nvSpPr>
            <p:cNvPr id="15373"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latin typeface=".VnTime" charset="0"/>
              </a:endParaRPr>
            </a:p>
          </p:txBody>
        </p:sp>
        <p:sp>
          <p:nvSpPr>
            <p:cNvPr id="1537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latin typeface=".VnTime" charset="0"/>
              </a:endParaRPr>
            </a:p>
          </p:txBody>
        </p:sp>
        <p:sp>
          <p:nvSpPr>
            <p:cNvPr id="1537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latin typeface=".VnTime" charset="0"/>
              </a:endParaRPr>
            </a:p>
          </p:txBody>
        </p:sp>
        <p:sp>
          <p:nvSpPr>
            <p:cNvPr id="1537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latin typeface=".VnTime" charset="0"/>
              </a:endParaRPr>
            </a:p>
          </p:txBody>
        </p:sp>
        <p:sp>
          <p:nvSpPr>
            <p:cNvPr id="15377"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latin typeface=".VnTime" charset="0"/>
              </a:endParaRPr>
            </a:p>
          </p:txBody>
        </p:sp>
        <p:sp>
          <p:nvSpPr>
            <p:cNvPr id="15378"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VnTime" charset="0"/>
              </a:endParaRPr>
            </a:p>
          </p:txBody>
        </p:sp>
        <p:sp>
          <p:nvSpPr>
            <p:cNvPr id="1537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latin typeface=".VnTime" charset="0"/>
              </a:endParaRPr>
            </a:p>
          </p:txBody>
        </p:sp>
        <p:sp>
          <p:nvSpPr>
            <p:cNvPr id="15380"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latin typeface=".VnTime" charset="0"/>
              </a:endParaRPr>
            </a:p>
          </p:txBody>
        </p:sp>
      </p:grpSp>
      <p:sp>
        <p:nvSpPr>
          <p:cNvPr id="15381"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82"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83"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outerShdw blurRad="38100" dist="38100" dir="2700000" algn="tl">
                    <a:srgbClr val="FFFFFF"/>
                  </a:outerShdw>
                </a:effectLst>
                <a:latin typeface="+mn-lt"/>
              </a:defRPr>
            </a:lvl1pPr>
          </a:lstStyle>
          <a:p>
            <a:pPr>
              <a:defRPr/>
            </a:pPr>
            <a:endParaRPr lang="en-US"/>
          </a:p>
        </p:txBody>
      </p:sp>
      <p:sp>
        <p:nvSpPr>
          <p:cNvPr id="15384"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FFFFFF"/>
                  </a:outerShdw>
                </a:effectLst>
                <a:latin typeface="+mn-lt"/>
              </a:defRPr>
            </a:lvl1pPr>
          </a:lstStyle>
          <a:p>
            <a:pPr>
              <a:defRPr/>
            </a:pPr>
            <a:endParaRPr lang="en-US"/>
          </a:p>
        </p:txBody>
      </p:sp>
      <p:sp>
        <p:nvSpPr>
          <p:cNvPr id="15385"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FFFFFF"/>
                  </a:outerShdw>
                </a:effectLst>
                <a:latin typeface="+mn-lt"/>
              </a:defRPr>
            </a:lvl1pPr>
          </a:lstStyle>
          <a:p>
            <a:pPr>
              <a:defRPr/>
            </a:pPr>
            <a:fld id="{4C0BD17E-6E9E-4614-86E3-75AB18C955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5"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audio" Target="../media/audio1.wav"/><Relationship Id="rId7" Type="http://schemas.openxmlformats.org/officeDocument/2006/relationships/slide" Target="slide18.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1.bin"/><Relationship Id="rId4" Type="http://schemas.openxmlformats.org/officeDocument/2006/relationships/image" Target="../media/image27.gif"/></Relationships>
</file>

<file path=ppt/slides/_rels/slide19.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audio" Target="../media/audio1.wav"/><Relationship Id="rId7" Type="http://schemas.openxmlformats.org/officeDocument/2006/relationships/slide" Target="slide18.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9.wmf"/><Relationship Id="rId5" Type="http://schemas.openxmlformats.org/officeDocument/2006/relationships/oleObject" Target="../embeddings/oleObject2.bin"/><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Layout" Target="../slideLayouts/slideLayout12.xml"/><Relationship Id="rId7" Type="http://schemas.openxmlformats.org/officeDocument/2006/relationships/image" Target="../media/image29.wmf"/><Relationship Id="rId2" Type="http://schemas.openxmlformats.org/officeDocument/2006/relationships/vmlDrawing" Target="../drawings/vmlDrawing3.vml"/><Relationship Id="rId1" Type="http://schemas.openxmlformats.org/officeDocument/2006/relationships/themeOverride" Target="../theme/themeOverride1.xml"/><Relationship Id="rId6" Type="http://schemas.openxmlformats.org/officeDocument/2006/relationships/oleObject" Target="../embeddings/oleObject3.bin"/><Relationship Id="rId5" Type="http://schemas.openxmlformats.org/officeDocument/2006/relationships/image" Target="../media/image27.gif"/><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18.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4.bin"/><Relationship Id="rId4" Type="http://schemas.openxmlformats.org/officeDocument/2006/relationships/image" Target="../media/image27.gif"/></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18.xml"/><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29.wmf"/><Relationship Id="rId5" Type="http://schemas.openxmlformats.org/officeDocument/2006/relationships/oleObject" Target="../embeddings/oleObject5.bin"/><Relationship Id="rId4" Type="http://schemas.openxmlformats.org/officeDocument/2006/relationships/image" Target="../media/image27.gif"/></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18.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6.bin"/><Relationship Id="rId4" Type="http://schemas.openxmlformats.org/officeDocument/2006/relationships/image" Target="../media/image27.gif"/></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gif"/><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720197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50000"/>
              </a:lnSpc>
              <a:spcBef>
                <a:spcPct val="0"/>
              </a:spcBef>
              <a:spcAft>
                <a:spcPct val="0"/>
              </a:spcAft>
              <a:buClrTx/>
              <a:buSzTx/>
              <a:buFontTx/>
              <a:buNone/>
              <a:tabLst/>
            </a:pPr>
            <a:r>
              <a:rPr kumimoji="0" lang="en-US" sz="2200" b="1" u="none" strike="noStrike" cap="none" normalizeH="0" baseline="0" dirty="0" smtClean="0">
                <a:ln>
                  <a:noFill/>
                </a:ln>
                <a:solidFill>
                  <a:srgbClr val="FF0000"/>
                </a:solidFill>
                <a:effectLst/>
                <a:latin typeface="+mj-lt"/>
                <a:ea typeface="Cambria" pitchFamily="18" charset="0"/>
                <a:cs typeface="Times New Roman" pitchFamily="18" charset="0"/>
              </a:rPr>
              <a:t>Tổ chức trò chơi “HIỂU Ý ĐỒNG ĐỘI”</a:t>
            </a:r>
            <a:endParaRPr kumimoji="0" lang="en-US" sz="2200" b="1" u="none" strike="noStrike" cap="none" normalizeH="0" baseline="0" dirty="0" smtClean="0">
              <a:ln>
                <a:noFill/>
              </a:ln>
              <a:solidFill>
                <a:srgbClr val="FF0000"/>
              </a:solidFill>
              <a:effectLst/>
              <a:latin typeface="+mj-lt"/>
              <a:cs typeface="Arial" pitchFamily="34" charset="0"/>
            </a:endParaRPr>
          </a:p>
          <a:p>
            <a:pPr marL="0" marR="0" lvl="0" indent="457200" algn="just" defTabSz="914400" rtl="0" eaLnBrk="0" fontAlgn="base" latinLnBrk="0" hangingPunct="0">
              <a:lnSpc>
                <a:spcPct val="150000"/>
              </a:lnSpc>
              <a:spcBef>
                <a:spcPct val="0"/>
              </a:spcBef>
              <a:spcAft>
                <a:spcPct val="0"/>
              </a:spcAft>
              <a:buClrTx/>
              <a:buSzTx/>
              <a:buFontTx/>
              <a:buNone/>
              <a:tabLst/>
            </a:pPr>
            <a:endParaRPr kumimoji="0" lang="nb-NO" sz="2200" b="1" i="1" u="none" strike="noStrike" cap="none" normalizeH="0" baseline="0" dirty="0" smtClean="0">
              <a:ln>
                <a:noFill/>
              </a:ln>
              <a:solidFill>
                <a:srgbClr val="0000FF"/>
              </a:solidFill>
              <a:effectLst/>
              <a:latin typeface="+mj-lt"/>
              <a:ea typeface="Calibri" pitchFamily="34" charset="0"/>
              <a:cs typeface="Times New Roman" pitchFamily="18" charset="0"/>
            </a:endParaRP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nb-NO" sz="2200" b="1" i="1" u="none" strike="noStrike" cap="none" normalizeH="0" baseline="0" dirty="0" smtClean="0">
                <a:ln>
                  <a:noFill/>
                </a:ln>
                <a:solidFill>
                  <a:srgbClr val="0000FF"/>
                </a:solidFill>
                <a:effectLst/>
                <a:latin typeface="+mj-lt"/>
                <a:ea typeface="Calibri" pitchFamily="34" charset="0"/>
                <a:cs typeface="Times New Roman" pitchFamily="18" charset="0"/>
              </a:rPr>
              <a:t>- GV nêu thể lệ trò chơi:</a:t>
            </a:r>
            <a:endParaRPr kumimoji="0" lang="en-US" sz="2200" b="1" i="1" u="none" strike="noStrike" cap="none" normalizeH="0" baseline="0" dirty="0" smtClean="0">
              <a:ln>
                <a:noFill/>
              </a:ln>
              <a:solidFill>
                <a:srgbClr val="0000FF"/>
              </a:solidFill>
              <a:effectLst/>
              <a:latin typeface="+mj-lt"/>
              <a:cs typeface="Arial" pitchFamily="34" charset="0"/>
            </a:endParaRP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nb-NO" sz="2200" b="1" i="1" u="none" strike="noStrike" cap="none" normalizeH="0" baseline="0" dirty="0" smtClean="0">
                <a:ln>
                  <a:noFill/>
                </a:ln>
                <a:solidFill>
                  <a:srgbClr val="0000FF"/>
                </a:solidFill>
                <a:effectLst/>
                <a:latin typeface="+mj-lt"/>
                <a:ea typeface="Calibri" pitchFamily="34" charset="0"/>
                <a:cs typeface="Times New Roman" pitchFamily="18" charset="0"/>
              </a:rPr>
              <a:t>+ Người đoán sẽ phải đoán nhanh</a:t>
            </a:r>
            <a:endParaRPr kumimoji="0" lang="en-US" sz="2200" b="1" i="1" u="none" strike="noStrike" cap="none" normalizeH="0" baseline="0" dirty="0" smtClean="0">
              <a:ln>
                <a:noFill/>
              </a:ln>
              <a:solidFill>
                <a:srgbClr val="0000FF"/>
              </a:solidFill>
              <a:effectLst/>
              <a:latin typeface="+mj-lt"/>
              <a:cs typeface="Arial" pitchFamily="34" charset="0"/>
            </a:endParaRP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nb-NO" sz="2200" b="1" i="1" u="none" strike="noStrike" cap="none" normalizeH="0" baseline="0" dirty="0" smtClean="0">
                <a:ln>
                  <a:noFill/>
                </a:ln>
                <a:solidFill>
                  <a:srgbClr val="0000FF"/>
                </a:solidFill>
                <a:effectLst/>
                <a:latin typeface="+mj-lt"/>
                <a:ea typeface="Calibri" pitchFamily="34" charset="0"/>
                <a:cs typeface="Times New Roman" pitchFamily="18" charset="0"/>
              </a:rPr>
              <a:t>+ Người gợi ý diễn giải khái niệm. Không lặp từ, tách từ có trong khái niệm</a:t>
            </a:r>
          </a:p>
          <a:p>
            <a:pPr marL="0" marR="0" lvl="0" indent="457200" algn="just" defTabSz="914400" rtl="0" eaLnBrk="0" fontAlgn="base" latinLnBrk="0" hangingPunct="0">
              <a:lnSpc>
                <a:spcPct val="150000"/>
              </a:lnSpc>
              <a:spcBef>
                <a:spcPct val="0"/>
              </a:spcBef>
              <a:spcAft>
                <a:spcPct val="0"/>
              </a:spcAft>
              <a:buClrTx/>
              <a:buSzTx/>
              <a:buFontTx/>
              <a:buNone/>
              <a:tabLst/>
            </a:pPr>
            <a:endParaRPr kumimoji="0" lang="en-US" sz="2200" b="1" i="1" u="none" strike="noStrike" cap="none" normalizeH="0" baseline="0" dirty="0" smtClean="0">
              <a:ln>
                <a:noFill/>
              </a:ln>
              <a:solidFill>
                <a:srgbClr val="0000FF"/>
              </a:solidFill>
              <a:effectLst/>
              <a:latin typeface="+mj-lt"/>
              <a:cs typeface="Arial" pitchFamily="34" charset="0"/>
            </a:endParaRP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nb-NO" sz="2200" b="1" i="1" u="none" strike="noStrike" cap="none" normalizeH="0" baseline="0" dirty="0" smtClean="0">
                <a:ln>
                  <a:noFill/>
                </a:ln>
                <a:solidFill>
                  <a:srgbClr val="0000FF"/>
                </a:solidFill>
                <a:effectLst/>
                <a:latin typeface="+mj-lt"/>
                <a:ea typeface="Calibri" pitchFamily="34" charset="0"/>
                <a:cs typeface="Times New Roman" pitchFamily="18" charset="0"/>
              </a:rPr>
              <a:t>- Có nhiều cách để thực hiện</a:t>
            </a:r>
            <a:endParaRPr kumimoji="0" lang="en-US" sz="2200" b="1" i="1" u="none" strike="noStrike" cap="none" normalizeH="0" baseline="0" dirty="0" smtClean="0">
              <a:ln>
                <a:noFill/>
              </a:ln>
              <a:solidFill>
                <a:srgbClr val="0000FF"/>
              </a:solidFill>
              <a:effectLst/>
              <a:latin typeface="+mj-lt"/>
              <a:cs typeface="Arial" pitchFamily="34" charset="0"/>
            </a:endParaRP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nb-NO" sz="2200" b="1" i="1" u="none" strike="noStrike" cap="none" normalizeH="0" baseline="0" dirty="0" smtClean="0">
                <a:ln>
                  <a:noFill/>
                </a:ln>
                <a:solidFill>
                  <a:srgbClr val="0000FF"/>
                </a:solidFill>
                <a:effectLst/>
                <a:latin typeface="+mj-lt"/>
                <a:ea typeface="Calibri" pitchFamily="34" charset="0"/>
                <a:cs typeface="Times New Roman" pitchFamily="18" charset="0"/>
              </a:rPr>
              <a:t>+ Chiếu từ khóa lên màn hình, gọi 2 HS quay lưng lại màn hình. Các thành viên dưới lớp gợi ý cho 2 bạn thi nhau.</a:t>
            </a:r>
            <a:endParaRPr kumimoji="0" lang="en-US" sz="2200" b="1" i="1" u="none" strike="noStrike" cap="none" normalizeH="0" baseline="0" dirty="0" smtClean="0">
              <a:ln>
                <a:noFill/>
              </a:ln>
              <a:solidFill>
                <a:srgbClr val="0000FF"/>
              </a:solidFill>
              <a:effectLst/>
              <a:latin typeface="+mj-lt"/>
              <a:cs typeface="Arial" pitchFamily="34" charset="0"/>
            </a:endParaRP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nb-NO" sz="2200" b="1" i="1" u="none" strike="noStrike" cap="none" normalizeH="0" baseline="0" dirty="0" smtClean="0">
                <a:ln>
                  <a:noFill/>
                </a:ln>
                <a:solidFill>
                  <a:srgbClr val="0000FF"/>
                </a:solidFill>
                <a:effectLst/>
                <a:latin typeface="+mj-lt"/>
                <a:ea typeface="Calibri" pitchFamily="34" charset="0"/>
                <a:cs typeface="Times New Roman" pitchFamily="18" charset="0"/>
              </a:rPr>
              <a:t>+ Viết các từ khóa ra giấy. Gọi đại diện nhóm gợi ý cho các thành viên dưới lớp. Nhóm có thành viên gợi ý mà trả lời đúng thì +2; nhóm khác +1</a:t>
            </a:r>
          </a:p>
          <a:p>
            <a:pPr marL="0" marR="0" lvl="0" indent="457200" algn="just" defTabSz="914400" rtl="0" eaLnBrk="0" fontAlgn="base" latinLnBrk="0" hangingPunct="0">
              <a:lnSpc>
                <a:spcPct val="150000"/>
              </a:lnSpc>
              <a:spcBef>
                <a:spcPct val="0"/>
              </a:spcBef>
              <a:spcAft>
                <a:spcPct val="0"/>
              </a:spcAft>
              <a:buClrTx/>
              <a:buSzTx/>
              <a:buFontTx/>
              <a:buNone/>
              <a:tabLst/>
            </a:pPr>
            <a:endParaRPr lang="nb-NO" sz="2200" b="1" i="1" dirty="0" smtClean="0">
              <a:solidFill>
                <a:srgbClr val="0000FF"/>
              </a:solidFill>
              <a:latin typeface="+mj-lt"/>
              <a:cs typeface="Times New Roman" pitchFamily="18" charset="0"/>
            </a:endParaRPr>
          </a:p>
          <a:p>
            <a:pPr marL="0" marR="0" lvl="0" indent="457200" algn="just" defTabSz="914400" rtl="0" eaLnBrk="0" fontAlgn="base" latinLnBrk="0" hangingPunct="0">
              <a:lnSpc>
                <a:spcPct val="150000"/>
              </a:lnSpc>
              <a:spcBef>
                <a:spcPct val="0"/>
              </a:spcBef>
              <a:spcAft>
                <a:spcPct val="0"/>
              </a:spcAft>
              <a:buClrTx/>
              <a:buSzTx/>
              <a:buFontTx/>
              <a:buNone/>
              <a:tabLst/>
            </a:pPr>
            <a:endParaRPr kumimoji="0" lang="nb-NO" sz="2000" b="1" i="1" u="none" strike="noStrike" cap="none" normalizeH="0" baseline="0" dirty="0" smtClean="0">
              <a:ln>
                <a:noFill/>
              </a:ln>
              <a:solidFill>
                <a:srgbClr val="0000FF"/>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Grp="1" noChangeArrowheads="1"/>
          </p:cNvSpPr>
          <p:nvPr>
            <p:ph type="title"/>
          </p:nvPr>
        </p:nvSpPr>
        <p:spPr>
          <a:xfrm>
            <a:off x="228600" y="1066800"/>
            <a:ext cx="8458200" cy="609600"/>
          </a:xfrm>
        </p:spPr>
        <p:txBody>
          <a:bodyPr/>
          <a:lstStyle/>
          <a:p>
            <a:pPr algn="l" eaLnBrk="1" hangingPunct="1"/>
            <a:r>
              <a:rPr lang="en-US" altLang="vi-VN" sz="2400" u="sng" dirty="0" smtClean="0">
                <a:solidFill>
                  <a:srgbClr val="000099"/>
                </a:solidFill>
                <a:effectLst/>
                <a:latin typeface="Times New Roman" pitchFamily="18" charset="0"/>
                <a:cs typeface="Times New Roman" pitchFamily="18" charset="0"/>
              </a:rPr>
              <a:t>2. Khoáng sản</a:t>
            </a:r>
            <a:endParaRPr lang="en-US" altLang="vi-VN" sz="2400" b="1" u="sng" dirty="0" smtClean="0">
              <a:solidFill>
                <a:srgbClr val="000099"/>
              </a:solidFill>
              <a:effectLst/>
              <a:latin typeface="Times New Roman" pitchFamily="18" charset="0"/>
              <a:cs typeface="Times New Roman" pitchFamily="18" charset="0"/>
            </a:endParaRPr>
          </a:p>
        </p:txBody>
      </p:sp>
      <p:sp>
        <p:nvSpPr>
          <p:cNvPr id="5" name="Rectangle 5"/>
          <p:cNvSpPr>
            <a:spLocks noChangeArrowheads="1"/>
          </p:cNvSpPr>
          <p:nvPr/>
        </p:nvSpPr>
        <p:spPr bwMode="auto">
          <a:xfrm>
            <a:off x="0" y="-38100"/>
            <a:ext cx="9144000" cy="9905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r>
              <a:rPr lang="en-US" b="1" dirty="0" smtClean="0">
                <a:latin typeface="Times New Roman" pitchFamily="18" charset="0"/>
              </a:rPr>
              <a:t>TIẾT  - BÀI  13. CÁC DẠNG ĐỊA HÌNH CHÍNH </a:t>
            </a:r>
          </a:p>
          <a:p>
            <a:r>
              <a:rPr lang="en-US" b="1" dirty="0" smtClean="0">
                <a:latin typeface="Times New Roman" pitchFamily="18" charset="0"/>
              </a:rPr>
              <a:t>TRÊN TRÁI ĐẤT. KHOÁNG SẢN</a:t>
            </a:r>
            <a:endParaRPr lang="en-US" b="1" dirty="0">
              <a:latin typeface="Times New Roman" pitchFamily="18" charset="0"/>
            </a:endParaRPr>
          </a:p>
        </p:txBody>
      </p:sp>
      <p:sp>
        <p:nvSpPr>
          <p:cNvPr id="6" name="Text Box 8"/>
          <p:cNvSpPr txBox="1">
            <a:spLocks noChangeArrowheads="1"/>
          </p:cNvSpPr>
          <p:nvPr/>
        </p:nvSpPr>
        <p:spPr bwMode="auto">
          <a:xfrm>
            <a:off x="0" y="838200"/>
            <a:ext cx="9144000" cy="276225"/>
          </a:xfrm>
          <a:prstGeom prst="rect">
            <a:avLst/>
          </a:prstGeom>
          <a:solidFill>
            <a:srgbClr val="00FFFF"/>
          </a:solidFill>
          <a:ln w="9525">
            <a:noFill/>
            <a:miter lim="800000"/>
            <a:headEnd/>
            <a:tailEnd/>
          </a:ln>
          <a:effectLst/>
        </p:spPr>
        <p:txBody>
          <a:bodyPr>
            <a:spAutoFit/>
          </a:bodyPr>
          <a:lstStyle/>
          <a:p>
            <a:pPr algn="l"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7" name="Picture 9" descr="TRAIDAT"/>
          <p:cNvPicPr>
            <a:picLocks noChangeAspect="1" noChangeArrowheads="1" noCrop="1"/>
          </p:cNvPicPr>
          <p:nvPr/>
        </p:nvPicPr>
        <p:blipFill>
          <a:blip r:embed="rId2"/>
          <a:srcRect/>
          <a:stretch>
            <a:fillRect/>
          </a:stretch>
        </p:blipFill>
        <p:spPr bwMode="auto">
          <a:xfrm>
            <a:off x="8382000" y="-52387"/>
            <a:ext cx="685800" cy="890588"/>
          </a:xfrm>
          <a:prstGeom prst="rect">
            <a:avLst/>
          </a:prstGeom>
          <a:noFill/>
          <a:ln w="9525">
            <a:noFill/>
            <a:miter lim="800000"/>
            <a:headEnd/>
            <a:tailEnd/>
          </a:ln>
        </p:spPr>
      </p:pic>
      <p:pic>
        <p:nvPicPr>
          <p:cNvPr id="8" name="Picture 10" descr="ringwrlmed2_b"/>
          <p:cNvPicPr>
            <a:picLocks noChangeAspect="1" noChangeArrowheads="1" noCrop="1"/>
          </p:cNvPicPr>
          <p:nvPr/>
        </p:nvPicPr>
        <p:blipFill>
          <a:blip r:embed="rId3"/>
          <a:srcRect/>
          <a:stretch>
            <a:fillRect/>
          </a:stretch>
        </p:blipFill>
        <p:spPr bwMode="auto">
          <a:xfrm>
            <a:off x="0" y="-190500"/>
            <a:ext cx="819150" cy="1228726"/>
          </a:xfrm>
          <a:prstGeom prst="rect">
            <a:avLst/>
          </a:prstGeom>
          <a:noFill/>
          <a:ln w="9525">
            <a:noFill/>
            <a:miter lim="800000"/>
            <a:headEnd/>
            <a:tailEnd/>
          </a:ln>
        </p:spPr>
      </p:pic>
      <p:sp>
        <p:nvSpPr>
          <p:cNvPr id="27650" name="Rectangle 2"/>
          <p:cNvSpPr>
            <a:spLocks noChangeArrowheads="1"/>
          </p:cNvSpPr>
          <p:nvPr/>
        </p:nvSpPr>
        <p:spPr bwMode="auto">
          <a:xfrm>
            <a:off x="228600" y="1560288"/>
            <a:ext cx="8534400" cy="1047210"/>
          </a:xfrm>
          <a:prstGeom prst="rect">
            <a:avLst/>
          </a:prstGeom>
          <a:solidFill>
            <a:srgbClr val="FFFFFF"/>
          </a:solidFill>
          <a:ln w="9525">
            <a:solidFill>
              <a:srgbClr val="0000FF"/>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1" hangingPunct="1">
              <a:lnSpc>
                <a:spcPct val="150000"/>
              </a:lnSpc>
            </a:pPr>
            <a:r>
              <a:rPr kumimoji="0" lang="en-US" sz="2200" b="1" i="1" u="none" strike="noStrike" cap="none" normalizeH="0" baseline="0" dirty="0" smtClean="0">
                <a:ln>
                  <a:noFill/>
                </a:ln>
                <a:solidFill>
                  <a:srgbClr val="0000FF"/>
                </a:solidFill>
                <a:effectLst/>
                <a:latin typeface="+mj-lt"/>
                <a:ea typeface="Calibri" charset="0"/>
                <a:cs typeface="Times New Roman" pitchFamily="18" charset="0"/>
              </a:rPr>
              <a:t>Khai thác thông tin mục </a:t>
            </a:r>
            <a:r>
              <a:rPr lang="en-US" sz="2200" b="1" i="1" dirty="0" smtClean="0">
                <a:solidFill>
                  <a:srgbClr val="0000FF"/>
                </a:solidFill>
                <a:latin typeface="+mj-lt"/>
                <a:ea typeface="Calibri" charset="0"/>
                <a:cs typeface="Times New Roman" pitchFamily="18" charset="0"/>
              </a:rPr>
              <a:t>2 SGK cho biết k</a:t>
            </a:r>
            <a:r>
              <a:rPr kumimoji="0" lang="sv-SE" sz="2200" b="1" i="1" u="none" strike="noStrike" cap="none" normalizeH="0" baseline="0" dirty="0" smtClean="0">
                <a:ln>
                  <a:noFill/>
                </a:ln>
                <a:solidFill>
                  <a:srgbClr val="0000FF"/>
                </a:solidFill>
                <a:effectLst/>
                <a:latin typeface="+mj-lt"/>
                <a:ea typeface="Calibri" charset="0"/>
                <a:cs typeface="Times New Roman" pitchFamily="18" charset="0"/>
              </a:rPr>
              <a:t>hoáng sản là gì? Khoáng sản tồn tại ở những trạng thái nào?</a:t>
            </a:r>
            <a:endParaRPr kumimoji="0" lang="sv-SE" sz="2200" b="1" i="1" u="none" strike="noStrike" cap="none" normalizeH="0" baseline="0" dirty="0" smtClean="0">
              <a:ln>
                <a:noFill/>
              </a:ln>
              <a:solidFill>
                <a:srgbClr val="0000FF"/>
              </a:solidFill>
              <a:effectLst/>
              <a:latin typeface="+mj-lt"/>
              <a:cs typeface="Arial" pitchFamily="34" charset="0"/>
            </a:endParaRPr>
          </a:p>
        </p:txBody>
      </p:sp>
      <p:sp>
        <p:nvSpPr>
          <p:cNvPr id="11" name="Rectangle 1"/>
          <p:cNvSpPr>
            <a:spLocks noChangeArrowheads="1"/>
          </p:cNvSpPr>
          <p:nvPr/>
        </p:nvSpPr>
        <p:spPr bwMode="auto">
          <a:xfrm>
            <a:off x="0" y="1578432"/>
            <a:ext cx="8763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b="1" i="0" u="none" strike="noStrike" cap="none" normalizeH="0" baseline="0" dirty="0" smtClean="0">
                <a:ln>
                  <a:noFill/>
                </a:ln>
                <a:effectLst/>
                <a:latin typeface="Times New Roman" pitchFamily="18" charset="0"/>
                <a:ea typeface="Calibri" charset="0"/>
                <a:cs typeface="Times New Roman" pitchFamily="18" charset="0"/>
              </a:rPr>
              <a:t>- Khoáng sản là những khoáng vật và khoáng chất tự nhiên trong vỏ Trái Đất mà con người có thể khai thác để sử dụng trong sản xuất và đời sống.</a:t>
            </a:r>
            <a:endParaRPr kumimoji="0" lang="pt-BR" b="1"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7650"/>
                                        </p:tgtEl>
                                        <p:attrNameLst>
                                          <p:attrName>style.visibility</p:attrName>
                                        </p:attrNameLst>
                                      </p:cBhvr>
                                      <p:to>
                                        <p:strVal val="visible"/>
                                      </p:to>
                                    </p:set>
                                    <p:anim calcmode="lin" valueType="num">
                                      <p:cBhvr>
                                        <p:cTn id="14" dur="1000" fill="hold"/>
                                        <p:tgtEl>
                                          <p:spTgt spid="27650"/>
                                        </p:tgtEl>
                                        <p:attrNameLst>
                                          <p:attrName>ppt_x</p:attrName>
                                        </p:attrNameLst>
                                      </p:cBhvr>
                                      <p:tavLst>
                                        <p:tav tm="0">
                                          <p:val>
                                            <p:strVal val="#ppt_x-.2"/>
                                          </p:val>
                                        </p:tav>
                                        <p:tav tm="100000">
                                          <p:val>
                                            <p:strVal val="#ppt_x"/>
                                          </p:val>
                                        </p:tav>
                                      </p:tavLst>
                                    </p:anim>
                                    <p:anim calcmode="lin" valueType="num">
                                      <p:cBhvr>
                                        <p:cTn id="15"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7650"/>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xit" presetSubtype="0" fill="hold" grpId="1" nodeType="clickEffect">
                                  <p:stCondLst>
                                    <p:cond delay="0"/>
                                  </p:stCondLst>
                                  <p:childTnLst>
                                    <p:anim calcmode="lin" valueType="num">
                                      <p:cBhvr>
                                        <p:cTn id="20" dur="1000"/>
                                        <p:tgtEl>
                                          <p:spTgt spid="27650"/>
                                        </p:tgtEl>
                                        <p:attrNameLst>
                                          <p:attrName>ppt_x</p:attrName>
                                        </p:attrNameLst>
                                      </p:cBhvr>
                                      <p:tavLst>
                                        <p:tav tm="0">
                                          <p:val>
                                            <p:strVal val="ppt_x"/>
                                          </p:val>
                                        </p:tav>
                                        <p:tav tm="100000">
                                          <p:val>
                                            <p:strVal val="ppt_x-.2"/>
                                          </p:val>
                                        </p:tav>
                                      </p:tavLst>
                                    </p:anim>
                                    <p:anim calcmode="lin" valueType="num">
                                      <p:cBhvr>
                                        <p:cTn id="21" dur="1000"/>
                                        <p:tgtEl>
                                          <p:spTgt spid="27650"/>
                                        </p:tgtEl>
                                        <p:attrNameLst>
                                          <p:attrName>ppt_y</p:attrName>
                                        </p:attrNameLst>
                                      </p:cBhvr>
                                      <p:tavLst>
                                        <p:tav tm="0">
                                          <p:val>
                                            <p:strVal val="ppt_y"/>
                                          </p:val>
                                        </p:tav>
                                        <p:tav tm="100000">
                                          <p:val>
                                            <p:strVal val="ppt_y"/>
                                          </p:val>
                                        </p:tav>
                                      </p:tavLst>
                                    </p:anim>
                                    <p:animEffect transition="out" filter="fade">
                                      <p:cBhvr>
                                        <p:cTn id="22" dur="1000"/>
                                        <p:tgtEl>
                                          <p:spTgt spid="27650"/>
                                        </p:tgtEl>
                                      </p:cBhvr>
                                    </p:animEffect>
                                    <p:set>
                                      <p:cBhvr>
                                        <p:cTn id="23" dur="1" fill="hold">
                                          <p:stCondLst>
                                            <p:cond delay="999"/>
                                          </p:stCondLst>
                                        </p:cTn>
                                        <p:tgtEl>
                                          <p:spTgt spid="2765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650" grpId="0" animBg="1"/>
      <p:bldP spid="27650" grpId="1"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Grp="1" noChangeArrowheads="1"/>
          </p:cNvSpPr>
          <p:nvPr>
            <p:ph type="title"/>
          </p:nvPr>
        </p:nvSpPr>
        <p:spPr>
          <a:xfrm>
            <a:off x="141516" y="979716"/>
            <a:ext cx="8458200" cy="609600"/>
          </a:xfrm>
        </p:spPr>
        <p:txBody>
          <a:bodyPr/>
          <a:lstStyle/>
          <a:p>
            <a:pPr algn="l" eaLnBrk="1" hangingPunct="1"/>
            <a:r>
              <a:rPr lang="en-US" altLang="vi-VN" sz="2400" u="sng" dirty="0" smtClean="0">
                <a:solidFill>
                  <a:srgbClr val="000099"/>
                </a:solidFill>
                <a:effectLst/>
                <a:latin typeface="Times New Roman" pitchFamily="18" charset="0"/>
                <a:cs typeface="Times New Roman" pitchFamily="18" charset="0"/>
              </a:rPr>
              <a:t>2. Khoáng sản</a:t>
            </a:r>
            <a:endParaRPr lang="en-US" altLang="vi-VN" sz="2400" b="1" u="sng" dirty="0" smtClean="0">
              <a:solidFill>
                <a:srgbClr val="000099"/>
              </a:solidFill>
              <a:effectLst/>
              <a:latin typeface="Times New Roman" pitchFamily="18" charset="0"/>
              <a:cs typeface="Times New Roman" pitchFamily="18" charset="0"/>
            </a:endParaRPr>
          </a:p>
        </p:txBody>
      </p:sp>
      <p:sp>
        <p:nvSpPr>
          <p:cNvPr id="5" name="Rectangle 5"/>
          <p:cNvSpPr>
            <a:spLocks noChangeArrowheads="1"/>
          </p:cNvSpPr>
          <p:nvPr/>
        </p:nvSpPr>
        <p:spPr bwMode="auto">
          <a:xfrm>
            <a:off x="0" y="-38100"/>
            <a:ext cx="9144000" cy="9905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r>
              <a:rPr lang="en-US" b="1" dirty="0" smtClean="0">
                <a:latin typeface="Times New Roman" pitchFamily="18" charset="0"/>
              </a:rPr>
              <a:t>TIẾT  - BÀI  13. CÁC DẠNG ĐỊA HÌNH CHÍNH </a:t>
            </a:r>
          </a:p>
          <a:p>
            <a:r>
              <a:rPr lang="en-US" b="1" dirty="0" smtClean="0">
                <a:latin typeface="Times New Roman" pitchFamily="18" charset="0"/>
              </a:rPr>
              <a:t>TRÊN TRÁI ĐẤT. KHOÁNG SẢN</a:t>
            </a:r>
            <a:endParaRPr lang="en-US" b="1" dirty="0">
              <a:latin typeface="Times New Roman" pitchFamily="18" charset="0"/>
            </a:endParaRPr>
          </a:p>
        </p:txBody>
      </p:sp>
      <p:sp>
        <p:nvSpPr>
          <p:cNvPr id="6" name="Text Box 8"/>
          <p:cNvSpPr txBox="1">
            <a:spLocks noChangeArrowheads="1"/>
          </p:cNvSpPr>
          <p:nvPr/>
        </p:nvSpPr>
        <p:spPr bwMode="auto">
          <a:xfrm>
            <a:off x="0" y="838200"/>
            <a:ext cx="9144000" cy="276225"/>
          </a:xfrm>
          <a:prstGeom prst="rect">
            <a:avLst/>
          </a:prstGeom>
          <a:solidFill>
            <a:srgbClr val="00FFFF"/>
          </a:solidFill>
          <a:ln w="9525">
            <a:noFill/>
            <a:miter lim="800000"/>
            <a:headEnd/>
            <a:tailEnd/>
          </a:ln>
          <a:effectLst/>
        </p:spPr>
        <p:txBody>
          <a:bodyPr>
            <a:spAutoFit/>
          </a:bodyPr>
          <a:lstStyle/>
          <a:p>
            <a:pPr algn="l"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7" name="Picture 9" descr="TRAIDAT"/>
          <p:cNvPicPr>
            <a:picLocks noChangeAspect="1" noChangeArrowheads="1" noCrop="1"/>
          </p:cNvPicPr>
          <p:nvPr/>
        </p:nvPicPr>
        <p:blipFill>
          <a:blip r:embed="rId2"/>
          <a:srcRect/>
          <a:stretch>
            <a:fillRect/>
          </a:stretch>
        </p:blipFill>
        <p:spPr bwMode="auto">
          <a:xfrm>
            <a:off x="8382000" y="-52387"/>
            <a:ext cx="685800" cy="890588"/>
          </a:xfrm>
          <a:prstGeom prst="rect">
            <a:avLst/>
          </a:prstGeom>
          <a:noFill/>
          <a:ln w="9525">
            <a:noFill/>
            <a:miter lim="800000"/>
            <a:headEnd/>
            <a:tailEnd/>
          </a:ln>
        </p:spPr>
      </p:pic>
      <p:pic>
        <p:nvPicPr>
          <p:cNvPr id="8" name="Picture 10" descr="ringwrlmed2_b"/>
          <p:cNvPicPr>
            <a:picLocks noChangeAspect="1" noChangeArrowheads="1" noCrop="1"/>
          </p:cNvPicPr>
          <p:nvPr/>
        </p:nvPicPr>
        <p:blipFill>
          <a:blip r:embed="rId3"/>
          <a:srcRect/>
          <a:stretch>
            <a:fillRect/>
          </a:stretch>
        </p:blipFill>
        <p:spPr bwMode="auto">
          <a:xfrm>
            <a:off x="0" y="-190500"/>
            <a:ext cx="819150" cy="1228726"/>
          </a:xfrm>
          <a:prstGeom prst="rect">
            <a:avLst/>
          </a:prstGeom>
          <a:noFill/>
          <a:ln w="9525">
            <a:noFill/>
            <a:miter lim="800000"/>
            <a:headEnd/>
            <a:tailEnd/>
          </a:ln>
        </p:spPr>
      </p:pic>
      <p:sp>
        <p:nvSpPr>
          <p:cNvPr id="27650" name="Rectangle 2"/>
          <p:cNvSpPr>
            <a:spLocks noChangeArrowheads="1"/>
          </p:cNvSpPr>
          <p:nvPr/>
        </p:nvSpPr>
        <p:spPr bwMode="auto">
          <a:xfrm>
            <a:off x="228600" y="1447800"/>
            <a:ext cx="8686800" cy="1107996"/>
          </a:xfrm>
          <a:prstGeom prst="rect">
            <a:avLst/>
          </a:prstGeom>
          <a:solidFill>
            <a:srgbClr val="FFFFFF"/>
          </a:solidFill>
          <a:ln w="9525">
            <a:solidFill>
              <a:srgbClr val="0000FF"/>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1" hangingPunct="1">
              <a:lnSpc>
                <a:spcPct val="150000"/>
              </a:lnSpc>
            </a:pPr>
            <a:r>
              <a:rPr lang="en-US" sz="2200" b="1" i="1" dirty="0" smtClean="0">
                <a:solidFill>
                  <a:srgbClr val="0000FF"/>
                </a:solidFill>
                <a:latin typeface="+mj-lt"/>
                <a:ea typeface="Calibri" charset="0"/>
                <a:cs typeface="Times New Roman" pitchFamily="18" charset="0"/>
              </a:rPr>
              <a:t>Khoáng sản </a:t>
            </a:r>
            <a:r>
              <a:rPr lang="vi-VN" sz="2200" b="1" i="1" dirty="0" smtClean="0">
                <a:solidFill>
                  <a:srgbClr val="0000FF"/>
                </a:solidFill>
                <a:latin typeface="+mj-lt"/>
                <a:ea typeface="Calibri" charset="0"/>
                <a:cs typeface="Times New Roman" pitchFamily="18" charset="0"/>
              </a:rPr>
              <a:t>được</a:t>
            </a:r>
            <a:r>
              <a:rPr lang="en-US" sz="2200" b="1" i="1" dirty="0" smtClean="0">
                <a:solidFill>
                  <a:srgbClr val="0000FF"/>
                </a:solidFill>
                <a:latin typeface="+mj-lt"/>
                <a:ea typeface="Calibri" charset="0"/>
                <a:cs typeface="Times New Roman" pitchFamily="18" charset="0"/>
              </a:rPr>
              <a:t> phân thành mấy loại? Đó là nh</a:t>
            </a:r>
            <a:r>
              <a:rPr lang="vi-VN" sz="2200" b="1" i="1" dirty="0" smtClean="0">
                <a:solidFill>
                  <a:srgbClr val="0000FF"/>
                </a:solidFill>
                <a:latin typeface="+mj-lt"/>
                <a:ea typeface="Calibri" charset="0"/>
                <a:cs typeface="Times New Roman" pitchFamily="18" charset="0"/>
              </a:rPr>
              <a:t>ữn</a:t>
            </a:r>
            <a:r>
              <a:rPr lang="en-US" sz="2200" b="1" i="1" dirty="0" smtClean="0">
                <a:solidFill>
                  <a:srgbClr val="0000FF"/>
                </a:solidFill>
                <a:latin typeface="+mj-lt"/>
                <a:ea typeface="Calibri" charset="0"/>
                <a:cs typeface="Times New Roman" pitchFamily="18" charset="0"/>
              </a:rPr>
              <a:t>g loại nào</a:t>
            </a:r>
            <a:r>
              <a:rPr kumimoji="0" lang="sv-SE" sz="2200" b="1" i="1" u="none" strike="noStrike" cap="none" normalizeH="0" baseline="0" dirty="0" smtClean="0">
                <a:ln>
                  <a:noFill/>
                </a:ln>
                <a:solidFill>
                  <a:srgbClr val="0000FF"/>
                </a:solidFill>
                <a:effectLst/>
                <a:latin typeface="+mj-lt"/>
                <a:ea typeface="Calibri" charset="0"/>
                <a:cs typeface="Times New Roman" pitchFamily="18" charset="0"/>
              </a:rPr>
              <a:t>? C</a:t>
            </a:r>
            <a:r>
              <a:rPr lang="vi-VN" sz="2200" b="1" i="1" dirty="0" smtClean="0">
                <a:solidFill>
                  <a:srgbClr val="0000FF"/>
                </a:solidFill>
                <a:latin typeface="+mj-lt"/>
                <a:ea typeface="Calibri" charset="0"/>
                <a:cs typeface="Times New Roman" pitchFamily="18" charset="0"/>
              </a:rPr>
              <a:t>ă</a:t>
            </a:r>
            <a:r>
              <a:rPr lang="en-US" sz="2200" b="1" i="1" dirty="0" smtClean="0">
                <a:solidFill>
                  <a:srgbClr val="0000FF"/>
                </a:solidFill>
                <a:latin typeface="+mj-lt"/>
                <a:ea typeface="Calibri" charset="0"/>
                <a:cs typeface="Times New Roman" pitchFamily="18" charset="0"/>
              </a:rPr>
              <a:t>n c</a:t>
            </a:r>
            <a:r>
              <a:rPr lang="vi-VN" sz="2200" b="1" i="1" dirty="0" smtClean="0">
                <a:solidFill>
                  <a:srgbClr val="0000FF"/>
                </a:solidFill>
                <a:latin typeface="+mj-lt"/>
                <a:ea typeface="Calibri" charset="0"/>
                <a:cs typeface="Times New Roman" pitchFamily="18" charset="0"/>
              </a:rPr>
              <a:t>ứ</a:t>
            </a:r>
            <a:r>
              <a:rPr lang="en-US" sz="2200" b="1" i="1" dirty="0" smtClean="0">
                <a:solidFill>
                  <a:srgbClr val="0000FF"/>
                </a:solidFill>
                <a:latin typeface="+mj-lt"/>
                <a:ea typeface="Calibri" charset="0"/>
                <a:cs typeface="Times New Roman" pitchFamily="18" charset="0"/>
              </a:rPr>
              <a:t> vào </a:t>
            </a:r>
            <a:r>
              <a:rPr lang="vi-VN" sz="2200" b="1" i="1" dirty="0" smtClean="0">
                <a:solidFill>
                  <a:srgbClr val="0000FF"/>
                </a:solidFill>
                <a:latin typeface="+mj-lt"/>
                <a:ea typeface="Calibri" charset="0"/>
                <a:cs typeface="Times New Roman" pitchFamily="18" charset="0"/>
              </a:rPr>
              <a:t>đâ</a:t>
            </a:r>
            <a:r>
              <a:rPr lang="en-US" sz="2200" b="1" i="1" dirty="0" smtClean="0">
                <a:solidFill>
                  <a:srgbClr val="0000FF"/>
                </a:solidFill>
                <a:latin typeface="+mj-lt"/>
                <a:ea typeface="Calibri" charset="0"/>
                <a:cs typeface="Times New Roman" pitchFamily="18" charset="0"/>
              </a:rPr>
              <a:t>u </a:t>
            </a:r>
            <a:r>
              <a:rPr lang="vi-VN" sz="2200" b="1" i="1" dirty="0" smtClean="0">
                <a:solidFill>
                  <a:srgbClr val="0000FF"/>
                </a:solidFill>
                <a:latin typeface="+mj-lt"/>
                <a:ea typeface="Calibri" charset="0"/>
                <a:cs typeface="Times New Roman" pitchFamily="18" charset="0"/>
              </a:rPr>
              <a:t>để</a:t>
            </a:r>
            <a:r>
              <a:rPr lang="en-US" sz="2200" b="1" i="1" dirty="0" smtClean="0">
                <a:solidFill>
                  <a:srgbClr val="0000FF"/>
                </a:solidFill>
                <a:latin typeface="+mj-lt"/>
                <a:ea typeface="Calibri" charset="0"/>
                <a:cs typeface="Times New Roman" pitchFamily="18" charset="0"/>
              </a:rPr>
              <a:t> phân loại khoáng sản nh</a:t>
            </a:r>
            <a:r>
              <a:rPr lang="vi-VN" sz="2200" b="1" i="1" dirty="0" smtClean="0">
                <a:solidFill>
                  <a:srgbClr val="0000FF"/>
                </a:solidFill>
                <a:latin typeface="+mj-lt"/>
                <a:ea typeface="Calibri" charset="0"/>
                <a:cs typeface="Times New Roman" pitchFamily="18" charset="0"/>
              </a:rPr>
              <a:t>ư</a:t>
            </a:r>
            <a:r>
              <a:rPr lang="en-US" sz="2200" b="1" i="1" dirty="0" smtClean="0">
                <a:solidFill>
                  <a:srgbClr val="0000FF"/>
                </a:solidFill>
                <a:latin typeface="+mj-lt"/>
                <a:ea typeface="Calibri" charset="0"/>
                <a:cs typeface="Times New Roman" pitchFamily="18" charset="0"/>
              </a:rPr>
              <a:t> vậy?</a:t>
            </a:r>
            <a:endParaRPr kumimoji="0" lang="sv-SE" sz="2200" b="1" i="1" u="none" strike="noStrike" cap="none" normalizeH="0" baseline="0" dirty="0" smtClean="0">
              <a:ln>
                <a:noFill/>
              </a:ln>
              <a:solidFill>
                <a:srgbClr val="0000FF"/>
              </a:solidFill>
              <a:effectLst/>
              <a:latin typeface="+mj-lt"/>
              <a:cs typeface="Arial" pitchFamily="34" charset="0"/>
            </a:endParaRPr>
          </a:p>
        </p:txBody>
      </p:sp>
      <p:sp>
        <p:nvSpPr>
          <p:cNvPr id="33793" name="Rectangle 1"/>
          <p:cNvSpPr>
            <a:spLocks noChangeArrowheads="1"/>
          </p:cNvSpPr>
          <p:nvPr/>
        </p:nvSpPr>
        <p:spPr bwMode="auto">
          <a:xfrm>
            <a:off x="228600" y="1447800"/>
            <a:ext cx="875815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b="1" i="0" u="none" strike="noStrike" cap="none" normalizeH="0" baseline="0" dirty="0" smtClean="0">
                <a:ln>
                  <a:noFill/>
                </a:ln>
                <a:solidFill>
                  <a:srgbClr val="000000"/>
                </a:solidFill>
                <a:effectLst/>
                <a:latin typeface="+mj-lt"/>
                <a:ea typeface="Calibri" charset="0"/>
                <a:cs typeface="Times New Roman" pitchFamily="18" charset="0"/>
              </a:rPr>
              <a:t>- Phân loại khoáng sản:</a:t>
            </a:r>
            <a:endParaRPr kumimoji="0" lang="en-US" b="1"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b="1" i="0" u="none" strike="noStrike" cap="none" normalizeH="0" baseline="0" dirty="0" smtClean="0">
                <a:ln>
                  <a:noFill/>
                </a:ln>
                <a:solidFill>
                  <a:srgbClr val="000000"/>
                </a:solidFill>
                <a:effectLst/>
                <a:latin typeface="+mj-lt"/>
                <a:ea typeface="Calibri" charset="0"/>
                <a:cs typeface="Times New Roman" pitchFamily="18" charset="0"/>
              </a:rPr>
              <a:t>  + Khoáng sản năng lượng (Nhiên liệu): than đá, dầu mỏ, khí đốt...</a:t>
            </a:r>
            <a:endParaRPr kumimoji="0" lang="en-US" b="1"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b="1" i="0" u="none" strike="noStrike" cap="none" normalizeH="0" baseline="0" dirty="0" smtClean="0">
                <a:ln>
                  <a:noFill/>
                </a:ln>
                <a:solidFill>
                  <a:srgbClr val="000000"/>
                </a:solidFill>
                <a:effectLst/>
                <a:latin typeface="+mj-lt"/>
                <a:ea typeface="Calibri" charset="0"/>
                <a:cs typeface="Times New Roman" pitchFamily="18" charset="0"/>
              </a:rPr>
              <a:t>  + Khoáng sản kim loại: sắt, chì đồng, kẽm, thiếc...</a:t>
            </a: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b="1" i="0" u="none" strike="noStrike" cap="none" normalizeH="0" baseline="0" dirty="0" smtClean="0">
                <a:ln>
                  <a:noFill/>
                </a:ln>
                <a:solidFill>
                  <a:srgbClr val="000000"/>
                </a:solidFill>
                <a:effectLst/>
                <a:latin typeface="+mj-lt"/>
                <a:ea typeface="Calibri" charset="0"/>
                <a:cs typeface="Times New Roman" pitchFamily="18" charset="0"/>
              </a:rPr>
              <a:t>  + Khoáng sản phi kim loại: thạch anh, đá vôi, cao lanh, sét...</a:t>
            </a:r>
            <a:r>
              <a:rPr kumimoji="0" lang="en-US" b="1" i="0" u="none" strike="noStrike" cap="none" normalizeH="0" baseline="0" dirty="0" smtClean="0">
                <a:ln>
                  <a:noFill/>
                </a:ln>
                <a:solidFill>
                  <a:schemeClr val="tx1"/>
                </a:solidFill>
                <a:effectLst/>
                <a:latin typeface="+mj-lt"/>
                <a:cs typeface="Arial" pitchFamily="34" charset="0"/>
              </a:rPr>
              <a:t> </a:t>
            </a:r>
          </a:p>
        </p:txBody>
      </p:sp>
      <p:pic>
        <p:nvPicPr>
          <p:cNvPr id="10" name="Picture 9"/>
          <p:cNvPicPr/>
          <p:nvPr/>
        </p:nvPicPr>
        <p:blipFill>
          <a:blip r:embed="rId4"/>
          <a:stretch>
            <a:fillRect/>
          </a:stretch>
        </p:blipFill>
        <p:spPr>
          <a:xfrm>
            <a:off x="4042230" y="2743200"/>
            <a:ext cx="5029200" cy="4114800"/>
          </a:xfrm>
          <a:prstGeom prst="rect">
            <a:avLst/>
          </a:prstGeom>
          <a:ln>
            <a:solidFill>
              <a:srgbClr val="0000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par>
                                <p:cTn id="10" presetID="29"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grpId="1" nodeType="clickEffect">
                                  <p:stCondLst>
                                    <p:cond delay="0"/>
                                  </p:stCondLst>
                                  <p:childTnLst>
                                    <p:anim calcmode="lin" valueType="num">
                                      <p:cBhvr>
                                        <p:cTn id="18" dur="1000"/>
                                        <p:tgtEl>
                                          <p:spTgt spid="27650"/>
                                        </p:tgtEl>
                                        <p:attrNameLst>
                                          <p:attrName>ppt_x</p:attrName>
                                        </p:attrNameLst>
                                      </p:cBhvr>
                                      <p:tavLst>
                                        <p:tav tm="0">
                                          <p:val>
                                            <p:strVal val="ppt_x"/>
                                          </p:val>
                                        </p:tav>
                                        <p:tav tm="100000">
                                          <p:val>
                                            <p:strVal val="ppt_x-.2"/>
                                          </p:val>
                                        </p:tav>
                                      </p:tavLst>
                                    </p:anim>
                                    <p:anim calcmode="lin" valueType="num">
                                      <p:cBhvr>
                                        <p:cTn id="19" dur="1000"/>
                                        <p:tgtEl>
                                          <p:spTgt spid="27650"/>
                                        </p:tgtEl>
                                        <p:attrNameLst>
                                          <p:attrName>ppt_y</p:attrName>
                                        </p:attrNameLst>
                                      </p:cBhvr>
                                      <p:tavLst>
                                        <p:tav tm="0">
                                          <p:val>
                                            <p:strVal val="ppt_y"/>
                                          </p:val>
                                        </p:tav>
                                        <p:tav tm="100000">
                                          <p:val>
                                            <p:strVal val="ppt_y"/>
                                          </p:val>
                                        </p:tav>
                                      </p:tavLst>
                                    </p:anim>
                                    <p:animEffect transition="out" filter="fade">
                                      <p:cBhvr>
                                        <p:cTn id="20" dur="1000"/>
                                        <p:tgtEl>
                                          <p:spTgt spid="27650"/>
                                        </p:tgtEl>
                                      </p:cBhvr>
                                    </p:animEffect>
                                    <p:set>
                                      <p:cBhvr>
                                        <p:cTn id="21" dur="1" fill="hold">
                                          <p:stCondLst>
                                            <p:cond delay="999"/>
                                          </p:stCondLst>
                                        </p:cTn>
                                        <p:tgtEl>
                                          <p:spTgt spid="27650"/>
                                        </p:tgtEl>
                                        <p:attrNameLst>
                                          <p:attrName>style.visibility</p:attrName>
                                        </p:attrNameLst>
                                      </p:cBhvr>
                                      <p:to>
                                        <p:strVal val="hidden"/>
                                      </p:to>
                                    </p:set>
                                  </p:childTnLst>
                                </p:cTn>
                              </p:par>
                              <p:par>
                                <p:cTn id="22" presetID="29" presetClass="exit" presetSubtype="0" fill="hold" nodeType="withEffect">
                                  <p:stCondLst>
                                    <p:cond delay="0"/>
                                  </p:stCondLst>
                                  <p:childTnLst>
                                    <p:anim calcmode="lin" valueType="num">
                                      <p:cBhvr>
                                        <p:cTn id="23" dur="1000"/>
                                        <p:tgtEl>
                                          <p:spTgt spid="10"/>
                                        </p:tgtEl>
                                        <p:attrNameLst>
                                          <p:attrName>ppt_x</p:attrName>
                                        </p:attrNameLst>
                                      </p:cBhvr>
                                      <p:tavLst>
                                        <p:tav tm="0">
                                          <p:val>
                                            <p:strVal val="ppt_x"/>
                                          </p:val>
                                        </p:tav>
                                        <p:tav tm="100000">
                                          <p:val>
                                            <p:strVal val="ppt_x-.2"/>
                                          </p:val>
                                        </p:tav>
                                      </p:tavLst>
                                    </p:anim>
                                    <p:anim calcmode="lin" valueType="num">
                                      <p:cBhvr>
                                        <p:cTn id="24" dur="1000"/>
                                        <p:tgtEl>
                                          <p:spTgt spid="10"/>
                                        </p:tgtEl>
                                        <p:attrNameLst>
                                          <p:attrName>ppt_y</p:attrName>
                                        </p:attrNameLst>
                                      </p:cBhvr>
                                      <p:tavLst>
                                        <p:tav tm="0">
                                          <p:val>
                                            <p:strVal val="ppt_y"/>
                                          </p:val>
                                        </p:tav>
                                        <p:tav tm="100000">
                                          <p:val>
                                            <p:strVal val="ppt_y"/>
                                          </p:val>
                                        </p:tav>
                                      </p:tavLst>
                                    </p:anim>
                                    <p:animEffect transition="out" filter="fade">
                                      <p:cBhvr>
                                        <p:cTn id="25" dur="1000"/>
                                        <p:tgtEl>
                                          <p:spTgt spid="10"/>
                                        </p:tgtEl>
                                      </p:cBhvr>
                                    </p:animEffect>
                                    <p:set>
                                      <p:cBhvr>
                                        <p:cTn id="26" dur="1" fill="hold">
                                          <p:stCondLst>
                                            <p:cond delay="9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33793"/>
                                        </p:tgtEl>
                                        <p:attrNameLst>
                                          <p:attrName>style.visibility</p:attrName>
                                        </p:attrNameLst>
                                      </p:cBhvr>
                                      <p:to>
                                        <p:strVal val="visible"/>
                                      </p:to>
                                    </p:set>
                                    <p:anim calcmode="lin" valueType="num">
                                      <p:cBhvr>
                                        <p:cTn id="31" dur="1000" fill="hold"/>
                                        <p:tgtEl>
                                          <p:spTgt spid="33793"/>
                                        </p:tgtEl>
                                        <p:attrNameLst>
                                          <p:attrName>ppt_x</p:attrName>
                                        </p:attrNameLst>
                                      </p:cBhvr>
                                      <p:tavLst>
                                        <p:tav tm="0">
                                          <p:val>
                                            <p:strVal val="#ppt_x-.2"/>
                                          </p:val>
                                        </p:tav>
                                        <p:tav tm="100000">
                                          <p:val>
                                            <p:strVal val="#ppt_x"/>
                                          </p:val>
                                        </p:tav>
                                      </p:tavLst>
                                    </p:anim>
                                    <p:anim calcmode="lin" valueType="num">
                                      <p:cBhvr>
                                        <p:cTn id="32" dur="1000" fill="hold"/>
                                        <p:tgtEl>
                                          <p:spTgt spid="33793"/>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0" grpId="1" animBg="1"/>
      <p:bldP spid="337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38100"/>
            <a:ext cx="9144000" cy="9905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r>
              <a:rPr lang="en-US" b="1" dirty="0" smtClean="0">
                <a:latin typeface="Times New Roman" pitchFamily="18" charset="0"/>
              </a:rPr>
              <a:t>TIẾT  - BÀI  13. CÁC DẠNG ĐỊA HÌNH CHÍNH </a:t>
            </a:r>
          </a:p>
          <a:p>
            <a:r>
              <a:rPr lang="en-US" b="1" dirty="0" smtClean="0">
                <a:latin typeface="Times New Roman" pitchFamily="18" charset="0"/>
              </a:rPr>
              <a:t>TRÊN TRÁI ĐẤT. KHOÁNG SẢN</a:t>
            </a:r>
            <a:endParaRPr lang="en-US" b="1" dirty="0">
              <a:latin typeface="Times New Roman" pitchFamily="18" charset="0"/>
            </a:endParaRPr>
          </a:p>
        </p:txBody>
      </p:sp>
      <p:sp>
        <p:nvSpPr>
          <p:cNvPr id="6" name="Text Box 8"/>
          <p:cNvSpPr txBox="1">
            <a:spLocks noChangeArrowheads="1"/>
          </p:cNvSpPr>
          <p:nvPr/>
        </p:nvSpPr>
        <p:spPr bwMode="auto">
          <a:xfrm>
            <a:off x="0" y="838200"/>
            <a:ext cx="9144000" cy="276225"/>
          </a:xfrm>
          <a:prstGeom prst="rect">
            <a:avLst/>
          </a:prstGeom>
          <a:solidFill>
            <a:srgbClr val="00FFFF"/>
          </a:solidFill>
          <a:ln w="9525">
            <a:noFill/>
            <a:miter lim="800000"/>
            <a:headEnd/>
            <a:tailEnd/>
          </a:ln>
          <a:effectLst/>
        </p:spPr>
        <p:txBody>
          <a:bodyPr>
            <a:spAutoFit/>
          </a:bodyPr>
          <a:lstStyle/>
          <a:p>
            <a:pPr algn="l"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7" name="Picture 9" descr="TRAIDAT"/>
          <p:cNvPicPr>
            <a:picLocks noChangeAspect="1" noChangeArrowheads="1" noCrop="1"/>
          </p:cNvPicPr>
          <p:nvPr/>
        </p:nvPicPr>
        <p:blipFill>
          <a:blip r:embed="rId2"/>
          <a:srcRect/>
          <a:stretch>
            <a:fillRect/>
          </a:stretch>
        </p:blipFill>
        <p:spPr bwMode="auto">
          <a:xfrm>
            <a:off x="8382000" y="-52387"/>
            <a:ext cx="685800" cy="890588"/>
          </a:xfrm>
          <a:prstGeom prst="rect">
            <a:avLst/>
          </a:prstGeom>
          <a:noFill/>
          <a:ln w="9525">
            <a:noFill/>
            <a:miter lim="800000"/>
            <a:headEnd/>
            <a:tailEnd/>
          </a:ln>
        </p:spPr>
      </p:pic>
      <p:pic>
        <p:nvPicPr>
          <p:cNvPr id="8" name="Picture 10" descr="ringwrlmed2_b"/>
          <p:cNvPicPr>
            <a:picLocks noChangeAspect="1" noChangeArrowheads="1" noCrop="1"/>
          </p:cNvPicPr>
          <p:nvPr/>
        </p:nvPicPr>
        <p:blipFill>
          <a:blip r:embed="rId3"/>
          <a:srcRect/>
          <a:stretch>
            <a:fillRect/>
          </a:stretch>
        </p:blipFill>
        <p:spPr bwMode="auto">
          <a:xfrm>
            <a:off x="0" y="-190500"/>
            <a:ext cx="819150" cy="1228726"/>
          </a:xfrm>
          <a:prstGeom prst="rect">
            <a:avLst/>
          </a:prstGeom>
          <a:noFill/>
          <a:ln w="9525">
            <a:noFill/>
            <a:miter lim="800000"/>
            <a:headEnd/>
            <a:tailEnd/>
          </a:ln>
        </p:spPr>
      </p:pic>
      <p:sp>
        <p:nvSpPr>
          <p:cNvPr id="9" name="Rounded Rectangle 7">
            <a:extLst>
              <a:ext uri="{FF2B5EF4-FFF2-40B4-BE49-F238E27FC236}">
                <a16:creationId xmlns="" xmlns:a16="http://schemas.microsoft.com/office/drawing/2014/main" id="{744560CE-47A6-445C-8676-84B5DBB94E21}"/>
              </a:ext>
            </a:extLst>
          </p:cNvPr>
          <p:cNvSpPr/>
          <p:nvPr/>
        </p:nvSpPr>
        <p:spPr>
          <a:xfrm>
            <a:off x="304800" y="1905012"/>
            <a:ext cx="8686800" cy="1549400"/>
          </a:xfrm>
          <a:prstGeom prst="roundRect">
            <a:avLst/>
          </a:prstGeom>
          <a:solidFill>
            <a:srgbClr val="1CC4D6"/>
          </a:solidFill>
        </p:spPr>
        <p:style>
          <a:lnRef idx="3">
            <a:schemeClr val="lt1"/>
          </a:lnRef>
          <a:fillRef idx="1">
            <a:schemeClr val="accent5"/>
          </a:fillRef>
          <a:effectRef idx="1">
            <a:schemeClr val="accent5"/>
          </a:effectRef>
          <a:fontRef idx="minor">
            <a:schemeClr val="lt1"/>
          </a:fontRef>
        </p:style>
        <p:txBody>
          <a:bodyPr rtlCol="0" anchor="ctr"/>
          <a:lstStyle/>
          <a:p>
            <a:pPr algn="just"/>
            <a:r>
              <a:rPr lang="en-US" b="1" i="1" dirty="0" smtClean="0">
                <a:solidFill>
                  <a:srgbClr val="0000FF"/>
                </a:solidFill>
                <a:latin typeface="Times New Roman" pitchFamily="18" charset="0"/>
                <a:ea typeface="AvantGarde" pitchFamily="2" charset="0"/>
                <a:cs typeface="Times New Roman" pitchFamily="18" charset="0"/>
              </a:rPr>
              <a:t>1. Em  hãy cho biết trong các đối t</a:t>
            </a:r>
            <a:r>
              <a:rPr lang="vi-VN" b="1" i="1" dirty="0" smtClean="0">
                <a:solidFill>
                  <a:srgbClr val="0000FF"/>
                </a:solidFill>
                <a:latin typeface="Times New Roman" pitchFamily="18" charset="0"/>
                <a:ea typeface="AvantGarde" pitchFamily="2" charset="0"/>
                <a:cs typeface="Times New Roman" pitchFamily="18" charset="0"/>
              </a:rPr>
              <a:t>ư</a:t>
            </a:r>
            <a:r>
              <a:rPr lang="en-US" b="1" i="1" dirty="0" smtClean="0">
                <a:solidFill>
                  <a:srgbClr val="0000FF"/>
                </a:solidFill>
                <a:latin typeface="Times New Roman" pitchFamily="18" charset="0"/>
                <a:ea typeface="AvantGarde" pitchFamily="2" charset="0"/>
                <a:cs typeface="Times New Roman" pitchFamily="18" charset="0"/>
              </a:rPr>
              <a:t>ợng sau, đối t</a:t>
            </a:r>
            <a:r>
              <a:rPr lang="vi-VN" b="1" i="1" dirty="0" smtClean="0">
                <a:solidFill>
                  <a:srgbClr val="0000FF"/>
                </a:solidFill>
                <a:latin typeface="Times New Roman" pitchFamily="18" charset="0"/>
                <a:ea typeface="AvantGarde" pitchFamily="2" charset="0"/>
                <a:cs typeface="Times New Roman" pitchFamily="18" charset="0"/>
              </a:rPr>
              <a:t>ư</a:t>
            </a:r>
            <a:r>
              <a:rPr lang="en-US" b="1" i="1" dirty="0" smtClean="0">
                <a:solidFill>
                  <a:srgbClr val="0000FF"/>
                </a:solidFill>
                <a:latin typeface="Times New Roman" pitchFamily="18" charset="0"/>
                <a:ea typeface="AvantGarde" pitchFamily="2" charset="0"/>
                <a:cs typeface="Times New Roman" pitchFamily="18" charset="0"/>
              </a:rPr>
              <a:t>ợng nào là khoáng sản: </a:t>
            </a:r>
            <a:r>
              <a:rPr lang="en-US" b="1" i="1" dirty="0" smtClean="0">
                <a:solidFill>
                  <a:srgbClr val="760092"/>
                </a:solidFill>
                <a:latin typeface="Times New Roman" pitchFamily="18" charset="0"/>
                <a:cs typeface="Times New Roman" pitchFamily="18" charset="0"/>
              </a:rPr>
              <a:t>Nhựa, than đá, gỗ, cát, xi măng, thép, đá vôi</a:t>
            </a:r>
            <a:r>
              <a:rPr lang="en-US" b="1" i="1" dirty="0" smtClean="0">
                <a:solidFill>
                  <a:srgbClr val="760092"/>
                </a:solidFill>
                <a:latin typeface="Times New Roman" pitchFamily="18" charset="0"/>
                <a:ea typeface="AvantGarde" pitchFamily="2"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sp>
        <p:nvSpPr>
          <p:cNvPr id="10" name="Rectangle 9">
            <a:extLst>
              <a:ext uri="{FF2B5EF4-FFF2-40B4-BE49-F238E27FC236}">
                <a16:creationId xmlns="" xmlns:a16="http://schemas.microsoft.com/office/drawing/2014/main" id="{F00EB891-E37B-44A8-A3C0-C3DDD8A13322}"/>
              </a:ext>
            </a:extLst>
          </p:cNvPr>
          <p:cNvSpPr/>
          <p:nvPr/>
        </p:nvSpPr>
        <p:spPr>
          <a:xfrm>
            <a:off x="2286000" y="4655478"/>
            <a:ext cx="6115430" cy="758614"/>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a:solidFill>
                  <a:srgbClr val="FF0000"/>
                </a:solidFill>
                <a:latin typeface="+mj-lt"/>
                <a:cs typeface="Arial" panose="020B0604020202020204" pitchFamily="34" charset="0"/>
              </a:rPr>
              <a:t>Đáp án: Than đá, cát, đá vôi</a:t>
            </a:r>
          </a:p>
        </p:txBody>
      </p:sp>
      <p:sp>
        <p:nvSpPr>
          <p:cNvPr id="12" name="TextBox 11"/>
          <p:cNvSpPr txBox="1"/>
          <p:nvPr/>
        </p:nvSpPr>
        <p:spPr>
          <a:xfrm>
            <a:off x="304800" y="1226460"/>
            <a:ext cx="3048000" cy="523220"/>
          </a:xfrm>
          <a:prstGeom prst="rect">
            <a:avLst/>
          </a:prstGeom>
          <a:solidFill>
            <a:srgbClr val="00B050"/>
          </a:solidFill>
          <a:ln>
            <a:solidFill>
              <a:schemeClr val="accent1"/>
            </a:solidFill>
          </a:ln>
        </p:spPr>
        <p:txBody>
          <a:bodyPr wrap="square" rtlCol="0">
            <a:spAutoFit/>
          </a:bodyPr>
          <a:lstStyle/>
          <a:p>
            <a:r>
              <a:rPr lang="en-US" sz="2800" b="1" dirty="0" smtClean="0">
                <a:solidFill>
                  <a:srgbClr val="0000FF"/>
                </a:solidFill>
                <a:latin typeface="+mj-lt"/>
              </a:rPr>
              <a:t>Bài tập nhỏ</a:t>
            </a:r>
            <a:endParaRPr lang="en-US" sz="2800" b="1" dirty="0">
              <a:solidFill>
                <a:srgbClr val="0000FF"/>
              </a:solidFill>
              <a:latin typeface="+mj-lt"/>
            </a:endParaRPr>
          </a:p>
        </p:txBody>
      </p:sp>
      <p:sp>
        <p:nvSpPr>
          <p:cNvPr id="13" name="Rounded Rectangle 7">
            <a:extLst>
              <a:ext uri="{FF2B5EF4-FFF2-40B4-BE49-F238E27FC236}">
                <a16:creationId xmlns="" xmlns:a16="http://schemas.microsoft.com/office/drawing/2014/main" id="{744560CE-47A6-445C-8676-84B5DBB94E21}"/>
              </a:ext>
            </a:extLst>
          </p:cNvPr>
          <p:cNvSpPr/>
          <p:nvPr/>
        </p:nvSpPr>
        <p:spPr>
          <a:xfrm>
            <a:off x="304800" y="1981212"/>
            <a:ext cx="8610600" cy="1447800"/>
          </a:xfrm>
          <a:prstGeom prst="roundRect">
            <a:avLst/>
          </a:prstGeom>
          <a:solidFill>
            <a:srgbClr val="1CC4D6"/>
          </a:solidFill>
        </p:spPr>
        <p:style>
          <a:lnRef idx="3">
            <a:schemeClr val="lt1"/>
          </a:lnRef>
          <a:fillRef idx="1">
            <a:schemeClr val="accent5"/>
          </a:fillRef>
          <a:effectRef idx="1">
            <a:schemeClr val="accent5"/>
          </a:effectRef>
          <a:fontRef idx="minor">
            <a:schemeClr val="lt1"/>
          </a:fontRef>
        </p:style>
        <p:txBody>
          <a:bodyPr rtlCol="0" anchor="ctr"/>
          <a:lstStyle/>
          <a:p>
            <a:pPr algn="just">
              <a:lnSpc>
                <a:spcPct val="150000"/>
              </a:lnSpc>
            </a:pPr>
            <a:r>
              <a:rPr lang="en-US" sz="2400" b="1" i="1" dirty="0" smtClean="0">
                <a:solidFill>
                  <a:srgbClr val="0000FF"/>
                </a:solidFill>
                <a:latin typeface="Times New Roman" pitchFamily="18" charset="0"/>
                <a:ea typeface="AvantGarde" pitchFamily="2" charset="0"/>
                <a:cs typeface="Times New Roman" pitchFamily="18" charset="0"/>
              </a:rPr>
              <a:t>2. Em hãy kể tên ít nhất ba vật dụng hàng ngày em th</a:t>
            </a:r>
            <a:r>
              <a:rPr lang="vi-VN" sz="2400" b="1" i="1" dirty="0" smtClean="0">
                <a:solidFill>
                  <a:srgbClr val="0000FF"/>
                </a:solidFill>
                <a:latin typeface="Times New Roman" pitchFamily="18" charset="0"/>
                <a:ea typeface="AvantGarde" pitchFamily="2" charset="0"/>
                <a:cs typeface="Times New Roman" pitchFamily="18" charset="0"/>
              </a:rPr>
              <a:t>ư</a:t>
            </a:r>
            <a:r>
              <a:rPr lang="en-US" sz="2400" b="1" i="1" dirty="0" smtClean="0">
                <a:solidFill>
                  <a:srgbClr val="0000FF"/>
                </a:solidFill>
                <a:latin typeface="Times New Roman" pitchFamily="18" charset="0"/>
                <a:ea typeface="AvantGarde" pitchFamily="2" charset="0"/>
                <a:cs typeface="Times New Roman" pitchFamily="18" charset="0"/>
              </a:rPr>
              <a:t>ờng sử dụng đ</a:t>
            </a:r>
            <a:r>
              <a:rPr lang="vi-VN" sz="2400" b="1" i="1" dirty="0" smtClean="0">
                <a:solidFill>
                  <a:srgbClr val="0000FF"/>
                </a:solidFill>
                <a:latin typeface="Times New Roman" pitchFamily="18" charset="0"/>
                <a:ea typeface="AvantGarde" pitchFamily="2" charset="0"/>
                <a:cs typeface="Times New Roman" pitchFamily="18" charset="0"/>
              </a:rPr>
              <a:t>ư</a:t>
            </a:r>
            <a:r>
              <a:rPr lang="en-US" sz="2400" b="1" i="1" dirty="0" smtClean="0">
                <a:solidFill>
                  <a:srgbClr val="0000FF"/>
                </a:solidFill>
                <a:latin typeface="Times New Roman" pitchFamily="18" charset="0"/>
                <a:ea typeface="AvantGarde" pitchFamily="2" charset="0"/>
                <a:cs typeface="Times New Roman" pitchFamily="18" charset="0"/>
              </a:rPr>
              <a:t>ợc làm từ khoáng sản?</a:t>
            </a:r>
            <a:endParaRPr lang="en-US" sz="2400" b="1" i="1" dirty="0">
              <a:solidFill>
                <a:srgbClr val="0000FF"/>
              </a:solidFill>
              <a:latin typeface="Times New Roman" pitchFamily="18" charset="0"/>
              <a:ea typeface="AvantGarde" pitchFamily="2" charset="0"/>
              <a:cs typeface="Times New Roman" pitchFamily="18" charset="0"/>
            </a:endParaRPr>
          </a:p>
        </p:txBody>
      </p:sp>
      <p:sp>
        <p:nvSpPr>
          <p:cNvPr id="14" name="Rectangle 13">
            <a:extLst>
              <a:ext uri="{FF2B5EF4-FFF2-40B4-BE49-F238E27FC236}">
                <a16:creationId xmlns="" xmlns:a16="http://schemas.microsoft.com/office/drawing/2014/main" id="{198C0E81-D215-4D18-98DC-4AECF21BA78A}"/>
              </a:ext>
            </a:extLst>
          </p:cNvPr>
          <p:cNvSpPr/>
          <p:nvPr/>
        </p:nvSpPr>
        <p:spPr>
          <a:xfrm>
            <a:off x="1828800" y="4731678"/>
            <a:ext cx="7086600" cy="685800"/>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r>
              <a:rPr lang="en-US" sz="2700" b="1" dirty="0" smtClean="0">
                <a:solidFill>
                  <a:srgbClr val="FF0000"/>
                </a:solidFill>
                <a:latin typeface="+mj-lt"/>
                <a:cs typeface="Arial" panose="020B0604020202020204" pitchFamily="34" charset="0"/>
              </a:rPr>
              <a:t>Đáp án: Dao </a:t>
            </a:r>
            <a:r>
              <a:rPr lang="en-US" sz="2700" b="1" dirty="0">
                <a:solidFill>
                  <a:srgbClr val="FF0000"/>
                </a:solidFill>
                <a:latin typeface="+mj-lt"/>
                <a:cs typeface="Arial" panose="020B0604020202020204" pitchFamily="34" charset="0"/>
              </a:rPr>
              <a:t>kéo, gương</a:t>
            </a:r>
            <a:r>
              <a:rPr lang="en-US" sz="2700" b="1" dirty="0" smtClean="0">
                <a:solidFill>
                  <a:srgbClr val="FF0000"/>
                </a:solidFill>
                <a:latin typeface="+mj-lt"/>
                <a:cs typeface="Arial" panose="020B0604020202020204" pitchFamily="34" charset="0"/>
              </a:rPr>
              <a:t>, nồi, xoong, bát, </a:t>
            </a:r>
            <a:r>
              <a:rPr lang="vi-VN" sz="2700" b="1" dirty="0" smtClean="0">
                <a:solidFill>
                  <a:srgbClr val="FF0000"/>
                </a:solidFill>
                <a:latin typeface="+mj-lt"/>
                <a:cs typeface="Arial" panose="020B0604020202020204" pitchFamily="34" charset="0"/>
              </a:rPr>
              <a:t>đĩa</a:t>
            </a:r>
            <a:r>
              <a:rPr lang="en-US" sz="2700" b="1" dirty="0" smtClean="0">
                <a:solidFill>
                  <a:srgbClr val="FF0000"/>
                </a:solidFill>
                <a:latin typeface="+mj-lt"/>
                <a:cs typeface="Arial" panose="020B0604020202020204" pitchFamily="34" charset="0"/>
              </a:rPr>
              <a:t>...</a:t>
            </a:r>
            <a:endParaRPr lang="en-US" sz="2700" b="1" dirty="0">
              <a:solidFill>
                <a:srgbClr val="FF0000"/>
              </a:solidFill>
              <a:latin typeface="+mj-l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xit" presetSubtype="0" fill="hold" grpId="1" nodeType="clickEffect">
                                  <p:stCondLst>
                                    <p:cond delay="0"/>
                                  </p:stCondLst>
                                  <p:childTnLst>
                                    <p:anim calcmode="lin" valueType="num">
                                      <p:cBhvr>
                                        <p:cTn id="25" dur="1000"/>
                                        <p:tgtEl>
                                          <p:spTgt spid="9"/>
                                        </p:tgtEl>
                                        <p:attrNameLst>
                                          <p:attrName>ppt_x</p:attrName>
                                        </p:attrNameLst>
                                      </p:cBhvr>
                                      <p:tavLst>
                                        <p:tav tm="0">
                                          <p:val>
                                            <p:strVal val="ppt_x"/>
                                          </p:val>
                                        </p:tav>
                                        <p:tav tm="100000">
                                          <p:val>
                                            <p:strVal val="ppt_x-.2"/>
                                          </p:val>
                                        </p:tav>
                                      </p:tavLst>
                                    </p:anim>
                                    <p:anim calcmode="lin" valueType="num">
                                      <p:cBhvr>
                                        <p:cTn id="26" dur="1000"/>
                                        <p:tgtEl>
                                          <p:spTgt spid="9"/>
                                        </p:tgtEl>
                                        <p:attrNameLst>
                                          <p:attrName>ppt_y</p:attrName>
                                        </p:attrNameLst>
                                      </p:cBhvr>
                                      <p:tavLst>
                                        <p:tav tm="0">
                                          <p:val>
                                            <p:strVal val="ppt_y"/>
                                          </p:val>
                                        </p:tav>
                                        <p:tav tm="100000">
                                          <p:val>
                                            <p:strVal val="ppt_y"/>
                                          </p:val>
                                        </p:tav>
                                      </p:tavLst>
                                    </p:anim>
                                    <p:animEffect transition="out" filter="fade">
                                      <p:cBhvr>
                                        <p:cTn id="27" dur="1000"/>
                                        <p:tgtEl>
                                          <p:spTgt spid="9"/>
                                        </p:tgtEl>
                                      </p:cBhvr>
                                    </p:animEffect>
                                    <p:set>
                                      <p:cBhvr>
                                        <p:cTn id="28" dur="1" fill="hold">
                                          <p:stCondLst>
                                            <p:cond delay="999"/>
                                          </p:stCondLst>
                                        </p:cTn>
                                        <p:tgtEl>
                                          <p:spTgt spid="9"/>
                                        </p:tgtEl>
                                        <p:attrNameLst>
                                          <p:attrName>style.visibility</p:attrName>
                                        </p:attrNameLst>
                                      </p:cBhvr>
                                      <p:to>
                                        <p:strVal val="hidden"/>
                                      </p:to>
                                    </p:set>
                                  </p:childTnLst>
                                </p:cTn>
                              </p:par>
                              <p:par>
                                <p:cTn id="29" presetID="29" presetClass="exit" presetSubtype="0" fill="hold" grpId="1" nodeType="withEffect">
                                  <p:stCondLst>
                                    <p:cond delay="0"/>
                                  </p:stCondLst>
                                  <p:childTnLst>
                                    <p:anim calcmode="lin" valueType="num">
                                      <p:cBhvr>
                                        <p:cTn id="30" dur="1000"/>
                                        <p:tgtEl>
                                          <p:spTgt spid="10"/>
                                        </p:tgtEl>
                                        <p:attrNameLst>
                                          <p:attrName>ppt_x</p:attrName>
                                        </p:attrNameLst>
                                      </p:cBhvr>
                                      <p:tavLst>
                                        <p:tav tm="0">
                                          <p:val>
                                            <p:strVal val="ppt_x"/>
                                          </p:val>
                                        </p:tav>
                                        <p:tav tm="100000">
                                          <p:val>
                                            <p:strVal val="ppt_x-.2"/>
                                          </p:val>
                                        </p:tav>
                                      </p:tavLst>
                                    </p:anim>
                                    <p:anim calcmode="lin" valueType="num">
                                      <p:cBhvr>
                                        <p:cTn id="31" dur="1000"/>
                                        <p:tgtEl>
                                          <p:spTgt spid="10"/>
                                        </p:tgtEl>
                                        <p:attrNameLst>
                                          <p:attrName>ppt_y</p:attrName>
                                        </p:attrNameLst>
                                      </p:cBhvr>
                                      <p:tavLst>
                                        <p:tav tm="0">
                                          <p:val>
                                            <p:strVal val="ppt_y"/>
                                          </p:val>
                                        </p:tav>
                                        <p:tav tm="100000">
                                          <p:val>
                                            <p:strVal val="ppt_y"/>
                                          </p:val>
                                        </p:tav>
                                      </p:tavLst>
                                    </p:anim>
                                    <p:animEffect transition="out" filter="fade">
                                      <p:cBhvr>
                                        <p:cTn id="32" dur="1000"/>
                                        <p:tgtEl>
                                          <p:spTgt spid="10"/>
                                        </p:tgtEl>
                                      </p:cBhvr>
                                    </p:animEffect>
                                    <p:set>
                                      <p:cBhvr>
                                        <p:cTn id="33" dur="1" fill="hold">
                                          <p:stCondLst>
                                            <p:cond delay="9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38100"/>
            <a:ext cx="9144000" cy="9905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r>
              <a:rPr lang="en-US" b="1" dirty="0" smtClean="0">
                <a:latin typeface="Times New Roman" pitchFamily="18" charset="0"/>
              </a:rPr>
              <a:t>TIẾT  - BÀI  13. CÁC DẠNG ĐỊA HÌNH CHÍNH </a:t>
            </a:r>
          </a:p>
          <a:p>
            <a:r>
              <a:rPr lang="en-US" b="1" dirty="0" smtClean="0">
                <a:latin typeface="Times New Roman" pitchFamily="18" charset="0"/>
              </a:rPr>
              <a:t>TRÊN TRÁI ĐẤT. KHOÁNG SẢN</a:t>
            </a:r>
            <a:endParaRPr lang="en-US" b="1" dirty="0">
              <a:latin typeface="Times New Roman" pitchFamily="18" charset="0"/>
            </a:endParaRPr>
          </a:p>
        </p:txBody>
      </p:sp>
      <p:sp>
        <p:nvSpPr>
          <p:cNvPr id="6" name="Text Box 8"/>
          <p:cNvSpPr txBox="1">
            <a:spLocks noChangeArrowheads="1"/>
          </p:cNvSpPr>
          <p:nvPr/>
        </p:nvSpPr>
        <p:spPr bwMode="auto">
          <a:xfrm>
            <a:off x="0" y="838200"/>
            <a:ext cx="9144000" cy="276225"/>
          </a:xfrm>
          <a:prstGeom prst="rect">
            <a:avLst/>
          </a:prstGeom>
          <a:solidFill>
            <a:srgbClr val="00FFFF"/>
          </a:solidFill>
          <a:ln w="9525">
            <a:noFill/>
            <a:miter lim="800000"/>
            <a:headEnd/>
            <a:tailEnd/>
          </a:ln>
          <a:effectLst/>
        </p:spPr>
        <p:txBody>
          <a:bodyPr>
            <a:spAutoFit/>
          </a:bodyPr>
          <a:lstStyle/>
          <a:p>
            <a:pPr algn="l"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7" name="Picture 9" descr="TRAIDAT"/>
          <p:cNvPicPr>
            <a:picLocks noChangeAspect="1" noChangeArrowheads="1" noCrop="1"/>
          </p:cNvPicPr>
          <p:nvPr/>
        </p:nvPicPr>
        <p:blipFill>
          <a:blip r:embed="rId2"/>
          <a:srcRect/>
          <a:stretch>
            <a:fillRect/>
          </a:stretch>
        </p:blipFill>
        <p:spPr bwMode="auto">
          <a:xfrm>
            <a:off x="8382000" y="-52387"/>
            <a:ext cx="685800" cy="890588"/>
          </a:xfrm>
          <a:prstGeom prst="rect">
            <a:avLst/>
          </a:prstGeom>
          <a:noFill/>
          <a:ln w="9525">
            <a:noFill/>
            <a:miter lim="800000"/>
            <a:headEnd/>
            <a:tailEnd/>
          </a:ln>
        </p:spPr>
      </p:pic>
      <p:pic>
        <p:nvPicPr>
          <p:cNvPr id="8" name="Picture 10" descr="ringwrlmed2_b"/>
          <p:cNvPicPr>
            <a:picLocks noChangeAspect="1" noChangeArrowheads="1" noCrop="1"/>
          </p:cNvPicPr>
          <p:nvPr/>
        </p:nvPicPr>
        <p:blipFill>
          <a:blip r:embed="rId3"/>
          <a:srcRect/>
          <a:stretch>
            <a:fillRect/>
          </a:stretch>
        </p:blipFill>
        <p:spPr bwMode="auto">
          <a:xfrm>
            <a:off x="0" y="-190500"/>
            <a:ext cx="819150" cy="1228726"/>
          </a:xfrm>
          <a:prstGeom prst="rect">
            <a:avLst/>
          </a:prstGeom>
          <a:noFill/>
          <a:ln w="9525">
            <a:noFill/>
            <a:miter lim="800000"/>
            <a:headEnd/>
            <a:tailEnd/>
          </a:ln>
        </p:spPr>
      </p:pic>
      <p:sp>
        <p:nvSpPr>
          <p:cNvPr id="12" name="TextBox 11"/>
          <p:cNvSpPr txBox="1"/>
          <p:nvPr/>
        </p:nvSpPr>
        <p:spPr>
          <a:xfrm>
            <a:off x="228600" y="1172028"/>
            <a:ext cx="3048000" cy="523220"/>
          </a:xfrm>
          <a:prstGeom prst="rect">
            <a:avLst/>
          </a:prstGeom>
          <a:solidFill>
            <a:srgbClr val="00B050"/>
          </a:solidFill>
          <a:ln>
            <a:solidFill>
              <a:schemeClr val="accent1"/>
            </a:solidFill>
          </a:ln>
        </p:spPr>
        <p:txBody>
          <a:bodyPr wrap="square" rtlCol="0">
            <a:spAutoFit/>
          </a:bodyPr>
          <a:lstStyle/>
          <a:p>
            <a:r>
              <a:rPr lang="en-US" sz="2800" b="1" dirty="0" smtClean="0">
                <a:solidFill>
                  <a:srgbClr val="0000FF"/>
                </a:solidFill>
                <a:latin typeface="+mj-lt"/>
              </a:rPr>
              <a:t>Bài tập nhỏ</a:t>
            </a:r>
            <a:endParaRPr lang="en-US" sz="2800" b="1" dirty="0">
              <a:solidFill>
                <a:srgbClr val="0000FF"/>
              </a:solidFill>
              <a:latin typeface="+mj-lt"/>
            </a:endParaRPr>
          </a:p>
        </p:txBody>
      </p:sp>
      <p:sp>
        <p:nvSpPr>
          <p:cNvPr id="15" name="Rounded Rectangle 7">
            <a:extLst>
              <a:ext uri="{FF2B5EF4-FFF2-40B4-BE49-F238E27FC236}">
                <a16:creationId xmlns="" xmlns:a16="http://schemas.microsoft.com/office/drawing/2014/main" id="{744560CE-47A6-445C-8676-84B5DBB94E21}"/>
              </a:ext>
            </a:extLst>
          </p:cNvPr>
          <p:cNvSpPr/>
          <p:nvPr/>
        </p:nvSpPr>
        <p:spPr>
          <a:xfrm>
            <a:off x="0" y="1752600"/>
            <a:ext cx="8763000" cy="1752600"/>
          </a:xfrm>
          <a:prstGeom prst="roundRect">
            <a:avLst/>
          </a:prstGeom>
          <a:solidFill>
            <a:srgbClr val="1CC4D6"/>
          </a:solidFill>
        </p:spPr>
        <p:style>
          <a:lnRef idx="3">
            <a:schemeClr val="lt1"/>
          </a:lnRef>
          <a:fillRef idx="1">
            <a:schemeClr val="accent5"/>
          </a:fillRef>
          <a:effectRef idx="1">
            <a:schemeClr val="accent5"/>
          </a:effectRef>
          <a:fontRef idx="minor">
            <a:schemeClr val="lt1"/>
          </a:fontRef>
        </p:style>
        <p:txBody>
          <a:bodyPr rtlCol="0" anchor="ctr"/>
          <a:lstStyle/>
          <a:p>
            <a:pPr algn="just">
              <a:lnSpc>
                <a:spcPct val="150000"/>
              </a:lnSpc>
            </a:pPr>
            <a:r>
              <a:rPr lang="en-US" sz="2400" b="1" i="1" dirty="0" smtClean="0">
                <a:solidFill>
                  <a:srgbClr val="0000FF"/>
                </a:solidFill>
                <a:latin typeface="Times New Roman" pitchFamily="18" charset="0"/>
                <a:ea typeface="AvantGarde" pitchFamily="2" charset="0"/>
                <a:cs typeface="Times New Roman" pitchFamily="18" charset="0"/>
              </a:rPr>
              <a:t>3. Sắp xếp các khoáng sản sau đây vào 3 nhóm khoáng sản cho đúng: </a:t>
            </a:r>
            <a:r>
              <a:rPr lang="en-US" sz="2400" b="1" i="1" dirty="0" smtClean="0">
                <a:solidFill>
                  <a:srgbClr val="7030A0"/>
                </a:solidFill>
                <a:latin typeface="Times New Roman" pitchFamily="18" charset="0"/>
                <a:ea typeface="AvantGarde" pitchFamily="2" charset="0"/>
                <a:cs typeface="Times New Roman" pitchFamily="18" charset="0"/>
              </a:rPr>
              <a:t>vàng, nước khoáng, kim cương, than bùn, khí thiên nhiên, cao lanh, ni-ken, phốt phát, bô-xít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38100"/>
            <a:ext cx="9144000" cy="9905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r>
              <a:rPr lang="en-US" b="1" dirty="0" smtClean="0">
                <a:latin typeface="Times New Roman" pitchFamily="18" charset="0"/>
              </a:rPr>
              <a:t>TIẾT  - BÀI  13. CÁC DẠNG ĐỊA HÌNH CHÍNH </a:t>
            </a:r>
          </a:p>
          <a:p>
            <a:r>
              <a:rPr lang="en-US" b="1" dirty="0" smtClean="0">
                <a:latin typeface="Times New Roman" pitchFamily="18" charset="0"/>
              </a:rPr>
              <a:t>TRÊN TRÁI ĐẤT. KHOÁNG SẢN</a:t>
            </a:r>
            <a:endParaRPr lang="en-US" b="1" dirty="0">
              <a:latin typeface="Times New Roman" pitchFamily="18" charset="0"/>
            </a:endParaRPr>
          </a:p>
        </p:txBody>
      </p:sp>
      <p:sp>
        <p:nvSpPr>
          <p:cNvPr id="6" name="Text Box 8"/>
          <p:cNvSpPr txBox="1">
            <a:spLocks noChangeArrowheads="1"/>
          </p:cNvSpPr>
          <p:nvPr/>
        </p:nvSpPr>
        <p:spPr bwMode="auto">
          <a:xfrm>
            <a:off x="0" y="838200"/>
            <a:ext cx="9144000" cy="276225"/>
          </a:xfrm>
          <a:prstGeom prst="rect">
            <a:avLst/>
          </a:prstGeom>
          <a:solidFill>
            <a:srgbClr val="00FFFF"/>
          </a:solidFill>
          <a:ln w="9525">
            <a:noFill/>
            <a:miter lim="800000"/>
            <a:headEnd/>
            <a:tailEnd/>
          </a:ln>
          <a:effectLst/>
        </p:spPr>
        <p:txBody>
          <a:bodyPr>
            <a:spAutoFit/>
          </a:bodyPr>
          <a:lstStyle/>
          <a:p>
            <a:pPr algn="l"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7" name="Picture 9" descr="TRAIDAT"/>
          <p:cNvPicPr>
            <a:picLocks noChangeAspect="1" noChangeArrowheads="1" noCrop="1"/>
          </p:cNvPicPr>
          <p:nvPr/>
        </p:nvPicPr>
        <p:blipFill>
          <a:blip r:embed="rId2"/>
          <a:srcRect/>
          <a:stretch>
            <a:fillRect/>
          </a:stretch>
        </p:blipFill>
        <p:spPr bwMode="auto">
          <a:xfrm>
            <a:off x="8382000" y="-52387"/>
            <a:ext cx="685800" cy="890588"/>
          </a:xfrm>
          <a:prstGeom prst="rect">
            <a:avLst/>
          </a:prstGeom>
          <a:noFill/>
          <a:ln w="9525">
            <a:noFill/>
            <a:miter lim="800000"/>
            <a:headEnd/>
            <a:tailEnd/>
          </a:ln>
        </p:spPr>
      </p:pic>
      <p:pic>
        <p:nvPicPr>
          <p:cNvPr id="8" name="Picture 10" descr="ringwrlmed2_b"/>
          <p:cNvPicPr>
            <a:picLocks noChangeAspect="1" noChangeArrowheads="1" noCrop="1"/>
          </p:cNvPicPr>
          <p:nvPr/>
        </p:nvPicPr>
        <p:blipFill>
          <a:blip r:embed="rId3"/>
          <a:srcRect/>
          <a:stretch>
            <a:fillRect/>
          </a:stretch>
        </p:blipFill>
        <p:spPr bwMode="auto">
          <a:xfrm>
            <a:off x="0" y="-190500"/>
            <a:ext cx="819150" cy="1228726"/>
          </a:xfrm>
          <a:prstGeom prst="rect">
            <a:avLst/>
          </a:prstGeom>
          <a:noFill/>
          <a:ln w="9525">
            <a:noFill/>
            <a:miter lim="800000"/>
            <a:headEnd/>
            <a:tailEnd/>
          </a:ln>
        </p:spPr>
      </p:pic>
      <p:sp>
        <p:nvSpPr>
          <p:cNvPr id="9" name="Oval 8">
            <a:extLst>
              <a:ext uri="{FF2B5EF4-FFF2-40B4-BE49-F238E27FC236}">
                <a16:creationId xmlns="" xmlns:a16="http://schemas.microsoft.com/office/drawing/2014/main" id="{EDB2856A-4D15-4C19-A135-F609B7CA5B34}"/>
              </a:ext>
            </a:extLst>
          </p:cNvPr>
          <p:cNvSpPr/>
          <p:nvPr/>
        </p:nvSpPr>
        <p:spPr>
          <a:xfrm>
            <a:off x="228600" y="1905001"/>
            <a:ext cx="1828800" cy="2514600"/>
          </a:xfrm>
          <a:prstGeom prst="ellipse">
            <a:avLst/>
          </a:pr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rtlCol="0" anchor="ctr"/>
          <a:lstStyle/>
          <a:p>
            <a:pPr algn="ctr"/>
            <a:r>
              <a:rPr lang="en-US" b="1" dirty="0" smtClean="0">
                <a:solidFill>
                  <a:srgbClr val="7030A0"/>
                </a:solidFill>
                <a:latin typeface="+mj-lt"/>
                <a:cs typeface="Arial" pitchFamily="34" charset="0"/>
              </a:rPr>
              <a:t>Khoáng </a:t>
            </a:r>
            <a:r>
              <a:rPr lang="en-US" b="1" dirty="0">
                <a:solidFill>
                  <a:srgbClr val="7030A0"/>
                </a:solidFill>
                <a:latin typeface="+mj-lt"/>
                <a:cs typeface="Arial" pitchFamily="34" charset="0"/>
              </a:rPr>
              <a:t>sản</a:t>
            </a:r>
          </a:p>
        </p:txBody>
      </p:sp>
      <p:sp>
        <p:nvSpPr>
          <p:cNvPr id="10" name="Block Arc 9">
            <a:extLst>
              <a:ext uri="{FF2B5EF4-FFF2-40B4-BE49-F238E27FC236}">
                <a16:creationId xmlns="" xmlns:a16="http://schemas.microsoft.com/office/drawing/2014/main" id="{D7639253-63C7-4CCB-8BE2-557D20647C44}"/>
              </a:ext>
            </a:extLst>
          </p:cNvPr>
          <p:cNvSpPr/>
          <p:nvPr/>
        </p:nvSpPr>
        <p:spPr>
          <a:xfrm>
            <a:off x="-4953000" y="304800"/>
            <a:ext cx="7290338" cy="6553200"/>
          </a:xfrm>
          <a:prstGeom prst="blockArc">
            <a:avLst>
              <a:gd name="adj1" fmla="val 19173404"/>
              <a:gd name="adj2" fmla="val 1868593"/>
              <a:gd name="adj3" fmla="val 647"/>
            </a:avLst>
          </a:prstGeom>
          <a:ln>
            <a:solidFill>
              <a:srgbClr val="0000FF"/>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5">
            <a:extLst>
              <a:ext uri="{FF2B5EF4-FFF2-40B4-BE49-F238E27FC236}">
                <a16:creationId xmlns="" xmlns:a16="http://schemas.microsoft.com/office/drawing/2014/main" id="{72379ADA-1611-4B62-AA0B-11E546135EEA}"/>
              </a:ext>
            </a:extLst>
          </p:cNvPr>
          <p:cNvSpPr/>
          <p:nvPr/>
        </p:nvSpPr>
        <p:spPr>
          <a:xfrm>
            <a:off x="1934034" y="1447800"/>
            <a:ext cx="6905165" cy="685800"/>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solidFill>
            <a:srgbClr val="FFFFFF"/>
          </a:solid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algn="just" defTabSz="1657994">
              <a:lnSpc>
                <a:spcPct val="90000"/>
              </a:lnSpc>
              <a:spcAft>
                <a:spcPct val="35000"/>
              </a:spcAft>
            </a:pPr>
            <a:r>
              <a:rPr lang="en-US" b="1" dirty="0">
                <a:solidFill>
                  <a:srgbClr val="0000FF"/>
                </a:solidFill>
                <a:latin typeface="+mj-lt"/>
                <a:cs typeface="Arial" pitchFamily="34" charset="0"/>
              </a:rPr>
              <a:t>Năng </a:t>
            </a:r>
            <a:r>
              <a:rPr lang="en-US" b="1" dirty="0" smtClean="0">
                <a:solidFill>
                  <a:srgbClr val="0000FF"/>
                </a:solidFill>
                <a:latin typeface="+mj-lt"/>
                <a:cs typeface="Arial" pitchFamily="34" charset="0"/>
              </a:rPr>
              <a:t>lượng: Than </a:t>
            </a:r>
            <a:r>
              <a:rPr lang="en-US" b="1" dirty="0" smtClean="0">
                <a:solidFill>
                  <a:srgbClr val="0000FF"/>
                </a:solidFill>
                <a:latin typeface="+mj-lt"/>
                <a:cs typeface="Arial" pitchFamily="34" charset="0"/>
              </a:rPr>
              <a:t> </a:t>
            </a:r>
            <a:r>
              <a:rPr lang="vi-VN" b="1" dirty="0" smtClean="0">
                <a:solidFill>
                  <a:srgbClr val="0000FF"/>
                </a:solidFill>
                <a:latin typeface="+mj-lt"/>
                <a:cs typeface="Arial" pitchFamily="34" charset="0"/>
              </a:rPr>
              <a:t>đá</a:t>
            </a:r>
            <a:r>
              <a:rPr lang="en-US" b="1" dirty="0" smtClean="0">
                <a:solidFill>
                  <a:srgbClr val="0000FF"/>
                </a:solidFill>
                <a:latin typeface="+mj-lt"/>
                <a:cs typeface="Arial" pitchFamily="34" charset="0"/>
              </a:rPr>
              <a:t>, dầu mỏ, </a:t>
            </a:r>
            <a:r>
              <a:rPr lang="en-US" b="1" dirty="0" smtClean="0">
                <a:solidFill>
                  <a:srgbClr val="0000FF"/>
                </a:solidFill>
                <a:latin typeface="+mj-lt"/>
                <a:cs typeface="Arial" pitchFamily="34" charset="0"/>
              </a:rPr>
              <a:t>khí </a:t>
            </a:r>
            <a:r>
              <a:rPr lang="vi-VN" b="1" dirty="0" smtClean="0">
                <a:solidFill>
                  <a:srgbClr val="0000FF"/>
                </a:solidFill>
                <a:latin typeface="+mj-lt"/>
                <a:cs typeface="Arial" pitchFamily="34" charset="0"/>
              </a:rPr>
              <a:t>đố</a:t>
            </a:r>
            <a:r>
              <a:rPr lang="en-US" b="1" dirty="0" smtClean="0">
                <a:solidFill>
                  <a:srgbClr val="0000FF"/>
                </a:solidFill>
                <a:latin typeface="+mj-lt"/>
                <a:cs typeface="Arial" pitchFamily="34" charset="0"/>
              </a:rPr>
              <a:t>t...</a:t>
            </a:r>
            <a:endParaRPr lang="en-US" b="1" dirty="0">
              <a:solidFill>
                <a:srgbClr val="0000FF"/>
              </a:solidFill>
              <a:latin typeface="+mj-lt"/>
              <a:cs typeface="Arial" pitchFamily="34" charset="0"/>
            </a:endParaRPr>
          </a:p>
        </p:txBody>
      </p:sp>
      <p:sp>
        <p:nvSpPr>
          <p:cNvPr id="12" name="Oval 11">
            <a:extLst>
              <a:ext uri="{FF2B5EF4-FFF2-40B4-BE49-F238E27FC236}">
                <a16:creationId xmlns="" xmlns:a16="http://schemas.microsoft.com/office/drawing/2014/main" id="{ADEDA65C-F24D-4FE0-B0D5-251CB540095E}"/>
              </a:ext>
            </a:extLst>
          </p:cNvPr>
          <p:cNvSpPr/>
          <p:nvPr/>
        </p:nvSpPr>
        <p:spPr>
          <a:xfrm>
            <a:off x="1476834" y="1295400"/>
            <a:ext cx="691980" cy="822055"/>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799"/>
              </a:spcBef>
            </a:pPr>
            <a:r>
              <a:rPr lang="en-US" sz="3500" b="1" dirty="0">
                <a:solidFill>
                  <a:schemeClr val="bg1"/>
                </a:solidFill>
                <a:latin typeface="Arial" pitchFamily="34" charset="0"/>
                <a:cs typeface="Arial" pitchFamily="34" charset="0"/>
              </a:rPr>
              <a:t>1</a:t>
            </a:r>
          </a:p>
        </p:txBody>
      </p:sp>
      <p:sp>
        <p:nvSpPr>
          <p:cNvPr id="13" name="Freeform 7">
            <a:extLst>
              <a:ext uri="{FF2B5EF4-FFF2-40B4-BE49-F238E27FC236}">
                <a16:creationId xmlns="" xmlns:a16="http://schemas.microsoft.com/office/drawing/2014/main" id="{E2BED789-758A-4DF5-981A-120D40AC6FD0}"/>
              </a:ext>
            </a:extLst>
          </p:cNvPr>
          <p:cNvSpPr/>
          <p:nvPr/>
        </p:nvSpPr>
        <p:spPr>
          <a:xfrm>
            <a:off x="2315034" y="2895600"/>
            <a:ext cx="6447966" cy="762000"/>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solidFill>
            <a:srgbClr val="FFFFFF"/>
          </a:solidFill>
          <a:ln>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algn="just" defTabSz="1657994">
              <a:lnSpc>
                <a:spcPct val="90000"/>
              </a:lnSpc>
              <a:spcAft>
                <a:spcPct val="35000"/>
              </a:spcAft>
            </a:pPr>
            <a:r>
              <a:rPr lang="en-US" b="1" dirty="0">
                <a:solidFill>
                  <a:srgbClr val="0000FF"/>
                </a:solidFill>
                <a:latin typeface="+mj-lt"/>
                <a:cs typeface="Arial" pitchFamily="34" charset="0"/>
              </a:rPr>
              <a:t>Kim </a:t>
            </a:r>
            <a:r>
              <a:rPr lang="en-US" b="1" dirty="0" smtClean="0">
                <a:solidFill>
                  <a:srgbClr val="0000FF"/>
                </a:solidFill>
                <a:latin typeface="+mj-lt"/>
                <a:cs typeface="Arial" pitchFamily="34" charset="0"/>
              </a:rPr>
              <a:t>loại: </a:t>
            </a:r>
            <a:r>
              <a:rPr lang="en-US" b="1" dirty="0" smtClean="0">
                <a:solidFill>
                  <a:srgbClr val="0000FF"/>
                </a:solidFill>
                <a:latin typeface="+mj-lt"/>
                <a:cs typeface="Arial" pitchFamily="34" charset="0"/>
              </a:rPr>
              <a:t>sắt, man-gan, </a:t>
            </a:r>
            <a:r>
              <a:rPr lang="en-US" b="1" dirty="0" smtClean="0">
                <a:solidFill>
                  <a:srgbClr val="0000FF"/>
                </a:solidFill>
                <a:latin typeface="+mj-lt"/>
                <a:cs typeface="Arial" pitchFamily="34" charset="0"/>
              </a:rPr>
              <a:t>crôm, </a:t>
            </a:r>
            <a:r>
              <a:rPr lang="vi-VN" b="1" dirty="0" smtClean="0">
                <a:solidFill>
                  <a:srgbClr val="0000FF"/>
                </a:solidFill>
                <a:latin typeface="+mj-lt"/>
                <a:cs typeface="Arial" pitchFamily="34" charset="0"/>
              </a:rPr>
              <a:t>đồ</a:t>
            </a:r>
            <a:r>
              <a:rPr lang="en-US" b="1" dirty="0" smtClean="0">
                <a:solidFill>
                  <a:srgbClr val="0000FF"/>
                </a:solidFill>
                <a:latin typeface="+mj-lt"/>
                <a:cs typeface="Arial" pitchFamily="34" charset="0"/>
              </a:rPr>
              <a:t>ng, </a:t>
            </a:r>
            <a:r>
              <a:rPr lang="en-US" b="1" dirty="0" smtClean="0">
                <a:solidFill>
                  <a:srgbClr val="0000FF"/>
                </a:solidFill>
                <a:latin typeface="+mj-lt"/>
                <a:cs typeface="Arial" pitchFamily="34" charset="0"/>
              </a:rPr>
              <a:t>chì...</a:t>
            </a:r>
            <a:endParaRPr lang="en-US" b="1" dirty="0">
              <a:solidFill>
                <a:srgbClr val="0000FF"/>
              </a:solidFill>
              <a:latin typeface="+mj-lt"/>
              <a:cs typeface="Arial" pitchFamily="34" charset="0"/>
            </a:endParaRPr>
          </a:p>
        </p:txBody>
      </p:sp>
      <p:sp>
        <p:nvSpPr>
          <p:cNvPr id="14" name="Oval 13">
            <a:extLst>
              <a:ext uri="{FF2B5EF4-FFF2-40B4-BE49-F238E27FC236}">
                <a16:creationId xmlns="" xmlns:a16="http://schemas.microsoft.com/office/drawing/2014/main" id="{6AC661A1-FEFE-4EC9-B4BC-08D70535ADCF}"/>
              </a:ext>
            </a:extLst>
          </p:cNvPr>
          <p:cNvSpPr/>
          <p:nvPr/>
        </p:nvSpPr>
        <p:spPr>
          <a:xfrm>
            <a:off x="2086434" y="2819400"/>
            <a:ext cx="762001" cy="838200"/>
          </a:xfrm>
          <a:prstGeom prst="ellipse">
            <a:avLst/>
          </a:prstGeom>
          <a:solidFill>
            <a:srgbClr val="7030A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3500" b="1" dirty="0">
                <a:solidFill>
                  <a:schemeClr val="bg1"/>
                </a:solidFill>
                <a:latin typeface="Arial" pitchFamily="34" charset="0"/>
                <a:cs typeface="Arial" pitchFamily="34" charset="0"/>
              </a:rPr>
              <a:t>2</a:t>
            </a:r>
          </a:p>
        </p:txBody>
      </p:sp>
      <p:sp>
        <p:nvSpPr>
          <p:cNvPr id="15" name="Freeform 9">
            <a:extLst>
              <a:ext uri="{FF2B5EF4-FFF2-40B4-BE49-F238E27FC236}">
                <a16:creationId xmlns="" xmlns:a16="http://schemas.microsoft.com/office/drawing/2014/main" id="{DD178235-1F74-40C5-BE5D-EFEB5DCDAC28}"/>
              </a:ext>
            </a:extLst>
          </p:cNvPr>
          <p:cNvSpPr/>
          <p:nvPr/>
        </p:nvSpPr>
        <p:spPr>
          <a:xfrm>
            <a:off x="2086434" y="4648200"/>
            <a:ext cx="6676566" cy="694730"/>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solidFill>
            <a:srgbClr val="FFFFFF"/>
          </a:solid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algn="just" defTabSz="1657994">
              <a:lnSpc>
                <a:spcPct val="90000"/>
              </a:lnSpc>
              <a:spcAft>
                <a:spcPct val="35000"/>
              </a:spcAft>
            </a:pPr>
            <a:r>
              <a:rPr lang="en-US" b="1" dirty="0">
                <a:solidFill>
                  <a:srgbClr val="0000FF"/>
                </a:solidFill>
                <a:latin typeface="+mj-lt"/>
                <a:cs typeface="Arial" pitchFamily="34" charset="0"/>
              </a:rPr>
              <a:t>Phi kim </a:t>
            </a:r>
            <a:r>
              <a:rPr lang="en-US" b="1" dirty="0" smtClean="0">
                <a:solidFill>
                  <a:srgbClr val="0000FF"/>
                </a:solidFill>
                <a:latin typeface="+mj-lt"/>
                <a:cs typeface="Arial" pitchFamily="34" charset="0"/>
              </a:rPr>
              <a:t>loại: </a:t>
            </a:r>
            <a:r>
              <a:rPr lang="en-US" b="1" dirty="0" smtClean="0">
                <a:solidFill>
                  <a:srgbClr val="0000FF"/>
                </a:solidFill>
                <a:latin typeface="+mj-lt"/>
                <a:cs typeface="Arial" pitchFamily="34" charset="0"/>
              </a:rPr>
              <a:t>muối mỏ, </a:t>
            </a:r>
            <a:r>
              <a:rPr lang="en-US" b="1" dirty="0" smtClean="0">
                <a:solidFill>
                  <a:srgbClr val="0000FF"/>
                </a:solidFill>
                <a:latin typeface="+mj-lt"/>
                <a:cs typeface="Arial" pitchFamily="34" charset="0"/>
              </a:rPr>
              <a:t>thạch anh, </a:t>
            </a:r>
            <a:r>
              <a:rPr lang="vi-VN" b="1" dirty="0" smtClean="0">
                <a:solidFill>
                  <a:srgbClr val="0000FF"/>
                </a:solidFill>
                <a:latin typeface="+mj-lt"/>
                <a:cs typeface="Arial" pitchFamily="34" charset="0"/>
              </a:rPr>
              <a:t>đá</a:t>
            </a:r>
            <a:r>
              <a:rPr lang="en-US" b="1" dirty="0" smtClean="0">
                <a:solidFill>
                  <a:srgbClr val="0000FF"/>
                </a:solidFill>
                <a:latin typeface="+mj-lt"/>
                <a:cs typeface="Arial" pitchFamily="34" charset="0"/>
              </a:rPr>
              <a:t> </a:t>
            </a:r>
            <a:r>
              <a:rPr lang="en-US" b="1" dirty="0" smtClean="0">
                <a:solidFill>
                  <a:srgbClr val="0000FF"/>
                </a:solidFill>
                <a:latin typeface="+mj-lt"/>
                <a:cs typeface="Arial" pitchFamily="34" charset="0"/>
              </a:rPr>
              <a:t>vôi...</a:t>
            </a:r>
            <a:endParaRPr lang="en-US" b="1" dirty="0">
              <a:solidFill>
                <a:srgbClr val="0000FF"/>
              </a:solidFill>
              <a:latin typeface="+mj-lt"/>
              <a:cs typeface="Arial" pitchFamily="34" charset="0"/>
            </a:endParaRPr>
          </a:p>
        </p:txBody>
      </p:sp>
      <p:sp>
        <p:nvSpPr>
          <p:cNvPr id="16" name="Oval 15">
            <a:extLst>
              <a:ext uri="{FF2B5EF4-FFF2-40B4-BE49-F238E27FC236}">
                <a16:creationId xmlns="" xmlns:a16="http://schemas.microsoft.com/office/drawing/2014/main" id="{149CC41F-A1E1-4676-B4E1-0BF20D79CA49}"/>
              </a:ext>
            </a:extLst>
          </p:cNvPr>
          <p:cNvSpPr/>
          <p:nvPr/>
        </p:nvSpPr>
        <p:spPr>
          <a:xfrm>
            <a:off x="1781634" y="4572000"/>
            <a:ext cx="685800" cy="762000"/>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3500" b="1" dirty="0">
                <a:solidFill>
                  <a:schemeClr val="bg1"/>
                </a:solidFill>
                <a:latin typeface="Arial" pitchFamily="34" charset="0"/>
                <a:cs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Grp="1" noChangeArrowheads="1"/>
          </p:cNvSpPr>
          <p:nvPr>
            <p:ph type="title"/>
          </p:nvPr>
        </p:nvSpPr>
        <p:spPr>
          <a:xfrm>
            <a:off x="228600" y="1066800"/>
            <a:ext cx="8458200" cy="609600"/>
          </a:xfrm>
        </p:spPr>
        <p:txBody>
          <a:bodyPr/>
          <a:lstStyle/>
          <a:p>
            <a:pPr algn="l" eaLnBrk="1" hangingPunct="1"/>
            <a:r>
              <a:rPr lang="en-US" altLang="vi-VN" sz="2400" u="sng" dirty="0" smtClean="0">
                <a:solidFill>
                  <a:srgbClr val="000099"/>
                </a:solidFill>
                <a:effectLst/>
                <a:latin typeface="Times New Roman" pitchFamily="18" charset="0"/>
                <a:cs typeface="Times New Roman" pitchFamily="18" charset="0"/>
              </a:rPr>
              <a:t>2. Khoáng sản</a:t>
            </a:r>
            <a:endParaRPr lang="en-US" altLang="vi-VN" sz="2400" b="1" u="sng" dirty="0" smtClean="0">
              <a:solidFill>
                <a:srgbClr val="000099"/>
              </a:solidFill>
              <a:effectLst/>
              <a:latin typeface="Times New Roman" pitchFamily="18" charset="0"/>
              <a:cs typeface="Times New Roman" pitchFamily="18" charset="0"/>
            </a:endParaRPr>
          </a:p>
        </p:txBody>
      </p:sp>
      <p:sp>
        <p:nvSpPr>
          <p:cNvPr id="5" name="Rectangle 5"/>
          <p:cNvSpPr>
            <a:spLocks noChangeArrowheads="1"/>
          </p:cNvSpPr>
          <p:nvPr/>
        </p:nvSpPr>
        <p:spPr bwMode="auto">
          <a:xfrm>
            <a:off x="0" y="-38100"/>
            <a:ext cx="9144000" cy="9905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r>
              <a:rPr lang="en-US" b="1" dirty="0" smtClean="0">
                <a:latin typeface="Times New Roman" pitchFamily="18" charset="0"/>
              </a:rPr>
              <a:t>TIẾT  - BÀI  13. CÁC DẠNG ĐỊA HÌNH CHÍNH </a:t>
            </a:r>
          </a:p>
          <a:p>
            <a:r>
              <a:rPr lang="en-US" b="1" dirty="0" smtClean="0">
                <a:latin typeface="Times New Roman" pitchFamily="18" charset="0"/>
              </a:rPr>
              <a:t>TRÊN TRÁI ĐẤT. KHOÁNG SẢN</a:t>
            </a:r>
            <a:endParaRPr lang="en-US" b="1" dirty="0">
              <a:latin typeface="Times New Roman" pitchFamily="18" charset="0"/>
            </a:endParaRPr>
          </a:p>
        </p:txBody>
      </p:sp>
      <p:sp>
        <p:nvSpPr>
          <p:cNvPr id="6" name="Text Box 8"/>
          <p:cNvSpPr txBox="1">
            <a:spLocks noChangeArrowheads="1"/>
          </p:cNvSpPr>
          <p:nvPr/>
        </p:nvSpPr>
        <p:spPr bwMode="auto">
          <a:xfrm>
            <a:off x="0" y="838200"/>
            <a:ext cx="9144000" cy="276225"/>
          </a:xfrm>
          <a:prstGeom prst="rect">
            <a:avLst/>
          </a:prstGeom>
          <a:solidFill>
            <a:srgbClr val="00FFFF"/>
          </a:solidFill>
          <a:ln w="9525">
            <a:noFill/>
            <a:miter lim="800000"/>
            <a:headEnd/>
            <a:tailEnd/>
          </a:ln>
          <a:effectLst/>
        </p:spPr>
        <p:txBody>
          <a:bodyPr>
            <a:spAutoFit/>
          </a:bodyPr>
          <a:lstStyle/>
          <a:p>
            <a:pPr algn="l"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7" name="Picture 9" descr="TRAIDAT"/>
          <p:cNvPicPr>
            <a:picLocks noChangeAspect="1" noChangeArrowheads="1" noCrop="1"/>
          </p:cNvPicPr>
          <p:nvPr/>
        </p:nvPicPr>
        <p:blipFill>
          <a:blip r:embed="rId2"/>
          <a:srcRect/>
          <a:stretch>
            <a:fillRect/>
          </a:stretch>
        </p:blipFill>
        <p:spPr bwMode="auto">
          <a:xfrm>
            <a:off x="8382000" y="-52387"/>
            <a:ext cx="685800" cy="890588"/>
          </a:xfrm>
          <a:prstGeom prst="rect">
            <a:avLst/>
          </a:prstGeom>
          <a:noFill/>
          <a:ln w="9525">
            <a:noFill/>
            <a:miter lim="800000"/>
            <a:headEnd/>
            <a:tailEnd/>
          </a:ln>
        </p:spPr>
      </p:pic>
      <p:pic>
        <p:nvPicPr>
          <p:cNvPr id="8" name="Picture 10" descr="ringwrlmed2_b"/>
          <p:cNvPicPr>
            <a:picLocks noChangeAspect="1" noChangeArrowheads="1" noCrop="1"/>
          </p:cNvPicPr>
          <p:nvPr/>
        </p:nvPicPr>
        <p:blipFill>
          <a:blip r:embed="rId3"/>
          <a:srcRect/>
          <a:stretch>
            <a:fillRect/>
          </a:stretch>
        </p:blipFill>
        <p:spPr bwMode="auto">
          <a:xfrm>
            <a:off x="0" y="-190500"/>
            <a:ext cx="819150" cy="1228726"/>
          </a:xfrm>
          <a:prstGeom prst="rect">
            <a:avLst/>
          </a:prstGeom>
          <a:noFill/>
          <a:ln w="9525">
            <a:noFill/>
            <a:miter lim="800000"/>
            <a:headEnd/>
            <a:tailEnd/>
          </a:ln>
        </p:spPr>
      </p:pic>
      <p:sp>
        <p:nvSpPr>
          <p:cNvPr id="5121" name="Rectangle 1"/>
          <p:cNvSpPr>
            <a:spLocks noChangeArrowheads="1"/>
          </p:cNvSpPr>
          <p:nvPr/>
        </p:nvSpPr>
        <p:spPr bwMode="auto">
          <a:xfrm>
            <a:off x="145140" y="1752600"/>
            <a:ext cx="8763000" cy="1754326"/>
          </a:xfrm>
          <a:prstGeom prst="rect">
            <a:avLst/>
          </a:prstGeom>
          <a:solidFill>
            <a:srgbClr val="FFFFFF"/>
          </a:solidFill>
          <a:ln w="9525">
            <a:solidFill>
              <a:srgbClr val="0000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sv-SE"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Vì sao ngày nay con người phải tìm kiếm các nguồn năng lượng thay thế các tài nguyên khoáng sản như dầu mỏ, khí đốt và than đá?</a:t>
            </a:r>
            <a:endParaRPr kumimoji="0" lang="sv-SE" b="1" i="1" u="none" strike="noStrike" cap="none" normalizeH="0" baseline="0" dirty="0" smtClean="0">
              <a:ln>
                <a:noFill/>
              </a:ln>
              <a:solidFill>
                <a:srgbClr val="0000FF"/>
              </a:solidFill>
              <a:effectLst/>
              <a:latin typeface="Arial" pitchFamily="34" charset="0"/>
              <a:cs typeface="Arial" pitchFamily="34" charset="0"/>
            </a:endParaRPr>
          </a:p>
        </p:txBody>
      </p:sp>
      <p:pic>
        <p:nvPicPr>
          <p:cNvPr id="10" name="Picture 9" descr="A picture containing ground, outdoor, mountain, power shovel&#10;&#10;Description automatically generated">
            <a:extLst>
              <a:ext uri="{FF2B5EF4-FFF2-40B4-BE49-F238E27FC236}">
                <a16:creationId xmlns="" xmlns:a16="http://schemas.microsoft.com/office/drawing/2014/main" id="{AAC1949F-1D9C-4E93-96C8-02D3D5699752}"/>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04800" y="3614058"/>
            <a:ext cx="4191000" cy="2819400"/>
          </a:xfrm>
          <a:prstGeom prst="rect">
            <a:avLst/>
          </a:prstGeom>
        </p:spPr>
      </p:pic>
      <p:pic>
        <p:nvPicPr>
          <p:cNvPr id="13" name="Picture 12" descr="A picture containing water, outdoor&#10;&#10;Description automatically generated">
            <a:extLst>
              <a:ext uri="{FF2B5EF4-FFF2-40B4-BE49-F238E27FC236}">
                <a16:creationId xmlns="" xmlns:a16="http://schemas.microsoft.com/office/drawing/2014/main" id="{8C7633D3-C423-4FC3-B469-1860083A8380}"/>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573267" y="3614058"/>
            <a:ext cx="4418333" cy="2819400"/>
          </a:xfrm>
          <a:prstGeom prst="rect">
            <a:avLst/>
          </a:prstGeom>
        </p:spPr>
      </p:pic>
      <p:sp>
        <p:nvSpPr>
          <p:cNvPr id="15" name="TextBox 14"/>
          <p:cNvSpPr txBox="1"/>
          <p:nvPr/>
        </p:nvSpPr>
        <p:spPr>
          <a:xfrm>
            <a:off x="304800" y="6400800"/>
            <a:ext cx="4191000" cy="400110"/>
          </a:xfrm>
          <a:prstGeom prst="rect">
            <a:avLst/>
          </a:prstGeom>
          <a:solidFill>
            <a:srgbClr val="FFFFFF"/>
          </a:solidFill>
          <a:ln>
            <a:solidFill>
              <a:srgbClr val="0000FF"/>
            </a:solidFill>
          </a:ln>
        </p:spPr>
        <p:txBody>
          <a:bodyPr wrap="square" rtlCol="0">
            <a:spAutoFit/>
          </a:bodyPr>
          <a:lstStyle/>
          <a:p>
            <a:r>
              <a:rPr lang="en-US" sz="2000" b="1" dirty="0" smtClean="0">
                <a:latin typeface="+mj-lt"/>
              </a:rPr>
              <a:t>Khai thác than (Quảng Ninh)</a:t>
            </a:r>
            <a:endParaRPr lang="en-US" sz="2000" b="1" dirty="0">
              <a:latin typeface="+mj-lt"/>
            </a:endParaRPr>
          </a:p>
        </p:txBody>
      </p:sp>
      <p:sp>
        <p:nvSpPr>
          <p:cNvPr id="16" name="TextBox 15"/>
          <p:cNvSpPr txBox="1"/>
          <p:nvPr/>
        </p:nvSpPr>
        <p:spPr>
          <a:xfrm>
            <a:off x="4572000" y="6400800"/>
            <a:ext cx="4419600" cy="400110"/>
          </a:xfrm>
          <a:prstGeom prst="rect">
            <a:avLst/>
          </a:prstGeom>
          <a:solidFill>
            <a:srgbClr val="FFFFFF"/>
          </a:solidFill>
          <a:ln>
            <a:solidFill>
              <a:srgbClr val="0000FF"/>
            </a:solidFill>
          </a:ln>
        </p:spPr>
        <p:txBody>
          <a:bodyPr wrap="square" rtlCol="0">
            <a:spAutoFit/>
          </a:bodyPr>
          <a:lstStyle/>
          <a:p>
            <a:r>
              <a:rPr lang="en-US" sz="2000" b="1" dirty="0" smtClean="0">
                <a:latin typeface="+mj-lt"/>
              </a:rPr>
              <a:t>Khai thác dầu khi trên biển</a:t>
            </a:r>
            <a:endParaRPr lang="en-US" sz="2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p:cTn id="7" dur="1000" fill="hold"/>
                                        <p:tgtEl>
                                          <p:spTgt spid="5121"/>
                                        </p:tgtEl>
                                        <p:attrNameLst>
                                          <p:attrName>ppt_x</p:attrName>
                                        </p:attrNameLst>
                                      </p:cBhvr>
                                      <p:tavLst>
                                        <p:tav tm="0">
                                          <p:val>
                                            <p:strVal val="#ppt_x-.2"/>
                                          </p:val>
                                        </p:tav>
                                        <p:tav tm="100000">
                                          <p:val>
                                            <p:strVal val="#ppt_x"/>
                                          </p:val>
                                        </p:tav>
                                      </p:tavLst>
                                    </p:anim>
                                    <p:anim calcmode="lin" valueType="num">
                                      <p:cBhvr>
                                        <p:cTn id="8" dur="1000" fill="hold"/>
                                        <p:tgtEl>
                                          <p:spTgt spid="51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1"/>
                                        </p:tgtEl>
                                      </p:cBhvr>
                                    </p:animEffect>
                                  </p:childTnLst>
                                </p:cTn>
                              </p:par>
                              <p:par>
                                <p:cTn id="10" presetID="29"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ppt_x</p:attrName>
                                        </p:attrNameLst>
                                      </p:cBhvr>
                                      <p:tavLst>
                                        <p:tav tm="0">
                                          <p:val>
                                            <p:strVal val="#ppt_x-.2"/>
                                          </p:val>
                                        </p:tav>
                                        <p:tav tm="100000">
                                          <p:val>
                                            <p:strVal val="#ppt_x"/>
                                          </p:val>
                                        </p:tav>
                                      </p:tavLst>
                                    </p:anim>
                                    <p:anim calcmode="lin" valueType="num">
                                      <p:cBhvr>
                                        <p:cTn id="1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5"/>
                                        </p:tgtEl>
                                      </p:cBhvr>
                                    </p:animEffect>
                                  </p:childTnLst>
                                </p:cTn>
                              </p:par>
                              <p:par>
                                <p:cTn id="20" presetID="2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ppt_x</p:attrName>
                                        </p:attrNameLst>
                                      </p:cBhvr>
                                      <p:tavLst>
                                        <p:tav tm="0">
                                          <p:val>
                                            <p:strVal val="#ppt_x-.2"/>
                                          </p:val>
                                        </p:tav>
                                        <p:tav tm="100000">
                                          <p:val>
                                            <p:strVal val="#ppt_x"/>
                                          </p:val>
                                        </p:tav>
                                      </p:tavLst>
                                    </p:anim>
                                    <p:anim calcmode="lin" valueType="num">
                                      <p:cBhvr>
                                        <p:cTn id="2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3"/>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ppt_x</p:attrName>
                                        </p:attrNameLst>
                                      </p:cBhvr>
                                      <p:tavLst>
                                        <p:tav tm="0">
                                          <p:val>
                                            <p:strVal val="#ppt_x-.2"/>
                                          </p:val>
                                        </p:tav>
                                        <p:tav tm="100000">
                                          <p:val>
                                            <p:strVal val="#ppt_x"/>
                                          </p:val>
                                        </p:tav>
                                      </p:tavLst>
                                    </p:anim>
                                    <p:anim calcmode="lin" valueType="num">
                                      <p:cBhvr>
                                        <p:cTn id="2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228600"/>
            <a:ext cx="3048000" cy="523220"/>
          </a:xfrm>
          <a:prstGeom prst="rect">
            <a:avLst/>
          </a:prstGeom>
          <a:solidFill>
            <a:srgbClr val="00B050"/>
          </a:solidFill>
          <a:ln>
            <a:solidFill>
              <a:schemeClr val="accent1"/>
            </a:solidFill>
          </a:ln>
        </p:spPr>
        <p:txBody>
          <a:bodyPr wrap="square" rtlCol="0">
            <a:spAutoFit/>
          </a:bodyPr>
          <a:lstStyle/>
          <a:p>
            <a:r>
              <a:rPr lang="en-US" sz="2800" b="1" dirty="0" smtClean="0">
                <a:solidFill>
                  <a:srgbClr val="0000FF"/>
                </a:solidFill>
                <a:latin typeface="+mj-lt"/>
              </a:rPr>
              <a:t>LUYỆN TẬP</a:t>
            </a:r>
            <a:endParaRPr lang="en-US" sz="2800" b="1" dirty="0">
              <a:solidFill>
                <a:srgbClr val="0000FF"/>
              </a:solidFill>
              <a:latin typeface="+mj-lt"/>
            </a:endParaRPr>
          </a:p>
        </p:txBody>
      </p:sp>
      <p:sp>
        <p:nvSpPr>
          <p:cNvPr id="5" name="Rectangle: Rounded Corners 4">
            <a:extLst>
              <a:ext uri="{FF2B5EF4-FFF2-40B4-BE49-F238E27FC236}">
                <a16:creationId xmlns="" xmlns:a16="http://schemas.microsoft.com/office/drawing/2014/main" id="{E632BB10-F03C-4D63-9BB3-2A2D75CBE708}"/>
              </a:ext>
            </a:extLst>
          </p:cNvPr>
          <p:cNvSpPr/>
          <p:nvPr/>
        </p:nvSpPr>
        <p:spPr>
          <a:xfrm>
            <a:off x="86714" y="952086"/>
            <a:ext cx="2427886" cy="967563"/>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200" b="1" dirty="0" smtClean="0">
                <a:solidFill>
                  <a:srgbClr val="7030A0"/>
                </a:solidFill>
                <a:latin typeface="Times New Roman" pitchFamily="18" charset="0"/>
                <a:cs typeface="Times New Roman" pitchFamily="18" charset="0"/>
              </a:rPr>
              <a:t>a. </a:t>
            </a:r>
            <a:r>
              <a:rPr lang="en-US" sz="2200" b="1" dirty="0">
                <a:solidFill>
                  <a:srgbClr val="7030A0"/>
                </a:solidFill>
                <a:latin typeface="Times New Roman" pitchFamily="18" charset="0"/>
                <a:cs typeface="Times New Roman" pitchFamily="18" charset="0"/>
              </a:rPr>
              <a:t>Dạng địa hình thấp</a:t>
            </a:r>
          </a:p>
        </p:txBody>
      </p:sp>
      <p:sp>
        <p:nvSpPr>
          <p:cNvPr id="6" name="Rectangle: Rounded Corners 7">
            <a:extLst>
              <a:ext uri="{FF2B5EF4-FFF2-40B4-BE49-F238E27FC236}">
                <a16:creationId xmlns="" xmlns:a16="http://schemas.microsoft.com/office/drawing/2014/main" id="{F93B1866-0EBC-40B1-B27A-1461A9E70B9D}"/>
              </a:ext>
            </a:extLst>
          </p:cNvPr>
          <p:cNvSpPr/>
          <p:nvPr/>
        </p:nvSpPr>
        <p:spPr>
          <a:xfrm>
            <a:off x="86714" y="2166453"/>
            <a:ext cx="2504086" cy="1226289"/>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200" b="1" dirty="0" smtClean="0">
                <a:solidFill>
                  <a:srgbClr val="7030A0"/>
                </a:solidFill>
                <a:latin typeface="Times New Roman" pitchFamily="18" charset="0"/>
                <a:cs typeface="Times New Roman" pitchFamily="18" charset="0"/>
              </a:rPr>
              <a:t>b. </a:t>
            </a:r>
            <a:r>
              <a:rPr lang="en-US" sz="2200" b="1" dirty="0">
                <a:solidFill>
                  <a:srgbClr val="7030A0"/>
                </a:solidFill>
                <a:latin typeface="Times New Roman" pitchFamily="18" charset="0"/>
                <a:cs typeface="Times New Roman" pitchFamily="18" charset="0"/>
              </a:rPr>
              <a:t>Bề mặt t</a:t>
            </a:r>
            <a:r>
              <a:rPr lang="vi-VN" sz="2200" b="1" dirty="0">
                <a:solidFill>
                  <a:srgbClr val="7030A0"/>
                </a:solidFill>
                <a:latin typeface="Times New Roman" pitchFamily="18" charset="0"/>
                <a:cs typeface="Times New Roman" pitchFamily="18" charset="0"/>
              </a:rPr>
              <a:t>ư</a:t>
            </a:r>
            <a:r>
              <a:rPr lang="en-US" sz="2200" b="1" dirty="0">
                <a:solidFill>
                  <a:srgbClr val="7030A0"/>
                </a:solidFill>
                <a:latin typeface="Times New Roman" pitchFamily="18" charset="0"/>
                <a:cs typeface="Times New Roman" pitchFamily="18" charset="0"/>
              </a:rPr>
              <a:t>ơng đối bằng phẳng hoặc gợn sóng</a:t>
            </a:r>
          </a:p>
        </p:txBody>
      </p:sp>
      <p:sp>
        <p:nvSpPr>
          <p:cNvPr id="7" name="Rectangle: Rounded Corners 8">
            <a:extLst>
              <a:ext uri="{FF2B5EF4-FFF2-40B4-BE49-F238E27FC236}">
                <a16:creationId xmlns="" xmlns:a16="http://schemas.microsoft.com/office/drawing/2014/main" id="{0B5DF126-AB7D-4EDA-9C5B-45B1A7292705}"/>
              </a:ext>
            </a:extLst>
          </p:cNvPr>
          <p:cNvSpPr/>
          <p:nvPr/>
        </p:nvSpPr>
        <p:spPr>
          <a:xfrm>
            <a:off x="86714" y="3723640"/>
            <a:ext cx="2427886" cy="1226289"/>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200" b="1" dirty="0" smtClean="0">
                <a:solidFill>
                  <a:srgbClr val="7030A0"/>
                </a:solidFill>
                <a:latin typeface="Times New Roman" pitchFamily="18" charset="0"/>
                <a:cs typeface="Times New Roman" pitchFamily="18" charset="0"/>
              </a:rPr>
              <a:t>c. </a:t>
            </a:r>
            <a:r>
              <a:rPr lang="en-US" sz="2200" b="1" dirty="0">
                <a:solidFill>
                  <a:srgbClr val="7030A0"/>
                </a:solidFill>
                <a:latin typeface="Times New Roman" pitchFamily="18" charset="0"/>
                <a:cs typeface="Times New Roman" pitchFamily="18" charset="0"/>
              </a:rPr>
              <a:t>cao trên </a:t>
            </a:r>
            <a:r>
              <a:rPr lang="en-US" sz="2200" b="1" dirty="0" smtClean="0">
                <a:solidFill>
                  <a:srgbClr val="7030A0"/>
                </a:solidFill>
                <a:latin typeface="Times New Roman" pitchFamily="18" charset="0"/>
                <a:cs typeface="Times New Roman" pitchFamily="18" charset="0"/>
              </a:rPr>
              <a:t>500m so </a:t>
            </a:r>
            <a:r>
              <a:rPr lang="en-US" sz="2200" b="1" dirty="0">
                <a:solidFill>
                  <a:srgbClr val="7030A0"/>
                </a:solidFill>
                <a:latin typeface="Times New Roman" pitchFamily="18" charset="0"/>
                <a:cs typeface="Times New Roman" pitchFamily="18" charset="0"/>
              </a:rPr>
              <a:t>với mực n</a:t>
            </a:r>
            <a:r>
              <a:rPr lang="vi-VN" sz="2200" b="1" dirty="0">
                <a:solidFill>
                  <a:srgbClr val="7030A0"/>
                </a:solidFill>
                <a:latin typeface="Times New Roman" pitchFamily="18" charset="0"/>
                <a:cs typeface="Times New Roman" pitchFamily="18" charset="0"/>
              </a:rPr>
              <a:t>ư</a:t>
            </a:r>
            <a:r>
              <a:rPr lang="en-US" sz="2200" b="1" dirty="0">
                <a:solidFill>
                  <a:srgbClr val="7030A0"/>
                </a:solidFill>
                <a:latin typeface="Times New Roman" pitchFamily="18" charset="0"/>
                <a:cs typeface="Times New Roman" pitchFamily="18" charset="0"/>
              </a:rPr>
              <a:t>ớc biển</a:t>
            </a:r>
          </a:p>
        </p:txBody>
      </p:sp>
      <p:sp>
        <p:nvSpPr>
          <p:cNvPr id="8" name="Rectangle: Rounded Corners 9">
            <a:extLst>
              <a:ext uri="{FF2B5EF4-FFF2-40B4-BE49-F238E27FC236}">
                <a16:creationId xmlns="" xmlns:a16="http://schemas.microsoft.com/office/drawing/2014/main" id="{AD00292F-01CA-4B6D-A3BD-97E218BF0B44}"/>
              </a:ext>
            </a:extLst>
          </p:cNvPr>
          <p:cNvSpPr/>
          <p:nvPr/>
        </p:nvSpPr>
        <p:spPr>
          <a:xfrm>
            <a:off x="86714" y="5418351"/>
            <a:ext cx="2504086" cy="1226289"/>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200" b="1" dirty="0" smtClean="0">
                <a:solidFill>
                  <a:srgbClr val="7030A0"/>
                </a:solidFill>
                <a:latin typeface="Times New Roman" pitchFamily="18" charset="0"/>
                <a:cs typeface="Times New Roman" pitchFamily="18" charset="0"/>
              </a:rPr>
              <a:t>d. </a:t>
            </a:r>
            <a:r>
              <a:rPr lang="en-US" sz="2200" b="1" dirty="0">
                <a:solidFill>
                  <a:srgbClr val="7030A0"/>
                </a:solidFill>
                <a:latin typeface="Times New Roman" pitchFamily="18" charset="0"/>
                <a:cs typeface="Times New Roman" pitchFamily="18" charset="0"/>
              </a:rPr>
              <a:t>Có thể rộng tới hàng triệu </a:t>
            </a:r>
            <a:r>
              <a:rPr lang="en-US" sz="2200" b="1" dirty="0" smtClean="0">
                <a:solidFill>
                  <a:srgbClr val="7030A0"/>
                </a:solidFill>
                <a:latin typeface="Times New Roman" pitchFamily="18" charset="0"/>
                <a:cs typeface="Times New Roman" pitchFamily="18" charset="0"/>
              </a:rPr>
              <a:t>Km</a:t>
            </a:r>
            <a:r>
              <a:rPr lang="en-US" sz="2200" b="1" baseline="30000" dirty="0" smtClean="0">
                <a:solidFill>
                  <a:srgbClr val="7030A0"/>
                </a:solidFill>
                <a:latin typeface="Times New Roman" pitchFamily="18" charset="0"/>
                <a:cs typeface="Times New Roman" pitchFamily="18" charset="0"/>
              </a:rPr>
              <a:t>2</a:t>
            </a:r>
            <a:endParaRPr lang="en-US" sz="2200" b="1" dirty="0">
              <a:solidFill>
                <a:srgbClr val="7030A0"/>
              </a:solidFill>
              <a:latin typeface="Times New Roman" pitchFamily="18" charset="0"/>
              <a:cs typeface="Times New Roman" pitchFamily="18" charset="0"/>
            </a:endParaRPr>
          </a:p>
        </p:txBody>
      </p:sp>
      <p:sp>
        <p:nvSpPr>
          <p:cNvPr id="9" name="Rectangle: Rounded Corners 10">
            <a:extLst>
              <a:ext uri="{FF2B5EF4-FFF2-40B4-BE49-F238E27FC236}">
                <a16:creationId xmlns="" xmlns:a16="http://schemas.microsoft.com/office/drawing/2014/main" id="{55E09037-1D53-4F41-B503-AEB911A449BF}"/>
              </a:ext>
            </a:extLst>
          </p:cNvPr>
          <p:cNvSpPr/>
          <p:nvPr/>
        </p:nvSpPr>
        <p:spPr>
          <a:xfrm>
            <a:off x="6248399" y="999460"/>
            <a:ext cx="2765537" cy="967563"/>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200" b="1" dirty="0" smtClean="0">
                <a:solidFill>
                  <a:srgbClr val="7030A0"/>
                </a:solidFill>
                <a:latin typeface="Times New Roman" pitchFamily="18" charset="0"/>
                <a:cs typeface="Times New Roman" pitchFamily="18" charset="0"/>
              </a:rPr>
              <a:t>e. </a:t>
            </a:r>
            <a:r>
              <a:rPr lang="en-US" sz="2200" b="1" dirty="0">
                <a:solidFill>
                  <a:srgbClr val="7030A0"/>
                </a:solidFill>
                <a:latin typeface="Times New Roman" pitchFamily="18" charset="0"/>
                <a:cs typeface="Times New Roman" pitchFamily="18" charset="0"/>
              </a:rPr>
              <a:t>Dạng địa hình cao</a:t>
            </a:r>
          </a:p>
        </p:txBody>
      </p:sp>
      <p:sp>
        <p:nvSpPr>
          <p:cNvPr id="10" name="Rectangle: Rounded Corners 11">
            <a:extLst>
              <a:ext uri="{FF2B5EF4-FFF2-40B4-BE49-F238E27FC236}">
                <a16:creationId xmlns="" xmlns:a16="http://schemas.microsoft.com/office/drawing/2014/main" id="{F33B06F1-1FF3-441D-B10E-D39E939B3FAD}"/>
              </a:ext>
            </a:extLst>
          </p:cNvPr>
          <p:cNvSpPr/>
          <p:nvPr/>
        </p:nvSpPr>
        <p:spPr>
          <a:xfrm>
            <a:off x="6324599" y="2692400"/>
            <a:ext cx="2689337" cy="175768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200" b="1" dirty="0" smtClean="0">
                <a:solidFill>
                  <a:srgbClr val="7030A0"/>
                </a:solidFill>
                <a:latin typeface="Times New Roman" pitchFamily="18" charset="0"/>
                <a:cs typeface="Times New Roman" pitchFamily="18" charset="0"/>
              </a:rPr>
              <a:t>g. </a:t>
            </a:r>
            <a:r>
              <a:rPr lang="en-US" sz="2200" b="1" dirty="0">
                <a:solidFill>
                  <a:srgbClr val="7030A0"/>
                </a:solidFill>
                <a:latin typeface="Times New Roman" pitchFamily="18" charset="0"/>
                <a:cs typeface="Times New Roman" pitchFamily="18" charset="0"/>
              </a:rPr>
              <a:t>Hầu hết có độ cao d</a:t>
            </a:r>
            <a:r>
              <a:rPr lang="vi-VN" sz="2200" b="1" dirty="0">
                <a:solidFill>
                  <a:srgbClr val="7030A0"/>
                </a:solidFill>
                <a:latin typeface="Times New Roman" pitchFamily="18" charset="0"/>
                <a:cs typeface="Times New Roman" pitchFamily="18" charset="0"/>
              </a:rPr>
              <a:t>ư</a:t>
            </a:r>
            <a:r>
              <a:rPr lang="en-US" sz="2200" b="1" dirty="0">
                <a:solidFill>
                  <a:srgbClr val="7030A0"/>
                </a:solidFill>
                <a:latin typeface="Times New Roman" pitchFamily="18" charset="0"/>
                <a:cs typeface="Times New Roman" pitchFamily="18" charset="0"/>
              </a:rPr>
              <a:t>ới 200m so với mực n</a:t>
            </a:r>
            <a:r>
              <a:rPr lang="vi-VN" sz="2200" b="1" dirty="0">
                <a:solidFill>
                  <a:srgbClr val="7030A0"/>
                </a:solidFill>
                <a:latin typeface="Times New Roman" pitchFamily="18" charset="0"/>
                <a:cs typeface="Times New Roman" pitchFamily="18" charset="0"/>
              </a:rPr>
              <a:t>ư</a:t>
            </a:r>
            <a:r>
              <a:rPr lang="en-US" sz="2200" b="1" dirty="0">
                <a:solidFill>
                  <a:srgbClr val="7030A0"/>
                </a:solidFill>
                <a:latin typeface="Times New Roman" pitchFamily="18" charset="0"/>
                <a:cs typeface="Times New Roman" pitchFamily="18" charset="0"/>
              </a:rPr>
              <a:t>ớc biển</a:t>
            </a:r>
          </a:p>
        </p:txBody>
      </p:sp>
      <p:sp>
        <p:nvSpPr>
          <p:cNvPr id="11" name="Rectangle: Rounded Corners 12">
            <a:extLst>
              <a:ext uri="{FF2B5EF4-FFF2-40B4-BE49-F238E27FC236}">
                <a16:creationId xmlns="" xmlns:a16="http://schemas.microsoft.com/office/drawing/2014/main" id="{37F2DFBF-00FD-475E-A698-5A30036A8961}"/>
              </a:ext>
            </a:extLst>
          </p:cNvPr>
          <p:cNvSpPr/>
          <p:nvPr/>
        </p:nvSpPr>
        <p:spPr>
          <a:xfrm>
            <a:off x="6400799" y="5033216"/>
            <a:ext cx="2613137" cy="1601264"/>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200" b="1" dirty="0" smtClean="0">
                <a:solidFill>
                  <a:srgbClr val="7030A0"/>
                </a:solidFill>
                <a:latin typeface="Times New Roman" pitchFamily="18" charset="0"/>
                <a:cs typeface="Times New Roman" pitchFamily="18" charset="0"/>
              </a:rPr>
              <a:t>h. </a:t>
            </a:r>
            <a:r>
              <a:rPr lang="en-US" sz="2200" b="1" dirty="0">
                <a:solidFill>
                  <a:srgbClr val="7030A0"/>
                </a:solidFill>
                <a:latin typeface="Times New Roman" pitchFamily="18" charset="0"/>
                <a:cs typeface="Times New Roman" pitchFamily="18" charset="0"/>
              </a:rPr>
              <a:t>Có s</a:t>
            </a:r>
            <a:r>
              <a:rPr lang="vi-VN" sz="2200" b="1" dirty="0">
                <a:solidFill>
                  <a:srgbClr val="7030A0"/>
                </a:solidFill>
                <a:latin typeface="Times New Roman" pitchFamily="18" charset="0"/>
                <a:cs typeface="Times New Roman" pitchFamily="18" charset="0"/>
              </a:rPr>
              <a:t>ư</a:t>
            </a:r>
            <a:r>
              <a:rPr lang="en-US" sz="2200" b="1" dirty="0">
                <a:solidFill>
                  <a:srgbClr val="7030A0"/>
                </a:solidFill>
                <a:latin typeface="Times New Roman" pitchFamily="18" charset="0"/>
                <a:cs typeface="Times New Roman" pitchFamily="18" charset="0"/>
              </a:rPr>
              <a:t>ờn dốc xuống vùng đất xung quanh</a:t>
            </a:r>
          </a:p>
        </p:txBody>
      </p:sp>
      <p:sp>
        <p:nvSpPr>
          <p:cNvPr id="12" name="Flowchart: Preparation 11">
            <a:extLst>
              <a:ext uri="{FF2B5EF4-FFF2-40B4-BE49-F238E27FC236}">
                <a16:creationId xmlns="" xmlns:a16="http://schemas.microsoft.com/office/drawing/2014/main" id="{ADBB81ED-65D3-4AB8-8323-C38567B5D8B0}"/>
              </a:ext>
            </a:extLst>
          </p:cNvPr>
          <p:cNvSpPr/>
          <p:nvPr/>
        </p:nvSpPr>
        <p:spPr>
          <a:xfrm>
            <a:off x="3276600" y="4495800"/>
            <a:ext cx="1905000" cy="1447800"/>
          </a:xfrm>
          <a:prstGeom prst="flowChartPreparati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eparation 12">
            <a:extLst>
              <a:ext uri="{FF2B5EF4-FFF2-40B4-BE49-F238E27FC236}">
                <a16:creationId xmlns="" xmlns:a16="http://schemas.microsoft.com/office/drawing/2014/main" id="{B0C126F0-1A35-4DA5-9597-9753F4419B6C}"/>
              </a:ext>
            </a:extLst>
          </p:cNvPr>
          <p:cNvSpPr/>
          <p:nvPr/>
        </p:nvSpPr>
        <p:spPr>
          <a:xfrm>
            <a:off x="3429000" y="1905000"/>
            <a:ext cx="1981200" cy="1371600"/>
          </a:xfrm>
          <a:prstGeom prst="flowChartPreparati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90EFE076-24E8-4FA2-AD3F-0D8730D31BD9}"/>
              </a:ext>
            </a:extLst>
          </p:cNvPr>
          <p:cNvSpPr txBox="1"/>
          <p:nvPr/>
        </p:nvSpPr>
        <p:spPr>
          <a:xfrm>
            <a:off x="3500084" y="1967023"/>
            <a:ext cx="1745866" cy="1133965"/>
          </a:xfrm>
          <a:prstGeom prst="rect">
            <a:avLst/>
          </a:prstGeom>
          <a:noFill/>
        </p:spPr>
        <p:txBody>
          <a:bodyPr wrap="square" rtlCol="0">
            <a:spAutoFit/>
          </a:bodyPr>
          <a:lstStyle/>
          <a:p>
            <a:pPr marL="342900" indent="-342900" algn="ctr">
              <a:lnSpc>
                <a:spcPct val="150000"/>
              </a:lnSpc>
              <a:buAutoNum type="arabicPeriod"/>
            </a:pPr>
            <a:r>
              <a:rPr lang="en-US" sz="2400" b="1" dirty="0">
                <a:solidFill>
                  <a:srgbClr val="0070C0"/>
                </a:solidFill>
                <a:latin typeface="Times New Roman" pitchFamily="18" charset="0"/>
                <a:cs typeface="Times New Roman" pitchFamily="18" charset="0"/>
              </a:rPr>
              <a:t>CAO</a:t>
            </a:r>
          </a:p>
          <a:p>
            <a:pPr algn="just">
              <a:lnSpc>
                <a:spcPct val="150000"/>
              </a:lnSpc>
            </a:pPr>
            <a:r>
              <a:rPr lang="en-US" sz="2400" b="1" dirty="0">
                <a:solidFill>
                  <a:srgbClr val="0070C0"/>
                </a:solidFill>
                <a:latin typeface="Times New Roman" pitchFamily="18" charset="0"/>
                <a:cs typeface="Times New Roman" pitchFamily="18" charset="0"/>
              </a:rPr>
              <a:t>NGUYÊN</a:t>
            </a:r>
          </a:p>
        </p:txBody>
      </p:sp>
      <p:sp>
        <p:nvSpPr>
          <p:cNvPr id="15" name="TextBox 14">
            <a:extLst>
              <a:ext uri="{FF2B5EF4-FFF2-40B4-BE49-F238E27FC236}">
                <a16:creationId xmlns="" xmlns:a16="http://schemas.microsoft.com/office/drawing/2014/main" id="{480E5306-52F6-4D74-9D57-C3A254296BE7}"/>
              </a:ext>
            </a:extLst>
          </p:cNvPr>
          <p:cNvSpPr txBox="1"/>
          <p:nvPr/>
        </p:nvSpPr>
        <p:spPr>
          <a:xfrm>
            <a:off x="3500084" y="4879741"/>
            <a:ext cx="1745866" cy="1133965"/>
          </a:xfrm>
          <a:prstGeom prst="rect">
            <a:avLst/>
          </a:prstGeom>
          <a:noFill/>
        </p:spPr>
        <p:txBody>
          <a:bodyPr wrap="square" rtlCol="0">
            <a:spAutoFit/>
          </a:bodyPr>
          <a:lstStyle/>
          <a:p>
            <a:pPr algn="ctr">
              <a:lnSpc>
                <a:spcPct val="150000"/>
              </a:lnSpc>
            </a:pPr>
            <a:r>
              <a:rPr lang="en-US" sz="2400" b="1" dirty="0">
                <a:solidFill>
                  <a:srgbClr val="0070C0"/>
                </a:solidFill>
                <a:latin typeface="Times New Roman" pitchFamily="18" charset="0"/>
                <a:cs typeface="Times New Roman" pitchFamily="18" charset="0"/>
              </a:rPr>
              <a:t>2. ĐỒNG</a:t>
            </a:r>
          </a:p>
          <a:p>
            <a:pPr algn="just">
              <a:lnSpc>
                <a:spcPct val="150000"/>
              </a:lnSpc>
            </a:pPr>
            <a:r>
              <a:rPr lang="en-US" sz="2400" b="1" dirty="0">
                <a:solidFill>
                  <a:srgbClr val="0070C0"/>
                </a:solidFill>
                <a:latin typeface="Times New Roman" pitchFamily="18" charset="0"/>
                <a:cs typeface="Times New Roman" pitchFamily="18" charset="0"/>
              </a:rPr>
              <a:t>BẰNG</a:t>
            </a:r>
          </a:p>
        </p:txBody>
      </p:sp>
      <p:cxnSp>
        <p:nvCxnSpPr>
          <p:cNvPr id="16" name="Straight Arrow Connector 15">
            <a:extLst>
              <a:ext uri="{FF2B5EF4-FFF2-40B4-BE49-F238E27FC236}">
                <a16:creationId xmlns="" xmlns:a16="http://schemas.microsoft.com/office/drawing/2014/main" id="{8C048032-23A3-402F-9D97-B678D750247E}"/>
              </a:ext>
            </a:extLst>
          </p:cNvPr>
          <p:cNvCxnSpPr>
            <a:stCxn id="5" idx="3"/>
            <a:endCxn id="12" idx="1"/>
          </p:cNvCxnSpPr>
          <p:nvPr/>
        </p:nvCxnSpPr>
        <p:spPr>
          <a:xfrm>
            <a:off x="2514600" y="1435868"/>
            <a:ext cx="762000" cy="37838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87667BDF-1183-4134-AF1F-049445BB1DDA}"/>
              </a:ext>
            </a:extLst>
          </p:cNvPr>
          <p:cNvCxnSpPr>
            <a:cxnSpLocks/>
          </p:cNvCxnSpPr>
          <p:nvPr/>
        </p:nvCxnSpPr>
        <p:spPr>
          <a:xfrm flipH="1">
            <a:off x="5410200" y="1524000"/>
            <a:ext cx="953944" cy="1141359"/>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F88457B8-47D5-414B-8AC0-CC5EFA24076F}"/>
              </a:ext>
            </a:extLst>
          </p:cNvPr>
          <p:cNvCxnSpPr>
            <a:cxnSpLocks/>
          </p:cNvCxnSpPr>
          <p:nvPr/>
        </p:nvCxnSpPr>
        <p:spPr>
          <a:xfrm rot="16200000" flipH="1">
            <a:off x="2314251" y="3172149"/>
            <a:ext cx="1590919" cy="10378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7CA85E0C-5DD2-4938-B158-EEAEC4DAE0DA}"/>
              </a:ext>
            </a:extLst>
          </p:cNvPr>
          <p:cNvCxnSpPr>
            <a:cxnSpLocks/>
            <a:stCxn id="7" idx="3"/>
            <a:endCxn id="13" idx="1"/>
          </p:cNvCxnSpPr>
          <p:nvPr/>
        </p:nvCxnSpPr>
        <p:spPr>
          <a:xfrm flipV="1">
            <a:off x="2514600" y="2590800"/>
            <a:ext cx="914400" cy="1745985"/>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5E62F790-8345-484D-BF35-0244C05DFE01}"/>
              </a:ext>
            </a:extLst>
          </p:cNvPr>
          <p:cNvCxnSpPr>
            <a:cxnSpLocks/>
            <a:endCxn id="12" idx="1"/>
          </p:cNvCxnSpPr>
          <p:nvPr/>
        </p:nvCxnSpPr>
        <p:spPr>
          <a:xfrm rot="5400000" flipH="1" flipV="1">
            <a:off x="2419350" y="5391150"/>
            <a:ext cx="1028700" cy="685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FE71C137-18A4-4F8B-AAC6-32E0D6A3D2B5}"/>
              </a:ext>
            </a:extLst>
          </p:cNvPr>
          <p:cNvCxnSpPr>
            <a:cxnSpLocks/>
            <a:stCxn id="10" idx="1"/>
          </p:cNvCxnSpPr>
          <p:nvPr/>
        </p:nvCxnSpPr>
        <p:spPr>
          <a:xfrm rot="10800000" flipV="1">
            <a:off x="5181601" y="3571239"/>
            <a:ext cx="1142999" cy="17612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6864E0F8-6FB1-4CAE-986F-0B1DA3B53553}"/>
              </a:ext>
            </a:extLst>
          </p:cNvPr>
          <p:cNvCxnSpPr>
            <a:cxnSpLocks/>
          </p:cNvCxnSpPr>
          <p:nvPr/>
        </p:nvCxnSpPr>
        <p:spPr>
          <a:xfrm rot="16200000" flipV="1">
            <a:off x="4267200" y="3810000"/>
            <a:ext cx="3200400" cy="12192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up)">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WordArt 2">
            <a:hlinkClick r:id="" action="ppaction://noaction"/>
          </p:cNvPr>
          <p:cNvSpPr>
            <a:spLocks noChangeArrowheads="1" noChangeShapeType="1" noTextEdit="1"/>
          </p:cNvSpPr>
          <p:nvPr/>
        </p:nvSpPr>
        <p:spPr bwMode="auto">
          <a:xfrm>
            <a:off x="1828800" y="1600200"/>
            <a:ext cx="5600700" cy="1914526"/>
          </a:xfrm>
          <a:prstGeom prst="rect">
            <a:avLst/>
          </a:prstGeom>
          <a:solidFill>
            <a:srgbClr val="FFFFFF"/>
          </a:solidFill>
        </p:spPr>
        <p:txBody>
          <a:bodyPr wrap="none" lIns="84900" tIns="42450" rIns="84900" bIns="42450" fromWordArt="1">
            <a:prstTxWarp prst="textPlain">
              <a:avLst>
                <a:gd name="adj" fmla="val 50000"/>
              </a:avLst>
            </a:prstTxWarp>
          </a:bodyPr>
          <a:lstStyle/>
          <a:p>
            <a:r>
              <a:rPr lang="en-US" sz="5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erdana" pitchFamily="34" charset="0"/>
                <a:ea typeface="Verdana" pitchFamily="34" charset="0"/>
                <a:cs typeface="Verdana" pitchFamily="34" charset="0"/>
              </a:rPr>
              <a:t>TRẢ LỜI NHANH, ĐÁP GỌN</a:t>
            </a:r>
            <a:endParaRPr lang="en-US" sz="5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erdana" pitchFamily="34" charset="0"/>
              <a:ea typeface="Verdana" pitchFamily="34" charset="0"/>
              <a:cs typeface="Verdana" pitchFamily="34" charset="0"/>
            </a:endParaRPr>
          </a:p>
        </p:txBody>
      </p:sp>
      <p:pic>
        <p:nvPicPr>
          <p:cNvPr id="172081" name="Picture 49" descr="fgf"/>
          <p:cNvPicPr>
            <a:picLocks noChangeAspect="1" noChangeArrowheads="1" noCrop="1"/>
          </p:cNvPicPr>
          <p:nvPr/>
        </p:nvPicPr>
        <p:blipFill>
          <a:blip r:embed="rId2"/>
          <a:srcRect/>
          <a:stretch>
            <a:fillRect/>
          </a:stretch>
        </p:blipFill>
        <p:spPr bwMode="auto">
          <a:xfrm>
            <a:off x="0" y="6524627"/>
            <a:ext cx="9144000" cy="333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p:cTn id="6" dur="2000" fill="hold"/>
                                        <p:tgtEl>
                                          <p:spTgt spid="172034"/>
                                        </p:tgtEl>
                                        <p:attrNameLst>
                                          <p:attrName>style.color</p:attrName>
                                        </p:attrNameLst>
                                      </p:cBhvr>
                                      <p:to>
                                        <a:srgbClr val="FFFF00"/>
                                      </p:to>
                                    </p:animClr>
                                    <p:set>
                                      <p:cBhvr>
                                        <p:cTn id="7" dur="2000" fill="hold"/>
                                        <p:tgtEl>
                                          <p:spTgt spid="172034"/>
                                        </p:tgtEl>
                                        <p:attrNameLst>
                                          <p:attrName>fill.type</p:attrName>
                                        </p:attrNameLst>
                                      </p:cBhvr>
                                      <p:to>
                                        <p:strVal val="solid"/>
                                      </p:to>
                                    </p:set>
                                    <p:set>
                                      <p:cBhvr>
                                        <p:cTn id="8" dur="2000" fill="hold"/>
                                        <p:tgtEl>
                                          <p:spTgt spid="1720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3" name="Picture 7" descr="fgf"/>
          <p:cNvPicPr>
            <a:picLocks noChangeAspect="1" noChangeArrowheads="1" noCrop="1"/>
          </p:cNvPicPr>
          <p:nvPr/>
        </p:nvPicPr>
        <p:blipFill>
          <a:blip r:embed="rId4"/>
          <a:srcRect/>
          <a:stretch>
            <a:fillRect/>
          </a:stretch>
        </p:blipFill>
        <p:spPr bwMode="auto">
          <a:xfrm>
            <a:off x="0" y="6172202"/>
            <a:ext cx="9144000" cy="333376"/>
          </a:xfrm>
          <a:prstGeom prst="rect">
            <a:avLst/>
          </a:prstGeom>
          <a:noFill/>
        </p:spPr>
      </p:pic>
      <p:graphicFrame>
        <p:nvGraphicFramePr>
          <p:cNvPr id="173064" name="Object 8"/>
          <p:cNvGraphicFramePr>
            <a:graphicFrameLocks noChangeAspect="1"/>
          </p:cNvGraphicFramePr>
          <p:nvPr>
            <p:ph/>
          </p:nvPr>
        </p:nvGraphicFramePr>
        <p:xfrm>
          <a:off x="1" y="1"/>
          <a:ext cx="1277938" cy="1274762"/>
        </p:xfrm>
        <a:graphic>
          <a:graphicData uri="http://schemas.openxmlformats.org/presentationml/2006/ole">
            <p:oleObj spid="_x0000_s34818" name="Clip" r:id="rId5" imgW="1278360" imgH="1274040" progId="">
              <p:embed/>
            </p:oleObj>
          </a:graphicData>
        </a:graphic>
      </p:graphicFrame>
      <p:pic>
        <p:nvPicPr>
          <p:cNvPr id="173065" name="Picture 9" descr="FSTV116"/>
          <p:cNvPicPr>
            <a:picLocks noChangeAspect="1" noChangeArrowheads="1"/>
          </p:cNvPicPr>
          <p:nvPr/>
        </p:nvPicPr>
        <p:blipFill>
          <a:blip r:embed="rId6"/>
          <a:srcRect/>
          <a:stretch>
            <a:fillRect/>
          </a:stretch>
        </p:blipFill>
        <p:spPr bwMode="auto">
          <a:xfrm rot="5400000">
            <a:off x="7245352" y="96839"/>
            <a:ext cx="1995488" cy="1801812"/>
          </a:xfrm>
          <a:prstGeom prst="rect">
            <a:avLst/>
          </a:prstGeom>
          <a:noFill/>
        </p:spPr>
      </p:pic>
      <p:sp>
        <p:nvSpPr>
          <p:cNvPr id="173066" name="AutoShape 10">
            <a:hlinkClick r:id="rId7" action="ppaction://hlinksldjump" highlightClick="1"/>
          </p:cNvPr>
          <p:cNvSpPr>
            <a:spLocks noChangeArrowheads="1"/>
          </p:cNvSpPr>
          <p:nvPr/>
        </p:nvSpPr>
        <p:spPr bwMode="auto">
          <a:xfrm>
            <a:off x="0" y="6324600"/>
            <a:ext cx="457200" cy="533400"/>
          </a:xfrm>
          <a:prstGeom prst="actionButtonHome">
            <a:avLst/>
          </a:prstGeom>
          <a:solidFill>
            <a:schemeClr val="accent1"/>
          </a:solidFill>
          <a:ln w="12700" cap="sq">
            <a:noFill/>
            <a:miter lim="800000"/>
            <a:headEnd type="none" w="sm" len="sm"/>
            <a:tailEnd type="none" w="sm" len="sm"/>
          </a:ln>
          <a:effectLst/>
        </p:spPr>
        <p:txBody>
          <a:bodyPr wrap="none" lIns="84900" tIns="42450" rIns="84900" bIns="42450" anchor="ctr"/>
          <a:lstStyle/>
          <a:p>
            <a:endParaRPr lang="en-US">
              <a:latin typeface="Times New Roman" pitchFamily="18" charset="0"/>
              <a:cs typeface="Times New Roman" pitchFamily="18" charset="0"/>
            </a:endParaRPr>
          </a:p>
        </p:txBody>
      </p:sp>
      <p:sp>
        <p:nvSpPr>
          <p:cNvPr id="15" name="Rectangle 14"/>
          <p:cNvSpPr/>
          <p:nvPr/>
        </p:nvSpPr>
        <p:spPr>
          <a:xfrm>
            <a:off x="1600200" y="2057400"/>
            <a:ext cx="3962400" cy="547394"/>
          </a:xfrm>
          <a:prstGeom prst="rect">
            <a:avLst/>
          </a:prstGeom>
          <a:solidFill>
            <a:srgbClr val="FFFFFF"/>
          </a:solidFill>
          <a:ln>
            <a:solidFill>
              <a:srgbClr val="0000FF"/>
            </a:solidFill>
          </a:ln>
        </p:spPr>
        <p:txBody>
          <a:bodyPr wrap="square" lIns="84900" tIns="42450" rIns="84900" bIns="42450">
            <a:spAutoFit/>
          </a:bodyPr>
          <a:lstStyle/>
          <a:p>
            <a:r>
              <a:rPr lang="en-US" sz="3000" b="1" i="1" dirty="0" smtClean="0">
                <a:solidFill>
                  <a:srgbClr val="760092"/>
                </a:solidFill>
                <a:latin typeface="Times New Roman" pitchFamily="18" charset="0"/>
                <a:cs typeface="Times New Roman" pitchFamily="18" charset="0"/>
              </a:rPr>
              <a:t>Khoáng sản là </a:t>
            </a:r>
            <a:r>
              <a:rPr lang="vi-VN" sz="3000" b="1" i="1" dirty="0" smtClean="0">
                <a:solidFill>
                  <a:srgbClr val="760092"/>
                </a:solidFill>
                <a:latin typeface="Times New Roman" pitchFamily="18" charset="0"/>
                <a:cs typeface="Times New Roman" pitchFamily="18" charset="0"/>
              </a:rPr>
              <a:t>gì?</a:t>
            </a:r>
          </a:p>
        </p:txBody>
      </p:sp>
      <p:sp>
        <p:nvSpPr>
          <p:cNvPr id="16" name="Rectangle 15"/>
          <p:cNvSpPr/>
          <p:nvPr/>
        </p:nvSpPr>
        <p:spPr>
          <a:xfrm>
            <a:off x="304800" y="4267200"/>
            <a:ext cx="8629649" cy="1681359"/>
          </a:xfrm>
          <a:prstGeom prst="rect">
            <a:avLst/>
          </a:prstGeom>
          <a:solidFill>
            <a:srgbClr val="FFFFFF"/>
          </a:solidFill>
          <a:ln>
            <a:solidFill>
              <a:srgbClr val="0000FF"/>
            </a:solidFill>
          </a:ln>
        </p:spPr>
        <p:txBody>
          <a:bodyPr wrap="square" lIns="84900" tIns="42450" rIns="84900" bIns="42450">
            <a:spAutoFit/>
          </a:bodyPr>
          <a:lstStyle/>
          <a:p>
            <a:pPr algn="just">
              <a:lnSpc>
                <a:spcPct val="150000"/>
              </a:lnSpc>
            </a:pPr>
            <a:r>
              <a:rPr lang="en-US" b="1" i="1" u="sng" dirty="0" smtClean="0">
                <a:solidFill>
                  <a:srgbClr val="FF0000"/>
                </a:solidFill>
                <a:latin typeface="+mj-lt"/>
                <a:cs typeface="Times New Roman" pitchFamily="18" charset="0"/>
              </a:rPr>
              <a:t>Đáp án:</a:t>
            </a:r>
            <a:r>
              <a:rPr lang="en-US" b="1" i="1" dirty="0" smtClean="0">
                <a:solidFill>
                  <a:srgbClr val="FF0000"/>
                </a:solidFill>
                <a:latin typeface="+mj-lt"/>
                <a:cs typeface="Times New Roman" pitchFamily="18" charset="0"/>
              </a:rPr>
              <a:t> </a:t>
            </a:r>
            <a:r>
              <a:rPr lang="pt-BR" b="1" i="1" dirty="0" smtClean="0">
                <a:latin typeface="+mj-lt"/>
              </a:rPr>
              <a:t>Khoáng sản là những khoáng vật và khoáng chất tự nhiên trong vỏ Trái Đất mà con người có thể khai thác để sử dụng trong sản xuất và đời sống.</a:t>
            </a:r>
            <a:r>
              <a:rPr lang="en-US" b="1" i="1" dirty="0" smtClean="0">
                <a:solidFill>
                  <a:srgbClr val="FF0000"/>
                </a:solidFill>
                <a:latin typeface="+mj-lt"/>
                <a:cs typeface="Times New Roman" pitchFamily="18" charset="0"/>
              </a:rPr>
              <a:t> </a:t>
            </a:r>
            <a:endParaRPr lang="vi-VN" b="1" i="1" dirty="0" smtClean="0">
              <a:solidFill>
                <a:srgbClr val="FF0000"/>
              </a:solidFill>
              <a:latin typeface="+mj-lt"/>
              <a:cs typeface="Times New Roman" pitchFamily="18" charset="0"/>
            </a:endParaRPr>
          </a:p>
        </p:txBody>
      </p:sp>
      <p:sp>
        <p:nvSpPr>
          <p:cNvPr id="8" name="Rectangle 21">
            <a:hlinkClick r:id="rId8" action="ppaction://hlinksldjump"/>
          </p:cNvPr>
          <p:cNvSpPr>
            <a:spLocks noChangeArrowheads="1"/>
          </p:cNvSpPr>
          <p:nvPr/>
        </p:nvSpPr>
        <p:spPr bwMode="auto">
          <a:xfrm>
            <a:off x="1142976" y="142852"/>
            <a:ext cx="2209800" cy="1676400"/>
          </a:xfrm>
          <a:prstGeom prst="rect">
            <a:avLst/>
          </a:prstGeom>
          <a:solidFill>
            <a:srgbClr val="FFFF00"/>
          </a:solidFill>
          <a:ln w="9525">
            <a:solidFill>
              <a:schemeClr val="tx1"/>
            </a:solidFill>
            <a:miter lim="800000"/>
            <a:headEnd/>
            <a:tailEnd/>
          </a:ln>
          <a:effectLst/>
        </p:spPr>
        <p:txBody>
          <a:bodyPr wrap="none" lIns="84900" tIns="42450" rIns="84900" bIns="42450" anchor="ctr"/>
          <a:lstStyle/>
          <a:p>
            <a:pPr algn="ctr" eaLnBrk="0" hangingPunct="0"/>
            <a:r>
              <a:rPr lang="en-US" sz="8200">
                <a:solidFill>
                  <a:srgbClr val="FF3300"/>
                </a:solidFill>
                <a:latin typeface="Times New Roman" pitchFamily="18" charset="0"/>
                <a:cs typeface="Times New Roman" pitchFamily="18" charset="0"/>
              </a:rPr>
              <a:t>1</a:t>
            </a:r>
          </a:p>
        </p:txBody>
      </p:sp>
    </p:spTree>
  </p:cSld>
  <p:clrMapOvr>
    <a:masterClrMapping/>
  </p:clrMapOvr>
  <p:transition>
    <p:cover dir="d"/>
    <p:sndAc>
      <p:stSnd>
        <p:snd r:embed="rId3" name="cashreg.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3" name="Picture 7" descr="fgf"/>
          <p:cNvPicPr>
            <a:picLocks noChangeAspect="1" noChangeArrowheads="1" noCrop="1"/>
          </p:cNvPicPr>
          <p:nvPr/>
        </p:nvPicPr>
        <p:blipFill>
          <a:blip r:embed="rId4"/>
          <a:srcRect/>
          <a:stretch>
            <a:fillRect/>
          </a:stretch>
        </p:blipFill>
        <p:spPr bwMode="auto">
          <a:xfrm>
            <a:off x="0" y="6172202"/>
            <a:ext cx="9144000" cy="333376"/>
          </a:xfrm>
          <a:prstGeom prst="rect">
            <a:avLst/>
          </a:prstGeom>
          <a:noFill/>
        </p:spPr>
      </p:pic>
      <p:graphicFrame>
        <p:nvGraphicFramePr>
          <p:cNvPr id="173064" name="Object 8"/>
          <p:cNvGraphicFramePr>
            <a:graphicFrameLocks noChangeAspect="1"/>
          </p:cNvGraphicFramePr>
          <p:nvPr>
            <p:ph/>
          </p:nvPr>
        </p:nvGraphicFramePr>
        <p:xfrm>
          <a:off x="1" y="1"/>
          <a:ext cx="1277938" cy="1274762"/>
        </p:xfrm>
        <a:graphic>
          <a:graphicData uri="http://schemas.openxmlformats.org/presentationml/2006/ole">
            <p:oleObj spid="_x0000_s35842" name="Clip" r:id="rId5" imgW="1278360" imgH="1274040" progId="">
              <p:embed/>
            </p:oleObj>
          </a:graphicData>
        </a:graphic>
      </p:graphicFrame>
      <p:pic>
        <p:nvPicPr>
          <p:cNvPr id="173065" name="Picture 9" descr="FSTV116"/>
          <p:cNvPicPr>
            <a:picLocks noChangeAspect="1" noChangeArrowheads="1"/>
          </p:cNvPicPr>
          <p:nvPr/>
        </p:nvPicPr>
        <p:blipFill>
          <a:blip r:embed="rId6"/>
          <a:srcRect/>
          <a:stretch>
            <a:fillRect/>
          </a:stretch>
        </p:blipFill>
        <p:spPr bwMode="auto">
          <a:xfrm rot="5400000">
            <a:off x="7245352" y="96839"/>
            <a:ext cx="1995488" cy="1801812"/>
          </a:xfrm>
          <a:prstGeom prst="rect">
            <a:avLst/>
          </a:prstGeom>
          <a:noFill/>
        </p:spPr>
      </p:pic>
      <p:sp>
        <p:nvSpPr>
          <p:cNvPr id="173066" name="AutoShape 10">
            <a:hlinkClick r:id="rId7" action="ppaction://hlinksldjump" highlightClick="1"/>
          </p:cNvPr>
          <p:cNvSpPr>
            <a:spLocks noChangeArrowheads="1"/>
          </p:cNvSpPr>
          <p:nvPr/>
        </p:nvSpPr>
        <p:spPr bwMode="auto">
          <a:xfrm>
            <a:off x="0" y="6324600"/>
            <a:ext cx="457200" cy="533400"/>
          </a:xfrm>
          <a:prstGeom prst="actionButtonHome">
            <a:avLst/>
          </a:prstGeom>
          <a:solidFill>
            <a:schemeClr val="accent1"/>
          </a:solidFill>
          <a:ln w="12700" cap="sq">
            <a:noFill/>
            <a:miter lim="800000"/>
            <a:headEnd type="none" w="sm" len="sm"/>
            <a:tailEnd type="none" w="sm" len="sm"/>
          </a:ln>
          <a:effectLst/>
        </p:spPr>
        <p:txBody>
          <a:bodyPr wrap="none" lIns="84900" tIns="42450" rIns="84900" bIns="42450" anchor="ctr"/>
          <a:lstStyle/>
          <a:p>
            <a:endParaRPr lang="en-US">
              <a:latin typeface="Times New Roman" pitchFamily="18" charset="0"/>
              <a:cs typeface="Times New Roman" pitchFamily="18" charset="0"/>
            </a:endParaRPr>
          </a:p>
        </p:txBody>
      </p:sp>
      <p:sp>
        <p:nvSpPr>
          <p:cNvPr id="15" name="Rectangle 14"/>
          <p:cNvSpPr/>
          <p:nvPr/>
        </p:nvSpPr>
        <p:spPr>
          <a:xfrm>
            <a:off x="838200" y="2209800"/>
            <a:ext cx="7929618" cy="547394"/>
          </a:xfrm>
          <a:prstGeom prst="rect">
            <a:avLst/>
          </a:prstGeom>
          <a:solidFill>
            <a:srgbClr val="FFFFFF"/>
          </a:solidFill>
          <a:ln>
            <a:solidFill>
              <a:srgbClr val="0000FF"/>
            </a:solidFill>
          </a:ln>
        </p:spPr>
        <p:txBody>
          <a:bodyPr wrap="square" lIns="84900" tIns="42450" rIns="84900" bIns="42450">
            <a:spAutoFit/>
          </a:bodyPr>
          <a:lstStyle/>
          <a:p>
            <a:r>
              <a:rPr lang="en-US" sz="3000" b="1" i="1" dirty="0" smtClean="0">
                <a:solidFill>
                  <a:srgbClr val="760092"/>
                </a:solidFill>
                <a:latin typeface="Times New Roman" pitchFamily="18" charset="0"/>
                <a:cs typeface="Times New Roman" pitchFamily="18" charset="0"/>
              </a:rPr>
              <a:t>Khoáng sản tồn tại ở nh</a:t>
            </a:r>
            <a:r>
              <a:rPr lang="vi-VN" sz="3000" b="1" i="1" dirty="0" smtClean="0">
                <a:solidFill>
                  <a:srgbClr val="760092"/>
                </a:solidFill>
                <a:latin typeface="Times New Roman" pitchFamily="18" charset="0"/>
                <a:cs typeface="Times New Roman" pitchFamily="18" charset="0"/>
              </a:rPr>
              <a:t>ững</a:t>
            </a:r>
            <a:r>
              <a:rPr lang="en-US" sz="3000" b="1" i="1" dirty="0" smtClean="0">
                <a:solidFill>
                  <a:srgbClr val="760092"/>
                </a:solidFill>
                <a:latin typeface="Times New Roman" pitchFamily="18" charset="0"/>
                <a:cs typeface="Times New Roman" pitchFamily="18" charset="0"/>
              </a:rPr>
              <a:t> dạng nào?</a:t>
            </a:r>
            <a:endParaRPr lang="vi-VN" sz="3000" b="1" i="1" dirty="0" smtClean="0">
              <a:solidFill>
                <a:srgbClr val="760092"/>
              </a:solidFill>
              <a:latin typeface="Times New Roman" pitchFamily="18" charset="0"/>
              <a:cs typeface="Times New Roman" pitchFamily="18" charset="0"/>
            </a:endParaRPr>
          </a:p>
        </p:txBody>
      </p:sp>
      <p:sp>
        <p:nvSpPr>
          <p:cNvPr id="9" name="Rectangle 22">
            <a:hlinkClick r:id="rId8" action="ppaction://hlinksldjump"/>
          </p:cNvPr>
          <p:cNvSpPr>
            <a:spLocks noChangeArrowheads="1"/>
          </p:cNvSpPr>
          <p:nvPr/>
        </p:nvSpPr>
        <p:spPr bwMode="auto">
          <a:xfrm>
            <a:off x="1214414" y="142852"/>
            <a:ext cx="2209800" cy="1676400"/>
          </a:xfrm>
          <a:prstGeom prst="rect">
            <a:avLst/>
          </a:prstGeom>
          <a:solidFill>
            <a:srgbClr val="00FF00"/>
          </a:solidFill>
          <a:ln w="9525">
            <a:solidFill>
              <a:schemeClr val="tx1"/>
            </a:solidFill>
            <a:miter lim="800000"/>
            <a:headEnd/>
            <a:tailEnd/>
          </a:ln>
          <a:effectLst/>
        </p:spPr>
        <p:txBody>
          <a:bodyPr wrap="none" lIns="84900" tIns="42450" rIns="84900" bIns="42450" anchor="ctr"/>
          <a:lstStyle/>
          <a:p>
            <a:pPr algn="ctr" eaLnBrk="0" hangingPunct="0"/>
            <a:r>
              <a:rPr lang="en-US" sz="8200">
                <a:solidFill>
                  <a:srgbClr val="0000FF"/>
                </a:solidFill>
                <a:latin typeface="Times New Roman" pitchFamily="18" charset="0"/>
                <a:cs typeface="Times New Roman" pitchFamily="18" charset="0"/>
              </a:rPr>
              <a:t>2</a:t>
            </a:r>
          </a:p>
        </p:txBody>
      </p:sp>
      <p:sp>
        <p:nvSpPr>
          <p:cNvPr id="10" name="Rectangle 9"/>
          <p:cNvSpPr/>
          <p:nvPr/>
        </p:nvSpPr>
        <p:spPr>
          <a:xfrm>
            <a:off x="5105400" y="4572000"/>
            <a:ext cx="3505201" cy="573363"/>
          </a:xfrm>
          <a:prstGeom prst="rect">
            <a:avLst/>
          </a:prstGeom>
          <a:solidFill>
            <a:srgbClr val="FFFFFF"/>
          </a:solidFill>
          <a:ln>
            <a:solidFill>
              <a:srgbClr val="0000FF"/>
            </a:solidFill>
          </a:ln>
        </p:spPr>
        <p:txBody>
          <a:bodyPr wrap="square" lIns="84900" tIns="42450" rIns="84900" bIns="42450">
            <a:spAutoFit/>
          </a:bodyPr>
          <a:lstStyle/>
          <a:p>
            <a:pPr algn="just">
              <a:lnSpc>
                <a:spcPct val="150000"/>
              </a:lnSpc>
            </a:pPr>
            <a:r>
              <a:rPr lang="en-US" b="1" i="1" u="sng" dirty="0" smtClean="0">
                <a:solidFill>
                  <a:srgbClr val="FF0000"/>
                </a:solidFill>
                <a:latin typeface="+mj-lt"/>
                <a:cs typeface="Times New Roman" pitchFamily="18" charset="0"/>
              </a:rPr>
              <a:t>Đáp án:</a:t>
            </a:r>
            <a:r>
              <a:rPr lang="en-US" b="1" i="1" dirty="0" smtClean="0">
                <a:solidFill>
                  <a:srgbClr val="FF0000"/>
                </a:solidFill>
                <a:latin typeface="+mj-lt"/>
                <a:cs typeface="Times New Roman" pitchFamily="18" charset="0"/>
              </a:rPr>
              <a:t> </a:t>
            </a:r>
            <a:r>
              <a:rPr lang="en-US" b="1" i="1" dirty="0" smtClean="0">
                <a:latin typeface="+mj-lt"/>
              </a:rPr>
              <a:t>R</a:t>
            </a:r>
            <a:r>
              <a:rPr lang="vi-VN" b="1" i="1" dirty="0" smtClean="0">
                <a:latin typeface="+mj-lt"/>
              </a:rPr>
              <a:t>ắn</a:t>
            </a:r>
            <a:r>
              <a:rPr lang="en-US" b="1" i="1" dirty="0" smtClean="0">
                <a:latin typeface="+mj-lt"/>
              </a:rPr>
              <a:t>, lỏng, khí</a:t>
            </a:r>
            <a:endParaRPr lang="vi-VN" b="1" i="1" dirty="0" smtClean="0">
              <a:solidFill>
                <a:srgbClr val="FF0000"/>
              </a:solidFill>
              <a:latin typeface="+mj-lt"/>
              <a:cs typeface="Times New Roman" pitchFamily="18" charset="0"/>
            </a:endParaRPr>
          </a:p>
        </p:txBody>
      </p:sp>
    </p:spTree>
  </p:cSld>
  <p:clrMapOvr>
    <a:masterClrMapping/>
  </p:clrMapOvr>
  <p:transition>
    <p:cover dir="d"/>
    <p:sndAc>
      <p:stSnd>
        <p:snd r:embed="rId3" name="cashreg.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image187.jpg" descr="Related image"/>
          <p:cNvPicPr>
            <a:picLocks noChangeAspect="1" noChangeArrowheads="1"/>
          </p:cNvPicPr>
          <p:nvPr/>
        </p:nvPicPr>
        <p:blipFill>
          <a:blip r:embed="rId2"/>
          <a:srcRect/>
          <a:stretch>
            <a:fillRect/>
          </a:stretch>
        </p:blipFill>
        <p:spPr bwMode="auto">
          <a:xfrm>
            <a:off x="0" y="0"/>
            <a:ext cx="9117686" cy="6858000"/>
          </a:xfrm>
          <a:prstGeom prst="rect">
            <a:avLst/>
          </a:prstGeom>
          <a:noFill/>
        </p:spPr>
      </p:pic>
      <p:sp>
        <p:nvSpPr>
          <p:cNvPr id="12" name="TextBox 11"/>
          <p:cNvSpPr txBox="1"/>
          <p:nvPr/>
        </p:nvSpPr>
        <p:spPr>
          <a:xfrm>
            <a:off x="3733800" y="6457890"/>
            <a:ext cx="1676400" cy="400110"/>
          </a:xfrm>
          <a:prstGeom prst="rect">
            <a:avLst/>
          </a:prstGeom>
          <a:solidFill>
            <a:srgbClr val="FFFFFF"/>
          </a:solidFill>
          <a:ln>
            <a:solidFill>
              <a:srgbClr val="0000FF"/>
            </a:solidFill>
          </a:ln>
        </p:spPr>
        <p:txBody>
          <a:bodyPr wrap="square" rtlCol="0">
            <a:spAutoFit/>
          </a:bodyPr>
          <a:lstStyle/>
          <a:p>
            <a:r>
              <a:rPr lang="en-US" sz="2000" b="1" dirty="0" smtClean="0">
                <a:solidFill>
                  <a:srgbClr val="0000FF"/>
                </a:solidFill>
                <a:latin typeface="+mj-lt"/>
              </a:rPr>
              <a:t>ĐỒI</a:t>
            </a:r>
            <a:endParaRPr lang="en-US" sz="2000" b="1" dirty="0">
              <a:solidFill>
                <a:srgbClr val="0000FF"/>
              </a:solidFill>
              <a:latin typeface="+mj-lt"/>
            </a:endParaRPr>
          </a:p>
        </p:txBody>
      </p:sp>
      <p:pic>
        <p:nvPicPr>
          <p:cNvPr id="26" name="Picture 2" descr="download (2)"/>
          <p:cNvPicPr>
            <a:picLocks noChangeAspect="1" noChangeArrowheads="1"/>
          </p:cNvPicPr>
          <p:nvPr/>
        </p:nvPicPr>
        <p:blipFill>
          <a:blip r:embed="rId3"/>
          <a:srcRect/>
          <a:stretch>
            <a:fillRect/>
          </a:stretch>
        </p:blipFill>
        <p:spPr bwMode="auto">
          <a:xfrm>
            <a:off x="0" y="0"/>
            <a:ext cx="9156060" cy="6858000"/>
          </a:xfrm>
          <a:prstGeom prst="rect">
            <a:avLst/>
          </a:prstGeom>
          <a:noFill/>
        </p:spPr>
      </p:pic>
      <p:sp>
        <p:nvSpPr>
          <p:cNvPr id="40" name="TextBox 39"/>
          <p:cNvSpPr txBox="1"/>
          <p:nvPr/>
        </p:nvSpPr>
        <p:spPr>
          <a:xfrm>
            <a:off x="3352800" y="6457890"/>
            <a:ext cx="1981200" cy="400110"/>
          </a:xfrm>
          <a:prstGeom prst="rect">
            <a:avLst/>
          </a:prstGeom>
          <a:solidFill>
            <a:srgbClr val="FFFFFF"/>
          </a:solidFill>
          <a:ln>
            <a:solidFill>
              <a:srgbClr val="0000FF"/>
            </a:solidFill>
          </a:ln>
        </p:spPr>
        <p:txBody>
          <a:bodyPr wrap="square" rtlCol="0">
            <a:spAutoFit/>
          </a:bodyPr>
          <a:lstStyle/>
          <a:p>
            <a:r>
              <a:rPr lang="en-US" sz="2000" b="1" dirty="0" smtClean="0">
                <a:solidFill>
                  <a:srgbClr val="0000FF"/>
                </a:solidFill>
                <a:latin typeface="+mj-lt"/>
              </a:rPr>
              <a:t>HANG Đ ỘNG</a:t>
            </a:r>
            <a:endParaRPr lang="en-US" sz="2000" b="1" dirty="0">
              <a:solidFill>
                <a:srgbClr val="0000FF"/>
              </a:solidFill>
              <a:latin typeface="+mj-lt"/>
            </a:endParaRPr>
          </a:p>
        </p:txBody>
      </p:sp>
      <p:pic>
        <p:nvPicPr>
          <p:cNvPr id="44" name="image169.jpg" descr="Image result for Himalaya"/>
          <p:cNvPicPr>
            <a:picLocks noChangeAspect="1" noChangeArrowheads="1"/>
          </p:cNvPicPr>
          <p:nvPr/>
        </p:nvPicPr>
        <p:blipFill>
          <a:blip r:embed="rId4"/>
          <a:srcRect/>
          <a:stretch>
            <a:fillRect/>
          </a:stretch>
        </p:blipFill>
        <p:spPr bwMode="auto">
          <a:xfrm>
            <a:off x="0" y="-30558"/>
            <a:ext cx="9174364" cy="6888558"/>
          </a:xfrm>
          <a:prstGeom prst="rect">
            <a:avLst/>
          </a:prstGeom>
          <a:noFill/>
        </p:spPr>
      </p:pic>
      <p:sp>
        <p:nvSpPr>
          <p:cNvPr id="50" name="TextBox 49"/>
          <p:cNvSpPr txBox="1"/>
          <p:nvPr/>
        </p:nvSpPr>
        <p:spPr>
          <a:xfrm>
            <a:off x="3429000" y="6457890"/>
            <a:ext cx="1676400" cy="400110"/>
          </a:xfrm>
          <a:prstGeom prst="rect">
            <a:avLst/>
          </a:prstGeom>
          <a:solidFill>
            <a:srgbClr val="FFFFFF"/>
          </a:solidFill>
          <a:ln>
            <a:solidFill>
              <a:srgbClr val="0000FF"/>
            </a:solidFill>
          </a:ln>
        </p:spPr>
        <p:txBody>
          <a:bodyPr wrap="square" rtlCol="0">
            <a:spAutoFit/>
          </a:bodyPr>
          <a:lstStyle/>
          <a:p>
            <a:r>
              <a:rPr lang="en-US" sz="2000" b="1" dirty="0" smtClean="0">
                <a:solidFill>
                  <a:srgbClr val="0000FF"/>
                </a:solidFill>
                <a:latin typeface="+mj-lt"/>
              </a:rPr>
              <a:t>NÚI</a:t>
            </a:r>
            <a:endParaRPr lang="en-US" sz="2000" b="1" dirty="0">
              <a:solidFill>
                <a:srgbClr val="0000FF"/>
              </a:solidFill>
              <a:latin typeface="+mj-lt"/>
            </a:endParaRPr>
          </a:p>
        </p:txBody>
      </p:sp>
      <p:pic>
        <p:nvPicPr>
          <p:cNvPr id="62" name="Picture 6" descr="download (3)"/>
          <p:cNvPicPr>
            <a:picLocks noChangeAspect="1" noChangeArrowheads="1"/>
          </p:cNvPicPr>
          <p:nvPr/>
        </p:nvPicPr>
        <p:blipFill>
          <a:blip r:embed="rId5"/>
          <a:srcRect/>
          <a:stretch>
            <a:fillRect/>
          </a:stretch>
        </p:blipFill>
        <p:spPr bwMode="auto">
          <a:xfrm>
            <a:off x="50188" y="0"/>
            <a:ext cx="9064120" cy="6858000"/>
          </a:xfrm>
          <a:prstGeom prst="rect">
            <a:avLst/>
          </a:prstGeom>
          <a:noFill/>
        </p:spPr>
      </p:pic>
      <p:sp>
        <p:nvSpPr>
          <p:cNvPr id="67" name="TextBox 66"/>
          <p:cNvSpPr txBox="1"/>
          <p:nvPr/>
        </p:nvSpPr>
        <p:spPr>
          <a:xfrm>
            <a:off x="3581400" y="6457890"/>
            <a:ext cx="1676400" cy="400110"/>
          </a:xfrm>
          <a:prstGeom prst="rect">
            <a:avLst/>
          </a:prstGeom>
          <a:solidFill>
            <a:srgbClr val="FFFFFF"/>
          </a:solidFill>
          <a:ln>
            <a:solidFill>
              <a:srgbClr val="0000FF"/>
            </a:solidFill>
          </a:ln>
        </p:spPr>
        <p:txBody>
          <a:bodyPr wrap="square" rtlCol="0">
            <a:spAutoFit/>
          </a:bodyPr>
          <a:lstStyle/>
          <a:p>
            <a:r>
              <a:rPr lang="en-US" sz="2000" b="1" dirty="0" smtClean="0">
                <a:solidFill>
                  <a:srgbClr val="0000FF"/>
                </a:solidFill>
                <a:latin typeface="+mj-lt"/>
              </a:rPr>
              <a:t>SA PA</a:t>
            </a:r>
            <a:endParaRPr lang="en-US" sz="2000" b="1" dirty="0">
              <a:solidFill>
                <a:srgbClr val="0000FF"/>
              </a:solidFill>
              <a:latin typeface="+mj-lt"/>
            </a:endParaRPr>
          </a:p>
        </p:txBody>
      </p:sp>
      <p:pic>
        <p:nvPicPr>
          <p:cNvPr id="75" name="Picture 7" descr="download (4)"/>
          <p:cNvPicPr>
            <a:picLocks noChangeAspect="1" noChangeArrowheads="1"/>
          </p:cNvPicPr>
          <p:nvPr/>
        </p:nvPicPr>
        <p:blipFill>
          <a:blip r:embed="rId6"/>
          <a:srcRect/>
          <a:stretch>
            <a:fillRect/>
          </a:stretch>
        </p:blipFill>
        <p:spPr bwMode="auto">
          <a:xfrm>
            <a:off x="1" y="0"/>
            <a:ext cx="9144000" cy="6858000"/>
          </a:xfrm>
          <a:prstGeom prst="rect">
            <a:avLst/>
          </a:prstGeom>
          <a:noFill/>
        </p:spPr>
      </p:pic>
      <p:sp>
        <p:nvSpPr>
          <p:cNvPr id="78" name="TextBox 77"/>
          <p:cNvSpPr txBox="1"/>
          <p:nvPr/>
        </p:nvSpPr>
        <p:spPr>
          <a:xfrm>
            <a:off x="2667000" y="6457890"/>
            <a:ext cx="3352800" cy="400110"/>
          </a:xfrm>
          <a:prstGeom prst="rect">
            <a:avLst/>
          </a:prstGeom>
          <a:solidFill>
            <a:srgbClr val="FFFFFF"/>
          </a:solidFill>
          <a:ln>
            <a:solidFill>
              <a:srgbClr val="0000FF"/>
            </a:solidFill>
          </a:ln>
        </p:spPr>
        <p:txBody>
          <a:bodyPr wrap="square" rtlCol="0">
            <a:spAutoFit/>
          </a:bodyPr>
          <a:lstStyle/>
          <a:p>
            <a:r>
              <a:rPr lang="en-US" sz="2000" b="1" dirty="0" smtClean="0">
                <a:solidFill>
                  <a:srgbClr val="0000FF"/>
                </a:solidFill>
                <a:latin typeface="+mj-lt"/>
              </a:rPr>
              <a:t>RUỘNG BẬC THANG</a:t>
            </a:r>
            <a:endParaRPr lang="en-US" sz="2000" b="1" dirty="0">
              <a:solidFill>
                <a:srgbClr val="0000FF"/>
              </a:solidFill>
              <a:latin typeface="+mj-lt"/>
            </a:endParaRPr>
          </a:p>
        </p:txBody>
      </p:sp>
      <p:pic>
        <p:nvPicPr>
          <p:cNvPr id="93" name="Picture 92">
            <a:extLst>
              <a:ext uri="{FF2B5EF4-FFF2-40B4-BE49-F238E27FC236}">
                <a16:creationId xmlns="" xmlns:a16="http://schemas.microsoft.com/office/drawing/2014/main" id="{1BC25AEE-CC20-44F4-AED0-E1589B7D2C8D}"/>
              </a:ext>
            </a:extLst>
          </p:cNvPr>
          <p:cNvPicPr>
            <a:picLocks noChangeAspect="1"/>
          </p:cNvPicPr>
          <p:nvPr/>
        </p:nvPicPr>
        <p:blipFill rotWithShape="1">
          <a:blip r:embed="rId7"/>
          <a:srcRect l="27384" t="39846" r="41744" b="26046"/>
          <a:stretch/>
        </p:blipFill>
        <p:spPr>
          <a:xfrm>
            <a:off x="-33943" y="0"/>
            <a:ext cx="9177943" cy="6858000"/>
          </a:xfrm>
          <a:prstGeom prst="rect">
            <a:avLst/>
          </a:prstGeom>
        </p:spPr>
      </p:pic>
      <p:sp>
        <p:nvSpPr>
          <p:cNvPr id="94" name="TextBox 93"/>
          <p:cNvSpPr txBox="1"/>
          <p:nvPr/>
        </p:nvSpPr>
        <p:spPr>
          <a:xfrm>
            <a:off x="3429000" y="6172200"/>
            <a:ext cx="2438400" cy="400110"/>
          </a:xfrm>
          <a:prstGeom prst="rect">
            <a:avLst/>
          </a:prstGeom>
          <a:solidFill>
            <a:srgbClr val="FFFFFF"/>
          </a:solidFill>
          <a:ln>
            <a:solidFill>
              <a:srgbClr val="0000FF"/>
            </a:solidFill>
          </a:ln>
        </p:spPr>
        <p:txBody>
          <a:bodyPr wrap="square" rtlCol="0">
            <a:spAutoFit/>
          </a:bodyPr>
          <a:lstStyle/>
          <a:p>
            <a:r>
              <a:rPr lang="en-US" sz="2000" b="1" dirty="0" smtClean="0">
                <a:solidFill>
                  <a:srgbClr val="0000FF"/>
                </a:solidFill>
                <a:latin typeface="+mj-lt"/>
              </a:rPr>
              <a:t>CAO NGUYÊN</a:t>
            </a:r>
            <a:endParaRPr lang="en-US" sz="2000" b="1" dirty="0">
              <a:solidFill>
                <a:srgbClr val="0000FF"/>
              </a:solidFill>
              <a:latin typeface="+mj-lt"/>
            </a:endParaRPr>
          </a:p>
        </p:txBody>
      </p:sp>
      <p:pic>
        <p:nvPicPr>
          <p:cNvPr id="98" name="Picture 8" descr="download (5)"/>
          <p:cNvPicPr>
            <a:picLocks noChangeAspect="1" noChangeArrowheads="1"/>
          </p:cNvPicPr>
          <p:nvPr/>
        </p:nvPicPr>
        <p:blipFill>
          <a:blip r:embed="rId8"/>
          <a:srcRect/>
          <a:stretch>
            <a:fillRect/>
          </a:stretch>
        </p:blipFill>
        <p:spPr bwMode="auto">
          <a:xfrm>
            <a:off x="-118242" y="0"/>
            <a:ext cx="9317421" cy="6858000"/>
          </a:xfrm>
          <a:prstGeom prst="rect">
            <a:avLst/>
          </a:prstGeom>
          <a:noFill/>
        </p:spPr>
      </p:pic>
      <p:sp>
        <p:nvSpPr>
          <p:cNvPr id="101" name="TextBox 100"/>
          <p:cNvSpPr txBox="1"/>
          <p:nvPr/>
        </p:nvSpPr>
        <p:spPr>
          <a:xfrm>
            <a:off x="2743200" y="6457890"/>
            <a:ext cx="3429000" cy="400110"/>
          </a:xfrm>
          <a:prstGeom prst="rect">
            <a:avLst/>
          </a:prstGeom>
          <a:solidFill>
            <a:srgbClr val="FFFFFF"/>
          </a:solidFill>
          <a:ln>
            <a:solidFill>
              <a:srgbClr val="0000FF"/>
            </a:solidFill>
          </a:ln>
        </p:spPr>
        <p:txBody>
          <a:bodyPr wrap="square" rtlCol="0">
            <a:spAutoFit/>
          </a:bodyPr>
          <a:lstStyle/>
          <a:p>
            <a:r>
              <a:rPr lang="en-US" sz="2000" b="1" dirty="0" smtClean="0">
                <a:solidFill>
                  <a:srgbClr val="0000FF"/>
                </a:solidFill>
                <a:latin typeface="+mj-lt"/>
              </a:rPr>
              <a:t>ĐỈNH PHAN-XI-PĂNG</a:t>
            </a:r>
            <a:endParaRPr lang="en-US" sz="2000" b="1" dirty="0">
              <a:solidFill>
                <a:srgbClr val="0000FF"/>
              </a:solidFill>
              <a:latin typeface="+mj-lt"/>
            </a:endParaRPr>
          </a:p>
        </p:txBody>
      </p:sp>
      <p:pic>
        <p:nvPicPr>
          <p:cNvPr id="104" name="Picture 3" descr="Káº¿t quáº£ hÃ¬nh áº£nh cho Äá»ng báº±ng"/>
          <p:cNvPicPr>
            <a:picLocks noChangeAspect="1" noChangeArrowheads="1"/>
          </p:cNvPicPr>
          <p:nvPr/>
        </p:nvPicPr>
        <p:blipFill>
          <a:blip r:embed="rId9"/>
          <a:srcRect/>
          <a:stretch>
            <a:fillRect/>
          </a:stretch>
        </p:blipFill>
        <p:spPr bwMode="auto">
          <a:xfrm>
            <a:off x="-114586" y="0"/>
            <a:ext cx="9368016" cy="6858000"/>
          </a:xfrm>
          <a:prstGeom prst="rect">
            <a:avLst/>
          </a:prstGeom>
          <a:noFill/>
        </p:spPr>
      </p:pic>
      <p:sp>
        <p:nvSpPr>
          <p:cNvPr id="108" name="TextBox 107"/>
          <p:cNvSpPr txBox="1"/>
          <p:nvPr/>
        </p:nvSpPr>
        <p:spPr>
          <a:xfrm>
            <a:off x="3200400" y="6457890"/>
            <a:ext cx="1981200" cy="400110"/>
          </a:xfrm>
          <a:prstGeom prst="rect">
            <a:avLst/>
          </a:prstGeom>
          <a:solidFill>
            <a:srgbClr val="FFFFFF"/>
          </a:solidFill>
          <a:ln>
            <a:solidFill>
              <a:srgbClr val="0000FF"/>
            </a:solidFill>
          </a:ln>
        </p:spPr>
        <p:txBody>
          <a:bodyPr wrap="square" rtlCol="0">
            <a:spAutoFit/>
          </a:bodyPr>
          <a:lstStyle/>
          <a:p>
            <a:r>
              <a:rPr lang="en-US" sz="2000" b="1" dirty="0" smtClean="0">
                <a:solidFill>
                  <a:srgbClr val="0000FF"/>
                </a:solidFill>
                <a:latin typeface="+mj-lt"/>
              </a:rPr>
              <a:t>ĐỒNG BẰNG</a:t>
            </a:r>
            <a:endParaRPr lang="en-US" sz="2000" b="1" dirty="0">
              <a:solidFill>
                <a:srgbClr val="0000FF"/>
              </a:solidFill>
              <a:latin typeface="+mj-lt"/>
            </a:endParaRPr>
          </a:p>
        </p:txBody>
      </p:sp>
      <p:pic>
        <p:nvPicPr>
          <p:cNvPr id="110" name="image184.jpg" descr="Related image"/>
          <p:cNvPicPr>
            <a:picLocks noChangeAspect="1" noChangeArrowheads="1"/>
          </p:cNvPicPr>
          <p:nvPr/>
        </p:nvPicPr>
        <p:blipFill>
          <a:blip r:embed="rId10"/>
          <a:srcRect/>
          <a:stretch>
            <a:fillRect/>
          </a:stretch>
        </p:blipFill>
        <p:spPr bwMode="auto">
          <a:xfrm>
            <a:off x="-183931" y="-31164"/>
            <a:ext cx="9462595" cy="6889164"/>
          </a:xfrm>
          <a:prstGeom prst="rect">
            <a:avLst/>
          </a:prstGeom>
          <a:noFill/>
        </p:spPr>
      </p:pic>
      <p:sp>
        <p:nvSpPr>
          <p:cNvPr id="112" name="TextBox 111"/>
          <p:cNvSpPr txBox="1"/>
          <p:nvPr/>
        </p:nvSpPr>
        <p:spPr>
          <a:xfrm>
            <a:off x="2514600" y="6457890"/>
            <a:ext cx="3352800" cy="400110"/>
          </a:xfrm>
          <a:prstGeom prst="rect">
            <a:avLst/>
          </a:prstGeom>
          <a:solidFill>
            <a:srgbClr val="FFFFFF"/>
          </a:solidFill>
          <a:ln>
            <a:solidFill>
              <a:srgbClr val="0000FF"/>
            </a:solidFill>
          </a:ln>
        </p:spPr>
        <p:txBody>
          <a:bodyPr wrap="square" rtlCol="0">
            <a:spAutoFit/>
          </a:bodyPr>
          <a:lstStyle/>
          <a:p>
            <a:r>
              <a:rPr lang="en-US" sz="2000" b="1" dirty="0" smtClean="0">
                <a:solidFill>
                  <a:srgbClr val="0000FF"/>
                </a:solidFill>
                <a:latin typeface="+mj-lt"/>
              </a:rPr>
              <a:t>THUNG LŨNG</a:t>
            </a:r>
            <a:endParaRPr lang="en-US" sz="2000" b="1" dirty="0">
              <a:solidFill>
                <a:srgbClr val="0000FF"/>
              </a:solidFill>
              <a:latin typeface="+mj-lt"/>
            </a:endParaRPr>
          </a:p>
        </p:txBody>
      </p:sp>
      <p:pic>
        <p:nvPicPr>
          <p:cNvPr id="113" name="Picture 1" descr="03252020082945892-xenhatrangdalat1"/>
          <p:cNvPicPr>
            <a:picLocks noChangeAspect="1" noChangeArrowheads="1"/>
          </p:cNvPicPr>
          <p:nvPr/>
        </p:nvPicPr>
        <p:blipFill>
          <a:blip r:embed="rId11"/>
          <a:srcRect/>
          <a:stretch>
            <a:fillRect/>
          </a:stretch>
        </p:blipFill>
        <p:spPr bwMode="auto">
          <a:xfrm>
            <a:off x="-262041" y="0"/>
            <a:ext cx="9564881" cy="6858000"/>
          </a:xfrm>
          <a:prstGeom prst="rect">
            <a:avLst/>
          </a:prstGeom>
          <a:noFill/>
        </p:spPr>
      </p:pic>
      <p:sp>
        <p:nvSpPr>
          <p:cNvPr id="114" name="TextBox 113"/>
          <p:cNvSpPr txBox="1"/>
          <p:nvPr/>
        </p:nvSpPr>
        <p:spPr>
          <a:xfrm>
            <a:off x="3962400" y="6457890"/>
            <a:ext cx="1676400" cy="400110"/>
          </a:xfrm>
          <a:prstGeom prst="rect">
            <a:avLst/>
          </a:prstGeom>
          <a:solidFill>
            <a:srgbClr val="FFFFFF"/>
          </a:solidFill>
          <a:ln>
            <a:solidFill>
              <a:srgbClr val="0000FF"/>
            </a:solidFill>
          </a:ln>
        </p:spPr>
        <p:txBody>
          <a:bodyPr wrap="square" rtlCol="0">
            <a:spAutoFit/>
          </a:bodyPr>
          <a:lstStyle/>
          <a:p>
            <a:r>
              <a:rPr lang="en-US" sz="2000" b="1" dirty="0" smtClean="0">
                <a:solidFill>
                  <a:srgbClr val="0000FF"/>
                </a:solidFill>
                <a:latin typeface="+mj-lt"/>
              </a:rPr>
              <a:t>ĐÀ LẠT</a:t>
            </a:r>
            <a:endParaRPr lang="en-US" sz="2000" b="1" dirty="0">
              <a:solidFill>
                <a:srgbClr val="00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diamond(in)">
                                      <p:cBhvr>
                                        <p:cTn id="7" dur="1000"/>
                                        <p:tgtEl>
                                          <p:spTgt spid="103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diamond(in)">
                                      <p:cBhvr>
                                        <p:cTn id="15" dur="1000"/>
                                        <p:tgtEl>
                                          <p:spTgt spid="40"/>
                                        </p:tgtEl>
                                      </p:cBhvr>
                                    </p:animEffect>
                                  </p:childTnLst>
                                </p:cTn>
                              </p:par>
                              <p:par>
                                <p:cTn id="16" presetID="8" presetClass="entr" presetSubtype="16"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amond(in)">
                                      <p:cBhvr>
                                        <p:cTn id="18" dur="1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diamond(in)">
                                      <p:cBhvr>
                                        <p:cTn id="23" dur="1000"/>
                                        <p:tgtEl>
                                          <p:spTgt spid="44"/>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diamond(in)">
                                      <p:cBhvr>
                                        <p:cTn id="26" dur="20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amond(in)">
                                      <p:cBhvr>
                                        <p:cTn id="31" dur="1000"/>
                                        <p:tgtEl>
                                          <p:spTgt spid="62"/>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diamond(in)">
                                      <p:cBhvr>
                                        <p:cTn id="34" dur="1000"/>
                                        <p:tgtEl>
                                          <p:spTgt spid="67"/>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diamond(in)">
                                      <p:cBhvr>
                                        <p:cTn id="39" dur="1000"/>
                                        <p:tgtEl>
                                          <p:spTgt spid="75"/>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diamond(in)">
                                      <p:cBhvr>
                                        <p:cTn id="42" dur="10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diamond(in)">
                                      <p:cBhvr>
                                        <p:cTn id="47" dur="1000"/>
                                        <p:tgtEl>
                                          <p:spTgt spid="94"/>
                                        </p:tgtEl>
                                      </p:cBhvr>
                                    </p:animEffect>
                                  </p:childTnLst>
                                </p:cTn>
                              </p:par>
                              <p:par>
                                <p:cTn id="48" presetID="8" presetClass="entr" presetSubtype="16" fill="hold" nodeType="withEffect">
                                  <p:stCondLst>
                                    <p:cond delay="0"/>
                                  </p:stCondLst>
                                  <p:childTnLst>
                                    <p:set>
                                      <p:cBhvr>
                                        <p:cTn id="49" dur="1" fill="hold">
                                          <p:stCondLst>
                                            <p:cond delay="0"/>
                                          </p:stCondLst>
                                        </p:cTn>
                                        <p:tgtEl>
                                          <p:spTgt spid="93"/>
                                        </p:tgtEl>
                                        <p:attrNameLst>
                                          <p:attrName>style.visibility</p:attrName>
                                        </p:attrNameLst>
                                      </p:cBhvr>
                                      <p:to>
                                        <p:strVal val="visible"/>
                                      </p:to>
                                    </p:set>
                                    <p:animEffect transition="in" filter="diamond(in)">
                                      <p:cBhvr>
                                        <p:cTn id="50" dur="1000"/>
                                        <p:tgtEl>
                                          <p:spTgt spid="93"/>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diamond(in)">
                                      <p:cBhvr>
                                        <p:cTn id="55" dur="1000"/>
                                        <p:tgtEl>
                                          <p:spTgt spid="98"/>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diamond(in)">
                                      <p:cBhvr>
                                        <p:cTn id="58" dur="1000"/>
                                        <p:tgtEl>
                                          <p:spTgt spid="101"/>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nodeType="clickEffect">
                                  <p:stCondLst>
                                    <p:cond delay="0"/>
                                  </p:stCondLst>
                                  <p:childTnLst>
                                    <p:set>
                                      <p:cBhvr>
                                        <p:cTn id="62" dur="1" fill="hold">
                                          <p:stCondLst>
                                            <p:cond delay="0"/>
                                          </p:stCondLst>
                                        </p:cTn>
                                        <p:tgtEl>
                                          <p:spTgt spid="104"/>
                                        </p:tgtEl>
                                        <p:attrNameLst>
                                          <p:attrName>style.visibility</p:attrName>
                                        </p:attrNameLst>
                                      </p:cBhvr>
                                      <p:to>
                                        <p:strVal val="visible"/>
                                      </p:to>
                                    </p:set>
                                    <p:animEffect transition="in" filter="diamond(in)">
                                      <p:cBhvr>
                                        <p:cTn id="63" dur="1000"/>
                                        <p:tgtEl>
                                          <p:spTgt spid="104"/>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diamond(in)">
                                      <p:cBhvr>
                                        <p:cTn id="66" dur="1000"/>
                                        <p:tgtEl>
                                          <p:spTgt spid="108"/>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nodeType="click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diamond(in)">
                                      <p:cBhvr>
                                        <p:cTn id="71" dur="1000"/>
                                        <p:tgtEl>
                                          <p:spTgt spid="110"/>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112"/>
                                        </p:tgtEl>
                                        <p:attrNameLst>
                                          <p:attrName>style.visibility</p:attrName>
                                        </p:attrNameLst>
                                      </p:cBhvr>
                                      <p:to>
                                        <p:strVal val="visible"/>
                                      </p:to>
                                    </p:set>
                                    <p:animEffect transition="in" filter="diamond(in)">
                                      <p:cBhvr>
                                        <p:cTn id="74" dur="1000"/>
                                        <p:tgtEl>
                                          <p:spTgt spid="112"/>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nodeType="clickEffect">
                                  <p:stCondLst>
                                    <p:cond delay="0"/>
                                  </p:stCondLst>
                                  <p:childTnLst>
                                    <p:set>
                                      <p:cBhvr>
                                        <p:cTn id="78" dur="1" fill="hold">
                                          <p:stCondLst>
                                            <p:cond delay="0"/>
                                          </p:stCondLst>
                                        </p:cTn>
                                        <p:tgtEl>
                                          <p:spTgt spid="113"/>
                                        </p:tgtEl>
                                        <p:attrNameLst>
                                          <p:attrName>style.visibility</p:attrName>
                                        </p:attrNameLst>
                                      </p:cBhvr>
                                      <p:to>
                                        <p:strVal val="visible"/>
                                      </p:to>
                                    </p:set>
                                    <p:animEffect transition="in" filter="diamond(in)">
                                      <p:cBhvr>
                                        <p:cTn id="79" dur="1000"/>
                                        <p:tgtEl>
                                          <p:spTgt spid="113"/>
                                        </p:tgtEl>
                                      </p:cBhvr>
                                    </p:animEffect>
                                  </p:childTnLst>
                                </p:cTn>
                              </p:par>
                              <p:par>
                                <p:cTn id="80" presetID="8" presetClass="entr" presetSubtype="16"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diamond(in)">
                                      <p:cBhvr>
                                        <p:cTn id="8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0" grpId="0" animBg="1"/>
      <p:bldP spid="50" grpId="0" animBg="1"/>
      <p:bldP spid="67" grpId="0" animBg="1"/>
      <p:bldP spid="78" grpId="0" animBg="1"/>
      <p:bldP spid="94" grpId="0" animBg="1"/>
      <p:bldP spid="101" grpId="0" animBg="1"/>
      <p:bldP spid="108" grpId="0" animBg="1"/>
      <p:bldP spid="112" grpId="0" animBg="1"/>
      <p:bldP spid="1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pic>
        <p:nvPicPr>
          <p:cNvPr id="173063" name="Picture 7" descr="fgf"/>
          <p:cNvPicPr>
            <a:picLocks noChangeAspect="1" noChangeArrowheads="1" noCrop="1"/>
          </p:cNvPicPr>
          <p:nvPr/>
        </p:nvPicPr>
        <p:blipFill>
          <a:blip r:embed="rId5"/>
          <a:srcRect/>
          <a:stretch>
            <a:fillRect/>
          </a:stretch>
        </p:blipFill>
        <p:spPr bwMode="auto">
          <a:xfrm>
            <a:off x="0" y="6172202"/>
            <a:ext cx="9144000" cy="333376"/>
          </a:xfrm>
          <a:prstGeom prst="rect">
            <a:avLst/>
          </a:prstGeom>
          <a:noFill/>
        </p:spPr>
      </p:pic>
      <p:graphicFrame>
        <p:nvGraphicFramePr>
          <p:cNvPr id="173064" name="Object 8"/>
          <p:cNvGraphicFramePr>
            <a:graphicFrameLocks noChangeAspect="1"/>
          </p:cNvGraphicFramePr>
          <p:nvPr>
            <p:ph/>
          </p:nvPr>
        </p:nvGraphicFramePr>
        <p:xfrm>
          <a:off x="0" y="0"/>
          <a:ext cx="1277938" cy="1274763"/>
        </p:xfrm>
        <a:graphic>
          <a:graphicData uri="http://schemas.openxmlformats.org/presentationml/2006/ole">
            <p:oleObj spid="_x0000_s37890" name="Clip" r:id="rId6" imgW="1278360" imgH="1274040" progId="">
              <p:embed/>
            </p:oleObj>
          </a:graphicData>
        </a:graphic>
      </p:graphicFrame>
      <p:pic>
        <p:nvPicPr>
          <p:cNvPr id="173065" name="Picture 9" descr="FSTV116"/>
          <p:cNvPicPr>
            <a:picLocks noChangeAspect="1" noChangeArrowheads="1"/>
          </p:cNvPicPr>
          <p:nvPr/>
        </p:nvPicPr>
        <p:blipFill>
          <a:blip r:embed="rId7"/>
          <a:srcRect/>
          <a:stretch>
            <a:fillRect/>
          </a:stretch>
        </p:blipFill>
        <p:spPr bwMode="auto">
          <a:xfrm rot="5400000">
            <a:off x="7245352" y="96839"/>
            <a:ext cx="1995488" cy="1801812"/>
          </a:xfrm>
          <a:prstGeom prst="rect">
            <a:avLst/>
          </a:prstGeom>
          <a:noFill/>
        </p:spPr>
      </p:pic>
      <p:sp>
        <p:nvSpPr>
          <p:cNvPr id="173066" name="AutoShape 10">
            <a:hlinkClick r:id="rId8" action="ppaction://hlinksldjump" highlightClick="1"/>
          </p:cNvPr>
          <p:cNvSpPr>
            <a:spLocks noChangeArrowheads="1"/>
          </p:cNvSpPr>
          <p:nvPr/>
        </p:nvSpPr>
        <p:spPr bwMode="auto">
          <a:xfrm>
            <a:off x="0" y="6324600"/>
            <a:ext cx="457200" cy="533400"/>
          </a:xfrm>
          <a:prstGeom prst="actionButtonHome">
            <a:avLst/>
          </a:prstGeom>
          <a:solidFill>
            <a:schemeClr val="accent1"/>
          </a:solidFill>
          <a:ln w="12700" cap="sq">
            <a:noFill/>
            <a:miter lim="800000"/>
            <a:headEnd type="none" w="sm" len="sm"/>
            <a:tailEnd type="none" w="sm" len="sm"/>
          </a:ln>
          <a:effectLst/>
        </p:spPr>
        <p:txBody>
          <a:bodyPr wrap="none" lIns="84900" tIns="42450" rIns="84900" bIns="42450" anchor="ctr"/>
          <a:lstStyle/>
          <a:p>
            <a:endParaRPr lang="en-US">
              <a:latin typeface="Times New Roman" pitchFamily="18" charset="0"/>
              <a:cs typeface="Times New Roman" pitchFamily="18" charset="0"/>
            </a:endParaRPr>
          </a:p>
        </p:txBody>
      </p:sp>
      <p:sp>
        <p:nvSpPr>
          <p:cNvPr id="15" name="Rectangle 14"/>
          <p:cNvSpPr/>
          <p:nvPr/>
        </p:nvSpPr>
        <p:spPr>
          <a:xfrm>
            <a:off x="285720" y="1828800"/>
            <a:ext cx="8477280" cy="3086551"/>
          </a:xfrm>
          <a:prstGeom prst="rect">
            <a:avLst/>
          </a:prstGeom>
          <a:solidFill>
            <a:srgbClr val="FFFFFF"/>
          </a:solidFill>
          <a:ln>
            <a:solidFill>
              <a:srgbClr val="0000FF"/>
            </a:solidFill>
          </a:ln>
        </p:spPr>
        <p:txBody>
          <a:bodyPr wrap="square" lIns="84900" tIns="42450" rIns="84900" bIns="42450">
            <a:spAutoFit/>
          </a:bodyPr>
          <a:lstStyle/>
          <a:p>
            <a:pPr>
              <a:lnSpc>
                <a:spcPct val="130000"/>
              </a:lnSpc>
            </a:pPr>
            <a:r>
              <a:rPr lang="vi-VN" sz="3000" b="1" i="1" dirty="0" smtClean="0">
                <a:solidFill>
                  <a:srgbClr val="760092"/>
                </a:solidFill>
                <a:latin typeface="Times New Roman" pitchFamily="18" charset="0"/>
                <a:cs typeface="Times New Roman" pitchFamily="18" charset="0"/>
              </a:rPr>
              <a:t>Nằm trong lòng đất tối đen,</a:t>
            </a:r>
            <a:endParaRPr lang="en-US" sz="3000" b="1" i="1" dirty="0" smtClean="0">
              <a:solidFill>
                <a:srgbClr val="760092"/>
              </a:solidFill>
              <a:latin typeface="Times New Roman" pitchFamily="18" charset="0"/>
              <a:cs typeface="Times New Roman" pitchFamily="18" charset="0"/>
            </a:endParaRPr>
          </a:p>
          <a:p>
            <a:pPr>
              <a:lnSpc>
                <a:spcPct val="130000"/>
              </a:lnSpc>
            </a:pPr>
            <a:r>
              <a:rPr lang="vi-VN" sz="3000" b="1" i="1" dirty="0" smtClean="0">
                <a:solidFill>
                  <a:srgbClr val="760092"/>
                </a:solidFill>
                <a:latin typeface="Times New Roman" pitchFamily="18" charset="0"/>
                <a:cs typeface="Times New Roman" pitchFamily="18" charset="0"/>
              </a:rPr>
              <a:t>Mũi khoan xuống nước chui lên giúp đời,</a:t>
            </a:r>
            <a:endParaRPr lang="en-US" sz="3000" b="1" i="1" dirty="0" smtClean="0">
              <a:solidFill>
                <a:srgbClr val="760092"/>
              </a:solidFill>
              <a:latin typeface="Times New Roman" pitchFamily="18" charset="0"/>
              <a:cs typeface="Times New Roman" pitchFamily="18" charset="0"/>
            </a:endParaRPr>
          </a:p>
          <a:p>
            <a:pPr>
              <a:lnSpc>
                <a:spcPct val="130000"/>
              </a:lnSpc>
            </a:pPr>
            <a:r>
              <a:rPr lang="vi-VN" sz="3000" b="1" i="1" dirty="0" smtClean="0">
                <a:solidFill>
                  <a:srgbClr val="760092"/>
                </a:solidFill>
                <a:latin typeface="Times New Roman" pitchFamily="18" charset="0"/>
                <a:cs typeface="Times New Roman" pitchFamily="18" charset="0"/>
              </a:rPr>
              <a:t>Cho muôn xe máy reo vui,</a:t>
            </a:r>
            <a:endParaRPr lang="en-US" sz="3000" b="1" i="1" dirty="0" smtClean="0">
              <a:solidFill>
                <a:srgbClr val="760092"/>
              </a:solidFill>
              <a:latin typeface="Times New Roman" pitchFamily="18" charset="0"/>
              <a:cs typeface="Times New Roman" pitchFamily="18" charset="0"/>
            </a:endParaRPr>
          </a:p>
          <a:p>
            <a:pPr>
              <a:lnSpc>
                <a:spcPct val="130000"/>
              </a:lnSpc>
            </a:pPr>
            <a:r>
              <a:rPr lang="vi-VN" sz="3000" b="1" i="1" dirty="0" smtClean="0">
                <a:solidFill>
                  <a:srgbClr val="760092"/>
                </a:solidFill>
                <a:latin typeface="Times New Roman" pitchFamily="18" charset="0"/>
                <a:cs typeface="Times New Roman" pitchFamily="18" charset="0"/>
              </a:rPr>
              <a:t>Cho đêm đêm được sáng ngời hơn trăng</a:t>
            </a:r>
            <a:endParaRPr lang="en-US" sz="3000" b="1" i="1" dirty="0" smtClean="0">
              <a:solidFill>
                <a:srgbClr val="760092"/>
              </a:solidFill>
              <a:latin typeface="Times New Roman" pitchFamily="18" charset="0"/>
              <a:cs typeface="Times New Roman" pitchFamily="18" charset="0"/>
            </a:endParaRPr>
          </a:p>
          <a:p>
            <a:pPr algn="r">
              <a:lnSpc>
                <a:spcPct val="130000"/>
              </a:lnSpc>
            </a:pPr>
            <a:r>
              <a:rPr lang="vi-VN" sz="3000" b="1" i="1" dirty="0" smtClean="0">
                <a:solidFill>
                  <a:srgbClr val="760092"/>
                </a:solidFill>
                <a:latin typeface="Times New Roman" pitchFamily="18" charset="0"/>
                <a:cs typeface="Times New Roman" pitchFamily="18" charset="0"/>
              </a:rPr>
              <a:t>Là gì?</a:t>
            </a:r>
            <a:r>
              <a:rPr lang="en-US" sz="3000" b="1" i="1" dirty="0" smtClean="0">
                <a:solidFill>
                  <a:srgbClr val="760092"/>
                </a:solidFill>
                <a:latin typeface="Times New Roman" pitchFamily="18" charset="0"/>
                <a:cs typeface="Times New Roman" pitchFamily="18" charset="0"/>
              </a:rPr>
              <a:t> </a:t>
            </a:r>
            <a:endParaRPr lang="vi-VN" sz="3000" b="1" i="1" dirty="0" smtClean="0">
              <a:solidFill>
                <a:srgbClr val="760092"/>
              </a:solidFill>
              <a:latin typeface="Times New Roman" pitchFamily="18" charset="0"/>
              <a:cs typeface="Times New Roman" pitchFamily="18" charset="0"/>
            </a:endParaRPr>
          </a:p>
        </p:txBody>
      </p:sp>
      <p:sp>
        <p:nvSpPr>
          <p:cNvPr id="16" name="Rectangle 15"/>
          <p:cNvSpPr/>
          <p:nvPr/>
        </p:nvSpPr>
        <p:spPr>
          <a:xfrm>
            <a:off x="4114800" y="5486400"/>
            <a:ext cx="3352800" cy="455061"/>
          </a:xfrm>
          <a:prstGeom prst="rect">
            <a:avLst/>
          </a:prstGeom>
          <a:solidFill>
            <a:srgbClr val="FFFFFF"/>
          </a:solidFill>
          <a:ln>
            <a:solidFill>
              <a:srgbClr val="0000FF"/>
            </a:solidFill>
          </a:ln>
        </p:spPr>
        <p:txBody>
          <a:bodyPr wrap="square" lIns="84900" tIns="42450" rIns="84900" bIns="42450">
            <a:spAutoFit/>
          </a:bodyPr>
          <a:lstStyle/>
          <a:p>
            <a:r>
              <a:rPr lang="en-US" b="1" i="1" u="sng" dirty="0" smtClean="0">
                <a:solidFill>
                  <a:srgbClr val="FF0000"/>
                </a:solidFill>
                <a:latin typeface="Times New Roman" pitchFamily="18" charset="0"/>
                <a:cs typeface="Times New Roman" pitchFamily="18" charset="0"/>
              </a:rPr>
              <a:t>Đáp án: </a:t>
            </a:r>
            <a:r>
              <a:rPr lang="en-US" b="1" dirty="0" smtClean="0">
                <a:latin typeface="Times New Roman" pitchFamily="18" charset="0"/>
                <a:cs typeface="Times New Roman" pitchFamily="18" charset="0"/>
              </a:rPr>
              <a:t>Dầu mỏ</a:t>
            </a:r>
            <a:endParaRPr lang="vi-VN" b="1" dirty="0" smtClean="0">
              <a:latin typeface="Times New Roman" pitchFamily="18" charset="0"/>
              <a:cs typeface="Times New Roman" pitchFamily="18" charset="0"/>
            </a:endParaRPr>
          </a:p>
        </p:txBody>
      </p:sp>
      <p:sp>
        <p:nvSpPr>
          <p:cNvPr id="8" name="Rectangle 24"/>
          <p:cNvSpPr>
            <a:spLocks noChangeArrowheads="1"/>
          </p:cNvSpPr>
          <p:nvPr/>
        </p:nvSpPr>
        <p:spPr bwMode="auto">
          <a:xfrm>
            <a:off x="1214414" y="142852"/>
            <a:ext cx="2209800" cy="1676400"/>
          </a:xfrm>
          <a:prstGeom prst="rect">
            <a:avLst/>
          </a:prstGeom>
          <a:solidFill>
            <a:srgbClr val="CC99FF"/>
          </a:solidFill>
          <a:ln w="9525">
            <a:solidFill>
              <a:schemeClr val="tx1"/>
            </a:solidFill>
            <a:miter lim="800000"/>
            <a:headEnd/>
            <a:tailEnd/>
          </a:ln>
          <a:effectLst/>
        </p:spPr>
        <p:txBody>
          <a:bodyPr wrap="none" lIns="84900" tIns="42450" rIns="84900" bIns="42450" anchor="ctr"/>
          <a:lstStyle/>
          <a:p>
            <a:pPr algn="ctr" eaLnBrk="0" hangingPunct="0"/>
            <a:r>
              <a:rPr lang="en-US" sz="8200" dirty="0" smtClean="0">
                <a:latin typeface="Times New Roman" pitchFamily="18" charset="0"/>
                <a:cs typeface="Times New Roman" pitchFamily="18" charset="0"/>
              </a:rPr>
              <a:t>3</a:t>
            </a:r>
            <a:endParaRPr lang="en-US" sz="82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p:cover dir="d"/>
    <p:sndAc>
      <p:stSnd>
        <p:snd r:embed="rId4" name="cashreg.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3" name="Picture 7" descr="fgf"/>
          <p:cNvPicPr>
            <a:picLocks noChangeAspect="1" noChangeArrowheads="1" noCrop="1"/>
          </p:cNvPicPr>
          <p:nvPr/>
        </p:nvPicPr>
        <p:blipFill>
          <a:blip r:embed="rId4"/>
          <a:srcRect/>
          <a:stretch>
            <a:fillRect/>
          </a:stretch>
        </p:blipFill>
        <p:spPr bwMode="auto">
          <a:xfrm>
            <a:off x="0" y="6172202"/>
            <a:ext cx="9144000" cy="333376"/>
          </a:xfrm>
          <a:prstGeom prst="rect">
            <a:avLst/>
          </a:prstGeom>
          <a:noFill/>
        </p:spPr>
      </p:pic>
      <p:graphicFrame>
        <p:nvGraphicFramePr>
          <p:cNvPr id="173064" name="Object 8"/>
          <p:cNvGraphicFramePr>
            <a:graphicFrameLocks noChangeAspect="1"/>
          </p:cNvGraphicFramePr>
          <p:nvPr>
            <p:ph/>
          </p:nvPr>
        </p:nvGraphicFramePr>
        <p:xfrm>
          <a:off x="1" y="1"/>
          <a:ext cx="1277938" cy="1274762"/>
        </p:xfrm>
        <a:graphic>
          <a:graphicData uri="http://schemas.openxmlformats.org/presentationml/2006/ole">
            <p:oleObj spid="_x0000_s39938" name="Clip" r:id="rId5" imgW="1278360" imgH="1274040" progId="">
              <p:embed/>
            </p:oleObj>
          </a:graphicData>
        </a:graphic>
      </p:graphicFrame>
      <p:pic>
        <p:nvPicPr>
          <p:cNvPr id="173065" name="Picture 9" descr="FSTV116"/>
          <p:cNvPicPr>
            <a:picLocks noChangeAspect="1" noChangeArrowheads="1"/>
          </p:cNvPicPr>
          <p:nvPr/>
        </p:nvPicPr>
        <p:blipFill>
          <a:blip r:embed="rId6"/>
          <a:srcRect/>
          <a:stretch>
            <a:fillRect/>
          </a:stretch>
        </p:blipFill>
        <p:spPr bwMode="auto">
          <a:xfrm rot="5400000">
            <a:off x="7245352" y="96839"/>
            <a:ext cx="1995488" cy="1801812"/>
          </a:xfrm>
          <a:prstGeom prst="rect">
            <a:avLst/>
          </a:prstGeom>
          <a:noFill/>
        </p:spPr>
      </p:pic>
      <p:sp>
        <p:nvSpPr>
          <p:cNvPr id="173066" name="AutoShape 10">
            <a:hlinkClick r:id="rId7" action="ppaction://hlinksldjump" highlightClick="1"/>
          </p:cNvPr>
          <p:cNvSpPr>
            <a:spLocks noChangeArrowheads="1"/>
          </p:cNvSpPr>
          <p:nvPr/>
        </p:nvSpPr>
        <p:spPr bwMode="auto">
          <a:xfrm>
            <a:off x="0" y="6324600"/>
            <a:ext cx="457200" cy="533400"/>
          </a:xfrm>
          <a:prstGeom prst="actionButtonHome">
            <a:avLst/>
          </a:prstGeom>
          <a:solidFill>
            <a:schemeClr val="accent1"/>
          </a:solidFill>
          <a:ln w="12700" cap="sq">
            <a:noFill/>
            <a:miter lim="800000"/>
            <a:headEnd type="none" w="sm" len="sm"/>
            <a:tailEnd type="none" w="sm" len="sm"/>
          </a:ln>
          <a:effectLst/>
        </p:spPr>
        <p:txBody>
          <a:bodyPr wrap="none" lIns="84900" tIns="42450" rIns="84900" bIns="42450" anchor="ctr"/>
          <a:lstStyle/>
          <a:p>
            <a:endParaRPr lang="en-US">
              <a:latin typeface="Times New Roman" pitchFamily="18" charset="0"/>
              <a:cs typeface="Times New Roman" pitchFamily="18" charset="0"/>
            </a:endParaRPr>
          </a:p>
        </p:txBody>
      </p:sp>
      <p:sp>
        <p:nvSpPr>
          <p:cNvPr id="15" name="Rectangle 14"/>
          <p:cNvSpPr/>
          <p:nvPr/>
        </p:nvSpPr>
        <p:spPr>
          <a:xfrm>
            <a:off x="285720" y="1905000"/>
            <a:ext cx="8629680" cy="2163221"/>
          </a:xfrm>
          <a:prstGeom prst="rect">
            <a:avLst/>
          </a:prstGeom>
          <a:solidFill>
            <a:srgbClr val="FFFFFF"/>
          </a:solidFill>
          <a:ln>
            <a:solidFill>
              <a:srgbClr val="0000FF"/>
            </a:solidFill>
          </a:ln>
        </p:spPr>
        <p:txBody>
          <a:bodyPr wrap="square" lIns="84900" tIns="42450" rIns="84900" bIns="42450">
            <a:spAutoFit/>
          </a:bodyPr>
          <a:lstStyle/>
          <a:p>
            <a:pPr lvl="0" algn="just" fontAlgn="base">
              <a:lnSpc>
                <a:spcPct val="150000"/>
              </a:lnSpc>
              <a:spcBef>
                <a:spcPct val="20000"/>
              </a:spcBef>
              <a:spcAft>
                <a:spcPct val="0"/>
              </a:spcAft>
            </a:pPr>
            <a:r>
              <a:rPr lang="en-US" sz="3000" b="1" i="1" dirty="0" smtClean="0">
                <a:solidFill>
                  <a:srgbClr val="760092"/>
                </a:solidFill>
                <a:latin typeface="Times New Roman" pitchFamily="18" charset="0"/>
                <a:cs typeface="Times New Roman" pitchFamily="18" charset="0"/>
              </a:rPr>
              <a:t>Các khoáng sản như: muối mỏ, apatit, thạch anh, kim cương, đá vôi, cát, sỏi…là thuộc loại khoáng sản nào?</a:t>
            </a:r>
          </a:p>
        </p:txBody>
      </p:sp>
      <p:sp>
        <p:nvSpPr>
          <p:cNvPr id="16" name="Rectangle 15"/>
          <p:cNvSpPr/>
          <p:nvPr/>
        </p:nvSpPr>
        <p:spPr>
          <a:xfrm>
            <a:off x="4419599" y="4884019"/>
            <a:ext cx="4581557" cy="455061"/>
          </a:xfrm>
          <a:prstGeom prst="rect">
            <a:avLst/>
          </a:prstGeom>
          <a:solidFill>
            <a:srgbClr val="FFFFFF"/>
          </a:solidFill>
          <a:ln>
            <a:solidFill>
              <a:srgbClr val="0000FF"/>
            </a:solidFill>
          </a:ln>
        </p:spPr>
        <p:txBody>
          <a:bodyPr wrap="square" lIns="84900" tIns="42450" rIns="84900" bIns="42450">
            <a:spAutoFit/>
          </a:bodyPr>
          <a:lstStyle/>
          <a:p>
            <a:pPr algn="just"/>
            <a:r>
              <a:rPr lang="en-US" b="1" i="1" dirty="0" smtClean="0">
                <a:solidFill>
                  <a:srgbClr val="FF0000"/>
                </a:solidFill>
                <a:latin typeface="Times New Roman" pitchFamily="18" charset="0"/>
                <a:cs typeface="Times New Roman" pitchFamily="18" charset="0"/>
              </a:rPr>
              <a:t>Đáp án: </a:t>
            </a:r>
            <a:r>
              <a:rPr lang="en-US" b="1" i="1" dirty="0" smtClean="0">
                <a:latin typeface="Times New Roman" pitchFamily="18" charset="0"/>
                <a:cs typeface="Times New Roman" pitchFamily="18" charset="0"/>
              </a:rPr>
              <a:t>Khoáng sản phi kim loại</a:t>
            </a:r>
            <a:endParaRPr lang="vi-VN" b="1" i="1" dirty="0" smtClean="0">
              <a:latin typeface="Times New Roman" pitchFamily="18" charset="0"/>
              <a:cs typeface="Times New Roman" pitchFamily="18" charset="0"/>
            </a:endParaRPr>
          </a:p>
        </p:txBody>
      </p:sp>
      <p:sp>
        <p:nvSpPr>
          <p:cNvPr id="8" name="Rectangle 26">
            <a:hlinkClick r:id="" action="ppaction://noaction"/>
          </p:cNvPr>
          <p:cNvSpPr>
            <a:spLocks noChangeArrowheads="1"/>
          </p:cNvSpPr>
          <p:nvPr/>
        </p:nvSpPr>
        <p:spPr bwMode="auto">
          <a:xfrm>
            <a:off x="1214415" y="71415"/>
            <a:ext cx="2000265" cy="1571612"/>
          </a:xfrm>
          <a:prstGeom prst="rect">
            <a:avLst/>
          </a:prstGeom>
          <a:solidFill>
            <a:srgbClr val="FF0000"/>
          </a:solidFill>
          <a:ln w="9525">
            <a:solidFill>
              <a:schemeClr val="tx1"/>
            </a:solidFill>
            <a:miter lim="800000"/>
            <a:headEnd/>
            <a:tailEnd/>
          </a:ln>
          <a:effectLst/>
        </p:spPr>
        <p:txBody>
          <a:bodyPr wrap="none" lIns="84900" tIns="42450" rIns="84900" bIns="42450" anchor="ctr"/>
          <a:lstStyle/>
          <a:p>
            <a:pPr algn="ctr" eaLnBrk="0" hangingPunct="0"/>
            <a:r>
              <a:rPr lang="en-US" sz="8200" dirty="0" smtClean="0">
                <a:solidFill>
                  <a:srgbClr val="00FFFF"/>
                </a:solidFill>
                <a:latin typeface="Times New Roman" pitchFamily="18" charset="0"/>
                <a:cs typeface="Times New Roman" pitchFamily="18" charset="0"/>
              </a:rPr>
              <a:t>4</a:t>
            </a:r>
            <a:endParaRPr lang="en-US" sz="8200" dirty="0">
              <a:solidFill>
                <a:srgbClr val="00FFFF"/>
              </a:solidFill>
              <a:latin typeface="Times New Roman" pitchFamily="18" charset="0"/>
              <a:cs typeface="Times New Roman" pitchFamily="18" charset="0"/>
            </a:endParaRPr>
          </a:p>
        </p:txBody>
      </p:sp>
    </p:spTree>
  </p:cSld>
  <p:clrMapOvr>
    <a:masterClrMapping/>
  </p:clrMapOvr>
  <p:transition>
    <p:cover dir="d"/>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ppt_x</p:attrName>
                                        </p:attrNameLst>
                                      </p:cBhvr>
                                      <p:tavLst>
                                        <p:tav tm="0">
                                          <p:val>
                                            <p:strVal val="#ppt_x-.2"/>
                                          </p:val>
                                        </p:tav>
                                        <p:tav tm="100000">
                                          <p:val>
                                            <p:strVal val="#ppt_x"/>
                                          </p:val>
                                        </p:tav>
                                      </p:tavLst>
                                    </p:anim>
                                    <p:anim calcmode="lin" valueType="num">
                                      <p:cBhvr>
                                        <p:cTn id="1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30" presetClass="exit" presetSubtype="0" fill="hold" grpId="0" nodeType="clickEffect">
                                  <p:stCondLst>
                                    <p:cond delay="0"/>
                                  </p:stCondLst>
                                  <p:childTnLst>
                                    <p:animEffect transition="out" filter="fade">
                                      <p:cBhvr>
                                        <p:cTn id="19" dur="800" accel="100000">
                                          <p:stCondLst>
                                            <p:cond delay="200"/>
                                          </p:stCondLst>
                                        </p:cTn>
                                        <p:tgtEl>
                                          <p:spTgt spid="8"/>
                                        </p:tgtEl>
                                      </p:cBhvr>
                                    </p:animEffect>
                                    <p:anim calcmode="lin" valueType="num">
                                      <p:cBhvr>
                                        <p:cTn id="20" dur="800" accel="100000">
                                          <p:stCondLst>
                                            <p:cond delay="200"/>
                                          </p:stCondLst>
                                        </p:cTn>
                                        <p:tgtEl>
                                          <p:spTgt spid="8"/>
                                        </p:tgtEl>
                                        <p:attrNameLst>
                                          <p:attrName>style.rotation</p:attrName>
                                        </p:attrNameLst>
                                      </p:cBhvr>
                                      <p:tavLst>
                                        <p:tav tm="0">
                                          <p:val>
                                            <p:fltVal val="0"/>
                                          </p:val>
                                        </p:tav>
                                        <p:tav tm="100000">
                                          <p:val>
                                            <p:fltVal val="-90"/>
                                          </p:val>
                                        </p:tav>
                                      </p:tavLst>
                                    </p:anim>
                                    <p:anim calcmode="lin" valueType="num">
                                      <p:cBhvr>
                                        <p:cTn id="21" dur="200" decel="100000"/>
                                        <p:tgtEl>
                                          <p:spTgt spid="8"/>
                                        </p:tgtEl>
                                        <p:attrNameLst>
                                          <p:attrName>ppt_x</p:attrName>
                                        </p:attrNameLst>
                                      </p:cBhvr>
                                      <p:tavLst>
                                        <p:tav tm="0">
                                          <p:val>
                                            <p:strVal val="ppt_x"/>
                                          </p:val>
                                        </p:tav>
                                        <p:tav tm="100000">
                                          <p:val>
                                            <p:strVal val="ppt_x-0.05"/>
                                          </p:val>
                                        </p:tav>
                                      </p:tavLst>
                                    </p:anim>
                                    <p:anim calcmode="lin" valueType="num">
                                      <p:cBhvr>
                                        <p:cTn id="22" dur="200" decel="100000"/>
                                        <p:tgtEl>
                                          <p:spTgt spid="8"/>
                                        </p:tgtEl>
                                        <p:attrNameLst>
                                          <p:attrName>ppt_y</p:attrName>
                                        </p:attrNameLst>
                                      </p:cBhvr>
                                      <p:tavLst>
                                        <p:tav tm="0">
                                          <p:val>
                                            <p:strVal val="ppt_y"/>
                                          </p:val>
                                        </p:tav>
                                        <p:tav tm="100000">
                                          <p:val>
                                            <p:strVal val="ppt_y+0.1"/>
                                          </p:val>
                                        </p:tav>
                                      </p:tavLst>
                                    </p:anim>
                                    <p:anim calcmode="lin" valueType="num">
                                      <p:cBhvr>
                                        <p:cTn id="23" dur="800" accel="100000">
                                          <p:stCondLst>
                                            <p:cond delay="200"/>
                                          </p:stCondLst>
                                        </p:cTn>
                                        <p:tgtEl>
                                          <p:spTgt spid="8"/>
                                        </p:tgtEl>
                                        <p:attrNameLst>
                                          <p:attrName>ppt_x</p:attrName>
                                        </p:attrNameLst>
                                      </p:cBhvr>
                                      <p:tavLst>
                                        <p:tav tm="0">
                                          <p:val>
                                            <p:strVal val="ppt_x"/>
                                          </p:val>
                                        </p:tav>
                                        <p:tav tm="100000">
                                          <p:val>
                                            <p:strVal val="ppt_x+0.4+0.05"/>
                                          </p:val>
                                        </p:tav>
                                      </p:tavLst>
                                    </p:anim>
                                    <p:anim calcmode="lin" valueType="num">
                                      <p:cBhvr>
                                        <p:cTn id="24" dur="800" accel="100000">
                                          <p:stCondLst>
                                            <p:cond delay="200"/>
                                          </p:stCondLst>
                                        </p:cTn>
                                        <p:tgtEl>
                                          <p:spTgt spid="8"/>
                                        </p:tgtEl>
                                        <p:attrNameLst>
                                          <p:attrName>ppt_y</p:attrName>
                                        </p:attrNameLst>
                                      </p:cBhvr>
                                      <p:tavLst>
                                        <p:tav tm="0">
                                          <p:val>
                                            <p:strVal val="ppt_y"/>
                                          </p:val>
                                        </p:tav>
                                        <p:tav tm="100000">
                                          <p:val>
                                            <p:strVal val="ppt_y-0.4-0.1"/>
                                          </p:val>
                                        </p:tav>
                                      </p:tavLst>
                                    </p:anim>
                                    <p:set>
                                      <p:cBhvr>
                                        <p:cTn id="2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16" grpId="0" animBg="1"/>
      <p:bldP spid="16" grpId="1"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3" name="Picture 7" descr="fgf"/>
          <p:cNvPicPr>
            <a:picLocks noChangeAspect="1" noChangeArrowheads="1" noCrop="1"/>
          </p:cNvPicPr>
          <p:nvPr/>
        </p:nvPicPr>
        <p:blipFill>
          <a:blip r:embed="rId4"/>
          <a:srcRect/>
          <a:stretch>
            <a:fillRect/>
          </a:stretch>
        </p:blipFill>
        <p:spPr bwMode="auto">
          <a:xfrm>
            <a:off x="0" y="6172202"/>
            <a:ext cx="9144000" cy="333376"/>
          </a:xfrm>
          <a:prstGeom prst="rect">
            <a:avLst/>
          </a:prstGeom>
          <a:noFill/>
        </p:spPr>
      </p:pic>
      <p:graphicFrame>
        <p:nvGraphicFramePr>
          <p:cNvPr id="173064" name="Object 8"/>
          <p:cNvGraphicFramePr>
            <a:graphicFrameLocks noChangeAspect="1"/>
          </p:cNvGraphicFramePr>
          <p:nvPr>
            <p:ph/>
          </p:nvPr>
        </p:nvGraphicFramePr>
        <p:xfrm>
          <a:off x="1" y="1"/>
          <a:ext cx="1277938" cy="1274762"/>
        </p:xfrm>
        <a:graphic>
          <a:graphicData uri="http://schemas.openxmlformats.org/presentationml/2006/ole">
            <p:oleObj spid="_x0000_s40962" name="Clip" r:id="rId5" imgW="1278360" imgH="1274040" progId="">
              <p:embed/>
            </p:oleObj>
          </a:graphicData>
        </a:graphic>
      </p:graphicFrame>
      <p:pic>
        <p:nvPicPr>
          <p:cNvPr id="173065" name="Picture 9" descr="FSTV116"/>
          <p:cNvPicPr>
            <a:picLocks noChangeAspect="1" noChangeArrowheads="1"/>
          </p:cNvPicPr>
          <p:nvPr/>
        </p:nvPicPr>
        <p:blipFill>
          <a:blip r:embed="rId6"/>
          <a:srcRect/>
          <a:stretch>
            <a:fillRect/>
          </a:stretch>
        </p:blipFill>
        <p:spPr bwMode="auto">
          <a:xfrm rot="5400000">
            <a:off x="7245352" y="96839"/>
            <a:ext cx="1995488" cy="1801812"/>
          </a:xfrm>
          <a:prstGeom prst="rect">
            <a:avLst/>
          </a:prstGeom>
          <a:noFill/>
        </p:spPr>
      </p:pic>
      <p:sp>
        <p:nvSpPr>
          <p:cNvPr id="173066" name="AutoShape 10">
            <a:hlinkClick r:id="rId7" action="ppaction://hlinksldjump" highlightClick="1"/>
          </p:cNvPr>
          <p:cNvSpPr>
            <a:spLocks noChangeArrowheads="1"/>
          </p:cNvSpPr>
          <p:nvPr/>
        </p:nvSpPr>
        <p:spPr bwMode="auto">
          <a:xfrm>
            <a:off x="0" y="6324600"/>
            <a:ext cx="457200" cy="533400"/>
          </a:xfrm>
          <a:prstGeom prst="actionButtonHome">
            <a:avLst/>
          </a:prstGeom>
          <a:solidFill>
            <a:schemeClr val="accent1"/>
          </a:solidFill>
          <a:ln w="12700" cap="sq">
            <a:noFill/>
            <a:miter lim="800000"/>
            <a:headEnd type="none" w="sm" len="sm"/>
            <a:tailEnd type="none" w="sm" len="sm"/>
          </a:ln>
          <a:effectLst/>
        </p:spPr>
        <p:txBody>
          <a:bodyPr wrap="none" lIns="84900" tIns="42450" rIns="84900" bIns="42450" anchor="ctr"/>
          <a:lstStyle/>
          <a:p>
            <a:endParaRPr lang="en-US">
              <a:latin typeface="Times New Roman" pitchFamily="18" charset="0"/>
              <a:cs typeface="Times New Roman" pitchFamily="18" charset="0"/>
            </a:endParaRPr>
          </a:p>
        </p:txBody>
      </p:sp>
      <p:sp>
        <p:nvSpPr>
          <p:cNvPr id="15" name="Rectangle 14"/>
          <p:cNvSpPr/>
          <p:nvPr/>
        </p:nvSpPr>
        <p:spPr>
          <a:xfrm>
            <a:off x="71406" y="1525021"/>
            <a:ext cx="8858280" cy="3465244"/>
          </a:xfrm>
          <a:prstGeom prst="rect">
            <a:avLst/>
          </a:prstGeom>
          <a:solidFill>
            <a:srgbClr val="FFFFFF"/>
          </a:solidFill>
          <a:ln>
            <a:solidFill>
              <a:srgbClr val="0000FF"/>
            </a:solidFill>
          </a:ln>
        </p:spPr>
        <p:txBody>
          <a:bodyPr wrap="square" lIns="84900" tIns="42450" rIns="84900" bIns="42450">
            <a:spAutoFit/>
          </a:bodyPr>
          <a:lstStyle/>
          <a:p>
            <a:pPr>
              <a:lnSpc>
                <a:spcPct val="150000"/>
              </a:lnSpc>
            </a:pPr>
            <a:r>
              <a:rPr lang="vi-VN" sz="3000" b="1" i="1" dirty="0" smtClean="0">
                <a:solidFill>
                  <a:srgbClr val="760092"/>
                </a:solidFill>
                <a:latin typeface="Times New Roman" pitchFamily="18" charset="0"/>
                <a:cs typeface="Times New Roman" pitchFamily="18" charset="0"/>
              </a:rPr>
              <a:t>Nằm ở ven bờ, ở giữa dòng,</a:t>
            </a:r>
            <a:endParaRPr lang="en-US" sz="3000" b="1" i="1" dirty="0" smtClean="0">
              <a:solidFill>
                <a:srgbClr val="760092"/>
              </a:solidFill>
              <a:latin typeface="Times New Roman" pitchFamily="18" charset="0"/>
              <a:cs typeface="Times New Roman" pitchFamily="18" charset="0"/>
            </a:endParaRPr>
          </a:p>
          <a:p>
            <a:pPr>
              <a:lnSpc>
                <a:spcPct val="150000"/>
              </a:lnSpc>
            </a:pPr>
            <a:r>
              <a:rPr lang="vi-VN" sz="3000" b="1" i="1" dirty="0" smtClean="0">
                <a:solidFill>
                  <a:srgbClr val="760092"/>
                </a:solidFill>
                <a:latin typeface="Times New Roman" pitchFamily="18" charset="0"/>
                <a:cs typeface="Times New Roman" pitchFamily="18" charset="0"/>
              </a:rPr>
              <a:t>Thân bé nhưng mà lại rất đông,</a:t>
            </a:r>
            <a:endParaRPr lang="en-US" sz="3000" b="1" i="1" dirty="0" smtClean="0">
              <a:solidFill>
                <a:srgbClr val="760092"/>
              </a:solidFill>
              <a:latin typeface="Times New Roman" pitchFamily="18" charset="0"/>
              <a:cs typeface="Times New Roman" pitchFamily="18" charset="0"/>
            </a:endParaRPr>
          </a:p>
          <a:p>
            <a:pPr>
              <a:lnSpc>
                <a:spcPct val="150000"/>
              </a:lnSpc>
            </a:pPr>
            <a:r>
              <a:rPr lang="vi-VN" sz="3000" b="1" i="1" dirty="0" smtClean="0">
                <a:solidFill>
                  <a:srgbClr val="760092"/>
                </a:solidFill>
                <a:latin typeface="Times New Roman" pitchFamily="18" charset="0"/>
                <a:cs typeface="Times New Roman" pitchFamily="18" charset="0"/>
              </a:rPr>
              <a:t>Cùng với xi măng, vôi gạch đá,</a:t>
            </a:r>
            <a:endParaRPr lang="en-US" sz="3000" b="1" i="1" dirty="0" smtClean="0">
              <a:solidFill>
                <a:srgbClr val="760092"/>
              </a:solidFill>
              <a:latin typeface="Times New Roman" pitchFamily="18" charset="0"/>
              <a:cs typeface="Times New Roman" pitchFamily="18" charset="0"/>
            </a:endParaRPr>
          </a:p>
          <a:p>
            <a:pPr>
              <a:lnSpc>
                <a:spcPct val="150000"/>
              </a:lnSpc>
            </a:pPr>
            <a:r>
              <a:rPr lang="vi-VN" sz="3000" b="1" i="1" dirty="0" smtClean="0">
                <a:solidFill>
                  <a:srgbClr val="760092"/>
                </a:solidFill>
                <a:latin typeface="Times New Roman" pitchFamily="18" charset="0"/>
                <a:cs typeface="Times New Roman" pitchFamily="18" charset="0"/>
              </a:rPr>
              <a:t>Cao vời hừng sáng cả non sông</a:t>
            </a:r>
            <a:endParaRPr lang="en-US" sz="3000" b="1" i="1" dirty="0" smtClean="0">
              <a:solidFill>
                <a:srgbClr val="760092"/>
              </a:solidFill>
              <a:latin typeface="Times New Roman" pitchFamily="18" charset="0"/>
              <a:cs typeface="Times New Roman" pitchFamily="18" charset="0"/>
            </a:endParaRPr>
          </a:p>
          <a:p>
            <a:pPr algn="r">
              <a:lnSpc>
                <a:spcPct val="150000"/>
              </a:lnSpc>
            </a:pPr>
            <a:r>
              <a:rPr lang="vi-VN" sz="3000" b="1" i="1" dirty="0" smtClean="0">
                <a:solidFill>
                  <a:srgbClr val="760092"/>
                </a:solidFill>
                <a:latin typeface="Times New Roman" pitchFamily="18" charset="0"/>
                <a:cs typeface="Times New Roman" pitchFamily="18" charset="0"/>
              </a:rPr>
              <a:t>Là gì?</a:t>
            </a:r>
            <a:endParaRPr lang="vi-VN" sz="3000" b="1" i="1" dirty="0">
              <a:solidFill>
                <a:srgbClr val="760092"/>
              </a:solidFill>
              <a:latin typeface="Times New Roman" pitchFamily="18" charset="0"/>
              <a:cs typeface="Times New Roman" pitchFamily="18" charset="0"/>
            </a:endParaRPr>
          </a:p>
        </p:txBody>
      </p:sp>
      <p:sp>
        <p:nvSpPr>
          <p:cNvPr id="16" name="Rectangle 15"/>
          <p:cNvSpPr/>
          <p:nvPr/>
        </p:nvSpPr>
        <p:spPr>
          <a:xfrm>
            <a:off x="6172200" y="5486400"/>
            <a:ext cx="2133600" cy="455061"/>
          </a:xfrm>
          <a:prstGeom prst="rect">
            <a:avLst/>
          </a:prstGeom>
          <a:solidFill>
            <a:srgbClr val="FFFFFF"/>
          </a:solidFill>
          <a:ln>
            <a:solidFill>
              <a:srgbClr val="0000FF"/>
            </a:solidFill>
          </a:ln>
        </p:spPr>
        <p:txBody>
          <a:bodyPr wrap="square" lIns="84900" tIns="42450" rIns="84900" bIns="42450">
            <a:spAutoFit/>
          </a:bodyPr>
          <a:lstStyle/>
          <a:p>
            <a:pPr algn="just"/>
            <a:r>
              <a:rPr lang="en-US" b="1" i="1" u="sng" dirty="0" smtClean="0">
                <a:solidFill>
                  <a:srgbClr val="FF0000"/>
                </a:solidFill>
                <a:latin typeface="Times New Roman" pitchFamily="18" charset="0"/>
                <a:cs typeface="Times New Roman" pitchFamily="18" charset="0"/>
              </a:rPr>
              <a:t>Đáp án: </a:t>
            </a:r>
            <a:r>
              <a:rPr lang="en-US" b="1" dirty="0" smtClean="0">
                <a:latin typeface="Times New Roman" pitchFamily="18" charset="0"/>
                <a:cs typeface="Times New Roman" pitchFamily="18" charset="0"/>
              </a:rPr>
              <a:t>Cát</a:t>
            </a:r>
            <a:endParaRPr lang="vi-VN" b="1" dirty="0" smtClean="0">
              <a:latin typeface="Times New Roman" pitchFamily="18" charset="0"/>
              <a:cs typeface="Times New Roman" pitchFamily="18" charset="0"/>
            </a:endParaRPr>
          </a:p>
        </p:txBody>
      </p:sp>
      <p:sp>
        <p:nvSpPr>
          <p:cNvPr id="9" name="Rectangle 27">
            <a:hlinkClick r:id="" action="ppaction://noaction"/>
          </p:cNvPr>
          <p:cNvSpPr>
            <a:spLocks noChangeArrowheads="1"/>
          </p:cNvSpPr>
          <p:nvPr/>
        </p:nvSpPr>
        <p:spPr bwMode="auto">
          <a:xfrm>
            <a:off x="1071539" y="142877"/>
            <a:ext cx="2000265" cy="1357298"/>
          </a:xfrm>
          <a:prstGeom prst="rect">
            <a:avLst/>
          </a:prstGeom>
          <a:solidFill>
            <a:srgbClr val="00FFFF"/>
          </a:solidFill>
          <a:ln w="9525">
            <a:solidFill>
              <a:schemeClr val="tx1"/>
            </a:solidFill>
            <a:miter lim="800000"/>
            <a:headEnd/>
            <a:tailEnd/>
          </a:ln>
          <a:effectLst/>
        </p:spPr>
        <p:txBody>
          <a:bodyPr wrap="none" lIns="84900" tIns="42450" rIns="84900" bIns="42450" anchor="ctr"/>
          <a:lstStyle/>
          <a:p>
            <a:pPr algn="ctr" eaLnBrk="0" hangingPunct="0"/>
            <a:r>
              <a:rPr lang="en-US" sz="8200" dirty="0" smtClean="0">
                <a:solidFill>
                  <a:srgbClr val="9900CC"/>
                </a:solidFill>
                <a:latin typeface="Times New Roman" pitchFamily="18" charset="0"/>
                <a:cs typeface="Times New Roman" pitchFamily="18" charset="0"/>
              </a:rPr>
              <a:t>5</a:t>
            </a:r>
            <a:endParaRPr lang="en-US" sz="8200" dirty="0">
              <a:solidFill>
                <a:srgbClr val="9900CC"/>
              </a:solidFill>
              <a:latin typeface="Times New Roman" pitchFamily="18" charset="0"/>
              <a:cs typeface="Times New Roman" pitchFamily="18" charset="0"/>
            </a:endParaRPr>
          </a:p>
        </p:txBody>
      </p:sp>
    </p:spTree>
  </p:cSld>
  <p:clrMapOvr>
    <a:masterClrMapping/>
  </p:clrMapOvr>
  <p:transition>
    <p:cover dir="d"/>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ppt_x</p:attrName>
                                        </p:attrNameLst>
                                      </p:cBhvr>
                                      <p:tavLst>
                                        <p:tav tm="0">
                                          <p:val>
                                            <p:strVal val="#ppt_x-.2"/>
                                          </p:val>
                                        </p:tav>
                                        <p:tav tm="100000">
                                          <p:val>
                                            <p:strVal val="#ppt_x"/>
                                          </p:val>
                                        </p:tav>
                                      </p:tavLst>
                                    </p:anim>
                                    <p:anim calcmode="lin" valueType="num">
                                      <p:cBhvr>
                                        <p:cTn id="1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25" presetClass="exit" presetSubtype="0" fill="hold" grpId="0" nodeType="clickEffect">
                                  <p:stCondLst>
                                    <p:cond delay="0"/>
                                  </p:stCondLst>
                                  <p:childTnLst>
                                    <p:animEffect transition="out" filter="fade">
                                      <p:cBhvr>
                                        <p:cTn id="19" dur="1000" accel="50000">
                                          <p:stCondLst>
                                            <p:cond delay="0"/>
                                          </p:stCondLst>
                                        </p:cTn>
                                        <p:tgtEl>
                                          <p:spTgt spid="9"/>
                                        </p:tgtEl>
                                      </p:cBhvr>
                                    </p:animEffect>
                                    <p:anim calcmode="lin" valueType="num">
                                      <p:cBhvr>
                                        <p:cTn id="20" dur="500" accel="50000">
                                          <p:stCondLst>
                                            <p:cond delay="0"/>
                                          </p:stCondLst>
                                        </p:cTn>
                                        <p:tgtEl>
                                          <p:spTgt spid="9"/>
                                        </p:tgtEl>
                                        <p:attrNameLst>
                                          <p:attrName>ppt_y</p:attrName>
                                        </p:attrNameLst>
                                      </p:cBhvr>
                                      <p:tavLst>
                                        <p:tav tm="0">
                                          <p:val>
                                            <p:strVal val="ppt_y"/>
                                          </p:val>
                                        </p:tav>
                                        <p:tav tm="100000">
                                          <p:val>
                                            <p:strVal val="ppt_y+.1"/>
                                          </p:val>
                                        </p:tav>
                                      </p:tavLst>
                                    </p:anim>
                                    <p:anim calcmode="lin" valueType="num">
                                      <p:cBhvr>
                                        <p:cTn id="21" dur="500" decel="50000">
                                          <p:stCondLst>
                                            <p:cond delay="500"/>
                                          </p:stCondLst>
                                        </p:cTn>
                                        <p:tgtEl>
                                          <p:spTgt spid="9"/>
                                        </p:tgtEl>
                                        <p:attrNameLst>
                                          <p:attrName>ppt_y</p:attrName>
                                        </p:attrNameLst>
                                      </p:cBhvr>
                                      <p:tavLst>
                                        <p:tav tm="0">
                                          <p:val>
                                            <p:strVal val="ppt_y"/>
                                          </p:val>
                                        </p:tav>
                                        <p:tav tm="100000">
                                          <p:val>
                                            <p:strVal val="ppt_y-.1"/>
                                          </p:val>
                                        </p:tav>
                                      </p:tavLst>
                                    </p:anim>
                                    <p:anim calcmode="lin" valueType="num">
                                      <p:cBhvr>
                                        <p:cTn id="22" dur="500" accel="50000">
                                          <p:stCondLst>
                                            <p:cond delay="500"/>
                                          </p:stCondLst>
                                        </p:cTn>
                                        <p:tgtEl>
                                          <p:spTgt spid="9"/>
                                        </p:tgtEl>
                                        <p:attrNameLst>
                                          <p:attrName>ppt_x</p:attrName>
                                        </p:attrNameLst>
                                      </p:cBhvr>
                                      <p:tavLst>
                                        <p:tav tm="0">
                                          <p:val>
                                            <p:strVal val="ppt_x"/>
                                          </p:val>
                                        </p:tav>
                                        <p:tav tm="100000">
                                          <p:val>
                                            <p:strVal val="ppt_x+.4"/>
                                          </p:val>
                                        </p:tav>
                                      </p:tavLst>
                                    </p:anim>
                                    <p:anim calcmode="lin" valueType="num">
                                      <p:cBhvr>
                                        <p:cTn id="23" dur="1000"/>
                                        <p:tgtEl>
                                          <p:spTgt spid="9"/>
                                        </p:tgtEl>
                                        <p:attrNameLst>
                                          <p:attrName>ppt_h</p:attrName>
                                        </p:attrNameLst>
                                      </p:cBhvr>
                                      <p:tavLst>
                                        <p:tav tm="0">
                                          <p:val>
                                            <p:strVal val="ppt_h"/>
                                          </p:val>
                                        </p:tav>
                                        <p:tav tm="100000">
                                          <p:val>
                                            <p:strVal val="ppt_h"/>
                                          </p:val>
                                        </p:tav>
                                      </p:tavLst>
                                    </p:anim>
                                    <p:anim calcmode="lin" valueType="num">
                                      <p:cBhvr>
                                        <p:cTn id="24" dur="500" accel="50000">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5" dur="500" decel="50000">
                                          <p:stCondLst>
                                            <p:cond delay="500"/>
                                          </p:stCondLst>
                                        </p:cTn>
                                        <p:tgtEl>
                                          <p:spTgt spid="9"/>
                                        </p:tgtEl>
                                        <p:attrNameLst>
                                          <p:attrName>ppt_w</p:attrName>
                                        </p:attrNameLst>
                                      </p:cBhvr>
                                      <p:tavLst>
                                        <p:tav tm="0">
                                          <p:val>
                                            <p:strVal val="ppt_w"/>
                                          </p:val>
                                        </p:tav>
                                        <p:tav tm="100000">
                                          <p:val>
                                            <p:strVal val="ppt_w/.05"/>
                                          </p:val>
                                        </p:tav>
                                      </p:tavLst>
                                    </p:anim>
                                    <p:anim calcmode="lin" valueType="num">
                                      <p:cBhvr>
                                        <p:cTn id="26" dur="500" accel="50000">
                                          <p:stCondLst>
                                            <p:cond delay="500"/>
                                          </p:stCondLst>
                                        </p:cTn>
                                        <p:tgtEl>
                                          <p:spTgt spid="9"/>
                                        </p:tgtEl>
                                        <p:attrNameLst>
                                          <p:attrName>style.rotation</p:attrName>
                                        </p:attrNameLst>
                                      </p:cBhvr>
                                      <p:tavLst>
                                        <p:tav tm="0">
                                          <p:val>
                                            <p:fltVal val="0"/>
                                          </p:val>
                                        </p:tav>
                                        <p:tav tm="100000">
                                          <p:val>
                                            <p:fltVal val="-90"/>
                                          </p:val>
                                        </p:tav>
                                      </p:tavLst>
                                    </p:anim>
                                    <p:set>
                                      <p:cBhvr>
                                        <p:cTn id="27"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6" grpId="0" animBg="1"/>
      <p:bldP spid="16" grpId="1"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3" name="Picture 7" descr="fgf"/>
          <p:cNvPicPr>
            <a:picLocks noChangeAspect="1" noChangeArrowheads="1" noCrop="1"/>
          </p:cNvPicPr>
          <p:nvPr/>
        </p:nvPicPr>
        <p:blipFill>
          <a:blip r:embed="rId4"/>
          <a:srcRect/>
          <a:stretch>
            <a:fillRect/>
          </a:stretch>
        </p:blipFill>
        <p:spPr bwMode="auto">
          <a:xfrm>
            <a:off x="0" y="6172202"/>
            <a:ext cx="9144000" cy="333376"/>
          </a:xfrm>
          <a:prstGeom prst="rect">
            <a:avLst/>
          </a:prstGeom>
          <a:noFill/>
        </p:spPr>
      </p:pic>
      <p:graphicFrame>
        <p:nvGraphicFramePr>
          <p:cNvPr id="173064" name="Object 8"/>
          <p:cNvGraphicFramePr>
            <a:graphicFrameLocks noChangeAspect="1"/>
          </p:cNvGraphicFramePr>
          <p:nvPr>
            <p:ph/>
          </p:nvPr>
        </p:nvGraphicFramePr>
        <p:xfrm>
          <a:off x="1" y="1"/>
          <a:ext cx="1277938" cy="1274762"/>
        </p:xfrm>
        <a:graphic>
          <a:graphicData uri="http://schemas.openxmlformats.org/presentationml/2006/ole">
            <p:oleObj spid="_x0000_s41986" name="Clip" r:id="rId5" imgW="1278360" imgH="1274040" progId="">
              <p:embed/>
            </p:oleObj>
          </a:graphicData>
        </a:graphic>
      </p:graphicFrame>
      <p:pic>
        <p:nvPicPr>
          <p:cNvPr id="173065" name="Picture 9" descr="FSTV116"/>
          <p:cNvPicPr>
            <a:picLocks noChangeAspect="1" noChangeArrowheads="1"/>
          </p:cNvPicPr>
          <p:nvPr/>
        </p:nvPicPr>
        <p:blipFill>
          <a:blip r:embed="rId6"/>
          <a:srcRect/>
          <a:stretch>
            <a:fillRect/>
          </a:stretch>
        </p:blipFill>
        <p:spPr bwMode="auto">
          <a:xfrm rot="5400000">
            <a:off x="7245352" y="96839"/>
            <a:ext cx="1995488" cy="1801812"/>
          </a:xfrm>
          <a:prstGeom prst="rect">
            <a:avLst/>
          </a:prstGeom>
          <a:noFill/>
        </p:spPr>
      </p:pic>
      <p:sp>
        <p:nvSpPr>
          <p:cNvPr id="173066" name="AutoShape 10">
            <a:hlinkClick r:id="rId7" action="ppaction://hlinksldjump" highlightClick="1"/>
          </p:cNvPr>
          <p:cNvSpPr>
            <a:spLocks noChangeArrowheads="1"/>
          </p:cNvSpPr>
          <p:nvPr/>
        </p:nvSpPr>
        <p:spPr bwMode="auto">
          <a:xfrm>
            <a:off x="0" y="6324600"/>
            <a:ext cx="457200" cy="533400"/>
          </a:xfrm>
          <a:prstGeom prst="actionButtonHome">
            <a:avLst/>
          </a:prstGeom>
          <a:solidFill>
            <a:schemeClr val="accent1"/>
          </a:solidFill>
          <a:ln w="12700" cap="sq">
            <a:noFill/>
            <a:miter lim="800000"/>
            <a:headEnd type="none" w="sm" len="sm"/>
            <a:tailEnd type="none" w="sm" len="sm"/>
          </a:ln>
          <a:effectLst/>
        </p:spPr>
        <p:txBody>
          <a:bodyPr wrap="none" lIns="84900" tIns="42450" rIns="84900" bIns="42450" anchor="ctr"/>
          <a:lstStyle/>
          <a:p>
            <a:endParaRPr lang="en-US">
              <a:latin typeface="Times New Roman" pitchFamily="18" charset="0"/>
              <a:cs typeface="Times New Roman" pitchFamily="18" charset="0"/>
            </a:endParaRPr>
          </a:p>
        </p:txBody>
      </p:sp>
      <p:sp>
        <p:nvSpPr>
          <p:cNvPr id="15" name="Rectangle 14"/>
          <p:cNvSpPr/>
          <p:nvPr/>
        </p:nvSpPr>
        <p:spPr>
          <a:xfrm>
            <a:off x="381000" y="2133600"/>
            <a:ext cx="8548686" cy="547394"/>
          </a:xfrm>
          <a:prstGeom prst="rect">
            <a:avLst/>
          </a:prstGeom>
          <a:solidFill>
            <a:srgbClr val="FFFFFF"/>
          </a:solidFill>
          <a:ln>
            <a:solidFill>
              <a:srgbClr val="0000FF"/>
            </a:solidFill>
          </a:ln>
        </p:spPr>
        <p:txBody>
          <a:bodyPr wrap="square" lIns="84900" tIns="42450" rIns="84900" bIns="42450">
            <a:spAutoFit/>
          </a:bodyPr>
          <a:lstStyle/>
          <a:p>
            <a:r>
              <a:rPr lang="en-US" sz="3000" b="1" i="1" dirty="0" smtClean="0">
                <a:solidFill>
                  <a:srgbClr val="760092"/>
                </a:solidFill>
                <a:latin typeface="Times New Roman" pitchFamily="18" charset="0"/>
                <a:cs typeface="Times New Roman" pitchFamily="18" charset="0"/>
              </a:rPr>
              <a:t>“Vàng </a:t>
            </a:r>
            <a:r>
              <a:rPr lang="vi-VN" sz="3000" b="1" i="1" dirty="0" smtClean="0">
                <a:solidFill>
                  <a:srgbClr val="760092"/>
                </a:solidFill>
                <a:latin typeface="Times New Roman" pitchFamily="18" charset="0"/>
                <a:cs typeface="Times New Roman" pitchFamily="18" charset="0"/>
              </a:rPr>
              <a:t>đ</a:t>
            </a:r>
            <a:r>
              <a:rPr lang="en-US" sz="3000" b="1" i="1" dirty="0" smtClean="0">
                <a:solidFill>
                  <a:srgbClr val="760092"/>
                </a:solidFill>
                <a:latin typeface="Times New Roman" pitchFamily="18" charset="0"/>
                <a:cs typeface="Times New Roman" pitchFamily="18" charset="0"/>
              </a:rPr>
              <a:t>en” là cách gọi của khoáng sản nào</a:t>
            </a:r>
            <a:r>
              <a:rPr lang="vi-VN" sz="3000" b="1" i="1" dirty="0" smtClean="0">
                <a:solidFill>
                  <a:srgbClr val="760092"/>
                </a:solidFill>
                <a:latin typeface="Times New Roman" pitchFamily="18" charset="0"/>
                <a:cs typeface="Times New Roman" pitchFamily="18" charset="0"/>
              </a:rPr>
              <a:t>?</a:t>
            </a:r>
          </a:p>
        </p:txBody>
      </p:sp>
      <p:sp>
        <p:nvSpPr>
          <p:cNvPr id="16" name="Rectangle 15"/>
          <p:cNvSpPr/>
          <p:nvPr/>
        </p:nvSpPr>
        <p:spPr>
          <a:xfrm>
            <a:off x="5638800" y="4800600"/>
            <a:ext cx="3114732" cy="455061"/>
          </a:xfrm>
          <a:prstGeom prst="rect">
            <a:avLst/>
          </a:prstGeom>
          <a:solidFill>
            <a:srgbClr val="FFFFFF"/>
          </a:solidFill>
          <a:ln>
            <a:solidFill>
              <a:srgbClr val="0000FF"/>
            </a:solidFill>
          </a:ln>
        </p:spPr>
        <p:txBody>
          <a:bodyPr wrap="square" lIns="84900" tIns="42450" rIns="84900" bIns="42450">
            <a:spAutoFit/>
          </a:bodyPr>
          <a:lstStyle/>
          <a:p>
            <a:r>
              <a:rPr lang="en-US" b="1" i="1" u="sng" dirty="0" smtClean="0">
                <a:solidFill>
                  <a:srgbClr val="FF0000"/>
                </a:solidFill>
                <a:latin typeface="Times New Roman" pitchFamily="18" charset="0"/>
                <a:cs typeface="Times New Roman" pitchFamily="18" charset="0"/>
              </a:rPr>
              <a:t>Đáp án: </a:t>
            </a:r>
            <a:r>
              <a:rPr lang="en-US" b="1" dirty="0" smtClean="0">
                <a:latin typeface="Times New Roman" pitchFamily="18" charset="0"/>
                <a:cs typeface="Times New Roman" pitchFamily="18" charset="0"/>
              </a:rPr>
              <a:t>Than </a:t>
            </a:r>
            <a:r>
              <a:rPr lang="vi-VN" b="1" dirty="0" smtClean="0">
                <a:latin typeface="Times New Roman" pitchFamily="18" charset="0"/>
                <a:cs typeface="Times New Roman" pitchFamily="18" charset="0"/>
              </a:rPr>
              <a:t>đá</a:t>
            </a:r>
          </a:p>
        </p:txBody>
      </p:sp>
      <p:sp>
        <p:nvSpPr>
          <p:cNvPr id="10" name="Rectangle 28">
            <a:hlinkClick r:id="" action="ppaction://noaction"/>
          </p:cNvPr>
          <p:cNvSpPr>
            <a:spLocks noChangeArrowheads="1"/>
          </p:cNvSpPr>
          <p:nvPr/>
        </p:nvSpPr>
        <p:spPr bwMode="auto">
          <a:xfrm>
            <a:off x="1357291" y="142852"/>
            <a:ext cx="2209800" cy="1676400"/>
          </a:xfrm>
          <a:prstGeom prst="rect">
            <a:avLst/>
          </a:prstGeom>
          <a:solidFill>
            <a:srgbClr val="003366"/>
          </a:solidFill>
          <a:ln w="9525">
            <a:solidFill>
              <a:schemeClr val="tx1"/>
            </a:solidFill>
            <a:miter lim="800000"/>
            <a:headEnd/>
            <a:tailEnd/>
          </a:ln>
          <a:effectLst/>
        </p:spPr>
        <p:txBody>
          <a:bodyPr wrap="none" lIns="84900" tIns="42450" rIns="84900" bIns="42450" anchor="ctr"/>
          <a:lstStyle/>
          <a:p>
            <a:pPr algn="ctr" eaLnBrk="0" hangingPunct="0"/>
            <a:r>
              <a:rPr lang="en-US" sz="8200" dirty="0" smtClean="0">
                <a:solidFill>
                  <a:schemeClr val="bg1"/>
                </a:solidFill>
                <a:latin typeface="Times New Roman" pitchFamily="18" charset="0"/>
                <a:cs typeface="Times New Roman" pitchFamily="18" charset="0"/>
              </a:rPr>
              <a:t>6</a:t>
            </a:r>
            <a:endParaRPr lang="en-US" sz="8200" dirty="0">
              <a:solidFill>
                <a:schemeClr val="bg1"/>
              </a:solidFill>
              <a:latin typeface="Times New Roman" pitchFamily="18" charset="0"/>
              <a:cs typeface="Times New Roman" pitchFamily="18" charset="0"/>
            </a:endParaRPr>
          </a:p>
        </p:txBody>
      </p:sp>
    </p:spTree>
  </p:cSld>
  <p:clrMapOvr>
    <a:masterClrMapping/>
  </p:clrMapOvr>
  <p:transition>
    <p:cover dir="d"/>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ppt_x</p:attrName>
                                        </p:attrNameLst>
                                      </p:cBhvr>
                                      <p:tavLst>
                                        <p:tav tm="0">
                                          <p:val>
                                            <p:strVal val="#ppt_x-.2"/>
                                          </p:val>
                                        </p:tav>
                                        <p:tav tm="100000">
                                          <p:val>
                                            <p:strVal val="#ppt_x"/>
                                          </p:val>
                                        </p:tav>
                                      </p:tavLst>
                                    </p:anim>
                                    <p:anim calcmode="lin" valueType="num">
                                      <p:cBhvr>
                                        <p:cTn id="1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50" presetClass="exit" presetSubtype="0" accel="100000" fill="hold" grpId="0" nodeType="clickEffect">
                                  <p:stCondLst>
                                    <p:cond delay="0"/>
                                  </p:stCondLst>
                                  <p:childTnLst>
                                    <p:anim calcmode="lin" valueType="num">
                                      <p:cBhvr>
                                        <p:cTn id="19" dur="1000"/>
                                        <p:tgtEl>
                                          <p:spTgt spid="10"/>
                                        </p:tgtEl>
                                        <p:attrNameLst>
                                          <p:attrName>ppt_w</p:attrName>
                                        </p:attrNameLst>
                                      </p:cBhvr>
                                      <p:tavLst>
                                        <p:tav tm="0">
                                          <p:val>
                                            <p:strVal val="ppt_w"/>
                                          </p:val>
                                        </p:tav>
                                        <p:tav tm="100000">
                                          <p:val>
                                            <p:strVal val="ppt_w+.3"/>
                                          </p:val>
                                        </p:tav>
                                      </p:tavLst>
                                    </p:anim>
                                    <p:anim calcmode="lin" valueType="num">
                                      <p:cBhvr>
                                        <p:cTn id="20" dur="1000"/>
                                        <p:tgtEl>
                                          <p:spTgt spid="10"/>
                                        </p:tgtEl>
                                        <p:attrNameLst>
                                          <p:attrName>ppt_h</p:attrName>
                                        </p:attrNameLst>
                                      </p:cBhvr>
                                      <p:tavLst>
                                        <p:tav tm="0">
                                          <p:val>
                                            <p:strVal val="ppt_h"/>
                                          </p:val>
                                        </p:tav>
                                        <p:tav tm="100000">
                                          <p:val>
                                            <p:strVal val="ppt_h"/>
                                          </p:val>
                                        </p:tav>
                                      </p:tavLst>
                                    </p:anim>
                                    <p:animEffect transition="out" filter="fade">
                                      <p:cBhvr>
                                        <p:cTn id="21" dur="1000"/>
                                        <p:tgtEl>
                                          <p:spTgt spid="10"/>
                                        </p:tgtEl>
                                      </p:cBhvr>
                                    </p:animEffect>
                                    <p:set>
                                      <p:cBhvr>
                                        <p:cTn id="2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6" grpId="0" animBg="1"/>
      <p:bldP spid="16" grpId="1"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28" name="Picture 8" descr="khung_nen_dep"/>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24000" y="685800"/>
            <a:ext cx="6516688" cy="4868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32" name="Rectangle 12"/>
          <p:cNvSpPr>
            <a:spLocks noGrp="1" noChangeArrowheads="1"/>
          </p:cNvSpPr>
          <p:nvPr>
            <p:ph type="body" idx="1"/>
          </p:nvPr>
        </p:nvSpPr>
        <p:spPr>
          <a:xfrm>
            <a:off x="2057400" y="1447800"/>
            <a:ext cx="4962525" cy="609600"/>
          </a:xfrm>
        </p:spPr>
        <p:txBody>
          <a:bodyPr/>
          <a:lstStyle/>
          <a:p>
            <a:pPr lvl="2">
              <a:lnSpc>
                <a:spcPct val="90000"/>
              </a:lnSpc>
              <a:buFont typeface="Wingdings" pitchFamily="2" charset="2"/>
              <a:buNone/>
            </a:pPr>
            <a:r>
              <a:rPr lang="en-US" sz="2800" b="1" i="1" dirty="0" smtClean="0">
                <a:solidFill>
                  <a:srgbClr val="660066"/>
                </a:solidFill>
                <a:latin typeface="Times New Roman" pitchFamily="18" charset="0"/>
                <a:cs typeface="Times New Roman" pitchFamily="18" charset="0"/>
                <a:sym typeface="Wingdings" pitchFamily="2" charset="2"/>
              </a:rPr>
              <a:t> </a:t>
            </a:r>
            <a:r>
              <a:rPr lang="en-US" sz="2800" b="1" i="1" u="sng" dirty="0" err="1" smtClean="0">
                <a:solidFill>
                  <a:srgbClr val="660066"/>
                </a:solidFill>
                <a:latin typeface="Times New Roman" pitchFamily="18" charset="0"/>
                <a:cs typeface="Times New Roman" pitchFamily="18" charset="0"/>
                <a:sym typeface="Wingdings" pitchFamily="2" charset="2"/>
              </a:rPr>
              <a:t>Hoạt</a:t>
            </a:r>
            <a:r>
              <a:rPr lang="en-US" sz="2800" b="1" i="1" u="sng" dirty="0" smtClean="0">
                <a:solidFill>
                  <a:srgbClr val="660066"/>
                </a:solidFill>
                <a:latin typeface="Times New Roman" pitchFamily="18" charset="0"/>
                <a:cs typeface="Times New Roman" pitchFamily="18" charset="0"/>
                <a:sym typeface="Wingdings" pitchFamily="2" charset="2"/>
              </a:rPr>
              <a:t> </a:t>
            </a:r>
            <a:r>
              <a:rPr lang="en-US" sz="2800" b="1" i="1" u="sng" dirty="0" err="1" smtClean="0">
                <a:solidFill>
                  <a:srgbClr val="660066"/>
                </a:solidFill>
                <a:latin typeface="Times New Roman" pitchFamily="18" charset="0"/>
                <a:cs typeface="Times New Roman" pitchFamily="18" charset="0"/>
                <a:sym typeface="Wingdings" pitchFamily="2" charset="2"/>
              </a:rPr>
              <a:t>động</a:t>
            </a:r>
            <a:r>
              <a:rPr lang="en-US" sz="2800" b="1" i="1" u="sng" dirty="0" smtClean="0">
                <a:solidFill>
                  <a:srgbClr val="660066"/>
                </a:solidFill>
                <a:latin typeface="Times New Roman" pitchFamily="18" charset="0"/>
                <a:cs typeface="Times New Roman" pitchFamily="18" charset="0"/>
                <a:sym typeface="Wingdings" pitchFamily="2" charset="2"/>
              </a:rPr>
              <a:t> </a:t>
            </a:r>
            <a:r>
              <a:rPr lang="en-US" sz="2800" b="1" i="1" u="sng" dirty="0" err="1" smtClean="0">
                <a:solidFill>
                  <a:srgbClr val="660066"/>
                </a:solidFill>
                <a:latin typeface="Times New Roman" pitchFamily="18" charset="0"/>
                <a:cs typeface="Times New Roman" pitchFamily="18" charset="0"/>
                <a:sym typeface="Wingdings" pitchFamily="2" charset="2"/>
              </a:rPr>
              <a:t>nối</a:t>
            </a:r>
            <a:r>
              <a:rPr lang="en-US" sz="2800" b="1" i="1" u="sng" dirty="0" smtClean="0">
                <a:solidFill>
                  <a:srgbClr val="660066"/>
                </a:solidFill>
                <a:latin typeface="Times New Roman" pitchFamily="18" charset="0"/>
                <a:cs typeface="Times New Roman" pitchFamily="18" charset="0"/>
                <a:sym typeface="Wingdings" pitchFamily="2" charset="2"/>
              </a:rPr>
              <a:t> </a:t>
            </a:r>
            <a:r>
              <a:rPr lang="en-US" sz="2800" b="1" i="1" u="sng" dirty="0" err="1" smtClean="0">
                <a:solidFill>
                  <a:srgbClr val="660066"/>
                </a:solidFill>
                <a:latin typeface="Times New Roman" pitchFamily="18" charset="0"/>
                <a:cs typeface="Times New Roman" pitchFamily="18" charset="0"/>
                <a:sym typeface="Wingdings" pitchFamily="2" charset="2"/>
              </a:rPr>
              <a:t>tiếp</a:t>
            </a:r>
            <a:r>
              <a:rPr lang="en-US" sz="2800" b="1" i="1" dirty="0" smtClean="0">
                <a:solidFill>
                  <a:srgbClr val="660066"/>
                </a:solidFill>
                <a:latin typeface="Times New Roman" pitchFamily="18" charset="0"/>
                <a:cs typeface="Times New Roman" pitchFamily="18" charset="0"/>
                <a:sym typeface="Wingdings" pitchFamily="2" charset="2"/>
              </a:rPr>
              <a:t>:</a:t>
            </a:r>
          </a:p>
        </p:txBody>
      </p:sp>
      <p:sp>
        <p:nvSpPr>
          <p:cNvPr id="286733" name="Rectangle 13"/>
          <p:cNvSpPr>
            <a:spLocks noChangeArrowheads="1"/>
          </p:cNvSpPr>
          <p:nvPr/>
        </p:nvSpPr>
        <p:spPr bwMode="auto">
          <a:xfrm>
            <a:off x="2590800" y="1905000"/>
            <a:ext cx="51816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150000"/>
              </a:lnSpc>
              <a:buFont typeface="Wingdings" pitchFamily="2" charset="2"/>
              <a:buChar char="v"/>
            </a:pPr>
            <a:r>
              <a:rPr lang="en-US" b="1" dirty="0">
                <a:solidFill>
                  <a:srgbClr val="FF6600"/>
                </a:solidFill>
                <a:latin typeface="Times New Roman" pitchFamily="18" charset="0"/>
                <a:cs typeface="Times New Roman" pitchFamily="18" charset="0"/>
                <a:sym typeface="Wingdings" pitchFamily="2" charset="2"/>
              </a:rPr>
              <a:t> </a:t>
            </a:r>
            <a:r>
              <a:rPr lang="en-US" b="1" dirty="0">
                <a:solidFill>
                  <a:srgbClr val="008000"/>
                </a:solidFill>
                <a:latin typeface="Times New Roman" pitchFamily="18" charset="0"/>
                <a:cs typeface="Times New Roman" pitchFamily="18" charset="0"/>
                <a:sym typeface="Wingdings" pitchFamily="2" charset="2"/>
              </a:rPr>
              <a:t>Học bài </a:t>
            </a:r>
            <a:r>
              <a:rPr lang="en-US" b="1" dirty="0" smtClean="0">
                <a:solidFill>
                  <a:srgbClr val="008000"/>
                </a:solidFill>
                <a:latin typeface="Times New Roman" pitchFamily="18" charset="0"/>
                <a:cs typeface="Times New Roman" pitchFamily="18" charset="0"/>
                <a:sym typeface="Wingdings" pitchFamily="2" charset="2"/>
              </a:rPr>
              <a:t>và trả l</a:t>
            </a:r>
            <a:r>
              <a:rPr lang="vi-VN" b="1" dirty="0" smtClean="0">
                <a:solidFill>
                  <a:srgbClr val="008000"/>
                </a:solidFill>
                <a:latin typeface="Times New Roman" pitchFamily="18" charset="0"/>
                <a:cs typeface="Times New Roman" pitchFamily="18" charset="0"/>
                <a:sym typeface="Wingdings" pitchFamily="2" charset="2"/>
              </a:rPr>
              <a:t>ời</a:t>
            </a:r>
            <a:r>
              <a:rPr lang="en-US" b="1" dirty="0" smtClean="0">
                <a:solidFill>
                  <a:srgbClr val="008000"/>
                </a:solidFill>
                <a:latin typeface="Times New Roman" pitchFamily="18" charset="0"/>
                <a:cs typeface="Times New Roman" pitchFamily="18" charset="0"/>
                <a:sym typeface="Wingdings" pitchFamily="2" charset="2"/>
              </a:rPr>
              <a:t> câu hỏi SGK.</a:t>
            </a:r>
            <a:endParaRPr lang="en-US" b="1" dirty="0">
              <a:solidFill>
                <a:srgbClr val="008000"/>
              </a:solidFill>
              <a:latin typeface="Times New Roman" pitchFamily="18" charset="0"/>
              <a:cs typeface="Times New Roman" pitchFamily="18" charset="0"/>
              <a:sym typeface="Wingdings" pitchFamily="2" charset="2"/>
            </a:endParaRPr>
          </a:p>
          <a:p>
            <a:pPr algn="just">
              <a:lnSpc>
                <a:spcPct val="150000"/>
              </a:lnSpc>
              <a:buFont typeface="Wingdings" pitchFamily="2" charset="2"/>
              <a:buChar char="v"/>
            </a:pPr>
            <a:r>
              <a:rPr lang="en-US" b="1" dirty="0">
                <a:solidFill>
                  <a:srgbClr val="008000"/>
                </a:solidFill>
                <a:latin typeface="Times New Roman" pitchFamily="18" charset="0"/>
                <a:cs typeface="Times New Roman" pitchFamily="18" charset="0"/>
                <a:sym typeface="Wingdings" pitchFamily="2" charset="2"/>
              </a:rPr>
              <a:t> </a:t>
            </a:r>
            <a:r>
              <a:rPr lang="en-US" b="1" dirty="0" smtClean="0">
                <a:solidFill>
                  <a:srgbClr val="FF0000"/>
                </a:solidFill>
                <a:latin typeface="Times New Roman" pitchFamily="18" charset="0"/>
                <a:cs typeface="Times New Roman" pitchFamily="18" charset="0"/>
                <a:sym typeface="Wingdings" pitchFamily="2" charset="2"/>
              </a:rPr>
              <a:t>Tìm hiểu trước Bài 14.</a:t>
            </a:r>
            <a:endParaRPr lang="en-US" b="1" dirty="0">
              <a:solidFill>
                <a:srgbClr val="FF0000"/>
              </a:solidFill>
              <a:latin typeface="Times New Roman" pitchFamily="18" charset="0"/>
              <a:cs typeface="Times New Roman" pitchFamily="18" charset="0"/>
              <a:sym typeface="Wingdings" pitchFamily="2" charset="2"/>
            </a:endParaRPr>
          </a:p>
          <a:p>
            <a:pPr algn="just">
              <a:lnSpc>
                <a:spcPct val="150000"/>
              </a:lnSpc>
              <a:buFont typeface="Wingdings" pitchFamily="2" charset="2"/>
              <a:buChar char="v"/>
            </a:pPr>
            <a:r>
              <a:rPr lang="en-US" b="1" dirty="0" smtClean="0">
                <a:solidFill>
                  <a:srgbClr val="0000FF"/>
                </a:solidFill>
                <a:latin typeface="Times New Roman" pitchFamily="18" charset="0"/>
                <a:cs typeface="Times New Roman" pitchFamily="18" charset="0"/>
                <a:sym typeface="Wingdings" pitchFamily="2" charset="2"/>
              </a:rPr>
              <a:t>Lấy thêm ví dụ về vai trò của khoáng sản trong cuộc sống.</a:t>
            </a:r>
            <a:endParaRPr lang="en-US" b="1" dirty="0">
              <a:solidFill>
                <a:srgbClr val="0000FF"/>
              </a:solidFill>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xmlns="" val="25740940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86728"/>
                                        </p:tgtEl>
                                        <p:attrNameLst>
                                          <p:attrName>style.visibility</p:attrName>
                                        </p:attrNameLst>
                                      </p:cBhvr>
                                      <p:to>
                                        <p:strVal val="visible"/>
                                      </p:to>
                                    </p:set>
                                    <p:animEffect transition="in" filter="diamond(in)">
                                      <p:cBhvr>
                                        <p:cTn id="7" dur="500"/>
                                        <p:tgtEl>
                                          <p:spTgt spid="28672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6732">
                                            <p:txEl>
                                              <p:pRg st="0" end="0"/>
                                            </p:txEl>
                                          </p:spTgt>
                                        </p:tgtEl>
                                        <p:attrNameLst>
                                          <p:attrName>style.visibility</p:attrName>
                                        </p:attrNameLst>
                                      </p:cBhvr>
                                      <p:to>
                                        <p:strVal val="visible"/>
                                      </p:to>
                                    </p:set>
                                    <p:animEffect transition="in" filter="diamond(in)">
                                      <p:cBhvr>
                                        <p:cTn id="12" dur="500"/>
                                        <p:tgtEl>
                                          <p:spTgt spid="2867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86733"/>
                                        </p:tgtEl>
                                        <p:attrNameLst>
                                          <p:attrName>style.visibility</p:attrName>
                                        </p:attrNameLst>
                                      </p:cBhvr>
                                      <p:to>
                                        <p:strVal val="visible"/>
                                      </p:to>
                                    </p:set>
                                    <p:animEffect transition="in" filter="diamond(in)">
                                      <p:cBhvr>
                                        <p:cTn id="17" dur="500"/>
                                        <p:tgtEl>
                                          <p:spTgt spid="286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2" grpId="0" build="p"/>
      <p:bldP spid="2867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88925" y="3314700"/>
            <a:ext cx="184150" cy="366713"/>
          </a:xfrm>
          <a:prstGeom prst="rect">
            <a:avLst/>
          </a:prstGeom>
          <a:noFill/>
          <a:ln w="9525">
            <a:noFill/>
            <a:miter lim="800000"/>
            <a:headEnd/>
            <a:tailEnd/>
          </a:ln>
        </p:spPr>
        <p:txBody>
          <a:bodyPr wrap="none">
            <a:spAutoFit/>
          </a:bodyPr>
          <a:lstStyle/>
          <a:p>
            <a:pPr algn="l"/>
            <a:endParaRPr lang="vi-VN" sz="1800">
              <a:latin typeface="Times New Roman" pitchFamily="18" charset="0"/>
            </a:endParaRPr>
          </a:p>
        </p:txBody>
      </p:sp>
      <p:pic>
        <p:nvPicPr>
          <p:cNvPr id="35843" name="Picture 3" descr="CGA51208"/>
          <p:cNvPicPr>
            <a:picLocks noChangeAspect="1" noChangeArrowheads="1"/>
          </p:cNvPicPr>
          <p:nvPr/>
        </p:nvPicPr>
        <p:blipFill>
          <a:blip r:embed="rId3">
            <a:clrChange>
              <a:clrFrom>
                <a:srgbClr val="FFFFFF"/>
              </a:clrFrom>
              <a:clrTo>
                <a:srgbClr val="FFFFFF">
                  <a:alpha val="0"/>
                </a:srgbClr>
              </a:clrTo>
            </a:clrChange>
            <a:lum contrast="60000"/>
          </a:blip>
          <a:srcRect b="5878"/>
          <a:stretch>
            <a:fillRect/>
          </a:stretch>
        </p:blipFill>
        <p:spPr bwMode="auto">
          <a:xfrm rot="369966">
            <a:off x="0" y="4427538"/>
            <a:ext cx="1784350" cy="2430462"/>
          </a:xfrm>
          <a:prstGeom prst="rect">
            <a:avLst/>
          </a:prstGeom>
          <a:noFill/>
          <a:ln w="9525">
            <a:noFill/>
            <a:miter lim="800000"/>
            <a:headEnd/>
            <a:tailEnd/>
          </a:ln>
        </p:spPr>
      </p:pic>
      <p:pic>
        <p:nvPicPr>
          <p:cNvPr id="35844" name="Picture 4" descr="A021020"/>
          <p:cNvPicPr>
            <a:picLocks noChangeAspect="1" noChangeArrowheads="1"/>
          </p:cNvPicPr>
          <p:nvPr/>
        </p:nvPicPr>
        <p:blipFill>
          <a:blip r:embed="rId4">
            <a:clrChange>
              <a:clrFrom>
                <a:srgbClr val="FAFAFD"/>
              </a:clrFrom>
              <a:clrTo>
                <a:srgbClr val="FAFAFD">
                  <a:alpha val="0"/>
                </a:srgbClr>
              </a:clrTo>
            </a:clrChange>
            <a:lum contrast="48000"/>
          </a:blip>
          <a:srcRect/>
          <a:stretch>
            <a:fillRect/>
          </a:stretch>
        </p:blipFill>
        <p:spPr bwMode="auto">
          <a:xfrm>
            <a:off x="228600" y="228600"/>
            <a:ext cx="1876425" cy="2590800"/>
          </a:xfrm>
          <a:prstGeom prst="rect">
            <a:avLst/>
          </a:prstGeom>
          <a:noFill/>
          <a:ln w="9525">
            <a:noFill/>
            <a:miter lim="800000"/>
            <a:headEnd/>
            <a:tailEnd/>
          </a:ln>
        </p:spPr>
      </p:pic>
      <p:grpSp>
        <p:nvGrpSpPr>
          <p:cNvPr id="35847" name="Group 7"/>
          <p:cNvGrpSpPr>
            <a:grpSpLocks/>
          </p:cNvGrpSpPr>
          <p:nvPr/>
        </p:nvGrpSpPr>
        <p:grpSpPr bwMode="auto">
          <a:xfrm>
            <a:off x="3886200" y="2209800"/>
            <a:ext cx="1143000" cy="1143000"/>
            <a:chOff x="4608" y="384"/>
            <a:chExt cx="720" cy="720"/>
          </a:xfrm>
        </p:grpSpPr>
        <p:pic>
          <p:nvPicPr>
            <p:cNvPr id="35852" name="Picture 8" descr="globe_anim"/>
            <p:cNvPicPr>
              <a:picLocks noChangeAspect="1" noChangeArrowheads="1" noCrop="1"/>
            </p:cNvPicPr>
            <p:nvPr/>
          </p:nvPicPr>
          <p:blipFill>
            <a:blip r:embed="rId5"/>
            <a:srcRect/>
            <a:stretch>
              <a:fillRect/>
            </a:stretch>
          </p:blipFill>
          <p:spPr bwMode="auto">
            <a:xfrm>
              <a:off x="4608" y="384"/>
              <a:ext cx="720" cy="720"/>
            </a:xfrm>
            <a:prstGeom prst="rect">
              <a:avLst/>
            </a:prstGeom>
            <a:noFill/>
            <a:ln w="9525">
              <a:noFill/>
              <a:miter lim="800000"/>
              <a:headEnd/>
              <a:tailEnd/>
            </a:ln>
          </p:spPr>
        </p:pic>
        <p:sp>
          <p:nvSpPr>
            <p:cNvPr id="35853" name="Rectangle 9"/>
            <p:cNvSpPr>
              <a:spLocks noChangeArrowheads="1"/>
            </p:cNvSpPr>
            <p:nvPr/>
          </p:nvSpPr>
          <p:spPr bwMode="auto">
            <a:xfrm>
              <a:off x="4608" y="384"/>
              <a:ext cx="720" cy="720"/>
            </a:xfrm>
            <a:prstGeom prst="rect">
              <a:avLst/>
            </a:prstGeom>
            <a:noFill/>
            <a:ln w="19050">
              <a:solidFill>
                <a:schemeClr val="tx1"/>
              </a:solidFill>
              <a:miter lim="800000"/>
              <a:headEnd/>
              <a:tailEnd/>
            </a:ln>
          </p:spPr>
          <p:txBody>
            <a:bodyPr wrap="none" anchor="ctr"/>
            <a:lstStyle/>
            <a:p>
              <a:endParaRPr lang="en-US"/>
            </a:p>
          </p:txBody>
        </p:sp>
      </p:grpSp>
      <p:sp>
        <p:nvSpPr>
          <p:cNvPr id="217098" name="WordArt 10"/>
          <p:cNvSpPr>
            <a:spLocks noChangeArrowheads="1" noChangeShapeType="1" noTextEdit="1"/>
          </p:cNvSpPr>
          <p:nvPr/>
        </p:nvSpPr>
        <p:spPr bwMode="auto">
          <a:xfrm>
            <a:off x="457200" y="1066800"/>
            <a:ext cx="8305800" cy="5135563"/>
          </a:xfrm>
          <a:prstGeom prst="rect">
            <a:avLst/>
          </a:prstGeom>
        </p:spPr>
        <p:txBody>
          <a:bodyPr spcFirstLastPara="1" wrap="none" fromWordArt="1">
            <a:prstTxWarp prst="textArchUp">
              <a:avLst>
                <a:gd name="adj" fmla="val 11318020"/>
              </a:avLst>
            </a:prstTxWarp>
          </a:bodyPr>
          <a:lstStyle/>
          <a:p>
            <a:r>
              <a:rPr lang="en-US" sz="3600" b="1" kern="10" dirty="0">
                <a:ln w="9525">
                  <a:solidFill>
                    <a:srgbClr val="C0E6C5"/>
                  </a:solidFill>
                  <a:round/>
                  <a:headEnd/>
                  <a:tailEnd/>
                </a:ln>
                <a:solidFill>
                  <a:srgbClr val="FF0000"/>
                </a:solidFill>
                <a:effectLst>
                  <a:outerShdw dist="107763" dir="2700000" algn="ctr" rotWithShape="0">
                    <a:srgbClr val="868686">
                      <a:alpha val="50000"/>
                    </a:srgbClr>
                  </a:outerShdw>
                </a:effectLst>
                <a:latin typeface="Times New Roman"/>
                <a:cs typeface="Times New Roman"/>
              </a:rPr>
              <a:t>Bài học kết thúc.</a:t>
            </a:r>
          </a:p>
        </p:txBody>
      </p:sp>
      <p:sp>
        <p:nvSpPr>
          <p:cNvPr id="217099" name="WordArt 11"/>
          <p:cNvSpPr>
            <a:spLocks noChangeArrowheads="1" noChangeShapeType="1" noTextEdit="1"/>
          </p:cNvSpPr>
          <p:nvPr/>
        </p:nvSpPr>
        <p:spPr bwMode="auto">
          <a:xfrm>
            <a:off x="685800" y="3733800"/>
            <a:ext cx="7894638" cy="1147763"/>
          </a:xfrm>
          <a:prstGeom prst="rect">
            <a:avLst/>
          </a:prstGeom>
        </p:spPr>
        <p:txBody>
          <a:bodyPr wrap="none" fromWordArt="1">
            <a:prstTxWarp prst="textPlain">
              <a:avLst>
                <a:gd name="adj" fmla="val 50000"/>
              </a:avLst>
            </a:prstTxWarp>
          </a:bodyPr>
          <a:lstStyle/>
          <a:p>
            <a:r>
              <a:rPr lang="vi-VN" sz="1800" kern="10" dirty="0">
                <a:ln w="9525">
                  <a:solidFill>
                    <a:srgbClr val="0000FF"/>
                  </a:solidFill>
                  <a:round/>
                  <a:headEnd/>
                  <a:tailEnd/>
                </a:ln>
                <a:solidFill>
                  <a:srgbClr val="FFFFFF"/>
                </a:solidFill>
                <a:effectLst>
                  <a:prstShdw prst="shdw17" dist="17961" dir="13500000">
                    <a:srgbClr val="000099"/>
                  </a:prstShdw>
                </a:effectLst>
                <a:latin typeface="Times New Roman"/>
                <a:cs typeface="Times New Roman"/>
              </a:rPr>
              <a:t>Chúc các em học tập tốt, đạt kết quả cao trong học tập.</a:t>
            </a:r>
            <a:endParaRPr lang="en-US" sz="1800" kern="10" dirty="0">
              <a:ln w="9525">
                <a:solidFill>
                  <a:srgbClr val="0000FF"/>
                </a:solidFill>
                <a:round/>
                <a:headEnd/>
                <a:tailEnd/>
              </a:ln>
              <a:solidFill>
                <a:srgbClr val="FFFFFF"/>
              </a:solidFill>
              <a:effectLst>
                <a:prstShdw prst="shdw17" dist="17961" dir="13500000">
                  <a:srgbClr val="000099"/>
                </a:prstShdw>
              </a:effectLst>
              <a:latin typeface="Times New Roman"/>
              <a:cs typeface="Times New Roman"/>
            </a:endParaRPr>
          </a:p>
        </p:txBody>
      </p:sp>
      <p:pic>
        <p:nvPicPr>
          <p:cNvPr id="35851" name="Picture 13" descr="broot"/>
          <p:cNvPicPr>
            <a:picLocks noChangeAspect="1" noChangeArrowheads="1"/>
          </p:cNvPicPr>
          <p:nvPr/>
        </p:nvPicPr>
        <p:blipFill>
          <a:blip r:embed="rId6"/>
          <a:srcRect/>
          <a:stretch>
            <a:fillRect/>
          </a:stretch>
        </p:blipFill>
        <p:spPr bwMode="auto">
          <a:xfrm>
            <a:off x="7391400" y="5176838"/>
            <a:ext cx="1752600" cy="1681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withEffect">
                                  <p:stCondLst>
                                    <p:cond delay="0"/>
                                  </p:stCondLst>
                                  <p:childTnLst>
                                    <p:animClr clrSpc="rgb" dir="cw">
                                      <p:cBhvr>
                                        <p:cTn id="6" dur="1000" fill="hold"/>
                                        <p:tgtEl>
                                          <p:spTgt spid="217098"/>
                                        </p:tgtEl>
                                        <p:attrNameLst>
                                          <p:attrName>style.color</p:attrName>
                                        </p:attrNameLst>
                                      </p:cBhvr>
                                      <p:to>
                                        <a:srgbClr val="66FFFF"/>
                                      </p:to>
                                    </p:animClr>
                                    <p:set>
                                      <p:cBhvr>
                                        <p:cTn id="7" dur="1000" fill="hold"/>
                                        <p:tgtEl>
                                          <p:spTgt spid="217098"/>
                                        </p:tgtEl>
                                        <p:attrNameLst>
                                          <p:attrName>fill.type</p:attrName>
                                        </p:attrNameLst>
                                      </p:cBhvr>
                                      <p:to>
                                        <p:strVal val="solid"/>
                                      </p:to>
                                    </p:set>
                                    <p:set>
                                      <p:cBhvr>
                                        <p:cTn id="8" dur="1000" fill="hold"/>
                                        <p:tgtEl>
                                          <p:spTgt spid="217098"/>
                                        </p:tgtEl>
                                        <p:attrNameLst>
                                          <p:attrName>fill.on</p:attrName>
                                        </p:attrNameLst>
                                      </p:cBhvr>
                                      <p:to>
                                        <p:strVal val="true"/>
                                      </p:to>
                                    </p:set>
                                  </p:childTnLst>
                                </p:cTn>
                              </p:par>
                            </p:childTnLst>
                          </p:cTn>
                        </p:par>
                        <p:par>
                          <p:cTn id="9" fill="hold">
                            <p:stCondLst>
                              <p:cond delay="1000"/>
                            </p:stCondLst>
                            <p:childTnLst>
                              <p:par>
                                <p:cTn id="10" presetID="24" presetClass="entr" presetSubtype="0" fill="hold" grpId="0" nodeType="afterEffect">
                                  <p:stCondLst>
                                    <p:cond delay="0"/>
                                  </p:stCondLst>
                                  <p:childTnLst>
                                    <p:set>
                                      <p:cBhvr>
                                        <p:cTn id="11" dur="1" fill="hold">
                                          <p:stCondLst>
                                            <p:cond delay="0"/>
                                          </p:stCondLst>
                                        </p:cTn>
                                        <p:tgtEl>
                                          <p:spTgt spid="217099"/>
                                        </p:tgtEl>
                                        <p:attrNameLst>
                                          <p:attrName>style.visibility</p:attrName>
                                        </p:attrNameLst>
                                      </p:cBhvr>
                                      <p:to>
                                        <p:strVal val="visible"/>
                                      </p:to>
                                    </p:set>
                                    <p:anim to="" calcmode="lin" valueType="num">
                                      <p:cBhvr>
                                        <p:cTn id="12" dur="1" fill="hold"/>
                                        <p:tgtEl>
                                          <p:spTgt spid="217099"/>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Mai truong men ye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8" grpId="0" animBg="1"/>
      <p:bldP spid="2170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7CC63509-0F41-4835-8692-B2B64CDEBC61}"/>
              </a:ext>
            </a:extLst>
          </p:cNvPr>
          <p:cNvPicPr>
            <a:picLocks noChangeAspect="1"/>
          </p:cNvPicPr>
          <p:nvPr/>
        </p:nvPicPr>
        <p:blipFill rotWithShape="1">
          <a:blip r:embed="rId2"/>
          <a:srcRect l="43082" t="25892" r="27180" b="46622"/>
          <a:stretch/>
        </p:blipFill>
        <p:spPr>
          <a:xfrm>
            <a:off x="3505200" y="2590800"/>
            <a:ext cx="5638800" cy="4267200"/>
          </a:xfrm>
          <a:prstGeom prst="rect">
            <a:avLst/>
          </a:prstGeom>
        </p:spPr>
      </p:pic>
      <p:sp>
        <p:nvSpPr>
          <p:cNvPr id="15" name="TextBox 14"/>
          <p:cNvSpPr txBox="1"/>
          <p:nvPr/>
        </p:nvSpPr>
        <p:spPr>
          <a:xfrm>
            <a:off x="0" y="2362200"/>
            <a:ext cx="3581400" cy="1938992"/>
          </a:xfrm>
          <a:prstGeom prst="rect">
            <a:avLst/>
          </a:prstGeom>
          <a:solidFill>
            <a:srgbClr val="FFFFFF"/>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pic>
        <p:nvPicPr>
          <p:cNvPr id="16" name="Picture 15" descr="A picture containing water, outdoor&#10;&#10;Description automatically generated">
            <a:extLst>
              <a:ext uri="{FF2B5EF4-FFF2-40B4-BE49-F238E27FC236}">
                <a16:creationId xmlns="" xmlns:a16="http://schemas.microsoft.com/office/drawing/2014/main" id="{8C7633D3-C423-4FC3-B469-1860083A8380}"/>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4331712"/>
            <a:ext cx="3657599" cy="2526288"/>
          </a:xfrm>
          <a:prstGeom prst="rect">
            <a:avLst/>
          </a:prstGeom>
        </p:spPr>
      </p:pic>
      <p:sp>
        <p:nvSpPr>
          <p:cNvPr id="18" name="Rectangle 3"/>
          <p:cNvSpPr>
            <a:spLocks noChangeArrowheads="1"/>
          </p:cNvSpPr>
          <p:nvPr/>
        </p:nvSpPr>
        <p:spPr bwMode="auto">
          <a:xfrm>
            <a:off x="0" y="0"/>
            <a:ext cx="9144000" cy="2585323"/>
          </a:xfrm>
          <a:prstGeom prst="rect">
            <a:avLst/>
          </a:prstGeom>
          <a:solidFill>
            <a:srgbClr val="CCFF33"/>
          </a:solidFill>
          <a:ln w="9525" algn="ctr">
            <a:noFill/>
            <a:miter lim="800000"/>
            <a:headEnd/>
            <a:tailEnd/>
          </a:ln>
        </p:spPr>
        <p:txBody>
          <a:bodyPr wrap="square" anchor="ctr">
            <a:spAutoFit/>
          </a:bodyPr>
          <a:lstStyle/>
          <a:p>
            <a:pPr>
              <a:lnSpc>
                <a:spcPct val="150000"/>
              </a:lnSpc>
            </a:pPr>
            <a:r>
              <a:rPr lang="en-US" altLang="vi-VN" sz="3600" b="1" dirty="0" smtClean="0">
                <a:solidFill>
                  <a:srgbClr val="002060"/>
                </a:solidFill>
                <a:latin typeface="Times New Roman" pitchFamily="18" charset="0"/>
                <a:ea typeface="Calibri" pitchFamily="34" charset="0"/>
                <a:cs typeface="Times New Roman" pitchFamily="18" charset="0"/>
              </a:rPr>
              <a:t>TIẾT - BÀI 13. </a:t>
            </a:r>
          </a:p>
          <a:p>
            <a:pPr>
              <a:lnSpc>
                <a:spcPct val="150000"/>
              </a:lnSpc>
            </a:pPr>
            <a:r>
              <a:rPr lang="en-US" altLang="vi-VN" sz="3600" b="1" dirty="0" smtClean="0">
                <a:solidFill>
                  <a:srgbClr val="002060"/>
                </a:solidFill>
                <a:latin typeface="Times New Roman" pitchFamily="18" charset="0"/>
                <a:ea typeface="Calibri" pitchFamily="34" charset="0"/>
                <a:cs typeface="Times New Roman" pitchFamily="18" charset="0"/>
              </a:rPr>
              <a:t>CÁC DẠNG ĐỊA HÌNH CHÍNH </a:t>
            </a:r>
          </a:p>
          <a:p>
            <a:pPr>
              <a:lnSpc>
                <a:spcPct val="150000"/>
              </a:lnSpc>
            </a:pPr>
            <a:r>
              <a:rPr lang="en-US" altLang="vi-VN" sz="3600" b="1" dirty="0" smtClean="0">
                <a:solidFill>
                  <a:srgbClr val="002060"/>
                </a:solidFill>
                <a:latin typeface="Times New Roman" pitchFamily="18" charset="0"/>
                <a:ea typeface="Calibri" pitchFamily="34" charset="0"/>
                <a:cs typeface="Times New Roman" pitchFamily="18" charset="0"/>
              </a:rPr>
              <a:t>TRÊN TRÁI ĐẤT. KHOÁNG SẢN</a:t>
            </a:r>
            <a:endParaRPr lang="en-US" altLang="vi-VN" sz="3600" dirty="0">
              <a:solidFill>
                <a:srgbClr val="002060"/>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xmlns="" val="228779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1000"/>
                                        <p:tgtEl>
                                          <p:spTgt spid="1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amond(in)">
                                      <p:cBhvr>
                                        <p:cTn id="10" dur="1000"/>
                                        <p:tgtEl>
                                          <p:spTgt spid="15"/>
                                        </p:tgtEl>
                                      </p:cBhvr>
                                    </p:animEffect>
                                  </p:childTnLst>
                                </p:cTn>
                              </p:par>
                              <p:par>
                                <p:cTn id="11" presetID="8"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1000"/>
                                        <p:tgtEl>
                                          <p:spTgt spid="10"/>
                                        </p:tgtEl>
                                      </p:cBhvr>
                                    </p:animEffect>
                                  </p:childTnLst>
                                </p:cTn>
                              </p:par>
                              <p:par>
                                <p:cTn id="14" presetID="8"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amond(in)">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Grp="1" noChangeArrowheads="1"/>
          </p:cNvSpPr>
          <p:nvPr>
            <p:ph type="title"/>
          </p:nvPr>
        </p:nvSpPr>
        <p:spPr>
          <a:xfrm>
            <a:off x="228600" y="979716"/>
            <a:ext cx="8458200" cy="609600"/>
          </a:xfrm>
        </p:spPr>
        <p:txBody>
          <a:bodyPr/>
          <a:lstStyle/>
          <a:p>
            <a:pPr algn="l" eaLnBrk="1" hangingPunct="1"/>
            <a:r>
              <a:rPr lang="en-US" altLang="vi-VN" sz="2400" u="sng" dirty="0" smtClean="0">
                <a:solidFill>
                  <a:srgbClr val="000099"/>
                </a:solidFill>
                <a:effectLst/>
                <a:latin typeface="Times New Roman" pitchFamily="18" charset="0"/>
                <a:cs typeface="Times New Roman" pitchFamily="18" charset="0"/>
              </a:rPr>
              <a:t>1. Các dạng </a:t>
            </a:r>
            <a:r>
              <a:rPr lang="vi-VN" altLang="vi-VN" sz="2400" u="sng" dirty="0" smtClean="0">
                <a:solidFill>
                  <a:srgbClr val="000099"/>
                </a:solidFill>
                <a:effectLst/>
                <a:latin typeface="Times New Roman" pitchFamily="18" charset="0"/>
                <a:cs typeface="Times New Roman" pitchFamily="18" charset="0"/>
              </a:rPr>
              <a:t>địa</a:t>
            </a:r>
            <a:r>
              <a:rPr lang="en-US" altLang="vi-VN" sz="2400" u="sng" dirty="0" smtClean="0">
                <a:solidFill>
                  <a:srgbClr val="000099"/>
                </a:solidFill>
                <a:effectLst/>
                <a:latin typeface="Times New Roman" pitchFamily="18" charset="0"/>
                <a:cs typeface="Times New Roman" pitchFamily="18" charset="0"/>
              </a:rPr>
              <a:t> hình chính</a:t>
            </a:r>
            <a:endParaRPr lang="en-US" altLang="vi-VN" sz="2400" b="1" u="sng" dirty="0" smtClean="0">
              <a:solidFill>
                <a:srgbClr val="000099"/>
              </a:solidFill>
              <a:effectLst/>
              <a:latin typeface="Times New Roman" pitchFamily="18" charset="0"/>
              <a:cs typeface="Times New Roman" pitchFamily="18" charset="0"/>
            </a:endParaRPr>
          </a:p>
        </p:txBody>
      </p:sp>
      <p:sp>
        <p:nvSpPr>
          <p:cNvPr id="5" name="Rectangle 5"/>
          <p:cNvSpPr>
            <a:spLocks noChangeArrowheads="1"/>
          </p:cNvSpPr>
          <p:nvPr/>
        </p:nvSpPr>
        <p:spPr bwMode="auto">
          <a:xfrm>
            <a:off x="0" y="-38100"/>
            <a:ext cx="9144000" cy="9905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r>
              <a:rPr lang="en-US" b="1" dirty="0" smtClean="0">
                <a:latin typeface="Times New Roman" pitchFamily="18" charset="0"/>
              </a:rPr>
              <a:t>TIẾT  - BÀI  13. CÁC DẠNG ĐỊA HÌNH CHÍNH </a:t>
            </a:r>
          </a:p>
          <a:p>
            <a:r>
              <a:rPr lang="en-US" b="1" dirty="0" smtClean="0">
                <a:latin typeface="Times New Roman" pitchFamily="18" charset="0"/>
              </a:rPr>
              <a:t>TRÊN TRÁI ĐẤT. KHOÁNG SẢN</a:t>
            </a:r>
            <a:endParaRPr lang="en-US" b="1" dirty="0">
              <a:latin typeface="Times New Roman" pitchFamily="18" charset="0"/>
            </a:endParaRPr>
          </a:p>
        </p:txBody>
      </p:sp>
      <p:sp>
        <p:nvSpPr>
          <p:cNvPr id="6" name="Text Box 8"/>
          <p:cNvSpPr txBox="1">
            <a:spLocks noChangeArrowheads="1"/>
          </p:cNvSpPr>
          <p:nvPr/>
        </p:nvSpPr>
        <p:spPr bwMode="auto">
          <a:xfrm>
            <a:off x="0" y="838200"/>
            <a:ext cx="9144000" cy="276225"/>
          </a:xfrm>
          <a:prstGeom prst="rect">
            <a:avLst/>
          </a:prstGeom>
          <a:solidFill>
            <a:srgbClr val="00FFFF"/>
          </a:solidFill>
          <a:ln w="9525">
            <a:noFill/>
            <a:miter lim="800000"/>
            <a:headEnd/>
            <a:tailEnd/>
          </a:ln>
          <a:effectLst/>
        </p:spPr>
        <p:txBody>
          <a:bodyPr>
            <a:spAutoFit/>
          </a:bodyPr>
          <a:lstStyle/>
          <a:p>
            <a:pPr algn="l"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7" name="Picture 9" descr="TRAIDAT"/>
          <p:cNvPicPr>
            <a:picLocks noChangeAspect="1" noChangeArrowheads="1" noCrop="1"/>
          </p:cNvPicPr>
          <p:nvPr/>
        </p:nvPicPr>
        <p:blipFill>
          <a:blip r:embed="rId2"/>
          <a:srcRect/>
          <a:stretch>
            <a:fillRect/>
          </a:stretch>
        </p:blipFill>
        <p:spPr bwMode="auto">
          <a:xfrm>
            <a:off x="8382000" y="-52387"/>
            <a:ext cx="685800" cy="890588"/>
          </a:xfrm>
          <a:prstGeom prst="rect">
            <a:avLst/>
          </a:prstGeom>
          <a:noFill/>
          <a:ln w="9525">
            <a:noFill/>
            <a:miter lim="800000"/>
            <a:headEnd/>
            <a:tailEnd/>
          </a:ln>
        </p:spPr>
      </p:pic>
      <p:pic>
        <p:nvPicPr>
          <p:cNvPr id="8" name="Picture 10" descr="ringwrlmed2_b"/>
          <p:cNvPicPr>
            <a:picLocks noChangeAspect="1" noChangeArrowheads="1" noCrop="1"/>
          </p:cNvPicPr>
          <p:nvPr/>
        </p:nvPicPr>
        <p:blipFill>
          <a:blip r:embed="rId3"/>
          <a:srcRect/>
          <a:stretch>
            <a:fillRect/>
          </a:stretch>
        </p:blipFill>
        <p:spPr bwMode="auto">
          <a:xfrm>
            <a:off x="0" y="-190500"/>
            <a:ext cx="819150" cy="1228726"/>
          </a:xfrm>
          <a:prstGeom prst="rect">
            <a:avLst/>
          </a:prstGeom>
          <a:noFill/>
          <a:ln w="9525">
            <a:noFill/>
            <a:miter lim="800000"/>
            <a:headEnd/>
            <a:tailEnd/>
          </a:ln>
        </p:spPr>
      </p:pic>
      <p:sp>
        <p:nvSpPr>
          <p:cNvPr id="4097" name="Rectangle 1"/>
          <p:cNvSpPr>
            <a:spLocks noChangeArrowheads="1"/>
          </p:cNvSpPr>
          <p:nvPr/>
        </p:nvSpPr>
        <p:spPr bwMode="auto">
          <a:xfrm>
            <a:off x="127002" y="1603830"/>
            <a:ext cx="8915400" cy="600164"/>
          </a:xfrm>
          <a:prstGeom prst="rect">
            <a:avLst/>
          </a:prstGeom>
          <a:solidFill>
            <a:srgbClr val="FFFFFF"/>
          </a:solidFill>
          <a:ln w="9525">
            <a:solidFill>
              <a:srgbClr val="0000FF"/>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en-US" sz="2200" b="1" i="1" dirty="0" smtClean="0">
                <a:solidFill>
                  <a:srgbClr val="0000FF"/>
                </a:solidFill>
                <a:latin typeface="+mj-lt"/>
              </a:rPr>
              <a:t>Dựa vào hình dưới đây, hãy kể tên các dạng địa hình chính trên Trái Đất.</a:t>
            </a:r>
            <a:endParaRPr lang="en-US" sz="2200" b="1" i="1" dirty="0">
              <a:solidFill>
                <a:srgbClr val="0000FF"/>
              </a:solidFill>
              <a:latin typeface="+mj-lt"/>
            </a:endParaRPr>
          </a:p>
        </p:txBody>
      </p:sp>
      <p:pic>
        <p:nvPicPr>
          <p:cNvPr id="9" name="Picture 8"/>
          <p:cNvPicPr/>
          <p:nvPr/>
        </p:nvPicPr>
        <p:blipFill>
          <a:blip r:embed="rId4"/>
          <a:srcRect/>
          <a:stretch>
            <a:fillRect/>
          </a:stretch>
        </p:blipFill>
        <p:spPr bwMode="auto">
          <a:xfrm>
            <a:off x="762000" y="2362200"/>
            <a:ext cx="7620000" cy="4495800"/>
          </a:xfrm>
          <a:prstGeom prst="rect">
            <a:avLst/>
          </a:prstGeom>
          <a:noFill/>
          <a:ln w="9525">
            <a:solidFill>
              <a:srgbClr val="0000FF"/>
            </a:solidFill>
            <a:miter lim="800000"/>
            <a:headEnd/>
            <a:tailEnd/>
          </a:ln>
        </p:spPr>
      </p:pic>
      <p:sp>
        <p:nvSpPr>
          <p:cNvPr id="14" name="Oval 13"/>
          <p:cNvSpPr/>
          <p:nvPr/>
        </p:nvSpPr>
        <p:spPr bwMode="auto">
          <a:xfrm>
            <a:off x="3505200" y="2362200"/>
            <a:ext cx="914400" cy="64918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charset="0"/>
            </a:endParaRPr>
          </a:p>
        </p:txBody>
      </p:sp>
      <p:sp>
        <p:nvSpPr>
          <p:cNvPr id="15" name="Oval 14"/>
          <p:cNvSpPr/>
          <p:nvPr/>
        </p:nvSpPr>
        <p:spPr bwMode="auto">
          <a:xfrm>
            <a:off x="3962400" y="4343400"/>
            <a:ext cx="914400" cy="64918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charset="0"/>
            </a:endParaRPr>
          </a:p>
        </p:txBody>
      </p:sp>
      <p:sp>
        <p:nvSpPr>
          <p:cNvPr id="16" name="Oval 15"/>
          <p:cNvSpPr/>
          <p:nvPr/>
        </p:nvSpPr>
        <p:spPr bwMode="auto">
          <a:xfrm>
            <a:off x="4495800" y="3124200"/>
            <a:ext cx="914400" cy="64918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charset="0"/>
            </a:endParaRPr>
          </a:p>
        </p:txBody>
      </p:sp>
      <p:sp>
        <p:nvSpPr>
          <p:cNvPr id="17" name="Oval 16"/>
          <p:cNvSpPr/>
          <p:nvPr/>
        </p:nvSpPr>
        <p:spPr bwMode="auto">
          <a:xfrm>
            <a:off x="6781800" y="2514600"/>
            <a:ext cx="914400" cy="64918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097"/>
                                        </p:tgtEl>
                                        <p:attrNameLst>
                                          <p:attrName>style.visibility</p:attrName>
                                        </p:attrNameLst>
                                      </p:cBhvr>
                                      <p:to>
                                        <p:strVal val="visible"/>
                                      </p:to>
                                    </p:set>
                                    <p:anim calcmode="lin" valueType="num">
                                      <p:cBhvr>
                                        <p:cTn id="14" dur="1000" fill="hold"/>
                                        <p:tgtEl>
                                          <p:spTgt spid="4097"/>
                                        </p:tgtEl>
                                        <p:attrNameLst>
                                          <p:attrName>ppt_x</p:attrName>
                                        </p:attrNameLst>
                                      </p:cBhvr>
                                      <p:tavLst>
                                        <p:tav tm="0">
                                          <p:val>
                                            <p:strVal val="#ppt_x-.2"/>
                                          </p:val>
                                        </p:tav>
                                        <p:tav tm="100000">
                                          <p:val>
                                            <p:strVal val="#ppt_x"/>
                                          </p:val>
                                        </p:tav>
                                      </p:tavLst>
                                    </p:anim>
                                    <p:anim calcmode="lin" valueType="num">
                                      <p:cBhvr>
                                        <p:cTn id="15" dur="1000" fill="hold"/>
                                        <p:tgtEl>
                                          <p:spTgt spid="409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097"/>
                                        </p:tgtEl>
                                      </p:cBhvr>
                                    </p:animEffect>
                                  </p:childTnLst>
                                </p:cTn>
                              </p:par>
                              <p:par>
                                <p:cTn id="17" presetID="29"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amond(in)">
                                      <p:cBhvr>
                                        <p:cTn id="26" dur="1000"/>
                                        <p:tgtEl>
                                          <p:spTgt spid="14"/>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amond(in)">
                                      <p:cBhvr>
                                        <p:cTn id="29" dur="1000"/>
                                        <p:tgtEl>
                                          <p:spTgt spid="16"/>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amond(in)">
                                      <p:cBhvr>
                                        <p:cTn id="32" dur="1000"/>
                                        <p:tgtEl>
                                          <p:spTgt spid="17"/>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amond(in)">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97"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B43B7EAD-6B9E-4540-8F9C-59D90CEAE18F}"/>
              </a:ext>
            </a:extLst>
          </p:cNvPr>
          <p:cNvSpPr/>
          <p:nvPr/>
        </p:nvSpPr>
        <p:spPr>
          <a:xfrm>
            <a:off x="740243" y="1996440"/>
            <a:ext cx="237691" cy="45161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itchFamily="18" charset="0"/>
              <a:cs typeface="Times New Roman" pitchFamily="18" charset="0"/>
            </a:endParaRPr>
          </a:p>
        </p:txBody>
      </p:sp>
      <p:sp>
        <p:nvSpPr>
          <p:cNvPr id="16" name="Rounded Rectangle 7">
            <a:extLst>
              <a:ext uri="{FF2B5EF4-FFF2-40B4-BE49-F238E27FC236}">
                <a16:creationId xmlns="" xmlns:a16="http://schemas.microsoft.com/office/drawing/2014/main" id="{CED8F4B8-6D17-40D5-91F0-99D538E443B4}"/>
              </a:ext>
            </a:extLst>
          </p:cNvPr>
          <p:cNvSpPr/>
          <p:nvPr/>
        </p:nvSpPr>
        <p:spPr>
          <a:xfrm>
            <a:off x="457199" y="990600"/>
            <a:ext cx="8382001" cy="1122680"/>
          </a:xfrm>
          <a:prstGeom prst="roundRect">
            <a:avLst/>
          </a:prstGeom>
          <a:solidFill>
            <a:srgbClr val="1CC4D6"/>
          </a:solidFill>
          <a:ln>
            <a:solidFill>
              <a:srgbClr val="00B0F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17" name="Rectangle 16">
            <a:extLst>
              <a:ext uri="{FF2B5EF4-FFF2-40B4-BE49-F238E27FC236}">
                <a16:creationId xmlns="" xmlns:a16="http://schemas.microsoft.com/office/drawing/2014/main" id="{72BC5CA3-CAA7-494D-9824-B057CF42B613}"/>
              </a:ext>
            </a:extLst>
          </p:cNvPr>
          <p:cNvSpPr/>
          <p:nvPr/>
        </p:nvSpPr>
        <p:spPr>
          <a:xfrm>
            <a:off x="762000" y="5773056"/>
            <a:ext cx="3124200" cy="771158"/>
          </a:xfrm>
          <a:prstGeom prst="rect">
            <a:avLst/>
          </a:prstGeom>
          <a:solidFill>
            <a:srgbClr val="CC00FF"/>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en-US" sz="2300" b="1" i="1" dirty="0" smtClean="0">
                <a:solidFill>
                  <a:srgbClr val="FFFFFF"/>
                </a:solidFill>
                <a:latin typeface="+mj-lt"/>
                <a:cs typeface="Arial" panose="020B0604020202020204" pitchFamily="34" charset="0"/>
              </a:rPr>
              <a:t>     Địa hình </a:t>
            </a:r>
            <a:r>
              <a:rPr lang="vi-VN" sz="2300" b="1" i="1" dirty="0" smtClean="0">
                <a:solidFill>
                  <a:srgbClr val="FFFFFF"/>
                </a:solidFill>
                <a:latin typeface="+mj-lt"/>
                <a:cs typeface="Arial" panose="020B0604020202020204" pitchFamily="34" charset="0"/>
              </a:rPr>
              <a:t>đồ</a:t>
            </a:r>
            <a:r>
              <a:rPr lang="en-US" sz="2300" b="1" i="1" dirty="0" smtClean="0">
                <a:solidFill>
                  <a:srgbClr val="FFFFFF"/>
                </a:solidFill>
                <a:latin typeface="+mj-lt"/>
                <a:cs typeface="Arial" panose="020B0604020202020204" pitchFamily="34" charset="0"/>
              </a:rPr>
              <a:t>ng b</a:t>
            </a:r>
            <a:r>
              <a:rPr lang="vi-VN" sz="2300" b="1" i="1" dirty="0" smtClean="0">
                <a:solidFill>
                  <a:srgbClr val="FFFFFF"/>
                </a:solidFill>
                <a:latin typeface="+mj-lt"/>
                <a:cs typeface="Arial" panose="020B0604020202020204" pitchFamily="34" charset="0"/>
              </a:rPr>
              <a:t>ằng</a:t>
            </a:r>
            <a:endParaRPr lang="en-US" sz="2300" b="1" i="1" dirty="0">
              <a:solidFill>
                <a:srgbClr val="FFFFFF"/>
              </a:solidFill>
              <a:latin typeface="+mj-lt"/>
              <a:cs typeface="Arial" panose="020B0604020202020204" pitchFamily="34" charset="0"/>
            </a:endParaRPr>
          </a:p>
        </p:txBody>
      </p:sp>
      <p:sp>
        <p:nvSpPr>
          <p:cNvPr id="18" name="Rectangle 17">
            <a:extLst>
              <a:ext uri="{FF2B5EF4-FFF2-40B4-BE49-F238E27FC236}">
                <a16:creationId xmlns="" xmlns:a16="http://schemas.microsoft.com/office/drawing/2014/main" id="{537B487B-CC03-4D48-A8E0-8172C82ED86D}"/>
              </a:ext>
            </a:extLst>
          </p:cNvPr>
          <p:cNvSpPr/>
          <p:nvPr/>
        </p:nvSpPr>
        <p:spPr>
          <a:xfrm>
            <a:off x="737972" y="3516145"/>
            <a:ext cx="2462428" cy="758615"/>
          </a:xfrm>
          <a:prstGeom prst="rect">
            <a:avLst/>
          </a:prstGeom>
          <a:solidFill>
            <a:srgbClr val="00682F"/>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en-US" sz="2300" b="1" i="1" dirty="0" smtClean="0">
                <a:solidFill>
                  <a:srgbClr val="FFFFFF"/>
                </a:solidFill>
                <a:latin typeface="+mj-lt"/>
                <a:cs typeface="Arial" panose="020B0604020202020204" pitchFamily="34" charset="0"/>
              </a:rPr>
              <a:t>      Địa hình </a:t>
            </a:r>
            <a:r>
              <a:rPr lang="vi-VN" sz="2300" b="1" i="1" dirty="0" smtClean="0">
                <a:solidFill>
                  <a:srgbClr val="FFFFFF"/>
                </a:solidFill>
                <a:latin typeface="+mj-lt"/>
                <a:cs typeface="Arial" panose="020B0604020202020204" pitchFamily="34" charset="0"/>
              </a:rPr>
              <a:t>đồi </a:t>
            </a:r>
            <a:endParaRPr lang="en-US" sz="2300" b="1" i="1" dirty="0">
              <a:solidFill>
                <a:srgbClr val="FFFFFF"/>
              </a:solidFill>
              <a:latin typeface="+mj-lt"/>
              <a:cs typeface="Arial" panose="020B0604020202020204" pitchFamily="34" charset="0"/>
            </a:endParaRPr>
          </a:p>
        </p:txBody>
      </p:sp>
      <p:sp>
        <p:nvSpPr>
          <p:cNvPr id="19" name="Oval 18">
            <a:extLst>
              <a:ext uri="{FF2B5EF4-FFF2-40B4-BE49-F238E27FC236}">
                <a16:creationId xmlns="" xmlns:a16="http://schemas.microsoft.com/office/drawing/2014/main" id="{E31B83D9-139A-4A84-836E-FFD29DE5F23B}"/>
              </a:ext>
            </a:extLst>
          </p:cNvPr>
          <p:cNvSpPr/>
          <p:nvPr/>
        </p:nvSpPr>
        <p:spPr>
          <a:xfrm>
            <a:off x="504001" y="5833836"/>
            <a:ext cx="609600" cy="660400"/>
          </a:xfrm>
          <a:prstGeom prst="ellipse">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4</a:t>
            </a:r>
            <a:endParaRPr lang="en-US" sz="3200" b="1" dirty="0">
              <a:latin typeface="Times New Roman" pitchFamily="18" charset="0"/>
              <a:cs typeface="Times New Roman" pitchFamily="18" charset="0"/>
            </a:endParaRPr>
          </a:p>
        </p:txBody>
      </p:sp>
      <p:sp>
        <p:nvSpPr>
          <p:cNvPr id="20" name="Oval 19">
            <a:extLst>
              <a:ext uri="{FF2B5EF4-FFF2-40B4-BE49-F238E27FC236}">
                <a16:creationId xmlns="" xmlns:a16="http://schemas.microsoft.com/office/drawing/2014/main" id="{9D5B7219-05B9-44AC-9CC3-3D51AC8E02E7}"/>
              </a:ext>
            </a:extLst>
          </p:cNvPr>
          <p:cNvSpPr/>
          <p:nvPr/>
        </p:nvSpPr>
        <p:spPr>
          <a:xfrm>
            <a:off x="537044" y="3590652"/>
            <a:ext cx="609600" cy="660400"/>
          </a:xfrm>
          <a:prstGeom prst="ellipse">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2</a:t>
            </a:r>
            <a:endParaRPr lang="en-US" sz="3200" b="1" dirty="0">
              <a:latin typeface="Times New Roman" pitchFamily="18" charset="0"/>
              <a:cs typeface="Times New Roman" pitchFamily="18" charset="0"/>
            </a:endParaRPr>
          </a:p>
        </p:txBody>
      </p:sp>
      <p:sp>
        <p:nvSpPr>
          <p:cNvPr id="21" name="Rectangle 20">
            <a:extLst>
              <a:ext uri="{FF2B5EF4-FFF2-40B4-BE49-F238E27FC236}">
                <a16:creationId xmlns="" xmlns:a16="http://schemas.microsoft.com/office/drawing/2014/main" id="{B5047EEA-3804-42E3-A033-AE7AEE079CAD}"/>
              </a:ext>
            </a:extLst>
          </p:cNvPr>
          <p:cNvSpPr/>
          <p:nvPr/>
        </p:nvSpPr>
        <p:spPr>
          <a:xfrm>
            <a:off x="762001" y="4669968"/>
            <a:ext cx="3124200" cy="714879"/>
          </a:xfrm>
          <a:prstGeom prst="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en-US" sz="2300" b="1" i="1" dirty="0" smtClean="0">
                <a:solidFill>
                  <a:srgbClr val="FFFFFF"/>
                </a:solidFill>
                <a:latin typeface="+mj-lt"/>
                <a:cs typeface="Arial" panose="020B0604020202020204" pitchFamily="34" charset="0"/>
              </a:rPr>
              <a:t>     Địa hình cao nguyên</a:t>
            </a:r>
            <a:endParaRPr lang="en-US" sz="2300" b="1" i="1" dirty="0">
              <a:solidFill>
                <a:srgbClr val="FFFFFF"/>
              </a:solidFill>
              <a:latin typeface="+mj-lt"/>
              <a:cs typeface="Arial" panose="020B0604020202020204" pitchFamily="34" charset="0"/>
            </a:endParaRPr>
          </a:p>
        </p:txBody>
      </p:sp>
      <p:sp>
        <p:nvSpPr>
          <p:cNvPr id="22" name="Oval 21">
            <a:extLst>
              <a:ext uri="{FF2B5EF4-FFF2-40B4-BE49-F238E27FC236}">
                <a16:creationId xmlns="" xmlns:a16="http://schemas.microsoft.com/office/drawing/2014/main" id="{F4DDEA1E-CBB2-4A01-B96A-267797F405C8}"/>
              </a:ext>
            </a:extLst>
          </p:cNvPr>
          <p:cNvSpPr/>
          <p:nvPr/>
        </p:nvSpPr>
        <p:spPr>
          <a:xfrm>
            <a:off x="537044" y="4725183"/>
            <a:ext cx="609600" cy="660400"/>
          </a:xfrm>
          <a:prstGeom prst="ellipse">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3</a:t>
            </a:r>
            <a:endParaRPr lang="en-US" sz="3200" b="1" dirty="0">
              <a:latin typeface="Times New Roman" pitchFamily="18" charset="0"/>
              <a:cs typeface="Times New Roman" pitchFamily="18" charset="0"/>
            </a:endParaRPr>
          </a:p>
        </p:txBody>
      </p:sp>
      <p:sp>
        <p:nvSpPr>
          <p:cNvPr id="23" name="TextBox 22">
            <a:extLst>
              <a:ext uri="{FF2B5EF4-FFF2-40B4-BE49-F238E27FC236}">
                <a16:creationId xmlns="" xmlns:a16="http://schemas.microsoft.com/office/drawing/2014/main" id="{C9F90AD5-E03E-463B-83A8-E548945109E2}"/>
              </a:ext>
            </a:extLst>
          </p:cNvPr>
          <p:cNvSpPr txBox="1"/>
          <p:nvPr/>
        </p:nvSpPr>
        <p:spPr>
          <a:xfrm>
            <a:off x="393231" y="889429"/>
            <a:ext cx="8248402" cy="1200329"/>
          </a:xfrm>
          <a:prstGeom prst="rect">
            <a:avLst/>
          </a:prstGeom>
          <a:noFill/>
        </p:spPr>
        <p:txBody>
          <a:bodyPr wrap="square" rtlCol="0">
            <a:spAutoFit/>
          </a:bodyPr>
          <a:lstStyle/>
          <a:p>
            <a:pPr algn="just">
              <a:lnSpc>
                <a:spcPct val="150000"/>
              </a:lnSpc>
            </a:pPr>
            <a:r>
              <a:rPr lang="en-US" b="1" i="1" dirty="0" smtClean="0">
                <a:solidFill>
                  <a:srgbClr val="0000FF"/>
                </a:solidFill>
                <a:latin typeface="+mj-lt"/>
                <a:cs typeface="Arial" panose="020B0604020202020204" pitchFamily="34" charset="0"/>
              </a:rPr>
              <a:t>Khai thác thông tin mục 1 và quan sát hình 1,2,3,4 SGK, các nhóm 1,2,3,4 hoàn thành phiếu học tập sau:</a:t>
            </a:r>
            <a:endParaRPr lang="en-US" b="1" i="1" dirty="0">
              <a:solidFill>
                <a:srgbClr val="0000FF"/>
              </a:solidFill>
              <a:latin typeface="+mj-lt"/>
              <a:cs typeface="Arial" panose="020B0604020202020204" pitchFamily="34" charset="0"/>
            </a:endParaRPr>
          </a:p>
        </p:txBody>
      </p:sp>
      <p:sp>
        <p:nvSpPr>
          <p:cNvPr id="24" name="Rectangle 23">
            <a:extLst>
              <a:ext uri="{FF2B5EF4-FFF2-40B4-BE49-F238E27FC236}">
                <a16:creationId xmlns="" xmlns:a16="http://schemas.microsoft.com/office/drawing/2014/main" id="{E0786DD1-605C-4571-9903-162532261837}"/>
              </a:ext>
            </a:extLst>
          </p:cNvPr>
          <p:cNvSpPr/>
          <p:nvPr/>
        </p:nvSpPr>
        <p:spPr>
          <a:xfrm>
            <a:off x="737972" y="2425763"/>
            <a:ext cx="2462428" cy="714879"/>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en-US" sz="2000" b="1" i="1" dirty="0" smtClean="0">
                <a:solidFill>
                  <a:srgbClr val="0000FF"/>
                </a:solidFill>
                <a:latin typeface="+mj-lt"/>
                <a:cs typeface="Arial" panose="020B0604020202020204" pitchFamily="34" charset="0"/>
              </a:rPr>
              <a:t>       </a:t>
            </a:r>
            <a:r>
              <a:rPr lang="en-US" sz="2300" b="1" i="1" dirty="0" smtClean="0">
                <a:solidFill>
                  <a:srgbClr val="0000FF"/>
                </a:solidFill>
                <a:latin typeface="+mj-lt"/>
                <a:cs typeface="Arial" panose="020B0604020202020204" pitchFamily="34" charset="0"/>
              </a:rPr>
              <a:t>Địa hình núi</a:t>
            </a:r>
            <a:endParaRPr lang="en-US" sz="2300" b="1" i="1" dirty="0">
              <a:solidFill>
                <a:srgbClr val="0000FF"/>
              </a:solidFill>
              <a:latin typeface="+mj-lt"/>
              <a:cs typeface="Arial" panose="020B0604020202020204" pitchFamily="34" charset="0"/>
            </a:endParaRPr>
          </a:p>
        </p:txBody>
      </p:sp>
      <p:sp>
        <p:nvSpPr>
          <p:cNvPr id="25" name="Oval 24">
            <a:extLst>
              <a:ext uri="{FF2B5EF4-FFF2-40B4-BE49-F238E27FC236}">
                <a16:creationId xmlns="" xmlns:a16="http://schemas.microsoft.com/office/drawing/2014/main" id="{4ACE269A-3F32-4CE2-A1C7-15292570B925}"/>
              </a:ext>
            </a:extLst>
          </p:cNvPr>
          <p:cNvSpPr/>
          <p:nvPr/>
        </p:nvSpPr>
        <p:spPr>
          <a:xfrm>
            <a:off x="537043" y="2469789"/>
            <a:ext cx="609600" cy="660400"/>
          </a:xfrm>
          <a:prstGeom prst="ellipse">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1</a:t>
            </a:r>
            <a:endParaRPr lang="en-US" sz="3200" b="1" dirty="0">
              <a:latin typeface="Times New Roman" pitchFamily="18" charset="0"/>
              <a:cs typeface="Times New Roman" pitchFamily="18" charset="0"/>
            </a:endParaRPr>
          </a:p>
        </p:txBody>
      </p:sp>
      <p:sp>
        <p:nvSpPr>
          <p:cNvPr id="26" name="Rectangle 25">
            <a:extLst>
              <a:ext uri="{FF2B5EF4-FFF2-40B4-BE49-F238E27FC236}">
                <a16:creationId xmlns="" xmlns:a16="http://schemas.microsoft.com/office/drawing/2014/main" id="{7CF1F435-B13E-4A35-9F33-F5C7BFD5DD88}"/>
              </a:ext>
            </a:extLst>
          </p:cNvPr>
          <p:cNvSpPr/>
          <p:nvPr/>
        </p:nvSpPr>
        <p:spPr>
          <a:xfrm>
            <a:off x="2590800" y="58056"/>
            <a:ext cx="4699591" cy="704259"/>
          </a:xfrm>
          <a:prstGeom prst="rect">
            <a:avLst/>
          </a:prstGeom>
          <a:solidFill>
            <a:srgbClr val="FF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00B050"/>
                </a:solidFill>
                <a:latin typeface="+mj-lt"/>
                <a:cs typeface="Arial" panose="020B0604020202020204" pitchFamily="34" charset="0"/>
              </a:rPr>
              <a:t>THẢO LUẬN </a:t>
            </a:r>
            <a:r>
              <a:rPr lang="en-US" sz="2600" b="1" dirty="0" smtClean="0">
                <a:solidFill>
                  <a:srgbClr val="00B050"/>
                </a:solidFill>
                <a:latin typeface="+mj-lt"/>
                <a:cs typeface="Arial" panose="020B0604020202020204" pitchFamily="34" charset="0"/>
              </a:rPr>
              <a:t>NHÓM</a:t>
            </a:r>
            <a:endParaRPr lang="en-US" sz="2600" b="1" dirty="0">
              <a:solidFill>
                <a:srgbClr val="00B050"/>
              </a:solidFill>
              <a:latin typeface="+mj-lt"/>
              <a:cs typeface="Arial" panose="020B0604020202020204" pitchFamily="34" charset="0"/>
            </a:endParaRPr>
          </a:p>
        </p:txBody>
      </p:sp>
      <p:graphicFrame>
        <p:nvGraphicFramePr>
          <p:cNvPr id="32" name="Table 31"/>
          <p:cNvGraphicFramePr>
            <a:graphicFrameLocks noGrp="1"/>
          </p:cNvGraphicFramePr>
          <p:nvPr/>
        </p:nvGraphicFramePr>
        <p:xfrm>
          <a:off x="3505200" y="2895600"/>
          <a:ext cx="5410199" cy="1664208"/>
        </p:xfrm>
        <a:graphic>
          <a:graphicData uri="http://schemas.openxmlformats.org/drawingml/2006/table">
            <a:tbl>
              <a:tblPr/>
              <a:tblGrid>
                <a:gridCol w="1219200"/>
                <a:gridCol w="1092581"/>
                <a:gridCol w="1032806"/>
                <a:gridCol w="1032806"/>
                <a:gridCol w="1032806"/>
              </a:tblGrid>
              <a:tr h="0">
                <a:tc>
                  <a:txBody>
                    <a:bodyPr/>
                    <a:lstStyle/>
                    <a:p>
                      <a:pPr algn="ctr">
                        <a:lnSpc>
                          <a:spcPct val="120000"/>
                        </a:lnSpc>
                        <a:spcBef>
                          <a:spcPts val="600"/>
                        </a:spcBef>
                        <a:spcAft>
                          <a:spcPts val="0"/>
                        </a:spcAft>
                      </a:pPr>
                      <a:r>
                        <a:rPr lang="en-US" sz="1300" b="1">
                          <a:solidFill>
                            <a:srgbClr val="000000"/>
                          </a:solidFill>
                          <a:latin typeface="Times New Roman"/>
                          <a:ea typeface="Calibri"/>
                        </a:rPr>
                        <a:t>Tiêu chí</a:t>
                      </a:r>
                      <a:endParaRPr lang="en-US" sz="1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600"/>
                        </a:spcBef>
                        <a:spcAft>
                          <a:spcPts val="0"/>
                        </a:spcAft>
                      </a:pPr>
                      <a:r>
                        <a:rPr lang="en-US" sz="1300" b="1">
                          <a:solidFill>
                            <a:srgbClr val="000000"/>
                          </a:solidFill>
                          <a:latin typeface="Times New Roman"/>
                          <a:ea typeface="Calibri"/>
                        </a:rPr>
                        <a:t>Núi</a:t>
                      </a:r>
                      <a:endParaRPr lang="en-US" sz="1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600"/>
                        </a:spcBef>
                        <a:spcAft>
                          <a:spcPts val="0"/>
                        </a:spcAft>
                      </a:pPr>
                      <a:r>
                        <a:rPr lang="en-US" sz="1300" b="1">
                          <a:solidFill>
                            <a:srgbClr val="000000"/>
                          </a:solidFill>
                          <a:latin typeface="Times New Roman"/>
                          <a:ea typeface="Calibri"/>
                        </a:rPr>
                        <a:t>Đồi</a:t>
                      </a:r>
                      <a:endParaRPr lang="en-US" sz="1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600"/>
                        </a:spcBef>
                        <a:spcAft>
                          <a:spcPts val="0"/>
                        </a:spcAft>
                      </a:pPr>
                      <a:r>
                        <a:rPr lang="en-US" sz="1300" b="1">
                          <a:solidFill>
                            <a:srgbClr val="000000"/>
                          </a:solidFill>
                          <a:latin typeface="Times New Roman"/>
                          <a:ea typeface="Calibri"/>
                        </a:rPr>
                        <a:t>Cao nguyên</a:t>
                      </a:r>
                      <a:endParaRPr lang="en-US" sz="1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600"/>
                        </a:spcBef>
                        <a:spcAft>
                          <a:spcPts val="0"/>
                        </a:spcAft>
                      </a:pPr>
                      <a:r>
                        <a:rPr lang="en-US" sz="1300" b="1">
                          <a:solidFill>
                            <a:srgbClr val="000000"/>
                          </a:solidFill>
                          <a:latin typeface="Times New Roman"/>
                          <a:ea typeface="Calibri"/>
                        </a:rPr>
                        <a:t>Đồng bằng</a:t>
                      </a:r>
                      <a:endParaRPr lang="en-US" sz="1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0">
                <a:tc>
                  <a:txBody>
                    <a:bodyPr/>
                    <a:lstStyle/>
                    <a:p>
                      <a:pPr algn="just">
                        <a:lnSpc>
                          <a:spcPct val="120000"/>
                        </a:lnSpc>
                        <a:spcBef>
                          <a:spcPts val="600"/>
                        </a:spcBef>
                        <a:spcAft>
                          <a:spcPts val="0"/>
                        </a:spcAft>
                      </a:pPr>
                      <a:r>
                        <a:rPr lang="en-US" sz="1300">
                          <a:solidFill>
                            <a:srgbClr val="000000"/>
                          </a:solidFill>
                          <a:latin typeface="Times New Roman"/>
                          <a:ea typeface="Calibri"/>
                        </a:rPr>
                        <a:t>Là dạng địa hình</a:t>
                      </a:r>
                      <a:endParaRPr lang="en-US" sz="1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endParaRPr lang="en-US" sz="13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endParaRPr lang="en-US" sz="13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endParaRPr lang="en-US" sz="13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endParaRPr lang="en-US" sz="13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0">
                <a:tc>
                  <a:txBody>
                    <a:bodyPr/>
                    <a:lstStyle/>
                    <a:p>
                      <a:pPr algn="just">
                        <a:lnSpc>
                          <a:spcPct val="120000"/>
                        </a:lnSpc>
                        <a:spcBef>
                          <a:spcPts val="600"/>
                        </a:spcBef>
                        <a:spcAft>
                          <a:spcPts val="0"/>
                        </a:spcAft>
                      </a:pPr>
                      <a:r>
                        <a:rPr lang="en-US" sz="1300">
                          <a:solidFill>
                            <a:srgbClr val="000000"/>
                          </a:solidFill>
                          <a:latin typeface="Times New Roman"/>
                          <a:ea typeface="Calibri"/>
                        </a:rPr>
                        <a:t>Độ cao</a:t>
                      </a:r>
                      <a:endParaRPr lang="en-US" sz="1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endParaRPr lang="en-US" sz="13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endParaRPr lang="en-US" sz="13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endParaRPr lang="en-US" sz="13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endParaRPr lang="en-US" sz="13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0">
                <a:tc>
                  <a:txBody>
                    <a:bodyPr/>
                    <a:lstStyle/>
                    <a:p>
                      <a:pPr algn="just">
                        <a:lnSpc>
                          <a:spcPct val="120000"/>
                        </a:lnSpc>
                        <a:spcBef>
                          <a:spcPts val="600"/>
                        </a:spcBef>
                        <a:spcAft>
                          <a:spcPts val="0"/>
                        </a:spcAft>
                      </a:pPr>
                      <a:r>
                        <a:rPr lang="en-US" sz="1300" dirty="0">
                          <a:solidFill>
                            <a:srgbClr val="000000"/>
                          </a:solidFill>
                          <a:latin typeface="Times New Roman"/>
                          <a:ea typeface="Calibri"/>
                        </a:rPr>
                        <a:t>Hình thái</a:t>
                      </a:r>
                      <a:endParaRPr lang="en-US" sz="1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endParaRPr lang="en-US" sz="13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endParaRPr lang="en-US" sz="13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endParaRPr lang="en-US" sz="13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endParaRPr lang="en-US" sz="13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0">
                <a:tc>
                  <a:txBody>
                    <a:bodyPr/>
                    <a:lstStyle/>
                    <a:p>
                      <a:pPr algn="just">
                        <a:lnSpc>
                          <a:spcPct val="120000"/>
                        </a:lnSpc>
                        <a:spcBef>
                          <a:spcPts val="600"/>
                        </a:spcBef>
                        <a:spcAft>
                          <a:spcPts val="0"/>
                        </a:spcAft>
                      </a:pPr>
                      <a:r>
                        <a:rPr lang="en-US" sz="1300">
                          <a:solidFill>
                            <a:srgbClr val="000000"/>
                          </a:solidFill>
                          <a:latin typeface="Times New Roman"/>
                          <a:ea typeface="Calibri"/>
                        </a:rPr>
                        <a:t>Địa điểm nổi tiếng</a:t>
                      </a:r>
                      <a:endParaRPr lang="en-US" sz="1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endParaRPr lang="en-US" sz="13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endParaRPr lang="en-US" sz="13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endParaRPr lang="en-US" sz="13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endParaRPr lang="en-US" sz="13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childTnLst>
                          </p:cTn>
                        </p:par>
                        <p:par>
                          <p:cTn id="15" fill="hold">
                            <p:stCondLst>
                              <p:cond delay="500"/>
                            </p:stCondLst>
                            <p:childTnLst>
                              <p:par>
                                <p:cTn id="16" presetID="29"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1000" fill="hold"/>
                                        <p:tgtEl>
                                          <p:spTgt spid="23"/>
                                        </p:tgtEl>
                                        <p:attrNameLst>
                                          <p:attrName>ppt_x</p:attrName>
                                        </p:attrNameLst>
                                      </p:cBhvr>
                                      <p:tavLst>
                                        <p:tav tm="0">
                                          <p:val>
                                            <p:strVal val="#ppt_x-.2"/>
                                          </p:val>
                                        </p:tav>
                                        <p:tav tm="100000">
                                          <p:val>
                                            <p:strVal val="#ppt_x"/>
                                          </p:val>
                                        </p:tav>
                                      </p:tavLst>
                                    </p:anim>
                                    <p:anim calcmode="lin" valueType="num">
                                      <p:cBhvr>
                                        <p:cTn id="19"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3"/>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 calcmode="lin" valueType="num">
                                      <p:cBhvr>
                                        <p:cTn id="31" dur="500" fill="hold"/>
                                        <p:tgtEl>
                                          <p:spTgt spid="25"/>
                                        </p:tgtEl>
                                        <p:attrNameLst>
                                          <p:attrName>style.rotation</p:attrName>
                                        </p:attrNameLst>
                                      </p:cBhvr>
                                      <p:tavLst>
                                        <p:tav tm="0">
                                          <p:val>
                                            <p:fltVal val="360"/>
                                          </p:val>
                                        </p:tav>
                                        <p:tav tm="100000">
                                          <p:val>
                                            <p:fltVal val="0"/>
                                          </p:val>
                                        </p:tav>
                                      </p:tavLst>
                                    </p:anim>
                                    <p:animEffect transition="in" filter="fade">
                                      <p:cBhvr>
                                        <p:cTn id="32" dur="500"/>
                                        <p:tgtEl>
                                          <p:spTgt spid="25"/>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 calcmode="lin" valueType="num">
                                      <p:cBhvr>
                                        <p:cTn id="43" dur="500" fill="hold"/>
                                        <p:tgtEl>
                                          <p:spTgt spid="20"/>
                                        </p:tgtEl>
                                        <p:attrNameLst>
                                          <p:attrName>style.rotation</p:attrName>
                                        </p:attrNameLst>
                                      </p:cBhvr>
                                      <p:tavLst>
                                        <p:tav tm="0">
                                          <p:val>
                                            <p:fltVal val="360"/>
                                          </p:val>
                                        </p:tav>
                                        <p:tav tm="100000">
                                          <p:val>
                                            <p:fltVal val="0"/>
                                          </p:val>
                                        </p:tav>
                                      </p:tavLst>
                                    </p:anim>
                                    <p:animEffect transition="in" filter="fade">
                                      <p:cBhvr>
                                        <p:cTn id="44" dur="500"/>
                                        <p:tgtEl>
                                          <p:spTgt spid="2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 calcmode="lin" valueType="num">
                                      <p:cBhvr>
                                        <p:cTn id="55" dur="500" fill="hold"/>
                                        <p:tgtEl>
                                          <p:spTgt spid="22"/>
                                        </p:tgtEl>
                                        <p:attrNameLst>
                                          <p:attrName>style.rotation</p:attrName>
                                        </p:attrNameLst>
                                      </p:cBhvr>
                                      <p:tavLst>
                                        <p:tav tm="0">
                                          <p:val>
                                            <p:fltVal val="360"/>
                                          </p:val>
                                        </p:tav>
                                        <p:tav tm="100000">
                                          <p:val>
                                            <p:fltVal val="0"/>
                                          </p:val>
                                        </p:tav>
                                      </p:tavLst>
                                    </p:anim>
                                    <p:animEffect transition="in" filter="fade">
                                      <p:cBhvr>
                                        <p:cTn id="56" dur="500"/>
                                        <p:tgtEl>
                                          <p:spTgt spid="2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 calcmode="lin" valueType="num">
                                      <p:cBhvr>
                                        <p:cTn id="67" dur="500" fill="hold"/>
                                        <p:tgtEl>
                                          <p:spTgt spid="19"/>
                                        </p:tgtEl>
                                        <p:attrNameLst>
                                          <p:attrName>style.rotation</p:attrName>
                                        </p:attrNameLst>
                                      </p:cBhvr>
                                      <p:tavLst>
                                        <p:tav tm="0">
                                          <p:val>
                                            <p:fltVal val="360"/>
                                          </p:val>
                                        </p:tav>
                                        <p:tav tm="100000">
                                          <p:val>
                                            <p:fltVal val="0"/>
                                          </p:val>
                                        </p:tav>
                                      </p:tavLst>
                                    </p:anim>
                                    <p:animEffect transition="in" filter="fade">
                                      <p:cBhvr>
                                        <p:cTn id="68" dur="500"/>
                                        <p:tgtEl>
                                          <p:spTgt spid="1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p:cTn id="77" dur="1000" fill="hold"/>
                                        <p:tgtEl>
                                          <p:spTgt spid="32"/>
                                        </p:tgtEl>
                                        <p:attrNameLst>
                                          <p:attrName>ppt_x</p:attrName>
                                        </p:attrNameLst>
                                      </p:cBhvr>
                                      <p:tavLst>
                                        <p:tav tm="0">
                                          <p:val>
                                            <p:strVal val="#ppt_x-.2"/>
                                          </p:val>
                                        </p:tav>
                                        <p:tav tm="100000">
                                          <p:val>
                                            <p:strVal val="#ppt_x"/>
                                          </p:val>
                                        </p:tav>
                                      </p:tavLst>
                                    </p:anim>
                                    <p:anim calcmode="lin" valueType="num">
                                      <p:cBhvr>
                                        <p:cTn id="78"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7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56.jpg" descr="Related image"/>
          <p:cNvPicPr/>
          <p:nvPr/>
        </p:nvPicPr>
        <p:blipFill>
          <a:blip r:embed="rId2"/>
          <a:srcRect/>
          <a:stretch>
            <a:fillRect/>
          </a:stretch>
        </p:blipFill>
        <p:spPr>
          <a:xfrm>
            <a:off x="14514" y="0"/>
            <a:ext cx="4405086" cy="3581400"/>
          </a:xfrm>
          <a:prstGeom prst="rect">
            <a:avLst/>
          </a:prstGeom>
          <a:ln>
            <a:solidFill>
              <a:srgbClr val="0000FF"/>
            </a:solidFill>
          </a:ln>
        </p:spPr>
      </p:pic>
      <p:pic>
        <p:nvPicPr>
          <p:cNvPr id="11" name="Picture 10" descr="30572181_1843457675960431_2135538527906037760_n-2"/>
          <p:cNvPicPr/>
          <p:nvPr/>
        </p:nvPicPr>
        <p:blipFill>
          <a:blip r:embed="rId3"/>
          <a:srcRect/>
          <a:stretch>
            <a:fillRect/>
          </a:stretch>
        </p:blipFill>
        <p:spPr bwMode="auto">
          <a:xfrm>
            <a:off x="4572000" y="1"/>
            <a:ext cx="4540149" cy="3581400"/>
          </a:xfrm>
          <a:prstGeom prst="rect">
            <a:avLst/>
          </a:prstGeom>
          <a:noFill/>
          <a:ln w="9525">
            <a:solidFill>
              <a:srgbClr val="0000FF"/>
            </a:solidFill>
            <a:miter lim="800000"/>
            <a:headEnd/>
            <a:tailEnd/>
          </a:ln>
        </p:spPr>
      </p:pic>
      <p:pic>
        <p:nvPicPr>
          <p:cNvPr id="12" name="Picture 11" descr="Káº¿t quáº£ hÃ¬nh áº£nh cho Äá»ng báº±ng"/>
          <p:cNvPicPr/>
          <p:nvPr/>
        </p:nvPicPr>
        <p:blipFill>
          <a:blip r:embed="rId4"/>
          <a:srcRect/>
          <a:stretch>
            <a:fillRect/>
          </a:stretch>
        </p:blipFill>
        <p:spPr bwMode="auto">
          <a:xfrm>
            <a:off x="0" y="3733800"/>
            <a:ext cx="4419600" cy="3196770"/>
          </a:xfrm>
          <a:prstGeom prst="rect">
            <a:avLst/>
          </a:prstGeom>
          <a:noFill/>
          <a:ln w="9525">
            <a:solidFill>
              <a:srgbClr val="0000FF"/>
            </a:solidFill>
            <a:miter lim="800000"/>
            <a:headEnd/>
            <a:tailEnd/>
          </a:ln>
        </p:spPr>
      </p:pic>
      <p:pic>
        <p:nvPicPr>
          <p:cNvPr id="13" name="Picture 12" descr="C:\Users\PTS\Desktop\Ảnh\images (4).jpg"/>
          <p:cNvPicPr/>
          <p:nvPr/>
        </p:nvPicPr>
        <p:blipFill>
          <a:blip r:embed="rId5"/>
          <a:srcRect/>
          <a:stretch>
            <a:fillRect/>
          </a:stretch>
        </p:blipFill>
        <p:spPr bwMode="auto">
          <a:xfrm>
            <a:off x="4572001" y="3733800"/>
            <a:ext cx="4572000" cy="3196770"/>
          </a:xfrm>
          <a:prstGeom prst="rect">
            <a:avLst/>
          </a:prstGeom>
          <a:noFill/>
          <a:ln w="9525">
            <a:solidFill>
              <a:srgbClr val="0000FF"/>
            </a:solidFill>
            <a:miter lim="800000"/>
            <a:headEnd/>
            <a:tailEnd/>
          </a:ln>
        </p:spPr>
      </p:pic>
      <p:sp>
        <p:nvSpPr>
          <p:cNvPr id="14" name="TextBox 13"/>
          <p:cNvSpPr txBox="1"/>
          <p:nvPr/>
        </p:nvSpPr>
        <p:spPr>
          <a:xfrm>
            <a:off x="838200" y="3352800"/>
            <a:ext cx="2438400" cy="369332"/>
          </a:xfrm>
          <a:prstGeom prst="rect">
            <a:avLst/>
          </a:prstGeom>
          <a:solidFill>
            <a:srgbClr val="FFFFFF"/>
          </a:solidFill>
          <a:ln>
            <a:solidFill>
              <a:srgbClr val="0000FF"/>
            </a:solidFill>
          </a:ln>
        </p:spPr>
        <p:txBody>
          <a:bodyPr wrap="square" rtlCol="0">
            <a:spAutoFit/>
          </a:bodyPr>
          <a:lstStyle/>
          <a:p>
            <a:r>
              <a:rPr lang="en-US" sz="1800" b="1" dirty="0" smtClean="0">
                <a:latin typeface="+mj-lt"/>
              </a:rPr>
              <a:t>Vùng núi Hà Giang</a:t>
            </a:r>
            <a:endParaRPr lang="en-US" sz="1800" b="1" dirty="0">
              <a:latin typeface="+mj-lt"/>
            </a:endParaRPr>
          </a:p>
        </p:txBody>
      </p:sp>
      <p:sp>
        <p:nvSpPr>
          <p:cNvPr id="15" name="TextBox 14"/>
          <p:cNvSpPr txBox="1"/>
          <p:nvPr/>
        </p:nvSpPr>
        <p:spPr>
          <a:xfrm>
            <a:off x="685800" y="6561238"/>
            <a:ext cx="2895600" cy="369332"/>
          </a:xfrm>
          <a:prstGeom prst="rect">
            <a:avLst/>
          </a:prstGeom>
          <a:solidFill>
            <a:srgbClr val="FFFFFF"/>
          </a:solidFill>
          <a:ln>
            <a:solidFill>
              <a:srgbClr val="0000FF"/>
            </a:solidFill>
          </a:ln>
        </p:spPr>
        <p:txBody>
          <a:bodyPr wrap="square" rtlCol="0">
            <a:spAutoFit/>
          </a:bodyPr>
          <a:lstStyle/>
          <a:p>
            <a:r>
              <a:rPr lang="en-US" sz="1800" b="1" dirty="0" smtClean="0">
                <a:latin typeface="+mj-lt"/>
              </a:rPr>
              <a:t>Đồng bằng sông Cửu Long</a:t>
            </a:r>
            <a:endParaRPr lang="en-US" sz="1800" b="1" dirty="0">
              <a:latin typeface="+mj-lt"/>
            </a:endParaRPr>
          </a:p>
        </p:txBody>
      </p:sp>
      <p:sp>
        <p:nvSpPr>
          <p:cNvPr id="16" name="TextBox 15"/>
          <p:cNvSpPr txBox="1"/>
          <p:nvPr/>
        </p:nvSpPr>
        <p:spPr>
          <a:xfrm>
            <a:off x="5181600" y="6561238"/>
            <a:ext cx="3581400" cy="369332"/>
          </a:xfrm>
          <a:prstGeom prst="rect">
            <a:avLst/>
          </a:prstGeom>
          <a:solidFill>
            <a:srgbClr val="FFFFFF"/>
          </a:solidFill>
          <a:ln>
            <a:solidFill>
              <a:srgbClr val="0000FF"/>
            </a:solidFill>
          </a:ln>
        </p:spPr>
        <p:txBody>
          <a:bodyPr wrap="square" rtlCol="0">
            <a:spAutoFit/>
          </a:bodyPr>
          <a:lstStyle/>
          <a:p>
            <a:r>
              <a:rPr lang="en-US" sz="1800" b="1" dirty="0" smtClean="0">
                <a:latin typeface="+mj-lt"/>
              </a:rPr>
              <a:t>Cao nguyên Mộc Châu (S</a:t>
            </a:r>
            <a:r>
              <a:rPr lang="vi-VN" sz="1800" b="1" dirty="0" smtClean="0">
                <a:latin typeface="+mj-lt"/>
              </a:rPr>
              <a:t>ơ</a:t>
            </a:r>
            <a:r>
              <a:rPr lang="en-US" sz="1800" b="1" dirty="0" smtClean="0">
                <a:latin typeface="+mj-lt"/>
              </a:rPr>
              <a:t>n La)</a:t>
            </a:r>
            <a:endParaRPr lang="en-US" sz="1800" b="1" dirty="0">
              <a:latin typeface="+mj-lt"/>
            </a:endParaRPr>
          </a:p>
        </p:txBody>
      </p:sp>
      <p:sp>
        <p:nvSpPr>
          <p:cNvPr id="17" name="TextBox 16"/>
          <p:cNvSpPr txBox="1"/>
          <p:nvPr/>
        </p:nvSpPr>
        <p:spPr>
          <a:xfrm>
            <a:off x="5638800" y="3352800"/>
            <a:ext cx="2438400" cy="369332"/>
          </a:xfrm>
          <a:prstGeom prst="rect">
            <a:avLst/>
          </a:prstGeom>
          <a:solidFill>
            <a:srgbClr val="FFFFFF"/>
          </a:solidFill>
          <a:ln>
            <a:solidFill>
              <a:srgbClr val="0000FF"/>
            </a:solidFill>
          </a:ln>
        </p:spPr>
        <p:txBody>
          <a:bodyPr wrap="square" rtlCol="0">
            <a:spAutoFit/>
          </a:bodyPr>
          <a:lstStyle/>
          <a:p>
            <a:r>
              <a:rPr lang="en-US" sz="1800" b="1" dirty="0" smtClean="0">
                <a:latin typeface="+mj-lt"/>
              </a:rPr>
              <a:t>Vùng </a:t>
            </a:r>
            <a:r>
              <a:rPr lang="vi-VN" sz="1800" b="1" dirty="0" smtClean="0">
                <a:latin typeface="+mj-lt"/>
              </a:rPr>
              <a:t>đồ</a:t>
            </a:r>
            <a:r>
              <a:rPr lang="en-US" sz="1800" b="1" dirty="0" smtClean="0">
                <a:latin typeface="+mj-lt"/>
              </a:rPr>
              <a:t>i Phú  Thọ </a:t>
            </a:r>
            <a:endParaRPr lang="en-US" sz="18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ppt_x</p:attrName>
                                        </p:attrNameLst>
                                      </p:cBhvr>
                                      <p:tavLst>
                                        <p:tav tm="0">
                                          <p:val>
                                            <p:strVal val="#ppt_x-.2"/>
                                          </p:val>
                                        </p:tav>
                                        <p:tav tm="100000">
                                          <p:val>
                                            <p:strVal val="#ppt_x"/>
                                          </p:val>
                                        </p:tav>
                                      </p:tavLst>
                                    </p:anim>
                                    <p:anim calcmode="lin" valueType="num">
                                      <p:cBhvr>
                                        <p:cTn id="1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ppt_x</p:attrName>
                                        </p:attrNameLst>
                                      </p:cBhvr>
                                      <p:tavLst>
                                        <p:tav tm="0">
                                          <p:val>
                                            <p:strVal val="#ppt_x-.2"/>
                                          </p:val>
                                        </p:tav>
                                        <p:tav tm="100000">
                                          <p:val>
                                            <p:strVal val="#ppt_x"/>
                                          </p:val>
                                        </p:tav>
                                      </p:tavLst>
                                    </p:anim>
                                    <p:anim calcmode="lin" valueType="num">
                                      <p:cBhvr>
                                        <p:cTn id="1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6"/>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ppt_x</p:attrName>
                                        </p:attrNameLst>
                                      </p:cBhvr>
                                      <p:tavLst>
                                        <p:tav tm="0">
                                          <p:val>
                                            <p:strVal val="#ppt_x-.2"/>
                                          </p:val>
                                        </p:tav>
                                        <p:tav tm="100000">
                                          <p:val>
                                            <p:strVal val="#ppt_x"/>
                                          </p:val>
                                        </p:tav>
                                      </p:tavLst>
                                    </p:anim>
                                    <p:anim calcmode="lin" valueType="num">
                                      <p:cBhvr>
                                        <p:cTn id="23"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5"/>
                                        </p:tgtEl>
                                      </p:cBhvr>
                                    </p:animEffect>
                                  </p:childTnLst>
                                </p:cTn>
                              </p:par>
                              <p:par>
                                <p:cTn id="25" presetID="29"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ppt_x</p:attrName>
                                        </p:attrNameLst>
                                      </p:cBhvr>
                                      <p:tavLst>
                                        <p:tav tm="0">
                                          <p:val>
                                            <p:strVal val="#ppt_x-.2"/>
                                          </p:val>
                                        </p:tav>
                                        <p:tav tm="100000">
                                          <p:val>
                                            <p:strVal val="#ppt_x"/>
                                          </p:val>
                                        </p:tav>
                                      </p:tavLst>
                                    </p:anim>
                                    <p:anim calcmode="lin" valueType="num">
                                      <p:cBhvr>
                                        <p:cTn id="2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
                                        </p:tgtEl>
                                      </p:cBhvr>
                                    </p:animEffect>
                                  </p:childTnLst>
                                </p:cTn>
                              </p:par>
                              <p:par>
                                <p:cTn id="30" presetID="29"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ppt_x</p:attrName>
                                        </p:attrNameLst>
                                      </p:cBhvr>
                                      <p:tavLst>
                                        <p:tav tm="0">
                                          <p:val>
                                            <p:strVal val="#ppt_x-.2"/>
                                          </p:val>
                                        </p:tav>
                                        <p:tav tm="100000">
                                          <p:val>
                                            <p:strVal val="#ppt_x"/>
                                          </p:val>
                                        </p:tav>
                                      </p:tavLst>
                                    </p:anim>
                                    <p:anim calcmode="lin" valueType="num">
                                      <p:cBhvr>
                                        <p:cTn id="3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1"/>
                                        </p:tgtEl>
                                      </p:cBhvr>
                                    </p:animEffect>
                                  </p:childTnLst>
                                </p:cTn>
                              </p:par>
                              <p:par>
                                <p:cTn id="35" presetID="29"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ppt_x</p:attrName>
                                        </p:attrNameLst>
                                      </p:cBhvr>
                                      <p:tavLst>
                                        <p:tav tm="0">
                                          <p:val>
                                            <p:strVal val="#ppt_x-.2"/>
                                          </p:val>
                                        </p:tav>
                                        <p:tav tm="100000">
                                          <p:val>
                                            <p:strVal val="#ppt_x"/>
                                          </p:val>
                                        </p:tav>
                                      </p:tavLst>
                                    </p:anim>
                                    <p:anim calcmode="lin" valueType="num">
                                      <p:cBhvr>
                                        <p:cTn id="3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2"/>
                                        </p:tgtEl>
                                      </p:cBhvr>
                                    </p:animEffect>
                                  </p:childTnLst>
                                </p:cTn>
                              </p:par>
                              <p:par>
                                <p:cTn id="40" presetID="29"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ppt_x</p:attrName>
                                        </p:attrNameLst>
                                      </p:cBhvr>
                                      <p:tavLst>
                                        <p:tav tm="0">
                                          <p:val>
                                            <p:strVal val="#ppt_x-.2"/>
                                          </p:val>
                                        </p:tav>
                                        <p:tav tm="100000">
                                          <p:val>
                                            <p:strVal val="#ppt_x"/>
                                          </p:val>
                                        </p:tav>
                                      </p:tavLst>
                                    </p:anim>
                                    <p:anim calcmode="lin" valueType="num">
                                      <p:cBhvr>
                                        <p:cTn id="4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Grp="1" noChangeArrowheads="1"/>
          </p:cNvSpPr>
          <p:nvPr>
            <p:ph type="title"/>
          </p:nvPr>
        </p:nvSpPr>
        <p:spPr>
          <a:xfrm>
            <a:off x="228600" y="1066800"/>
            <a:ext cx="8458200" cy="609600"/>
          </a:xfrm>
        </p:spPr>
        <p:txBody>
          <a:bodyPr/>
          <a:lstStyle/>
          <a:p>
            <a:pPr algn="l" eaLnBrk="1" hangingPunct="1"/>
            <a:r>
              <a:rPr lang="en-US" altLang="vi-VN" sz="2400" u="sng" dirty="0" smtClean="0">
                <a:solidFill>
                  <a:srgbClr val="000099"/>
                </a:solidFill>
                <a:effectLst/>
                <a:latin typeface="Times New Roman" pitchFamily="18" charset="0"/>
                <a:cs typeface="Times New Roman" pitchFamily="18" charset="0"/>
              </a:rPr>
              <a:t>1. Các dạng </a:t>
            </a:r>
            <a:r>
              <a:rPr lang="vi-VN" altLang="vi-VN" sz="2400" u="sng" dirty="0" smtClean="0">
                <a:solidFill>
                  <a:srgbClr val="000099"/>
                </a:solidFill>
                <a:effectLst/>
                <a:latin typeface="Times New Roman" pitchFamily="18" charset="0"/>
                <a:cs typeface="Times New Roman" pitchFamily="18" charset="0"/>
              </a:rPr>
              <a:t>địa</a:t>
            </a:r>
            <a:r>
              <a:rPr lang="en-US" altLang="vi-VN" sz="2400" u="sng" dirty="0" smtClean="0">
                <a:solidFill>
                  <a:srgbClr val="000099"/>
                </a:solidFill>
                <a:effectLst/>
                <a:latin typeface="Times New Roman" pitchFamily="18" charset="0"/>
                <a:cs typeface="Times New Roman" pitchFamily="18" charset="0"/>
              </a:rPr>
              <a:t> hình chính</a:t>
            </a:r>
            <a:endParaRPr lang="en-US" altLang="vi-VN" sz="2400" b="1" u="sng" dirty="0" smtClean="0">
              <a:solidFill>
                <a:srgbClr val="000099"/>
              </a:solidFill>
              <a:effectLst/>
              <a:latin typeface="Times New Roman" pitchFamily="18" charset="0"/>
              <a:cs typeface="Times New Roman" pitchFamily="18" charset="0"/>
            </a:endParaRPr>
          </a:p>
        </p:txBody>
      </p:sp>
      <p:sp>
        <p:nvSpPr>
          <p:cNvPr id="5" name="Rectangle 5"/>
          <p:cNvSpPr>
            <a:spLocks noChangeArrowheads="1"/>
          </p:cNvSpPr>
          <p:nvPr/>
        </p:nvSpPr>
        <p:spPr bwMode="auto">
          <a:xfrm>
            <a:off x="0" y="-38100"/>
            <a:ext cx="9144000" cy="9905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r>
              <a:rPr lang="en-US" b="1" dirty="0" smtClean="0">
                <a:latin typeface="Times New Roman" pitchFamily="18" charset="0"/>
              </a:rPr>
              <a:t>TIẾT  - BÀI  13. CÁC DẠNG ĐỊA HÌNH CHÍNH </a:t>
            </a:r>
          </a:p>
          <a:p>
            <a:r>
              <a:rPr lang="en-US" b="1" dirty="0" smtClean="0">
                <a:latin typeface="Times New Roman" pitchFamily="18" charset="0"/>
              </a:rPr>
              <a:t>TRÊN TRÁI ĐẤT. KHOÁNG SẢN</a:t>
            </a:r>
            <a:endParaRPr lang="en-US" b="1" dirty="0">
              <a:latin typeface="Times New Roman" pitchFamily="18" charset="0"/>
            </a:endParaRPr>
          </a:p>
        </p:txBody>
      </p:sp>
      <p:sp>
        <p:nvSpPr>
          <p:cNvPr id="6" name="Text Box 8"/>
          <p:cNvSpPr txBox="1">
            <a:spLocks noChangeArrowheads="1"/>
          </p:cNvSpPr>
          <p:nvPr/>
        </p:nvSpPr>
        <p:spPr bwMode="auto">
          <a:xfrm>
            <a:off x="0" y="838200"/>
            <a:ext cx="9144000" cy="276225"/>
          </a:xfrm>
          <a:prstGeom prst="rect">
            <a:avLst/>
          </a:prstGeom>
          <a:solidFill>
            <a:srgbClr val="00FFFF"/>
          </a:solidFill>
          <a:ln w="9525">
            <a:noFill/>
            <a:miter lim="800000"/>
            <a:headEnd/>
            <a:tailEnd/>
          </a:ln>
          <a:effectLst/>
        </p:spPr>
        <p:txBody>
          <a:bodyPr>
            <a:spAutoFit/>
          </a:bodyPr>
          <a:lstStyle/>
          <a:p>
            <a:pPr algn="l"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7" name="Picture 9" descr="TRAIDAT"/>
          <p:cNvPicPr>
            <a:picLocks noChangeAspect="1" noChangeArrowheads="1" noCrop="1"/>
          </p:cNvPicPr>
          <p:nvPr/>
        </p:nvPicPr>
        <p:blipFill>
          <a:blip r:embed="rId2"/>
          <a:srcRect/>
          <a:stretch>
            <a:fillRect/>
          </a:stretch>
        </p:blipFill>
        <p:spPr bwMode="auto">
          <a:xfrm>
            <a:off x="8382000" y="-52387"/>
            <a:ext cx="685800" cy="890588"/>
          </a:xfrm>
          <a:prstGeom prst="rect">
            <a:avLst/>
          </a:prstGeom>
          <a:noFill/>
          <a:ln w="9525">
            <a:noFill/>
            <a:miter lim="800000"/>
            <a:headEnd/>
            <a:tailEnd/>
          </a:ln>
        </p:spPr>
      </p:pic>
      <p:pic>
        <p:nvPicPr>
          <p:cNvPr id="8" name="Picture 10" descr="ringwrlmed2_b"/>
          <p:cNvPicPr>
            <a:picLocks noChangeAspect="1" noChangeArrowheads="1" noCrop="1"/>
          </p:cNvPicPr>
          <p:nvPr/>
        </p:nvPicPr>
        <p:blipFill>
          <a:blip r:embed="rId3"/>
          <a:srcRect/>
          <a:stretch>
            <a:fillRect/>
          </a:stretch>
        </p:blipFill>
        <p:spPr bwMode="auto">
          <a:xfrm>
            <a:off x="0" y="-190500"/>
            <a:ext cx="819150" cy="1228726"/>
          </a:xfrm>
          <a:prstGeom prst="rect">
            <a:avLst/>
          </a:prstGeom>
          <a:noFill/>
          <a:ln w="9525">
            <a:noFill/>
            <a:miter lim="800000"/>
            <a:headEnd/>
            <a:tailEnd/>
          </a:ln>
        </p:spPr>
      </p:pic>
      <p:graphicFrame>
        <p:nvGraphicFramePr>
          <p:cNvPr id="10" name="Table 9"/>
          <p:cNvGraphicFramePr>
            <a:graphicFrameLocks noGrp="1"/>
          </p:cNvGraphicFramePr>
          <p:nvPr/>
        </p:nvGraphicFramePr>
        <p:xfrm>
          <a:off x="228600" y="1694545"/>
          <a:ext cx="8534400" cy="5048997"/>
        </p:xfrm>
        <a:graphic>
          <a:graphicData uri="http://schemas.openxmlformats.org/drawingml/2006/table">
            <a:tbl>
              <a:tblPr/>
              <a:tblGrid>
                <a:gridCol w="1125108"/>
                <a:gridCol w="2075292"/>
                <a:gridCol w="1524000"/>
                <a:gridCol w="1682490"/>
                <a:gridCol w="2127510"/>
              </a:tblGrid>
              <a:tr h="754944">
                <a:tc>
                  <a:txBody>
                    <a:bodyPr/>
                    <a:lstStyle/>
                    <a:p>
                      <a:pPr algn="ctr">
                        <a:lnSpc>
                          <a:spcPct val="120000"/>
                        </a:lnSpc>
                        <a:spcBef>
                          <a:spcPts val="600"/>
                        </a:spcBef>
                        <a:spcAft>
                          <a:spcPts val="0"/>
                        </a:spcAft>
                      </a:pPr>
                      <a:r>
                        <a:rPr lang="en-US" sz="2200" b="1" dirty="0">
                          <a:solidFill>
                            <a:srgbClr val="000000"/>
                          </a:solidFill>
                          <a:latin typeface="Times New Roman"/>
                          <a:ea typeface="Calibri"/>
                        </a:rPr>
                        <a:t>Tiêu chí</a:t>
                      </a:r>
                      <a:endParaRPr lang="en-US" sz="2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600"/>
                        </a:spcBef>
                        <a:spcAft>
                          <a:spcPts val="0"/>
                        </a:spcAft>
                      </a:pPr>
                      <a:r>
                        <a:rPr lang="en-US" sz="2200" b="1">
                          <a:solidFill>
                            <a:srgbClr val="000000"/>
                          </a:solidFill>
                          <a:latin typeface="Times New Roman"/>
                          <a:ea typeface="Calibri"/>
                        </a:rPr>
                        <a:t>a. Núi</a:t>
                      </a:r>
                      <a:endParaRPr lang="en-US" sz="2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600"/>
                        </a:spcBef>
                        <a:spcAft>
                          <a:spcPts val="0"/>
                        </a:spcAft>
                      </a:pPr>
                      <a:r>
                        <a:rPr lang="en-US" sz="2200" b="1">
                          <a:solidFill>
                            <a:srgbClr val="000000"/>
                          </a:solidFill>
                          <a:latin typeface="Times New Roman"/>
                          <a:ea typeface="Calibri"/>
                        </a:rPr>
                        <a:t>b. Đồi</a:t>
                      </a:r>
                      <a:endParaRPr lang="en-US" sz="2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600"/>
                        </a:spcBef>
                        <a:spcAft>
                          <a:spcPts val="0"/>
                        </a:spcAft>
                      </a:pPr>
                      <a:r>
                        <a:rPr lang="en-US" sz="2200" b="1" dirty="0">
                          <a:solidFill>
                            <a:srgbClr val="000000"/>
                          </a:solidFill>
                          <a:latin typeface="Times New Roman"/>
                          <a:ea typeface="Calibri"/>
                        </a:rPr>
                        <a:t>c. Cao nguyên</a:t>
                      </a:r>
                      <a:endParaRPr lang="en-US" sz="2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600"/>
                        </a:spcBef>
                        <a:spcAft>
                          <a:spcPts val="0"/>
                        </a:spcAft>
                      </a:pPr>
                      <a:r>
                        <a:rPr lang="en-US" sz="2200" b="1" dirty="0">
                          <a:solidFill>
                            <a:srgbClr val="000000"/>
                          </a:solidFill>
                          <a:latin typeface="Times New Roman"/>
                          <a:ea typeface="Calibri"/>
                        </a:rPr>
                        <a:t>d. Đồng bằng</a:t>
                      </a:r>
                      <a:endParaRPr lang="en-US" sz="2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544273">
                <a:tc>
                  <a:txBody>
                    <a:bodyPr/>
                    <a:lstStyle/>
                    <a:p>
                      <a:pPr algn="just">
                        <a:lnSpc>
                          <a:spcPct val="120000"/>
                        </a:lnSpc>
                        <a:spcBef>
                          <a:spcPts val="600"/>
                        </a:spcBef>
                        <a:spcAft>
                          <a:spcPts val="0"/>
                        </a:spcAft>
                      </a:pPr>
                      <a:r>
                        <a:rPr lang="en-US" sz="2200">
                          <a:solidFill>
                            <a:srgbClr val="000000"/>
                          </a:solidFill>
                          <a:latin typeface="Times New Roman"/>
                          <a:ea typeface="Calibri"/>
                        </a:rPr>
                        <a:t>Là dạng địa hình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200" dirty="0">
                          <a:solidFill>
                            <a:srgbClr val="000000"/>
                          </a:solidFill>
                          <a:latin typeface="Times New Roman"/>
                          <a:ea typeface="Calibri"/>
                        </a:rPr>
                        <a:t>nhô cao rõ rệt so với mặt </a:t>
                      </a:r>
                      <a:r>
                        <a:rPr lang="en-US" sz="2200" dirty="0" smtClean="0">
                          <a:solidFill>
                            <a:srgbClr val="000000"/>
                          </a:solidFill>
                          <a:latin typeface="+mn-lt"/>
                          <a:ea typeface="Calibri"/>
                        </a:rPr>
                        <a:t>bằng </a:t>
                      </a:r>
                      <a:r>
                        <a:rPr lang="en-US" sz="2200" dirty="0">
                          <a:solidFill>
                            <a:srgbClr val="000000"/>
                          </a:solidFill>
                          <a:latin typeface="Times New Roman"/>
                          <a:ea typeface="Calibri"/>
                        </a:rPr>
                        <a:t>xung quanh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200" dirty="0">
                          <a:solidFill>
                            <a:srgbClr val="000000"/>
                          </a:solidFill>
                          <a:latin typeface="Times New Roman"/>
                          <a:ea typeface="Calibri"/>
                        </a:rPr>
                        <a:t>nhô cao trên bề mặt xung quanh.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200">
                          <a:solidFill>
                            <a:srgbClr val="000000"/>
                          </a:solidFill>
                          <a:latin typeface="Times New Roman"/>
                          <a:ea typeface="Calibri"/>
                        </a:rPr>
                        <a:t>khá bằng phẳng hoặc hơi gợn sóng.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200" dirty="0">
                          <a:solidFill>
                            <a:srgbClr val="000000"/>
                          </a:solidFill>
                          <a:latin typeface="Times New Roman"/>
                          <a:ea typeface="Calibri"/>
                        </a:rPr>
                        <a:t>thấp, bề mặt tương đối bằng phẳng hoặc hơi gợn sóng.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12956">
                <a:tc>
                  <a:txBody>
                    <a:bodyPr/>
                    <a:lstStyle/>
                    <a:p>
                      <a:pPr algn="just">
                        <a:lnSpc>
                          <a:spcPct val="120000"/>
                        </a:lnSpc>
                        <a:spcBef>
                          <a:spcPts val="600"/>
                        </a:spcBef>
                        <a:spcAft>
                          <a:spcPts val="0"/>
                        </a:spcAft>
                      </a:pPr>
                      <a:r>
                        <a:rPr lang="en-US" sz="2200">
                          <a:solidFill>
                            <a:srgbClr val="000000"/>
                          </a:solidFill>
                          <a:latin typeface="Times New Roman"/>
                          <a:ea typeface="Calibri"/>
                        </a:rPr>
                        <a:t>Độ cao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0000"/>
                        </a:lnSpc>
                        <a:spcBef>
                          <a:spcPts val="600"/>
                        </a:spcBef>
                        <a:spcAft>
                          <a:spcPts val="0"/>
                        </a:spcAft>
                      </a:pPr>
                      <a:r>
                        <a:rPr lang="en-US" sz="2200">
                          <a:solidFill>
                            <a:srgbClr val="000000"/>
                          </a:solidFill>
                          <a:latin typeface="Times New Roman"/>
                          <a:ea typeface="Calibri"/>
                        </a:rPr>
                        <a:t>từ 500m trở lên.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0000"/>
                        </a:lnSpc>
                        <a:spcBef>
                          <a:spcPts val="600"/>
                        </a:spcBef>
                        <a:spcAft>
                          <a:spcPts val="0"/>
                        </a:spcAft>
                      </a:pPr>
                      <a:r>
                        <a:rPr lang="en-US" sz="2200" dirty="0">
                          <a:solidFill>
                            <a:srgbClr val="000000"/>
                          </a:solidFill>
                          <a:latin typeface="Times New Roman"/>
                          <a:ea typeface="Calibri"/>
                        </a:rPr>
                        <a:t>200m.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0000"/>
                        </a:lnSpc>
                        <a:spcBef>
                          <a:spcPts val="600"/>
                        </a:spcBef>
                        <a:spcAft>
                          <a:spcPts val="0"/>
                        </a:spcAft>
                      </a:pPr>
                      <a:r>
                        <a:rPr lang="en-US" sz="2200">
                          <a:solidFill>
                            <a:srgbClr val="000000"/>
                          </a:solidFill>
                          <a:latin typeface="Times New Roman"/>
                          <a:ea typeface="Calibri"/>
                        </a:rPr>
                        <a:t>trên 500m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0000"/>
                        </a:lnSpc>
                        <a:spcBef>
                          <a:spcPts val="600"/>
                        </a:spcBef>
                        <a:spcAft>
                          <a:spcPts val="0"/>
                        </a:spcAft>
                      </a:pPr>
                      <a:r>
                        <a:rPr lang="en-US" sz="2200">
                          <a:solidFill>
                            <a:srgbClr val="000000"/>
                          </a:solidFill>
                          <a:latin typeface="Times New Roman"/>
                          <a:ea typeface="Calibri"/>
                        </a:rPr>
                        <a:t>200m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149609">
                <a:tc>
                  <a:txBody>
                    <a:bodyPr/>
                    <a:lstStyle/>
                    <a:p>
                      <a:pPr algn="just">
                        <a:lnSpc>
                          <a:spcPct val="120000"/>
                        </a:lnSpc>
                        <a:spcBef>
                          <a:spcPts val="600"/>
                        </a:spcBef>
                        <a:spcAft>
                          <a:spcPts val="0"/>
                        </a:spcAft>
                      </a:pPr>
                      <a:r>
                        <a:rPr lang="en-US" sz="2200" dirty="0">
                          <a:solidFill>
                            <a:srgbClr val="000000"/>
                          </a:solidFill>
                          <a:latin typeface="Times New Roman"/>
                          <a:ea typeface="Calibri"/>
                        </a:rPr>
                        <a:t>Hình thái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200">
                          <a:solidFill>
                            <a:srgbClr val="000000"/>
                          </a:solidFill>
                          <a:latin typeface="Times New Roman"/>
                          <a:ea typeface="Calibri"/>
                        </a:rPr>
                        <a:t>đỉnh nhọn, sườn dốc.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200">
                          <a:solidFill>
                            <a:srgbClr val="000000"/>
                          </a:solidFill>
                          <a:latin typeface="Times New Roman"/>
                          <a:ea typeface="Calibri"/>
                        </a:rPr>
                        <a:t>đỉnh tròn, sườn thoải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200" dirty="0">
                          <a:solidFill>
                            <a:srgbClr val="000000"/>
                          </a:solidFill>
                          <a:latin typeface="Times New Roman"/>
                          <a:ea typeface="Calibri"/>
                        </a:rPr>
                        <a:t>sườn dốc, dựng đứng thành vách.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200">
                          <a:solidFill>
                            <a:srgbClr val="000000"/>
                          </a:solidFill>
                          <a:latin typeface="Times New Roman"/>
                          <a:ea typeface="Calibri"/>
                        </a:rPr>
                        <a:t>bằng phăng hoặc gợn sóng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015017">
                <a:tc>
                  <a:txBody>
                    <a:bodyPr/>
                    <a:lstStyle/>
                    <a:p>
                      <a:pPr algn="just">
                        <a:lnSpc>
                          <a:spcPct val="120000"/>
                        </a:lnSpc>
                        <a:spcBef>
                          <a:spcPts val="600"/>
                        </a:spcBef>
                        <a:spcAft>
                          <a:spcPts val="0"/>
                        </a:spcAft>
                      </a:pPr>
                      <a:r>
                        <a:rPr lang="en-US" sz="2200" dirty="0">
                          <a:solidFill>
                            <a:srgbClr val="000000"/>
                          </a:solidFill>
                          <a:latin typeface="Times New Roman"/>
                          <a:ea typeface="Calibri"/>
                        </a:rPr>
                        <a:t>Địa </a:t>
                      </a:r>
                      <a:r>
                        <a:rPr lang="en-US" sz="2200" dirty="0" smtClean="0">
                          <a:solidFill>
                            <a:srgbClr val="000000"/>
                          </a:solidFill>
                          <a:latin typeface="Times New Roman"/>
                          <a:ea typeface="Calibri"/>
                        </a:rPr>
                        <a:t>điểm</a:t>
                      </a:r>
                      <a:endParaRPr lang="en-US" sz="2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200" dirty="0">
                          <a:solidFill>
                            <a:srgbClr val="000000"/>
                          </a:solidFill>
                          <a:latin typeface="Times New Roman"/>
                          <a:ea typeface="Calibri"/>
                        </a:rPr>
                        <a:t>An-pơ, Hi-ma-lay-a, An-đet...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200" dirty="0">
                          <a:solidFill>
                            <a:srgbClr val="000000"/>
                          </a:solidFill>
                          <a:latin typeface="Times New Roman"/>
                          <a:ea typeface="Calibri"/>
                        </a:rPr>
                        <a:t>Miền Bắc Việt Nam</a:t>
                      </a:r>
                      <a:r>
                        <a:rPr lang="en-US" sz="2200" dirty="0" smtClean="0">
                          <a:solidFill>
                            <a:srgbClr val="000000"/>
                          </a:solidFill>
                          <a:latin typeface="Times New Roman"/>
                          <a:ea typeface="Calibri"/>
                        </a:rPr>
                        <a:t>..</a:t>
                      </a:r>
                      <a:endParaRPr lang="en-US" sz="2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200" dirty="0">
                          <a:solidFill>
                            <a:srgbClr val="000000"/>
                          </a:solidFill>
                          <a:latin typeface="Times New Roman"/>
                          <a:ea typeface="Calibri"/>
                        </a:rPr>
                        <a:t>Mông </a:t>
                      </a:r>
                      <a:r>
                        <a:rPr lang="en-US" sz="2200" dirty="0" smtClean="0">
                          <a:solidFill>
                            <a:srgbClr val="000000"/>
                          </a:solidFill>
                          <a:latin typeface="Times New Roman"/>
                          <a:ea typeface="Calibri"/>
                        </a:rPr>
                        <a:t>Cổ, </a:t>
                      </a:r>
                      <a:r>
                        <a:rPr lang="en-US" sz="2200" dirty="0">
                          <a:solidFill>
                            <a:srgbClr val="000000"/>
                          </a:solidFill>
                          <a:latin typeface="Times New Roman"/>
                          <a:ea typeface="Calibri"/>
                        </a:rPr>
                        <a:t>Tây Tạng...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200" dirty="0">
                          <a:solidFill>
                            <a:srgbClr val="000000"/>
                          </a:solidFill>
                          <a:latin typeface="Times New Roman"/>
                          <a:ea typeface="Calibri"/>
                        </a:rPr>
                        <a:t>Hoa Bắc, A-ma-dôn, </a:t>
                      </a:r>
                      <a:r>
                        <a:rPr lang="en-US" sz="2200" dirty="0" smtClean="0">
                          <a:solidFill>
                            <a:srgbClr val="000000"/>
                          </a:solidFill>
                          <a:latin typeface="Times New Roman"/>
                          <a:ea typeface="Calibri"/>
                        </a:rPr>
                        <a:t>Ấn </a:t>
                      </a:r>
                      <a:r>
                        <a:rPr lang="en-US" sz="2200" dirty="0">
                          <a:solidFill>
                            <a:srgbClr val="000000"/>
                          </a:solidFill>
                          <a:latin typeface="Times New Roman"/>
                          <a:ea typeface="Calibri"/>
                        </a:rPr>
                        <a:t>- Hằng...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Grp="1" noChangeArrowheads="1"/>
          </p:cNvSpPr>
          <p:nvPr>
            <p:ph type="title"/>
          </p:nvPr>
        </p:nvSpPr>
        <p:spPr>
          <a:xfrm>
            <a:off x="228600" y="1066800"/>
            <a:ext cx="8458200" cy="609600"/>
          </a:xfrm>
        </p:spPr>
        <p:txBody>
          <a:bodyPr/>
          <a:lstStyle/>
          <a:p>
            <a:pPr algn="l" eaLnBrk="1" hangingPunct="1"/>
            <a:r>
              <a:rPr lang="en-US" altLang="vi-VN" sz="2400" u="sng" dirty="0" smtClean="0">
                <a:solidFill>
                  <a:srgbClr val="000099"/>
                </a:solidFill>
                <a:effectLst/>
                <a:latin typeface="Times New Roman" pitchFamily="18" charset="0"/>
                <a:cs typeface="Times New Roman" pitchFamily="18" charset="0"/>
              </a:rPr>
              <a:t>1. Các dạng </a:t>
            </a:r>
            <a:r>
              <a:rPr lang="vi-VN" altLang="vi-VN" sz="2400" u="sng" dirty="0" smtClean="0">
                <a:solidFill>
                  <a:srgbClr val="000099"/>
                </a:solidFill>
                <a:effectLst/>
                <a:latin typeface="Times New Roman" pitchFamily="18" charset="0"/>
                <a:cs typeface="Times New Roman" pitchFamily="18" charset="0"/>
              </a:rPr>
              <a:t>địa</a:t>
            </a:r>
            <a:r>
              <a:rPr lang="en-US" altLang="vi-VN" sz="2400" u="sng" dirty="0" smtClean="0">
                <a:solidFill>
                  <a:srgbClr val="000099"/>
                </a:solidFill>
                <a:effectLst/>
                <a:latin typeface="Times New Roman" pitchFamily="18" charset="0"/>
                <a:cs typeface="Times New Roman" pitchFamily="18" charset="0"/>
              </a:rPr>
              <a:t> hình chính</a:t>
            </a:r>
            <a:endParaRPr lang="en-US" altLang="vi-VN" sz="2400" b="1" u="sng" dirty="0" smtClean="0">
              <a:solidFill>
                <a:srgbClr val="000099"/>
              </a:solidFill>
              <a:effectLst/>
              <a:latin typeface="Times New Roman" pitchFamily="18" charset="0"/>
              <a:cs typeface="Times New Roman" pitchFamily="18" charset="0"/>
            </a:endParaRPr>
          </a:p>
        </p:txBody>
      </p:sp>
      <p:sp>
        <p:nvSpPr>
          <p:cNvPr id="5" name="Rectangle 5"/>
          <p:cNvSpPr>
            <a:spLocks noChangeArrowheads="1"/>
          </p:cNvSpPr>
          <p:nvPr/>
        </p:nvSpPr>
        <p:spPr bwMode="auto">
          <a:xfrm>
            <a:off x="0" y="-38100"/>
            <a:ext cx="9144000" cy="9905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r>
              <a:rPr lang="en-US" b="1" dirty="0" smtClean="0">
                <a:latin typeface="Times New Roman" pitchFamily="18" charset="0"/>
              </a:rPr>
              <a:t>TIẾT  - BÀI  13. CÁC DẠNG ĐỊA HÌNH CHÍNH </a:t>
            </a:r>
          </a:p>
          <a:p>
            <a:r>
              <a:rPr lang="en-US" b="1" dirty="0" smtClean="0">
                <a:latin typeface="Times New Roman" pitchFamily="18" charset="0"/>
              </a:rPr>
              <a:t>TRÊN TRÁI ĐẤT. KHOÁNG SẢN</a:t>
            </a:r>
            <a:endParaRPr lang="en-US" b="1" dirty="0">
              <a:latin typeface="Times New Roman" pitchFamily="18" charset="0"/>
            </a:endParaRPr>
          </a:p>
        </p:txBody>
      </p:sp>
      <p:sp>
        <p:nvSpPr>
          <p:cNvPr id="6" name="Text Box 8"/>
          <p:cNvSpPr txBox="1">
            <a:spLocks noChangeArrowheads="1"/>
          </p:cNvSpPr>
          <p:nvPr/>
        </p:nvSpPr>
        <p:spPr bwMode="auto">
          <a:xfrm>
            <a:off x="0" y="838200"/>
            <a:ext cx="9144000" cy="276225"/>
          </a:xfrm>
          <a:prstGeom prst="rect">
            <a:avLst/>
          </a:prstGeom>
          <a:solidFill>
            <a:srgbClr val="00FFFF"/>
          </a:solidFill>
          <a:ln w="9525">
            <a:noFill/>
            <a:miter lim="800000"/>
            <a:headEnd/>
            <a:tailEnd/>
          </a:ln>
          <a:effectLst/>
        </p:spPr>
        <p:txBody>
          <a:bodyPr>
            <a:spAutoFit/>
          </a:bodyPr>
          <a:lstStyle/>
          <a:p>
            <a:pPr algn="l"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7" name="Picture 9" descr="TRAIDAT"/>
          <p:cNvPicPr>
            <a:picLocks noChangeAspect="1" noChangeArrowheads="1" noCrop="1"/>
          </p:cNvPicPr>
          <p:nvPr/>
        </p:nvPicPr>
        <p:blipFill>
          <a:blip r:embed="rId2"/>
          <a:srcRect/>
          <a:stretch>
            <a:fillRect/>
          </a:stretch>
        </p:blipFill>
        <p:spPr bwMode="auto">
          <a:xfrm>
            <a:off x="8382000" y="-52387"/>
            <a:ext cx="685800" cy="890588"/>
          </a:xfrm>
          <a:prstGeom prst="rect">
            <a:avLst/>
          </a:prstGeom>
          <a:noFill/>
          <a:ln w="9525">
            <a:noFill/>
            <a:miter lim="800000"/>
            <a:headEnd/>
            <a:tailEnd/>
          </a:ln>
        </p:spPr>
      </p:pic>
      <p:pic>
        <p:nvPicPr>
          <p:cNvPr id="8" name="Picture 10" descr="ringwrlmed2_b"/>
          <p:cNvPicPr>
            <a:picLocks noChangeAspect="1" noChangeArrowheads="1" noCrop="1"/>
          </p:cNvPicPr>
          <p:nvPr/>
        </p:nvPicPr>
        <p:blipFill>
          <a:blip r:embed="rId3"/>
          <a:srcRect/>
          <a:stretch>
            <a:fillRect/>
          </a:stretch>
        </p:blipFill>
        <p:spPr bwMode="auto">
          <a:xfrm>
            <a:off x="0" y="-190500"/>
            <a:ext cx="819150" cy="1228726"/>
          </a:xfrm>
          <a:prstGeom prst="rect">
            <a:avLst/>
          </a:prstGeom>
          <a:noFill/>
          <a:ln w="9525">
            <a:noFill/>
            <a:miter lim="800000"/>
            <a:headEnd/>
            <a:tailEnd/>
          </a:ln>
        </p:spPr>
      </p:pic>
      <p:sp>
        <p:nvSpPr>
          <p:cNvPr id="9" name="Rectangle 1"/>
          <p:cNvSpPr>
            <a:spLocks noChangeArrowheads="1"/>
          </p:cNvSpPr>
          <p:nvPr/>
        </p:nvSpPr>
        <p:spPr bwMode="auto">
          <a:xfrm>
            <a:off x="228600" y="1603830"/>
            <a:ext cx="8686800" cy="869469"/>
          </a:xfrm>
          <a:prstGeom prst="rect">
            <a:avLst/>
          </a:prstGeom>
          <a:solidFill>
            <a:srgbClr val="FFFFFF"/>
          </a:solidFill>
          <a:ln w="9525">
            <a:solidFill>
              <a:srgbClr val="0000FF"/>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20000"/>
              </a:lnSpc>
            </a:pPr>
            <a:r>
              <a:rPr lang="en-US" sz="2200" b="1" i="1" dirty="0" smtClean="0">
                <a:solidFill>
                  <a:srgbClr val="0000FF"/>
                </a:solidFill>
                <a:latin typeface="+mj-lt"/>
              </a:rPr>
              <a:t>Dựa vào hình dưới đây, hãy xác định độ cao tương đối và độ cao tuyệt đối của một địa điểm.</a:t>
            </a:r>
            <a:endParaRPr lang="en-US" sz="2200" b="1" i="1" dirty="0">
              <a:solidFill>
                <a:srgbClr val="0000FF"/>
              </a:solidFill>
              <a:latin typeface="+mj-lt"/>
            </a:endParaRPr>
          </a:p>
        </p:txBody>
      </p:sp>
      <p:pic>
        <p:nvPicPr>
          <p:cNvPr id="11" name="Picture 10">
            <a:extLst>
              <a:ext uri="{FF2B5EF4-FFF2-40B4-BE49-F238E27FC236}">
                <a16:creationId xmlns:a16="http://schemas.microsoft.com/office/drawing/2014/main" xmlns="" id="{9A477FD9-6FFB-4040-9E06-AA2635C2FF5D}"/>
              </a:ext>
            </a:extLst>
          </p:cNvPr>
          <p:cNvPicPr>
            <a:picLocks noChangeAspect="1"/>
          </p:cNvPicPr>
          <p:nvPr/>
        </p:nvPicPr>
        <p:blipFill rotWithShape="1">
          <a:blip r:embed="rId4"/>
          <a:srcRect l="49996" t="49929" r="26134" b="31586"/>
          <a:stretch/>
        </p:blipFill>
        <p:spPr>
          <a:xfrm>
            <a:off x="2895600" y="2895600"/>
            <a:ext cx="6248400" cy="3962400"/>
          </a:xfrm>
          <a:prstGeom prst="rect">
            <a:avLst/>
          </a:prstGeom>
          <a:ln>
            <a:solidFill>
              <a:srgbClr val="0000FF"/>
            </a:solidFill>
          </a:ln>
        </p:spPr>
      </p:pic>
      <p:sp>
        <p:nvSpPr>
          <p:cNvPr id="12" name="TextBox 11">
            <a:extLst>
              <a:ext uri="{FF2B5EF4-FFF2-40B4-BE49-F238E27FC236}">
                <a16:creationId xmlns="" xmlns:a16="http://schemas.microsoft.com/office/drawing/2014/main" id="{6A2942B8-ABE0-45C8-A286-EB5AB7F1902D}"/>
              </a:ext>
            </a:extLst>
          </p:cNvPr>
          <p:cNvSpPr txBox="1"/>
          <p:nvPr/>
        </p:nvSpPr>
        <p:spPr>
          <a:xfrm>
            <a:off x="228600" y="1600200"/>
            <a:ext cx="8686800" cy="1107996"/>
          </a:xfrm>
          <a:prstGeom prst="rect">
            <a:avLst/>
          </a:prstGeom>
          <a:solidFill>
            <a:srgbClr val="FFFFFF"/>
          </a:solidFill>
          <a:ln>
            <a:solidFill>
              <a:srgbClr val="0000FF"/>
            </a:solidFill>
          </a:ln>
        </p:spPr>
        <p:txBody>
          <a:bodyPr wrap="square" rtlCol="0">
            <a:spAutoFit/>
          </a:bodyPr>
          <a:lstStyle/>
          <a:p>
            <a:pPr marL="342900" indent="-342900" algn="just">
              <a:lnSpc>
                <a:spcPct val="150000"/>
              </a:lnSpc>
              <a:buFont typeface="Wingdings" panose="05000000000000000000" pitchFamily="2" charset="2"/>
              <a:buChar char="Ø"/>
            </a:pPr>
            <a:r>
              <a:rPr lang="en-US" sz="2200" b="1" dirty="0">
                <a:solidFill>
                  <a:srgbClr val="7030A0"/>
                </a:solidFill>
                <a:latin typeface="+mj-lt"/>
                <a:cs typeface="Arial" panose="020B0604020202020204" pitchFamily="34" charset="0"/>
              </a:rPr>
              <a:t>(1) (2) Độ cao t</a:t>
            </a:r>
            <a:r>
              <a:rPr lang="vi-VN" sz="2200" b="1" dirty="0">
                <a:solidFill>
                  <a:srgbClr val="7030A0"/>
                </a:solidFill>
                <a:latin typeface="+mj-lt"/>
                <a:cs typeface="Arial" panose="020B0604020202020204" pitchFamily="34" charset="0"/>
              </a:rPr>
              <a:t>ư</a:t>
            </a:r>
            <a:r>
              <a:rPr lang="en-US" sz="2200" b="1" dirty="0">
                <a:solidFill>
                  <a:srgbClr val="7030A0"/>
                </a:solidFill>
                <a:latin typeface="+mj-lt"/>
                <a:cs typeface="Arial" panose="020B0604020202020204" pitchFamily="34" charset="0"/>
              </a:rPr>
              <a:t>ơng </a:t>
            </a:r>
            <a:r>
              <a:rPr lang="en-US" sz="2200" b="1" dirty="0" smtClean="0">
                <a:solidFill>
                  <a:srgbClr val="7030A0"/>
                </a:solidFill>
                <a:latin typeface="+mj-lt"/>
                <a:cs typeface="Arial" panose="020B0604020202020204" pitchFamily="34" charset="0"/>
              </a:rPr>
              <a:t>đối: </a:t>
            </a:r>
            <a:r>
              <a:rPr lang="en-US" sz="2200" b="1" dirty="0" smtClean="0">
                <a:solidFill>
                  <a:srgbClr val="0070C0"/>
                </a:solidFill>
                <a:latin typeface="+mj-lt"/>
                <a:cs typeface="Arial" panose="020B0604020202020204" pitchFamily="34" charset="0"/>
              </a:rPr>
              <a:t>Khoảng </a:t>
            </a:r>
            <a:r>
              <a:rPr lang="en-US" sz="2200" b="1" dirty="0">
                <a:solidFill>
                  <a:srgbClr val="0070C0"/>
                </a:solidFill>
                <a:latin typeface="+mj-lt"/>
                <a:cs typeface="Arial" panose="020B0604020202020204" pitchFamily="34" charset="0"/>
              </a:rPr>
              <a:t>cách đo theo chiều thẳng đứng từ một điểm </a:t>
            </a:r>
            <a:r>
              <a:rPr lang="en-US" sz="2200" b="1" dirty="0" smtClean="0">
                <a:solidFill>
                  <a:srgbClr val="0070C0"/>
                </a:solidFill>
                <a:latin typeface="+mj-lt"/>
                <a:cs typeface="Arial" panose="020B0604020202020204" pitchFamily="34" charset="0"/>
              </a:rPr>
              <a:t>ở trên </a:t>
            </a:r>
            <a:r>
              <a:rPr lang="en-US" sz="2200" b="1" dirty="0">
                <a:solidFill>
                  <a:srgbClr val="0070C0"/>
                </a:solidFill>
                <a:latin typeface="+mj-lt"/>
                <a:cs typeface="Arial" panose="020B0604020202020204" pitchFamily="34" charset="0"/>
              </a:rPr>
              <a:t>cao so với một điểm khác ở d</a:t>
            </a:r>
            <a:r>
              <a:rPr lang="vi-VN" sz="2200" b="1" dirty="0">
                <a:solidFill>
                  <a:srgbClr val="0070C0"/>
                </a:solidFill>
                <a:latin typeface="+mj-lt"/>
                <a:cs typeface="Arial" panose="020B0604020202020204" pitchFamily="34" charset="0"/>
              </a:rPr>
              <a:t>ư</a:t>
            </a:r>
            <a:r>
              <a:rPr lang="en-US" sz="2200" b="1" dirty="0">
                <a:solidFill>
                  <a:srgbClr val="0070C0"/>
                </a:solidFill>
                <a:latin typeface="+mj-lt"/>
                <a:cs typeface="Arial" panose="020B0604020202020204" pitchFamily="34" charset="0"/>
              </a:rPr>
              <a:t>ới thấp.</a:t>
            </a:r>
          </a:p>
        </p:txBody>
      </p:sp>
      <p:cxnSp>
        <p:nvCxnSpPr>
          <p:cNvPr id="13" name="Straight Arrow Connector 12">
            <a:extLst>
              <a:ext uri="{FF2B5EF4-FFF2-40B4-BE49-F238E27FC236}">
                <a16:creationId xmlns="" xmlns:a16="http://schemas.microsoft.com/office/drawing/2014/main" id="{94CB8E7A-DE52-49EF-A47D-3B82FA491DD4}"/>
              </a:ext>
            </a:extLst>
          </p:cNvPr>
          <p:cNvCxnSpPr>
            <a:cxnSpLocks/>
          </p:cNvCxnSpPr>
          <p:nvPr/>
        </p:nvCxnSpPr>
        <p:spPr>
          <a:xfrm rot="5400000">
            <a:off x="3658394" y="5028406"/>
            <a:ext cx="762000" cy="158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72B87A9B-F10C-43EF-89A1-20B4285A6604}"/>
              </a:ext>
            </a:extLst>
          </p:cNvPr>
          <p:cNvCxnSpPr>
            <a:cxnSpLocks/>
          </p:cNvCxnSpPr>
          <p:nvPr/>
        </p:nvCxnSpPr>
        <p:spPr>
          <a:xfrm rot="5400000">
            <a:off x="5428774" y="5163026"/>
            <a:ext cx="1183640" cy="158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CAB60DD7-8EC2-4A89-AA58-18035613C428}"/>
              </a:ext>
            </a:extLst>
          </p:cNvPr>
          <p:cNvSpPr txBox="1"/>
          <p:nvPr/>
        </p:nvSpPr>
        <p:spPr>
          <a:xfrm>
            <a:off x="115080" y="1600200"/>
            <a:ext cx="8912808" cy="1107996"/>
          </a:xfrm>
          <a:prstGeom prst="rect">
            <a:avLst/>
          </a:prstGeom>
          <a:solidFill>
            <a:srgbClr val="FFFFFF"/>
          </a:solidFill>
          <a:ln>
            <a:solidFill>
              <a:srgbClr val="0000FF"/>
            </a:solidFill>
          </a:ln>
        </p:spPr>
        <p:txBody>
          <a:bodyPr wrap="square" rtlCol="0">
            <a:spAutoFit/>
          </a:bodyPr>
          <a:lstStyle/>
          <a:p>
            <a:pPr marL="342900" indent="-342900" algn="just">
              <a:lnSpc>
                <a:spcPct val="150000"/>
              </a:lnSpc>
              <a:buFont typeface="Wingdings" panose="05000000000000000000" pitchFamily="2" charset="2"/>
              <a:buChar char="Ø"/>
            </a:pPr>
            <a:r>
              <a:rPr lang="en-US" sz="2200" b="1" dirty="0">
                <a:solidFill>
                  <a:srgbClr val="7030A0"/>
                </a:solidFill>
                <a:latin typeface="+mj-lt"/>
                <a:cs typeface="Arial" panose="020B0604020202020204" pitchFamily="34" charset="0"/>
              </a:rPr>
              <a:t> (3) Độ cao tuyệt </a:t>
            </a:r>
            <a:r>
              <a:rPr lang="en-US" sz="2200" b="1" dirty="0" smtClean="0">
                <a:solidFill>
                  <a:srgbClr val="7030A0"/>
                </a:solidFill>
                <a:latin typeface="+mj-lt"/>
                <a:cs typeface="Arial" panose="020B0604020202020204" pitchFamily="34" charset="0"/>
              </a:rPr>
              <a:t>đối: </a:t>
            </a:r>
            <a:r>
              <a:rPr lang="en-US" sz="2200" b="1" dirty="0" smtClean="0">
                <a:solidFill>
                  <a:srgbClr val="0070C0"/>
                </a:solidFill>
                <a:latin typeface="+mj-lt"/>
                <a:cs typeface="Arial" panose="020B0604020202020204" pitchFamily="34" charset="0"/>
              </a:rPr>
              <a:t>Khoảng </a:t>
            </a:r>
            <a:r>
              <a:rPr lang="en-US" sz="2200" b="1" dirty="0">
                <a:solidFill>
                  <a:srgbClr val="0070C0"/>
                </a:solidFill>
                <a:latin typeface="+mj-lt"/>
                <a:cs typeface="Arial" panose="020B0604020202020204" pitchFamily="34" charset="0"/>
              </a:rPr>
              <a:t>cách đo theo chiều thẳng đứng từ một địa so với mực n</a:t>
            </a:r>
            <a:r>
              <a:rPr lang="vi-VN" sz="2200" b="1" dirty="0">
                <a:solidFill>
                  <a:srgbClr val="0070C0"/>
                </a:solidFill>
                <a:latin typeface="+mj-lt"/>
                <a:cs typeface="Arial" panose="020B0604020202020204" pitchFamily="34" charset="0"/>
              </a:rPr>
              <a:t>ư</a:t>
            </a:r>
            <a:r>
              <a:rPr lang="en-US" sz="2200" b="1" dirty="0">
                <a:solidFill>
                  <a:srgbClr val="0070C0"/>
                </a:solidFill>
                <a:latin typeface="+mj-lt"/>
                <a:cs typeface="Arial" panose="020B0604020202020204" pitchFamily="34" charset="0"/>
              </a:rPr>
              <a:t>ớc biển trung </a:t>
            </a:r>
            <a:r>
              <a:rPr lang="en-US" sz="2200" b="1" dirty="0" smtClean="0">
                <a:solidFill>
                  <a:srgbClr val="0070C0"/>
                </a:solidFill>
                <a:latin typeface="+mj-lt"/>
                <a:cs typeface="Arial" panose="020B0604020202020204" pitchFamily="34" charset="0"/>
              </a:rPr>
              <a:t>bình.</a:t>
            </a:r>
            <a:endParaRPr lang="en-US" sz="2200" b="1" dirty="0">
              <a:solidFill>
                <a:srgbClr val="0070C0"/>
              </a:solidFill>
              <a:latin typeface="+mj-lt"/>
              <a:cs typeface="Arial" panose="020B0604020202020204" pitchFamily="34" charset="0"/>
            </a:endParaRPr>
          </a:p>
        </p:txBody>
      </p:sp>
      <p:cxnSp>
        <p:nvCxnSpPr>
          <p:cNvPr id="18" name="Straight Arrow Connector 17">
            <a:extLst>
              <a:ext uri="{FF2B5EF4-FFF2-40B4-BE49-F238E27FC236}">
                <a16:creationId xmlns="" xmlns:a16="http://schemas.microsoft.com/office/drawing/2014/main" id="{5B53B81F-BB6D-460A-B51E-DA146EC9518E}"/>
              </a:ext>
            </a:extLst>
          </p:cNvPr>
          <p:cNvCxnSpPr>
            <a:cxnSpLocks/>
          </p:cNvCxnSpPr>
          <p:nvPr/>
        </p:nvCxnSpPr>
        <p:spPr>
          <a:xfrm rot="5400000">
            <a:off x="6726714" y="5541486"/>
            <a:ext cx="1788160" cy="158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29"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grpId="1" nodeType="clickEffect">
                                  <p:stCondLst>
                                    <p:cond delay="0"/>
                                  </p:stCondLst>
                                  <p:childTnLst>
                                    <p:anim calcmode="lin" valueType="num">
                                      <p:cBhvr>
                                        <p:cTn id="18" dur="1000"/>
                                        <p:tgtEl>
                                          <p:spTgt spid="9"/>
                                        </p:tgtEl>
                                        <p:attrNameLst>
                                          <p:attrName>ppt_x</p:attrName>
                                        </p:attrNameLst>
                                      </p:cBhvr>
                                      <p:tavLst>
                                        <p:tav tm="0">
                                          <p:val>
                                            <p:strVal val="ppt_x"/>
                                          </p:val>
                                        </p:tav>
                                        <p:tav tm="100000">
                                          <p:val>
                                            <p:strVal val="ppt_x-.2"/>
                                          </p:val>
                                        </p:tav>
                                      </p:tavLst>
                                    </p:anim>
                                    <p:anim calcmode="lin" valueType="num">
                                      <p:cBhvr>
                                        <p:cTn id="19" dur="1000"/>
                                        <p:tgtEl>
                                          <p:spTgt spid="9"/>
                                        </p:tgtEl>
                                        <p:attrNameLst>
                                          <p:attrName>ppt_y</p:attrName>
                                        </p:attrNameLst>
                                      </p:cBhvr>
                                      <p:tavLst>
                                        <p:tav tm="0">
                                          <p:val>
                                            <p:strVal val="ppt_y"/>
                                          </p:val>
                                        </p:tav>
                                        <p:tav tm="100000">
                                          <p:val>
                                            <p:strVal val="ppt_y"/>
                                          </p:val>
                                        </p:tav>
                                      </p:tavLst>
                                    </p:anim>
                                    <p:animEffect transition="out" filter="fade">
                                      <p:cBhvr>
                                        <p:cTn id="20" dur="1000"/>
                                        <p:tgtEl>
                                          <p:spTgt spid="9"/>
                                        </p:tgtEl>
                                      </p:cBhvr>
                                    </p:animEffect>
                                    <p:set>
                                      <p:cBhvr>
                                        <p:cTn id="21" dur="1" fill="hold">
                                          <p:stCondLst>
                                            <p:cond delay="9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par>
                                <p:cTn id="31" presetID="22" presetClass="entr" presetSubtype="1"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xit" presetSubtype="0" fill="hold" grpId="1" nodeType="clickEffect">
                                  <p:stCondLst>
                                    <p:cond delay="0"/>
                                  </p:stCondLst>
                                  <p:childTnLst>
                                    <p:anim calcmode="lin" valueType="num">
                                      <p:cBhvr>
                                        <p:cTn id="37" dur="1000"/>
                                        <p:tgtEl>
                                          <p:spTgt spid="12"/>
                                        </p:tgtEl>
                                        <p:attrNameLst>
                                          <p:attrName>ppt_x</p:attrName>
                                        </p:attrNameLst>
                                      </p:cBhvr>
                                      <p:tavLst>
                                        <p:tav tm="0">
                                          <p:val>
                                            <p:strVal val="ppt_x"/>
                                          </p:val>
                                        </p:tav>
                                        <p:tav tm="100000">
                                          <p:val>
                                            <p:strVal val="ppt_x-.2"/>
                                          </p:val>
                                        </p:tav>
                                      </p:tavLst>
                                    </p:anim>
                                    <p:anim calcmode="lin" valueType="num">
                                      <p:cBhvr>
                                        <p:cTn id="38" dur="1000"/>
                                        <p:tgtEl>
                                          <p:spTgt spid="12"/>
                                        </p:tgtEl>
                                        <p:attrNameLst>
                                          <p:attrName>ppt_y</p:attrName>
                                        </p:attrNameLst>
                                      </p:cBhvr>
                                      <p:tavLst>
                                        <p:tav tm="0">
                                          <p:val>
                                            <p:strVal val="ppt_y"/>
                                          </p:val>
                                        </p:tav>
                                        <p:tav tm="100000">
                                          <p:val>
                                            <p:strVal val="ppt_y"/>
                                          </p:val>
                                        </p:tav>
                                      </p:tavLst>
                                    </p:anim>
                                    <p:animEffect transition="out" filter="fade">
                                      <p:cBhvr>
                                        <p:cTn id="39" dur="1000"/>
                                        <p:tgtEl>
                                          <p:spTgt spid="12"/>
                                        </p:tgtEl>
                                      </p:cBhvr>
                                    </p:animEffect>
                                    <p:set>
                                      <p:cBhvr>
                                        <p:cTn id="40" dur="1" fill="hold">
                                          <p:stCondLst>
                                            <p:cond delay="999"/>
                                          </p:stCondLst>
                                        </p:cTn>
                                        <p:tgtEl>
                                          <p:spTgt spid="12"/>
                                        </p:tgtEl>
                                        <p:attrNameLst>
                                          <p:attrName>style.visibility</p:attrName>
                                        </p:attrNameLst>
                                      </p:cBhvr>
                                      <p:to>
                                        <p:strVal val="hidden"/>
                                      </p:to>
                                    </p:set>
                                  </p:childTnLst>
                                </p:cTn>
                              </p:par>
                              <p:par>
                                <p:cTn id="41" presetID="29" presetClass="exit" presetSubtype="0" fill="hold" nodeType="withEffect">
                                  <p:stCondLst>
                                    <p:cond delay="0"/>
                                  </p:stCondLst>
                                  <p:childTnLst>
                                    <p:anim calcmode="lin" valueType="num">
                                      <p:cBhvr>
                                        <p:cTn id="42" dur="1000"/>
                                        <p:tgtEl>
                                          <p:spTgt spid="13"/>
                                        </p:tgtEl>
                                        <p:attrNameLst>
                                          <p:attrName>ppt_x</p:attrName>
                                        </p:attrNameLst>
                                      </p:cBhvr>
                                      <p:tavLst>
                                        <p:tav tm="0">
                                          <p:val>
                                            <p:strVal val="ppt_x"/>
                                          </p:val>
                                        </p:tav>
                                        <p:tav tm="100000">
                                          <p:val>
                                            <p:strVal val="ppt_x-.2"/>
                                          </p:val>
                                        </p:tav>
                                      </p:tavLst>
                                    </p:anim>
                                    <p:anim calcmode="lin" valueType="num">
                                      <p:cBhvr>
                                        <p:cTn id="43" dur="1000"/>
                                        <p:tgtEl>
                                          <p:spTgt spid="13"/>
                                        </p:tgtEl>
                                        <p:attrNameLst>
                                          <p:attrName>ppt_y</p:attrName>
                                        </p:attrNameLst>
                                      </p:cBhvr>
                                      <p:tavLst>
                                        <p:tav tm="0">
                                          <p:val>
                                            <p:strVal val="ppt_y"/>
                                          </p:val>
                                        </p:tav>
                                        <p:tav tm="100000">
                                          <p:val>
                                            <p:strVal val="ppt_y"/>
                                          </p:val>
                                        </p:tav>
                                      </p:tavLst>
                                    </p:anim>
                                    <p:animEffect transition="out" filter="fade">
                                      <p:cBhvr>
                                        <p:cTn id="44" dur="1000"/>
                                        <p:tgtEl>
                                          <p:spTgt spid="13"/>
                                        </p:tgtEl>
                                      </p:cBhvr>
                                    </p:animEffect>
                                    <p:set>
                                      <p:cBhvr>
                                        <p:cTn id="45" dur="1" fill="hold">
                                          <p:stCondLst>
                                            <p:cond delay="999"/>
                                          </p:stCondLst>
                                        </p:cTn>
                                        <p:tgtEl>
                                          <p:spTgt spid="13"/>
                                        </p:tgtEl>
                                        <p:attrNameLst>
                                          <p:attrName>style.visibility</p:attrName>
                                        </p:attrNameLst>
                                      </p:cBhvr>
                                      <p:to>
                                        <p:strVal val="hidden"/>
                                      </p:to>
                                    </p:set>
                                  </p:childTnLst>
                                </p:cTn>
                              </p:par>
                              <p:par>
                                <p:cTn id="46" presetID="29" presetClass="exit" presetSubtype="0" fill="hold" nodeType="withEffect">
                                  <p:stCondLst>
                                    <p:cond delay="0"/>
                                  </p:stCondLst>
                                  <p:childTnLst>
                                    <p:anim calcmode="lin" valueType="num">
                                      <p:cBhvr>
                                        <p:cTn id="47" dur="1000"/>
                                        <p:tgtEl>
                                          <p:spTgt spid="14"/>
                                        </p:tgtEl>
                                        <p:attrNameLst>
                                          <p:attrName>ppt_x</p:attrName>
                                        </p:attrNameLst>
                                      </p:cBhvr>
                                      <p:tavLst>
                                        <p:tav tm="0">
                                          <p:val>
                                            <p:strVal val="ppt_x"/>
                                          </p:val>
                                        </p:tav>
                                        <p:tav tm="100000">
                                          <p:val>
                                            <p:strVal val="ppt_x-.2"/>
                                          </p:val>
                                        </p:tav>
                                      </p:tavLst>
                                    </p:anim>
                                    <p:anim calcmode="lin" valueType="num">
                                      <p:cBhvr>
                                        <p:cTn id="48" dur="1000"/>
                                        <p:tgtEl>
                                          <p:spTgt spid="14"/>
                                        </p:tgtEl>
                                        <p:attrNameLst>
                                          <p:attrName>ppt_y</p:attrName>
                                        </p:attrNameLst>
                                      </p:cBhvr>
                                      <p:tavLst>
                                        <p:tav tm="0">
                                          <p:val>
                                            <p:strVal val="ppt_y"/>
                                          </p:val>
                                        </p:tav>
                                        <p:tav tm="100000">
                                          <p:val>
                                            <p:strVal val="ppt_y"/>
                                          </p:val>
                                        </p:tav>
                                      </p:tavLst>
                                    </p:anim>
                                    <p:animEffect transition="out" filter="fade">
                                      <p:cBhvr>
                                        <p:cTn id="49" dur="1000"/>
                                        <p:tgtEl>
                                          <p:spTgt spid="14"/>
                                        </p:tgtEl>
                                      </p:cBhvr>
                                    </p:animEffect>
                                    <p:set>
                                      <p:cBhvr>
                                        <p:cTn id="50" dur="1" fill="hold">
                                          <p:stCondLst>
                                            <p:cond delay="999"/>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par>
                          <p:cTn id="56" fill="hold">
                            <p:stCondLst>
                              <p:cond delay="500"/>
                            </p:stCondLst>
                            <p:childTnLst>
                              <p:par>
                                <p:cTn id="57" presetID="22" presetClass="entr" presetSubtype="1"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up)">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72570"/>
            <a:ext cx="8915400" cy="1200329"/>
          </a:xfrm>
          <a:prstGeom prst="rect">
            <a:avLst/>
          </a:prstGeom>
          <a:solidFill>
            <a:srgbClr val="FFFFFF"/>
          </a:solidFill>
          <a:ln w="9525">
            <a:solidFill>
              <a:srgbClr val="0000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b="1" i="1" u="none" strike="noStrike" cap="none" normalizeH="0" baseline="0" dirty="0" smtClean="0">
                <a:ln>
                  <a:noFill/>
                </a:ln>
                <a:solidFill>
                  <a:srgbClr val="0000FF"/>
                </a:solidFill>
                <a:effectLst/>
                <a:latin typeface="Times New Roman" pitchFamily="18" charset="0"/>
                <a:ea typeface="Calibri" charset="0"/>
                <a:cs typeface="Times New Roman" pitchFamily="18" charset="0"/>
              </a:rPr>
              <a:t>Bài tập nhỏ: Dựa vào kiến thức đã học, hãy ghi tên thích hợp cho các dạng địa hình sau:</a:t>
            </a:r>
            <a:endParaRPr kumimoji="0" lang="pt-BR" b="1" i="1" u="none" strike="noStrike" cap="none" normalizeH="0" baseline="0" dirty="0" smtClean="0">
              <a:ln>
                <a:noFill/>
              </a:ln>
              <a:solidFill>
                <a:srgbClr val="0000FF"/>
              </a:solidFill>
              <a:effectLst/>
              <a:latin typeface="Arial" pitchFamily="34" charset="0"/>
              <a:cs typeface="Arial" pitchFamily="34" charset="0"/>
            </a:endParaRPr>
          </a:p>
        </p:txBody>
      </p:sp>
      <p:pic>
        <p:nvPicPr>
          <p:cNvPr id="11" name="Picture 10"/>
          <p:cNvPicPr/>
          <p:nvPr/>
        </p:nvPicPr>
        <p:blipFill>
          <a:blip r:embed="rId2"/>
          <a:srcRect/>
          <a:stretch>
            <a:fillRect/>
          </a:stretch>
        </p:blipFill>
        <p:spPr bwMode="auto">
          <a:xfrm>
            <a:off x="0" y="1371601"/>
            <a:ext cx="9144000" cy="5486399"/>
          </a:xfrm>
          <a:prstGeom prst="rect">
            <a:avLst/>
          </a:prstGeom>
          <a:noFill/>
          <a:ln w="9525">
            <a:noFill/>
            <a:miter lim="800000"/>
            <a:headEnd/>
            <a:tailEnd/>
          </a:ln>
        </p:spPr>
      </p:pic>
      <p:sp>
        <p:nvSpPr>
          <p:cNvPr id="12" name="TextBox 11"/>
          <p:cNvSpPr txBox="1"/>
          <p:nvPr/>
        </p:nvSpPr>
        <p:spPr>
          <a:xfrm>
            <a:off x="5410200" y="1676400"/>
            <a:ext cx="2514600" cy="461665"/>
          </a:xfrm>
          <a:prstGeom prst="rect">
            <a:avLst/>
          </a:prstGeom>
          <a:solidFill>
            <a:srgbClr val="FFFFFF"/>
          </a:solidFill>
          <a:ln>
            <a:solidFill>
              <a:srgbClr val="0000FF"/>
            </a:solidFill>
          </a:ln>
        </p:spPr>
        <p:txBody>
          <a:bodyPr wrap="square" rtlCol="0">
            <a:spAutoFit/>
          </a:bodyPr>
          <a:lstStyle/>
          <a:p>
            <a:r>
              <a:rPr lang="en-US" b="1" dirty="0" smtClean="0">
                <a:solidFill>
                  <a:srgbClr val="0000FF"/>
                </a:solidFill>
                <a:latin typeface="+mj-lt"/>
              </a:rPr>
              <a:t>1. Cao nguyên</a:t>
            </a:r>
            <a:endParaRPr lang="en-US" b="1" dirty="0">
              <a:solidFill>
                <a:srgbClr val="0000FF"/>
              </a:solidFill>
              <a:latin typeface="+mj-lt"/>
            </a:endParaRPr>
          </a:p>
        </p:txBody>
      </p:sp>
      <p:sp>
        <p:nvSpPr>
          <p:cNvPr id="13" name="TextBox 12"/>
          <p:cNvSpPr txBox="1"/>
          <p:nvPr/>
        </p:nvSpPr>
        <p:spPr>
          <a:xfrm>
            <a:off x="1371600" y="3200400"/>
            <a:ext cx="1828800" cy="457200"/>
          </a:xfrm>
          <a:prstGeom prst="rect">
            <a:avLst/>
          </a:prstGeom>
          <a:solidFill>
            <a:srgbClr val="FFFFFF"/>
          </a:solidFill>
          <a:ln>
            <a:solidFill>
              <a:srgbClr val="0000FF"/>
            </a:solidFill>
          </a:ln>
        </p:spPr>
        <p:txBody>
          <a:bodyPr wrap="square" rtlCol="0">
            <a:spAutoFit/>
          </a:bodyPr>
          <a:lstStyle/>
          <a:p>
            <a:r>
              <a:rPr lang="en-US" b="1" dirty="0" smtClean="0">
                <a:solidFill>
                  <a:srgbClr val="0000FF"/>
                </a:solidFill>
                <a:latin typeface="+mj-lt"/>
              </a:rPr>
              <a:t>2. Đồi</a:t>
            </a:r>
            <a:endParaRPr lang="en-US" b="1" dirty="0">
              <a:solidFill>
                <a:srgbClr val="0000FF"/>
              </a:solidFill>
              <a:latin typeface="+mj-lt"/>
            </a:endParaRPr>
          </a:p>
        </p:txBody>
      </p:sp>
      <p:sp>
        <p:nvSpPr>
          <p:cNvPr id="14" name="TextBox 13"/>
          <p:cNvSpPr txBox="1"/>
          <p:nvPr/>
        </p:nvSpPr>
        <p:spPr>
          <a:xfrm>
            <a:off x="5943600" y="4419600"/>
            <a:ext cx="2057400" cy="461665"/>
          </a:xfrm>
          <a:prstGeom prst="rect">
            <a:avLst/>
          </a:prstGeom>
          <a:solidFill>
            <a:srgbClr val="FFFFFF"/>
          </a:solidFill>
          <a:ln>
            <a:solidFill>
              <a:srgbClr val="0000FF"/>
            </a:solidFill>
          </a:ln>
        </p:spPr>
        <p:txBody>
          <a:bodyPr wrap="square" rtlCol="0">
            <a:spAutoFit/>
          </a:bodyPr>
          <a:lstStyle/>
          <a:p>
            <a:r>
              <a:rPr lang="en-US" b="1" dirty="0" smtClean="0">
                <a:solidFill>
                  <a:srgbClr val="0000FF"/>
                </a:solidFill>
                <a:latin typeface="+mj-lt"/>
              </a:rPr>
              <a:t>3. Núi</a:t>
            </a:r>
            <a:endParaRPr lang="en-US" b="1" dirty="0">
              <a:solidFill>
                <a:srgbClr val="0000FF"/>
              </a:solidFill>
              <a:latin typeface="+mj-lt"/>
            </a:endParaRPr>
          </a:p>
        </p:txBody>
      </p:sp>
      <p:sp>
        <p:nvSpPr>
          <p:cNvPr id="15" name="TextBox 14"/>
          <p:cNvSpPr txBox="1"/>
          <p:nvPr/>
        </p:nvSpPr>
        <p:spPr>
          <a:xfrm>
            <a:off x="1828800" y="5791200"/>
            <a:ext cx="1981200" cy="461665"/>
          </a:xfrm>
          <a:prstGeom prst="rect">
            <a:avLst/>
          </a:prstGeom>
          <a:solidFill>
            <a:srgbClr val="FFFFFF"/>
          </a:solidFill>
          <a:ln>
            <a:solidFill>
              <a:srgbClr val="0000FF"/>
            </a:solidFill>
          </a:ln>
        </p:spPr>
        <p:txBody>
          <a:bodyPr wrap="square" rtlCol="0">
            <a:spAutoFit/>
          </a:bodyPr>
          <a:lstStyle/>
          <a:p>
            <a:r>
              <a:rPr lang="en-US" b="1" dirty="0" smtClean="0">
                <a:solidFill>
                  <a:srgbClr val="0000FF"/>
                </a:solidFill>
                <a:latin typeface="+mj-lt"/>
              </a:rPr>
              <a:t>4. Đồng bằng</a:t>
            </a:r>
            <a:endParaRPr lang="en-US" b="1" dirty="0">
              <a:solidFill>
                <a:srgbClr val="0000FF"/>
              </a:solidFill>
              <a:latin typeface="+mj-lt"/>
            </a:endParaRPr>
          </a:p>
        </p:txBody>
      </p:sp>
      <p:sp>
        <p:nvSpPr>
          <p:cNvPr id="8" name="TextBox 7"/>
          <p:cNvSpPr txBox="1"/>
          <p:nvPr/>
        </p:nvSpPr>
        <p:spPr>
          <a:xfrm>
            <a:off x="685800" y="1905000"/>
            <a:ext cx="457200" cy="400110"/>
          </a:xfrm>
          <a:prstGeom prst="rect">
            <a:avLst/>
          </a:prstGeom>
          <a:noFill/>
        </p:spPr>
        <p:txBody>
          <a:bodyPr wrap="square" rtlCol="0">
            <a:spAutoFit/>
          </a:bodyPr>
          <a:lstStyle/>
          <a:p>
            <a:r>
              <a:rPr lang="en-US" sz="2000" b="1" dirty="0" smtClean="0">
                <a:solidFill>
                  <a:srgbClr val="FF0000"/>
                </a:solidFill>
                <a:latin typeface="+mj-lt"/>
              </a:rPr>
              <a:t>1.</a:t>
            </a:r>
            <a:endParaRPr lang="en-US" sz="2000" b="1" dirty="0">
              <a:solidFill>
                <a:srgbClr val="FF0000"/>
              </a:solidFill>
              <a:latin typeface="+mj-lt"/>
            </a:endParaRPr>
          </a:p>
        </p:txBody>
      </p:sp>
      <p:sp>
        <p:nvSpPr>
          <p:cNvPr id="9" name="TextBox 8"/>
          <p:cNvSpPr txBox="1"/>
          <p:nvPr/>
        </p:nvSpPr>
        <p:spPr>
          <a:xfrm>
            <a:off x="4800600" y="5638800"/>
            <a:ext cx="457200" cy="400110"/>
          </a:xfrm>
          <a:prstGeom prst="rect">
            <a:avLst/>
          </a:prstGeom>
          <a:noFill/>
        </p:spPr>
        <p:txBody>
          <a:bodyPr wrap="square" rtlCol="0">
            <a:spAutoFit/>
          </a:bodyPr>
          <a:lstStyle/>
          <a:p>
            <a:r>
              <a:rPr lang="en-US" sz="2000" b="1" dirty="0" smtClean="0">
                <a:solidFill>
                  <a:srgbClr val="FF0000"/>
                </a:solidFill>
                <a:latin typeface="+mj-lt"/>
              </a:rPr>
              <a:t>4.</a:t>
            </a:r>
            <a:endParaRPr lang="en-US" sz="2000" b="1" dirty="0">
              <a:solidFill>
                <a:srgbClr val="FF0000"/>
              </a:solidFill>
              <a:latin typeface="+mj-lt"/>
            </a:endParaRPr>
          </a:p>
        </p:txBody>
      </p:sp>
      <p:sp>
        <p:nvSpPr>
          <p:cNvPr id="10" name="TextBox 9"/>
          <p:cNvSpPr txBox="1"/>
          <p:nvPr/>
        </p:nvSpPr>
        <p:spPr>
          <a:xfrm>
            <a:off x="3733800" y="4572000"/>
            <a:ext cx="457200" cy="400110"/>
          </a:xfrm>
          <a:prstGeom prst="rect">
            <a:avLst/>
          </a:prstGeom>
          <a:noFill/>
        </p:spPr>
        <p:txBody>
          <a:bodyPr wrap="square" rtlCol="0">
            <a:spAutoFit/>
          </a:bodyPr>
          <a:lstStyle/>
          <a:p>
            <a:r>
              <a:rPr lang="en-US" sz="2000" b="1" dirty="0" smtClean="0">
                <a:solidFill>
                  <a:srgbClr val="FF0000"/>
                </a:solidFill>
                <a:latin typeface="+mj-lt"/>
              </a:rPr>
              <a:t>3.</a:t>
            </a:r>
            <a:endParaRPr lang="en-US" sz="2000" b="1" dirty="0">
              <a:solidFill>
                <a:srgbClr val="FF0000"/>
              </a:solidFill>
              <a:latin typeface="+mj-lt"/>
            </a:endParaRPr>
          </a:p>
        </p:txBody>
      </p:sp>
      <p:sp>
        <p:nvSpPr>
          <p:cNvPr id="16" name="TextBox 15"/>
          <p:cNvSpPr txBox="1"/>
          <p:nvPr/>
        </p:nvSpPr>
        <p:spPr>
          <a:xfrm>
            <a:off x="4572000" y="3200400"/>
            <a:ext cx="457200" cy="400110"/>
          </a:xfrm>
          <a:prstGeom prst="rect">
            <a:avLst/>
          </a:prstGeom>
          <a:noFill/>
        </p:spPr>
        <p:txBody>
          <a:bodyPr wrap="square" rtlCol="0">
            <a:spAutoFit/>
          </a:bodyPr>
          <a:lstStyle/>
          <a:p>
            <a:r>
              <a:rPr lang="en-US" sz="2000" b="1" dirty="0" smtClean="0">
                <a:solidFill>
                  <a:srgbClr val="FF0000"/>
                </a:solidFill>
                <a:latin typeface="+mj-lt"/>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673"/>
                                        </p:tgtEl>
                                        <p:attrNameLst>
                                          <p:attrName>style.visibility</p:attrName>
                                        </p:attrNameLst>
                                      </p:cBhvr>
                                      <p:to>
                                        <p:strVal val="visible"/>
                                      </p:to>
                                    </p:set>
                                    <p:anim calcmode="lin" valueType="num">
                                      <p:cBhvr>
                                        <p:cTn id="7" dur="1000" fill="hold"/>
                                        <p:tgtEl>
                                          <p:spTgt spid="28673"/>
                                        </p:tgtEl>
                                        <p:attrNameLst>
                                          <p:attrName>ppt_x</p:attrName>
                                        </p:attrNameLst>
                                      </p:cBhvr>
                                      <p:tavLst>
                                        <p:tav tm="0">
                                          <p:val>
                                            <p:strVal val="#ppt_x-.2"/>
                                          </p:val>
                                        </p:tav>
                                        <p:tav tm="100000">
                                          <p:val>
                                            <p:strVal val="#ppt_x"/>
                                          </p:val>
                                        </p:tav>
                                      </p:tavLst>
                                    </p:anim>
                                    <p:anim calcmode="lin" valueType="num">
                                      <p:cBhvr>
                                        <p:cTn id="8" dur="1000" fill="hold"/>
                                        <p:tgtEl>
                                          <p:spTgt spid="2867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par>
                                <p:cTn id="15" presetID="29"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ppt_x</p:attrName>
                                        </p:attrNameLst>
                                      </p:cBhvr>
                                      <p:tavLst>
                                        <p:tav tm="0">
                                          <p:val>
                                            <p:strVal val="#ppt_x-.2"/>
                                          </p:val>
                                        </p:tav>
                                        <p:tav tm="100000">
                                          <p:val>
                                            <p:strVal val="#ppt_x"/>
                                          </p:val>
                                        </p:tav>
                                      </p:tavLst>
                                    </p:anim>
                                    <p:anim calcmode="lin" valueType="num">
                                      <p:cBhvr>
                                        <p:cTn id="1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ppt_x</p:attrName>
                                        </p:attrNameLst>
                                      </p:cBhvr>
                                      <p:tavLst>
                                        <p:tav tm="0">
                                          <p:val>
                                            <p:strVal val="#ppt_x-.2"/>
                                          </p:val>
                                        </p:tav>
                                        <p:tav tm="100000">
                                          <p:val>
                                            <p:strVal val="#ppt_x"/>
                                          </p:val>
                                        </p:tav>
                                      </p:tavLst>
                                    </p:anim>
                                    <p:anim calcmode="lin" valueType="num">
                                      <p:cBhvr>
                                        <p:cTn id="2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6"/>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ppt_x</p:attrName>
                                        </p:attrNameLst>
                                      </p:cBhvr>
                                      <p:tavLst>
                                        <p:tav tm="0">
                                          <p:val>
                                            <p:strVal val="#ppt_x-.2"/>
                                          </p:val>
                                        </p:tav>
                                        <p:tav tm="100000">
                                          <p:val>
                                            <p:strVal val="#ppt_x"/>
                                          </p:val>
                                        </p:tav>
                                      </p:tavLst>
                                    </p:anim>
                                    <p:anim calcmode="lin" valueType="num">
                                      <p:cBhvr>
                                        <p:cTn id="2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0"/>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ppt_x</p:attrName>
                                        </p:attrNameLst>
                                      </p:cBhvr>
                                      <p:tavLst>
                                        <p:tav tm="0">
                                          <p:val>
                                            <p:strVal val="#ppt_x-.2"/>
                                          </p:val>
                                        </p:tav>
                                        <p:tav tm="100000">
                                          <p:val>
                                            <p:strVal val="#ppt_x"/>
                                          </p:val>
                                        </p:tav>
                                      </p:tavLst>
                                    </p:anim>
                                    <p:anim calcmode="lin" valueType="num">
                                      <p:cBhvr>
                                        <p:cTn id="3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ppt_x</p:attrName>
                                        </p:attrNameLst>
                                      </p:cBhvr>
                                      <p:tavLst>
                                        <p:tav tm="0">
                                          <p:val>
                                            <p:strVal val="#ppt_x-.2"/>
                                          </p:val>
                                        </p:tav>
                                        <p:tav tm="100000">
                                          <p:val>
                                            <p:strVal val="#ppt_x"/>
                                          </p:val>
                                        </p:tav>
                                      </p:tavLst>
                                    </p:anim>
                                    <p:anim calcmode="lin" valueType="num">
                                      <p:cBhvr>
                                        <p:cTn id="4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ppt_x</p:attrName>
                                        </p:attrNameLst>
                                      </p:cBhvr>
                                      <p:tavLst>
                                        <p:tav tm="0">
                                          <p:val>
                                            <p:strVal val="#ppt_x-.2"/>
                                          </p:val>
                                        </p:tav>
                                        <p:tav tm="100000">
                                          <p:val>
                                            <p:strVal val="#ppt_x"/>
                                          </p:val>
                                        </p:tav>
                                      </p:tavLst>
                                    </p:anim>
                                    <p:anim calcmode="lin" valueType="num">
                                      <p:cBhvr>
                                        <p:cTn id="4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ppt_x</p:attrName>
                                        </p:attrNameLst>
                                      </p:cBhvr>
                                      <p:tavLst>
                                        <p:tav tm="0">
                                          <p:val>
                                            <p:strVal val="#ppt_x-.2"/>
                                          </p:val>
                                        </p:tav>
                                        <p:tav tm="100000">
                                          <p:val>
                                            <p:strVal val="#ppt_x"/>
                                          </p:val>
                                        </p:tav>
                                      </p:tavLst>
                                    </p:anim>
                                    <p:anim calcmode="lin" valueType="num">
                                      <p:cBhvr>
                                        <p:cTn id="5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ppt_x</p:attrName>
                                        </p:attrNameLst>
                                      </p:cBhvr>
                                      <p:tavLst>
                                        <p:tav tm="0">
                                          <p:val>
                                            <p:strVal val="#ppt_x-.2"/>
                                          </p:val>
                                        </p:tav>
                                        <p:tav tm="100000">
                                          <p:val>
                                            <p:strVal val="#ppt_x"/>
                                          </p:val>
                                        </p:tav>
                                      </p:tavLst>
                                    </p:anim>
                                    <p:anim calcmode="lin" valueType="num">
                                      <p:cBhvr>
                                        <p:cTn id="61"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animBg="1"/>
      <p:bldP spid="12" grpId="0" animBg="1"/>
      <p:bldP spid="13" grpId="0" animBg="1"/>
      <p:bldP spid="14" grpId="0" animBg="1"/>
      <p:bldP spid="15" grpId="0" animBg="1"/>
      <p:bldP spid="8" grpId="0"/>
      <p:bldP spid="9" grpId="0"/>
      <p:bldP spid="10"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6&quot;/&gt;&lt;/object&gt;&lt;object type=&quot;3&quot; unique_id=&quot;10005&quot;&gt;&lt;property id=&quot;20148&quot; value=&quot;5&quot;/&gt;&lt;property id=&quot;20300&quot; value=&quot;Slide 2&quot;/&gt;&lt;property id=&quot;20307&quot; value=&quot;259&quot;/&gt;&lt;/object&gt;&lt;object type=&quot;3&quot; unique_id=&quot;10006&quot;&gt;&lt;property id=&quot;20148&quot; value=&quot;5&quot;/&gt;&lt;property id=&quot;20300&quot; value=&quot;Slide 3 - &amp;quot;TiÕt 20 : Bµi 16 - §Æc ®iÓm kinh tÕ c¸c n­íc §«ng Nam ¸ &amp;quot;&quot;/&gt;&lt;property id=&quot;20307&quot; value=&quot;268&quot;/&gt;&lt;/object&gt;&lt;object type=&quot;3&quot; unique_id=&quot;10007&quot;&gt;&lt;property id=&quot;20148&quot; value=&quot;5&quot;/&gt;&lt;property id=&quot;20300&quot; value=&quot;Slide 4 - &amp;quot;TiÕt 20 : Bµi 16 - §Æc ®iÓm kinh tÕ c¸c n­íc §«ng Nam ¸ &amp;quot;&quot;/&gt;&lt;property id=&quot;20307&quot; value=&quot;261&quot;/&gt;&lt;/object&gt;&lt;object type=&quot;3&quot; unique_id=&quot;10008&quot;&gt;&lt;property id=&quot;20148&quot; value=&quot;5&quot;/&gt;&lt;property id=&quot;20300&quot; value=&quot;Slide 5&quot;/&gt;&lt;property id=&quot;20307&quot; value=&quot;328&quot;/&gt;&lt;/object&gt;&lt;object type=&quot;3&quot; unique_id=&quot;10009&quot;&gt;&lt;property id=&quot;20148&quot; value=&quot;5&quot;/&gt;&lt;property id=&quot;20300&quot; value=&quot;Slide 6 - &amp;quot;   ?  Dùa vµo b¶ng 16.1 SGK cho biÕt t×nh h×nh t¨ng tr­ëng kinh tÕ c¸c n­íc §«ng Nam ¸ trong c¸c giai ®o¹n 1990-199&quot;/&gt;&lt;property id=&quot;20307&quot; value=&quot;270&quot;/&gt;&lt;/object&gt;&lt;object type=&quot;3&quot; unique_id=&quot;10010&quot;&gt;&lt;property id=&quot;20148&quot; value=&quot;5&quot;/&gt;&lt;property id=&quot;20300&quot; value=&quot;Slide 7 - &amp;quot;TiÕt 20 : Bµi 16 - §Æc ®iÓm kinh tÕ c¸c n­íc §«ng Nam ¸ &amp;quot;&quot;/&gt;&lt;property id=&quot;20307&quot; value=&quot;271&quot;/&gt;&lt;/object&gt;&lt;object type=&quot;3&quot; unique_id=&quot;10011&quot;&gt;&lt;property id=&quot;20148&quot; value=&quot;5&quot;/&gt;&lt;property id=&quot;20300&quot; value=&quot;Slide 8 - &amp;quot;&amp;#x0D;&amp;#x0A;Dùa vµo b¶ng 16.1 SGK cho biÕt 1998 n­íc nµo gi¶m nhiÒu, gi¶m Ýt? &amp;#x0D;&amp;#x0A;&amp;quot;&quot;/&gt;&lt;property id=&quot;20307&quot; value=&quot;274&quot;/&gt;&lt;/object&gt;&lt;object type=&quot;3&quot; unique_id=&quot;10012&quot;&gt;&lt;property id=&quot;20148&quot; value=&quot;5&quot;/&gt;&lt;property id=&quot;20300&quot; value=&quot;Slide 9&quot;/&gt;&lt;property id=&quot;20307&quot; value=&quot;329&quot;/&gt;&lt;/object&gt;&lt;object type=&quot;3&quot; unique_id=&quot;10013&quot;&gt;&lt;property id=&quot;20148&quot; value=&quot;5&quot;/&gt;&lt;property id=&quot;20300&quot; value=&quot;Slide 10 - &amp;quot;2.C¬ cÊu kinh tÕ &amp;quot;&quot;/&gt;&lt;property id=&quot;20307&quot; value=&quot;314&quot;/&gt;&lt;/object&gt;&lt;object type=&quot;3&quot; unique_id=&quot;10014&quot;&gt;&lt;property id=&quot;20148&quot; value=&quot;5&quot;/&gt;&lt;property id=&quot;20300&quot; value=&quot;Slide 11 - &amp;quot;KÕt qu¶ &amp;quot;&quot;/&gt;&lt;property id=&quot;20307&quot; value=&quot;302&quot;/&gt;&lt;/object&gt;&lt;object type=&quot;3&quot; unique_id=&quot;10015&quot;&gt;&lt;property id=&quot;20148&quot; value=&quot;5&quot;/&gt;&lt;property id=&quot;20300&quot; value=&quot;Slide 12 - &amp;quot;TiÕt 20 : Bµi 16 - §Æc ®iÓm kinh tÕ c¸c n­íc §«ng Nam ¸ &amp;quot;&quot;/&gt;&lt;property id=&quot;20307&quot; value=&quot;280&quot;/&gt;&lt;/object&gt;&lt;object type=&quot;3&quot; unique_id=&quot;10016&quot;&gt;&lt;property id=&quot;20148&quot; value=&quot;5&quot;/&gt;&lt;property id=&quot;20300&quot; value=&quot;Slide 13 - &amp;quot; 2. C¬ cÊu kinh tÕ: &amp;#x0D;&amp;#x0A;&amp;quot;&quot;/&gt;&lt;property id=&quot;20307&quot; value=&quot;318&quot;/&gt;&lt;/object&gt;&lt;object type=&quot;3&quot; unique_id=&quot;10017&quot;&gt;&lt;property id=&quot;20148&quot; value=&quot;5&quot;/&gt;&lt;property id=&quot;20300&quot; value=&quot;Slide 14 - &amp;quot; 2. C¬ cÊu kinh tÕ  &amp;#x0D;&amp;#x0A;b) C¸c ngµnh kinh tÕ:&amp;#x0D;&amp;#x0A;Dùa vµo l­îc ®å h×nh 16.1.vµ kiÕn thøc ®· häc, em h·y: NhËn xÐt sù ph©n&quot;/&gt;&lt;property id=&quot;20307&quot; value=&quot;295&quot;/&gt;&lt;/object&gt;&lt;object type=&quot;3&quot; unique_id=&quot;10018&quot;&gt;&lt;property id=&quot;20148&quot; value=&quot;5&quot;/&gt;&lt;property id=&quot;20300&quot; value=&quot;Slide 15 - &amp;quot;TiÕt 20 : Bµi 16 - §Æc ®iÓm kinh tÕ c¸c n­íc §«ng Nam ¸ &amp;quot;&quot;/&gt;&lt;property id=&quot;20307&quot; value=&quot;284&quot;/&gt;&lt;/object&gt;&lt;object type=&quot;3&quot; unique_id=&quot;10019&quot;&gt;&lt;property id=&quot;20148&quot; value=&quot;5&quot;/&gt;&lt;property id=&quot;20300&quot; value=&quot;Slide 16 - &amp;quot;2. C¬ cÊu kinh tÕ  .&amp;#x0D;&amp;#x0A;a) C¬ cÊu ngµnh. &amp;#x0D;&amp;#x0A;b) C¸c ngµnh kinh tÕ.&amp;#x0D;&amp;#x0A;Dùa vµo b¶ng 16.2 SGK cho biÕt tØ träng cña c«ng nghi&quot;/&gt;&lt;property id=&quot;20307&quot; value=&quot;316&quot;/&gt;&lt;/object&gt;&lt;object type=&quot;3&quot; unique_id=&quot;10020&quot;&gt;&lt;property id=&quot;20148&quot; value=&quot;5&quot;/&gt;&lt;property id=&quot;20300&quot; value=&quot;Slide 17 - &amp;quot;2. C¬ cÊu kinh tÕ  ®ang cã nh÷ng thay ®æi.&amp;#x0D;&amp;#x0A;Dùa vµo l­îc ®å h×nh 16.1. vµ kiÕn thøc ®· häc, em h·y: KÓ tªn c¸c ngµn&quot;/&gt;&lt;property id=&quot;20307&quot; value=&quot;296&quot;/&gt;&lt;/object&gt;&lt;object type=&quot;3&quot; unique_id=&quot;10021&quot;&gt;&lt;property id=&quot;20148&quot; value=&quot;5&quot;/&gt;&lt;property id=&quot;20300&quot; value=&quot;Slide 18&quot;/&gt;&lt;property id=&quot;20307&quot; value=&quot;326&quot;/&gt;&lt;/object&gt;&lt;object type=&quot;3&quot; unique_id=&quot;10022&quot;&gt;&lt;property id=&quot;20148&quot; value=&quot;5&quot;/&gt;&lt;property id=&quot;20300&quot; value=&quot;Slide 19 - &amp;quot;Dùa vµo b¶ng 16.2 SGK cho biÕt tØ träng cña dÞch vô n¨m 2000? &amp;quot;&quot;/&gt;&lt;property id=&quot;20307&quot; value=&quot;322&quot;/&gt;&lt;/object&gt;&lt;object type=&quot;3&quot; unique_id=&quot;10023&quot;&gt;&lt;property id=&quot;20148&quot; value=&quot;5&quot;/&gt;&lt;property id=&quot;20300&quot; value=&quot;Slide 20&quot;/&gt;&lt;property id=&quot;20307&quot; value=&quot;327&quot;/&gt;&lt;/object&gt;&lt;object type=&quot;3&quot; unique_id=&quot;10024&quot;&gt;&lt;property id=&quot;20148&quot; value=&quot;5&quot;/&gt;&lt;property id=&quot;20300&quot; value=&quot;Slide 21 - &amp;quot;KÕt luËn&amp;quot;&quot;/&gt;&lt;property id=&quot;20307&quot; value=&quot;290&quot;/&gt;&lt;/object&gt;&lt;object type=&quot;3&quot; unique_id=&quot;10025&quot;&gt;&lt;property id=&quot;20148&quot; value=&quot;5&quot;/&gt;&lt;property id=&quot;20300&quot; value=&quot;Slide 22 - &amp;quot;TiÕt 20 : Bµi 16 - §Æc ®iÓm kinh tÕ c¸c n­íc §«ng Nam ¸ &amp;quot;&quot;/&gt;&lt;property id=&quot;20307&quot; value=&quot;324&quot;/&gt;&lt;/object&gt;&lt;object type=&quot;3&quot; unique_id=&quot;10026&quot;&gt;&lt;property id=&quot;20148&quot; value=&quot;5&quot;/&gt;&lt;property id=&quot;20300&quot; value=&quot;Slide 23&quot;/&gt;&lt;property id=&quot;20307&quot; value=&quot;311&quot;/&gt;&lt;/object&gt;&lt;object type=&quot;3&quot; unique_id=&quot;10027&quot;&gt;&lt;property id=&quot;20148&quot; value=&quot;5&quot;/&gt;&lt;property id=&quot;20300&quot; value=&quot;Slide 24&quot;/&gt;&lt;property id=&quot;20307&quot; value=&quot;313&quot;/&gt;&lt;/object&gt;&lt;object type=&quot;3&quot; unique_id=&quot;10028&quot;&gt;&lt;property id=&quot;20148&quot; value=&quot;5&quot;/&gt;&lt;property id=&quot;20300&quot; value=&quot;Slide 25&quot;/&gt;&lt;property id=&quot;20307&quot; value=&quot;262&quot;/&gt;&lt;/object&gt;&lt;object type=&quot;3&quot; unique_id=&quot;10029&quot;&gt;&lt;property id=&quot;20148&quot; value=&quot;5&quot;/&gt;&lt;property id=&quot;20300&quot; value=&quot;Slide 26&quot;/&gt;&lt;property id=&quot;20307&quot; value=&quot;305&quot;/&gt;&lt;/object&gt;&lt;object type=&quot;3&quot; unique_id=&quot;10030&quot;&gt;&lt;property id=&quot;20148&quot; value=&quot;5&quot;/&gt;&lt;property id=&quot;20300&quot; value=&quot;Slide 27&quot;/&gt;&lt;property id=&quot;20307&quot; value=&quot;265&quot;/&gt;&lt;/object&gt;&lt;object type=&quot;3&quot; unique_id=&quot;10031&quot;&gt;&lt;property id=&quot;20148&quot; value=&quot;5&quot;/&gt;&lt;property id=&quot;20300&quot; value=&quot;Slide 28&quot;/&gt;&lt;property id=&quot;20307&quot; value=&quot;267&quot;/&gt;&lt;/object&gt;&lt;/object&gt;&lt;/object&gt;&lt;/database&gt;"/>
  <p:tag name="SECTOMILLISECCONVERTED" val="1"/>
</p:tagLst>
</file>

<file path=ppt/theme/theme1.xml><?xml version="1.0" encoding="utf-8"?>
<a:theme xmlns:a="http://schemas.openxmlformats.org/drawingml/2006/main" name="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nTime"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nTime"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themeOverride>
</file>

<file path=docProps/app.xml><?xml version="1.0" encoding="utf-8"?>
<Properties xmlns="http://schemas.openxmlformats.org/officeDocument/2006/extended-properties" xmlns:vt="http://schemas.openxmlformats.org/officeDocument/2006/docPropsVTypes">
  <Template/>
  <TotalTime>6180</TotalTime>
  <Words>1466</Words>
  <PresentationFormat>On-screen Show (4:3)</PresentationFormat>
  <Paragraphs>189</Paragraphs>
  <Slides>25</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Arial</vt:lpstr>
      <vt:lpstr>Times New Roman</vt:lpstr>
      <vt:lpstr>Cambria</vt:lpstr>
      <vt:lpstr>Calibri</vt:lpstr>
      <vt:lpstr>.VnTime</vt:lpstr>
      <vt:lpstr>Wingdings</vt:lpstr>
      <vt:lpstr>AvantGarde</vt:lpstr>
      <vt:lpstr>Verdana</vt:lpstr>
      <vt:lpstr>Maple</vt:lpstr>
      <vt:lpstr>Clip</vt:lpstr>
      <vt:lpstr>Slide 1</vt:lpstr>
      <vt:lpstr>Slide 2</vt:lpstr>
      <vt:lpstr>Slide 3</vt:lpstr>
      <vt:lpstr>1. Các dạng địa hình chính</vt:lpstr>
      <vt:lpstr>Slide 5</vt:lpstr>
      <vt:lpstr>Slide 6</vt:lpstr>
      <vt:lpstr>1. Các dạng địa hình chính</vt:lpstr>
      <vt:lpstr>1. Các dạng địa hình chính</vt:lpstr>
      <vt:lpstr>Slide 9</vt:lpstr>
      <vt:lpstr>2. Khoáng sản</vt:lpstr>
      <vt:lpstr>2. Khoáng sản</vt:lpstr>
      <vt:lpstr>Slide 12</vt:lpstr>
      <vt:lpstr>Slide 13</vt:lpstr>
      <vt:lpstr>Slide 14</vt:lpstr>
      <vt:lpstr>2. Khoáng sản</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1601-01-01T00:00:00Z</cp:lastPrinted>
  <dcterms:created xsi:type="dcterms:W3CDTF">1601-01-01T00:00:00Z</dcterms:created>
  <dcterms:modified xsi:type="dcterms:W3CDTF">2021-11-05T11:01:53Z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