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1.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35"/>
  </p:notesMasterIdLst>
  <p:sldIdLst>
    <p:sldId id="492" r:id="rId2"/>
    <p:sldId id="517" r:id="rId3"/>
    <p:sldId id="518" r:id="rId4"/>
    <p:sldId id="497" r:id="rId5"/>
    <p:sldId id="498" r:id="rId6"/>
    <p:sldId id="499" r:id="rId7"/>
    <p:sldId id="500" r:id="rId8"/>
    <p:sldId id="520" r:id="rId9"/>
    <p:sldId id="502" r:id="rId10"/>
    <p:sldId id="503" r:id="rId11"/>
    <p:sldId id="521" r:id="rId12"/>
    <p:sldId id="522" r:id="rId13"/>
    <p:sldId id="523" r:id="rId14"/>
    <p:sldId id="507" r:id="rId15"/>
    <p:sldId id="525" r:id="rId16"/>
    <p:sldId id="509" r:id="rId17"/>
    <p:sldId id="511" r:id="rId18"/>
    <p:sldId id="512" r:id="rId19"/>
    <p:sldId id="513" r:id="rId20"/>
    <p:sldId id="526" r:id="rId21"/>
    <p:sldId id="515" r:id="rId22"/>
    <p:sldId id="527" r:id="rId23"/>
    <p:sldId id="528" r:id="rId24"/>
    <p:sldId id="529" r:id="rId25"/>
    <p:sldId id="530" r:id="rId26"/>
    <p:sldId id="531" r:id="rId27"/>
    <p:sldId id="532" r:id="rId28"/>
    <p:sldId id="533" r:id="rId29"/>
    <p:sldId id="534" r:id="rId30"/>
    <p:sldId id="535" r:id="rId31"/>
    <p:sldId id="536" r:id="rId32"/>
    <p:sldId id="510" r:id="rId33"/>
    <p:sldId id="516" r:id="rId34"/>
  </p:sldIdLst>
  <p:sldSz cx="9144000" cy="5143500" type="screen16x9"/>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651"/>
    <a:srgbClr val="D4B02C"/>
    <a:srgbClr val="7C572A"/>
    <a:srgbClr val="F14AFC"/>
    <a:srgbClr val="98E4FA"/>
    <a:srgbClr val="B740B8"/>
    <a:srgbClr val="B240B9"/>
    <a:srgbClr val="B941BC"/>
    <a:srgbClr val="140266"/>
    <a:srgbClr val="F7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6314" autoAdjust="0"/>
  </p:normalViewPr>
  <p:slideViewPr>
    <p:cSldViewPr>
      <p:cViewPr varScale="1">
        <p:scale>
          <a:sx n="107" d="100"/>
          <a:sy n="107" d="100"/>
        </p:scale>
        <p:origin x="294"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1:23.866"/>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3:12.553"/>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3:14.505"/>
    </inkml:context>
    <inkml:brush xml:id="br0">
      <inkml:brushProperty name="width" value="0.1" units="cm"/>
      <inkml:brushProperty name="height" value="0.1" units="cm"/>
      <inkml:brushProperty name="ignorePressure" value="1"/>
    </inkml:brush>
  </inkml:definitions>
  <inkml:trace contextRef="#ctx0" brushRef="#br0">1 1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3:44.683"/>
    </inkml:context>
    <inkml:brush xml:id="br0">
      <inkml:brushProperty name="width" value="0.1" units="cm"/>
      <inkml:brushProperty name="height" value="0.1" units="cm"/>
      <inkml:brushProperty name="ignorePressure" value="1"/>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6T07:00:03.047"/>
    </inkml:context>
    <inkml:brush xml:id="br0">
      <inkml:brushProperty name="width" value="0.1" units="cm"/>
      <inkml:brushProperty name="height" value="0.1" units="cm"/>
      <inkml:brushProperty name="color" value="#FFC114"/>
    </inkml:brush>
  </inkml:definitions>
  <inkml:trace contextRef="#ctx0" brushRef="#br0">0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6T07:00:05.698"/>
    </inkml:context>
    <inkml:brush xml:id="br0">
      <inkml:brushProperty name="width" value="0.1" units="cm"/>
      <inkml:brushProperty name="height" value="0.1" units="cm"/>
      <inkml:brushProperty name="color" value="#FFC114"/>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05"/>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06"/>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07"/>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08"/>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10"/>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1:26.845"/>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11"/>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12"/>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13"/>
    </inkml:context>
    <inkml:brush xml:id="br0">
      <inkml:brushProperty name="width" value="0.1" units="cm"/>
      <inkml:brushProperty name="height" value="0.1" units="cm"/>
      <inkml:brushProperty name="ignorePressure" value="1"/>
    </inkml:brush>
  </inkml:definitions>
  <inkml:trace contextRef="#ctx0" brushRef="#br0">1 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14"/>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15"/>
    </inkml:context>
    <inkml:brush xml:id="br0">
      <inkml:brushProperty name="width" value="0.1" units="cm"/>
      <inkml:brushProperty name="height" value="0.1" units="cm"/>
      <inkml:brushProperty name="ignorePressure" value="1"/>
    </inkml:brush>
  </inkml:definitions>
  <inkml:trace contextRef="#ctx0" brushRef="#br0">1 1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16"/>
    </inkml:context>
    <inkml:brush xml:id="br0">
      <inkml:brushProperty name="width" value="0.1" units="cm"/>
      <inkml:brushProperty name="height" value="0.1" units="cm"/>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1:29.830"/>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1:31.682"/>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1:33.816"/>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1:35.826"/>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1:37.785"/>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1:41.647"/>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2:57.210"/>
    </inkml:context>
    <inkml:brush xml:id="br0">
      <inkml:brushProperty name="width" value="0.1" units="cm"/>
      <inkml:brushProperty name="height" value="0.1" units="cm"/>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pPr/>
              <a:t>10/3/2022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pPr/>
              <a:t>‹#›</a:t>
            </a:fld>
            <a:endParaRPr lang="en-US"/>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a:t>
            </a:fld>
            <a:endParaRPr lang="zh-CN" altLang="en-US"/>
          </a:p>
        </p:txBody>
      </p:sp>
    </p:spTree>
    <p:extLst>
      <p:ext uri="{BB962C8B-B14F-4D97-AF65-F5344CB8AC3E}">
        <p14:creationId xmlns:p14="http://schemas.microsoft.com/office/powerpoint/2010/main" val="252004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10</a:t>
            </a:fld>
            <a:endParaRPr lang="zh-CN" altLang="en-US"/>
          </a:p>
        </p:txBody>
      </p:sp>
    </p:spTree>
    <p:extLst>
      <p:ext uri="{BB962C8B-B14F-4D97-AF65-F5344CB8AC3E}">
        <p14:creationId xmlns:p14="http://schemas.microsoft.com/office/powerpoint/2010/main" val="1219974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11</a:t>
            </a:fld>
            <a:endParaRPr lang="zh-CN" altLang="en-US"/>
          </a:p>
        </p:txBody>
      </p:sp>
    </p:spTree>
    <p:extLst>
      <p:ext uri="{BB962C8B-B14F-4D97-AF65-F5344CB8AC3E}">
        <p14:creationId xmlns:p14="http://schemas.microsoft.com/office/powerpoint/2010/main" val="513723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12</a:t>
            </a:fld>
            <a:endParaRPr lang="zh-CN" altLang="en-US"/>
          </a:p>
        </p:txBody>
      </p:sp>
    </p:spTree>
    <p:extLst>
      <p:ext uri="{BB962C8B-B14F-4D97-AF65-F5344CB8AC3E}">
        <p14:creationId xmlns:p14="http://schemas.microsoft.com/office/powerpoint/2010/main" val="625536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13</a:t>
            </a:fld>
            <a:endParaRPr lang="zh-CN" altLang="en-US"/>
          </a:p>
        </p:txBody>
      </p:sp>
    </p:spTree>
    <p:extLst>
      <p:ext uri="{BB962C8B-B14F-4D97-AF65-F5344CB8AC3E}">
        <p14:creationId xmlns:p14="http://schemas.microsoft.com/office/powerpoint/2010/main" val="1374469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14</a:t>
            </a:fld>
            <a:endParaRPr lang="zh-CN" altLang="en-US"/>
          </a:p>
        </p:txBody>
      </p:sp>
    </p:spTree>
    <p:extLst>
      <p:ext uri="{BB962C8B-B14F-4D97-AF65-F5344CB8AC3E}">
        <p14:creationId xmlns:p14="http://schemas.microsoft.com/office/powerpoint/2010/main" val="4138481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16</a:t>
            </a:fld>
            <a:endParaRPr lang="zh-CN" altLang="en-US"/>
          </a:p>
        </p:txBody>
      </p:sp>
    </p:spTree>
    <p:extLst>
      <p:ext uri="{BB962C8B-B14F-4D97-AF65-F5344CB8AC3E}">
        <p14:creationId xmlns:p14="http://schemas.microsoft.com/office/powerpoint/2010/main" val="1403044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17</a:t>
            </a:fld>
            <a:endParaRPr lang="zh-CN" altLang="en-US"/>
          </a:p>
        </p:txBody>
      </p:sp>
    </p:spTree>
    <p:extLst>
      <p:ext uri="{BB962C8B-B14F-4D97-AF65-F5344CB8AC3E}">
        <p14:creationId xmlns:p14="http://schemas.microsoft.com/office/powerpoint/2010/main" val="3627210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18</a:t>
            </a:fld>
            <a:endParaRPr lang="zh-CN" altLang="en-US"/>
          </a:p>
        </p:txBody>
      </p:sp>
    </p:spTree>
    <p:extLst>
      <p:ext uri="{BB962C8B-B14F-4D97-AF65-F5344CB8AC3E}">
        <p14:creationId xmlns:p14="http://schemas.microsoft.com/office/powerpoint/2010/main" val="3427423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19</a:t>
            </a:fld>
            <a:endParaRPr lang="zh-CN" altLang="en-US"/>
          </a:p>
        </p:txBody>
      </p:sp>
    </p:spTree>
    <p:extLst>
      <p:ext uri="{BB962C8B-B14F-4D97-AF65-F5344CB8AC3E}">
        <p14:creationId xmlns:p14="http://schemas.microsoft.com/office/powerpoint/2010/main" val="2544786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21</a:t>
            </a:fld>
            <a:endParaRPr lang="zh-CN" altLang="en-US"/>
          </a:p>
        </p:txBody>
      </p:sp>
    </p:spTree>
    <p:extLst>
      <p:ext uri="{BB962C8B-B14F-4D97-AF65-F5344CB8AC3E}">
        <p14:creationId xmlns:p14="http://schemas.microsoft.com/office/powerpoint/2010/main" val="132793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a:t>
            </a:fld>
            <a:endParaRPr lang="zh-CN" altLang="en-US"/>
          </a:p>
        </p:txBody>
      </p:sp>
    </p:spTree>
    <p:extLst>
      <p:ext uri="{BB962C8B-B14F-4D97-AF65-F5344CB8AC3E}">
        <p14:creationId xmlns:p14="http://schemas.microsoft.com/office/powerpoint/2010/main" val="986382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32</a:t>
            </a:fld>
            <a:endParaRPr lang="zh-CN" altLang="en-US"/>
          </a:p>
        </p:txBody>
      </p:sp>
    </p:spTree>
    <p:extLst>
      <p:ext uri="{BB962C8B-B14F-4D97-AF65-F5344CB8AC3E}">
        <p14:creationId xmlns:p14="http://schemas.microsoft.com/office/powerpoint/2010/main" val="3702740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33</a:t>
            </a:fld>
            <a:endParaRPr lang="zh-CN" altLang="en-US"/>
          </a:p>
        </p:txBody>
      </p:sp>
    </p:spTree>
    <p:extLst>
      <p:ext uri="{BB962C8B-B14F-4D97-AF65-F5344CB8AC3E}">
        <p14:creationId xmlns:p14="http://schemas.microsoft.com/office/powerpoint/2010/main" val="2829739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a:t>
            </a:fld>
            <a:endParaRPr lang="zh-CN" altLang="en-US"/>
          </a:p>
        </p:txBody>
      </p:sp>
    </p:spTree>
    <p:extLst>
      <p:ext uri="{BB962C8B-B14F-4D97-AF65-F5344CB8AC3E}">
        <p14:creationId xmlns:p14="http://schemas.microsoft.com/office/powerpoint/2010/main" val="267816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4</a:t>
            </a:fld>
            <a:endParaRPr lang="zh-CN" altLang="en-US"/>
          </a:p>
        </p:txBody>
      </p:sp>
    </p:spTree>
    <p:extLst>
      <p:ext uri="{BB962C8B-B14F-4D97-AF65-F5344CB8AC3E}">
        <p14:creationId xmlns:p14="http://schemas.microsoft.com/office/powerpoint/2010/main" val="220995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5</a:t>
            </a:fld>
            <a:endParaRPr lang="zh-CN" altLang="en-US"/>
          </a:p>
        </p:txBody>
      </p:sp>
    </p:spTree>
    <p:extLst>
      <p:ext uri="{BB962C8B-B14F-4D97-AF65-F5344CB8AC3E}">
        <p14:creationId xmlns:p14="http://schemas.microsoft.com/office/powerpoint/2010/main" val="462605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6</a:t>
            </a:fld>
            <a:endParaRPr lang="zh-CN" altLang="en-US"/>
          </a:p>
        </p:txBody>
      </p:sp>
    </p:spTree>
    <p:extLst>
      <p:ext uri="{BB962C8B-B14F-4D97-AF65-F5344CB8AC3E}">
        <p14:creationId xmlns:p14="http://schemas.microsoft.com/office/powerpoint/2010/main" val="354460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7</a:t>
            </a:fld>
            <a:endParaRPr lang="zh-CN" altLang="en-US"/>
          </a:p>
        </p:txBody>
      </p:sp>
    </p:spTree>
    <p:extLst>
      <p:ext uri="{BB962C8B-B14F-4D97-AF65-F5344CB8AC3E}">
        <p14:creationId xmlns:p14="http://schemas.microsoft.com/office/powerpoint/2010/main" val="111397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8</a:t>
            </a:fld>
            <a:endParaRPr lang="zh-CN" altLang="en-US"/>
          </a:p>
        </p:txBody>
      </p:sp>
    </p:spTree>
    <p:extLst>
      <p:ext uri="{BB962C8B-B14F-4D97-AF65-F5344CB8AC3E}">
        <p14:creationId xmlns:p14="http://schemas.microsoft.com/office/powerpoint/2010/main" val="275909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9</a:t>
            </a:fld>
            <a:endParaRPr lang="zh-CN" altLang="en-US"/>
          </a:p>
        </p:txBody>
      </p:sp>
    </p:spTree>
    <p:extLst>
      <p:ext uri="{BB962C8B-B14F-4D97-AF65-F5344CB8AC3E}">
        <p14:creationId xmlns:p14="http://schemas.microsoft.com/office/powerpoint/2010/main" val="231956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397" y="-985"/>
            <a:ext cx="9144793" cy="5145470"/>
          </a:xfrm>
          <a:prstGeom prst="rect">
            <a:avLst/>
          </a:prstGeom>
        </p:spPr>
      </p:pic>
    </p:spTree>
    <p:extLst>
      <p:ext uri="{BB962C8B-B14F-4D97-AF65-F5344CB8AC3E}">
        <p14:creationId xmlns:p14="http://schemas.microsoft.com/office/powerpoint/2010/main" val="61671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一分钟我们可以做些什么？</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8330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珍惜时间的名人名言</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240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如何安排和管理时间？</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5180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Tree>
    <p:extLst>
      <p:ext uri="{BB962C8B-B14F-4D97-AF65-F5344CB8AC3E}">
        <p14:creationId xmlns:p14="http://schemas.microsoft.com/office/powerpoint/2010/main" val="427502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AD8240-3148-4746-BA4B-7B32B016BA56}"/>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dirty="0"/>
              <a:t>单击此处编辑母版标题样式</a:t>
            </a:r>
          </a:p>
        </p:txBody>
      </p:sp>
      <p:sp>
        <p:nvSpPr>
          <p:cNvPr id="3" name="副标题 2">
            <a:extLst>
              <a:ext uri="{FF2B5EF4-FFF2-40B4-BE49-F238E27FC236}">
                <a16:creationId xmlns:a16="http://schemas.microsoft.com/office/drawing/2014/main" id="{B51CC32A-496B-42D5-8EC6-30D10EB5C16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25E7C-B1D9-4999-8D1F-ED84C4EE9A27}"/>
              </a:ext>
            </a:extLst>
          </p:cNvPr>
          <p:cNvSpPr>
            <a:spLocks noGrp="1"/>
          </p:cNvSpPr>
          <p:nvPr>
            <p:ph type="dt" sz="half" idx="10"/>
          </p:nvPr>
        </p:nvSpPr>
        <p:spPr/>
        <p:txBody>
          <a:bodyPr/>
          <a:lstStyle/>
          <a:p>
            <a:fld id="{0DA2CC75-8280-4D50-8556-C2874ADEF926}"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89589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2022/10/3</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680" r:id="rId1"/>
    <p:sldLayoutId id="2147483696" r:id="rId2"/>
    <p:sldLayoutId id="2147483734" r:id="rId3"/>
    <p:sldLayoutId id="2147483735" r:id="rId4"/>
    <p:sldLayoutId id="2147483736" r:id="rId5"/>
    <p:sldLayoutId id="214748373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8.xml"/><Relationship Id="rId18" Type="http://schemas.openxmlformats.org/officeDocument/2006/relationships/image" Target="../media/image261.png"/><Relationship Id="rId26" Type="http://schemas.openxmlformats.org/officeDocument/2006/relationships/image" Target="../media/image340.png"/><Relationship Id="rId3" Type="http://schemas.openxmlformats.org/officeDocument/2006/relationships/image" Target="../media/image37.png"/><Relationship Id="rId21" Type="http://schemas.openxmlformats.org/officeDocument/2006/relationships/image" Target="../media/image290.png"/><Relationship Id="rId7" Type="http://schemas.openxmlformats.org/officeDocument/2006/relationships/customXml" Target="../ink/ink2.xml"/><Relationship Id="rId12" Type="http://schemas.openxmlformats.org/officeDocument/2006/relationships/customXml" Target="../ink/ink7.xml"/><Relationship Id="rId17" Type="http://schemas.openxmlformats.org/officeDocument/2006/relationships/customXml" Target="../ink/ink12.xml"/><Relationship Id="rId25" Type="http://schemas.openxmlformats.org/officeDocument/2006/relationships/image" Target="../media/image361.png"/><Relationship Id="rId2" Type="http://schemas.openxmlformats.org/officeDocument/2006/relationships/notesSlide" Target="../notesSlides/notesSlide10.xml"/><Relationship Id="rId16" Type="http://schemas.openxmlformats.org/officeDocument/2006/relationships/customXml" Target="../ink/ink11.xml"/><Relationship Id="rId20" Type="http://schemas.openxmlformats.org/officeDocument/2006/relationships/image" Target="../media/image280.png"/><Relationship Id="rId29" Type="http://schemas.openxmlformats.org/officeDocument/2006/relationships/customXml" Target="../ink/ink14.xml"/><Relationship Id="rId1" Type="http://schemas.openxmlformats.org/officeDocument/2006/relationships/slideLayout" Target="../slideLayouts/slideLayout5.xml"/><Relationship Id="rId6" Type="http://schemas.openxmlformats.org/officeDocument/2006/relationships/image" Target="../media/image250.png"/><Relationship Id="rId11" Type="http://schemas.openxmlformats.org/officeDocument/2006/relationships/customXml" Target="../ink/ink6.xml"/><Relationship Id="rId24" Type="http://schemas.openxmlformats.org/officeDocument/2006/relationships/image" Target="../media/image320.png"/><Relationship Id="rId5" Type="http://schemas.openxmlformats.org/officeDocument/2006/relationships/customXml" Target="../ink/ink1.xml"/><Relationship Id="rId15" Type="http://schemas.openxmlformats.org/officeDocument/2006/relationships/customXml" Target="../ink/ink10.xml"/><Relationship Id="rId23" Type="http://schemas.openxmlformats.org/officeDocument/2006/relationships/image" Target="../media/image310.png"/><Relationship Id="rId28" Type="http://schemas.openxmlformats.org/officeDocument/2006/relationships/image" Target="../media/image371.png"/><Relationship Id="rId10" Type="http://schemas.openxmlformats.org/officeDocument/2006/relationships/customXml" Target="../ink/ink5.xml"/><Relationship Id="rId19" Type="http://schemas.openxmlformats.org/officeDocument/2006/relationships/image" Target="../media/image270.png"/><Relationship Id="rId4" Type="http://schemas.openxmlformats.org/officeDocument/2006/relationships/image" Target="../media/image38.png"/><Relationship Id="rId9" Type="http://schemas.openxmlformats.org/officeDocument/2006/relationships/customXml" Target="../ink/ink4.xml"/><Relationship Id="rId14" Type="http://schemas.openxmlformats.org/officeDocument/2006/relationships/customXml" Target="../ink/ink9.xml"/><Relationship Id="rId22" Type="http://schemas.openxmlformats.org/officeDocument/2006/relationships/image" Target="../media/image300.png"/><Relationship Id="rId27" Type="http://schemas.openxmlformats.org/officeDocument/2006/relationships/customXml" Target="../ink/ink13.xml"/></Relationships>
</file>

<file path=ppt/slides/_rels/slide11.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customXml" Target="../ink/ink22.xml"/><Relationship Id="rId18" Type="http://schemas.openxmlformats.org/officeDocument/2006/relationships/image" Target="../media/image380.png"/><Relationship Id="rId26" Type="http://schemas.openxmlformats.org/officeDocument/2006/relationships/image" Target="../media/image340.png"/><Relationship Id="rId3" Type="http://schemas.openxmlformats.org/officeDocument/2006/relationships/image" Target="../media/image39.png"/><Relationship Id="rId21" Type="http://schemas.openxmlformats.org/officeDocument/2006/relationships/image" Target="../media/image300.png"/><Relationship Id="rId7" Type="http://schemas.openxmlformats.org/officeDocument/2006/relationships/customXml" Target="../ink/ink16.xml"/><Relationship Id="rId12" Type="http://schemas.openxmlformats.org/officeDocument/2006/relationships/customXml" Target="../ink/ink21.xml"/><Relationship Id="rId17" Type="http://schemas.openxmlformats.org/officeDocument/2006/relationships/image" Target="../media/image370.png"/><Relationship Id="rId25" Type="http://schemas.openxmlformats.org/officeDocument/2006/relationships/image" Target="../media/image42.png"/><Relationship Id="rId2" Type="http://schemas.openxmlformats.org/officeDocument/2006/relationships/notesSlide" Target="../notesSlides/notesSlide11.xml"/><Relationship Id="rId16" Type="http://schemas.openxmlformats.org/officeDocument/2006/relationships/customXml" Target="../ink/ink25.xml"/><Relationship Id="rId20" Type="http://schemas.openxmlformats.org/officeDocument/2006/relationships/image" Target="../media/image400.png"/><Relationship Id="rId1" Type="http://schemas.openxmlformats.org/officeDocument/2006/relationships/slideLayout" Target="../slideLayouts/slideLayout5.xml"/><Relationship Id="rId6" Type="http://schemas.openxmlformats.org/officeDocument/2006/relationships/image" Target="../media/image360.png"/><Relationship Id="rId11" Type="http://schemas.openxmlformats.org/officeDocument/2006/relationships/customXml" Target="../ink/ink20.xml"/><Relationship Id="rId24" Type="http://schemas.openxmlformats.org/officeDocument/2006/relationships/image" Target="../media/image41.png"/><Relationship Id="rId5" Type="http://schemas.openxmlformats.org/officeDocument/2006/relationships/customXml" Target="../ink/ink15.xml"/><Relationship Id="rId15" Type="http://schemas.openxmlformats.org/officeDocument/2006/relationships/customXml" Target="../ink/ink24.xml"/><Relationship Id="rId23" Type="http://schemas.openxmlformats.org/officeDocument/2006/relationships/image" Target="../media/image320.png"/><Relationship Id="rId28" Type="http://schemas.openxmlformats.org/officeDocument/2006/relationships/image" Target="../media/image43.png"/><Relationship Id="rId10" Type="http://schemas.openxmlformats.org/officeDocument/2006/relationships/customXml" Target="../ink/ink19.xml"/><Relationship Id="rId19" Type="http://schemas.openxmlformats.org/officeDocument/2006/relationships/image" Target="../media/image390.png"/><Relationship Id="rId4" Type="http://schemas.openxmlformats.org/officeDocument/2006/relationships/image" Target="../media/image40.png"/><Relationship Id="rId9" Type="http://schemas.openxmlformats.org/officeDocument/2006/relationships/customXml" Target="../ink/ink18.xml"/><Relationship Id="rId14" Type="http://schemas.openxmlformats.org/officeDocument/2006/relationships/customXml" Target="../ink/ink23.xml"/><Relationship Id="rId22" Type="http://schemas.openxmlformats.org/officeDocument/2006/relationships/image" Target="../media/image310.png"/><Relationship Id="rId27" Type="http://schemas.openxmlformats.org/officeDocument/2006/relationships/image" Target="../media/image280.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80.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30.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60.png"/><Relationship Id="rId4" Type="http://schemas.openxmlformats.org/officeDocument/2006/relationships/image" Target="../media/image560.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590.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30.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660.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7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0.png"/><Relationship Id="rId1" Type="http://schemas.openxmlformats.org/officeDocument/2006/relationships/slideLayout" Target="../slideLayouts/slideLayout5.xml"/><Relationship Id="rId4" Type="http://schemas.openxmlformats.org/officeDocument/2006/relationships/image" Target="../media/image710.png"/></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40.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0.png"/><Relationship Id="rId1" Type="http://schemas.openxmlformats.org/officeDocument/2006/relationships/slideLayout" Target="../slideLayouts/slideLayout5.xml"/><Relationship Id="rId5" Type="http://schemas.openxmlformats.org/officeDocument/2006/relationships/image" Target="../media/image80.pn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5.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80.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BEBA8EAE-BF5A-486C-A8C5-ECC9F3942E4B}">
                <a14:imgProps xmlns:a14="http://schemas.microsoft.com/office/drawing/2010/main">
                  <a14:imgLayer>
                    <a14:imgEffect>
                      <a14:brightnessContrast contrast="40000"/>
                    </a14:imgEffect>
                  </a14:imgLayer>
                </a14:imgProps>
              </a:ext>
            </a:extLst>
          </a:blip>
          <a:stretch>
            <a:fillRect/>
          </a:stretch>
        </p:blipFill>
        <p:spPr>
          <a:xfrm>
            <a:off x="-15240" y="3105150"/>
            <a:ext cx="1741893" cy="2113497"/>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399956" y="2571750"/>
            <a:ext cx="1494513" cy="2286000"/>
          </a:xfrm>
          <a:prstGeom prst="rect">
            <a:avLst/>
          </a:prstGeom>
        </p:spPr>
      </p:pic>
      <p:sp>
        <p:nvSpPr>
          <p:cNvPr id="3" name="Hộp Văn bản 2">
            <a:extLst>
              <a:ext uri="{FF2B5EF4-FFF2-40B4-BE49-F238E27FC236}">
                <a16:creationId xmlns:a16="http://schemas.microsoft.com/office/drawing/2014/main" id="{8175E406-E6A7-3C78-4563-DC2BDE54A0E0}"/>
              </a:ext>
            </a:extLst>
          </p:cNvPr>
          <p:cNvSpPr txBox="1"/>
          <p:nvPr/>
        </p:nvSpPr>
        <p:spPr>
          <a:xfrm>
            <a:off x="1219200" y="1428750"/>
            <a:ext cx="6400800" cy="1824923"/>
          </a:xfrm>
          <a:prstGeom prst="rect">
            <a:avLst/>
          </a:prstGeom>
          <a:noFill/>
        </p:spPr>
        <p:txBody>
          <a:bodyPr wrap="square" rtlCol="0">
            <a:spAutoFit/>
          </a:bodyPr>
          <a:lstStyle/>
          <a:p>
            <a:pPr algn="ctr">
              <a:lnSpc>
                <a:spcPct val="150000"/>
              </a:lnSpc>
              <a:buClr>
                <a:srgbClr val="000000"/>
              </a:buClr>
              <a:buFont typeface="Arial"/>
              <a:buNone/>
            </a:pPr>
            <a:r>
              <a:rPr lang="en-US" sz="4000" b="1" kern="0" dirty="0">
                <a:effectLst>
                  <a:outerShdw blurRad="38100" dist="38100" dir="2700000" algn="tl">
                    <a:srgbClr val="000000">
                      <a:alpha val="43137"/>
                    </a:srgbClr>
                  </a:outerShdw>
                </a:effectLst>
                <a:cs typeface="Arial"/>
                <a:sym typeface="Arial"/>
              </a:rPr>
              <a:t>CHÀO MỪNG CÁC EM ĐẾN VỚI LỚP HỌC</a:t>
            </a:r>
          </a:p>
        </p:txBody>
      </p:sp>
    </p:spTree>
    <p:extLst>
      <p:ext uri="{BB962C8B-B14F-4D97-AF65-F5344CB8AC3E}">
        <p14:creationId xmlns:p14="http://schemas.microsoft.com/office/powerpoint/2010/main" val="273139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502;p39">
            <a:extLst>
              <a:ext uri="{FF2B5EF4-FFF2-40B4-BE49-F238E27FC236}">
                <a16:creationId xmlns:a16="http://schemas.microsoft.com/office/drawing/2014/main" id="{813377E1-7F6D-0675-D274-D8F3323877F1}"/>
              </a:ext>
            </a:extLst>
          </p:cNvPr>
          <p:cNvSpPr/>
          <p:nvPr/>
        </p:nvSpPr>
        <p:spPr>
          <a:xfrm>
            <a:off x="419460" y="289459"/>
            <a:ext cx="762000" cy="575585"/>
          </a:xfrm>
          <a:prstGeom prst="roundRect">
            <a:avLst>
              <a:gd name="adj" fmla="val 20977"/>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b="1" dirty="0"/>
              <a:t>HĐ3</a:t>
            </a:r>
            <a:endParaRPr b="1" dirty="0"/>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18DDC37D-7E31-F3A2-2C87-0C820665CDA2}"/>
                  </a:ext>
                </a:extLst>
              </p:cNvPr>
              <p:cNvSpPr txBox="1"/>
              <p:nvPr/>
            </p:nvSpPr>
            <p:spPr>
              <a:xfrm>
                <a:off x="419460" y="862888"/>
                <a:ext cx="8305080" cy="974626"/>
              </a:xfrm>
              <a:prstGeom prst="rect">
                <a:avLst/>
              </a:prstGeom>
              <a:noFill/>
            </p:spPr>
            <p:txBody>
              <a:bodyPr wrap="square">
                <a:spAutoFit/>
              </a:bodyPr>
              <a:lstStyle/>
              <a:p>
                <a:pPr marL="0" marR="0" algn="just">
                  <a:lnSpc>
                    <a:spcPct val="150000"/>
                  </a:lnSpc>
                  <a:spcBef>
                    <a:spcPts val="0"/>
                  </a:spcBef>
                  <a:spcAft>
                    <a:spcPts val="800"/>
                  </a:spcAft>
                </a:pPr>
                <a:r>
                  <a:rPr lang="nl-NL" dirty="0">
                    <a:effectLst/>
                    <a:ea typeface="Calibri" panose="020F0502020204030204" pitchFamily="34" charset="0"/>
                    <a:cs typeface="Times New Roman" panose="02020603050405020304" pitchFamily="18" charset="0"/>
                  </a:rPr>
                  <a:t>a) Vẽ </a:t>
                </a:r>
                <a:r>
                  <a:rPr lang="en-US" dirty="0" err="1">
                    <a:ea typeface="Calibri" panose="020F0502020204030204" pitchFamily="34" charset="0"/>
                    <a:cs typeface="Times New Roman" panose="02020603050405020304" pitchFamily="18" charset="0"/>
                  </a:rPr>
                  <a:t>đ</a:t>
                </a:r>
                <a:r>
                  <a:rPr lang="en-US" dirty="0" err="1">
                    <a:effectLst/>
                    <a:ea typeface="Calibri" panose="020F0502020204030204" pitchFamily="34" charset="0"/>
                    <a:cs typeface="Times New Roman" panose="02020603050405020304" pitchFamily="18" charset="0"/>
                  </a:rPr>
                  <a:t>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–2</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a:t>
                </a:r>
                <a:r>
                  <a:rPr lang="en-US" dirty="0">
                    <a:effectLst/>
                    <a:ea typeface="Calibri" panose="020F0502020204030204" pitchFamily="34" charset="0"/>
                    <a:cs typeface="Times New Roman" panose="02020603050405020304" pitchFamily="18" charset="0"/>
                  </a:rPr>
                  <a:t> qua </a:t>
                </a:r>
                <a:r>
                  <a:rPr lang="en-US" dirty="0" err="1">
                    <a:effectLst/>
                    <a:ea typeface="Calibri" panose="020F0502020204030204" pitchFamily="34" charset="0"/>
                    <a:cs typeface="Times New Roman" panose="02020603050405020304" pitchFamily="18" charset="0"/>
                  </a:rPr>
                  <a:t>hai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(0;−2) </m:t>
                    </m:r>
                  </m:oMath>
                </a14:m>
                <a:r>
                  <a:rPr lang="en-US" dirty="0" err="1">
                    <a:effectLst/>
                    <a:ea typeface="Calibri" panose="020F0502020204030204" pitchFamily="34" charset="0"/>
                    <a:cs typeface="Times New Roman" panose="02020603050405020304" pitchFamily="18" charset="0"/>
                  </a:rPr>
                  <a:t>và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(1;0).</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vẽ</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như</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sau</a:t>
                </a:r>
                <a:r>
                  <a:rPr lang="en-US" dirty="0">
                    <a:effectLst/>
                    <a:ea typeface="Calibri" panose="020F0502020204030204" pitchFamily="34" charset="0"/>
                    <a:cs typeface="Times New Roman" panose="02020603050405020304" pitchFamily="18" charset="0"/>
                  </a:rPr>
                  <a:t>: </a:t>
                </a:r>
              </a:p>
            </p:txBody>
          </p:sp>
        </mc:Choice>
        <mc:Fallback xmlns="">
          <p:sp>
            <p:nvSpPr>
              <p:cNvPr id="6" name="Hộp Văn bản 5">
                <a:extLst>
                  <a:ext uri="{FF2B5EF4-FFF2-40B4-BE49-F238E27FC236}">
                    <a16:creationId xmlns:a16="http://schemas.microsoft.com/office/drawing/2014/main" id="{18DDC37D-7E31-F3A2-2C87-0C820665CDA2}"/>
                  </a:ext>
                </a:extLst>
              </p:cNvPr>
              <p:cNvSpPr txBox="1">
                <a:spLocks noRot="1" noChangeAspect="1" noMove="1" noResize="1" noEditPoints="1" noAdjustHandles="1" noChangeArrowheads="1" noChangeShapeType="1" noTextEdit="1"/>
              </p:cNvSpPr>
              <p:nvPr/>
            </p:nvSpPr>
            <p:spPr>
              <a:xfrm>
                <a:off x="419460" y="862888"/>
                <a:ext cx="8305080" cy="974626"/>
              </a:xfrm>
              <a:prstGeom prst="rect">
                <a:avLst/>
              </a:prstGeom>
              <a:blipFill>
                <a:blip r:embed="rId3"/>
                <a:stretch>
                  <a:fillRect l="-661" b="-100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A797C152-B09A-6FF3-64A0-F353B4F00FB5}"/>
                  </a:ext>
                </a:extLst>
              </p:cNvPr>
              <p:cNvSpPr txBox="1"/>
              <p:nvPr/>
            </p:nvSpPr>
            <p:spPr>
              <a:xfrm>
                <a:off x="1272589" y="447348"/>
                <a:ext cx="4191000" cy="369332"/>
              </a:xfrm>
              <a:prstGeom prst="rect">
                <a:avLst/>
              </a:prstGeom>
              <a:noFill/>
            </p:spPr>
            <p:txBody>
              <a:bodyPr wrap="square" rtlCol="0">
                <a:spAutoFit/>
              </a:bodyPr>
              <a:lstStyle/>
              <a:p>
                <a:r>
                  <a:rPr lang="nl-NL" dirty="0">
                    <a:effectLst/>
                    <a:ea typeface="Calibri" panose="020F0502020204030204" pitchFamily="34" charset="0"/>
                    <a:cs typeface="Times New Roman" panose="02020603050405020304" pitchFamily="18" charset="0"/>
                  </a:rPr>
                  <a:t>Cho bất phương trình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&gt;2 (3) </m:t>
                    </m:r>
                  </m:oMath>
                </a14:m>
                <a:endParaRPr lang="en-US" dirty="0">
                  <a:effectLst/>
                  <a:ea typeface="Calibri" panose="020F0502020204030204" pitchFamily="34" charset="0"/>
                  <a:cs typeface="Times New Roman" panose="02020603050405020304" pitchFamily="18" charset="0"/>
                </a:endParaRPr>
              </a:p>
            </p:txBody>
          </p:sp>
        </mc:Choice>
        <mc:Fallback xmlns="">
          <p:sp>
            <p:nvSpPr>
              <p:cNvPr id="7" name="Hộp Văn bản 6">
                <a:extLst>
                  <a:ext uri="{FF2B5EF4-FFF2-40B4-BE49-F238E27FC236}">
                    <a16:creationId xmlns:a16="http://schemas.microsoft.com/office/drawing/2014/main" id="{A797C152-B09A-6FF3-64A0-F353B4F00FB5}"/>
                  </a:ext>
                </a:extLst>
              </p:cNvPr>
              <p:cNvSpPr txBox="1">
                <a:spLocks noRot="1" noChangeAspect="1" noMove="1" noResize="1" noEditPoints="1" noAdjustHandles="1" noChangeArrowheads="1" noChangeShapeType="1" noTextEdit="1"/>
              </p:cNvSpPr>
              <p:nvPr/>
            </p:nvSpPr>
            <p:spPr>
              <a:xfrm>
                <a:off x="1272589" y="447348"/>
                <a:ext cx="4191000" cy="369332"/>
              </a:xfrm>
              <a:prstGeom prst="rect">
                <a:avLst/>
              </a:prstGeom>
              <a:blipFill>
                <a:blip r:embed="rId4"/>
                <a:stretch>
                  <a:fillRect l="-1310" t="-8197" b="-24590"/>
                </a:stretch>
              </a:blipFill>
            </p:spPr>
            <p:txBody>
              <a:bodyPr/>
              <a:lstStyle/>
              <a:p>
                <a:r>
                  <a:rPr lang="en-US">
                    <a:noFill/>
                  </a:rPr>
                  <a:t> </a:t>
                </a:r>
              </a:p>
            </p:txBody>
          </p:sp>
        </mc:Fallback>
      </mc:AlternateContent>
      <p:cxnSp>
        <p:nvCxnSpPr>
          <p:cNvPr id="9" name="Đường kết nối Mũi tên Thẳng 8">
            <a:extLst>
              <a:ext uri="{FF2B5EF4-FFF2-40B4-BE49-F238E27FC236}">
                <a16:creationId xmlns:a16="http://schemas.microsoft.com/office/drawing/2014/main" id="{8A044005-84CE-A374-52A2-E9054953FA4D}"/>
              </a:ext>
            </a:extLst>
          </p:cNvPr>
          <p:cNvCxnSpPr/>
          <p:nvPr/>
        </p:nvCxnSpPr>
        <p:spPr>
          <a:xfrm>
            <a:off x="1752600" y="3486150"/>
            <a:ext cx="5105400" cy="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10" name="Viết tay 9">
                <a:extLst>
                  <a:ext uri="{FF2B5EF4-FFF2-40B4-BE49-F238E27FC236}">
                    <a16:creationId xmlns:a16="http://schemas.microsoft.com/office/drawing/2014/main" id="{D3781BB6-601E-138E-C2AA-395035D757E9}"/>
                  </a:ext>
                </a:extLst>
              </p14:cNvPr>
              <p14:cNvContentPartPr/>
              <p14:nvPr/>
            </p14:nvContentPartPr>
            <p14:xfrm>
              <a:off x="4036840" y="3485347"/>
              <a:ext cx="360" cy="360"/>
            </p14:xfrm>
          </p:contentPart>
        </mc:Choice>
        <mc:Fallback xmlns="">
          <p:pic>
            <p:nvPicPr>
              <p:cNvPr id="10" name="Viết tay 9">
                <a:extLst>
                  <a:ext uri="{FF2B5EF4-FFF2-40B4-BE49-F238E27FC236}">
                    <a16:creationId xmlns:a16="http://schemas.microsoft.com/office/drawing/2014/main" id="{D3781BB6-601E-138E-C2AA-395035D757E9}"/>
                  </a:ext>
                </a:extLst>
              </p:cNvPr>
              <p:cNvPicPr/>
              <p:nvPr/>
            </p:nvPicPr>
            <p:blipFill>
              <a:blip r:embed="rId6"/>
              <a:stretch>
                <a:fillRect/>
              </a:stretch>
            </p:blipFill>
            <p:spPr>
              <a:xfrm>
                <a:off x="4018840" y="34677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Viết tay 10">
                <a:extLst>
                  <a:ext uri="{FF2B5EF4-FFF2-40B4-BE49-F238E27FC236}">
                    <a16:creationId xmlns:a16="http://schemas.microsoft.com/office/drawing/2014/main" id="{41818760-8433-EEC9-02F7-DB45C32F277B}"/>
                  </a:ext>
                </a:extLst>
              </p14:cNvPr>
              <p14:cNvContentPartPr/>
              <p14:nvPr/>
            </p14:nvContentPartPr>
            <p14:xfrm>
              <a:off x="4612480" y="3485347"/>
              <a:ext cx="360" cy="360"/>
            </p14:xfrm>
          </p:contentPart>
        </mc:Choice>
        <mc:Fallback xmlns="">
          <p:pic>
            <p:nvPicPr>
              <p:cNvPr id="11" name="Viết tay 10">
                <a:extLst>
                  <a:ext uri="{FF2B5EF4-FFF2-40B4-BE49-F238E27FC236}">
                    <a16:creationId xmlns:a16="http://schemas.microsoft.com/office/drawing/2014/main" id="{41818760-8433-EEC9-02F7-DB45C32F277B}"/>
                  </a:ext>
                </a:extLst>
              </p:cNvPr>
              <p:cNvPicPr/>
              <p:nvPr/>
            </p:nvPicPr>
            <p:blipFill>
              <a:blip r:embed="rId6"/>
              <a:stretch>
                <a:fillRect/>
              </a:stretch>
            </p:blipFill>
            <p:spPr>
              <a:xfrm>
                <a:off x="4594480" y="34677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Viết tay 12">
                <a:extLst>
                  <a:ext uri="{FF2B5EF4-FFF2-40B4-BE49-F238E27FC236}">
                    <a16:creationId xmlns:a16="http://schemas.microsoft.com/office/drawing/2014/main" id="{0E9E032F-AC35-8DD0-5652-FB0E659E9466}"/>
                  </a:ext>
                </a:extLst>
              </p14:cNvPr>
              <p14:cNvContentPartPr/>
              <p14:nvPr/>
            </p14:nvContentPartPr>
            <p14:xfrm>
              <a:off x="5194960" y="3485347"/>
              <a:ext cx="360" cy="360"/>
            </p14:xfrm>
          </p:contentPart>
        </mc:Choice>
        <mc:Fallback xmlns="">
          <p:pic>
            <p:nvPicPr>
              <p:cNvPr id="13" name="Viết tay 12">
                <a:extLst>
                  <a:ext uri="{FF2B5EF4-FFF2-40B4-BE49-F238E27FC236}">
                    <a16:creationId xmlns:a16="http://schemas.microsoft.com/office/drawing/2014/main" id="{0E9E032F-AC35-8DD0-5652-FB0E659E9466}"/>
                  </a:ext>
                </a:extLst>
              </p:cNvPr>
              <p:cNvPicPr/>
              <p:nvPr/>
            </p:nvPicPr>
            <p:blipFill>
              <a:blip r:embed="rId6"/>
              <a:stretch>
                <a:fillRect/>
              </a:stretch>
            </p:blipFill>
            <p:spPr>
              <a:xfrm>
                <a:off x="5176960" y="34677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Viết tay 14">
                <a:extLst>
                  <a:ext uri="{FF2B5EF4-FFF2-40B4-BE49-F238E27FC236}">
                    <a16:creationId xmlns:a16="http://schemas.microsoft.com/office/drawing/2014/main" id="{CD448A66-4260-91E8-F688-2F5C3C5D9E62}"/>
                  </a:ext>
                </a:extLst>
              </p14:cNvPr>
              <p14:cNvContentPartPr/>
              <p14:nvPr/>
            </p14:nvContentPartPr>
            <p14:xfrm>
              <a:off x="5777080" y="3485347"/>
              <a:ext cx="360" cy="360"/>
            </p14:xfrm>
          </p:contentPart>
        </mc:Choice>
        <mc:Fallback xmlns="">
          <p:pic>
            <p:nvPicPr>
              <p:cNvPr id="15" name="Viết tay 14">
                <a:extLst>
                  <a:ext uri="{FF2B5EF4-FFF2-40B4-BE49-F238E27FC236}">
                    <a16:creationId xmlns:a16="http://schemas.microsoft.com/office/drawing/2014/main" id="{CD448A66-4260-91E8-F688-2F5C3C5D9E62}"/>
                  </a:ext>
                </a:extLst>
              </p:cNvPr>
              <p:cNvPicPr/>
              <p:nvPr/>
            </p:nvPicPr>
            <p:blipFill>
              <a:blip r:embed="rId6"/>
              <a:stretch>
                <a:fillRect/>
              </a:stretch>
            </p:blipFill>
            <p:spPr>
              <a:xfrm>
                <a:off x="5759440" y="34677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Viết tay 15">
                <a:extLst>
                  <a:ext uri="{FF2B5EF4-FFF2-40B4-BE49-F238E27FC236}">
                    <a16:creationId xmlns:a16="http://schemas.microsoft.com/office/drawing/2014/main" id="{2540D845-3CD9-6EBB-3601-C0428E15409C}"/>
                  </a:ext>
                </a:extLst>
              </p14:cNvPr>
              <p14:cNvContentPartPr/>
              <p14:nvPr/>
            </p14:nvContentPartPr>
            <p14:xfrm>
              <a:off x="6346240" y="3485347"/>
              <a:ext cx="360" cy="360"/>
            </p14:xfrm>
          </p:contentPart>
        </mc:Choice>
        <mc:Fallback xmlns="">
          <p:pic>
            <p:nvPicPr>
              <p:cNvPr id="16" name="Viết tay 15">
                <a:extLst>
                  <a:ext uri="{FF2B5EF4-FFF2-40B4-BE49-F238E27FC236}">
                    <a16:creationId xmlns:a16="http://schemas.microsoft.com/office/drawing/2014/main" id="{2540D845-3CD9-6EBB-3601-C0428E15409C}"/>
                  </a:ext>
                </a:extLst>
              </p:cNvPr>
              <p:cNvPicPr/>
              <p:nvPr/>
            </p:nvPicPr>
            <p:blipFill>
              <a:blip r:embed="rId6"/>
              <a:stretch>
                <a:fillRect/>
              </a:stretch>
            </p:blipFill>
            <p:spPr>
              <a:xfrm>
                <a:off x="6328240" y="34677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Viết tay 16">
                <a:extLst>
                  <a:ext uri="{FF2B5EF4-FFF2-40B4-BE49-F238E27FC236}">
                    <a16:creationId xmlns:a16="http://schemas.microsoft.com/office/drawing/2014/main" id="{521E50F5-7631-5FDF-1D98-C6EDD1178BC9}"/>
                  </a:ext>
                </a:extLst>
              </p14:cNvPr>
              <p14:cNvContentPartPr/>
              <p14:nvPr/>
            </p14:nvContentPartPr>
            <p14:xfrm>
              <a:off x="3467680" y="3485347"/>
              <a:ext cx="360" cy="360"/>
            </p14:xfrm>
          </p:contentPart>
        </mc:Choice>
        <mc:Fallback xmlns="">
          <p:pic>
            <p:nvPicPr>
              <p:cNvPr id="17" name="Viết tay 16">
                <a:extLst>
                  <a:ext uri="{FF2B5EF4-FFF2-40B4-BE49-F238E27FC236}">
                    <a16:creationId xmlns:a16="http://schemas.microsoft.com/office/drawing/2014/main" id="{521E50F5-7631-5FDF-1D98-C6EDD1178BC9}"/>
                  </a:ext>
                </a:extLst>
              </p:cNvPr>
              <p:cNvPicPr/>
              <p:nvPr/>
            </p:nvPicPr>
            <p:blipFill>
              <a:blip r:embed="rId6"/>
              <a:stretch>
                <a:fillRect/>
              </a:stretch>
            </p:blipFill>
            <p:spPr>
              <a:xfrm>
                <a:off x="3450040" y="34677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Viết tay 19">
                <a:extLst>
                  <a:ext uri="{FF2B5EF4-FFF2-40B4-BE49-F238E27FC236}">
                    <a16:creationId xmlns:a16="http://schemas.microsoft.com/office/drawing/2014/main" id="{F47A4CEF-02FA-341D-D36D-529400A535D0}"/>
                  </a:ext>
                </a:extLst>
              </p14:cNvPr>
              <p14:cNvContentPartPr/>
              <p14:nvPr/>
            </p14:nvContentPartPr>
            <p14:xfrm>
              <a:off x="2891680" y="3485347"/>
              <a:ext cx="360" cy="360"/>
            </p14:xfrm>
          </p:contentPart>
        </mc:Choice>
        <mc:Fallback xmlns="">
          <p:pic>
            <p:nvPicPr>
              <p:cNvPr id="20" name="Viết tay 19">
                <a:extLst>
                  <a:ext uri="{FF2B5EF4-FFF2-40B4-BE49-F238E27FC236}">
                    <a16:creationId xmlns:a16="http://schemas.microsoft.com/office/drawing/2014/main" id="{F47A4CEF-02FA-341D-D36D-529400A535D0}"/>
                  </a:ext>
                </a:extLst>
              </p:cNvPr>
              <p:cNvPicPr/>
              <p:nvPr/>
            </p:nvPicPr>
            <p:blipFill>
              <a:blip r:embed="rId6"/>
              <a:stretch>
                <a:fillRect/>
              </a:stretch>
            </p:blipFill>
            <p:spPr>
              <a:xfrm>
                <a:off x="2874040" y="34677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Viết tay 20">
                <a:extLst>
                  <a:ext uri="{FF2B5EF4-FFF2-40B4-BE49-F238E27FC236}">
                    <a16:creationId xmlns:a16="http://schemas.microsoft.com/office/drawing/2014/main" id="{54398274-C2E6-1827-6A91-F638A7CC0617}"/>
                  </a:ext>
                </a:extLst>
              </p14:cNvPr>
              <p14:cNvContentPartPr/>
              <p14:nvPr/>
            </p14:nvContentPartPr>
            <p14:xfrm>
              <a:off x="2316040" y="3485347"/>
              <a:ext cx="360" cy="360"/>
            </p14:xfrm>
          </p:contentPart>
        </mc:Choice>
        <mc:Fallback xmlns="">
          <p:pic>
            <p:nvPicPr>
              <p:cNvPr id="21" name="Viết tay 20">
                <a:extLst>
                  <a:ext uri="{FF2B5EF4-FFF2-40B4-BE49-F238E27FC236}">
                    <a16:creationId xmlns:a16="http://schemas.microsoft.com/office/drawing/2014/main" id="{54398274-C2E6-1827-6A91-F638A7CC0617}"/>
                  </a:ext>
                </a:extLst>
              </p:cNvPr>
              <p:cNvPicPr/>
              <p:nvPr/>
            </p:nvPicPr>
            <p:blipFill>
              <a:blip r:embed="rId6"/>
              <a:stretch>
                <a:fillRect/>
              </a:stretch>
            </p:blipFill>
            <p:spPr>
              <a:xfrm>
                <a:off x="2298400" y="3467707"/>
                <a:ext cx="36000" cy="36000"/>
              </a:xfrm>
              <a:prstGeom prst="rect">
                <a:avLst/>
              </a:prstGeom>
            </p:spPr>
          </p:pic>
        </mc:Fallback>
      </mc:AlternateContent>
      <p:cxnSp>
        <p:nvCxnSpPr>
          <p:cNvPr id="23" name="Đường kết nối Mũi tên Thẳng 22">
            <a:extLst>
              <a:ext uri="{FF2B5EF4-FFF2-40B4-BE49-F238E27FC236}">
                <a16:creationId xmlns:a16="http://schemas.microsoft.com/office/drawing/2014/main" id="{270E66C7-89AF-D421-2C65-5952BD2C0D1D}"/>
              </a:ext>
            </a:extLst>
          </p:cNvPr>
          <p:cNvCxnSpPr>
            <a:cxnSpLocks/>
          </p:cNvCxnSpPr>
          <p:nvPr/>
        </p:nvCxnSpPr>
        <p:spPr>
          <a:xfrm flipV="1">
            <a:off x="4032520" y="1912161"/>
            <a:ext cx="4320" cy="294558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14">
            <p14:nvContentPartPr>
              <p14:cNvPr id="24" name="Viết tay 23">
                <a:extLst>
                  <a:ext uri="{FF2B5EF4-FFF2-40B4-BE49-F238E27FC236}">
                    <a16:creationId xmlns:a16="http://schemas.microsoft.com/office/drawing/2014/main" id="{0D89CE82-4632-335D-3C05-3B3CC432302B}"/>
                  </a:ext>
                </a:extLst>
              </p14:cNvPr>
              <p14:cNvContentPartPr/>
              <p14:nvPr/>
            </p14:nvContentPartPr>
            <p14:xfrm>
              <a:off x="4032520" y="4070347"/>
              <a:ext cx="360" cy="360"/>
            </p14:xfrm>
          </p:contentPart>
        </mc:Choice>
        <mc:Fallback xmlns="">
          <p:pic>
            <p:nvPicPr>
              <p:cNvPr id="24" name="Viết tay 23">
                <a:extLst>
                  <a:ext uri="{FF2B5EF4-FFF2-40B4-BE49-F238E27FC236}">
                    <a16:creationId xmlns:a16="http://schemas.microsoft.com/office/drawing/2014/main" id="{0D89CE82-4632-335D-3C05-3B3CC432302B}"/>
                  </a:ext>
                </a:extLst>
              </p:cNvPr>
              <p:cNvPicPr/>
              <p:nvPr/>
            </p:nvPicPr>
            <p:blipFill>
              <a:blip r:embed="rId6"/>
              <a:stretch>
                <a:fillRect/>
              </a:stretch>
            </p:blipFill>
            <p:spPr>
              <a:xfrm>
                <a:off x="4014880" y="40523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Viết tay 24">
                <a:extLst>
                  <a:ext uri="{FF2B5EF4-FFF2-40B4-BE49-F238E27FC236}">
                    <a16:creationId xmlns:a16="http://schemas.microsoft.com/office/drawing/2014/main" id="{A9BA60EC-3D01-6136-47A2-E572CDEDD561}"/>
                  </a:ext>
                </a:extLst>
              </p14:cNvPr>
              <p14:cNvContentPartPr/>
              <p14:nvPr/>
            </p14:nvContentPartPr>
            <p14:xfrm>
              <a:off x="4032520" y="2912227"/>
              <a:ext cx="360" cy="360"/>
            </p14:xfrm>
          </p:contentPart>
        </mc:Choice>
        <mc:Fallback xmlns="">
          <p:pic>
            <p:nvPicPr>
              <p:cNvPr id="25" name="Viết tay 24">
                <a:extLst>
                  <a:ext uri="{FF2B5EF4-FFF2-40B4-BE49-F238E27FC236}">
                    <a16:creationId xmlns:a16="http://schemas.microsoft.com/office/drawing/2014/main" id="{A9BA60EC-3D01-6136-47A2-E572CDEDD561}"/>
                  </a:ext>
                </a:extLst>
              </p:cNvPr>
              <p:cNvPicPr/>
              <p:nvPr/>
            </p:nvPicPr>
            <p:blipFill>
              <a:blip r:embed="rId6"/>
              <a:stretch>
                <a:fillRect/>
              </a:stretch>
            </p:blipFill>
            <p:spPr>
              <a:xfrm>
                <a:off x="4014880" y="28945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Viết tay 25">
                <a:extLst>
                  <a:ext uri="{FF2B5EF4-FFF2-40B4-BE49-F238E27FC236}">
                    <a16:creationId xmlns:a16="http://schemas.microsoft.com/office/drawing/2014/main" id="{46438E79-D821-D153-72AA-B309593340A7}"/>
                  </a:ext>
                </a:extLst>
              </p14:cNvPr>
              <p14:cNvContentPartPr/>
              <p14:nvPr/>
            </p14:nvContentPartPr>
            <p14:xfrm>
              <a:off x="4032520" y="2349907"/>
              <a:ext cx="360" cy="360"/>
            </p14:xfrm>
          </p:contentPart>
        </mc:Choice>
        <mc:Fallback xmlns="">
          <p:pic>
            <p:nvPicPr>
              <p:cNvPr id="26" name="Viết tay 25">
                <a:extLst>
                  <a:ext uri="{FF2B5EF4-FFF2-40B4-BE49-F238E27FC236}">
                    <a16:creationId xmlns:a16="http://schemas.microsoft.com/office/drawing/2014/main" id="{46438E79-D821-D153-72AA-B309593340A7}"/>
                  </a:ext>
                </a:extLst>
              </p:cNvPr>
              <p:cNvPicPr/>
              <p:nvPr/>
            </p:nvPicPr>
            <p:blipFill>
              <a:blip r:embed="rId6"/>
              <a:stretch>
                <a:fillRect/>
              </a:stretch>
            </p:blipFill>
            <p:spPr>
              <a:xfrm>
                <a:off x="4014880" y="233226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Viết tay 27">
                <a:extLst>
                  <a:ext uri="{FF2B5EF4-FFF2-40B4-BE49-F238E27FC236}">
                    <a16:creationId xmlns:a16="http://schemas.microsoft.com/office/drawing/2014/main" id="{8DCB00A6-24BD-B56F-999F-9F7BC06527F3}"/>
                  </a:ext>
                </a:extLst>
              </p14:cNvPr>
              <p14:cNvContentPartPr/>
              <p14:nvPr/>
            </p14:nvContentPartPr>
            <p14:xfrm>
              <a:off x="4025680" y="4646347"/>
              <a:ext cx="360" cy="360"/>
            </p14:xfrm>
          </p:contentPart>
        </mc:Choice>
        <mc:Fallback xmlns="">
          <p:pic>
            <p:nvPicPr>
              <p:cNvPr id="28" name="Viết tay 27">
                <a:extLst>
                  <a:ext uri="{FF2B5EF4-FFF2-40B4-BE49-F238E27FC236}">
                    <a16:creationId xmlns:a16="http://schemas.microsoft.com/office/drawing/2014/main" id="{8DCB00A6-24BD-B56F-999F-9F7BC06527F3}"/>
                  </a:ext>
                </a:extLst>
              </p:cNvPr>
              <p:cNvPicPr/>
              <p:nvPr/>
            </p:nvPicPr>
            <p:blipFill>
              <a:blip r:embed="rId6"/>
              <a:stretch>
                <a:fillRect/>
              </a:stretch>
            </p:blipFill>
            <p:spPr>
              <a:xfrm>
                <a:off x="4008040" y="4628347"/>
                <a:ext cx="36000" cy="36000"/>
              </a:xfrm>
              <a:prstGeom prst="rect">
                <a:avLst/>
              </a:prstGeom>
            </p:spPr>
          </p:pic>
        </mc:Fallback>
      </mc:AlternateContent>
      <mc:AlternateContent xmlns:mc="http://schemas.openxmlformats.org/markup-compatibility/2006" xmlns:a14="http://schemas.microsoft.com/office/drawing/2010/main">
        <mc:Choice Requires="a14">
          <p:sp>
            <p:nvSpPr>
              <p:cNvPr id="40" name="Hộp Văn bản 39">
                <a:extLst>
                  <a:ext uri="{FF2B5EF4-FFF2-40B4-BE49-F238E27FC236}">
                    <a16:creationId xmlns:a16="http://schemas.microsoft.com/office/drawing/2014/main" id="{3FBAF475-0F9D-5F15-2546-66EA5DE5E260}"/>
                  </a:ext>
                </a:extLst>
              </p:cNvPr>
              <p:cNvSpPr txBox="1"/>
              <p:nvPr/>
            </p:nvSpPr>
            <p:spPr>
              <a:xfrm>
                <a:off x="3713853" y="3484663"/>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0</m:t>
                      </m:r>
                    </m:oMath>
                  </m:oMathPara>
                </a14:m>
                <a:endParaRPr lang="en-US" sz="1400" dirty="0"/>
              </a:p>
            </p:txBody>
          </p:sp>
        </mc:Choice>
        <mc:Fallback xmlns="">
          <p:sp>
            <p:nvSpPr>
              <p:cNvPr id="40" name="Hộp Văn bản 39">
                <a:extLst>
                  <a:ext uri="{FF2B5EF4-FFF2-40B4-BE49-F238E27FC236}">
                    <a16:creationId xmlns:a16="http://schemas.microsoft.com/office/drawing/2014/main" id="{3FBAF475-0F9D-5F15-2546-66EA5DE5E260}"/>
                  </a:ext>
                </a:extLst>
              </p:cNvPr>
              <p:cNvSpPr txBox="1">
                <a:spLocks noRot="1" noChangeAspect="1" noMove="1" noResize="1" noEditPoints="1" noAdjustHandles="1" noChangeArrowheads="1" noChangeShapeType="1" noTextEdit="1"/>
              </p:cNvSpPr>
              <p:nvPr/>
            </p:nvSpPr>
            <p:spPr>
              <a:xfrm>
                <a:off x="3713853" y="3484663"/>
                <a:ext cx="248307" cy="30777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Hộp Văn bản 40">
                <a:extLst>
                  <a:ext uri="{FF2B5EF4-FFF2-40B4-BE49-F238E27FC236}">
                    <a16:creationId xmlns:a16="http://schemas.microsoft.com/office/drawing/2014/main" id="{DAAB55A8-C30B-297A-D47B-CB657C8AEAC5}"/>
                  </a:ext>
                </a:extLst>
              </p:cNvPr>
              <p:cNvSpPr txBox="1"/>
              <p:nvPr/>
            </p:nvSpPr>
            <p:spPr>
              <a:xfrm>
                <a:off x="4513580" y="3484663"/>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lang="en-US" sz="1400" dirty="0"/>
              </a:p>
            </p:txBody>
          </p:sp>
        </mc:Choice>
        <mc:Fallback xmlns="">
          <p:sp>
            <p:nvSpPr>
              <p:cNvPr id="41" name="Hộp Văn bản 40">
                <a:extLst>
                  <a:ext uri="{FF2B5EF4-FFF2-40B4-BE49-F238E27FC236}">
                    <a16:creationId xmlns:a16="http://schemas.microsoft.com/office/drawing/2014/main" id="{DAAB55A8-C30B-297A-D47B-CB657C8AEAC5}"/>
                  </a:ext>
                </a:extLst>
              </p:cNvPr>
              <p:cNvSpPr txBox="1">
                <a:spLocks noRot="1" noChangeAspect="1" noMove="1" noResize="1" noEditPoints="1" noAdjustHandles="1" noChangeArrowheads="1" noChangeShapeType="1" noTextEdit="1"/>
              </p:cNvSpPr>
              <p:nvPr/>
            </p:nvSpPr>
            <p:spPr>
              <a:xfrm>
                <a:off x="4513580" y="3484663"/>
                <a:ext cx="248307" cy="30777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Hộp Văn bản 41">
                <a:extLst>
                  <a:ext uri="{FF2B5EF4-FFF2-40B4-BE49-F238E27FC236}">
                    <a16:creationId xmlns:a16="http://schemas.microsoft.com/office/drawing/2014/main" id="{359A3B89-2310-E1E2-0439-7668EDBC0A7E}"/>
                  </a:ext>
                </a:extLst>
              </p:cNvPr>
              <p:cNvSpPr txBox="1"/>
              <p:nvPr/>
            </p:nvSpPr>
            <p:spPr>
              <a:xfrm>
                <a:off x="5070806" y="3484662"/>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2</m:t>
                      </m:r>
                    </m:oMath>
                  </m:oMathPara>
                </a14:m>
                <a:endParaRPr lang="en-US" sz="1400" dirty="0"/>
              </a:p>
            </p:txBody>
          </p:sp>
        </mc:Choice>
        <mc:Fallback xmlns="">
          <p:sp>
            <p:nvSpPr>
              <p:cNvPr id="42" name="Hộp Văn bản 41">
                <a:extLst>
                  <a:ext uri="{FF2B5EF4-FFF2-40B4-BE49-F238E27FC236}">
                    <a16:creationId xmlns:a16="http://schemas.microsoft.com/office/drawing/2014/main" id="{359A3B89-2310-E1E2-0439-7668EDBC0A7E}"/>
                  </a:ext>
                </a:extLst>
              </p:cNvPr>
              <p:cNvSpPr txBox="1">
                <a:spLocks noRot="1" noChangeAspect="1" noMove="1" noResize="1" noEditPoints="1" noAdjustHandles="1" noChangeArrowheads="1" noChangeShapeType="1" noTextEdit="1"/>
              </p:cNvSpPr>
              <p:nvPr/>
            </p:nvSpPr>
            <p:spPr>
              <a:xfrm>
                <a:off x="5070806" y="3484662"/>
                <a:ext cx="248307" cy="307777"/>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Hộp Văn bản 42">
                <a:extLst>
                  <a:ext uri="{FF2B5EF4-FFF2-40B4-BE49-F238E27FC236}">
                    <a16:creationId xmlns:a16="http://schemas.microsoft.com/office/drawing/2014/main" id="{4A46CB76-5332-1691-A8AA-D22DF5C60C14}"/>
                  </a:ext>
                </a:extLst>
              </p:cNvPr>
              <p:cNvSpPr txBox="1"/>
              <p:nvPr/>
            </p:nvSpPr>
            <p:spPr>
              <a:xfrm>
                <a:off x="5631792" y="3487626"/>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3</m:t>
                      </m:r>
                    </m:oMath>
                  </m:oMathPara>
                </a14:m>
                <a:endParaRPr lang="en-US" sz="1400" dirty="0"/>
              </a:p>
            </p:txBody>
          </p:sp>
        </mc:Choice>
        <mc:Fallback xmlns="">
          <p:sp>
            <p:nvSpPr>
              <p:cNvPr id="43" name="Hộp Văn bản 42">
                <a:extLst>
                  <a:ext uri="{FF2B5EF4-FFF2-40B4-BE49-F238E27FC236}">
                    <a16:creationId xmlns:a16="http://schemas.microsoft.com/office/drawing/2014/main" id="{4A46CB76-5332-1691-A8AA-D22DF5C60C14}"/>
                  </a:ext>
                </a:extLst>
              </p:cNvPr>
              <p:cNvSpPr txBox="1">
                <a:spLocks noRot="1" noChangeAspect="1" noMove="1" noResize="1" noEditPoints="1" noAdjustHandles="1" noChangeArrowheads="1" noChangeShapeType="1" noTextEdit="1"/>
              </p:cNvSpPr>
              <p:nvPr/>
            </p:nvSpPr>
            <p:spPr>
              <a:xfrm>
                <a:off x="5631792" y="3487626"/>
                <a:ext cx="248307" cy="307777"/>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Hộp Văn bản 43">
                <a:extLst>
                  <a:ext uri="{FF2B5EF4-FFF2-40B4-BE49-F238E27FC236}">
                    <a16:creationId xmlns:a16="http://schemas.microsoft.com/office/drawing/2014/main" id="{03D8CA24-40D6-45EF-E925-F6544DC6B69F}"/>
                  </a:ext>
                </a:extLst>
              </p:cNvPr>
              <p:cNvSpPr txBox="1"/>
              <p:nvPr/>
            </p:nvSpPr>
            <p:spPr>
              <a:xfrm>
                <a:off x="3182427" y="3562349"/>
                <a:ext cx="37132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lang="en-US" sz="1400" dirty="0"/>
              </a:p>
            </p:txBody>
          </p:sp>
        </mc:Choice>
        <mc:Fallback xmlns="">
          <p:sp>
            <p:nvSpPr>
              <p:cNvPr id="44" name="Hộp Văn bản 43">
                <a:extLst>
                  <a:ext uri="{FF2B5EF4-FFF2-40B4-BE49-F238E27FC236}">
                    <a16:creationId xmlns:a16="http://schemas.microsoft.com/office/drawing/2014/main" id="{03D8CA24-40D6-45EF-E925-F6544DC6B69F}"/>
                  </a:ext>
                </a:extLst>
              </p:cNvPr>
              <p:cNvSpPr txBox="1">
                <a:spLocks noRot="1" noChangeAspect="1" noMove="1" noResize="1" noEditPoints="1" noAdjustHandles="1" noChangeArrowheads="1" noChangeShapeType="1" noTextEdit="1"/>
              </p:cNvSpPr>
              <p:nvPr/>
            </p:nvSpPr>
            <p:spPr>
              <a:xfrm>
                <a:off x="3182427" y="3562349"/>
                <a:ext cx="371324" cy="307777"/>
              </a:xfrm>
              <a:prstGeom prst="rect">
                <a:avLst/>
              </a:prstGeom>
              <a:blipFill>
                <a:blip r:embed="rId22"/>
                <a:stretch>
                  <a:fillRect r="-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Hộp Văn bản 44">
                <a:extLst>
                  <a:ext uri="{FF2B5EF4-FFF2-40B4-BE49-F238E27FC236}">
                    <a16:creationId xmlns:a16="http://schemas.microsoft.com/office/drawing/2014/main" id="{2881EB5F-7168-B8AF-46E5-E894182DB76E}"/>
                  </a:ext>
                </a:extLst>
              </p:cNvPr>
              <p:cNvSpPr txBox="1"/>
              <p:nvPr/>
            </p:nvSpPr>
            <p:spPr>
              <a:xfrm>
                <a:off x="2628106" y="3562350"/>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m:t>
                      </m:r>
                      <m:r>
                        <a:rPr lang="en-US" sz="1400" i="1" dirty="0" smtClean="0">
                          <a:latin typeface="Cambria Math" panose="02040503050406030204" pitchFamily="18" charset="0"/>
                        </a:rPr>
                        <m:t>2</m:t>
                      </m:r>
                    </m:oMath>
                  </m:oMathPara>
                </a14:m>
                <a:endParaRPr lang="en-US" sz="1400" dirty="0"/>
              </a:p>
            </p:txBody>
          </p:sp>
        </mc:Choice>
        <mc:Fallback xmlns="">
          <p:sp>
            <p:nvSpPr>
              <p:cNvPr id="45" name="Hộp Văn bản 44">
                <a:extLst>
                  <a:ext uri="{FF2B5EF4-FFF2-40B4-BE49-F238E27FC236}">
                    <a16:creationId xmlns:a16="http://schemas.microsoft.com/office/drawing/2014/main" id="{2881EB5F-7168-B8AF-46E5-E894182DB76E}"/>
                  </a:ext>
                </a:extLst>
              </p:cNvPr>
              <p:cNvSpPr txBox="1">
                <a:spLocks noRot="1" noChangeAspect="1" noMove="1" noResize="1" noEditPoints="1" noAdjustHandles="1" noChangeArrowheads="1" noChangeShapeType="1" noTextEdit="1"/>
              </p:cNvSpPr>
              <p:nvPr/>
            </p:nvSpPr>
            <p:spPr>
              <a:xfrm>
                <a:off x="2628106" y="3562350"/>
                <a:ext cx="248307" cy="307777"/>
              </a:xfrm>
              <a:prstGeom prst="rect">
                <a:avLst/>
              </a:prstGeom>
              <a:blipFill>
                <a:blip r:embed="rId23"/>
                <a:stretch>
                  <a:fillRect r="-53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Hộp Văn bản 45">
                <a:extLst>
                  <a:ext uri="{FF2B5EF4-FFF2-40B4-BE49-F238E27FC236}">
                    <a16:creationId xmlns:a16="http://schemas.microsoft.com/office/drawing/2014/main" id="{40B7F854-9BCF-EC9E-93A6-CD5D1D8AFF19}"/>
                  </a:ext>
                </a:extLst>
              </p:cNvPr>
              <p:cNvSpPr txBox="1"/>
              <p:nvPr/>
            </p:nvSpPr>
            <p:spPr>
              <a:xfrm>
                <a:off x="2047702" y="3562348"/>
                <a:ext cx="31364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m:t>
                      </m:r>
                      <m:r>
                        <a:rPr lang="en-US" sz="1400" i="1" dirty="0" smtClean="0">
                          <a:latin typeface="Cambria Math" panose="02040503050406030204" pitchFamily="18" charset="0"/>
                        </a:rPr>
                        <m:t>3</m:t>
                      </m:r>
                    </m:oMath>
                  </m:oMathPara>
                </a14:m>
                <a:endParaRPr lang="en-US" sz="1400" dirty="0"/>
              </a:p>
            </p:txBody>
          </p:sp>
        </mc:Choice>
        <mc:Fallback xmlns="">
          <p:sp>
            <p:nvSpPr>
              <p:cNvPr id="46" name="Hộp Văn bản 45">
                <a:extLst>
                  <a:ext uri="{FF2B5EF4-FFF2-40B4-BE49-F238E27FC236}">
                    <a16:creationId xmlns:a16="http://schemas.microsoft.com/office/drawing/2014/main" id="{40B7F854-9BCF-EC9E-93A6-CD5D1D8AFF19}"/>
                  </a:ext>
                </a:extLst>
              </p:cNvPr>
              <p:cNvSpPr txBox="1">
                <a:spLocks noRot="1" noChangeAspect="1" noMove="1" noResize="1" noEditPoints="1" noAdjustHandles="1" noChangeArrowheads="1" noChangeShapeType="1" noTextEdit="1"/>
              </p:cNvSpPr>
              <p:nvPr/>
            </p:nvSpPr>
            <p:spPr>
              <a:xfrm>
                <a:off x="2047702" y="3562348"/>
                <a:ext cx="313647" cy="307777"/>
              </a:xfrm>
              <a:prstGeom prst="rect">
                <a:avLst/>
              </a:prstGeom>
              <a:blipFill>
                <a:blip r:embed="rId24"/>
                <a:stretch>
                  <a:fillRect r="-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5B4DCC99-5719-AF42-06F3-10ECA492E90A}"/>
                  </a:ext>
                </a:extLst>
              </p:cNvPr>
              <p:cNvSpPr txBox="1"/>
              <p:nvPr/>
            </p:nvSpPr>
            <p:spPr>
              <a:xfrm>
                <a:off x="5183805" y="2138214"/>
                <a:ext cx="2286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m:oMathPara>
                </a14:m>
                <a:endParaRPr lang="en-US" dirty="0"/>
              </a:p>
            </p:txBody>
          </p:sp>
        </mc:Choice>
        <mc:Fallback xmlns="">
          <p:sp>
            <p:nvSpPr>
              <p:cNvPr id="4" name="Hộp Văn bản 3">
                <a:extLst>
                  <a:ext uri="{FF2B5EF4-FFF2-40B4-BE49-F238E27FC236}">
                    <a16:creationId xmlns:a16="http://schemas.microsoft.com/office/drawing/2014/main" id="{5B4DCC99-5719-AF42-06F3-10ECA492E90A}"/>
                  </a:ext>
                </a:extLst>
              </p:cNvPr>
              <p:cNvSpPr txBox="1">
                <a:spLocks noRot="1" noChangeAspect="1" noMove="1" noResize="1" noEditPoints="1" noAdjustHandles="1" noChangeArrowheads="1" noChangeShapeType="1" noTextEdit="1"/>
              </p:cNvSpPr>
              <p:nvPr/>
            </p:nvSpPr>
            <p:spPr>
              <a:xfrm>
                <a:off x="5183805" y="2138214"/>
                <a:ext cx="228600" cy="369332"/>
              </a:xfrm>
              <a:prstGeom prst="rect">
                <a:avLst/>
              </a:prstGeom>
              <a:blipFill>
                <a:blip r:embed="rId25"/>
                <a:stretch>
                  <a:fillRect r="-34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D77DE787-B875-41C3-68A3-9637EF7497B8}"/>
                  </a:ext>
                </a:extLst>
              </p:cNvPr>
              <p:cNvSpPr txBox="1"/>
              <p:nvPr/>
            </p:nvSpPr>
            <p:spPr>
              <a:xfrm>
                <a:off x="3612570" y="3916457"/>
                <a:ext cx="37132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lang="en-US" sz="1400" dirty="0"/>
              </a:p>
            </p:txBody>
          </p:sp>
        </mc:Choice>
        <mc:Fallback xmlns="">
          <p:sp>
            <p:nvSpPr>
              <p:cNvPr id="5" name="Hộp Văn bản 4">
                <a:extLst>
                  <a:ext uri="{FF2B5EF4-FFF2-40B4-BE49-F238E27FC236}">
                    <a16:creationId xmlns:a16="http://schemas.microsoft.com/office/drawing/2014/main" id="{D77DE787-B875-41C3-68A3-9637EF7497B8}"/>
                  </a:ext>
                </a:extLst>
              </p:cNvPr>
              <p:cNvSpPr txBox="1">
                <a:spLocks noRot="1" noChangeAspect="1" noMove="1" noResize="1" noEditPoints="1" noAdjustHandles="1" noChangeArrowheads="1" noChangeShapeType="1" noTextEdit="1"/>
              </p:cNvSpPr>
              <p:nvPr/>
            </p:nvSpPr>
            <p:spPr>
              <a:xfrm>
                <a:off x="3612570" y="3916457"/>
                <a:ext cx="371324" cy="307777"/>
              </a:xfrm>
              <a:prstGeom prst="rect">
                <a:avLst/>
              </a:prstGeom>
              <a:blipFill>
                <a:blip r:embed="rId22"/>
                <a:stretch>
                  <a:fillRect r="-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44D08BB9-E24B-0BBC-70BF-EBF796623561}"/>
                  </a:ext>
                </a:extLst>
              </p:cNvPr>
              <p:cNvSpPr txBox="1"/>
              <p:nvPr/>
            </p:nvSpPr>
            <p:spPr>
              <a:xfrm>
                <a:off x="3608329" y="4463096"/>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m:t>
                      </m:r>
                      <m:r>
                        <a:rPr lang="en-US" sz="1400" i="1" dirty="0" smtClean="0">
                          <a:latin typeface="Cambria Math" panose="02040503050406030204" pitchFamily="18" charset="0"/>
                        </a:rPr>
                        <m:t>2</m:t>
                      </m:r>
                    </m:oMath>
                  </m:oMathPara>
                </a14:m>
                <a:endParaRPr lang="en-US" sz="1400" dirty="0"/>
              </a:p>
            </p:txBody>
          </p:sp>
        </mc:Choice>
        <mc:Fallback xmlns="">
          <p:sp>
            <p:nvSpPr>
              <p:cNvPr id="8" name="Hộp Văn bản 7">
                <a:extLst>
                  <a:ext uri="{FF2B5EF4-FFF2-40B4-BE49-F238E27FC236}">
                    <a16:creationId xmlns:a16="http://schemas.microsoft.com/office/drawing/2014/main" id="{44D08BB9-E24B-0BBC-70BF-EBF796623561}"/>
                  </a:ext>
                </a:extLst>
              </p:cNvPr>
              <p:cNvSpPr txBox="1">
                <a:spLocks noRot="1" noChangeAspect="1" noMove="1" noResize="1" noEditPoints="1" noAdjustHandles="1" noChangeArrowheads="1" noChangeShapeType="1" noTextEdit="1"/>
              </p:cNvSpPr>
              <p:nvPr/>
            </p:nvSpPr>
            <p:spPr>
              <a:xfrm>
                <a:off x="3608329" y="4463096"/>
                <a:ext cx="248307" cy="307777"/>
              </a:xfrm>
              <a:prstGeom prst="rect">
                <a:avLst/>
              </a:prstGeom>
              <a:blipFill>
                <a:blip r:embed="rId23"/>
                <a:stretch>
                  <a:fillRect r="-53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D5D3C73B-E404-FD9B-BA2E-974D7FCFBF84}"/>
                  </a:ext>
                </a:extLst>
              </p:cNvPr>
              <p:cNvSpPr txBox="1"/>
              <p:nvPr/>
            </p:nvSpPr>
            <p:spPr>
              <a:xfrm>
                <a:off x="3708613" y="2762833"/>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lang="en-US" sz="1400" dirty="0"/>
              </a:p>
            </p:txBody>
          </p:sp>
        </mc:Choice>
        <mc:Fallback xmlns="">
          <p:sp>
            <p:nvSpPr>
              <p:cNvPr id="12" name="Hộp Văn bản 11">
                <a:extLst>
                  <a:ext uri="{FF2B5EF4-FFF2-40B4-BE49-F238E27FC236}">
                    <a16:creationId xmlns:a16="http://schemas.microsoft.com/office/drawing/2014/main" id="{D5D3C73B-E404-FD9B-BA2E-974D7FCFBF84}"/>
                  </a:ext>
                </a:extLst>
              </p:cNvPr>
              <p:cNvSpPr txBox="1">
                <a:spLocks noRot="1" noChangeAspect="1" noMove="1" noResize="1" noEditPoints="1" noAdjustHandles="1" noChangeArrowheads="1" noChangeShapeType="1" noTextEdit="1"/>
              </p:cNvSpPr>
              <p:nvPr/>
            </p:nvSpPr>
            <p:spPr>
              <a:xfrm>
                <a:off x="3708613" y="2762833"/>
                <a:ext cx="248307" cy="307777"/>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5CFFB0FB-7227-6F99-D1AD-0C078A5A218F}"/>
                  </a:ext>
                </a:extLst>
              </p:cNvPr>
              <p:cNvSpPr txBox="1"/>
              <p:nvPr/>
            </p:nvSpPr>
            <p:spPr>
              <a:xfrm>
                <a:off x="3695419" y="2199941"/>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2</m:t>
                      </m:r>
                    </m:oMath>
                  </m:oMathPara>
                </a14:m>
                <a:endParaRPr lang="en-US" sz="1400" dirty="0"/>
              </a:p>
            </p:txBody>
          </p:sp>
        </mc:Choice>
        <mc:Fallback xmlns="">
          <p:sp>
            <p:nvSpPr>
              <p:cNvPr id="14" name="Hộp Văn bản 13">
                <a:extLst>
                  <a:ext uri="{FF2B5EF4-FFF2-40B4-BE49-F238E27FC236}">
                    <a16:creationId xmlns:a16="http://schemas.microsoft.com/office/drawing/2014/main" id="{5CFFB0FB-7227-6F99-D1AD-0C078A5A218F}"/>
                  </a:ext>
                </a:extLst>
              </p:cNvPr>
              <p:cNvSpPr txBox="1">
                <a:spLocks noRot="1" noChangeAspect="1" noMove="1" noResize="1" noEditPoints="1" noAdjustHandles="1" noChangeArrowheads="1" noChangeShapeType="1" noTextEdit="1"/>
              </p:cNvSpPr>
              <p:nvPr/>
            </p:nvSpPr>
            <p:spPr>
              <a:xfrm>
                <a:off x="3695419" y="2199941"/>
                <a:ext cx="248307" cy="307777"/>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27">
            <p14:nvContentPartPr>
              <p14:cNvPr id="54" name="Viết tay 53">
                <a:extLst>
                  <a:ext uri="{FF2B5EF4-FFF2-40B4-BE49-F238E27FC236}">
                    <a16:creationId xmlns:a16="http://schemas.microsoft.com/office/drawing/2014/main" id="{29F02C05-59B5-A87F-4925-3CC7343F2A11}"/>
                  </a:ext>
                </a:extLst>
              </p14:cNvPr>
              <p14:cNvContentPartPr/>
              <p14:nvPr/>
            </p14:nvContentPartPr>
            <p14:xfrm>
              <a:off x="4618841" y="3489540"/>
              <a:ext cx="360" cy="360"/>
            </p14:xfrm>
          </p:contentPart>
        </mc:Choice>
        <mc:Fallback xmlns="">
          <p:pic>
            <p:nvPicPr>
              <p:cNvPr id="54" name="Viết tay 53">
                <a:extLst>
                  <a:ext uri="{FF2B5EF4-FFF2-40B4-BE49-F238E27FC236}">
                    <a16:creationId xmlns:a16="http://schemas.microsoft.com/office/drawing/2014/main" id="{29F02C05-59B5-A87F-4925-3CC7343F2A11}"/>
                  </a:ext>
                </a:extLst>
              </p:cNvPr>
              <p:cNvPicPr/>
              <p:nvPr/>
            </p:nvPicPr>
            <p:blipFill>
              <a:blip r:embed="rId28"/>
              <a:stretch>
                <a:fillRect/>
              </a:stretch>
            </p:blipFill>
            <p:spPr>
              <a:xfrm>
                <a:off x="4600841" y="34719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5" name="Viết tay 54">
                <a:extLst>
                  <a:ext uri="{FF2B5EF4-FFF2-40B4-BE49-F238E27FC236}">
                    <a16:creationId xmlns:a16="http://schemas.microsoft.com/office/drawing/2014/main" id="{4D33AB3F-4D6B-2040-DF4A-0DA717BDFE87}"/>
                  </a:ext>
                </a:extLst>
              </p14:cNvPr>
              <p14:cNvContentPartPr/>
              <p14:nvPr/>
            </p14:nvContentPartPr>
            <p14:xfrm>
              <a:off x="4019020" y="4644856"/>
              <a:ext cx="360" cy="360"/>
            </p14:xfrm>
          </p:contentPart>
        </mc:Choice>
        <mc:Fallback xmlns="">
          <p:pic>
            <p:nvPicPr>
              <p:cNvPr id="55" name="Viết tay 54">
                <a:extLst>
                  <a:ext uri="{FF2B5EF4-FFF2-40B4-BE49-F238E27FC236}">
                    <a16:creationId xmlns:a16="http://schemas.microsoft.com/office/drawing/2014/main" id="{4D33AB3F-4D6B-2040-DF4A-0DA717BDFE87}"/>
                  </a:ext>
                </a:extLst>
              </p:cNvPr>
              <p:cNvPicPr/>
              <p:nvPr/>
            </p:nvPicPr>
            <p:blipFill>
              <a:blip r:embed="rId28"/>
              <a:stretch>
                <a:fillRect/>
              </a:stretch>
            </p:blipFill>
            <p:spPr>
              <a:xfrm>
                <a:off x="4001380" y="4626856"/>
                <a:ext cx="36000" cy="36000"/>
              </a:xfrm>
              <a:prstGeom prst="rect">
                <a:avLst/>
              </a:prstGeom>
            </p:spPr>
          </p:pic>
        </mc:Fallback>
      </mc:AlternateContent>
      <p:cxnSp>
        <p:nvCxnSpPr>
          <p:cNvPr id="36" name="Đường nối Thẳng 35">
            <a:extLst>
              <a:ext uri="{FF2B5EF4-FFF2-40B4-BE49-F238E27FC236}">
                <a16:creationId xmlns:a16="http://schemas.microsoft.com/office/drawing/2014/main" id="{668BC812-BE6A-EAAA-D851-F92443F94A43}"/>
              </a:ext>
            </a:extLst>
          </p:cNvPr>
          <p:cNvCxnSpPr>
            <a:cxnSpLocks/>
          </p:cNvCxnSpPr>
          <p:nvPr/>
        </p:nvCxnSpPr>
        <p:spPr>
          <a:xfrm flipH="1">
            <a:off x="3897617" y="2171807"/>
            <a:ext cx="1379480" cy="274320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815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500"/>
                                        <p:tgtEl>
                                          <p:spTgt spid="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0"/>
                                        <p:tgtEl>
                                          <p:spTgt spid="1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par>
                                <p:cTn id="93" presetID="10"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500"/>
                                        <p:tgtEl>
                                          <p:spTgt spid="54"/>
                                        </p:tgtEl>
                                      </p:cBhvr>
                                    </p:animEffect>
                                  </p:childTnLst>
                                </p:cTn>
                              </p:par>
                              <p:par>
                                <p:cTn id="101" presetID="10" presetClass="entr" presetSubtype="0" fill="hold"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500"/>
                                        <p:tgtEl>
                                          <p:spTgt spid="55"/>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fade">
                                      <p:cBhvr>
                                        <p:cTn id="108" dur="500"/>
                                        <p:tgtEl>
                                          <p:spTgt spid="36"/>
                                        </p:tgtEl>
                                      </p:cBhvr>
                                    </p:animEffect>
                                    <p:anim calcmode="lin" valueType="num">
                                      <p:cBhvr>
                                        <p:cTn id="109" dur="500" fill="hold"/>
                                        <p:tgtEl>
                                          <p:spTgt spid="36"/>
                                        </p:tgtEl>
                                        <p:attrNameLst>
                                          <p:attrName>ppt_x</p:attrName>
                                        </p:attrNameLst>
                                      </p:cBhvr>
                                      <p:tavLst>
                                        <p:tav tm="0">
                                          <p:val>
                                            <p:strVal val="#ppt_x"/>
                                          </p:val>
                                        </p:tav>
                                        <p:tav tm="100000">
                                          <p:val>
                                            <p:strVal val="#ppt_x"/>
                                          </p:val>
                                        </p:tav>
                                      </p:tavLst>
                                    </p:anim>
                                    <p:anim calcmode="lin" valueType="num">
                                      <p:cBhvr>
                                        <p:cTn id="110" dur="500" fill="hold"/>
                                        <p:tgtEl>
                                          <p:spTgt spid="3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fade">
                                      <p:cBhvr>
                                        <p:cTn id="113" dur="500"/>
                                        <p:tgtEl>
                                          <p:spTgt spid="4"/>
                                        </p:tgtEl>
                                      </p:cBhvr>
                                    </p:animEffect>
                                    <p:anim calcmode="lin" valueType="num">
                                      <p:cBhvr>
                                        <p:cTn id="114" dur="500" fill="hold"/>
                                        <p:tgtEl>
                                          <p:spTgt spid="4"/>
                                        </p:tgtEl>
                                        <p:attrNameLst>
                                          <p:attrName>ppt_x</p:attrName>
                                        </p:attrNameLst>
                                      </p:cBhvr>
                                      <p:tavLst>
                                        <p:tav tm="0">
                                          <p:val>
                                            <p:strVal val="#ppt_x"/>
                                          </p:val>
                                        </p:tav>
                                        <p:tav tm="100000">
                                          <p:val>
                                            <p:strVal val="#ppt_x"/>
                                          </p:val>
                                        </p:tav>
                                      </p:tavLst>
                                    </p:anim>
                                    <p:anim calcmode="lin" valueType="num">
                                      <p:cBhvr>
                                        <p:cTn id="1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0" grpId="0"/>
      <p:bldP spid="41" grpId="0"/>
      <p:bldP spid="42" grpId="0"/>
      <p:bldP spid="43" grpId="0"/>
      <p:bldP spid="44" grpId="0"/>
      <p:bldP spid="45" grpId="0"/>
      <p:bldP spid="46" grpId="0"/>
      <p:bldP spid="4" grpId="0"/>
      <p:bldP spid="5" grpId="0"/>
      <p:bldP spid="8"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3D54AB1D-8AA9-6192-ABA4-198B996D4635}"/>
                  </a:ext>
                </a:extLst>
              </p:cNvPr>
              <p:cNvSpPr txBox="1"/>
              <p:nvPr/>
            </p:nvSpPr>
            <p:spPr>
              <a:xfrm>
                <a:off x="602462" y="338837"/>
                <a:ext cx="7939075" cy="1492716"/>
              </a:xfrm>
              <a:prstGeom prst="rect">
                <a:avLst/>
              </a:prstGeom>
              <a:noFill/>
            </p:spPr>
            <p:txBody>
              <a:bodyPr wrap="square">
                <a:spAutoFit/>
              </a:bodyPr>
              <a:lstStyle/>
              <a:p>
                <a:pPr algn="just">
                  <a:lnSpc>
                    <a:spcPct val="150000"/>
                  </a:lnSpc>
                  <a:spcAft>
                    <a:spcPts val="800"/>
                  </a:spcAft>
                </a:pPr>
                <a:r>
                  <a:rPr lang="en-US" dirty="0">
                    <a:effectLst/>
                    <a:ea typeface="Calibri" panose="020F0502020204030204" pitchFamily="34" charset="0"/>
                    <a:cs typeface="Times New Roman" panose="02020603050405020304" pitchFamily="18" charset="0"/>
                  </a:rPr>
                  <a:t>b) </a:t>
                </a:r>
                <a:r>
                  <a:rPr lang="en-US" dirty="0" err="1">
                    <a:effectLst/>
                    <a:ea typeface="Calibri" panose="020F0502020204030204" pitchFamily="34" charset="0"/>
                    <a:cs typeface="Times New Roman" panose="02020603050405020304" pitchFamily="18" charset="0"/>
                  </a:rPr>
                  <a:t>Xét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𝑀</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(2;−1)</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Chứng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tỏ</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a:latin typeface="Cambria Math" panose="02040503050406030204" pitchFamily="18" charset="0"/>
                        <a:ea typeface="Calibri" panose="020F0502020204030204" pitchFamily="34" charset="0"/>
                        <a:cs typeface="Times New Roman" panose="02020603050405020304" pitchFamily="18" charset="0"/>
                      </a:rPr>
                      <m:t>(2;−1)</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dirty="0" err="1">
                    <a:effectLst/>
                    <a:ea typeface="Calibri" panose="020F0502020204030204" pitchFamily="34" charset="0"/>
                    <a:cs typeface="Times New Roman" panose="02020603050405020304" pitchFamily="18" charset="0"/>
                  </a:rPr>
                  <a:t>Thay</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 </m:t>
                    </m:r>
                  </m:oMath>
                </a14:m>
                <a:r>
                  <a:rPr lang="en-US" dirty="0" err="1">
                    <a:effectLst/>
                    <a:ea typeface="Calibri" panose="020F0502020204030204" pitchFamily="34" charset="0"/>
                    <a:cs typeface="Times New Roman" panose="02020603050405020304" pitchFamily="18" charset="0"/>
                  </a:rPr>
                  <a:t>và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 </m:t>
                    </m:r>
                  </m:oMath>
                </a14:m>
                <a:r>
                  <a:rPr lang="en-US" dirty="0" err="1">
                    <a:effectLst/>
                    <a:ea typeface="Calibri" panose="020F0502020204030204" pitchFamily="34" charset="0"/>
                    <a:cs typeface="Times New Roman" panose="02020603050405020304" pitchFamily="18" charset="0"/>
                  </a:rPr>
                  <a:t>vào</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được</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 . 2 –</m:t>
                    </m:r>
                    <m:d>
                      <m:dPr>
                        <m:ctrlPr>
                          <a:rPr lang="en-US" i="1" dirty="0"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m:t>
                        </m:r>
                      </m:e>
                    </m:d>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&gt;</m:t>
                    </m:r>
                    <m:r>
                      <a:rPr lang="en-US" b="0" i="1" dirty="0" smtClean="0">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dirty="0">
                  <a:effectLst/>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i="1" dirty="0">
                        <a:latin typeface="Cambria Math" panose="02040503050406030204" pitchFamily="18" charset="0"/>
                        <a:ea typeface="Calibri" panose="020F0502020204030204" pitchFamily="34" charset="0"/>
                        <a:cs typeface="Cambria Math" panose="02040503050406030204" pitchFamily="18" charset="0"/>
                      </a:rPr>
                      <m:t>⇔ </m:t>
                    </m:r>
                    <m:r>
                      <a:rPr lang="en-US" i="1" dirty="0">
                        <a:latin typeface="Cambria Math" panose="02040503050406030204" pitchFamily="18" charset="0"/>
                        <a:ea typeface="Calibri" panose="020F0502020204030204" pitchFamily="34" charset="0"/>
                        <a:cs typeface="Times New Roman" panose="02020603050405020304" pitchFamily="18" charset="0"/>
                      </a:rPr>
                      <m:t>5&gt;2 </m:t>
                    </m:r>
                  </m:oMath>
                </a14:m>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luôn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đúng</a:t>
                </a:r>
                <a:r>
                  <a:rPr lang="en-US" dirty="0">
                    <a:ea typeface="Calibri" panose="020F0502020204030204" pitchFamily="34" charset="0"/>
                    <a:cs typeface="Times New Roman" panose="02020603050405020304" pitchFamily="18" charset="0"/>
                  </a:rPr>
                  <a:t>). </a:t>
                </a:r>
              </a:p>
            </p:txBody>
          </p:sp>
        </mc:Choice>
        <mc:Fallback xmlns="">
          <p:sp>
            <p:nvSpPr>
              <p:cNvPr id="5" name="Hộp Văn bản 4">
                <a:extLst>
                  <a:ext uri="{FF2B5EF4-FFF2-40B4-BE49-F238E27FC236}">
                    <a16:creationId xmlns:a16="http://schemas.microsoft.com/office/drawing/2014/main" id="{3D54AB1D-8AA9-6192-ABA4-198B996D4635}"/>
                  </a:ext>
                </a:extLst>
              </p:cNvPr>
              <p:cNvSpPr txBox="1">
                <a:spLocks noRot="1" noChangeAspect="1" noMove="1" noResize="1" noEditPoints="1" noAdjustHandles="1" noChangeArrowheads="1" noChangeShapeType="1" noTextEdit="1"/>
              </p:cNvSpPr>
              <p:nvPr/>
            </p:nvSpPr>
            <p:spPr>
              <a:xfrm>
                <a:off x="602462" y="338837"/>
                <a:ext cx="7939075" cy="1492716"/>
              </a:xfrm>
              <a:prstGeom prst="rect">
                <a:avLst/>
              </a:prstGeom>
              <a:blipFill>
                <a:blip r:embed="rId3"/>
                <a:stretch>
                  <a:fillRect l="-691" b="-6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72BF7CD9-17D8-3709-6DD7-59D6A4811304}"/>
                  </a:ext>
                </a:extLst>
              </p:cNvPr>
              <p:cNvSpPr txBox="1"/>
              <p:nvPr/>
            </p:nvSpPr>
            <p:spPr>
              <a:xfrm>
                <a:off x="650844" y="2145013"/>
                <a:ext cx="3157980" cy="2118529"/>
              </a:xfrm>
              <a:prstGeom prst="rect">
                <a:avLst/>
              </a:prstGeom>
              <a:noFill/>
            </p:spPr>
            <p:txBody>
              <a:bodyPr wrap="square">
                <a:spAutoFit/>
              </a:bodyPr>
              <a:lstStyle/>
              <a:p>
                <a:pPr marL="0" marR="0" algn="just">
                  <a:lnSpc>
                    <a:spcPct val="150000"/>
                  </a:lnSpc>
                  <a:spcBef>
                    <a:spcPts val="0"/>
                  </a:spcBef>
                  <a:spcAft>
                    <a:spcPts val="800"/>
                  </a:spcAft>
                </a:pPr>
                <a:r>
                  <a:rPr lang="en-US" sz="1800" dirty="0">
                    <a:effectLst/>
                    <a:ea typeface="Calibri" panose="020F0502020204030204" pitchFamily="34" charset="0"/>
                    <a:cs typeface="Times New Roman" panose="02020603050405020304" pitchFamily="18" charset="0"/>
                  </a:rPr>
                  <a:t>c) </a:t>
                </a:r>
                <a:r>
                  <a:rPr lang="en-US" sz="1800" dirty="0" err="1">
                    <a:effectLst/>
                    <a:ea typeface="Calibri" panose="020F0502020204030204" pitchFamily="34" charset="0"/>
                    <a:cs typeface="Times New Roman" panose="02020603050405020304" pitchFamily="18" charset="0"/>
                  </a:rPr>
                  <a:t>Đường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thẳng</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sz="1800" dirty="0">
                    <a:effectLst/>
                    <a:ea typeface="Calibri" panose="020F0502020204030204" pitchFamily="34" charset="0"/>
                    <a:cs typeface="Times New Roman" panose="02020603050405020304" pitchFamily="18" charset="0"/>
                  </a:rPr>
                  <a:t> chia </a:t>
                </a:r>
                <a:r>
                  <a:rPr lang="en-US" sz="1800" dirty="0" err="1">
                    <a:effectLst/>
                    <a:ea typeface="Calibri" panose="020F0502020204030204" pitchFamily="34" charset="0"/>
                    <a:cs typeface="Times New Roman" panose="02020603050405020304" pitchFamily="18" charset="0"/>
                  </a:rPr>
                  <a:t>mặt</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phẳng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tọa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độ</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thành</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hai</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nửa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mặt</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phẳng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Gạch</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đi</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nửa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mặt</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phẳng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không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chứa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điểm</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𝑀</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(2;−1)</m:t>
                    </m:r>
                  </m:oMath>
                </a14:m>
                <a:r>
                  <a:rPr lang="en-US" sz="1800" dirty="0">
                    <a:effectLst/>
                    <a:ea typeface="Calibri" panose="020F0502020204030204" pitchFamily="34" charset="0"/>
                    <a:cs typeface="Times New Roman" panose="02020603050405020304" pitchFamily="18" charset="0"/>
                  </a:rPr>
                  <a:t>, ta </a:t>
                </a:r>
                <a:r>
                  <a:rPr lang="en-US" sz="1800" dirty="0" err="1">
                    <a:effectLst/>
                    <a:ea typeface="Calibri" panose="020F0502020204030204" pitchFamily="34" charset="0"/>
                    <a:cs typeface="Times New Roman" panose="02020603050405020304" pitchFamily="18" charset="0"/>
                  </a:rPr>
                  <a:t>có</a:t>
                </a:r>
                <a:r>
                  <a:rPr lang="en-US" sz="1800" dirty="0">
                    <a:effectLst/>
                    <a:ea typeface="Calibri" panose="020F0502020204030204" pitchFamily="34" charset="0"/>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p:txBody>
          </p:sp>
        </mc:Choice>
        <mc:Fallback xmlns="">
          <p:sp>
            <p:nvSpPr>
              <p:cNvPr id="8" name="Hộp Văn bản 7">
                <a:extLst>
                  <a:ext uri="{FF2B5EF4-FFF2-40B4-BE49-F238E27FC236}">
                    <a16:creationId xmlns:a16="http://schemas.microsoft.com/office/drawing/2014/main" id="{72BF7CD9-17D8-3709-6DD7-59D6A4811304}"/>
                  </a:ext>
                </a:extLst>
              </p:cNvPr>
              <p:cNvSpPr txBox="1">
                <a:spLocks noRot="1" noChangeAspect="1" noMove="1" noResize="1" noEditPoints="1" noAdjustHandles="1" noChangeArrowheads="1" noChangeShapeType="1" noTextEdit="1"/>
              </p:cNvSpPr>
              <p:nvPr/>
            </p:nvSpPr>
            <p:spPr>
              <a:xfrm>
                <a:off x="650844" y="2145013"/>
                <a:ext cx="3157980" cy="2118529"/>
              </a:xfrm>
              <a:prstGeom prst="rect">
                <a:avLst/>
              </a:prstGeom>
              <a:blipFill>
                <a:blip r:embed="rId4"/>
                <a:stretch>
                  <a:fillRect l="-1737" r="-1544" b="-4035"/>
                </a:stretch>
              </a:blipFill>
            </p:spPr>
            <p:txBody>
              <a:bodyPr/>
              <a:lstStyle/>
              <a:p>
                <a:r>
                  <a:rPr lang="en-US">
                    <a:noFill/>
                  </a:rPr>
                  <a:t> </a:t>
                </a:r>
              </a:p>
            </p:txBody>
          </p:sp>
        </mc:Fallback>
      </mc:AlternateContent>
      <p:cxnSp>
        <p:nvCxnSpPr>
          <p:cNvPr id="2" name="Đường kết nối Mũi tên Thẳng 1">
            <a:extLst>
              <a:ext uri="{FF2B5EF4-FFF2-40B4-BE49-F238E27FC236}">
                <a16:creationId xmlns:a16="http://schemas.microsoft.com/office/drawing/2014/main" id="{D3D8D129-AAE1-B94A-952E-7CDF8E9A3AF5}"/>
              </a:ext>
            </a:extLst>
          </p:cNvPr>
          <p:cNvCxnSpPr>
            <a:cxnSpLocks/>
          </p:cNvCxnSpPr>
          <p:nvPr/>
        </p:nvCxnSpPr>
        <p:spPr>
          <a:xfrm>
            <a:off x="4191000" y="3175181"/>
            <a:ext cx="4114800" cy="3607"/>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3" name="Viết tay 2">
                <a:extLst>
                  <a:ext uri="{FF2B5EF4-FFF2-40B4-BE49-F238E27FC236}">
                    <a16:creationId xmlns:a16="http://schemas.microsoft.com/office/drawing/2014/main" id="{934D9019-922E-09CB-F5D6-83838D406C01}"/>
                  </a:ext>
                </a:extLst>
              </p14:cNvPr>
              <p14:cNvContentPartPr/>
              <p14:nvPr/>
            </p14:nvContentPartPr>
            <p14:xfrm>
              <a:off x="6067311" y="3179473"/>
              <a:ext cx="360" cy="360"/>
            </p14:xfrm>
          </p:contentPart>
        </mc:Choice>
        <mc:Fallback xmlns="">
          <p:pic>
            <p:nvPicPr>
              <p:cNvPr id="3" name="Viết tay 2">
                <a:extLst>
                  <a:ext uri="{FF2B5EF4-FFF2-40B4-BE49-F238E27FC236}">
                    <a16:creationId xmlns:a16="http://schemas.microsoft.com/office/drawing/2014/main" id="{934D9019-922E-09CB-F5D6-83838D406C01}"/>
                  </a:ext>
                </a:extLst>
              </p:cNvPr>
              <p:cNvPicPr/>
              <p:nvPr/>
            </p:nvPicPr>
            <p:blipFill>
              <a:blip r:embed="rId6"/>
              <a:stretch>
                <a:fillRect/>
              </a:stretch>
            </p:blipFill>
            <p:spPr>
              <a:xfrm>
                <a:off x="6049311" y="31614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Viết tay 3">
                <a:extLst>
                  <a:ext uri="{FF2B5EF4-FFF2-40B4-BE49-F238E27FC236}">
                    <a16:creationId xmlns:a16="http://schemas.microsoft.com/office/drawing/2014/main" id="{19F29F5C-10D1-2D64-24B2-4D15DE47E218}"/>
                  </a:ext>
                </a:extLst>
              </p14:cNvPr>
              <p14:cNvContentPartPr/>
              <p14:nvPr/>
            </p14:nvContentPartPr>
            <p14:xfrm>
              <a:off x="6642951" y="3179473"/>
              <a:ext cx="360" cy="360"/>
            </p14:xfrm>
          </p:contentPart>
        </mc:Choice>
        <mc:Fallback xmlns="">
          <p:pic>
            <p:nvPicPr>
              <p:cNvPr id="4" name="Viết tay 3">
                <a:extLst>
                  <a:ext uri="{FF2B5EF4-FFF2-40B4-BE49-F238E27FC236}">
                    <a16:creationId xmlns:a16="http://schemas.microsoft.com/office/drawing/2014/main" id="{19F29F5C-10D1-2D64-24B2-4D15DE47E218}"/>
                  </a:ext>
                </a:extLst>
              </p:cNvPr>
              <p:cNvPicPr/>
              <p:nvPr/>
            </p:nvPicPr>
            <p:blipFill>
              <a:blip r:embed="rId6"/>
              <a:stretch>
                <a:fillRect/>
              </a:stretch>
            </p:blipFill>
            <p:spPr>
              <a:xfrm>
                <a:off x="6624951" y="31614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Viết tay 5">
                <a:extLst>
                  <a:ext uri="{FF2B5EF4-FFF2-40B4-BE49-F238E27FC236}">
                    <a16:creationId xmlns:a16="http://schemas.microsoft.com/office/drawing/2014/main" id="{057A3ED2-43D4-ED01-A0F0-52237DDDF103}"/>
                  </a:ext>
                </a:extLst>
              </p14:cNvPr>
              <p14:cNvContentPartPr/>
              <p14:nvPr/>
            </p14:nvContentPartPr>
            <p14:xfrm>
              <a:off x="7225431" y="3179473"/>
              <a:ext cx="360" cy="360"/>
            </p14:xfrm>
          </p:contentPart>
        </mc:Choice>
        <mc:Fallback xmlns="">
          <p:pic>
            <p:nvPicPr>
              <p:cNvPr id="6" name="Viết tay 5">
                <a:extLst>
                  <a:ext uri="{FF2B5EF4-FFF2-40B4-BE49-F238E27FC236}">
                    <a16:creationId xmlns:a16="http://schemas.microsoft.com/office/drawing/2014/main" id="{057A3ED2-43D4-ED01-A0F0-52237DDDF103}"/>
                  </a:ext>
                </a:extLst>
              </p:cNvPr>
              <p:cNvPicPr/>
              <p:nvPr/>
            </p:nvPicPr>
            <p:blipFill>
              <a:blip r:embed="rId6"/>
              <a:stretch>
                <a:fillRect/>
              </a:stretch>
            </p:blipFill>
            <p:spPr>
              <a:xfrm>
                <a:off x="7207431" y="31614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Viết tay 6">
                <a:extLst>
                  <a:ext uri="{FF2B5EF4-FFF2-40B4-BE49-F238E27FC236}">
                    <a16:creationId xmlns:a16="http://schemas.microsoft.com/office/drawing/2014/main" id="{E6E2D098-6B75-54DC-0069-C897054D7A88}"/>
                  </a:ext>
                </a:extLst>
              </p14:cNvPr>
              <p14:cNvContentPartPr/>
              <p14:nvPr/>
            </p14:nvContentPartPr>
            <p14:xfrm>
              <a:off x="7807551" y="3179473"/>
              <a:ext cx="360" cy="360"/>
            </p14:xfrm>
          </p:contentPart>
        </mc:Choice>
        <mc:Fallback xmlns="">
          <p:pic>
            <p:nvPicPr>
              <p:cNvPr id="7" name="Viết tay 6">
                <a:extLst>
                  <a:ext uri="{FF2B5EF4-FFF2-40B4-BE49-F238E27FC236}">
                    <a16:creationId xmlns:a16="http://schemas.microsoft.com/office/drawing/2014/main" id="{E6E2D098-6B75-54DC-0069-C897054D7A88}"/>
                  </a:ext>
                </a:extLst>
              </p:cNvPr>
              <p:cNvPicPr/>
              <p:nvPr/>
            </p:nvPicPr>
            <p:blipFill>
              <a:blip r:embed="rId6"/>
              <a:stretch>
                <a:fillRect/>
              </a:stretch>
            </p:blipFill>
            <p:spPr>
              <a:xfrm>
                <a:off x="7789551" y="31614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Viết tay 9">
                <a:extLst>
                  <a:ext uri="{FF2B5EF4-FFF2-40B4-BE49-F238E27FC236}">
                    <a16:creationId xmlns:a16="http://schemas.microsoft.com/office/drawing/2014/main" id="{10921650-6711-482F-5E3D-02401686752C}"/>
                  </a:ext>
                </a:extLst>
              </p14:cNvPr>
              <p14:cNvContentPartPr/>
              <p14:nvPr/>
            </p14:nvContentPartPr>
            <p14:xfrm>
              <a:off x="5498151" y="3179473"/>
              <a:ext cx="360" cy="360"/>
            </p14:xfrm>
          </p:contentPart>
        </mc:Choice>
        <mc:Fallback xmlns="">
          <p:pic>
            <p:nvPicPr>
              <p:cNvPr id="10" name="Viết tay 9">
                <a:extLst>
                  <a:ext uri="{FF2B5EF4-FFF2-40B4-BE49-F238E27FC236}">
                    <a16:creationId xmlns:a16="http://schemas.microsoft.com/office/drawing/2014/main" id="{10921650-6711-482F-5E3D-02401686752C}"/>
                  </a:ext>
                </a:extLst>
              </p:cNvPr>
              <p:cNvPicPr/>
              <p:nvPr/>
            </p:nvPicPr>
            <p:blipFill>
              <a:blip r:embed="rId6"/>
              <a:stretch>
                <a:fillRect/>
              </a:stretch>
            </p:blipFill>
            <p:spPr>
              <a:xfrm>
                <a:off x="5480151" y="31614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Viết tay 10">
                <a:extLst>
                  <a:ext uri="{FF2B5EF4-FFF2-40B4-BE49-F238E27FC236}">
                    <a16:creationId xmlns:a16="http://schemas.microsoft.com/office/drawing/2014/main" id="{0A7A484D-7D8D-E8C3-3433-E5793689C179}"/>
                  </a:ext>
                </a:extLst>
              </p14:cNvPr>
              <p14:cNvContentPartPr/>
              <p14:nvPr/>
            </p14:nvContentPartPr>
            <p14:xfrm>
              <a:off x="4922151" y="3179473"/>
              <a:ext cx="360" cy="360"/>
            </p14:xfrm>
          </p:contentPart>
        </mc:Choice>
        <mc:Fallback xmlns="">
          <p:pic>
            <p:nvPicPr>
              <p:cNvPr id="11" name="Viết tay 10">
                <a:extLst>
                  <a:ext uri="{FF2B5EF4-FFF2-40B4-BE49-F238E27FC236}">
                    <a16:creationId xmlns:a16="http://schemas.microsoft.com/office/drawing/2014/main" id="{0A7A484D-7D8D-E8C3-3433-E5793689C179}"/>
                  </a:ext>
                </a:extLst>
              </p:cNvPr>
              <p:cNvPicPr/>
              <p:nvPr/>
            </p:nvPicPr>
            <p:blipFill>
              <a:blip r:embed="rId6"/>
              <a:stretch>
                <a:fillRect/>
              </a:stretch>
            </p:blipFill>
            <p:spPr>
              <a:xfrm>
                <a:off x="4904151" y="31614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Viết tay 11">
                <a:extLst>
                  <a:ext uri="{FF2B5EF4-FFF2-40B4-BE49-F238E27FC236}">
                    <a16:creationId xmlns:a16="http://schemas.microsoft.com/office/drawing/2014/main" id="{DF70953E-AD9B-CCEF-57C0-EB56A79478F6}"/>
                  </a:ext>
                </a:extLst>
              </p14:cNvPr>
              <p14:cNvContentPartPr/>
              <p14:nvPr/>
            </p14:nvContentPartPr>
            <p14:xfrm>
              <a:off x="4346511" y="3179473"/>
              <a:ext cx="360" cy="360"/>
            </p14:xfrm>
          </p:contentPart>
        </mc:Choice>
        <mc:Fallback xmlns="">
          <p:pic>
            <p:nvPicPr>
              <p:cNvPr id="12" name="Viết tay 11">
                <a:extLst>
                  <a:ext uri="{FF2B5EF4-FFF2-40B4-BE49-F238E27FC236}">
                    <a16:creationId xmlns:a16="http://schemas.microsoft.com/office/drawing/2014/main" id="{DF70953E-AD9B-CCEF-57C0-EB56A79478F6}"/>
                  </a:ext>
                </a:extLst>
              </p:cNvPr>
              <p:cNvPicPr/>
              <p:nvPr/>
            </p:nvPicPr>
            <p:blipFill>
              <a:blip r:embed="rId6"/>
              <a:stretch>
                <a:fillRect/>
              </a:stretch>
            </p:blipFill>
            <p:spPr>
              <a:xfrm>
                <a:off x="4328511" y="3161473"/>
                <a:ext cx="36000" cy="36000"/>
              </a:xfrm>
              <a:prstGeom prst="rect">
                <a:avLst/>
              </a:prstGeom>
            </p:spPr>
          </p:pic>
        </mc:Fallback>
      </mc:AlternateContent>
      <p:cxnSp>
        <p:nvCxnSpPr>
          <p:cNvPr id="13" name="Đường kết nối Mũi tên Thẳng 12">
            <a:extLst>
              <a:ext uri="{FF2B5EF4-FFF2-40B4-BE49-F238E27FC236}">
                <a16:creationId xmlns:a16="http://schemas.microsoft.com/office/drawing/2014/main" id="{DA119BFF-BC6A-CD42-5016-F2CCBBC8D51C}"/>
              </a:ext>
            </a:extLst>
          </p:cNvPr>
          <p:cNvCxnSpPr>
            <a:cxnSpLocks/>
          </p:cNvCxnSpPr>
          <p:nvPr/>
        </p:nvCxnSpPr>
        <p:spPr>
          <a:xfrm flipV="1">
            <a:off x="6062991" y="1606287"/>
            <a:ext cx="4320" cy="294558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13">
            <p14:nvContentPartPr>
              <p14:cNvPr id="14" name="Viết tay 13">
                <a:extLst>
                  <a:ext uri="{FF2B5EF4-FFF2-40B4-BE49-F238E27FC236}">
                    <a16:creationId xmlns:a16="http://schemas.microsoft.com/office/drawing/2014/main" id="{D792BAA0-0441-1A3C-6C90-B8111C457BE8}"/>
                  </a:ext>
                </a:extLst>
              </p14:cNvPr>
              <p14:cNvContentPartPr/>
              <p14:nvPr/>
            </p14:nvContentPartPr>
            <p14:xfrm>
              <a:off x="6062991" y="3764473"/>
              <a:ext cx="360" cy="360"/>
            </p14:xfrm>
          </p:contentPart>
        </mc:Choice>
        <mc:Fallback xmlns="">
          <p:pic>
            <p:nvPicPr>
              <p:cNvPr id="14" name="Viết tay 13">
                <a:extLst>
                  <a:ext uri="{FF2B5EF4-FFF2-40B4-BE49-F238E27FC236}">
                    <a16:creationId xmlns:a16="http://schemas.microsoft.com/office/drawing/2014/main" id="{D792BAA0-0441-1A3C-6C90-B8111C457BE8}"/>
                  </a:ext>
                </a:extLst>
              </p:cNvPr>
              <p:cNvPicPr/>
              <p:nvPr/>
            </p:nvPicPr>
            <p:blipFill>
              <a:blip r:embed="rId6"/>
              <a:stretch>
                <a:fillRect/>
              </a:stretch>
            </p:blipFill>
            <p:spPr>
              <a:xfrm>
                <a:off x="6044991" y="37464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Viết tay 14">
                <a:extLst>
                  <a:ext uri="{FF2B5EF4-FFF2-40B4-BE49-F238E27FC236}">
                    <a16:creationId xmlns:a16="http://schemas.microsoft.com/office/drawing/2014/main" id="{2FB0E499-1CC0-8E7B-1D51-969A878B2562}"/>
                  </a:ext>
                </a:extLst>
              </p14:cNvPr>
              <p14:cNvContentPartPr/>
              <p14:nvPr/>
            </p14:nvContentPartPr>
            <p14:xfrm>
              <a:off x="6062991" y="2606353"/>
              <a:ext cx="360" cy="360"/>
            </p14:xfrm>
          </p:contentPart>
        </mc:Choice>
        <mc:Fallback xmlns="">
          <p:pic>
            <p:nvPicPr>
              <p:cNvPr id="15" name="Viết tay 14">
                <a:extLst>
                  <a:ext uri="{FF2B5EF4-FFF2-40B4-BE49-F238E27FC236}">
                    <a16:creationId xmlns:a16="http://schemas.microsoft.com/office/drawing/2014/main" id="{2FB0E499-1CC0-8E7B-1D51-969A878B2562}"/>
                  </a:ext>
                </a:extLst>
              </p:cNvPr>
              <p:cNvPicPr/>
              <p:nvPr/>
            </p:nvPicPr>
            <p:blipFill>
              <a:blip r:embed="rId6"/>
              <a:stretch>
                <a:fillRect/>
              </a:stretch>
            </p:blipFill>
            <p:spPr>
              <a:xfrm>
                <a:off x="6044991" y="258835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Viết tay 15">
                <a:extLst>
                  <a:ext uri="{FF2B5EF4-FFF2-40B4-BE49-F238E27FC236}">
                    <a16:creationId xmlns:a16="http://schemas.microsoft.com/office/drawing/2014/main" id="{7A70EA40-3097-1B63-346E-5A5BFA9675C0}"/>
                  </a:ext>
                </a:extLst>
              </p14:cNvPr>
              <p14:cNvContentPartPr/>
              <p14:nvPr/>
            </p14:nvContentPartPr>
            <p14:xfrm>
              <a:off x="6062991" y="2044033"/>
              <a:ext cx="360" cy="360"/>
            </p14:xfrm>
          </p:contentPart>
        </mc:Choice>
        <mc:Fallback xmlns="">
          <p:pic>
            <p:nvPicPr>
              <p:cNvPr id="16" name="Viết tay 15">
                <a:extLst>
                  <a:ext uri="{FF2B5EF4-FFF2-40B4-BE49-F238E27FC236}">
                    <a16:creationId xmlns:a16="http://schemas.microsoft.com/office/drawing/2014/main" id="{7A70EA40-3097-1B63-346E-5A5BFA9675C0}"/>
                  </a:ext>
                </a:extLst>
              </p:cNvPr>
              <p:cNvPicPr/>
              <p:nvPr/>
            </p:nvPicPr>
            <p:blipFill>
              <a:blip r:embed="rId6"/>
              <a:stretch>
                <a:fillRect/>
              </a:stretch>
            </p:blipFill>
            <p:spPr>
              <a:xfrm>
                <a:off x="6044991" y="202603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Viết tay 16">
                <a:extLst>
                  <a:ext uri="{FF2B5EF4-FFF2-40B4-BE49-F238E27FC236}">
                    <a16:creationId xmlns:a16="http://schemas.microsoft.com/office/drawing/2014/main" id="{337B2247-1F0B-07FA-E461-A3724176CAAE}"/>
                  </a:ext>
                </a:extLst>
              </p14:cNvPr>
              <p14:cNvContentPartPr/>
              <p14:nvPr/>
            </p14:nvContentPartPr>
            <p14:xfrm>
              <a:off x="6056151" y="4340473"/>
              <a:ext cx="360" cy="360"/>
            </p14:xfrm>
          </p:contentPart>
        </mc:Choice>
        <mc:Fallback xmlns="">
          <p:pic>
            <p:nvPicPr>
              <p:cNvPr id="17" name="Viết tay 16">
                <a:extLst>
                  <a:ext uri="{FF2B5EF4-FFF2-40B4-BE49-F238E27FC236}">
                    <a16:creationId xmlns:a16="http://schemas.microsoft.com/office/drawing/2014/main" id="{337B2247-1F0B-07FA-E461-A3724176CAAE}"/>
                  </a:ext>
                </a:extLst>
              </p:cNvPr>
              <p:cNvPicPr/>
              <p:nvPr/>
            </p:nvPicPr>
            <p:blipFill>
              <a:blip r:embed="rId6"/>
              <a:stretch>
                <a:fillRect/>
              </a:stretch>
            </p:blipFill>
            <p:spPr>
              <a:xfrm>
                <a:off x="6038151" y="4322473"/>
                <a:ext cx="36000" cy="36000"/>
              </a:xfrm>
              <a:prstGeom prst="rect">
                <a:avLst/>
              </a:prstGeom>
            </p:spPr>
          </p:pic>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621B5BAD-B44A-2F60-1562-0388647E5A32}"/>
                  </a:ext>
                </a:extLst>
              </p:cNvPr>
              <p:cNvSpPr txBox="1"/>
              <p:nvPr/>
            </p:nvSpPr>
            <p:spPr>
              <a:xfrm>
                <a:off x="5744324" y="3178789"/>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0</m:t>
                      </m:r>
                    </m:oMath>
                  </m:oMathPara>
                </a14:m>
                <a:endParaRPr lang="en-US" sz="1400" dirty="0"/>
              </a:p>
            </p:txBody>
          </p:sp>
        </mc:Choice>
        <mc:Fallback xmlns="">
          <p:sp>
            <p:nvSpPr>
              <p:cNvPr id="18" name="Hộp Văn bản 17">
                <a:extLst>
                  <a:ext uri="{FF2B5EF4-FFF2-40B4-BE49-F238E27FC236}">
                    <a16:creationId xmlns:a16="http://schemas.microsoft.com/office/drawing/2014/main" id="{621B5BAD-B44A-2F60-1562-0388647E5A32}"/>
                  </a:ext>
                </a:extLst>
              </p:cNvPr>
              <p:cNvSpPr txBox="1">
                <a:spLocks noRot="1" noChangeAspect="1" noMove="1" noResize="1" noEditPoints="1" noAdjustHandles="1" noChangeArrowheads="1" noChangeShapeType="1" noTextEdit="1"/>
              </p:cNvSpPr>
              <p:nvPr/>
            </p:nvSpPr>
            <p:spPr>
              <a:xfrm>
                <a:off x="5744324" y="3178789"/>
                <a:ext cx="248307" cy="307777"/>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A86A5CB9-4985-144E-DC23-A3C2A14C2DDE}"/>
                  </a:ext>
                </a:extLst>
              </p:cNvPr>
              <p:cNvSpPr txBox="1"/>
              <p:nvPr/>
            </p:nvSpPr>
            <p:spPr>
              <a:xfrm>
                <a:off x="6544051" y="3178789"/>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lang="en-US" sz="1400" dirty="0"/>
              </a:p>
            </p:txBody>
          </p:sp>
        </mc:Choice>
        <mc:Fallback xmlns="">
          <p:sp>
            <p:nvSpPr>
              <p:cNvPr id="19" name="Hộp Văn bản 18">
                <a:extLst>
                  <a:ext uri="{FF2B5EF4-FFF2-40B4-BE49-F238E27FC236}">
                    <a16:creationId xmlns:a16="http://schemas.microsoft.com/office/drawing/2014/main" id="{A86A5CB9-4985-144E-DC23-A3C2A14C2DDE}"/>
                  </a:ext>
                </a:extLst>
              </p:cNvPr>
              <p:cNvSpPr txBox="1">
                <a:spLocks noRot="1" noChangeAspect="1" noMove="1" noResize="1" noEditPoints="1" noAdjustHandles="1" noChangeArrowheads="1" noChangeShapeType="1" noTextEdit="1"/>
              </p:cNvSpPr>
              <p:nvPr/>
            </p:nvSpPr>
            <p:spPr>
              <a:xfrm>
                <a:off x="6544051" y="3178789"/>
                <a:ext cx="248307" cy="30777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244B407D-7EFF-E499-0283-1612E67E8DB8}"/>
                  </a:ext>
                </a:extLst>
              </p:cNvPr>
              <p:cNvSpPr txBox="1"/>
              <p:nvPr/>
            </p:nvSpPr>
            <p:spPr>
              <a:xfrm>
                <a:off x="7101277" y="3178788"/>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2</m:t>
                      </m:r>
                    </m:oMath>
                  </m:oMathPara>
                </a14:m>
                <a:endParaRPr lang="en-US" sz="1400" dirty="0"/>
              </a:p>
            </p:txBody>
          </p:sp>
        </mc:Choice>
        <mc:Fallback xmlns="">
          <p:sp>
            <p:nvSpPr>
              <p:cNvPr id="20" name="Hộp Văn bản 19">
                <a:extLst>
                  <a:ext uri="{FF2B5EF4-FFF2-40B4-BE49-F238E27FC236}">
                    <a16:creationId xmlns:a16="http://schemas.microsoft.com/office/drawing/2014/main" id="{244B407D-7EFF-E499-0283-1612E67E8DB8}"/>
                  </a:ext>
                </a:extLst>
              </p:cNvPr>
              <p:cNvSpPr txBox="1">
                <a:spLocks noRot="1" noChangeAspect="1" noMove="1" noResize="1" noEditPoints="1" noAdjustHandles="1" noChangeArrowheads="1" noChangeShapeType="1" noTextEdit="1"/>
              </p:cNvSpPr>
              <p:nvPr/>
            </p:nvSpPr>
            <p:spPr>
              <a:xfrm>
                <a:off x="7101277" y="3178788"/>
                <a:ext cx="248307" cy="30777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Hộp Văn bản 20">
                <a:extLst>
                  <a:ext uri="{FF2B5EF4-FFF2-40B4-BE49-F238E27FC236}">
                    <a16:creationId xmlns:a16="http://schemas.microsoft.com/office/drawing/2014/main" id="{539E3C77-11B4-BF2A-F0A1-1F6456750351}"/>
                  </a:ext>
                </a:extLst>
              </p:cNvPr>
              <p:cNvSpPr txBox="1"/>
              <p:nvPr/>
            </p:nvSpPr>
            <p:spPr>
              <a:xfrm>
                <a:off x="7662263" y="3181752"/>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3</m:t>
                      </m:r>
                    </m:oMath>
                  </m:oMathPara>
                </a14:m>
                <a:endParaRPr lang="en-US" sz="1400" dirty="0"/>
              </a:p>
            </p:txBody>
          </p:sp>
        </mc:Choice>
        <mc:Fallback xmlns="">
          <p:sp>
            <p:nvSpPr>
              <p:cNvPr id="21" name="Hộp Văn bản 20">
                <a:extLst>
                  <a:ext uri="{FF2B5EF4-FFF2-40B4-BE49-F238E27FC236}">
                    <a16:creationId xmlns:a16="http://schemas.microsoft.com/office/drawing/2014/main" id="{539E3C77-11B4-BF2A-F0A1-1F6456750351}"/>
                  </a:ext>
                </a:extLst>
              </p:cNvPr>
              <p:cNvSpPr txBox="1">
                <a:spLocks noRot="1" noChangeAspect="1" noMove="1" noResize="1" noEditPoints="1" noAdjustHandles="1" noChangeArrowheads="1" noChangeShapeType="1" noTextEdit="1"/>
              </p:cNvSpPr>
              <p:nvPr/>
            </p:nvSpPr>
            <p:spPr>
              <a:xfrm>
                <a:off x="7662263" y="3181752"/>
                <a:ext cx="248307" cy="307777"/>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7231AED8-6090-BBC6-0D6D-A392DE31F020}"/>
                  </a:ext>
                </a:extLst>
              </p:cNvPr>
              <p:cNvSpPr txBox="1"/>
              <p:nvPr/>
            </p:nvSpPr>
            <p:spPr>
              <a:xfrm>
                <a:off x="5212898" y="3256475"/>
                <a:ext cx="37132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lang="en-US" sz="1400" dirty="0"/>
              </a:p>
            </p:txBody>
          </p:sp>
        </mc:Choice>
        <mc:Fallback xmlns="">
          <p:sp>
            <p:nvSpPr>
              <p:cNvPr id="22" name="Hộp Văn bản 21">
                <a:extLst>
                  <a:ext uri="{FF2B5EF4-FFF2-40B4-BE49-F238E27FC236}">
                    <a16:creationId xmlns:a16="http://schemas.microsoft.com/office/drawing/2014/main" id="{7231AED8-6090-BBC6-0D6D-A392DE31F020}"/>
                  </a:ext>
                </a:extLst>
              </p:cNvPr>
              <p:cNvSpPr txBox="1">
                <a:spLocks noRot="1" noChangeAspect="1" noMove="1" noResize="1" noEditPoints="1" noAdjustHandles="1" noChangeArrowheads="1" noChangeShapeType="1" noTextEdit="1"/>
              </p:cNvSpPr>
              <p:nvPr/>
            </p:nvSpPr>
            <p:spPr>
              <a:xfrm>
                <a:off x="5212898" y="3256475"/>
                <a:ext cx="371324" cy="307777"/>
              </a:xfrm>
              <a:prstGeom prst="rect">
                <a:avLst/>
              </a:prstGeom>
              <a:blipFill>
                <a:blip r:embed="rId21"/>
                <a:stretch>
                  <a:fillRect r="-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Hộp Văn bản 22">
                <a:extLst>
                  <a:ext uri="{FF2B5EF4-FFF2-40B4-BE49-F238E27FC236}">
                    <a16:creationId xmlns:a16="http://schemas.microsoft.com/office/drawing/2014/main" id="{2572B7F9-4271-66E3-E5BB-3651C4B7FF55}"/>
                  </a:ext>
                </a:extLst>
              </p:cNvPr>
              <p:cNvSpPr txBox="1"/>
              <p:nvPr/>
            </p:nvSpPr>
            <p:spPr>
              <a:xfrm>
                <a:off x="4658577" y="3256476"/>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m:t>
                      </m:r>
                      <m:r>
                        <a:rPr lang="en-US" sz="1400" i="1" dirty="0" smtClean="0">
                          <a:latin typeface="Cambria Math" panose="02040503050406030204" pitchFamily="18" charset="0"/>
                        </a:rPr>
                        <m:t>2</m:t>
                      </m:r>
                    </m:oMath>
                  </m:oMathPara>
                </a14:m>
                <a:endParaRPr lang="en-US" sz="1400" dirty="0"/>
              </a:p>
            </p:txBody>
          </p:sp>
        </mc:Choice>
        <mc:Fallback xmlns="">
          <p:sp>
            <p:nvSpPr>
              <p:cNvPr id="23" name="Hộp Văn bản 22">
                <a:extLst>
                  <a:ext uri="{FF2B5EF4-FFF2-40B4-BE49-F238E27FC236}">
                    <a16:creationId xmlns:a16="http://schemas.microsoft.com/office/drawing/2014/main" id="{2572B7F9-4271-66E3-E5BB-3651C4B7FF55}"/>
                  </a:ext>
                </a:extLst>
              </p:cNvPr>
              <p:cNvSpPr txBox="1">
                <a:spLocks noRot="1" noChangeAspect="1" noMove="1" noResize="1" noEditPoints="1" noAdjustHandles="1" noChangeArrowheads="1" noChangeShapeType="1" noTextEdit="1"/>
              </p:cNvSpPr>
              <p:nvPr/>
            </p:nvSpPr>
            <p:spPr>
              <a:xfrm>
                <a:off x="4658577" y="3256476"/>
                <a:ext cx="248307" cy="307777"/>
              </a:xfrm>
              <a:prstGeom prst="rect">
                <a:avLst/>
              </a:prstGeom>
              <a:blipFill>
                <a:blip r:embed="rId22"/>
                <a:stretch>
                  <a:fillRect r="-53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Hộp Văn bản 23">
                <a:extLst>
                  <a:ext uri="{FF2B5EF4-FFF2-40B4-BE49-F238E27FC236}">
                    <a16:creationId xmlns:a16="http://schemas.microsoft.com/office/drawing/2014/main" id="{C8BB780F-05A2-62C2-6FD3-FAB56DD512B9}"/>
                  </a:ext>
                </a:extLst>
              </p:cNvPr>
              <p:cNvSpPr txBox="1"/>
              <p:nvPr/>
            </p:nvSpPr>
            <p:spPr>
              <a:xfrm>
                <a:off x="4078173" y="3256474"/>
                <a:ext cx="31364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m:t>
                      </m:r>
                      <m:r>
                        <a:rPr lang="en-US" sz="1400" i="1" dirty="0" smtClean="0">
                          <a:latin typeface="Cambria Math" panose="02040503050406030204" pitchFamily="18" charset="0"/>
                        </a:rPr>
                        <m:t>3</m:t>
                      </m:r>
                    </m:oMath>
                  </m:oMathPara>
                </a14:m>
                <a:endParaRPr lang="en-US" sz="1400" dirty="0"/>
              </a:p>
            </p:txBody>
          </p:sp>
        </mc:Choice>
        <mc:Fallback xmlns="">
          <p:sp>
            <p:nvSpPr>
              <p:cNvPr id="24" name="Hộp Văn bản 23">
                <a:extLst>
                  <a:ext uri="{FF2B5EF4-FFF2-40B4-BE49-F238E27FC236}">
                    <a16:creationId xmlns:a16="http://schemas.microsoft.com/office/drawing/2014/main" id="{C8BB780F-05A2-62C2-6FD3-FAB56DD512B9}"/>
                  </a:ext>
                </a:extLst>
              </p:cNvPr>
              <p:cNvSpPr txBox="1">
                <a:spLocks noRot="1" noChangeAspect="1" noMove="1" noResize="1" noEditPoints="1" noAdjustHandles="1" noChangeArrowheads="1" noChangeShapeType="1" noTextEdit="1"/>
              </p:cNvSpPr>
              <p:nvPr/>
            </p:nvSpPr>
            <p:spPr>
              <a:xfrm>
                <a:off x="4078173" y="3256474"/>
                <a:ext cx="313647" cy="307777"/>
              </a:xfrm>
              <a:prstGeom prst="rect">
                <a:avLst/>
              </a:prstGeom>
              <a:blipFill>
                <a:blip r:embed="rId23"/>
                <a:stretch>
                  <a:fillRect r="-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id="{29FE3B9C-18B3-FB1A-81D7-74649DDBF1F3}"/>
                  </a:ext>
                </a:extLst>
              </p:cNvPr>
              <p:cNvSpPr txBox="1"/>
              <p:nvPr/>
            </p:nvSpPr>
            <p:spPr>
              <a:xfrm>
                <a:off x="7230002" y="1817053"/>
                <a:ext cx="2286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m:oMathPara>
                </a14:m>
                <a:endParaRPr lang="en-US" dirty="0"/>
              </a:p>
            </p:txBody>
          </p:sp>
        </mc:Choice>
        <mc:Fallback xmlns="">
          <p:sp>
            <p:nvSpPr>
              <p:cNvPr id="25" name="Hộp Văn bản 24">
                <a:extLst>
                  <a:ext uri="{FF2B5EF4-FFF2-40B4-BE49-F238E27FC236}">
                    <a16:creationId xmlns:a16="http://schemas.microsoft.com/office/drawing/2014/main" id="{29FE3B9C-18B3-FB1A-81D7-74649DDBF1F3}"/>
                  </a:ext>
                </a:extLst>
              </p:cNvPr>
              <p:cNvSpPr txBox="1">
                <a:spLocks noRot="1" noChangeAspect="1" noMove="1" noResize="1" noEditPoints="1" noAdjustHandles="1" noChangeArrowheads="1" noChangeShapeType="1" noTextEdit="1"/>
              </p:cNvSpPr>
              <p:nvPr/>
            </p:nvSpPr>
            <p:spPr>
              <a:xfrm>
                <a:off x="7230002" y="1817053"/>
                <a:ext cx="228600" cy="369332"/>
              </a:xfrm>
              <a:prstGeom prst="rect">
                <a:avLst/>
              </a:prstGeom>
              <a:blipFill>
                <a:blip r:embed="rId24"/>
                <a:stretch>
                  <a:fillRect r="-34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79A2667C-4CEC-DFAF-E46E-CC9A7249D56F}"/>
                  </a:ext>
                </a:extLst>
              </p:cNvPr>
              <p:cNvSpPr txBox="1"/>
              <p:nvPr/>
            </p:nvSpPr>
            <p:spPr>
              <a:xfrm>
                <a:off x="5643041" y="3610583"/>
                <a:ext cx="37132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lang="en-US" sz="1400" dirty="0"/>
              </a:p>
            </p:txBody>
          </p:sp>
        </mc:Choice>
        <mc:Fallback xmlns="">
          <p:sp>
            <p:nvSpPr>
              <p:cNvPr id="26" name="Hộp Văn bản 25">
                <a:extLst>
                  <a:ext uri="{FF2B5EF4-FFF2-40B4-BE49-F238E27FC236}">
                    <a16:creationId xmlns:a16="http://schemas.microsoft.com/office/drawing/2014/main" id="{79A2667C-4CEC-DFAF-E46E-CC9A7249D56F}"/>
                  </a:ext>
                </a:extLst>
              </p:cNvPr>
              <p:cNvSpPr txBox="1">
                <a:spLocks noRot="1" noChangeAspect="1" noMove="1" noResize="1" noEditPoints="1" noAdjustHandles="1" noChangeArrowheads="1" noChangeShapeType="1" noTextEdit="1"/>
              </p:cNvSpPr>
              <p:nvPr/>
            </p:nvSpPr>
            <p:spPr>
              <a:xfrm>
                <a:off x="5643041" y="3610583"/>
                <a:ext cx="371324" cy="307777"/>
              </a:xfrm>
              <a:prstGeom prst="rect">
                <a:avLst/>
              </a:prstGeom>
              <a:blipFill>
                <a:blip r:embed="rId21"/>
                <a:stretch>
                  <a:fillRect r="-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Hộp Văn bản 26">
                <a:extLst>
                  <a:ext uri="{FF2B5EF4-FFF2-40B4-BE49-F238E27FC236}">
                    <a16:creationId xmlns:a16="http://schemas.microsoft.com/office/drawing/2014/main" id="{EA299753-9DEF-B232-D4FE-A23EDFC788BB}"/>
                  </a:ext>
                </a:extLst>
              </p:cNvPr>
              <p:cNvSpPr txBox="1"/>
              <p:nvPr/>
            </p:nvSpPr>
            <p:spPr>
              <a:xfrm>
                <a:off x="5638800" y="4157222"/>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m:t>
                      </m:r>
                      <m:r>
                        <a:rPr lang="en-US" sz="1400" i="1" dirty="0" smtClean="0">
                          <a:latin typeface="Cambria Math" panose="02040503050406030204" pitchFamily="18" charset="0"/>
                        </a:rPr>
                        <m:t>2</m:t>
                      </m:r>
                    </m:oMath>
                  </m:oMathPara>
                </a14:m>
                <a:endParaRPr lang="en-US" sz="1400" dirty="0"/>
              </a:p>
            </p:txBody>
          </p:sp>
        </mc:Choice>
        <mc:Fallback xmlns="">
          <p:sp>
            <p:nvSpPr>
              <p:cNvPr id="27" name="Hộp Văn bản 26">
                <a:extLst>
                  <a:ext uri="{FF2B5EF4-FFF2-40B4-BE49-F238E27FC236}">
                    <a16:creationId xmlns:a16="http://schemas.microsoft.com/office/drawing/2014/main" id="{EA299753-9DEF-B232-D4FE-A23EDFC788BB}"/>
                  </a:ext>
                </a:extLst>
              </p:cNvPr>
              <p:cNvSpPr txBox="1">
                <a:spLocks noRot="1" noChangeAspect="1" noMove="1" noResize="1" noEditPoints="1" noAdjustHandles="1" noChangeArrowheads="1" noChangeShapeType="1" noTextEdit="1"/>
              </p:cNvSpPr>
              <p:nvPr/>
            </p:nvSpPr>
            <p:spPr>
              <a:xfrm>
                <a:off x="5638800" y="4157222"/>
                <a:ext cx="248307" cy="307777"/>
              </a:xfrm>
              <a:prstGeom prst="rect">
                <a:avLst/>
              </a:prstGeom>
              <a:blipFill>
                <a:blip r:embed="rId25"/>
                <a:stretch>
                  <a:fillRect r="-53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Hộp Văn bản 27">
                <a:extLst>
                  <a:ext uri="{FF2B5EF4-FFF2-40B4-BE49-F238E27FC236}">
                    <a16:creationId xmlns:a16="http://schemas.microsoft.com/office/drawing/2014/main" id="{089C34BF-85BA-CC61-0F27-FD9A00B36057}"/>
                  </a:ext>
                </a:extLst>
              </p:cNvPr>
              <p:cNvSpPr txBox="1"/>
              <p:nvPr/>
            </p:nvSpPr>
            <p:spPr>
              <a:xfrm>
                <a:off x="5739084" y="2456959"/>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lang="en-US" sz="1400" dirty="0"/>
              </a:p>
            </p:txBody>
          </p:sp>
        </mc:Choice>
        <mc:Fallback xmlns="">
          <p:sp>
            <p:nvSpPr>
              <p:cNvPr id="28" name="Hộp Văn bản 27">
                <a:extLst>
                  <a:ext uri="{FF2B5EF4-FFF2-40B4-BE49-F238E27FC236}">
                    <a16:creationId xmlns:a16="http://schemas.microsoft.com/office/drawing/2014/main" id="{089C34BF-85BA-CC61-0F27-FD9A00B36057}"/>
                  </a:ext>
                </a:extLst>
              </p:cNvPr>
              <p:cNvSpPr txBox="1">
                <a:spLocks noRot="1" noChangeAspect="1" noMove="1" noResize="1" noEditPoints="1" noAdjustHandles="1" noChangeArrowheads="1" noChangeShapeType="1" noTextEdit="1"/>
              </p:cNvSpPr>
              <p:nvPr/>
            </p:nvSpPr>
            <p:spPr>
              <a:xfrm>
                <a:off x="5739084" y="2456959"/>
                <a:ext cx="248307" cy="307777"/>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Hộp Văn bản 28">
                <a:extLst>
                  <a:ext uri="{FF2B5EF4-FFF2-40B4-BE49-F238E27FC236}">
                    <a16:creationId xmlns:a16="http://schemas.microsoft.com/office/drawing/2014/main" id="{1F00E13D-D6D2-F89D-377B-2AFAAE6C2F43}"/>
                  </a:ext>
                </a:extLst>
              </p:cNvPr>
              <p:cNvSpPr txBox="1"/>
              <p:nvPr/>
            </p:nvSpPr>
            <p:spPr>
              <a:xfrm>
                <a:off x="5725890" y="1894067"/>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2</m:t>
                      </m:r>
                    </m:oMath>
                  </m:oMathPara>
                </a14:m>
                <a:endParaRPr lang="en-US" sz="1400" dirty="0"/>
              </a:p>
            </p:txBody>
          </p:sp>
        </mc:Choice>
        <mc:Fallback xmlns="">
          <p:sp>
            <p:nvSpPr>
              <p:cNvPr id="29" name="Hộp Văn bản 28">
                <a:extLst>
                  <a:ext uri="{FF2B5EF4-FFF2-40B4-BE49-F238E27FC236}">
                    <a16:creationId xmlns:a16="http://schemas.microsoft.com/office/drawing/2014/main" id="{1F00E13D-D6D2-F89D-377B-2AFAAE6C2F43}"/>
                  </a:ext>
                </a:extLst>
              </p:cNvPr>
              <p:cNvSpPr txBox="1">
                <a:spLocks noRot="1" noChangeAspect="1" noMove="1" noResize="1" noEditPoints="1" noAdjustHandles="1" noChangeArrowheads="1" noChangeShapeType="1" noTextEdit="1"/>
              </p:cNvSpPr>
              <p:nvPr/>
            </p:nvSpPr>
            <p:spPr>
              <a:xfrm>
                <a:off x="5725890" y="1894067"/>
                <a:ext cx="248307" cy="307777"/>
              </a:xfrm>
              <a:prstGeom prst="rect">
                <a:avLst/>
              </a:prstGeom>
              <a:blipFill>
                <a:blip r:embed="rId27"/>
                <a:stretch>
                  <a:fillRect/>
                </a:stretch>
              </a:blipFill>
            </p:spPr>
            <p:txBody>
              <a:bodyPr/>
              <a:lstStyle/>
              <a:p>
                <a:r>
                  <a:rPr lang="en-US">
                    <a:noFill/>
                  </a:rPr>
                  <a:t> </a:t>
                </a:r>
              </a:p>
            </p:txBody>
          </p:sp>
        </mc:Fallback>
      </mc:AlternateContent>
      <p:cxnSp>
        <p:nvCxnSpPr>
          <p:cNvPr id="30" name="Đường nối Thẳng 29">
            <a:extLst>
              <a:ext uri="{FF2B5EF4-FFF2-40B4-BE49-F238E27FC236}">
                <a16:creationId xmlns:a16="http://schemas.microsoft.com/office/drawing/2014/main" id="{96843896-A435-1087-C031-8410E29A03AC}"/>
              </a:ext>
            </a:extLst>
          </p:cNvPr>
          <p:cNvCxnSpPr>
            <a:cxnSpLocks/>
          </p:cNvCxnSpPr>
          <p:nvPr/>
        </p:nvCxnSpPr>
        <p:spPr>
          <a:xfrm flipH="1">
            <a:off x="5916671" y="1635918"/>
            <a:ext cx="1474729" cy="2982341"/>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Đường nối Thẳng 30">
            <a:extLst>
              <a:ext uri="{FF2B5EF4-FFF2-40B4-BE49-F238E27FC236}">
                <a16:creationId xmlns:a16="http://schemas.microsoft.com/office/drawing/2014/main" id="{BE41018F-C619-4E9F-0C69-38C851FDE3B3}"/>
              </a:ext>
            </a:extLst>
          </p:cNvPr>
          <p:cNvCxnSpPr/>
          <p:nvPr/>
        </p:nvCxnSpPr>
        <p:spPr>
          <a:xfrm>
            <a:off x="6062991" y="3764471"/>
            <a:ext cx="1162439"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33" name="Đường nối Thẳng 32">
            <a:extLst>
              <a:ext uri="{FF2B5EF4-FFF2-40B4-BE49-F238E27FC236}">
                <a16:creationId xmlns:a16="http://schemas.microsoft.com/office/drawing/2014/main" id="{F076A2B4-5430-AA68-33C9-2A0F9424B9B0}"/>
              </a:ext>
            </a:extLst>
          </p:cNvPr>
          <p:cNvCxnSpPr>
            <a:stCxn id="20" idx="0"/>
          </p:cNvCxnSpPr>
          <p:nvPr/>
        </p:nvCxnSpPr>
        <p:spPr>
          <a:xfrm flipH="1">
            <a:off x="7225430" y="3178788"/>
            <a:ext cx="1" cy="585683"/>
          </a:xfrm>
          <a:prstGeom prst="line">
            <a:avLst/>
          </a:prstGeom>
          <a:ln w="12700">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Hộp Văn bản 34">
                <a:extLst>
                  <a:ext uri="{FF2B5EF4-FFF2-40B4-BE49-F238E27FC236}">
                    <a16:creationId xmlns:a16="http://schemas.microsoft.com/office/drawing/2014/main" id="{D9AA4F41-F375-82C0-8785-42DF035D8776}"/>
                  </a:ext>
                </a:extLst>
              </p:cNvPr>
              <p:cNvSpPr txBox="1"/>
              <p:nvPr/>
            </p:nvSpPr>
            <p:spPr>
              <a:xfrm>
                <a:off x="7167441" y="3664891"/>
                <a:ext cx="98964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𝑀</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(2;−1)</m:t>
                      </m:r>
                    </m:oMath>
                  </m:oMathPara>
                </a14:m>
                <a:endParaRPr lang="en-US" dirty="0"/>
              </a:p>
            </p:txBody>
          </p:sp>
        </mc:Choice>
        <mc:Fallback xmlns="">
          <p:sp>
            <p:nvSpPr>
              <p:cNvPr id="35" name="Hộp Văn bản 34">
                <a:extLst>
                  <a:ext uri="{FF2B5EF4-FFF2-40B4-BE49-F238E27FC236}">
                    <a16:creationId xmlns:a16="http://schemas.microsoft.com/office/drawing/2014/main" id="{D9AA4F41-F375-82C0-8785-42DF035D8776}"/>
                  </a:ext>
                </a:extLst>
              </p:cNvPr>
              <p:cNvSpPr txBox="1">
                <a:spLocks noRot="1" noChangeAspect="1" noMove="1" noResize="1" noEditPoints="1" noAdjustHandles="1" noChangeArrowheads="1" noChangeShapeType="1" noTextEdit="1"/>
              </p:cNvSpPr>
              <p:nvPr/>
            </p:nvSpPr>
            <p:spPr>
              <a:xfrm>
                <a:off x="7167441" y="3664891"/>
                <a:ext cx="989644" cy="369332"/>
              </a:xfrm>
              <a:prstGeom prst="rect">
                <a:avLst/>
              </a:prstGeom>
              <a:blipFill>
                <a:blip r:embed="rId28"/>
                <a:stretch>
                  <a:fillRect r="-13580" b="-14754"/>
                </a:stretch>
              </a:blipFill>
            </p:spPr>
            <p:txBody>
              <a:bodyPr/>
              <a:lstStyle/>
              <a:p>
                <a:r>
                  <a:rPr lang="en-US">
                    <a:noFill/>
                  </a:rPr>
                  <a:t> </a:t>
                </a:r>
              </a:p>
            </p:txBody>
          </p:sp>
        </mc:Fallback>
      </mc:AlternateContent>
      <p:cxnSp>
        <p:nvCxnSpPr>
          <p:cNvPr id="37" name="Đường nối Thẳng 36">
            <a:extLst>
              <a:ext uri="{FF2B5EF4-FFF2-40B4-BE49-F238E27FC236}">
                <a16:creationId xmlns:a16="http://schemas.microsoft.com/office/drawing/2014/main" id="{C090BF82-AEFD-C5D4-40C7-94871B500B9E}"/>
              </a:ext>
            </a:extLst>
          </p:cNvPr>
          <p:cNvCxnSpPr/>
          <p:nvPr/>
        </p:nvCxnSpPr>
        <p:spPr>
          <a:xfrm flipH="1">
            <a:off x="5442832" y="4219231"/>
            <a:ext cx="674049" cy="394654"/>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9" name="Đường nối Thẳng 8">
            <a:extLst>
              <a:ext uri="{FF2B5EF4-FFF2-40B4-BE49-F238E27FC236}">
                <a16:creationId xmlns:a16="http://schemas.microsoft.com/office/drawing/2014/main" id="{C2974864-5E5D-A989-76E7-9E7BA3BFC439}"/>
              </a:ext>
            </a:extLst>
          </p:cNvPr>
          <p:cNvCxnSpPr>
            <a:cxnSpLocks/>
          </p:cNvCxnSpPr>
          <p:nvPr/>
        </p:nvCxnSpPr>
        <p:spPr>
          <a:xfrm flipH="1">
            <a:off x="5068352" y="3944692"/>
            <a:ext cx="1189147" cy="680713"/>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34" name="Đường nối Thẳng 33">
            <a:extLst>
              <a:ext uri="{FF2B5EF4-FFF2-40B4-BE49-F238E27FC236}">
                <a16:creationId xmlns:a16="http://schemas.microsoft.com/office/drawing/2014/main" id="{7E5972E2-80DA-C63A-E4F8-6593E2DBBEFD}"/>
              </a:ext>
            </a:extLst>
          </p:cNvPr>
          <p:cNvCxnSpPr>
            <a:cxnSpLocks/>
          </p:cNvCxnSpPr>
          <p:nvPr/>
        </p:nvCxnSpPr>
        <p:spPr>
          <a:xfrm flipH="1">
            <a:off x="4683793" y="3607808"/>
            <a:ext cx="1736900" cy="1016017"/>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40" name="Đường nối Thẳng 39">
            <a:extLst>
              <a:ext uri="{FF2B5EF4-FFF2-40B4-BE49-F238E27FC236}">
                <a16:creationId xmlns:a16="http://schemas.microsoft.com/office/drawing/2014/main" id="{D395256C-4E7E-505E-5326-149A2E4D2699}"/>
              </a:ext>
            </a:extLst>
          </p:cNvPr>
          <p:cNvCxnSpPr>
            <a:cxnSpLocks/>
          </p:cNvCxnSpPr>
          <p:nvPr/>
        </p:nvCxnSpPr>
        <p:spPr>
          <a:xfrm flipH="1">
            <a:off x="4283431" y="3286134"/>
            <a:ext cx="2275888" cy="1323710"/>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43" name="Đường nối Thẳng 42">
            <a:extLst>
              <a:ext uri="{FF2B5EF4-FFF2-40B4-BE49-F238E27FC236}">
                <a16:creationId xmlns:a16="http://schemas.microsoft.com/office/drawing/2014/main" id="{64FCF8AB-80E4-FB0E-ED58-82245EC4EBAF}"/>
              </a:ext>
            </a:extLst>
          </p:cNvPr>
          <p:cNvCxnSpPr>
            <a:cxnSpLocks/>
          </p:cNvCxnSpPr>
          <p:nvPr/>
        </p:nvCxnSpPr>
        <p:spPr>
          <a:xfrm flipH="1">
            <a:off x="4220380" y="2850590"/>
            <a:ext cx="2580949" cy="1548249"/>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45" name="Đường nối Thẳng 44">
            <a:extLst>
              <a:ext uri="{FF2B5EF4-FFF2-40B4-BE49-F238E27FC236}">
                <a16:creationId xmlns:a16="http://schemas.microsoft.com/office/drawing/2014/main" id="{9E499748-82F7-DA1D-AF6D-9D187F3CF92B}"/>
              </a:ext>
            </a:extLst>
          </p:cNvPr>
          <p:cNvCxnSpPr>
            <a:cxnSpLocks/>
          </p:cNvCxnSpPr>
          <p:nvPr/>
        </p:nvCxnSpPr>
        <p:spPr>
          <a:xfrm flipH="1">
            <a:off x="4234997" y="2470953"/>
            <a:ext cx="2738679" cy="1647328"/>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47" name="Đường nối Thẳng 46">
            <a:extLst>
              <a:ext uri="{FF2B5EF4-FFF2-40B4-BE49-F238E27FC236}">
                <a16:creationId xmlns:a16="http://schemas.microsoft.com/office/drawing/2014/main" id="{A10CBDDB-8003-343B-EF50-A881285AD785}"/>
              </a:ext>
            </a:extLst>
          </p:cNvPr>
          <p:cNvCxnSpPr>
            <a:cxnSpLocks/>
          </p:cNvCxnSpPr>
          <p:nvPr/>
        </p:nvCxnSpPr>
        <p:spPr>
          <a:xfrm flipH="1">
            <a:off x="4215318" y="2119621"/>
            <a:ext cx="2970210" cy="1722536"/>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69" name="Đường nối Thẳng 68">
            <a:extLst>
              <a:ext uri="{FF2B5EF4-FFF2-40B4-BE49-F238E27FC236}">
                <a16:creationId xmlns:a16="http://schemas.microsoft.com/office/drawing/2014/main" id="{A23E62AF-1C7C-5F5C-E5C6-BF6276C1AAF4}"/>
              </a:ext>
            </a:extLst>
          </p:cNvPr>
          <p:cNvCxnSpPr>
            <a:cxnSpLocks/>
          </p:cNvCxnSpPr>
          <p:nvPr/>
        </p:nvCxnSpPr>
        <p:spPr>
          <a:xfrm flipH="1">
            <a:off x="4232983" y="1696331"/>
            <a:ext cx="3120049" cy="1822314"/>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71" name="Đường nối Thẳng 70">
            <a:extLst>
              <a:ext uri="{FF2B5EF4-FFF2-40B4-BE49-F238E27FC236}">
                <a16:creationId xmlns:a16="http://schemas.microsoft.com/office/drawing/2014/main" id="{AD523727-43BB-0DCC-3571-BC082996D688}"/>
              </a:ext>
            </a:extLst>
          </p:cNvPr>
          <p:cNvCxnSpPr>
            <a:cxnSpLocks/>
          </p:cNvCxnSpPr>
          <p:nvPr/>
        </p:nvCxnSpPr>
        <p:spPr>
          <a:xfrm flipH="1">
            <a:off x="4215318" y="1618646"/>
            <a:ext cx="2818757" cy="1622907"/>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73" name="Đường nối Thẳng 72">
            <a:extLst>
              <a:ext uri="{FF2B5EF4-FFF2-40B4-BE49-F238E27FC236}">
                <a16:creationId xmlns:a16="http://schemas.microsoft.com/office/drawing/2014/main" id="{2012FCAF-2FF6-9282-76A9-A47EBF2D6884}"/>
              </a:ext>
            </a:extLst>
          </p:cNvPr>
          <p:cNvCxnSpPr>
            <a:cxnSpLocks/>
          </p:cNvCxnSpPr>
          <p:nvPr/>
        </p:nvCxnSpPr>
        <p:spPr>
          <a:xfrm flipH="1">
            <a:off x="4225442" y="1628495"/>
            <a:ext cx="2327452" cy="1327960"/>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76" name="Đường nối Thẳng 75">
            <a:extLst>
              <a:ext uri="{FF2B5EF4-FFF2-40B4-BE49-F238E27FC236}">
                <a16:creationId xmlns:a16="http://schemas.microsoft.com/office/drawing/2014/main" id="{B6740C29-A591-793E-6955-B53869EC8C36}"/>
              </a:ext>
            </a:extLst>
          </p:cNvPr>
          <p:cNvCxnSpPr>
            <a:cxnSpLocks/>
          </p:cNvCxnSpPr>
          <p:nvPr/>
        </p:nvCxnSpPr>
        <p:spPr>
          <a:xfrm flipH="1">
            <a:off x="4196881" y="1638325"/>
            <a:ext cx="1878087" cy="1013377"/>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78" name="Đường nối Thẳng 77">
            <a:extLst>
              <a:ext uri="{FF2B5EF4-FFF2-40B4-BE49-F238E27FC236}">
                <a16:creationId xmlns:a16="http://schemas.microsoft.com/office/drawing/2014/main" id="{EB0F8EBF-0CA5-6960-49CF-F3B1C89B2335}"/>
              </a:ext>
            </a:extLst>
          </p:cNvPr>
          <p:cNvCxnSpPr>
            <a:cxnSpLocks/>
          </p:cNvCxnSpPr>
          <p:nvPr/>
        </p:nvCxnSpPr>
        <p:spPr>
          <a:xfrm flipH="1">
            <a:off x="4206587" y="1633951"/>
            <a:ext cx="1386538" cy="726576"/>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80" name="Đường nối Thẳng 79">
            <a:extLst>
              <a:ext uri="{FF2B5EF4-FFF2-40B4-BE49-F238E27FC236}">
                <a16:creationId xmlns:a16="http://schemas.microsoft.com/office/drawing/2014/main" id="{FAACEADD-B48F-4D76-8453-66A53FC5DEEC}"/>
              </a:ext>
            </a:extLst>
          </p:cNvPr>
          <p:cNvCxnSpPr>
            <a:cxnSpLocks/>
          </p:cNvCxnSpPr>
          <p:nvPr/>
        </p:nvCxnSpPr>
        <p:spPr>
          <a:xfrm flipH="1">
            <a:off x="4201716" y="1630987"/>
            <a:ext cx="855462" cy="472644"/>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82" name="Đường nối Thẳng 81">
            <a:extLst>
              <a:ext uri="{FF2B5EF4-FFF2-40B4-BE49-F238E27FC236}">
                <a16:creationId xmlns:a16="http://schemas.microsoft.com/office/drawing/2014/main" id="{821FF13A-AB85-A6EB-4D19-B806ECA925E8}"/>
              </a:ext>
            </a:extLst>
          </p:cNvPr>
          <p:cNvCxnSpPr>
            <a:cxnSpLocks/>
          </p:cNvCxnSpPr>
          <p:nvPr/>
        </p:nvCxnSpPr>
        <p:spPr>
          <a:xfrm flipH="1">
            <a:off x="4200113" y="1633266"/>
            <a:ext cx="462935" cy="241342"/>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953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499"/>
                                          </p:stCondLst>
                                        </p:cTn>
                                        <p:tgtEl>
                                          <p:spTgt spid="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499"/>
                                          </p:stCondLst>
                                        </p:cTn>
                                        <p:tgtEl>
                                          <p:spTgt spid="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499"/>
                                          </p:stCondLst>
                                        </p:cTn>
                                        <p:tgtEl>
                                          <p:spTgt spid="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499"/>
                                          </p:stCondLst>
                                        </p:cTn>
                                        <p:tgtEl>
                                          <p:spTgt spid="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499"/>
                                          </p:stCondLst>
                                        </p:cTn>
                                        <p:tgtEl>
                                          <p:spTgt spid="1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499"/>
                                          </p:stCondLst>
                                        </p:cTn>
                                        <p:tgtEl>
                                          <p:spTgt spid="1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499"/>
                                          </p:stCondLst>
                                        </p:cTn>
                                        <p:tgtEl>
                                          <p:spTgt spid="1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499"/>
                                          </p:stCondLst>
                                        </p:cTn>
                                        <p:tgtEl>
                                          <p:spTgt spid="1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499"/>
                                          </p:stCondLst>
                                        </p:cTn>
                                        <p:tgtEl>
                                          <p:spTgt spid="1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499"/>
                                          </p:stCondLst>
                                        </p:cTn>
                                        <p:tgtEl>
                                          <p:spTgt spid="1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499"/>
                                          </p:stCondLst>
                                        </p:cTn>
                                        <p:tgtEl>
                                          <p:spTgt spid="1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499"/>
                                          </p:stCondLst>
                                        </p:cTn>
                                        <p:tgtEl>
                                          <p:spTgt spid="1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499"/>
                                          </p:stCondLst>
                                        </p:cTn>
                                        <p:tgtEl>
                                          <p:spTgt spid="1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499"/>
                                          </p:stCondLst>
                                        </p:cTn>
                                        <p:tgtEl>
                                          <p:spTgt spid="1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499"/>
                                          </p:stCondLst>
                                        </p:cTn>
                                        <p:tgtEl>
                                          <p:spTgt spid="2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499"/>
                                          </p:stCondLst>
                                        </p:cTn>
                                        <p:tgtEl>
                                          <p:spTgt spid="2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499"/>
                                          </p:stCondLst>
                                        </p:cTn>
                                        <p:tgtEl>
                                          <p:spTgt spid="2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499"/>
                                          </p:stCondLst>
                                        </p:cTn>
                                        <p:tgtEl>
                                          <p:spTgt spid="2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499"/>
                                          </p:stCondLst>
                                        </p:cTn>
                                        <p:tgtEl>
                                          <p:spTgt spid="2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499"/>
                                          </p:stCondLst>
                                        </p:cTn>
                                        <p:tgtEl>
                                          <p:spTgt spid="2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499"/>
                                          </p:stCondLst>
                                        </p:cTn>
                                        <p:tgtEl>
                                          <p:spTgt spid="26"/>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499"/>
                                          </p:stCondLst>
                                        </p:cTn>
                                        <p:tgtEl>
                                          <p:spTgt spid="27"/>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499"/>
                                          </p:stCondLst>
                                        </p:cTn>
                                        <p:tgtEl>
                                          <p:spTgt spid="2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499"/>
                                          </p:stCondLst>
                                        </p:cTn>
                                        <p:tgtEl>
                                          <p:spTgt spid="2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499"/>
                                          </p:stCondLst>
                                        </p:cTn>
                                        <p:tgtEl>
                                          <p:spTgt spid="3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10" presetClass="entr" presetSubtype="0" fill="hold"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fade">
                                      <p:cBhvr>
                                        <p:cTn id="92" dur="500"/>
                                        <p:tgtEl>
                                          <p:spTgt spid="82"/>
                                        </p:tgtEl>
                                      </p:cBhvr>
                                    </p:animEffect>
                                  </p:childTnLst>
                                </p:cTn>
                              </p:par>
                              <p:par>
                                <p:cTn id="93" presetID="10" presetClass="entr" presetSubtype="0" fill="hold" nodeType="with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fade">
                                      <p:cBhvr>
                                        <p:cTn id="95" dur="500"/>
                                        <p:tgtEl>
                                          <p:spTgt spid="80"/>
                                        </p:tgtEl>
                                      </p:cBhvr>
                                    </p:animEffect>
                                  </p:childTnLst>
                                </p:cTn>
                              </p:par>
                              <p:par>
                                <p:cTn id="96" presetID="10" presetClass="entr" presetSubtype="0" fill="hold" nodeType="with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fade">
                                      <p:cBhvr>
                                        <p:cTn id="98" dur="500"/>
                                        <p:tgtEl>
                                          <p:spTgt spid="78"/>
                                        </p:tgtEl>
                                      </p:cBhvr>
                                    </p:animEffect>
                                  </p:childTnLst>
                                </p:cTn>
                              </p:par>
                              <p:par>
                                <p:cTn id="99" presetID="10" presetClass="entr" presetSubtype="0" fill="hold" nodeType="with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500"/>
                                        <p:tgtEl>
                                          <p:spTgt spid="76"/>
                                        </p:tgtEl>
                                      </p:cBhvr>
                                    </p:animEffect>
                                  </p:childTnLst>
                                </p:cTn>
                              </p:par>
                              <p:par>
                                <p:cTn id="102" presetID="10" presetClass="entr" presetSubtype="0" fill="hold" nodeType="with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fade">
                                      <p:cBhvr>
                                        <p:cTn id="104" dur="500"/>
                                        <p:tgtEl>
                                          <p:spTgt spid="73"/>
                                        </p:tgtEl>
                                      </p:cBhvr>
                                    </p:animEffect>
                                  </p:childTnLst>
                                </p:cTn>
                              </p:par>
                              <p:par>
                                <p:cTn id="105" presetID="10" presetClass="entr" presetSubtype="0" fill="hold" nodeType="withEffect">
                                  <p:stCondLst>
                                    <p:cond delay="0"/>
                                  </p:stCondLst>
                                  <p:childTnLst>
                                    <p:set>
                                      <p:cBhvr>
                                        <p:cTn id="106" dur="1" fill="hold">
                                          <p:stCondLst>
                                            <p:cond delay="0"/>
                                          </p:stCondLst>
                                        </p:cTn>
                                        <p:tgtEl>
                                          <p:spTgt spid="71"/>
                                        </p:tgtEl>
                                        <p:attrNameLst>
                                          <p:attrName>style.visibility</p:attrName>
                                        </p:attrNameLst>
                                      </p:cBhvr>
                                      <p:to>
                                        <p:strVal val="visible"/>
                                      </p:to>
                                    </p:set>
                                    <p:animEffect transition="in" filter="fade">
                                      <p:cBhvr>
                                        <p:cTn id="107" dur="500"/>
                                        <p:tgtEl>
                                          <p:spTgt spid="71"/>
                                        </p:tgtEl>
                                      </p:cBhvr>
                                    </p:animEffect>
                                  </p:childTnLst>
                                </p:cTn>
                              </p:par>
                              <p:par>
                                <p:cTn id="108" presetID="10" presetClass="entr" presetSubtype="0" fill="hold" nodeType="with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500"/>
                                        <p:tgtEl>
                                          <p:spTgt spid="69"/>
                                        </p:tgtEl>
                                      </p:cBhvr>
                                    </p:animEffect>
                                  </p:childTnLst>
                                </p:cTn>
                              </p:par>
                              <p:par>
                                <p:cTn id="111" presetID="10" presetClass="entr" presetSubtype="0" fill="hold" nodeType="with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500"/>
                                        <p:tgtEl>
                                          <p:spTgt spid="47"/>
                                        </p:tgtEl>
                                      </p:cBhvr>
                                    </p:animEffect>
                                  </p:childTnLst>
                                </p:cTn>
                              </p:par>
                              <p:par>
                                <p:cTn id="114" presetID="10" presetClass="entr" presetSubtype="0" fill="hold" nodeType="with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fade">
                                      <p:cBhvr>
                                        <p:cTn id="116" dur="500"/>
                                        <p:tgtEl>
                                          <p:spTgt spid="45"/>
                                        </p:tgtEl>
                                      </p:cBhvr>
                                    </p:animEffect>
                                  </p:childTnLst>
                                </p:cTn>
                              </p:par>
                              <p:par>
                                <p:cTn id="117" presetID="10" presetClass="entr" presetSubtype="0" fill="hold" nodeType="with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fade">
                                      <p:cBhvr>
                                        <p:cTn id="119" dur="500"/>
                                        <p:tgtEl>
                                          <p:spTgt spid="43"/>
                                        </p:tgtEl>
                                      </p:cBhvr>
                                    </p:animEffect>
                                  </p:childTnLst>
                                </p:cTn>
                              </p:par>
                              <p:par>
                                <p:cTn id="120" presetID="10" presetClass="entr" presetSubtype="0" fill="hold"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500"/>
                                        <p:tgtEl>
                                          <p:spTgt spid="40"/>
                                        </p:tgtEl>
                                      </p:cBhvr>
                                    </p:animEffect>
                                  </p:childTnLst>
                                </p:cTn>
                              </p:par>
                              <p:par>
                                <p:cTn id="123" presetID="10" presetClass="entr" presetSubtype="0" fill="hold"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500"/>
                                        <p:tgtEl>
                                          <p:spTgt spid="34"/>
                                        </p:tgtEl>
                                      </p:cBhvr>
                                    </p:animEffect>
                                  </p:childTnLst>
                                </p:cTn>
                              </p:par>
                              <p:par>
                                <p:cTn id="126" presetID="10" presetClass="entr" presetSubtype="0" fill="hold" nodeType="withEffect">
                                  <p:stCondLst>
                                    <p:cond delay="0"/>
                                  </p:stCondLst>
                                  <p:childTnLst>
                                    <p:set>
                                      <p:cBhvr>
                                        <p:cTn id="127" dur="1" fill="hold">
                                          <p:stCondLst>
                                            <p:cond delay="0"/>
                                          </p:stCondLst>
                                        </p:cTn>
                                        <p:tgtEl>
                                          <p:spTgt spid="9"/>
                                        </p:tgtEl>
                                        <p:attrNameLst>
                                          <p:attrName>style.visibility</p:attrName>
                                        </p:attrNameLst>
                                      </p:cBhvr>
                                      <p:to>
                                        <p:strVal val="visible"/>
                                      </p:to>
                                    </p:set>
                                    <p:animEffect transition="in" filter="fade">
                                      <p:cBhvr>
                                        <p:cTn id="128" dur="500"/>
                                        <p:tgtEl>
                                          <p:spTgt spid="9"/>
                                        </p:tgtEl>
                                      </p:cBhvr>
                                    </p:animEffect>
                                  </p:childTnLst>
                                </p:cTn>
                              </p:par>
                              <p:par>
                                <p:cTn id="129" presetID="10" presetClass="entr" presetSubtype="0" fill="hold" nodeType="with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fade">
                                      <p:cBhvr>
                                        <p:cTn id="1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P spid="21" grpId="0"/>
      <p:bldP spid="22" grpId="0"/>
      <p:bldP spid="23" grpId="0"/>
      <p:bldP spid="24" grpId="0"/>
      <p:bldP spid="25" grpId="0"/>
      <p:bldP spid="26" grpId="0"/>
      <p:bldP spid="27" grpId="0"/>
      <p:bldP spid="28" grpId="0"/>
      <p:bldP spid="29"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2CF2189A-D1DB-C5CD-1A76-5BB9D145E31E}"/>
                  </a:ext>
                </a:extLst>
              </p:cNvPr>
              <p:cNvSpPr txBox="1"/>
              <p:nvPr/>
            </p:nvSpPr>
            <p:spPr>
              <a:xfrm>
                <a:off x="647700" y="697131"/>
                <a:ext cx="7848600" cy="2636619"/>
              </a:xfrm>
              <a:prstGeom prst="rect">
                <a:avLst/>
              </a:prstGeom>
              <a:noFill/>
            </p:spPr>
            <p:txBody>
              <a:bodyPr wrap="square">
                <a:spAutoFit/>
              </a:bodyPr>
              <a:lstStyle/>
              <a:p>
                <a:pPr marL="0" marR="0" algn="just">
                  <a:lnSpc>
                    <a:spcPct val="150000"/>
                  </a:lnSpc>
                  <a:spcBef>
                    <a:spcPts val="0"/>
                  </a:spcBef>
                  <a:spcAft>
                    <a:spcPts val="800"/>
                  </a:spcAft>
                </a:pPr>
                <a:r>
                  <a:rPr lang="nl-NL" b="1" dirty="0">
                    <a:effectLst/>
                    <a:ea typeface="Calibri" panose="020F0502020204030204" pitchFamily="34" charset="0"/>
                    <a:cs typeface="Times New Roman" panose="02020603050405020304" pitchFamily="18" charset="0"/>
                  </a:rPr>
                  <a:t>Kết luận:</a:t>
                </a:r>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dirty="0">
                    <a:effectLst/>
                    <a:ea typeface="Calibri" panose="020F0502020204030204" pitchFamily="34" charset="0"/>
                    <a:cs typeface="Times New Roman" panose="02020603050405020304" pitchFamily="18" charset="0"/>
                  </a:rPr>
                  <a:t>Trong mặt phẳng tọa độ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𝑂𝑥𝑦</m:t>
                    </m:r>
                  </m:oMath>
                </a14:m>
                <a:r>
                  <a:rPr lang="nl-NL" dirty="0">
                    <a:effectLst/>
                    <a:ea typeface="Calibri" panose="020F0502020204030204" pitchFamily="34" charset="0"/>
                    <a:cs typeface="Times New Roman" panose="02020603050405020304" pitchFamily="18" charset="0"/>
                  </a:rPr>
                  <a:t>, đường thẳng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𝑐</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dirty="0">
                    <a:effectLst/>
                    <a:ea typeface="Calibri" panose="020F0502020204030204" pitchFamily="34" charset="0"/>
                    <a:cs typeface="Times New Roman" panose="02020603050405020304" pitchFamily="18" charset="0"/>
                  </a:rPr>
                  <a:t>chia mặt phẳng thành hai nửa mặt phẳng. Một trong hai nửa mặt phẳng (không kể đường thẳng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nl-NL" dirty="0">
                    <a:effectLst/>
                    <a:ea typeface="Calibri" panose="020F0502020204030204" pitchFamily="34" charset="0"/>
                    <a:cs typeface="Times New Roman" panose="02020603050405020304" pitchFamily="18" charset="0"/>
                  </a:rPr>
                  <a:t>) là miền nghiệm của bất phương trình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&lt;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𝑐</m:t>
                    </m:r>
                  </m:oMath>
                </a14:m>
                <a:r>
                  <a:rPr lang="nl-NL" dirty="0">
                    <a:effectLst/>
                    <a:ea typeface="Calibri" panose="020F0502020204030204" pitchFamily="34" charset="0"/>
                    <a:cs typeface="Times New Roman" panose="02020603050405020304" pitchFamily="18" charset="0"/>
                  </a:rPr>
                  <a:t>, nửa mặt phẳng còn lại (không kể đường thẳng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nl-NL" dirty="0">
                    <a:effectLst/>
                    <a:ea typeface="Calibri" panose="020F0502020204030204" pitchFamily="34" charset="0"/>
                    <a:cs typeface="Times New Roman" panose="02020603050405020304" pitchFamily="18" charset="0"/>
                  </a:rPr>
                  <a:t>) là miền nghiệm của bất phương trình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&gt;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𝑐</m:t>
                    </m:r>
                  </m:oMath>
                </a14:m>
                <a:r>
                  <a:rPr lang="nl-NL" dirty="0">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p:txBody>
          </p:sp>
        </mc:Choice>
        <mc:Fallback xmlns="">
          <p:sp>
            <p:nvSpPr>
              <p:cNvPr id="5" name="Hộp Văn bản 4">
                <a:extLst>
                  <a:ext uri="{FF2B5EF4-FFF2-40B4-BE49-F238E27FC236}">
                    <a16:creationId xmlns:a16="http://schemas.microsoft.com/office/drawing/2014/main" id="{2CF2189A-D1DB-C5CD-1A76-5BB9D145E31E}"/>
                  </a:ext>
                </a:extLst>
              </p:cNvPr>
              <p:cNvSpPr txBox="1">
                <a:spLocks noRot="1" noChangeAspect="1" noMove="1" noResize="1" noEditPoints="1" noAdjustHandles="1" noChangeArrowheads="1" noChangeShapeType="1" noTextEdit="1"/>
              </p:cNvSpPr>
              <p:nvPr/>
            </p:nvSpPr>
            <p:spPr>
              <a:xfrm>
                <a:off x="647700" y="697131"/>
                <a:ext cx="7848600" cy="2636619"/>
              </a:xfrm>
              <a:prstGeom prst="rect">
                <a:avLst/>
              </a:prstGeom>
              <a:blipFill>
                <a:blip r:embed="rId3"/>
                <a:stretch>
                  <a:fillRect l="-621" r="-1398" b="-27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6B1C562D-9C84-B8EE-73FA-C83E30EF5685}"/>
                  </a:ext>
                </a:extLst>
              </p:cNvPr>
              <p:cNvSpPr txBox="1"/>
              <p:nvPr/>
            </p:nvSpPr>
            <p:spPr>
              <a:xfrm>
                <a:off x="647700" y="3333750"/>
                <a:ext cx="7848600" cy="873572"/>
              </a:xfrm>
              <a:prstGeom prst="rect">
                <a:avLst/>
              </a:prstGeom>
              <a:noFill/>
            </p:spPr>
            <p:txBody>
              <a:bodyPr wrap="square">
                <a:spAutoFit/>
              </a:bodyPr>
              <a:lstStyle/>
              <a:p>
                <a:pPr marL="0" marR="0" algn="just">
                  <a:lnSpc>
                    <a:spcPct val="150000"/>
                  </a:lnSpc>
                  <a:spcBef>
                    <a:spcPts val="0"/>
                  </a:spcBef>
                  <a:spcAft>
                    <a:spcPts val="800"/>
                  </a:spcAft>
                </a:pPr>
                <a:r>
                  <a:rPr lang="nl-NL" sz="1800" b="1" dirty="0">
                    <a:effectLst/>
                    <a:ea typeface="Calibri" panose="020F0502020204030204" pitchFamily="34" charset="0"/>
                    <a:cs typeface="Times New Roman" panose="02020603050405020304" pitchFamily="18" charset="0"/>
                  </a:rPr>
                  <a:t>Chú ý: </a:t>
                </a:r>
                <a:r>
                  <a:rPr lang="nl-NL" sz="1800" dirty="0">
                    <a:effectLst/>
                    <a:ea typeface="Calibri" panose="020F0502020204030204" pitchFamily="34" charset="0"/>
                    <a:cs typeface="Times New Roman" panose="02020603050405020304" pitchFamily="18" charset="0"/>
                  </a:rPr>
                  <a:t>Đối với bất phương trình dạng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𝑐</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ea typeface="Calibri" panose="020F0502020204030204" pitchFamily="34" charset="0"/>
                    <a:cs typeface="Times New Roman" panose="02020603050405020304" pitchFamily="18" charset="0"/>
                  </a:rPr>
                  <a:t>hoặc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𝑐</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ea typeface="Calibri" panose="020F0502020204030204" pitchFamily="34" charset="0"/>
                    <a:cs typeface="Times New Roman" panose="02020603050405020304" pitchFamily="18" charset="0"/>
                  </a:rPr>
                  <a:t>thì miền nghiệm là một trong hai nửa mặt phẳng kể cả đường thẳng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nl-NL" sz="1800" dirty="0">
                    <a:effectLst/>
                    <a:ea typeface="Calibri" panose="020F0502020204030204" pitchFamily="34" charset="0"/>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p:txBody>
          </p:sp>
        </mc:Choice>
        <mc:Fallback xmlns="">
          <p:sp>
            <p:nvSpPr>
              <p:cNvPr id="8" name="Hộp Văn bản 7">
                <a:extLst>
                  <a:ext uri="{FF2B5EF4-FFF2-40B4-BE49-F238E27FC236}">
                    <a16:creationId xmlns:a16="http://schemas.microsoft.com/office/drawing/2014/main" id="{6B1C562D-9C84-B8EE-73FA-C83E30EF5685}"/>
                  </a:ext>
                </a:extLst>
              </p:cNvPr>
              <p:cNvSpPr txBox="1">
                <a:spLocks noRot="1" noChangeAspect="1" noMove="1" noResize="1" noEditPoints="1" noAdjustHandles="1" noChangeArrowheads="1" noChangeShapeType="1" noTextEdit="1"/>
              </p:cNvSpPr>
              <p:nvPr/>
            </p:nvSpPr>
            <p:spPr>
              <a:xfrm>
                <a:off x="647700" y="3333750"/>
                <a:ext cx="7848600" cy="873572"/>
              </a:xfrm>
              <a:prstGeom prst="rect">
                <a:avLst/>
              </a:prstGeom>
              <a:blipFill>
                <a:blip r:embed="rId4"/>
                <a:stretch>
                  <a:fillRect l="-621" r="-1398" b="-10490"/>
                </a:stretch>
              </a:blipFill>
            </p:spPr>
            <p:txBody>
              <a:bodyPr/>
              <a:lstStyle/>
              <a:p>
                <a:r>
                  <a:rPr lang="en-US">
                    <a:noFill/>
                  </a:rPr>
                  <a:t> </a:t>
                </a:r>
              </a:p>
            </p:txBody>
          </p:sp>
        </mc:Fallback>
      </mc:AlternateContent>
    </p:spTree>
    <p:extLst>
      <p:ext uri="{BB962C8B-B14F-4D97-AF65-F5344CB8AC3E}">
        <p14:creationId xmlns:p14="http://schemas.microsoft.com/office/powerpoint/2010/main" val="222740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 name="Hình Bầu dục 1">
            <a:extLst>
              <a:ext uri="{FF2B5EF4-FFF2-40B4-BE49-F238E27FC236}">
                <a16:creationId xmlns:a16="http://schemas.microsoft.com/office/drawing/2014/main" id="{6D0E7E64-BF94-EA62-0DE5-B6F2741F2359}"/>
              </a:ext>
            </a:extLst>
          </p:cNvPr>
          <p:cNvSpPr/>
          <p:nvPr/>
        </p:nvSpPr>
        <p:spPr>
          <a:xfrm>
            <a:off x="3839974" y="0"/>
            <a:ext cx="1464052" cy="609600"/>
          </a:xfrm>
          <a:prstGeom prst="ellipse">
            <a:avLst/>
          </a:prstGeom>
          <a:solidFill>
            <a:schemeClr val="accent2">
              <a:lumMod val="60000"/>
              <a:lumOff val="40000"/>
            </a:schemeClr>
          </a:solidFill>
        </p:spPr>
        <p:style>
          <a:lnRef idx="1">
            <a:schemeClr val="accent4"/>
          </a:lnRef>
          <a:fillRef idx="1001">
            <a:schemeClr val="lt1"/>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2</a:t>
            </a:r>
          </a:p>
        </p:txBody>
      </p:sp>
      <p:pic>
        <p:nvPicPr>
          <p:cNvPr id="3" name="Hình ảnh 2">
            <a:extLst>
              <a:ext uri="{FF2B5EF4-FFF2-40B4-BE49-F238E27FC236}">
                <a16:creationId xmlns:a16="http://schemas.microsoft.com/office/drawing/2014/main" id="{C9A217DF-E94E-F733-4C69-7120A21FF34E}"/>
              </a:ext>
            </a:extLst>
          </p:cNvPr>
          <p:cNvPicPr>
            <a:picLocks noChangeAspect="1"/>
          </p:cNvPicPr>
          <p:nvPr/>
        </p:nvPicPr>
        <p:blipFill>
          <a:blip r:embed="rId3"/>
          <a:stretch>
            <a:fillRect/>
          </a:stretch>
        </p:blipFill>
        <p:spPr>
          <a:xfrm>
            <a:off x="5791200" y="1657350"/>
            <a:ext cx="2839151" cy="3092450"/>
          </a:xfrm>
          <a:prstGeom prst="rect">
            <a:avLst/>
          </a:prstGeom>
        </p:spPr>
      </p:pic>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FEC7EF3A-19B1-9FAA-99EC-B7F0CA8790CA}"/>
                  </a:ext>
                </a:extLst>
              </p:cNvPr>
              <p:cNvSpPr txBox="1"/>
              <p:nvPr/>
            </p:nvSpPr>
            <p:spPr>
              <a:xfrm>
                <a:off x="609600" y="550106"/>
                <a:ext cx="7924799" cy="1287532"/>
              </a:xfrm>
              <a:prstGeom prst="rect">
                <a:avLst/>
              </a:prstGeom>
              <a:noFill/>
            </p:spPr>
            <p:txBody>
              <a:bodyPr wrap="square" rtlCol="0">
                <a:spAutoFit/>
              </a:bodyPr>
              <a:lstStyle/>
              <a:p>
                <a:pPr>
                  <a:lnSpc>
                    <a:spcPct val="150000"/>
                  </a:lnSpc>
                </a:pPr>
                <a:r>
                  <a:rPr lang="en-US" dirty="0" err="1"/>
                  <a:t>Nửa</a:t>
                </a:r>
                <a:r>
                  <a:rPr lang="en-US" dirty="0"/>
                  <a:t> </a:t>
                </a:r>
                <a:r>
                  <a:rPr lang="en-US" dirty="0" err="1"/>
                  <a:t>mặt</a:t>
                </a:r>
                <a:r>
                  <a:rPr lang="en-US" dirty="0"/>
                  <a:t> </a:t>
                </a:r>
                <a:r>
                  <a:rPr lang="en-US" dirty="0" err="1"/>
                  <a:t>phẳng</a:t>
                </a:r>
                <a:r>
                  <a:rPr lang="en-US" dirty="0"/>
                  <a:t> </a:t>
                </a:r>
                <a:r>
                  <a:rPr lang="en-US" dirty="0" err="1"/>
                  <a:t>không</a:t>
                </a:r>
                <a:r>
                  <a:rPr lang="en-US" dirty="0"/>
                  <a:t> </a:t>
                </a:r>
                <a:r>
                  <a:rPr lang="en-US" dirty="0" err="1"/>
                  <a:t>bị</a:t>
                </a:r>
                <a:r>
                  <a:rPr lang="en-US" dirty="0"/>
                  <a:t> </a:t>
                </a:r>
                <a:r>
                  <a:rPr lang="en-US" dirty="0" err="1"/>
                  <a:t>gạch</a:t>
                </a:r>
                <a:r>
                  <a:rPr lang="en-US" dirty="0"/>
                  <a:t> </a:t>
                </a:r>
                <a:r>
                  <a:rPr lang="en-US" dirty="0" err="1"/>
                  <a:t>trong</a:t>
                </a:r>
                <a:r>
                  <a:rPr lang="en-US" dirty="0"/>
                  <a:t> </a:t>
                </a:r>
                <a:r>
                  <a:rPr lang="en-US" i="1" dirty="0" err="1"/>
                  <a:t>Hình</a:t>
                </a:r>
                <a:r>
                  <a:rPr lang="en-US" i="1" dirty="0"/>
                  <a:t> 4 </a:t>
                </a:r>
                <a:r>
                  <a:rPr lang="en-US" dirty="0"/>
                  <a:t>(</a:t>
                </a:r>
                <a:r>
                  <a:rPr lang="en-US" dirty="0" err="1"/>
                  <a:t>không</a:t>
                </a:r>
                <a:r>
                  <a:rPr lang="en-US" dirty="0"/>
                  <a:t> </a:t>
                </a:r>
                <a:r>
                  <a:rPr lang="en-US" dirty="0" err="1"/>
                  <a:t>kể</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𝑑</m:t>
                    </m:r>
                  </m:oMath>
                </a14:m>
                <a:r>
                  <a:rPr lang="en-US" dirty="0"/>
                  <a:t>) </a:t>
                </a:r>
                <a:r>
                  <a:rPr lang="en-US" dirty="0" err="1"/>
                  <a:t>biểu</a:t>
                </a:r>
                <a:r>
                  <a:rPr lang="en-US" dirty="0"/>
                  <a:t> </a:t>
                </a:r>
                <a:r>
                  <a:rPr lang="en-US" dirty="0" err="1"/>
                  <a:t>diễn</a:t>
                </a:r>
                <a:r>
                  <a:rPr lang="en-US" dirty="0"/>
                  <a:t> </a:t>
                </a:r>
                <a:r>
                  <a:rPr lang="en-US" dirty="0" err="1"/>
                  <a:t>miền</a:t>
                </a:r>
                <a:r>
                  <a:rPr lang="en-US" dirty="0"/>
                  <a:t> </a:t>
                </a:r>
                <a:r>
                  <a:rPr lang="en-US" dirty="0" err="1"/>
                  <a:t>nghiệm</a:t>
                </a:r>
                <a:r>
                  <a:rPr lang="en-US" dirty="0"/>
                  <a:t> </a:t>
                </a:r>
                <a:r>
                  <a:rPr lang="en-US" dirty="0" err="1"/>
                  <a:t>của</a:t>
                </a:r>
                <a:r>
                  <a:rPr lang="en-US" dirty="0"/>
                  <a:t> </a:t>
                </a:r>
                <a:r>
                  <a:rPr lang="en-US" dirty="0" err="1"/>
                  <a:t>một</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bậc</a:t>
                </a:r>
                <a:r>
                  <a:rPr lang="en-US" dirty="0"/>
                  <a:t> </a:t>
                </a:r>
                <a:r>
                  <a:rPr lang="en-US" dirty="0" err="1"/>
                  <a:t>nhất</a:t>
                </a:r>
                <a:r>
                  <a:rPr lang="en-US" dirty="0"/>
                  <a:t> </a:t>
                </a:r>
                <a:r>
                  <a:rPr lang="en-US" dirty="0" err="1"/>
                  <a:t>hai</a:t>
                </a:r>
                <a:r>
                  <a:rPr lang="en-US" dirty="0"/>
                  <a:t> </a:t>
                </a:r>
                <a:r>
                  <a:rPr lang="en-US" dirty="0" err="1"/>
                  <a:t>ẩn</a:t>
                </a:r>
                <a:r>
                  <a:rPr lang="en-US" dirty="0"/>
                  <a:t>. </a:t>
                </a:r>
                <a:r>
                  <a:rPr lang="en-US" dirty="0" err="1"/>
                  <a:t>Hỏi</a:t>
                </a:r>
                <a:r>
                  <a:rPr lang="en-US" dirty="0"/>
                  <a:t> </a:t>
                </a:r>
                <a:r>
                  <a:rPr lang="en-US" dirty="0" err="1"/>
                  <a:t>toạ</a:t>
                </a:r>
                <a:r>
                  <a:rPr lang="en-US" dirty="0"/>
                  <a:t> </a:t>
                </a:r>
                <a:r>
                  <a:rPr lang="en-US" dirty="0" err="1"/>
                  <a:t>độ</a:t>
                </a:r>
                <a:r>
                  <a:rPr lang="en-US" dirty="0"/>
                  <a:t> </a:t>
                </a:r>
                <a:r>
                  <a:rPr lang="en-US" dirty="0" err="1"/>
                  <a:t>hai</a:t>
                </a:r>
                <a:r>
                  <a:rPr lang="en-US" dirty="0"/>
                  <a:t> </a:t>
                </a:r>
                <a:r>
                  <a:rPr lang="en-US" dirty="0" err="1"/>
                  <a:t>điểm</a:t>
                </a:r>
                <a:r>
                  <a:rPr lang="en-US" dirty="0"/>
                  <a:t> </a:t>
                </a: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(−1;1), </m:t>
                    </m:r>
                    <m:r>
                      <a:rPr lang="en-US" i="1" dirty="0" smtClean="0">
                        <a:latin typeface="Cambria Math" panose="02040503050406030204" pitchFamily="18" charset="0"/>
                      </a:rPr>
                      <m:t>𝑁</m:t>
                    </m:r>
                    <m:r>
                      <a:rPr lang="en-US" i="1" dirty="0" smtClean="0">
                        <a:latin typeface="Cambria Math" panose="02040503050406030204" pitchFamily="18" charset="0"/>
                      </a:rPr>
                      <m:t>(4;−2)</m:t>
                    </m:r>
                  </m:oMath>
                </a14:m>
                <a:r>
                  <a:rPr lang="en-US" dirty="0"/>
                  <a:t> </a:t>
                </a:r>
                <a:r>
                  <a:rPr lang="en-US" dirty="0" err="1"/>
                  <a:t>có</a:t>
                </a:r>
                <a:r>
                  <a:rPr lang="en-US" dirty="0"/>
                  <a:t> </a:t>
                </a:r>
                <a:r>
                  <a:rPr lang="en-US" dirty="0" err="1"/>
                  <a:t>là</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đó</a:t>
                </a:r>
                <a:r>
                  <a:rPr lang="en-US" dirty="0"/>
                  <a:t> </a:t>
                </a:r>
                <a:r>
                  <a:rPr lang="en-US" dirty="0" err="1"/>
                  <a:t>không</a:t>
                </a:r>
                <a:r>
                  <a:rPr lang="en-US" dirty="0"/>
                  <a:t>?</a:t>
                </a:r>
              </a:p>
            </p:txBody>
          </p:sp>
        </mc:Choice>
        <mc:Fallback xmlns="">
          <p:sp>
            <p:nvSpPr>
              <p:cNvPr id="4" name="Hộp Văn bản 3">
                <a:extLst>
                  <a:ext uri="{FF2B5EF4-FFF2-40B4-BE49-F238E27FC236}">
                    <a16:creationId xmlns:a16="http://schemas.microsoft.com/office/drawing/2014/main" id="{FEC7EF3A-19B1-9FAA-99EC-B7F0CA8790CA}"/>
                  </a:ext>
                </a:extLst>
              </p:cNvPr>
              <p:cNvSpPr txBox="1">
                <a:spLocks noRot="1" noChangeAspect="1" noMove="1" noResize="1" noEditPoints="1" noAdjustHandles="1" noChangeArrowheads="1" noChangeShapeType="1" noTextEdit="1"/>
              </p:cNvSpPr>
              <p:nvPr/>
            </p:nvSpPr>
            <p:spPr>
              <a:xfrm>
                <a:off x="609600" y="550106"/>
                <a:ext cx="7924799" cy="1287532"/>
              </a:xfrm>
              <a:prstGeom prst="rect">
                <a:avLst/>
              </a:prstGeom>
              <a:blipFill>
                <a:blip r:embed="rId4"/>
                <a:stretch>
                  <a:fillRect l="-615" b="-7109"/>
                </a:stretch>
              </a:blipFill>
            </p:spPr>
            <p:txBody>
              <a:bodyPr/>
              <a:lstStyle/>
              <a:p>
                <a:r>
                  <a:rPr lang="en-US">
                    <a:noFill/>
                  </a:rPr>
                  <a:t> </a:t>
                </a:r>
              </a:p>
            </p:txBody>
          </p:sp>
        </mc:Fallback>
      </mc:AlternateContent>
      <p:sp>
        <p:nvSpPr>
          <p:cNvPr id="5" name="Hộp Văn bản 4">
            <a:extLst>
              <a:ext uri="{FF2B5EF4-FFF2-40B4-BE49-F238E27FC236}">
                <a16:creationId xmlns:a16="http://schemas.microsoft.com/office/drawing/2014/main" id="{C7AA6F5E-FB8A-AFFA-BDA3-96552C3583B3}"/>
              </a:ext>
            </a:extLst>
          </p:cNvPr>
          <p:cNvSpPr txBox="1"/>
          <p:nvPr/>
        </p:nvSpPr>
        <p:spPr>
          <a:xfrm>
            <a:off x="4152900" y="1888501"/>
            <a:ext cx="685800" cy="369332"/>
          </a:xfrm>
          <a:prstGeom prst="rect">
            <a:avLst/>
          </a:prstGeom>
          <a:noFill/>
        </p:spPr>
        <p:txBody>
          <a:bodyPr wrap="square" rtlCol="0">
            <a:spAutoFit/>
          </a:bodyPr>
          <a:lstStyle/>
          <a:p>
            <a:r>
              <a:rPr lang="en-US" b="1" dirty="0" err="1">
                <a:solidFill>
                  <a:srgbClr val="FF0000"/>
                </a:solidFill>
              </a:rPr>
              <a:t>Giải</a:t>
            </a:r>
            <a:endParaRPr lang="en-US" b="1" dirty="0">
              <a:solidFill>
                <a:srgbClr val="FF0000"/>
              </a:solidFill>
            </a:endParaRP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95AA22DC-88DF-6F94-F399-07AC50D0BAD8}"/>
                  </a:ext>
                </a:extLst>
              </p:cNvPr>
              <p:cNvSpPr txBox="1"/>
              <p:nvPr/>
            </p:nvSpPr>
            <p:spPr>
              <a:xfrm>
                <a:off x="609600" y="2190750"/>
                <a:ext cx="4953000" cy="1287532"/>
              </a:xfrm>
              <a:prstGeom prst="rect">
                <a:avLst/>
              </a:prstGeom>
              <a:noFill/>
            </p:spPr>
            <p:txBody>
              <a:bodyPr wrap="square" rtlCol="0">
                <a:spAutoFit/>
              </a:bodyPr>
              <a:lstStyle/>
              <a:p>
                <a:pPr>
                  <a:lnSpc>
                    <a:spcPct val="150000"/>
                  </a:lnSpc>
                </a:pPr>
                <a:r>
                  <a:rPr lang="en-US" dirty="0" err="1"/>
                  <a:t>Điểm</a:t>
                </a:r>
                <a:r>
                  <a:rPr lang="en-US" dirty="0"/>
                  <a:t> </a:t>
                </a: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(−1;1) </m:t>
                    </m:r>
                  </m:oMath>
                </a14:m>
                <a:r>
                  <a:rPr lang="en-US" dirty="0" err="1"/>
                  <a:t>thuộc</a:t>
                </a:r>
                <a:r>
                  <a:rPr lang="en-US" dirty="0"/>
                  <a:t> </a:t>
                </a:r>
                <a:r>
                  <a:rPr lang="en-US" dirty="0" err="1"/>
                  <a:t>nửa</a:t>
                </a:r>
                <a:r>
                  <a:rPr lang="en-US" dirty="0"/>
                  <a:t> </a:t>
                </a:r>
                <a:r>
                  <a:rPr lang="en-US" dirty="0" err="1"/>
                  <a:t>mặt</a:t>
                </a:r>
                <a:r>
                  <a:rPr lang="en-US" dirty="0"/>
                  <a:t> </a:t>
                </a:r>
                <a:r>
                  <a:rPr lang="en-US" dirty="0" err="1"/>
                  <a:t>phẳng</a:t>
                </a:r>
                <a:r>
                  <a:rPr lang="en-US" dirty="0"/>
                  <a:t> </a:t>
                </a:r>
                <a:r>
                  <a:rPr lang="en-US" dirty="0" err="1"/>
                  <a:t>không</a:t>
                </a:r>
                <a:r>
                  <a:rPr lang="en-US" dirty="0"/>
                  <a:t> </a:t>
                </a:r>
                <a:r>
                  <a:rPr lang="en-US" dirty="0" err="1"/>
                  <a:t>bị</a:t>
                </a:r>
                <a:r>
                  <a:rPr lang="en-US" dirty="0"/>
                  <a:t> </a:t>
                </a:r>
                <a:r>
                  <a:rPr lang="en-US" dirty="0" err="1"/>
                  <a:t>gạch</a:t>
                </a:r>
                <a:r>
                  <a:rPr lang="en-US" dirty="0"/>
                  <a:t> </a:t>
                </a:r>
                <a:r>
                  <a:rPr lang="en-US" dirty="0" err="1"/>
                  <a:t>nên</a:t>
                </a:r>
                <a:r>
                  <a:rPr lang="en-US" dirty="0"/>
                  <a:t> </a:t>
                </a:r>
                <a14:m>
                  <m:oMath xmlns:m="http://schemas.openxmlformats.org/officeDocument/2006/math">
                    <m:r>
                      <a:rPr lang="en-US" i="1" dirty="0" smtClean="0">
                        <a:latin typeface="Cambria Math" panose="02040503050406030204" pitchFamily="18" charset="0"/>
                      </a:rPr>
                      <m:t>(−1;1) </m:t>
                    </m:r>
                  </m:oMath>
                </a14:m>
                <a:r>
                  <a:rPr lang="en-US" dirty="0" err="1"/>
                  <a:t>là</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đó</a:t>
                </a:r>
                <a:r>
                  <a:rPr lang="en-US" dirty="0"/>
                  <a:t>. </a:t>
                </a:r>
              </a:p>
            </p:txBody>
          </p:sp>
        </mc:Choice>
        <mc:Fallback xmlns="">
          <p:sp>
            <p:nvSpPr>
              <p:cNvPr id="6" name="Hộp Văn bản 5">
                <a:extLst>
                  <a:ext uri="{FF2B5EF4-FFF2-40B4-BE49-F238E27FC236}">
                    <a16:creationId xmlns:a16="http://schemas.microsoft.com/office/drawing/2014/main" id="{95AA22DC-88DF-6F94-F399-07AC50D0BAD8}"/>
                  </a:ext>
                </a:extLst>
              </p:cNvPr>
              <p:cNvSpPr txBox="1">
                <a:spLocks noRot="1" noChangeAspect="1" noMove="1" noResize="1" noEditPoints="1" noAdjustHandles="1" noChangeArrowheads="1" noChangeShapeType="1" noTextEdit="1"/>
              </p:cNvSpPr>
              <p:nvPr/>
            </p:nvSpPr>
            <p:spPr>
              <a:xfrm>
                <a:off x="609600" y="2190750"/>
                <a:ext cx="4953000" cy="1287532"/>
              </a:xfrm>
              <a:prstGeom prst="rect">
                <a:avLst/>
              </a:prstGeom>
              <a:blipFill>
                <a:blip r:embed="rId5"/>
                <a:stretch>
                  <a:fillRect l="-984"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46D0F0D7-70AB-A99A-8B0C-35129770ECEC}"/>
                  </a:ext>
                </a:extLst>
              </p:cNvPr>
              <p:cNvSpPr txBox="1"/>
              <p:nvPr/>
            </p:nvSpPr>
            <p:spPr>
              <a:xfrm>
                <a:off x="609600" y="3462268"/>
                <a:ext cx="5006680" cy="1287532"/>
              </a:xfrm>
              <a:prstGeom prst="rect">
                <a:avLst/>
              </a:prstGeom>
              <a:noFill/>
            </p:spPr>
            <p:txBody>
              <a:bodyPr wrap="square" rtlCol="0">
                <a:spAutoFit/>
              </a:bodyPr>
              <a:lstStyle/>
              <a:p>
                <a:pPr>
                  <a:lnSpc>
                    <a:spcPct val="150000"/>
                  </a:lnSpc>
                </a:pPr>
                <a:r>
                  <a:rPr lang="en-US" dirty="0"/>
                  <a:t>Điểm </a:t>
                </a:r>
                <a14:m>
                  <m:oMath xmlns:m="http://schemas.openxmlformats.org/officeDocument/2006/math">
                    <m:r>
                      <a:rPr lang="en-US" b="0" i="1" dirty="0" smtClean="0">
                        <a:latin typeface="Cambria Math" panose="02040503050406030204" pitchFamily="18" charset="0"/>
                      </a:rPr>
                      <m:t>𝑁</m:t>
                    </m:r>
                    <m:r>
                      <a:rPr lang="en-US" i="1" dirty="0" smtClean="0">
                        <a:latin typeface="Cambria Math" panose="02040503050406030204" pitchFamily="18" charset="0"/>
                      </a:rPr>
                      <m:t>(</m:t>
                    </m:r>
                    <m:r>
                      <a:rPr lang="en-US" b="0" i="1" dirty="0" smtClean="0">
                        <a:latin typeface="Cambria Math" panose="02040503050406030204" pitchFamily="18" charset="0"/>
                      </a:rPr>
                      <m:t>4</m:t>
                    </m:r>
                    <m:r>
                      <a:rPr lang="en-US" i="1" dirty="0" smtClean="0">
                        <a:latin typeface="Cambria Math" panose="02040503050406030204" pitchFamily="18" charset="0"/>
                      </a:rPr>
                      <m:t>;</m:t>
                    </m:r>
                    <m:r>
                      <a:rPr lang="en-US" b="0" i="1" dirty="0" smtClean="0">
                        <a:latin typeface="Cambria Math" panose="02040503050406030204" pitchFamily="18" charset="0"/>
                      </a:rPr>
                      <m:t>−2</m:t>
                    </m:r>
                    <m:r>
                      <a:rPr lang="en-US" i="1" dirty="0" smtClean="0">
                        <a:latin typeface="Cambria Math" panose="02040503050406030204" pitchFamily="18" charset="0"/>
                      </a:rPr>
                      <m:t>) </m:t>
                    </m:r>
                  </m:oMath>
                </a14:m>
                <a:r>
                  <a:rPr lang="en-US" dirty="0" err="1"/>
                  <a:t>thuộc</a:t>
                </a:r>
                <a:r>
                  <a:rPr lang="en-US" dirty="0"/>
                  <a:t> </a:t>
                </a:r>
                <a:r>
                  <a:rPr lang="en-US" dirty="0" err="1"/>
                  <a:t>nửa</a:t>
                </a:r>
                <a:r>
                  <a:rPr lang="en-US" dirty="0"/>
                  <a:t> </a:t>
                </a:r>
                <a:r>
                  <a:rPr lang="en-US" dirty="0" err="1"/>
                  <a:t>mặt</a:t>
                </a:r>
                <a:r>
                  <a:rPr lang="en-US" dirty="0"/>
                  <a:t> </a:t>
                </a:r>
                <a:r>
                  <a:rPr lang="en-US" dirty="0" err="1"/>
                  <a:t>phẳng</a:t>
                </a:r>
                <a:r>
                  <a:rPr lang="en-US" dirty="0"/>
                  <a:t> </a:t>
                </a:r>
                <a:r>
                  <a:rPr lang="en-US" dirty="0" err="1"/>
                  <a:t>bị</a:t>
                </a:r>
                <a:r>
                  <a:rPr lang="en-US" dirty="0"/>
                  <a:t> </a:t>
                </a:r>
                <a:r>
                  <a:rPr lang="en-US" dirty="0" err="1"/>
                  <a:t>gạch</a:t>
                </a:r>
                <a:r>
                  <a:rPr lang="en-US" dirty="0"/>
                  <a:t> </a:t>
                </a:r>
                <a:r>
                  <a:rPr lang="en-US" dirty="0" err="1"/>
                  <a:t>nên</a:t>
                </a:r>
                <a:r>
                  <a:rPr lang="en-US" dirty="0"/>
                  <a:t>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4</m:t>
                    </m:r>
                    <m:r>
                      <a:rPr lang="en-US" i="1" dirty="0" smtClean="0">
                        <a:latin typeface="Cambria Math" panose="02040503050406030204" pitchFamily="18" charset="0"/>
                      </a:rPr>
                      <m:t>;</m:t>
                    </m:r>
                    <m:r>
                      <a:rPr lang="en-US" b="0" i="1" dirty="0" smtClean="0">
                        <a:latin typeface="Cambria Math" panose="02040503050406030204" pitchFamily="18" charset="0"/>
                      </a:rPr>
                      <m:t>−2</m:t>
                    </m:r>
                    <m:r>
                      <a:rPr lang="en-US" i="1" dirty="0" smtClean="0">
                        <a:latin typeface="Cambria Math" panose="02040503050406030204" pitchFamily="18" charset="0"/>
                      </a:rPr>
                      <m:t>) </m:t>
                    </m:r>
                  </m:oMath>
                </a14:m>
                <a:r>
                  <a:rPr lang="en-US" dirty="0"/>
                  <a:t>không là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đó</a:t>
                </a:r>
                <a:r>
                  <a:rPr lang="en-US" dirty="0"/>
                  <a:t>. </a:t>
                </a:r>
              </a:p>
            </p:txBody>
          </p:sp>
        </mc:Choice>
        <mc:Fallback xmlns="">
          <p:sp>
            <p:nvSpPr>
              <p:cNvPr id="7" name="Hộp Văn bản 6">
                <a:extLst>
                  <a:ext uri="{FF2B5EF4-FFF2-40B4-BE49-F238E27FC236}">
                    <a16:creationId xmlns:a16="http://schemas.microsoft.com/office/drawing/2014/main" id="{46D0F0D7-70AB-A99A-8B0C-35129770ECEC}"/>
                  </a:ext>
                </a:extLst>
              </p:cNvPr>
              <p:cNvSpPr txBox="1">
                <a:spLocks noRot="1" noChangeAspect="1" noMove="1" noResize="1" noEditPoints="1" noAdjustHandles="1" noChangeArrowheads="1" noChangeShapeType="1" noTextEdit="1"/>
              </p:cNvSpPr>
              <p:nvPr/>
            </p:nvSpPr>
            <p:spPr>
              <a:xfrm>
                <a:off x="609600" y="3462268"/>
                <a:ext cx="5006680" cy="1287532"/>
              </a:xfrm>
              <a:prstGeom prst="rect">
                <a:avLst/>
              </a:prstGeom>
              <a:blipFill>
                <a:blip r:embed="rId6"/>
                <a:stretch>
                  <a:fillRect l="-974" b="-7109"/>
                </a:stretch>
              </a:blipFill>
            </p:spPr>
            <p:txBody>
              <a:bodyPr/>
              <a:lstStyle/>
              <a:p>
                <a:r>
                  <a:rPr lang="en-US">
                    <a:noFill/>
                  </a:rPr>
                  <a:t> </a:t>
                </a:r>
              </a:p>
            </p:txBody>
          </p:sp>
        </mc:Fallback>
      </mc:AlternateContent>
    </p:spTree>
    <p:extLst>
      <p:ext uri="{BB962C8B-B14F-4D97-AF65-F5344CB8AC3E}">
        <p14:creationId xmlns:p14="http://schemas.microsoft.com/office/powerpoint/2010/main" val="239578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68C1CFF3-DE36-4E6A-A57D-60CC65479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3867150"/>
            <a:ext cx="1371600" cy="1371600"/>
          </a:xfrm>
          <a:prstGeom prst="rect">
            <a:avLst/>
          </a:prstGeom>
        </p:spPr>
      </p:pic>
      <p:sp>
        <p:nvSpPr>
          <p:cNvPr id="2" name="Hộp Văn bản 1">
            <a:extLst>
              <a:ext uri="{FF2B5EF4-FFF2-40B4-BE49-F238E27FC236}">
                <a16:creationId xmlns:a16="http://schemas.microsoft.com/office/drawing/2014/main" id="{092AB95D-7BF5-1A86-AEB7-18A840D30BE6}"/>
              </a:ext>
            </a:extLst>
          </p:cNvPr>
          <p:cNvSpPr txBox="1"/>
          <p:nvPr/>
        </p:nvSpPr>
        <p:spPr>
          <a:xfrm>
            <a:off x="76200" y="93448"/>
            <a:ext cx="7162800" cy="369332"/>
          </a:xfrm>
          <a:prstGeom prst="rect">
            <a:avLst/>
          </a:prstGeom>
          <a:noFill/>
        </p:spPr>
        <p:txBody>
          <a:bodyPr wrap="square" rtlCol="0">
            <a:spAutoFit/>
          </a:bodyPr>
          <a:lstStyle/>
          <a:p>
            <a:r>
              <a:rPr lang="en-US" b="1" dirty="0"/>
              <a:t>2. </a:t>
            </a:r>
            <a:r>
              <a:rPr lang="en-US" b="1" dirty="0" err="1"/>
              <a:t>Biểu</a:t>
            </a:r>
            <a:r>
              <a:rPr lang="en-US" b="1" dirty="0"/>
              <a:t> </a:t>
            </a:r>
            <a:r>
              <a:rPr lang="en-US" b="1" dirty="0" err="1"/>
              <a:t>diễn</a:t>
            </a:r>
            <a:r>
              <a:rPr lang="en-US" b="1" dirty="0"/>
              <a:t> </a:t>
            </a:r>
            <a:r>
              <a:rPr lang="en-US" b="1" dirty="0" err="1"/>
              <a:t>miền</a:t>
            </a:r>
            <a:r>
              <a:rPr lang="en-US" b="1" dirty="0"/>
              <a:t> </a:t>
            </a:r>
            <a:r>
              <a:rPr lang="en-US" b="1" dirty="0" err="1"/>
              <a:t>nghiệm</a:t>
            </a:r>
            <a:r>
              <a:rPr lang="en-US" b="1" dirty="0"/>
              <a:t> </a:t>
            </a:r>
            <a:r>
              <a:rPr lang="en-US" b="1" dirty="0" err="1"/>
              <a:t>của</a:t>
            </a:r>
            <a:r>
              <a:rPr lang="en-US" b="1" dirty="0"/>
              <a:t> </a:t>
            </a:r>
            <a:r>
              <a:rPr lang="en-US" b="1" dirty="0" err="1"/>
              <a:t>bất</a:t>
            </a:r>
            <a:r>
              <a:rPr lang="en-US" b="1" dirty="0"/>
              <a:t> </a:t>
            </a:r>
            <a:r>
              <a:rPr lang="en-US" b="1" dirty="0" err="1"/>
              <a:t>phương</a:t>
            </a:r>
            <a:r>
              <a:rPr lang="en-US" b="1" dirty="0"/>
              <a:t> </a:t>
            </a:r>
            <a:r>
              <a:rPr lang="en-US" b="1" dirty="0" err="1"/>
              <a:t>trình</a:t>
            </a:r>
            <a:r>
              <a:rPr lang="en-US" b="1" dirty="0"/>
              <a:t> </a:t>
            </a:r>
            <a:r>
              <a:rPr lang="en-US" b="1" dirty="0" err="1"/>
              <a:t>bậc</a:t>
            </a:r>
            <a:r>
              <a:rPr lang="en-US" b="1" dirty="0"/>
              <a:t> </a:t>
            </a:r>
            <a:r>
              <a:rPr lang="en-US" b="1" dirty="0" err="1"/>
              <a:t>nhất</a:t>
            </a:r>
            <a:r>
              <a:rPr lang="en-US" b="1" dirty="0"/>
              <a:t> </a:t>
            </a:r>
            <a:r>
              <a:rPr lang="en-US" b="1" dirty="0" err="1"/>
              <a:t>hai</a:t>
            </a:r>
            <a:r>
              <a:rPr lang="en-US" b="1" dirty="0"/>
              <a:t> </a:t>
            </a:r>
            <a:r>
              <a:rPr lang="en-US" b="1" dirty="0" err="1"/>
              <a:t>ẩn</a:t>
            </a:r>
            <a:endParaRPr lang="en-US" b="1" dirty="0"/>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A13BCD59-9CA5-6A77-F4D3-7E6256EB8B81}"/>
                  </a:ext>
                </a:extLst>
              </p:cNvPr>
              <p:cNvSpPr txBox="1"/>
              <p:nvPr/>
            </p:nvSpPr>
            <p:spPr>
              <a:xfrm>
                <a:off x="76200" y="431661"/>
                <a:ext cx="8610600" cy="872034"/>
              </a:xfrm>
              <a:prstGeom prst="rect">
                <a:avLst/>
              </a:prstGeom>
              <a:noFill/>
            </p:spPr>
            <p:txBody>
              <a:bodyPr wrap="square">
                <a:spAutoFit/>
              </a:bodyPr>
              <a:lstStyle/>
              <a:p>
                <a:pPr marL="0" marR="0" algn="just">
                  <a:lnSpc>
                    <a:spcPct val="150000"/>
                  </a:lnSpc>
                  <a:spcBef>
                    <a:spcPts val="0"/>
                  </a:spcBef>
                </a:pPr>
                <a:r>
                  <a:rPr lang="nl-NL" sz="1800" i="1" dirty="0">
                    <a:effectLst/>
                    <a:ea typeface="Calibri" panose="020F0502020204030204" pitchFamily="34" charset="0"/>
                    <a:cs typeface="Times New Roman" panose="02020603050405020304" pitchFamily="18" charset="0"/>
                  </a:rPr>
                  <a:t>Các bước biểu diễn miền nghiệm của bất phương trình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&lt;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𝑐</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i="1" dirty="0">
                    <a:effectLst/>
                    <a:ea typeface="Calibri" panose="020F0502020204030204" pitchFamily="34" charset="0"/>
                    <a:cs typeface="Times New Roman" panose="02020603050405020304" pitchFamily="18" charset="0"/>
                  </a:rPr>
                  <a:t>trong mặt phẳng tọa độ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𝑂𝑥𝑦</m:t>
                    </m:r>
                  </m:oMath>
                </a14:m>
                <a:r>
                  <a:rPr lang="nl-NL" sz="1800" i="1" dirty="0">
                    <a:effectLst/>
                    <a:ea typeface="Calibri" panose="020F0502020204030204" pitchFamily="34" charset="0"/>
                    <a:cs typeface="Times New Roman" panose="02020603050405020304" pitchFamily="18" charset="0"/>
                  </a:rPr>
                  <a:t> như sau:</a:t>
                </a:r>
                <a:endParaRPr lang="en-US" sz="1600" dirty="0">
                  <a:effectLst/>
                  <a:ea typeface="Calibri" panose="020F0502020204030204" pitchFamily="34" charset="0"/>
                  <a:cs typeface="Times New Roman" panose="02020603050405020304" pitchFamily="18" charset="0"/>
                </a:endParaRPr>
              </a:p>
            </p:txBody>
          </p:sp>
        </mc:Choice>
        <mc:Fallback xmlns="">
          <p:sp>
            <p:nvSpPr>
              <p:cNvPr id="5" name="Hộp Văn bản 4">
                <a:extLst>
                  <a:ext uri="{FF2B5EF4-FFF2-40B4-BE49-F238E27FC236}">
                    <a16:creationId xmlns:a16="http://schemas.microsoft.com/office/drawing/2014/main" id="{A13BCD59-9CA5-6A77-F4D3-7E6256EB8B81}"/>
                  </a:ext>
                </a:extLst>
              </p:cNvPr>
              <p:cNvSpPr txBox="1">
                <a:spLocks noRot="1" noChangeAspect="1" noMove="1" noResize="1" noEditPoints="1" noAdjustHandles="1" noChangeArrowheads="1" noChangeShapeType="1" noTextEdit="1"/>
              </p:cNvSpPr>
              <p:nvPr/>
            </p:nvSpPr>
            <p:spPr>
              <a:xfrm>
                <a:off x="76200" y="431661"/>
                <a:ext cx="8610600" cy="872034"/>
              </a:xfrm>
              <a:prstGeom prst="rect">
                <a:avLst/>
              </a:prstGeom>
              <a:blipFill>
                <a:blip r:embed="rId4"/>
                <a:stretch>
                  <a:fillRect l="-637" r="-1275"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6FBB98DF-0828-C389-6DCB-EBA3028A42F0}"/>
                  </a:ext>
                </a:extLst>
              </p:cNvPr>
              <p:cNvSpPr txBox="1"/>
              <p:nvPr/>
            </p:nvSpPr>
            <p:spPr>
              <a:xfrm>
                <a:off x="152400" y="1197992"/>
                <a:ext cx="8763000" cy="2118529"/>
              </a:xfrm>
              <a:prstGeom prst="rect">
                <a:avLst/>
              </a:prstGeom>
              <a:noFill/>
            </p:spPr>
            <p:txBody>
              <a:bodyPr wrap="square">
                <a:spAutoFit/>
              </a:bodyPr>
              <a:lstStyle/>
              <a:p>
                <a:pPr marL="285750" marR="0" indent="-285750" algn="just">
                  <a:lnSpc>
                    <a:spcPct val="150000"/>
                  </a:lnSpc>
                  <a:spcBef>
                    <a:spcPts val="0"/>
                  </a:spcBef>
                  <a:buFont typeface="Wingdings" panose="05000000000000000000" pitchFamily="2" charset="2"/>
                  <a:buChar char="§"/>
                </a:pPr>
                <a:r>
                  <a:rPr lang="nl-NL" b="1" dirty="0">
                    <a:effectLst/>
                    <a:ea typeface="Calibri" panose="020F0502020204030204" pitchFamily="34" charset="0"/>
                    <a:cs typeface="Times New Roman" panose="02020603050405020304" pitchFamily="18" charset="0"/>
                  </a:rPr>
                  <a:t>Bước 1: </a:t>
                </a:r>
                <a:r>
                  <a:rPr lang="nl-NL" dirty="0">
                    <a:effectLst/>
                    <a:ea typeface="Calibri" panose="020F0502020204030204" pitchFamily="34" charset="0"/>
                    <a:cs typeface="Times New Roman" panose="02020603050405020304" pitchFamily="18" charset="0"/>
                  </a:rPr>
                  <a:t>Vẽ đường thẳng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𝑐</m:t>
                    </m:r>
                  </m:oMath>
                </a14:m>
                <a:r>
                  <a:rPr lang="nl-NL" dirty="0">
                    <a:effectLst/>
                    <a:ea typeface="Calibri" panose="020F0502020204030204" pitchFamily="34" charset="0"/>
                    <a:cs typeface="Times New Roman" panose="02020603050405020304" pitchFamily="18" charset="0"/>
                  </a:rPr>
                  <a:t>. Đường thẳng d chia mặt phẳng tọa độ thành hai nửa mặt phẳng.</a:t>
                </a:r>
                <a:endParaRPr lang="en-US" dirty="0">
                  <a:effectLst/>
                  <a:ea typeface="Calibri" panose="020F0502020204030204" pitchFamily="34" charset="0"/>
                  <a:cs typeface="Times New Roman" panose="02020603050405020304" pitchFamily="18" charset="0"/>
                </a:endParaRPr>
              </a:p>
              <a:p>
                <a:pPr marL="285750" marR="0" indent="-285750" algn="just">
                  <a:lnSpc>
                    <a:spcPct val="150000"/>
                  </a:lnSpc>
                  <a:spcBef>
                    <a:spcPts val="0"/>
                  </a:spcBef>
                  <a:buFont typeface="Wingdings" panose="05000000000000000000" pitchFamily="2" charset="2"/>
                  <a:buChar char="§"/>
                </a:pPr>
                <a:r>
                  <a:rPr lang="nl-NL" b="1" dirty="0">
                    <a:effectLst/>
                    <a:ea typeface="Calibri" panose="020F0502020204030204" pitchFamily="34" charset="0"/>
                    <a:cs typeface="Times New Roman" panose="02020603050405020304" pitchFamily="18" charset="0"/>
                  </a:rPr>
                  <a:t>Bước 2: </a:t>
                </a:r>
                <a:r>
                  <a:rPr lang="nl-NL" dirty="0">
                    <a:effectLst/>
                    <a:ea typeface="Calibri" panose="020F0502020204030204" pitchFamily="34" charset="0"/>
                    <a:cs typeface="Times New Roman" panose="02020603050405020304" pitchFamily="18" charset="0"/>
                  </a:rPr>
                  <a:t>Lấy một điểm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𝑀</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nl-NL" i="1" baseline="-25000" dirty="0">
                        <a:effectLst/>
                        <a:latin typeface="Cambria Math" panose="02040503050406030204" pitchFamily="18" charset="0"/>
                        <a:ea typeface="Calibri" panose="020F0502020204030204" pitchFamily="34" charset="0"/>
                        <a:cs typeface="Times New Roman" panose="02020603050405020304" pitchFamily="18" charset="0"/>
                      </a:rPr>
                      <m:t>0</m:t>
                    </m:r>
                    <m:r>
                      <a:rPr lang="nl-NL" i="1" dirty="0">
                        <a:effectLst/>
                        <a:latin typeface="Cambria Math" panose="02040503050406030204" pitchFamily="18" charset="0"/>
                        <a:ea typeface="Calibri" panose="020F0502020204030204" pitchFamily="34" charset="0"/>
                        <a:cs typeface="Times New Roman" panose="02020603050405020304" pitchFamily="18" charset="0"/>
                      </a:rPr>
                      <m:t>; </m:t>
                    </m:r>
                    <m:r>
                      <a:rPr lang="nl-NL" i="1" dirty="0">
                        <a:effectLst/>
                        <a:latin typeface="Cambria Math" panose="02040503050406030204" pitchFamily="18" charset="0"/>
                        <a:ea typeface="Calibri" panose="020F0502020204030204" pitchFamily="34" charset="0"/>
                        <a:cs typeface="Times New Roman" panose="02020603050405020304" pitchFamily="18" charset="0"/>
                      </a:rPr>
                      <m:t>𝑦</m:t>
                    </m:r>
                    <m:r>
                      <a:rPr lang="nl-NL" i="1" baseline="-25000" dirty="0">
                        <a:effectLst/>
                        <a:latin typeface="Cambria Math" panose="02040503050406030204" pitchFamily="18" charset="0"/>
                        <a:ea typeface="Calibri" panose="020F0502020204030204" pitchFamily="34" charset="0"/>
                        <a:cs typeface="Times New Roman" panose="02020603050405020304" pitchFamily="18" charset="0"/>
                      </a:rPr>
                      <m:t>0</m:t>
                    </m:r>
                    <m:r>
                      <a:rPr lang="nl-NL" i="1" dirty="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dirty="0">
                    <a:effectLst/>
                    <a:ea typeface="Calibri" panose="020F0502020204030204" pitchFamily="34" charset="0"/>
                    <a:cs typeface="Times New Roman" panose="02020603050405020304" pitchFamily="18" charset="0"/>
                  </a:rPr>
                  <a:t>không nằm trên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nl-NL" dirty="0">
                    <a:effectLst/>
                    <a:ea typeface="Calibri" panose="020F0502020204030204" pitchFamily="34" charset="0"/>
                    <a:cs typeface="Times New Roman" panose="02020603050405020304" pitchFamily="18" charset="0"/>
                  </a:rPr>
                  <a:t> (ta thường lấy gốc tọa độ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𝑂</m:t>
                    </m:r>
                  </m:oMath>
                </a14:m>
                <a:r>
                  <a:rPr lang="nl-NL" dirty="0">
                    <a:effectLst/>
                    <a:ea typeface="Calibri" panose="020F0502020204030204" pitchFamily="34" charset="0"/>
                    <a:cs typeface="Times New Roman" panose="02020603050405020304" pitchFamily="18" charset="0"/>
                  </a:rPr>
                  <a:t> nếu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𝑐</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≠0</m:t>
                    </m:r>
                  </m:oMath>
                </a14:m>
                <a:r>
                  <a:rPr lang="nl-NL" dirty="0">
                    <a:effectLst/>
                    <a:ea typeface="Calibri" panose="020F0502020204030204" pitchFamily="34" charset="0"/>
                    <a:cs typeface="Times New Roman" panose="02020603050405020304" pitchFamily="18" charset="0"/>
                  </a:rPr>
                  <a:t>). Tính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baseline="-25000" dirty="0">
                        <a:effectLst/>
                        <a:latin typeface="Cambria Math" panose="02040503050406030204" pitchFamily="18" charset="0"/>
                        <a:ea typeface="Calibri" panose="020F0502020204030204" pitchFamily="34" charset="0"/>
                        <a:cs typeface="Times New Roman" panose="02020603050405020304" pitchFamily="18" charset="0"/>
                      </a:rPr>
                      <m:t>0</m:t>
                    </m:r>
                    <m:r>
                      <a:rPr lang="nl-NL" i="1" dirty="0">
                        <a:effectLst/>
                        <a:latin typeface="Cambria Math" panose="02040503050406030204" pitchFamily="18" charset="0"/>
                        <a:ea typeface="Calibri" panose="020F0502020204030204" pitchFamily="34" charset="0"/>
                        <a:cs typeface="Times New Roman" panose="02020603050405020304" pitchFamily="18" charset="0"/>
                      </a:rPr>
                      <m:t>+</m:t>
                    </m:r>
                    <m:r>
                      <a:rPr lang="nl-NL" i="1" dirty="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baseline="-25000" dirty="0">
                        <a:effectLst/>
                        <a:latin typeface="Cambria Math" panose="02040503050406030204" pitchFamily="18" charset="0"/>
                        <a:ea typeface="Calibri" panose="020F0502020204030204" pitchFamily="34" charset="0"/>
                        <a:cs typeface="Times New Roman" panose="02020603050405020304" pitchFamily="18" charset="0"/>
                      </a:rPr>
                      <m:t>0</m:t>
                    </m:r>
                    <m:r>
                      <a:rPr lang="nl-NL" i="1" dirty="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dirty="0">
                    <a:effectLst/>
                    <a:ea typeface="Calibri" panose="020F0502020204030204" pitchFamily="34" charset="0"/>
                    <a:cs typeface="Times New Roman" panose="02020603050405020304" pitchFamily="18" charset="0"/>
                  </a:rPr>
                  <a:t>và so sánh với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𝑐</m:t>
                    </m:r>
                  </m:oMath>
                </a14:m>
                <a:r>
                  <a:rPr lang="nl-NL" dirty="0">
                    <a:effectLst/>
                    <a:ea typeface="Calibri" panose="020F0502020204030204" pitchFamily="34" charset="0"/>
                    <a:cs typeface="Times New Roman" panose="02020603050405020304" pitchFamily="18" charset="0"/>
                  </a:rPr>
                  <a:t>.</a:t>
                </a:r>
              </a:p>
              <a:p>
                <a:pPr marL="285750" indent="-285750" algn="just">
                  <a:lnSpc>
                    <a:spcPct val="150000"/>
                  </a:lnSpc>
                  <a:buFont typeface="Wingdings" panose="05000000000000000000" pitchFamily="2" charset="2"/>
                  <a:buChar char="§"/>
                </a:pPr>
                <a:r>
                  <a:rPr lang="nl-NL" b="1" dirty="0">
                    <a:effectLst/>
                    <a:ea typeface="Calibri" panose="020F0502020204030204" pitchFamily="34" charset="0"/>
                    <a:cs typeface="Times New Roman" panose="02020603050405020304" pitchFamily="18" charset="0"/>
                  </a:rPr>
                  <a:t>Bước 3: </a:t>
                </a:r>
                <a:r>
                  <a:rPr lang="nl-NL" dirty="0">
                    <a:effectLst/>
                    <a:ea typeface="Calibri" panose="020F0502020204030204" pitchFamily="34" charset="0"/>
                    <a:cs typeface="Times New Roman" panose="02020603050405020304" pitchFamily="18" charset="0"/>
                  </a:rPr>
                  <a:t>Kết luận</a:t>
                </a:r>
                <a:endParaRPr lang="en-US" dirty="0">
                  <a:effectLst/>
                  <a:ea typeface="Calibri" panose="020F0502020204030204" pitchFamily="34" charset="0"/>
                  <a:cs typeface="Times New Roman" panose="02020603050405020304" pitchFamily="18" charset="0"/>
                </a:endParaRPr>
              </a:p>
            </p:txBody>
          </p:sp>
        </mc:Choice>
        <mc:Fallback xmlns="">
          <p:sp>
            <p:nvSpPr>
              <p:cNvPr id="7" name="Hộp Văn bản 6">
                <a:extLst>
                  <a:ext uri="{FF2B5EF4-FFF2-40B4-BE49-F238E27FC236}">
                    <a16:creationId xmlns:a16="http://schemas.microsoft.com/office/drawing/2014/main" id="{6FBB98DF-0828-C389-6DCB-EBA3028A42F0}"/>
                  </a:ext>
                </a:extLst>
              </p:cNvPr>
              <p:cNvSpPr txBox="1">
                <a:spLocks noRot="1" noChangeAspect="1" noMove="1" noResize="1" noEditPoints="1" noAdjustHandles="1" noChangeArrowheads="1" noChangeShapeType="1" noTextEdit="1"/>
              </p:cNvSpPr>
              <p:nvPr/>
            </p:nvSpPr>
            <p:spPr>
              <a:xfrm>
                <a:off x="152400" y="1197992"/>
                <a:ext cx="8763000" cy="2118529"/>
              </a:xfrm>
              <a:prstGeom prst="rect">
                <a:avLst/>
              </a:prstGeom>
              <a:blipFill>
                <a:blip r:embed="rId5"/>
                <a:stretch>
                  <a:fillRect l="-417" r="-487" b="-4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A3C7C9A8-F666-AA59-A212-4E669330AE3A}"/>
                  </a:ext>
                </a:extLst>
              </p:cNvPr>
              <p:cNvSpPr txBox="1"/>
              <p:nvPr/>
            </p:nvSpPr>
            <p:spPr>
              <a:xfrm>
                <a:off x="457200" y="3316521"/>
                <a:ext cx="7696200" cy="1805623"/>
              </a:xfrm>
              <a:prstGeom prst="rect">
                <a:avLst/>
              </a:prstGeom>
              <a:no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nl-NL" dirty="0">
                    <a:effectLst/>
                    <a:ea typeface="Calibri" panose="020F0502020204030204" pitchFamily="34" charset="0"/>
                    <a:cs typeface="Times New Roman" panose="02020603050405020304" pitchFamily="18" charset="0"/>
                  </a:rPr>
                  <a:t>Nếu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baseline="-25000" dirty="0">
                        <a:effectLst/>
                        <a:latin typeface="Cambria Math" panose="02040503050406030204" pitchFamily="18" charset="0"/>
                        <a:ea typeface="Calibri" panose="020F0502020204030204" pitchFamily="34" charset="0"/>
                        <a:cs typeface="Times New Roman" panose="02020603050405020304" pitchFamily="18" charset="0"/>
                      </a:rPr>
                      <m:t>0</m:t>
                    </m:r>
                    <m:r>
                      <a:rPr lang="nl-NL" i="1" dirty="0">
                        <a:effectLst/>
                        <a:latin typeface="Cambria Math" panose="02040503050406030204" pitchFamily="18" charset="0"/>
                        <a:ea typeface="Calibri" panose="020F0502020204030204" pitchFamily="34" charset="0"/>
                        <a:cs typeface="Times New Roman" panose="02020603050405020304" pitchFamily="18" charset="0"/>
                      </a:rPr>
                      <m:t>+</m:t>
                    </m:r>
                    <m:r>
                      <a:rPr lang="nl-NL" i="1" dirty="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baseline="-25000" dirty="0">
                        <a:effectLst/>
                        <a:latin typeface="Cambria Math" panose="02040503050406030204" pitchFamily="18" charset="0"/>
                        <a:ea typeface="Calibri" panose="020F0502020204030204" pitchFamily="34" charset="0"/>
                        <a:cs typeface="Times New Roman" panose="02020603050405020304" pitchFamily="18" charset="0"/>
                      </a:rPr>
                      <m:t>0</m:t>
                    </m:r>
                    <m:r>
                      <a:rPr lang="nl-NL" i="1" dirty="0">
                        <a:effectLst/>
                        <a:latin typeface="Cambria Math" panose="02040503050406030204" pitchFamily="18" charset="0"/>
                        <a:ea typeface="Calibri" panose="020F0502020204030204" pitchFamily="34" charset="0"/>
                        <a:cs typeface="Times New Roman" panose="02020603050405020304" pitchFamily="18" charset="0"/>
                      </a:rPr>
                      <m:t>&lt;</m:t>
                    </m:r>
                    <m:r>
                      <a:rPr lang="nl-NL" i="1" dirty="0">
                        <a:effectLst/>
                        <a:latin typeface="Cambria Math" panose="02040503050406030204" pitchFamily="18" charset="0"/>
                        <a:ea typeface="Calibri" panose="020F0502020204030204" pitchFamily="34" charset="0"/>
                        <a:cs typeface="Times New Roman" panose="02020603050405020304" pitchFamily="18" charset="0"/>
                      </a:rPr>
                      <m:t>𝑐</m:t>
                    </m:r>
                    <m:r>
                      <a:rPr lang="nl-NL" i="1" dirty="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dirty="0">
                    <a:effectLst/>
                    <a:ea typeface="Calibri" panose="020F0502020204030204" pitchFamily="34" charset="0"/>
                    <a:cs typeface="Times New Roman" panose="02020603050405020304" pitchFamily="18" charset="0"/>
                  </a:rPr>
                  <a:t>thì nửa mặt phẳng (không kể đường thẳng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nl-NL" dirty="0">
                    <a:effectLst/>
                    <a:ea typeface="Calibri" panose="020F0502020204030204" pitchFamily="34" charset="0"/>
                    <a:cs typeface="Times New Roman" panose="02020603050405020304" pitchFamily="18" charset="0"/>
                  </a:rPr>
                  <a:t>) chứa điểm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𝑀</m:t>
                    </m:r>
                  </m:oMath>
                </a14:m>
                <a:r>
                  <a:rPr lang="nl-NL" dirty="0">
                    <a:effectLst/>
                    <a:ea typeface="Calibri" panose="020F0502020204030204" pitchFamily="34" charset="0"/>
                    <a:cs typeface="Times New Roman" panose="02020603050405020304" pitchFamily="18" charset="0"/>
                  </a:rPr>
                  <a:t> là miền nghiệm của bất phương trình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&lt;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𝑐</m:t>
                    </m:r>
                  </m:oMath>
                </a14:m>
                <a:r>
                  <a:rPr lang="nl-NL" dirty="0">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nl-NL" dirty="0">
                    <a:effectLst/>
                    <a:ea typeface="Calibri" panose="020F0502020204030204" pitchFamily="34" charset="0"/>
                    <a:cs typeface="Times New Roman" panose="02020603050405020304" pitchFamily="18" charset="0"/>
                  </a:rPr>
                  <a:t>Nếu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baseline="-25000" dirty="0">
                        <a:effectLst/>
                        <a:latin typeface="Cambria Math" panose="02040503050406030204" pitchFamily="18" charset="0"/>
                        <a:ea typeface="Calibri" panose="020F0502020204030204" pitchFamily="34" charset="0"/>
                        <a:cs typeface="Times New Roman" panose="02020603050405020304" pitchFamily="18" charset="0"/>
                      </a:rPr>
                      <m:t>0</m:t>
                    </m:r>
                    <m:r>
                      <a:rPr lang="nl-NL" i="1" dirty="0">
                        <a:effectLst/>
                        <a:latin typeface="Cambria Math" panose="02040503050406030204" pitchFamily="18" charset="0"/>
                        <a:ea typeface="Calibri" panose="020F0502020204030204" pitchFamily="34" charset="0"/>
                        <a:cs typeface="Times New Roman" panose="02020603050405020304" pitchFamily="18" charset="0"/>
                      </a:rPr>
                      <m:t>+</m:t>
                    </m:r>
                    <m:r>
                      <a:rPr lang="nl-NL" i="1" dirty="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baseline="-25000" dirty="0">
                        <a:effectLst/>
                        <a:latin typeface="Cambria Math" panose="02040503050406030204" pitchFamily="18" charset="0"/>
                        <a:ea typeface="Calibri" panose="020F0502020204030204" pitchFamily="34" charset="0"/>
                        <a:cs typeface="Times New Roman" panose="02020603050405020304" pitchFamily="18" charset="0"/>
                      </a:rPr>
                      <m:t>0</m:t>
                    </m:r>
                    <m:r>
                      <a:rPr lang="nl-NL" i="1" dirty="0">
                        <a:effectLst/>
                        <a:latin typeface="Cambria Math" panose="02040503050406030204" pitchFamily="18" charset="0"/>
                        <a:ea typeface="Calibri" panose="020F0502020204030204" pitchFamily="34" charset="0"/>
                        <a:cs typeface="Times New Roman" panose="02020603050405020304" pitchFamily="18" charset="0"/>
                      </a:rPr>
                      <m:t>&gt;</m:t>
                    </m:r>
                    <m:r>
                      <a:rPr lang="nl-NL" i="1" dirty="0">
                        <a:effectLst/>
                        <a:latin typeface="Cambria Math" panose="02040503050406030204" pitchFamily="18" charset="0"/>
                        <a:ea typeface="Calibri" panose="020F0502020204030204" pitchFamily="34" charset="0"/>
                        <a:cs typeface="Times New Roman" panose="02020603050405020304" pitchFamily="18" charset="0"/>
                      </a:rPr>
                      <m:t>𝑐</m:t>
                    </m:r>
                    <m:r>
                      <a:rPr lang="nl-NL" i="1" dirty="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dirty="0">
                    <a:effectLst/>
                    <a:ea typeface="Calibri" panose="020F0502020204030204" pitchFamily="34" charset="0"/>
                    <a:cs typeface="Times New Roman" panose="02020603050405020304" pitchFamily="18" charset="0"/>
                  </a:rPr>
                  <a:t>thì nửa mặt phẳng (không kể đường thẳng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nl-NL" dirty="0">
                    <a:effectLst/>
                    <a:ea typeface="Calibri" panose="020F0502020204030204" pitchFamily="34" charset="0"/>
                    <a:cs typeface="Times New Roman" panose="02020603050405020304" pitchFamily="18" charset="0"/>
                  </a:rPr>
                  <a:t>) không chứa điểm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𝑀</m:t>
                    </m:r>
                  </m:oMath>
                </a14:m>
                <a:r>
                  <a:rPr lang="nl-NL" dirty="0">
                    <a:effectLst/>
                    <a:ea typeface="Calibri" panose="020F0502020204030204" pitchFamily="34" charset="0"/>
                    <a:cs typeface="Times New Roman" panose="02020603050405020304" pitchFamily="18" charset="0"/>
                  </a:rPr>
                  <a:t> là miền nghiệm của bất phương trình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&lt;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𝑐</m:t>
                    </m:r>
                  </m:oMath>
                </a14:m>
                <a:r>
                  <a:rPr lang="nl-NL" dirty="0">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p:txBody>
          </p:sp>
        </mc:Choice>
        <mc:Fallback xmlns="">
          <p:sp>
            <p:nvSpPr>
              <p:cNvPr id="11" name="Hộp Văn bản 10">
                <a:extLst>
                  <a:ext uri="{FF2B5EF4-FFF2-40B4-BE49-F238E27FC236}">
                    <a16:creationId xmlns:a16="http://schemas.microsoft.com/office/drawing/2014/main" id="{A3C7C9A8-F666-AA59-A212-4E669330AE3A}"/>
                  </a:ext>
                </a:extLst>
              </p:cNvPr>
              <p:cNvSpPr txBox="1">
                <a:spLocks noRot="1" noChangeAspect="1" noMove="1" noResize="1" noEditPoints="1" noAdjustHandles="1" noChangeArrowheads="1" noChangeShapeType="1" noTextEdit="1"/>
              </p:cNvSpPr>
              <p:nvPr/>
            </p:nvSpPr>
            <p:spPr>
              <a:xfrm>
                <a:off x="457200" y="3316521"/>
                <a:ext cx="7696200" cy="1805623"/>
              </a:xfrm>
              <a:prstGeom prst="rect">
                <a:avLst/>
              </a:prstGeom>
              <a:blipFill>
                <a:blip r:embed="rId6"/>
                <a:stretch>
                  <a:fillRect l="-475" r="-1346" b="-4730"/>
                </a:stretch>
              </a:blipFill>
            </p:spPr>
            <p:txBody>
              <a:bodyPr/>
              <a:lstStyle/>
              <a:p>
                <a:r>
                  <a:rPr lang="en-US">
                    <a:noFill/>
                  </a:rPr>
                  <a:t> </a:t>
                </a:r>
              </a:p>
            </p:txBody>
          </p:sp>
        </mc:Fallback>
      </mc:AlternateContent>
    </p:spTree>
    <p:extLst>
      <p:ext uri="{BB962C8B-B14F-4D97-AF65-F5344CB8AC3E}">
        <p14:creationId xmlns:p14="http://schemas.microsoft.com/office/powerpoint/2010/main" val="306474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fade">
                                      <p:cBhvr>
                                        <p:cTn id="3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ình Bầu dục 3">
            <a:extLst>
              <a:ext uri="{FF2B5EF4-FFF2-40B4-BE49-F238E27FC236}">
                <a16:creationId xmlns:a16="http://schemas.microsoft.com/office/drawing/2014/main" id="{8291AAF1-2BCE-263B-C131-79AD54B08293}"/>
              </a:ext>
            </a:extLst>
          </p:cNvPr>
          <p:cNvSpPr/>
          <p:nvPr/>
        </p:nvSpPr>
        <p:spPr>
          <a:xfrm>
            <a:off x="457200" y="514350"/>
            <a:ext cx="1464052" cy="609600"/>
          </a:xfrm>
          <a:prstGeom prst="ellipse">
            <a:avLst/>
          </a:prstGeom>
          <a:solidFill>
            <a:schemeClr val="accent2">
              <a:lumMod val="60000"/>
              <a:lumOff val="40000"/>
            </a:schemeClr>
          </a:solidFill>
        </p:spPr>
        <p:style>
          <a:lnRef idx="1">
            <a:schemeClr val="accent4"/>
          </a:lnRef>
          <a:fillRef idx="1001">
            <a:schemeClr val="lt1"/>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3</a:t>
            </a:r>
          </a:p>
        </p:txBody>
      </p:sp>
      <p:pic>
        <p:nvPicPr>
          <p:cNvPr id="5" name="Hình ảnh 4">
            <a:extLst>
              <a:ext uri="{FF2B5EF4-FFF2-40B4-BE49-F238E27FC236}">
                <a16:creationId xmlns:a16="http://schemas.microsoft.com/office/drawing/2014/main" id="{6D9827D7-CC39-3C6F-F987-721E525F18F7}"/>
              </a:ext>
            </a:extLst>
          </p:cNvPr>
          <p:cNvPicPr>
            <a:picLocks noChangeAspect="1"/>
          </p:cNvPicPr>
          <p:nvPr/>
        </p:nvPicPr>
        <p:blipFill>
          <a:blip r:embed="rId2"/>
          <a:stretch>
            <a:fillRect/>
          </a:stretch>
        </p:blipFill>
        <p:spPr>
          <a:xfrm>
            <a:off x="6280427" y="1047750"/>
            <a:ext cx="2466321" cy="2933700"/>
          </a:xfrm>
          <a:prstGeom prst="rect">
            <a:avLst/>
          </a:prstGeom>
        </p:spPr>
      </p:pic>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74CC7470-7CE1-5271-0781-ED0B719619CD}"/>
                  </a:ext>
                </a:extLst>
              </p:cNvPr>
              <p:cNvSpPr txBox="1"/>
              <p:nvPr/>
            </p:nvSpPr>
            <p:spPr>
              <a:xfrm>
                <a:off x="2057400" y="514350"/>
                <a:ext cx="6553200" cy="872034"/>
              </a:xfrm>
              <a:prstGeom prst="rect">
                <a:avLst/>
              </a:prstGeom>
              <a:noFill/>
            </p:spPr>
            <p:txBody>
              <a:bodyPr wrap="square" rtlCol="0">
                <a:spAutoFit/>
              </a:bodyPr>
              <a:lstStyle/>
              <a:p>
                <a:pPr>
                  <a:lnSpc>
                    <a:spcPct val="150000"/>
                  </a:lnSpc>
                </a:pPr>
                <a:r>
                  <a:rPr lang="en-US" dirty="0"/>
                  <a:t>Biểu </a:t>
                </a:r>
                <a:r>
                  <a:rPr lang="en-US" dirty="0" err="1"/>
                  <a:t>diễn</a:t>
                </a:r>
                <a:r>
                  <a:rPr lang="en-US" dirty="0"/>
                  <a:t> </a:t>
                </a:r>
                <a:r>
                  <a:rPr lang="en-US" dirty="0" err="1"/>
                  <a:t>miền</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sau</a:t>
                </a:r>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&gt;−1</m:t>
                    </m:r>
                  </m:oMath>
                </a14:m>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≥−1</m:t>
                    </m:r>
                  </m:oMath>
                </a14:m>
                <a:r>
                  <a:rPr lang="en-US" dirty="0"/>
                  <a:t>. </a:t>
                </a:r>
              </a:p>
            </p:txBody>
          </p:sp>
        </mc:Choice>
        <mc:Fallback xmlns="">
          <p:sp>
            <p:nvSpPr>
              <p:cNvPr id="2" name="Hộp Văn bản 1">
                <a:extLst>
                  <a:ext uri="{FF2B5EF4-FFF2-40B4-BE49-F238E27FC236}">
                    <a16:creationId xmlns:a16="http://schemas.microsoft.com/office/drawing/2014/main" id="{74CC7470-7CE1-5271-0781-ED0B719619CD}"/>
                  </a:ext>
                </a:extLst>
              </p:cNvPr>
              <p:cNvSpPr txBox="1">
                <a:spLocks noRot="1" noChangeAspect="1" noMove="1" noResize="1" noEditPoints="1" noAdjustHandles="1" noChangeArrowheads="1" noChangeShapeType="1" noTextEdit="1"/>
              </p:cNvSpPr>
              <p:nvPr/>
            </p:nvSpPr>
            <p:spPr>
              <a:xfrm>
                <a:off x="2057400" y="514350"/>
                <a:ext cx="6553200" cy="872034"/>
              </a:xfrm>
              <a:prstGeom prst="rect">
                <a:avLst/>
              </a:prstGeom>
              <a:blipFill>
                <a:blip r:embed="rId3"/>
                <a:stretch>
                  <a:fillRect l="-837" r="-465" b="-10490"/>
                </a:stretch>
              </a:blipFill>
            </p:spPr>
            <p:txBody>
              <a:bodyPr/>
              <a:lstStyle/>
              <a:p>
                <a:r>
                  <a:rPr lang="en-US">
                    <a:noFill/>
                  </a:rPr>
                  <a:t> </a:t>
                </a:r>
              </a:p>
            </p:txBody>
          </p:sp>
        </mc:Fallback>
      </mc:AlternateContent>
      <p:sp>
        <p:nvSpPr>
          <p:cNvPr id="3" name="Hộp Văn bản 2">
            <a:extLst>
              <a:ext uri="{FF2B5EF4-FFF2-40B4-BE49-F238E27FC236}">
                <a16:creationId xmlns:a16="http://schemas.microsoft.com/office/drawing/2014/main" id="{C7052C3F-78D3-9EAA-6340-9CAD179B6009}"/>
              </a:ext>
            </a:extLst>
          </p:cNvPr>
          <p:cNvSpPr txBox="1"/>
          <p:nvPr/>
        </p:nvSpPr>
        <p:spPr>
          <a:xfrm>
            <a:off x="4229100" y="1340808"/>
            <a:ext cx="685800" cy="369332"/>
          </a:xfrm>
          <a:prstGeom prst="rect">
            <a:avLst/>
          </a:prstGeom>
          <a:noFill/>
        </p:spPr>
        <p:txBody>
          <a:bodyPr wrap="square" rtlCol="0">
            <a:spAutoFit/>
          </a:bodyPr>
          <a:lstStyle/>
          <a:p>
            <a:r>
              <a:rPr lang="en-US" b="1" dirty="0" err="1">
                <a:solidFill>
                  <a:srgbClr val="FF0000"/>
                </a:solidFill>
              </a:rPr>
              <a:t>Giải</a:t>
            </a:r>
            <a:endParaRPr lang="en-US" b="1" dirty="0">
              <a:solidFill>
                <a:srgbClr val="FF0000"/>
              </a:solidFill>
            </a:endParaRP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BD6BD35C-9FDA-381A-7699-5DCBDCC25C67}"/>
                  </a:ext>
                </a:extLst>
              </p:cNvPr>
              <p:cNvSpPr txBox="1"/>
              <p:nvPr/>
            </p:nvSpPr>
            <p:spPr>
              <a:xfrm>
                <a:off x="605294" y="1638588"/>
                <a:ext cx="5562600" cy="2118529"/>
              </a:xfrm>
              <a:prstGeom prst="rect">
                <a:avLst/>
              </a:prstGeom>
              <a:noFill/>
            </p:spPr>
            <p:txBody>
              <a:bodyPr wrap="square" rtlCol="0">
                <a:spAutoFit/>
              </a:bodyPr>
              <a:lstStyle/>
              <a:p>
                <a:pPr>
                  <a:lnSpc>
                    <a:spcPct val="150000"/>
                  </a:lnSpc>
                </a:pPr>
                <a:r>
                  <a:rPr lang="en-US" dirty="0" err="1"/>
                  <a:t>Vẽ</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𝑑</m:t>
                    </m:r>
                    <m:r>
                      <a:rPr lang="en-US" i="1" dirty="0" smtClean="0">
                        <a:latin typeface="Cambria Math" panose="02040503050406030204" pitchFamily="18" charset="0"/>
                      </a:rPr>
                      <m:t>: </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𝑦</m:t>
                    </m:r>
                    <m:r>
                      <a:rPr lang="en-US" i="1" dirty="0" smtClean="0">
                        <a:latin typeface="Cambria Math" panose="02040503050406030204" pitchFamily="18" charset="0"/>
                      </a:rPr>
                      <m:t>=−1</m:t>
                    </m:r>
                  </m:oMath>
                </a14:m>
                <a:endParaRPr lang="en-US" dirty="0"/>
              </a:p>
              <a:p>
                <a:pPr>
                  <a:lnSpc>
                    <a:spcPct val="150000"/>
                  </a:lnSpc>
                </a:pPr>
                <a:r>
                  <a:rPr lang="en-US" dirty="0" err="1"/>
                  <a:t>Lấy</a:t>
                </a:r>
                <a:r>
                  <a:rPr lang="en-US" dirty="0"/>
                  <a:t> </a:t>
                </a:r>
                <a:r>
                  <a:rPr lang="en-US" dirty="0" err="1"/>
                  <a:t>điểm</a:t>
                </a:r>
                <a:r>
                  <a:rPr lang="en-US" dirty="0"/>
                  <a:t>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(0;0). </m:t>
                    </m:r>
                  </m:oMath>
                </a14:m>
                <a:r>
                  <a:rPr lang="en-US" dirty="0"/>
                  <a:t>Ta </a:t>
                </a:r>
                <a:r>
                  <a:rPr lang="en-US" dirty="0" err="1"/>
                  <a:t>có</a:t>
                </a:r>
                <a:r>
                  <a:rPr lang="en-US" dirty="0"/>
                  <a:t>: </a:t>
                </a:r>
                <a14:m>
                  <m:oMath xmlns:m="http://schemas.openxmlformats.org/officeDocument/2006/math">
                    <m:r>
                      <a:rPr lang="en-US" i="1" dirty="0" smtClean="0">
                        <a:latin typeface="Cambria Math" panose="02040503050406030204" pitchFamily="18" charset="0"/>
                      </a:rPr>
                      <m:t>0+0=0&gt;−1</m:t>
                    </m:r>
                  </m:oMath>
                </a14:m>
                <a:endParaRPr lang="en-US" dirty="0"/>
              </a:p>
              <a:p>
                <a:pPr>
                  <a:lnSpc>
                    <a:spcPct val="150000"/>
                  </a:lnSpc>
                </a:pPr>
                <a:r>
                  <a:rPr lang="en-US" dirty="0" err="1"/>
                  <a:t>Vậy</a:t>
                </a:r>
                <a:r>
                  <a:rPr lang="en-US" dirty="0"/>
                  <a:t> </a:t>
                </a:r>
                <a:r>
                  <a:rPr lang="en-US" dirty="0" err="1"/>
                  <a:t>miền</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&gt;−1</m:t>
                    </m:r>
                  </m:oMath>
                </a14:m>
                <a:r>
                  <a:rPr lang="en-US" dirty="0"/>
                  <a:t> </a:t>
                </a:r>
                <a:r>
                  <a:rPr lang="en-US" dirty="0" err="1"/>
                  <a:t>là</a:t>
                </a:r>
                <a:r>
                  <a:rPr lang="en-US" dirty="0"/>
                  <a:t> </a:t>
                </a:r>
                <a:r>
                  <a:rPr lang="en-US" dirty="0" err="1"/>
                  <a:t>nửa</a:t>
                </a:r>
                <a:r>
                  <a:rPr lang="en-US" dirty="0"/>
                  <a:t> </a:t>
                </a:r>
                <a:r>
                  <a:rPr lang="en-US" dirty="0" err="1"/>
                  <a:t>mặt</a:t>
                </a:r>
                <a:r>
                  <a:rPr lang="en-US" dirty="0"/>
                  <a:t> </a:t>
                </a:r>
                <a:r>
                  <a:rPr lang="en-US" dirty="0" err="1"/>
                  <a:t>phẳng</a:t>
                </a:r>
                <a:r>
                  <a:rPr lang="en-US" dirty="0"/>
                  <a:t> </a:t>
                </a:r>
                <a:r>
                  <a:rPr lang="en-US" dirty="0" err="1"/>
                  <a:t>không</a:t>
                </a:r>
                <a:r>
                  <a:rPr lang="en-US" dirty="0"/>
                  <a:t> </a:t>
                </a:r>
                <a:r>
                  <a:rPr lang="en-US" dirty="0" err="1"/>
                  <a:t>bị</a:t>
                </a:r>
                <a:r>
                  <a:rPr lang="en-US" dirty="0"/>
                  <a:t> </a:t>
                </a:r>
                <a:r>
                  <a:rPr lang="en-US" dirty="0" err="1"/>
                  <a:t>gạch</a:t>
                </a:r>
                <a:r>
                  <a:rPr lang="en-US" dirty="0"/>
                  <a:t> ở </a:t>
                </a:r>
                <a:r>
                  <a:rPr lang="en-US" i="1" dirty="0" err="1"/>
                  <a:t>Hình</a:t>
                </a:r>
                <a:r>
                  <a:rPr lang="en-US" i="1" dirty="0"/>
                  <a:t> 5 </a:t>
                </a:r>
                <a:r>
                  <a:rPr lang="en-US" dirty="0" err="1"/>
                  <a:t>chứa</a:t>
                </a:r>
                <a:r>
                  <a:rPr lang="en-US" dirty="0"/>
                  <a:t> </a:t>
                </a:r>
                <a:r>
                  <a:rPr lang="en-US" dirty="0" err="1"/>
                  <a:t>điểm</a:t>
                </a:r>
                <a:r>
                  <a:rPr lang="en-US" dirty="0"/>
                  <a:t>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(0;0) </m:t>
                    </m:r>
                  </m:oMath>
                </a14:m>
                <a:r>
                  <a:rPr lang="en-US" dirty="0" err="1"/>
                  <a:t>không</a:t>
                </a:r>
                <a:r>
                  <a:rPr lang="en-US" dirty="0"/>
                  <a:t> </a:t>
                </a:r>
                <a:r>
                  <a:rPr lang="en-US" dirty="0" err="1"/>
                  <a:t>kể</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𝑑</m:t>
                    </m:r>
                  </m:oMath>
                </a14:m>
                <a:r>
                  <a:rPr lang="en-US" dirty="0"/>
                  <a:t>.</a:t>
                </a:r>
              </a:p>
            </p:txBody>
          </p:sp>
        </mc:Choice>
        <mc:Fallback xmlns="">
          <p:sp>
            <p:nvSpPr>
              <p:cNvPr id="6" name="Hộp Văn bản 5">
                <a:extLst>
                  <a:ext uri="{FF2B5EF4-FFF2-40B4-BE49-F238E27FC236}">
                    <a16:creationId xmlns:a16="http://schemas.microsoft.com/office/drawing/2014/main" id="{BD6BD35C-9FDA-381A-7699-5DCBDCC25C67}"/>
                  </a:ext>
                </a:extLst>
              </p:cNvPr>
              <p:cNvSpPr txBox="1">
                <a:spLocks noRot="1" noChangeAspect="1" noMove="1" noResize="1" noEditPoints="1" noAdjustHandles="1" noChangeArrowheads="1" noChangeShapeType="1" noTextEdit="1"/>
              </p:cNvSpPr>
              <p:nvPr/>
            </p:nvSpPr>
            <p:spPr>
              <a:xfrm>
                <a:off x="605294" y="1638588"/>
                <a:ext cx="5562600" cy="2118529"/>
              </a:xfrm>
              <a:prstGeom prst="rect">
                <a:avLst/>
              </a:prstGeom>
              <a:blipFill>
                <a:blip r:embed="rId4"/>
                <a:stretch>
                  <a:fillRect l="-876" r="-1862" b="-4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0C8E6D19-73A3-5179-5549-93D6527F7F73}"/>
                  </a:ext>
                </a:extLst>
              </p:cNvPr>
              <p:cNvSpPr txBox="1"/>
              <p:nvPr/>
            </p:nvSpPr>
            <p:spPr>
              <a:xfrm>
                <a:off x="587097" y="3835738"/>
                <a:ext cx="7924800" cy="872034"/>
              </a:xfrm>
              <a:prstGeom prst="rect">
                <a:avLst/>
              </a:prstGeom>
              <a:noFill/>
            </p:spPr>
            <p:txBody>
              <a:bodyPr wrap="square" rtlCol="0">
                <a:spAutoFit/>
              </a:bodyPr>
              <a:lstStyle/>
              <a:p>
                <a:pPr>
                  <a:lnSpc>
                    <a:spcPct val="150000"/>
                  </a:lnSpc>
                </a:pPr>
                <a:r>
                  <a:rPr lang="en-US" dirty="0" err="1"/>
                  <a:t>Tương</a:t>
                </a:r>
                <a:r>
                  <a:rPr lang="en-US" dirty="0"/>
                  <a:t> </a:t>
                </a:r>
                <a:r>
                  <a:rPr lang="en-US" dirty="0" err="1"/>
                  <a:t>tự</a:t>
                </a:r>
                <a:r>
                  <a:rPr lang="en-US" dirty="0"/>
                  <a:t>, ta </a:t>
                </a:r>
                <a:r>
                  <a:rPr lang="en-US" dirty="0" err="1"/>
                  <a:t>có</a:t>
                </a:r>
                <a:r>
                  <a:rPr lang="en-US" dirty="0"/>
                  <a:t>: </a:t>
                </a:r>
                <a:r>
                  <a:rPr lang="en-US" dirty="0" err="1"/>
                  <a:t>Miền</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≥−1</m:t>
                    </m:r>
                  </m:oMath>
                </a14:m>
                <a:r>
                  <a:rPr lang="en-US" dirty="0"/>
                  <a:t> là </a:t>
                </a:r>
                <a:r>
                  <a:rPr lang="en-US" dirty="0" err="1"/>
                  <a:t>nửa</a:t>
                </a:r>
                <a:r>
                  <a:rPr lang="en-US" dirty="0"/>
                  <a:t> </a:t>
                </a:r>
                <a:r>
                  <a:rPr lang="en-US" dirty="0" err="1"/>
                  <a:t>mặt</a:t>
                </a:r>
                <a:r>
                  <a:rPr lang="en-US" dirty="0"/>
                  <a:t> </a:t>
                </a:r>
                <a:r>
                  <a:rPr lang="en-US" dirty="0" err="1"/>
                  <a:t>phẳng</a:t>
                </a:r>
                <a:r>
                  <a:rPr lang="en-US" dirty="0"/>
                  <a:t> </a:t>
                </a:r>
                <a:r>
                  <a:rPr lang="en-US" dirty="0" err="1"/>
                  <a:t>không</a:t>
                </a:r>
                <a:r>
                  <a:rPr lang="en-US" dirty="0"/>
                  <a:t> </a:t>
                </a:r>
                <a:r>
                  <a:rPr lang="en-US" dirty="0" err="1"/>
                  <a:t>bị</a:t>
                </a:r>
                <a:r>
                  <a:rPr lang="en-US" dirty="0"/>
                  <a:t> </a:t>
                </a:r>
                <a:r>
                  <a:rPr lang="en-US" dirty="0" err="1"/>
                  <a:t>gạch</a:t>
                </a:r>
                <a:r>
                  <a:rPr lang="en-US" dirty="0"/>
                  <a:t> ở </a:t>
                </a:r>
                <a:r>
                  <a:rPr lang="en-US" i="1" dirty="0" err="1"/>
                  <a:t>Hình</a:t>
                </a:r>
                <a:r>
                  <a:rPr lang="en-US" i="1" dirty="0"/>
                  <a:t> 5</a:t>
                </a:r>
                <a:r>
                  <a:rPr lang="en-US" dirty="0"/>
                  <a:t> </a:t>
                </a:r>
                <a:r>
                  <a:rPr lang="en-US" dirty="0" err="1"/>
                  <a:t>chứa</a:t>
                </a:r>
                <a:r>
                  <a:rPr lang="en-US" dirty="0"/>
                  <a:t> </a:t>
                </a:r>
                <a:r>
                  <a:rPr lang="en-US" dirty="0" err="1"/>
                  <a:t>điểm</a:t>
                </a:r>
                <a:r>
                  <a:rPr lang="en-US" dirty="0"/>
                  <a:t>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(0;0) </m:t>
                    </m:r>
                  </m:oMath>
                </a14:m>
                <a:r>
                  <a:rPr lang="en-US" dirty="0" err="1"/>
                  <a:t>kể</a:t>
                </a:r>
                <a:r>
                  <a:rPr lang="en-US" dirty="0"/>
                  <a:t> </a:t>
                </a:r>
                <a:r>
                  <a:rPr lang="en-US" dirty="0" err="1"/>
                  <a:t>cả</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𝑑</m:t>
                    </m:r>
                  </m:oMath>
                </a14:m>
                <a:r>
                  <a:rPr lang="en-US" dirty="0"/>
                  <a:t>.</a:t>
                </a:r>
              </a:p>
            </p:txBody>
          </p:sp>
        </mc:Choice>
        <mc:Fallback xmlns="">
          <p:sp>
            <p:nvSpPr>
              <p:cNvPr id="7" name="Hộp Văn bản 6">
                <a:extLst>
                  <a:ext uri="{FF2B5EF4-FFF2-40B4-BE49-F238E27FC236}">
                    <a16:creationId xmlns:a16="http://schemas.microsoft.com/office/drawing/2014/main" id="{0C8E6D19-73A3-5179-5549-93D6527F7F73}"/>
                  </a:ext>
                </a:extLst>
              </p:cNvPr>
              <p:cNvSpPr txBox="1">
                <a:spLocks noRot="1" noChangeAspect="1" noMove="1" noResize="1" noEditPoints="1" noAdjustHandles="1" noChangeArrowheads="1" noChangeShapeType="1" noTextEdit="1"/>
              </p:cNvSpPr>
              <p:nvPr/>
            </p:nvSpPr>
            <p:spPr>
              <a:xfrm>
                <a:off x="587097" y="3835738"/>
                <a:ext cx="7924800" cy="872034"/>
              </a:xfrm>
              <a:prstGeom prst="rect">
                <a:avLst/>
              </a:prstGeom>
              <a:blipFill>
                <a:blip r:embed="rId5"/>
                <a:stretch>
                  <a:fillRect l="-615" b="-10490"/>
                </a:stretch>
              </a:blipFill>
            </p:spPr>
            <p:txBody>
              <a:bodyPr/>
              <a:lstStyle/>
              <a:p>
                <a:r>
                  <a:rPr lang="en-US">
                    <a:noFill/>
                  </a:rPr>
                  <a:t> </a:t>
                </a:r>
              </a:p>
            </p:txBody>
          </p:sp>
        </mc:Fallback>
      </mc:AlternateContent>
    </p:spTree>
    <p:extLst>
      <p:ext uri="{BB962C8B-B14F-4D97-AF65-F5344CB8AC3E}">
        <p14:creationId xmlns:p14="http://schemas.microsoft.com/office/powerpoint/2010/main" val="206331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049F7CAA-9C22-4F60-8F66-E4C0F8A397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253484"/>
            <a:ext cx="1752600" cy="1752600"/>
          </a:xfrm>
          <a:prstGeom prst="rect">
            <a:avLst/>
          </a:prstGeom>
        </p:spPr>
      </p:pic>
      <p:sp>
        <p:nvSpPr>
          <p:cNvPr id="2" name="Sóng 1">
            <a:extLst>
              <a:ext uri="{FF2B5EF4-FFF2-40B4-BE49-F238E27FC236}">
                <a16:creationId xmlns:a16="http://schemas.microsoft.com/office/drawing/2014/main" id="{E412C446-6C4D-6BC9-EBB2-211E2B5BE26B}"/>
              </a:ext>
            </a:extLst>
          </p:cNvPr>
          <p:cNvSpPr/>
          <p:nvPr/>
        </p:nvSpPr>
        <p:spPr>
          <a:xfrm>
            <a:off x="457200" y="209550"/>
            <a:ext cx="1676400" cy="838200"/>
          </a:xfrm>
          <a:prstGeom prst="wave">
            <a:avLst>
              <a:gd name="adj1" fmla="val 12500"/>
              <a:gd name="adj2" fmla="val -389"/>
            </a:avLst>
          </a:prstGeom>
          <a:gradFill rotWithShape="1">
            <a:gsLst>
              <a:gs pos="0">
                <a:srgbClr val="F79646">
                  <a:lumMod val="110000"/>
                  <a:satMod val="105000"/>
                  <a:tint val="67000"/>
                </a:srgbClr>
              </a:gs>
              <a:gs pos="50000">
                <a:srgbClr val="F79646">
                  <a:lumMod val="105000"/>
                  <a:satMod val="103000"/>
                  <a:tint val="73000"/>
                </a:srgbClr>
              </a:gs>
              <a:gs pos="100000">
                <a:srgbClr val="F79646">
                  <a:lumMod val="105000"/>
                  <a:satMod val="109000"/>
                  <a:tint val="81000"/>
                </a:srgbClr>
              </a:gs>
            </a:gsLst>
            <a:lin ang="5400000" scaled="0"/>
          </a:gradFill>
          <a:ln w="6350" cap="flat" cmpd="sng" algn="ctr">
            <a:solidFill>
              <a:srgbClr val="F7964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ea typeface="+mn-ea"/>
                <a:cs typeface="Arial" panose="020B0604020202020204" pitchFamily="34" charset="0"/>
              </a:rPr>
              <a:t>Luyện</a:t>
            </a:r>
            <a:r>
              <a:rPr kumimoji="0" lang="en-US" sz="2000" b="1" i="0" u="none" strike="noStrike" kern="0" cap="none" spc="0" normalizeH="0" baseline="0" noProof="0" dirty="0">
                <a:ln>
                  <a:noFill/>
                </a:ln>
                <a:solidFill>
                  <a:prstClr val="black"/>
                </a:solidFill>
                <a:effectLst/>
                <a:uLnTx/>
                <a:uFillTx/>
                <a:ea typeface="+mn-ea"/>
                <a:cs typeface="Arial" panose="020B0604020202020204" pitchFamily="34" charset="0"/>
              </a:rPr>
              <a:t> </a:t>
            </a:r>
            <a:r>
              <a:rPr kumimoji="0" lang="en-US" sz="2000" b="1" i="0" u="none" strike="noStrike" kern="0" cap="none" spc="0" normalizeH="0" baseline="0" noProof="0" dirty="0" err="1">
                <a:ln>
                  <a:noFill/>
                </a:ln>
                <a:solidFill>
                  <a:prstClr val="black"/>
                </a:solidFill>
                <a:effectLst/>
                <a:uLnTx/>
                <a:uFillTx/>
                <a:ea typeface="+mn-ea"/>
                <a:cs typeface="Arial" panose="020B0604020202020204" pitchFamily="34" charset="0"/>
              </a:rPr>
              <a:t>tập</a:t>
            </a:r>
            <a:r>
              <a:rPr kumimoji="0" lang="en-US" sz="2000" b="1" i="0" u="none" strike="noStrike" kern="0" cap="none" spc="0" normalizeH="0" baseline="0" noProof="0" dirty="0">
                <a:ln>
                  <a:noFill/>
                </a:ln>
                <a:solidFill>
                  <a:prstClr val="black"/>
                </a:solidFill>
                <a:effectLst/>
                <a:uLnTx/>
                <a:uFillTx/>
                <a:ea typeface="+mn-ea"/>
                <a:cs typeface="Arial" panose="020B0604020202020204" pitchFamily="34" charset="0"/>
              </a:rPr>
              <a:t> 2</a:t>
            </a:r>
          </a:p>
        </p:txBody>
      </p:sp>
      <p:sp>
        <p:nvSpPr>
          <p:cNvPr id="3" name="Hộp Văn bản 2">
            <a:extLst>
              <a:ext uri="{FF2B5EF4-FFF2-40B4-BE49-F238E27FC236}">
                <a16:creationId xmlns:a16="http://schemas.microsoft.com/office/drawing/2014/main" id="{6EFA53B4-A3E8-5B7C-8A96-39234F167BD4}"/>
              </a:ext>
            </a:extLst>
          </p:cNvPr>
          <p:cNvSpPr txBox="1"/>
          <p:nvPr/>
        </p:nvSpPr>
        <p:spPr>
          <a:xfrm>
            <a:off x="2133600" y="438150"/>
            <a:ext cx="5638800" cy="369332"/>
          </a:xfrm>
          <a:prstGeom prst="rect">
            <a:avLst/>
          </a:prstGeom>
          <a:noFill/>
        </p:spPr>
        <p:txBody>
          <a:bodyPr wrap="square" rtlCol="0">
            <a:spAutoFit/>
          </a:bodyPr>
          <a:lstStyle/>
          <a:p>
            <a:r>
              <a:rPr lang="en-US" dirty="0" err="1"/>
              <a:t>Biểu</a:t>
            </a:r>
            <a:r>
              <a:rPr lang="en-US" dirty="0"/>
              <a:t> </a:t>
            </a:r>
            <a:r>
              <a:rPr lang="en-US" dirty="0" err="1"/>
              <a:t>diễn</a:t>
            </a:r>
            <a:r>
              <a:rPr lang="en-US" dirty="0"/>
              <a:t> </a:t>
            </a:r>
            <a:r>
              <a:rPr lang="en-US" dirty="0" err="1"/>
              <a:t>miền</a:t>
            </a:r>
            <a:r>
              <a:rPr lang="en-US" dirty="0"/>
              <a:t> </a:t>
            </a:r>
            <a:r>
              <a:rPr lang="en-US" dirty="0" err="1"/>
              <a:t>nghiệm</a:t>
            </a:r>
            <a:r>
              <a:rPr lang="en-US" dirty="0"/>
              <a:t> </a:t>
            </a:r>
            <a:r>
              <a:rPr lang="en-US" dirty="0" err="1"/>
              <a:t>của</a:t>
            </a:r>
            <a:r>
              <a:rPr lang="en-US" dirty="0"/>
              <a:t> </a:t>
            </a:r>
            <a:r>
              <a:rPr lang="en-US" dirty="0" err="1"/>
              <a:t>mỗi</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sau</a:t>
            </a:r>
            <a:endParaRPr lang="en-US" dirty="0"/>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CC06E9E8-86FB-FFEA-9A4F-DEAAB601FF15}"/>
                  </a:ext>
                </a:extLst>
              </p:cNvPr>
              <p:cNvSpPr txBox="1"/>
              <p:nvPr/>
            </p:nvSpPr>
            <p:spPr>
              <a:xfrm>
                <a:off x="381000" y="1086182"/>
                <a:ext cx="1828800" cy="456535"/>
              </a:xfrm>
              <a:prstGeom prst="rect">
                <a:avLst/>
              </a:prstGeom>
              <a:noFill/>
            </p:spPr>
            <p:txBody>
              <a:bodyPr wrap="square">
                <a:spAutoFit/>
              </a:bodyPr>
              <a:lstStyle/>
              <a:p>
                <a:pPr marL="0" marR="0">
                  <a:lnSpc>
                    <a:spcPct val="150000"/>
                  </a:lnSpc>
                  <a:spcBef>
                    <a:spcPts val="0"/>
                  </a:spcBef>
                  <a:spcAft>
                    <a:spcPts val="800"/>
                  </a:spcAft>
                </a:pPr>
                <a:r>
                  <a:rPr lang="nl-NL" sz="1800" dirty="0">
                    <a:effectLst/>
                    <a:ea typeface="Calibri" panose="020F0502020204030204" pitchFamily="34" charset="0"/>
                    <a:cs typeface="Times New Roman" panose="02020603050405020304" pitchFamily="18" charset="0"/>
                  </a:rPr>
                  <a:t>a)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&lt;4</m:t>
                    </m:r>
                  </m:oMath>
                </a14:m>
                <a:endParaRPr lang="en-US" sz="1600" dirty="0">
                  <a:effectLst/>
                  <a:ea typeface="Calibri" panose="020F0502020204030204" pitchFamily="34" charset="0"/>
                  <a:cs typeface="Times New Roman" panose="02020603050405020304" pitchFamily="18" charset="0"/>
                </a:endParaRPr>
              </a:p>
            </p:txBody>
          </p:sp>
        </mc:Choice>
        <mc:Fallback xmlns="">
          <p:sp>
            <p:nvSpPr>
              <p:cNvPr id="7" name="Hộp Văn bản 6">
                <a:extLst>
                  <a:ext uri="{FF2B5EF4-FFF2-40B4-BE49-F238E27FC236}">
                    <a16:creationId xmlns:a16="http://schemas.microsoft.com/office/drawing/2014/main" id="{CC06E9E8-86FB-FFEA-9A4F-DEAAB601FF15}"/>
                  </a:ext>
                </a:extLst>
              </p:cNvPr>
              <p:cNvSpPr txBox="1">
                <a:spLocks noRot="1" noChangeAspect="1" noMove="1" noResize="1" noEditPoints="1" noAdjustHandles="1" noChangeArrowheads="1" noChangeShapeType="1" noTextEdit="1"/>
              </p:cNvSpPr>
              <p:nvPr/>
            </p:nvSpPr>
            <p:spPr>
              <a:xfrm>
                <a:off x="381000" y="1086182"/>
                <a:ext cx="1828800" cy="456535"/>
              </a:xfrm>
              <a:prstGeom prst="rect">
                <a:avLst/>
              </a:prstGeom>
              <a:blipFill>
                <a:blip r:embed="rId4"/>
                <a:stretch>
                  <a:fillRect l="-3000"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A5C45667-736C-CBF8-5218-2A704F0310C5}"/>
                  </a:ext>
                </a:extLst>
              </p:cNvPr>
              <p:cNvSpPr txBox="1"/>
              <p:nvPr/>
            </p:nvSpPr>
            <p:spPr>
              <a:xfrm>
                <a:off x="381000" y="1554718"/>
                <a:ext cx="5029200" cy="3000245"/>
              </a:xfrm>
              <a:prstGeom prst="rect">
                <a:avLst/>
              </a:prstGeom>
              <a:noFill/>
            </p:spPr>
            <p:txBody>
              <a:bodyPr wrap="square">
                <a:spAutoFit/>
              </a:bodyPr>
              <a:lstStyle/>
              <a:p>
                <a:pPr marL="285750" marR="0" indent="-285750" algn="just">
                  <a:lnSpc>
                    <a:spcPct val="150000"/>
                  </a:lnSpc>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Vẽ</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pPr>
                <a:r>
                  <a:rPr lang="en-US" dirty="0">
                    <a:effectLst/>
                    <a:ea typeface="Calibri" panose="020F0502020204030204" pitchFamily="34" charset="0"/>
                    <a:cs typeface="Times New Roman" panose="02020603050405020304" pitchFamily="18" charset="0"/>
                  </a:rPr>
                  <a:t>Cho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 </m:t>
                    </m:r>
                  </m:oMath>
                </a14:m>
                <a:r>
                  <a:rPr lang="en-US" dirty="0" err="1">
                    <a:effectLst/>
                    <a:ea typeface="Calibri" panose="020F0502020204030204" pitchFamily="34" charset="0"/>
                    <a:cs typeface="Times New Roman" panose="02020603050405020304" pitchFamily="18" charset="0"/>
                  </a:rPr>
                  <a:t>thì</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 2</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cho</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 </m:t>
                    </m:r>
                  </m:oMath>
                </a14:m>
                <a:r>
                  <a:rPr lang="en-US" dirty="0" err="1">
                    <a:effectLst/>
                    <a:ea typeface="Calibri" panose="020F0502020204030204" pitchFamily="34" charset="0"/>
                    <a:cs typeface="Times New Roman" panose="02020603050405020304" pitchFamily="18" charset="0"/>
                  </a:rPr>
                  <a:t>thì</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a:t>
                </a:r>
                <a:r>
                  <a:rPr lang="en-US" dirty="0">
                    <a:effectLst/>
                    <a:ea typeface="Calibri" panose="020F0502020204030204" pitchFamily="34" charset="0"/>
                    <a:cs typeface="Times New Roman" panose="02020603050405020304" pitchFamily="18" charset="0"/>
                  </a:rPr>
                  <a:t> qua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(0;−2) </m:t>
                    </m:r>
                  </m:oMath>
                </a14:m>
                <a:r>
                  <a:rPr lang="en-US" dirty="0" err="1">
                    <a:effectLst/>
                    <a:ea typeface="Calibri" panose="020F0502020204030204" pitchFamily="34" charset="0"/>
                    <a:cs typeface="Times New Roman" panose="02020603050405020304" pitchFamily="18" charset="0"/>
                  </a:rPr>
                  <a:t>và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(4;0).</m:t>
                    </m:r>
                  </m:oMath>
                </a14:m>
                <a:endParaRPr lang="en-US" dirty="0">
                  <a:effectLst/>
                  <a:ea typeface="Calibri" panose="020F0502020204030204" pitchFamily="34" charset="0"/>
                  <a:cs typeface="Times New Roman" panose="02020603050405020304" pitchFamily="18" charset="0"/>
                </a:endParaRPr>
              </a:p>
              <a:p>
                <a:pPr marL="285750" marR="0" indent="-285750" algn="just">
                  <a:lnSpc>
                    <a:spcPct val="150000"/>
                  </a:lnSpc>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Lấy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(0;0). </m:t>
                    </m:r>
                  </m:oMath>
                </a14:m>
                <a:r>
                  <a:rPr lang="en-US" dirty="0">
                    <a:effectLst/>
                    <a:ea typeface="Calibri" panose="020F0502020204030204" pitchFamily="34" charset="0"/>
                    <a:cs typeface="Times New Roman" panose="02020603050405020304" pitchFamily="18" charset="0"/>
                  </a:rPr>
                  <a:t>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 – 0=0&lt;4</m:t>
                    </m:r>
                  </m:oMath>
                </a14:m>
                <a:r>
                  <a:rPr lang="en-US" dirty="0">
                    <a:effectLst/>
                    <a:ea typeface="Calibri" panose="020F0502020204030204" pitchFamily="34" charset="0"/>
                    <a:cs typeface="Times New Roman" panose="02020603050405020304" pitchFamily="18" charset="0"/>
                  </a:rPr>
                  <a:t>.</a:t>
                </a:r>
              </a:p>
              <a:p>
                <a:pPr>
                  <a:lnSpc>
                    <a:spcPct val="150000"/>
                  </a:lnSpc>
                </a:pPr>
                <a:r>
                  <a:rPr lang="en-US" dirty="0" err="1">
                    <a:effectLst/>
                    <a:ea typeface="Calibri" panose="020F0502020204030204" pitchFamily="34" charset="0"/>
                  </a:rPr>
                  <a:t>Vậy</a:t>
                </a:r>
                <a:r>
                  <a:rPr lang="en-US" dirty="0">
                    <a:effectLst/>
                    <a:ea typeface="Calibri" panose="020F0502020204030204" pitchFamily="34" charset="0"/>
                  </a:rPr>
                  <a:t> </a:t>
                </a:r>
                <a:r>
                  <a:rPr lang="en-US" dirty="0" err="1">
                    <a:effectLst/>
                    <a:ea typeface="Calibri" panose="020F0502020204030204" pitchFamily="34" charset="0"/>
                  </a:rPr>
                  <a:t>miền</a:t>
                </a:r>
                <a:r>
                  <a:rPr lang="en-US" dirty="0">
                    <a:effectLst/>
                    <a:ea typeface="Calibri" panose="020F0502020204030204" pitchFamily="34" charset="0"/>
                  </a:rPr>
                  <a:t> </a:t>
                </a:r>
                <a:r>
                  <a:rPr lang="en-US" dirty="0" err="1">
                    <a:effectLst/>
                    <a:ea typeface="Calibri" panose="020F0502020204030204" pitchFamily="34" charset="0"/>
                  </a:rPr>
                  <a:t>nghiệm</a:t>
                </a:r>
                <a:r>
                  <a:rPr lang="en-US" dirty="0">
                    <a:effectLst/>
                    <a:ea typeface="Calibri" panose="020F0502020204030204" pitchFamily="34" charset="0"/>
                  </a:rPr>
                  <a:t> </a:t>
                </a:r>
                <a:r>
                  <a:rPr lang="en-US" dirty="0" err="1">
                    <a:effectLst/>
                    <a:ea typeface="Calibri" panose="020F0502020204030204" pitchFamily="34" charset="0"/>
                  </a:rPr>
                  <a:t>của</a:t>
                </a:r>
                <a:r>
                  <a:rPr lang="en-US" dirty="0">
                    <a:effectLst/>
                    <a:ea typeface="Calibri" panose="020F0502020204030204" pitchFamily="34" charset="0"/>
                  </a:rPr>
                  <a:t> </a:t>
                </a:r>
                <a:r>
                  <a:rPr lang="en-US" dirty="0" err="1">
                    <a:effectLst/>
                    <a:ea typeface="Calibri" panose="020F0502020204030204" pitchFamily="34" charset="0"/>
                  </a:rPr>
                  <a:t>bất</a:t>
                </a:r>
                <a:r>
                  <a:rPr lang="en-US" dirty="0">
                    <a:effectLst/>
                    <a:ea typeface="Calibri" panose="020F0502020204030204" pitchFamily="34" charset="0"/>
                  </a:rPr>
                  <a:t> </a:t>
                </a:r>
                <a:r>
                  <a:rPr lang="en-US" dirty="0" err="1">
                    <a:effectLst/>
                    <a:ea typeface="Calibri" panose="020F0502020204030204" pitchFamily="34" charset="0"/>
                  </a:rPr>
                  <a:t>phương</a:t>
                </a:r>
                <a:r>
                  <a:rPr lang="en-US" dirty="0">
                    <a:effectLst/>
                    <a:ea typeface="Calibri" panose="020F0502020204030204" pitchFamily="34" charset="0"/>
                  </a:rPr>
                  <a:t> </a:t>
                </a:r>
                <a:r>
                  <a:rPr lang="en-US" dirty="0" err="1">
                    <a:effectLst/>
                    <a:ea typeface="Calibri" panose="020F0502020204030204" pitchFamily="34" charset="0"/>
                  </a:rPr>
                  <a:t>trình</a:t>
                </a:r>
                <a:r>
                  <a:rPr lang="en-US" dirty="0">
                    <a:effectLst/>
                    <a:ea typeface="Calibri" panose="020F0502020204030204" pitchFamily="34"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rPr>
                      <m:t>𝑥</m:t>
                    </m:r>
                    <m:r>
                      <a:rPr lang="en-US" i="1" dirty="0" smtClean="0">
                        <a:effectLst/>
                        <a:latin typeface="Cambria Math" panose="02040503050406030204" pitchFamily="18" charset="0"/>
                        <a:ea typeface="Calibri" panose="020F0502020204030204" pitchFamily="34" charset="0"/>
                      </a:rPr>
                      <m:t> –2</m:t>
                    </m:r>
                    <m:r>
                      <a:rPr lang="en-US" i="1" dirty="0" smtClean="0">
                        <a:effectLst/>
                        <a:latin typeface="Cambria Math" panose="02040503050406030204" pitchFamily="18" charset="0"/>
                        <a:ea typeface="Calibri" panose="020F0502020204030204" pitchFamily="34" charset="0"/>
                      </a:rPr>
                      <m:t>𝑦</m:t>
                    </m:r>
                    <m:r>
                      <a:rPr lang="en-US" i="1" dirty="0" smtClean="0">
                        <a:effectLst/>
                        <a:latin typeface="Cambria Math" panose="02040503050406030204" pitchFamily="18" charset="0"/>
                        <a:ea typeface="Calibri" panose="020F0502020204030204" pitchFamily="34" charset="0"/>
                      </a:rPr>
                      <m:t>&lt;4</m:t>
                    </m:r>
                  </m:oMath>
                </a14:m>
                <a:r>
                  <a:rPr lang="en-US" dirty="0">
                    <a:effectLst/>
                    <a:ea typeface="Calibri" panose="020F0502020204030204" pitchFamily="34" charset="0"/>
                  </a:rPr>
                  <a:t> </a:t>
                </a:r>
                <a:r>
                  <a:rPr lang="en-US" dirty="0" err="1">
                    <a:effectLst/>
                    <a:ea typeface="Calibri" panose="020F0502020204030204" pitchFamily="34" charset="0"/>
                  </a:rPr>
                  <a:t>là</a:t>
                </a:r>
                <a:r>
                  <a:rPr lang="en-US" dirty="0">
                    <a:effectLst/>
                    <a:ea typeface="Calibri" panose="020F0502020204030204" pitchFamily="34" charset="0"/>
                  </a:rPr>
                  <a:t> </a:t>
                </a:r>
                <a:r>
                  <a:rPr lang="en-US" dirty="0" err="1">
                    <a:effectLst/>
                    <a:ea typeface="Calibri" panose="020F0502020204030204" pitchFamily="34" charset="0"/>
                  </a:rPr>
                  <a:t>nửa</a:t>
                </a:r>
                <a:r>
                  <a:rPr lang="en-US" dirty="0">
                    <a:effectLst/>
                    <a:ea typeface="Calibri" panose="020F0502020204030204" pitchFamily="34" charset="0"/>
                  </a:rPr>
                  <a:t> </a:t>
                </a:r>
                <a:r>
                  <a:rPr lang="en-US" dirty="0" err="1">
                    <a:effectLst/>
                    <a:ea typeface="Calibri" panose="020F0502020204030204" pitchFamily="34" charset="0"/>
                  </a:rPr>
                  <a:t>mặt</a:t>
                </a:r>
                <a:r>
                  <a:rPr lang="en-US" dirty="0">
                    <a:effectLst/>
                    <a:ea typeface="Calibri" panose="020F0502020204030204" pitchFamily="34" charset="0"/>
                  </a:rPr>
                  <a:t> </a:t>
                </a:r>
                <a:r>
                  <a:rPr lang="en-US" dirty="0" err="1">
                    <a:effectLst/>
                    <a:ea typeface="Calibri" panose="020F0502020204030204" pitchFamily="34" charset="0"/>
                  </a:rPr>
                  <a:t>phẳng</a:t>
                </a:r>
                <a:r>
                  <a:rPr lang="en-US" dirty="0">
                    <a:effectLst/>
                    <a:ea typeface="Calibri" panose="020F0502020204030204" pitchFamily="34" charset="0"/>
                  </a:rPr>
                  <a:t> </a:t>
                </a:r>
                <a:r>
                  <a:rPr lang="en-US" dirty="0" err="1">
                    <a:effectLst/>
                    <a:ea typeface="Calibri" panose="020F0502020204030204" pitchFamily="34" charset="0"/>
                  </a:rPr>
                  <a:t>không</a:t>
                </a:r>
                <a:r>
                  <a:rPr lang="en-US" dirty="0">
                    <a:effectLst/>
                    <a:ea typeface="Calibri" panose="020F0502020204030204" pitchFamily="34" charset="0"/>
                  </a:rPr>
                  <a:t> </a:t>
                </a:r>
                <a:r>
                  <a:rPr lang="en-US" dirty="0" err="1">
                    <a:effectLst/>
                    <a:ea typeface="Calibri" panose="020F0502020204030204" pitchFamily="34" charset="0"/>
                  </a:rPr>
                  <a:t>bị</a:t>
                </a:r>
                <a:r>
                  <a:rPr lang="en-US" dirty="0">
                    <a:effectLst/>
                    <a:ea typeface="Calibri" panose="020F0502020204030204" pitchFamily="34" charset="0"/>
                  </a:rPr>
                  <a:t> </a:t>
                </a:r>
                <a:r>
                  <a:rPr lang="en-US" dirty="0" err="1">
                    <a:effectLst/>
                    <a:ea typeface="Calibri" panose="020F0502020204030204" pitchFamily="34" charset="0"/>
                  </a:rPr>
                  <a:t>gạch</a:t>
                </a:r>
                <a:r>
                  <a:rPr lang="en-US" dirty="0">
                    <a:effectLst/>
                    <a:ea typeface="Calibri" panose="020F0502020204030204" pitchFamily="34" charset="0"/>
                  </a:rPr>
                  <a:t> </a:t>
                </a:r>
                <a:r>
                  <a:rPr lang="en-US" dirty="0" err="1">
                    <a:effectLst/>
                    <a:ea typeface="Calibri" panose="020F0502020204030204" pitchFamily="34" charset="0"/>
                  </a:rPr>
                  <a:t>chứa</a:t>
                </a:r>
                <a:r>
                  <a:rPr lang="en-US" dirty="0">
                    <a:effectLst/>
                    <a:ea typeface="Calibri" panose="020F0502020204030204" pitchFamily="34" charset="0"/>
                  </a:rPr>
                  <a:t> </a:t>
                </a:r>
                <a:r>
                  <a:rPr lang="en-US" dirty="0" err="1">
                    <a:effectLst/>
                    <a:ea typeface="Calibri" panose="020F0502020204030204" pitchFamily="34" charset="0"/>
                  </a:rPr>
                  <a:t>điểm</a:t>
                </a:r>
                <a:r>
                  <a:rPr lang="en-US" dirty="0">
                    <a:effectLst/>
                    <a:ea typeface="Calibri" panose="020F0502020204030204" pitchFamily="34"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rPr>
                      <m:t>𝑂</m:t>
                    </m:r>
                    <m:r>
                      <a:rPr lang="en-US" i="1" dirty="0" smtClean="0">
                        <a:effectLst/>
                        <a:latin typeface="Cambria Math" panose="02040503050406030204" pitchFamily="18" charset="0"/>
                        <a:ea typeface="Calibri" panose="020F0502020204030204" pitchFamily="34" charset="0"/>
                      </a:rPr>
                      <m:t>(0;0) </m:t>
                    </m:r>
                  </m:oMath>
                </a14:m>
                <a:r>
                  <a:rPr lang="en-US" dirty="0" err="1">
                    <a:effectLst/>
                    <a:ea typeface="Calibri" panose="020F0502020204030204" pitchFamily="34" charset="0"/>
                  </a:rPr>
                  <a:t>không</a:t>
                </a:r>
                <a:r>
                  <a:rPr lang="en-US" dirty="0">
                    <a:effectLst/>
                    <a:ea typeface="Calibri" panose="020F0502020204030204" pitchFamily="34" charset="0"/>
                  </a:rPr>
                  <a:t> </a:t>
                </a:r>
                <a:r>
                  <a:rPr lang="en-US" dirty="0" err="1">
                    <a:effectLst/>
                    <a:ea typeface="Calibri" panose="020F0502020204030204" pitchFamily="34" charset="0"/>
                  </a:rPr>
                  <a:t>kể</a:t>
                </a:r>
                <a:r>
                  <a:rPr lang="en-US" dirty="0">
                    <a:effectLst/>
                    <a:ea typeface="Calibri" panose="020F0502020204030204" pitchFamily="34" charset="0"/>
                  </a:rPr>
                  <a:t> </a:t>
                </a:r>
                <a:r>
                  <a:rPr lang="en-US" dirty="0" err="1">
                    <a:effectLst/>
                    <a:ea typeface="Calibri" panose="020F0502020204030204" pitchFamily="34" charset="0"/>
                  </a:rPr>
                  <a:t>đường</a:t>
                </a:r>
                <a:r>
                  <a:rPr lang="en-US" dirty="0">
                    <a:effectLst/>
                    <a:ea typeface="Calibri" panose="020F0502020204030204" pitchFamily="34" charset="0"/>
                  </a:rPr>
                  <a:t> </a:t>
                </a:r>
                <a:r>
                  <a:rPr lang="en-US" dirty="0" err="1">
                    <a:effectLst/>
                    <a:ea typeface="Calibri" panose="020F0502020204030204" pitchFamily="34" charset="0"/>
                  </a:rPr>
                  <a:t>thẳng</a:t>
                </a:r>
                <a:r>
                  <a:rPr lang="en-US" dirty="0">
                    <a:effectLst/>
                    <a:ea typeface="Calibri" panose="020F0502020204030204" pitchFamily="34"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rPr>
                      <m:t>𝑑</m:t>
                    </m:r>
                  </m:oMath>
                </a14:m>
                <a:r>
                  <a:rPr lang="en-US" dirty="0">
                    <a:effectLst/>
                    <a:ea typeface="Calibri" panose="020F0502020204030204" pitchFamily="34" charset="0"/>
                  </a:rPr>
                  <a:t>.</a:t>
                </a:r>
                <a:endParaRPr lang="en-US" dirty="0"/>
              </a:p>
            </p:txBody>
          </p:sp>
        </mc:Choice>
        <mc:Fallback xmlns="">
          <p:sp>
            <p:nvSpPr>
              <p:cNvPr id="10" name="Hộp Văn bản 9">
                <a:extLst>
                  <a:ext uri="{FF2B5EF4-FFF2-40B4-BE49-F238E27FC236}">
                    <a16:creationId xmlns:a16="http://schemas.microsoft.com/office/drawing/2014/main" id="{A5C45667-736C-CBF8-5218-2A704F0310C5}"/>
                  </a:ext>
                </a:extLst>
              </p:cNvPr>
              <p:cNvSpPr txBox="1">
                <a:spLocks noRot="1" noChangeAspect="1" noMove="1" noResize="1" noEditPoints="1" noAdjustHandles="1" noChangeArrowheads="1" noChangeShapeType="1" noTextEdit="1"/>
              </p:cNvSpPr>
              <p:nvPr/>
            </p:nvSpPr>
            <p:spPr>
              <a:xfrm>
                <a:off x="381000" y="1554718"/>
                <a:ext cx="5029200" cy="3000245"/>
              </a:xfrm>
              <a:prstGeom prst="rect">
                <a:avLst/>
              </a:prstGeom>
              <a:blipFill>
                <a:blip r:embed="rId5"/>
                <a:stretch>
                  <a:fillRect l="-1091" r="-2182" b="-813"/>
                </a:stretch>
              </a:blipFill>
            </p:spPr>
            <p:txBody>
              <a:bodyPr/>
              <a:lstStyle/>
              <a:p>
                <a:r>
                  <a:rPr lang="en-US">
                    <a:noFill/>
                  </a:rPr>
                  <a:t> </a:t>
                </a:r>
              </a:p>
            </p:txBody>
          </p:sp>
        </mc:Fallback>
      </mc:AlternateContent>
      <p:pic>
        <p:nvPicPr>
          <p:cNvPr id="11" name="Picture 40">
            <a:extLst>
              <a:ext uri="{FF2B5EF4-FFF2-40B4-BE49-F238E27FC236}">
                <a16:creationId xmlns:a16="http://schemas.microsoft.com/office/drawing/2014/main" id="{06B297DE-0D6B-1E87-69E2-21837ED7C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5160" y="1428750"/>
            <a:ext cx="3445549" cy="3000245"/>
          </a:xfrm>
          <a:prstGeom prst="rect">
            <a:avLst/>
          </a:prstGeom>
        </p:spPr>
      </p:pic>
    </p:spTree>
    <p:extLst>
      <p:ext uri="{BB962C8B-B14F-4D97-AF65-F5344CB8AC3E}">
        <p14:creationId xmlns:p14="http://schemas.microsoft.com/office/powerpoint/2010/main" val="209135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fade">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77200" y="3638550"/>
            <a:ext cx="1141679" cy="1594237"/>
          </a:xfrm>
          <a:prstGeom prst="rect">
            <a:avLst/>
          </a:prstGeom>
        </p:spPr>
      </p:pic>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8E157216-8BCA-972F-B9C2-A9F8EEBD281D}"/>
                  </a:ext>
                </a:extLst>
              </p:cNvPr>
              <p:cNvSpPr txBox="1"/>
              <p:nvPr/>
            </p:nvSpPr>
            <p:spPr>
              <a:xfrm>
                <a:off x="304800" y="473740"/>
                <a:ext cx="4634367" cy="4196020"/>
              </a:xfrm>
              <a:prstGeom prst="rect">
                <a:avLst/>
              </a:prstGeom>
              <a:noFill/>
            </p:spPr>
            <p:txBody>
              <a:bodyPr wrap="square">
                <a:spAutoFit/>
              </a:bodyPr>
              <a:lstStyle/>
              <a:p>
                <a:pPr marL="0" marR="0" algn="just">
                  <a:lnSpc>
                    <a:spcPct val="150000"/>
                  </a:lnSpc>
                  <a:spcBef>
                    <a:spcPts val="0"/>
                  </a:spcBef>
                </a:pPr>
                <a:r>
                  <a:rPr lang="en-US" dirty="0">
                    <a:effectLst/>
                    <a:ea typeface="Calibri" panose="020F0502020204030204" pitchFamily="34" charset="0"/>
                    <a:cs typeface="Times New Roman" panose="02020603050405020304" pitchFamily="18" charset="0"/>
                  </a:rPr>
                  <a:t>b)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+3</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≥6</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pP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Vẽ</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+3</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=6</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pPr>
                <a:r>
                  <a:rPr lang="en-US" dirty="0">
                    <a:effectLst/>
                    <a:ea typeface="Calibri" panose="020F0502020204030204" pitchFamily="34" charset="0"/>
                    <a:cs typeface="Times New Roman" panose="02020603050405020304" pitchFamily="18" charset="0"/>
                  </a:rPr>
                  <a:t>Cho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 </m:t>
                    </m:r>
                  </m:oMath>
                </a14:m>
                <a:r>
                  <a:rPr lang="en-US" dirty="0" err="1">
                    <a:effectLst/>
                    <a:ea typeface="Calibri" panose="020F0502020204030204" pitchFamily="34" charset="0"/>
                    <a:cs typeface="Times New Roman" panose="02020603050405020304" pitchFamily="18" charset="0"/>
                  </a:rPr>
                  <a:t>thì</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cho</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 </m:t>
                    </m:r>
                  </m:oMath>
                </a14:m>
                <a:r>
                  <a:rPr lang="en-US" dirty="0" err="1">
                    <a:effectLst/>
                    <a:ea typeface="Calibri" panose="020F0502020204030204" pitchFamily="34" charset="0"/>
                    <a:cs typeface="Times New Roman" panose="02020603050405020304" pitchFamily="18" charset="0"/>
                  </a:rPr>
                  <a:t>thì</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=6</m:t>
                    </m:r>
                  </m:oMath>
                </a14:m>
                <a:r>
                  <a:rPr lang="en-US" dirty="0">
                    <a:effectLst/>
                    <a:ea typeface="Calibri" panose="020F0502020204030204" pitchFamily="34" charset="0"/>
                    <a:cs typeface="Times New Roman" panose="02020603050405020304" pitchFamily="18" charset="0"/>
                  </a:rPr>
                  <a:t>, do </a:t>
                </a:r>
                <a:r>
                  <a:rPr lang="en-US" dirty="0" err="1">
                    <a:effectLst/>
                    <a:ea typeface="Calibri" panose="020F0502020204030204" pitchFamily="34" charset="0"/>
                    <a:cs typeface="Times New Roman" panose="02020603050405020304" pitchFamily="18" charset="0"/>
                  </a:rPr>
                  <a:t>đó</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a:t>
                </a:r>
                <a:r>
                  <a:rPr lang="en-US" dirty="0">
                    <a:effectLst/>
                    <a:ea typeface="Calibri" panose="020F0502020204030204" pitchFamily="34" charset="0"/>
                    <a:cs typeface="Times New Roman" panose="02020603050405020304" pitchFamily="18" charset="0"/>
                  </a:rPr>
                  <a:t> qua </a:t>
                </a:r>
                <a:r>
                  <a:rPr lang="en-US" dirty="0" err="1">
                    <a:effectLst/>
                    <a:ea typeface="Calibri" panose="020F0502020204030204" pitchFamily="34" charset="0"/>
                    <a:cs typeface="Times New Roman" panose="02020603050405020304" pitchFamily="18" charset="0"/>
                  </a:rPr>
                  <a:t>hai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(0;2) </m:t>
                    </m:r>
                  </m:oMath>
                </a14:m>
                <a:r>
                  <a:rPr lang="en-US" dirty="0" err="1">
                    <a:effectLst/>
                    <a:ea typeface="Calibri" panose="020F0502020204030204" pitchFamily="34" charset="0"/>
                    <a:cs typeface="Times New Roman" panose="02020603050405020304" pitchFamily="18" charset="0"/>
                  </a:rPr>
                  <a:t>và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(6;0)</m:t>
                    </m:r>
                  </m:oMath>
                </a14:m>
                <a:r>
                  <a:rPr lang="en-US" dirty="0">
                    <a:effectLst/>
                    <a:ea typeface="Calibri" panose="020F0502020204030204" pitchFamily="34" charset="0"/>
                    <a:cs typeface="Times New Roman" panose="02020603050405020304" pitchFamily="18" charset="0"/>
                  </a:rPr>
                  <a:t>. </a:t>
                </a:r>
              </a:p>
              <a:p>
                <a:pPr marL="0" marR="0" algn="just">
                  <a:lnSpc>
                    <a:spcPct val="150000"/>
                  </a:lnSpc>
                  <a:spcBef>
                    <a:spcPts val="0"/>
                  </a:spcBef>
                </a:pP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Lấy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(0;0)</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0+3.0=0&lt;6</m:t>
                    </m:r>
                  </m:oMath>
                </a14:m>
                <a:r>
                  <a:rPr lang="en-US" dirty="0">
                    <a:effectLst/>
                    <a:ea typeface="Calibri" panose="020F0502020204030204" pitchFamily="34" charset="0"/>
                    <a:cs typeface="Times New Roman" panose="02020603050405020304" pitchFamily="18" charset="0"/>
                  </a:rPr>
                  <a:t>. </a:t>
                </a:r>
              </a:p>
              <a:p>
                <a:pPr marL="0" marR="0" algn="just">
                  <a:lnSpc>
                    <a:spcPct val="150000"/>
                  </a:lnSpc>
                  <a:spcBef>
                    <a:spcPts val="0"/>
                  </a:spcBef>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miền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p>
              <a:p>
                <a:pPr marL="0" marR="0" algn="just">
                  <a:lnSpc>
                    <a:spcPct val="150000"/>
                  </a:lnSpc>
                  <a:spcBef>
                    <a:spcPts val="0"/>
                  </a:spcBef>
                </a:pP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+3</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≥6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nửa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mặt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phẳng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không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bị</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gạch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không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chứa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(0;0)</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kể</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cả</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dirty="0">
                    <a:effectLst/>
                    <a:ea typeface="Calibri" panose="020F0502020204030204" pitchFamily="34" charset="0"/>
                    <a:cs typeface="Times New Roman" panose="02020603050405020304" pitchFamily="18" charset="0"/>
                  </a:rPr>
                  <a:t>. </a:t>
                </a:r>
              </a:p>
            </p:txBody>
          </p:sp>
        </mc:Choice>
        <mc:Fallback xmlns="">
          <p:sp>
            <p:nvSpPr>
              <p:cNvPr id="5" name="Hộp Văn bản 4">
                <a:extLst>
                  <a:ext uri="{FF2B5EF4-FFF2-40B4-BE49-F238E27FC236}">
                    <a16:creationId xmlns:a16="http://schemas.microsoft.com/office/drawing/2014/main" id="{8E157216-8BCA-972F-B9C2-A9F8EEBD281D}"/>
                  </a:ext>
                </a:extLst>
              </p:cNvPr>
              <p:cNvSpPr txBox="1">
                <a:spLocks noRot="1" noChangeAspect="1" noMove="1" noResize="1" noEditPoints="1" noAdjustHandles="1" noChangeArrowheads="1" noChangeShapeType="1" noTextEdit="1"/>
              </p:cNvSpPr>
              <p:nvPr/>
            </p:nvSpPr>
            <p:spPr>
              <a:xfrm>
                <a:off x="304800" y="473740"/>
                <a:ext cx="4634367" cy="4196020"/>
              </a:xfrm>
              <a:prstGeom prst="rect">
                <a:avLst/>
              </a:prstGeom>
              <a:blipFill>
                <a:blip r:embed="rId4"/>
                <a:stretch>
                  <a:fillRect l="-1053" r="-2368" b="-1453"/>
                </a:stretch>
              </a:blipFill>
            </p:spPr>
            <p:txBody>
              <a:bodyPr/>
              <a:lstStyle/>
              <a:p>
                <a:r>
                  <a:rPr lang="en-US">
                    <a:noFill/>
                  </a:rPr>
                  <a:t> </a:t>
                </a:r>
              </a:p>
            </p:txBody>
          </p:sp>
        </mc:Fallback>
      </mc:AlternateContent>
      <p:pic>
        <p:nvPicPr>
          <p:cNvPr id="6" name="Picture 13">
            <a:extLst>
              <a:ext uri="{FF2B5EF4-FFF2-40B4-BE49-F238E27FC236}">
                <a16:creationId xmlns:a16="http://schemas.microsoft.com/office/drawing/2014/main" id="{5A3E3ED9-A94E-3D5E-EA9E-09DAAABD92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742950"/>
            <a:ext cx="3740967" cy="2686050"/>
          </a:xfrm>
          <a:prstGeom prst="rect">
            <a:avLst/>
          </a:prstGeom>
        </p:spPr>
      </p:pic>
    </p:spTree>
    <p:extLst>
      <p:ext uri="{BB962C8B-B14F-4D97-AF65-F5344CB8AC3E}">
        <p14:creationId xmlns:p14="http://schemas.microsoft.com/office/powerpoint/2010/main" val="43803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3056670"/>
            <a:ext cx="2133600" cy="2133600"/>
          </a:xfrm>
          <a:prstGeom prst="rect">
            <a:avLst/>
          </a:prstGeom>
        </p:spPr>
      </p:pic>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D3AD0B98-6B54-D684-C8EF-5644E4C03335}"/>
                  </a:ext>
                </a:extLst>
              </p:cNvPr>
              <p:cNvSpPr txBox="1"/>
              <p:nvPr/>
            </p:nvSpPr>
            <p:spPr>
              <a:xfrm>
                <a:off x="342900" y="383800"/>
                <a:ext cx="8458200" cy="1703030"/>
              </a:xfrm>
              <a:prstGeom prst="rect">
                <a:avLst/>
              </a:prstGeom>
              <a:noFill/>
            </p:spPr>
            <p:txBody>
              <a:bodyPr wrap="square">
                <a:spAutoFit/>
              </a:bodyPr>
              <a:lstStyle/>
              <a:p>
                <a:pPr marL="0" marR="0" algn="just">
                  <a:lnSpc>
                    <a:spcPct val="150000"/>
                  </a:lnSpc>
                  <a:spcBef>
                    <a:spcPts val="0"/>
                  </a:spcBef>
                </a:pPr>
                <a:r>
                  <a:rPr lang="nl-NL" b="1" dirty="0">
                    <a:effectLst/>
                    <a:ea typeface="Calibri" panose="020F0502020204030204" pitchFamily="34" charset="0"/>
                    <a:cs typeface="Times New Roman" panose="02020603050405020304" pitchFamily="18" charset="0"/>
                  </a:rPr>
                  <a:t>Chú ý: </a:t>
                </a:r>
                <a:r>
                  <a:rPr lang="nl-NL" dirty="0">
                    <a:effectLst/>
                    <a:ea typeface="Calibri" panose="020F0502020204030204" pitchFamily="34" charset="0"/>
                    <a:cs typeface="Times New Roman" panose="02020603050405020304" pitchFamily="18" charset="0"/>
                  </a:rPr>
                  <a:t>Thông thường khi sử dụng phần mềm toán học để biểu diễn miền nghiệm của bất phương trình bậc nhất hai ẩn, miền nghiệm của bất phương trình đó được tô màu. </a:t>
                </a:r>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pPr>
                <a:r>
                  <a:rPr lang="nl-NL" dirty="0">
                    <a:effectLst/>
                    <a:ea typeface="Calibri" panose="020F0502020204030204" pitchFamily="34" charset="0"/>
                    <a:cs typeface="Times New Roman" panose="02020603050405020304" pitchFamily="18" charset="0"/>
                  </a:rPr>
                  <a:t>Chẳng hạn, miền nghiệm của bất phương trình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&gt;−1 </m:t>
                    </m:r>
                  </m:oMath>
                </a14:m>
                <a:r>
                  <a:rPr lang="nl-NL" dirty="0">
                    <a:effectLst/>
                    <a:ea typeface="Calibri" panose="020F0502020204030204" pitchFamily="34" charset="0"/>
                    <a:cs typeface="Times New Roman" panose="02020603050405020304" pitchFamily="18" charset="0"/>
                  </a:rPr>
                  <a:t>đươc tô như </a:t>
                </a:r>
                <a:r>
                  <a:rPr lang="nl-NL" i="1" dirty="0">
                    <a:effectLst/>
                    <a:ea typeface="Calibri" panose="020F0502020204030204" pitchFamily="34" charset="0"/>
                    <a:cs typeface="Times New Roman" panose="02020603050405020304" pitchFamily="18" charset="0"/>
                  </a:rPr>
                  <a:t>Hình 6</a:t>
                </a:r>
                <a:r>
                  <a:rPr lang="nl-NL" dirty="0">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p:txBody>
          </p:sp>
        </mc:Choice>
        <mc:Fallback xmlns="">
          <p:sp>
            <p:nvSpPr>
              <p:cNvPr id="4" name="Hộp Văn bản 3">
                <a:extLst>
                  <a:ext uri="{FF2B5EF4-FFF2-40B4-BE49-F238E27FC236}">
                    <a16:creationId xmlns:a16="http://schemas.microsoft.com/office/drawing/2014/main" id="{D3AD0B98-6B54-D684-C8EF-5644E4C03335}"/>
                  </a:ext>
                </a:extLst>
              </p:cNvPr>
              <p:cNvSpPr txBox="1">
                <a:spLocks noRot="1" noChangeAspect="1" noMove="1" noResize="1" noEditPoints="1" noAdjustHandles="1" noChangeArrowheads="1" noChangeShapeType="1" noTextEdit="1"/>
              </p:cNvSpPr>
              <p:nvPr/>
            </p:nvSpPr>
            <p:spPr>
              <a:xfrm>
                <a:off x="342900" y="383800"/>
                <a:ext cx="8458200" cy="1703030"/>
              </a:xfrm>
              <a:prstGeom prst="rect">
                <a:avLst/>
              </a:prstGeom>
              <a:blipFill>
                <a:blip r:embed="rId4"/>
                <a:stretch>
                  <a:fillRect l="-576" r="-576" b="-5018"/>
                </a:stretch>
              </a:blipFill>
            </p:spPr>
            <p:txBody>
              <a:bodyPr/>
              <a:lstStyle/>
              <a:p>
                <a:r>
                  <a:rPr lang="en-US">
                    <a:noFill/>
                  </a:rPr>
                  <a:t> </a:t>
                </a:r>
              </a:p>
            </p:txBody>
          </p:sp>
        </mc:Fallback>
      </mc:AlternateContent>
      <p:pic>
        <p:nvPicPr>
          <p:cNvPr id="5" name="Hình ảnh 4">
            <a:extLst>
              <a:ext uri="{FF2B5EF4-FFF2-40B4-BE49-F238E27FC236}">
                <a16:creationId xmlns:a16="http://schemas.microsoft.com/office/drawing/2014/main" id="{5FA023A3-5339-9C9C-A113-BA79E62986A9}"/>
              </a:ext>
            </a:extLst>
          </p:cNvPr>
          <p:cNvPicPr>
            <a:picLocks noChangeAspect="1"/>
          </p:cNvPicPr>
          <p:nvPr/>
        </p:nvPicPr>
        <p:blipFill>
          <a:blip r:embed="rId5"/>
          <a:stretch>
            <a:fillRect/>
          </a:stretch>
        </p:blipFill>
        <p:spPr>
          <a:xfrm>
            <a:off x="3124200" y="2190750"/>
            <a:ext cx="2776937" cy="2710820"/>
          </a:xfrm>
          <a:prstGeom prst="rect">
            <a:avLst/>
          </a:prstGeom>
        </p:spPr>
      </p:pic>
    </p:spTree>
    <p:extLst>
      <p:ext uri="{BB962C8B-B14F-4D97-AF65-F5344CB8AC3E}">
        <p14:creationId xmlns:p14="http://schemas.microsoft.com/office/powerpoint/2010/main" val="23354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3478855"/>
            <a:ext cx="1370429" cy="1664645"/>
          </a:xfrm>
          <a:prstGeom prst="rect">
            <a:avLst/>
          </a:prstGeom>
        </p:spPr>
      </p:pic>
      <p:sp>
        <p:nvSpPr>
          <p:cNvPr id="3" name="矩形: 圆角 6">
            <a:extLst>
              <a:ext uri="{FF2B5EF4-FFF2-40B4-BE49-F238E27FC236}">
                <a16:creationId xmlns:a16="http://schemas.microsoft.com/office/drawing/2014/main" id="{FE91AF3E-97E7-6152-36D5-F22A5875B2C7}"/>
              </a:ext>
            </a:extLst>
          </p:cNvPr>
          <p:cNvSpPr/>
          <p:nvPr/>
        </p:nvSpPr>
        <p:spPr>
          <a:xfrm>
            <a:off x="3200400" y="21150"/>
            <a:ext cx="2447134" cy="720978"/>
          </a:xfrm>
          <a:prstGeom prst="roundRect">
            <a:avLst>
              <a:gd name="adj" fmla="val 50000"/>
            </a:avLst>
          </a:prstGeom>
          <a:solidFill>
            <a:schemeClr val="bg1"/>
          </a:solidFill>
          <a:ln w="76200">
            <a:solidFill>
              <a:srgbClr val="022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tx1"/>
                </a:solidFill>
                <a:latin typeface="Arial" panose="020B0604020202020204" pitchFamily="34" charset="0"/>
                <a:cs typeface="Arial" panose="020B0604020202020204" pitchFamily="34" charset="0"/>
              </a:rPr>
              <a:t>Luyện</a:t>
            </a:r>
            <a:r>
              <a:rPr lang="en-US" altLang="zh-CN" sz="2400" b="1" dirty="0">
                <a:solidFill>
                  <a:schemeClr val="tx1"/>
                </a:solidFill>
                <a:latin typeface="Arial" panose="020B0604020202020204" pitchFamily="34" charset="0"/>
                <a:cs typeface="Arial" panose="020B0604020202020204" pitchFamily="34" charset="0"/>
              </a:rPr>
              <a:t> </a:t>
            </a:r>
            <a:r>
              <a:rPr lang="en-US" altLang="zh-CN" sz="2400" b="1" dirty="0" err="1">
                <a:solidFill>
                  <a:schemeClr val="tx1"/>
                </a:solidFill>
                <a:latin typeface="Arial" panose="020B0604020202020204" pitchFamily="34" charset="0"/>
                <a:cs typeface="Arial" panose="020B0604020202020204" pitchFamily="34" charset="0"/>
              </a:rPr>
              <a:t>tập</a:t>
            </a:r>
            <a:endParaRPr lang="zh-CN" altLang="en-US" sz="2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4DA6FD38-010C-04C8-2097-A895CDC7C473}"/>
                  </a:ext>
                </a:extLst>
              </p:cNvPr>
              <p:cNvSpPr txBox="1"/>
              <p:nvPr/>
            </p:nvSpPr>
            <p:spPr>
              <a:xfrm>
                <a:off x="736527" y="2599242"/>
                <a:ext cx="7670946" cy="2010807"/>
              </a:xfrm>
              <a:prstGeom prst="rect">
                <a:avLst/>
              </a:prstGeom>
              <a:noFill/>
            </p:spPr>
            <p:txBody>
              <a:bodyPr wrap="square">
                <a:spAutoFit/>
              </a:bodyPr>
              <a:lstStyle/>
              <a:p>
                <a:pPr marL="0" marR="0">
                  <a:lnSpc>
                    <a:spcPct val="150000"/>
                  </a:lnSpc>
                  <a:spcBef>
                    <a:spcPts val="0"/>
                  </a:spcBef>
                  <a:spcAft>
                    <a:spcPts val="800"/>
                  </a:spcAft>
                </a:pPr>
                <a:r>
                  <a:rPr lang="fr-FR" dirty="0">
                    <a:effectLst/>
                    <a:ea typeface="Calibri" panose="020F0502020204030204" pitchFamily="34" charset="0"/>
                    <a:cs typeface="Times New Roman" panose="02020603050405020304" pitchFamily="18" charset="0"/>
                  </a:rPr>
                  <a:t>Ta </a:t>
                </a:r>
                <a:r>
                  <a:rPr lang="fr-FR" dirty="0" err="1">
                    <a:effectLst/>
                    <a:ea typeface="Calibri" panose="020F0502020204030204" pitchFamily="34" charset="0"/>
                    <a:cs typeface="Times New Roman" panose="02020603050405020304" pitchFamily="18" charset="0"/>
                  </a:rPr>
                  <a:t>có</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 –3</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&lt;3 (1).</m:t>
                    </m:r>
                  </m:oMath>
                </a14:m>
                <a:endParaRPr lang="en-US"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dirty="0">
                    <a:effectLst/>
                    <a:ea typeface="Calibri" panose="020F0502020204030204" pitchFamily="34" charset="0"/>
                    <a:cs typeface="Times New Roman" panose="02020603050405020304" pitchFamily="18" charset="0"/>
                  </a:rPr>
                  <a:t>a) </a:t>
                </a:r>
                <a:r>
                  <a:rPr lang="en-US" dirty="0" err="1">
                    <a:effectLst/>
                    <a:ea typeface="Calibri" panose="020F0502020204030204" pitchFamily="34" charset="0"/>
                    <a:cs typeface="Times New Roman" panose="02020603050405020304" pitchFamily="18" charset="0"/>
                  </a:rPr>
                  <a:t>Thay</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 </m:t>
                    </m:r>
                  </m:oMath>
                </a14:m>
                <a:r>
                  <a:rPr lang="en-US" dirty="0" err="1">
                    <a:effectLst/>
                    <a:ea typeface="Calibri" panose="020F0502020204030204" pitchFamily="34" charset="0"/>
                    <a:cs typeface="Times New Roman" panose="02020603050405020304" pitchFamily="18" charset="0"/>
                  </a:rPr>
                  <a:t>vào</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 </m:t>
                    </m:r>
                  </m:oMath>
                </a14:m>
                <a:r>
                  <a:rPr lang="en-US" dirty="0">
                    <a:effectLst/>
                    <a:ea typeface="Calibri" panose="020F0502020204030204" pitchFamily="34" charset="0"/>
                    <a:cs typeface="Times New Roman" panose="02020603050405020304" pitchFamily="18" charset="0"/>
                  </a:rPr>
                  <a:t>ta </a:t>
                </a:r>
                <a:r>
                  <a:rPr lang="en-US" dirty="0" err="1">
                    <a:effectLst/>
                    <a:ea typeface="Calibri" panose="020F0502020204030204" pitchFamily="34" charset="0"/>
                    <a:cs typeface="Times New Roman" panose="02020603050405020304" pitchFamily="18" charset="0"/>
                  </a:rPr>
                  <a:t>được</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 0–3. (−1)&lt;3 </m:t>
                    </m:r>
                  </m:oMath>
                </a14:m>
                <a:endParaRPr lang="en-US"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 xmlns:m="http://schemas.openxmlformats.org/officeDocument/2006/math">
                    <m:r>
                      <a:rPr lang="en-US" i="1" dirty="0" smtClean="0">
                        <a:effectLst/>
                        <a:latin typeface="Cambria Math" panose="02040503050406030204" pitchFamily="18" charset="0"/>
                        <a:ea typeface="Calibri" panose="020F0502020204030204" pitchFamily="34" charset="0"/>
                        <a:cs typeface="Cambria Math" panose="02040503050406030204" pitchFamily="18" charset="0"/>
                      </a:rPr>
                      <m:t>⇔</m:t>
                    </m:r>
                    <m:r>
                      <a:rPr lang="en-US" i="1" dirty="0">
                        <a:effectLst/>
                        <a:latin typeface="Cambria Math" panose="02040503050406030204" pitchFamily="18" charset="0"/>
                        <a:ea typeface="Calibri" panose="020F0502020204030204" pitchFamily="34" charset="0"/>
                        <a:cs typeface="Times New Roman" panose="02020603050405020304" pitchFamily="18" charset="0"/>
                      </a:rPr>
                      <m:t>3&lt;3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mệnh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đề</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sai</a:t>
                </a:r>
                <a:r>
                  <a:rPr lang="en-US" dirty="0">
                    <a:effectLst/>
                    <a:ea typeface="Calibri" panose="020F0502020204030204" pitchFamily="34" charset="0"/>
                    <a:cs typeface="Times New Roman" panose="02020603050405020304" pitchFamily="18" charset="0"/>
                  </a:rPr>
                  <a:t>.</a:t>
                </a:r>
              </a:p>
              <a:p>
                <a:pPr marL="0" marR="0">
                  <a:lnSpc>
                    <a:spcPct val="150000"/>
                  </a:lnSpc>
                  <a:spcBef>
                    <a:spcPts val="0"/>
                  </a:spcBef>
                  <a:spcAft>
                    <a:spcPts val="800"/>
                  </a:spcAft>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cặp</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số</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(0;−1) </m:t>
                    </m:r>
                  </m:oMath>
                </a14:m>
                <a:r>
                  <a:rPr lang="en-US" dirty="0" err="1">
                    <a:effectLst/>
                    <a:ea typeface="Calibri" panose="020F0502020204030204" pitchFamily="34" charset="0"/>
                    <a:cs typeface="Times New Roman" panose="02020603050405020304" pitchFamily="18" charset="0"/>
                  </a:rPr>
                  <a:t>không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phải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đã</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cho</a:t>
                </a:r>
                <a:r>
                  <a:rPr lang="en-US" dirty="0">
                    <a:effectLst/>
                    <a:ea typeface="Calibri" panose="020F0502020204030204" pitchFamily="34" charset="0"/>
                    <a:cs typeface="Times New Roman" panose="02020603050405020304" pitchFamily="18" charset="0"/>
                  </a:rPr>
                  <a:t>. </a:t>
                </a:r>
              </a:p>
            </p:txBody>
          </p:sp>
        </mc:Choice>
        <mc:Fallback xmlns="">
          <p:sp>
            <p:nvSpPr>
              <p:cNvPr id="6" name="Hộp Văn bản 5">
                <a:extLst>
                  <a:ext uri="{FF2B5EF4-FFF2-40B4-BE49-F238E27FC236}">
                    <a16:creationId xmlns:a16="http://schemas.microsoft.com/office/drawing/2014/main" id="{4DA6FD38-010C-04C8-2097-A895CDC7C473}"/>
                  </a:ext>
                </a:extLst>
              </p:cNvPr>
              <p:cNvSpPr txBox="1">
                <a:spLocks noRot="1" noChangeAspect="1" noMove="1" noResize="1" noEditPoints="1" noAdjustHandles="1" noChangeArrowheads="1" noChangeShapeType="1" noTextEdit="1"/>
              </p:cNvSpPr>
              <p:nvPr/>
            </p:nvSpPr>
            <p:spPr>
              <a:xfrm>
                <a:off x="736527" y="2599242"/>
                <a:ext cx="7670946" cy="2010807"/>
              </a:xfrm>
              <a:prstGeom prst="rect">
                <a:avLst/>
              </a:prstGeom>
              <a:blipFill>
                <a:blip r:embed="rId4"/>
                <a:stretch>
                  <a:fillRect l="-715" b="-39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23632A9B-F38C-EB8B-3CA9-2C92BF90B5C8}"/>
                  </a:ext>
                </a:extLst>
              </p:cNvPr>
              <p:cNvSpPr txBox="1"/>
              <p:nvPr/>
            </p:nvSpPr>
            <p:spPr>
              <a:xfrm>
                <a:off x="177873" y="826296"/>
                <a:ext cx="8788254" cy="456535"/>
              </a:xfrm>
              <a:prstGeom prst="rect">
                <a:avLst/>
              </a:prstGeom>
              <a:noFill/>
            </p:spPr>
            <p:txBody>
              <a:bodyPr wrap="square" rtlCol="0">
                <a:spAutoFit/>
              </a:bodyPr>
              <a:lstStyle/>
              <a:p>
                <a:pPr>
                  <a:lnSpc>
                    <a:spcPct val="150000"/>
                  </a:lnSpc>
                </a:pPr>
                <a:r>
                  <a:rPr lang="en-US" b="1" dirty="0" err="1"/>
                  <a:t>Bài</a:t>
                </a:r>
                <a:r>
                  <a:rPr lang="en-US" b="1" dirty="0"/>
                  <a:t> 1 (SGK-tr.24) </a:t>
                </a:r>
                <a:r>
                  <a:rPr lang="en-US" dirty="0" err="1"/>
                  <a:t>Cặp</a:t>
                </a:r>
                <a:r>
                  <a:rPr lang="en-US" dirty="0"/>
                  <a:t> </a:t>
                </a:r>
                <a:r>
                  <a:rPr lang="en-US" dirty="0" err="1"/>
                  <a:t>số</a:t>
                </a:r>
                <a:r>
                  <a:rPr lang="en-US" dirty="0"/>
                  <a:t> </a:t>
                </a:r>
                <a:r>
                  <a:rPr lang="en-US" dirty="0" err="1"/>
                  <a:t>nào</a:t>
                </a:r>
                <a:r>
                  <a:rPr lang="en-US" dirty="0"/>
                  <a:t> </a:t>
                </a:r>
                <a:r>
                  <a:rPr lang="en-US" dirty="0" err="1"/>
                  <a:t>sau</a:t>
                </a:r>
                <a:r>
                  <a:rPr lang="en-US" dirty="0"/>
                  <a:t> </a:t>
                </a:r>
                <a:r>
                  <a:rPr lang="en-US" dirty="0" err="1"/>
                  <a:t>đây</a:t>
                </a:r>
                <a:r>
                  <a:rPr lang="en-US" dirty="0"/>
                  <a:t> </a:t>
                </a:r>
                <a:r>
                  <a:rPr lang="en-US" dirty="0" err="1"/>
                  <a:t>là</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14:m>
                  <m:oMath xmlns:m="http://schemas.openxmlformats.org/officeDocument/2006/math">
                    <m:r>
                      <a:rPr lang="en-US" i="1">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m:t>
                    </m:r>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&lt;3</m:t>
                    </m:r>
                  </m:oMath>
                </a14:m>
                <a:r>
                  <a:rPr lang="en-US" dirty="0"/>
                  <a:t>?</a:t>
                </a:r>
              </a:p>
            </p:txBody>
          </p:sp>
        </mc:Choice>
        <mc:Fallback xmlns="">
          <p:sp>
            <p:nvSpPr>
              <p:cNvPr id="4" name="Hộp Văn bản 3">
                <a:extLst>
                  <a:ext uri="{FF2B5EF4-FFF2-40B4-BE49-F238E27FC236}">
                    <a16:creationId xmlns:a16="http://schemas.microsoft.com/office/drawing/2014/main" id="{23632A9B-F38C-EB8B-3CA9-2C92BF90B5C8}"/>
                  </a:ext>
                </a:extLst>
              </p:cNvPr>
              <p:cNvSpPr txBox="1">
                <a:spLocks noRot="1" noChangeAspect="1" noMove="1" noResize="1" noEditPoints="1" noAdjustHandles="1" noChangeArrowheads="1" noChangeShapeType="1" noTextEdit="1"/>
              </p:cNvSpPr>
              <p:nvPr/>
            </p:nvSpPr>
            <p:spPr>
              <a:xfrm>
                <a:off x="177873" y="826296"/>
                <a:ext cx="8788254" cy="456535"/>
              </a:xfrm>
              <a:prstGeom prst="rect">
                <a:avLst/>
              </a:prstGeom>
              <a:blipFill>
                <a:blip r:embed="rId5"/>
                <a:stretch>
                  <a:fillRect l="-555" r="-277" b="-229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C532A391-E7B4-B55D-E54F-C99324C7A258}"/>
                  </a:ext>
                </a:extLst>
              </p:cNvPr>
              <p:cNvSpPr txBox="1"/>
              <p:nvPr/>
            </p:nvSpPr>
            <p:spPr>
              <a:xfrm>
                <a:off x="973521" y="1474874"/>
                <a:ext cx="1299087" cy="369332"/>
              </a:xfrm>
              <a:prstGeom prst="rect">
                <a:avLst/>
              </a:prstGeom>
              <a:noFill/>
            </p:spPr>
            <p:txBody>
              <a:bodyPr wrap="square" rtlCol="0">
                <a:spAutoFit/>
              </a:bodyPr>
              <a:lstStyle/>
              <a:p>
                <a:r>
                  <a:rPr lang="en-US" dirty="0"/>
                  <a:t>a)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0;−1</m:t>
                        </m:r>
                      </m:e>
                    </m:d>
                  </m:oMath>
                </a14:m>
                <a:endParaRPr lang="en-US" dirty="0"/>
              </a:p>
            </p:txBody>
          </p:sp>
        </mc:Choice>
        <mc:Fallback xmlns="">
          <p:sp>
            <p:nvSpPr>
              <p:cNvPr id="5" name="Hộp Văn bản 4">
                <a:extLst>
                  <a:ext uri="{FF2B5EF4-FFF2-40B4-BE49-F238E27FC236}">
                    <a16:creationId xmlns:a16="http://schemas.microsoft.com/office/drawing/2014/main" id="{C532A391-E7B4-B55D-E54F-C99324C7A258}"/>
                  </a:ext>
                </a:extLst>
              </p:cNvPr>
              <p:cNvSpPr txBox="1">
                <a:spLocks noRot="1" noChangeAspect="1" noMove="1" noResize="1" noEditPoints="1" noAdjustHandles="1" noChangeArrowheads="1" noChangeShapeType="1" noTextEdit="1"/>
              </p:cNvSpPr>
              <p:nvPr/>
            </p:nvSpPr>
            <p:spPr>
              <a:xfrm>
                <a:off x="973521" y="1474874"/>
                <a:ext cx="1299087" cy="369332"/>
              </a:xfrm>
              <a:prstGeom prst="rect">
                <a:avLst/>
              </a:prstGeom>
              <a:blipFill>
                <a:blip r:embed="rId6"/>
                <a:stretch>
                  <a:fillRect l="-4225"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D7D67CEE-0794-56EC-738F-73C450F86BE6}"/>
                  </a:ext>
                </a:extLst>
              </p:cNvPr>
              <p:cNvSpPr txBox="1"/>
              <p:nvPr/>
            </p:nvSpPr>
            <p:spPr>
              <a:xfrm>
                <a:off x="3962400" y="1478797"/>
                <a:ext cx="1299087" cy="369332"/>
              </a:xfrm>
              <a:prstGeom prst="rect">
                <a:avLst/>
              </a:prstGeom>
              <a:noFill/>
            </p:spPr>
            <p:txBody>
              <a:bodyPr wrap="square" rtlCol="0">
                <a:spAutoFit/>
              </a:bodyPr>
              <a:lstStyle/>
              <a:p>
                <a:r>
                  <a:rPr lang="en-US" dirty="0"/>
                  <a:t>b)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2;1</m:t>
                        </m:r>
                      </m:e>
                    </m:d>
                  </m:oMath>
                </a14:m>
                <a:endParaRPr lang="en-US" dirty="0"/>
              </a:p>
            </p:txBody>
          </p:sp>
        </mc:Choice>
        <mc:Fallback xmlns="">
          <p:sp>
            <p:nvSpPr>
              <p:cNvPr id="7" name="Hộp Văn bản 6">
                <a:extLst>
                  <a:ext uri="{FF2B5EF4-FFF2-40B4-BE49-F238E27FC236}">
                    <a16:creationId xmlns:a16="http://schemas.microsoft.com/office/drawing/2014/main" id="{D7D67CEE-0794-56EC-738F-73C450F86BE6}"/>
                  </a:ext>
                </a:extLst>
              </p:cNvPr>
              <p:cNvSpPr txBox="1">
                <a:spLocks noRot="1" noChangeAspect="1" noMove="1" noResize="1" noEditPoints="1" noAdjustHandles="1" noChangeArrowheads="1" noChangeShapeType="1" noTextEdit="1"/>
              </p:cNvSpPr>
              <p:nvPr/>
            </p:nvSpPr>
            <p:spPr>
              <a:xfrm>
                <a:off x="3962400" y="1478797"/>
                <a:ext cx="1299087" cy="369332"/>
              </a:xfrm>
              <a:prstGeom prst="rect">
                <a:avLst/>
              </a:prstGeom>
              <a:blipFill>
                <a:blip r:embed="rId7"/>
                <a:stretch>
                  <a:fillRect l="-3756"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BAD95436-DF4F-7606-CF95-6FBC45793384}"/>
                  </a:ext>
                </a:extLst>
              </p:cNvPr>
              <p:cNvSpPr txBox="1"/>
              <p:nvPr/>
            </p:nvSpPr>
            <p:spPr>
              <a:xfrm>
                <a:off x="6629400" y="1474874"/>
                <a:ext cx="1371600" cy="369332"/>
              </a:xfrm>
              <a:prstGeom prst="rect">
                <a:avLst/>
              </a:prstGeom>
              <a:noFill/>
            </p:spPr>
            <p:txBody>
              <a:bodyPr wrap="square" rtlCol="0">
                <a:spAutoFit/>
              </a:bodyPr>
              <a:lstStyle/>
              <a:p>
                <a:r>
                  <a:rPr lang="en-US" dirty="0"/>
                  <a:t>c)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3;1</m:t>
                        </m:r>
                      </m:e>
                    </m:d>
                  </m:oMath>
                </a14:m>
                <a:endParaRPr lang="en-US" dirty="0"/>
              </a:p>
            </p:txBody>
          </p:sp>
        </mc:Choice>
        <mc:Fallback xmlns="">
          <p:sp>
            <p:nvSpPr>
              <p:cNvPr id="8" name="Hộp Văn bản 7">
                <a:extLst>
                  <a:ext uri="{FF2B5EF4-FFF2-40B4-BE49-F238E27FC236}">
                    <a16:creationId xmlns:a16="http://schemas.microsoft.com/office/drawing/2014/main" id="{BAD95436-DF4F-7606-CF95-6FBC45793384}"/>
                  </a:ext>
                </a:extLst>
              </p:cNvPr>
              <p:cNvSpPr txBox="1">
                <a:spLocks noRot="1" noChangeAspect="1" noMove="1" noResize="1" noEditPoints="1" noAdjustHandles="1" noChangeArrowheads="1" noChangeShapeType="1" noTextEdit="1"/>
              </p:cNvSpPr>
              <p:nvPr/>
            </p:nvSpPr>
            <p:spPr>
              <a:xfrm>
                <a:off x="6629400" y="1474874"/>
                <a:ext cx="1371600" cy="369332"/>
              </a:xfrm>
              <a:prstGeom prst="rect">
                <a:avLst/>
              </a:prstGeom>
              <a:blipFill>
                <a:blip r:embed="rId8"/>
                <a:stretch>
                  <a:fillRect l="-4000" t="-9836" b="-24590"/>
                </a:stretch>
              </a:blipFill>
            </p:spPr>
            <p:txBody>
              <a:bodyPr/>
              <a:lstStyle/>
              <a:p>
                <a:r>
                  <a:rPr lang="en-US">
                    <a:noFill/>
                  </a:rPr>
                  <a:t> </a:t>
                </a:r>
              </a:p>
            </p:txBody>
          </p:sp>
        </mc:Fallback>
      </mc:AlternateContent>
      <p:sp>
        <p:nvSpPr>
          <p:cNvPr id="9" name="Hộp Văn bản 8">
            <a:extLst>
              <a:ext uri="{FF2B5EF4-FFF2-40B4-BE49-F238E27FC236}">
                <a16:creationId xmlns:a16="http://schemas.microsoft.com/office/drawing/2014/main" id="{27D5744B-9F4D-0BD7-1B92-CD230601B16B}"/>
              </a:ext>
            </a:extLst>
          </p:cNvPr>
          <p:cNvSpPr txBox="1"/>
          <p:nvPr/>
        </p:nvSpPr>
        <p:spPr>
          <a:xfrm>
            <a:off x="3886200" y="2008325"/>
            <a:ext cx="685800" cy="369332"/>
          </a:xfrm>
          <a:prstGeom prst="rect">
            <a:avLst/>
          </a:prstGeom>
          <a:noFill/>
        </p:spPr>
        <p:txBody>
          <a:bodyPr wrap="square" rtlCol="0">
            <a:spAutoFit/>
          </a:bodyPr>
          <a:lstStyle/>
          <a:p>
            <a:r>
              <a:rPr lang="en-US" b="1" dirty="0" err="1">
                <a:solidFill>
                  <a:srgbClr val="FF0000"/>
                </a:solidFill>
              </a:rPr>
              <a:t>Giải</a:t>
            </a:r>
            <a:endParaRPr lang="en-US" b="1" dirty="0">
              <a:solidFill>
                <a:srgbClr val="FF0000"/>
              </a:solidFill>
            </a:endParaRPr>
          </a:p>
        </p:txBody>
      </p:sp>
    </p:spTree>
    <p:extLst>
      <p:ext uri="{BB962C8B-B14F-4D97-AF65-F5344CB8AC3E}">
        <p14:creationId xmlns:p14="http://schemas.microsoft.com/office/powerpoint/2010/main" val="327695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1A961A3D-42B9-4BE0-A064-95F2478D112E}"/>
              </a:ext>
            </a:extLst>
          </p:cNvPr>
          <p:cNvGrpSpPr/>
          <p:nvPr/>
        </p:nvGrpSpPr>
        <p:grpSpPr>
          <a:xfrm>
            <a:off x="4419600" y="1038820"/>
            <a:ext cx="2971800" cy="923330"/>
            <a:chOff x="6566560" y="1594210"/>
            <a:chExt cx="2201335" cy="1231106"/>
          </a:xfrm>
        </p:grpSpPr>
        <p:sp>
          <p:nvSpPr>
            <p:cNvPr id="16" name="矩形 15">
              <a:extLst>
                <a:ext uri="{FF2B5EF4-FFF2-40B4-BE49-F238E27FC236}">
                  <a16:creationId xmlns:a16="http://schemas.microsoft.com/office/drawing/2014/main" id="{F4414CDB-DEA9-4BE9-B9EC-8280B6D87422}"/>
                </a:ext>
              </a:extLst>
            </p:cNvPr>
            <p:cNvSpPr/>
            <p:nvPr/>
          </p:nvSpPr>
          <p:spPr>
            <a:xfrm>
              <a:off x="7598812" y="1635034"/>
              <a:ext cx="136838" cy="861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13" name="矩形 12">
              <a:extLst>
                <a:ext uri="{FF2B5EF4-FFF2-40B4-BE49-F238E27FC236}">
                  <a16:creationId xmlns:a16="http://schemas.microsoft.com/office/drawing/2014/main" id="{E3706161-CE7E-4FC1-9AE2-DD4629B8941E}"/>
                </a:ext>
              </a:extLst>
            </p:cNvPr>
            <p:cNvSpPr/>
            <p:nvPr/>
          </p:nvSpPr>
          <p:spPr>
            <a:xfrm>
              <a:off x="6566560" y="1594210"/>
              <a:ext cx="2201335" cy="1231106"/>
            </a:xfrm>
            <a:prstGeom prst="rect">
              <a:avLst/>
            </a:prstGeom>
          </p:spPr>
          <p:txBody>
            <a:bodyPr wrap="square">
              <a:spAutoFit/>
            </a:bodyPr>
            <a:lstStyle/>
            <a:p>
              <a:pPr algn="ctr"/>
              <a:endParaRPr lang="zh-CN" altLang="en-US" sz="5400" b="1"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endParaRPr>
            </a:p>
          </p:txBody>
        </p:sp>
      </p:grpSp>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7FF195F3-27AC-CC99-E306-546826ABF0F3}"/>
                  </a:ext>
                </a:extLst>
              </p:cNvPr>
              <p:cNvSpPr txBox="1"/>
              <p:nvPr/>
            </p:nvSpPr>
            <p:spPr>
              <a:xfrm>
                <a:off x="457206" y="406595"/>
                <a:ext cx="8229588" cy="1287532"/>
              </a:xfrm>
              <a:prstGeom prst="rect">
                <a:avLst/>
              </a:prstGeom>
              <a:noFill/>
            </p:spPr>
            <p:txBody>
              <a:bodyPr wrap="square" rtlCol="0">
                <a:spAutoFit/>
              </a:bodyPr>
              <a:lstStyle/>
              <a:p>
                <a:pPr algn="just">
                  <a:lnSpc>
                    <a:spcPct val="150000"/>
                  </a:lnSpc>
                  <a:buClr>
                    <a:srgbClr val="000000"/>
                  </a:buClr>
                  <a:buFont typeface="Arial"/>
                  <a:buNone/>
                </a:pPr>
                <a:r>
                  <a:rPr lang="nl-NL" kern="0" dirty="0">
                    <a:solidFill>
                      <a:schemeClr val="tx1"/>
                    </a:solidFill>
                    <a:ea typeface="Calibri" panose="020F0502020204030204" pitchFamily="34" charset="0"/>
                    <a:cs typeface="Arial"/>
                    <a:sym typeface="Arial"/>
                  </a:rPr>
                  <a:t>Nhân dịp Tết Trung thu, một doanh nghiệp dự định sản xuất hai loại bánh: bánh nướng và bánh dẻo. Lượng đường cần cho mỗi chiếc bánh nướng, bánh dẻo lần lượt là </a:t>
                </a:r>
                <a14:m>
                  <m:oMath xmlns:m="http://schemas.openxmlformats.org/officeDocument/2006/math">
                    <m:r>
                      <a:rPr lang="nl-NL" kern="0" dirty="0" smtClean="0">
                        <a:solidFill>
                          <a:schemeClr val="tx1"/>
                        </a:solidFill>
                        <a:latin typeface="Cambria Math" panose="02040503050406030204" pitchFamily="18" charset="0"/>
                        <a:ea typeface="Calibri" panose="020F0502020204030204" pitchFamily="34" charset="0"/>
                        <a:sym typeface="Arial"/>
                      </a:rPr>
                      <m:t>60 </m:t>
                    </m:r>
                    <m:r>
                      <m:rPr>
                        <m:sty m:val="p"/>
                      </m:rPr>
                      <a:rPr lang="nl-NL" kern="0" dirty="0" smtClean="0">
                        <a:solidFill>
                          <a:schemeClr val="tx1"/>
                        </a:solidFill>
                        <a:latin typeface="Cambria Math" panose="02040503050406030204" pitchFamily="18" charset="0"/>
                        <a:ea typeface="Calibri" panose="020F0502020204030204" pitchFamily="34" charset="0"/>
                        <a:sym typeface="Arial"/>
                      </a:rPr>
                      <m:t>g</m:t>
                    </m:r>
                  </m:oMath>
                </a14:m>
                <a:r>
                  <a:rPr lang="nl-NL" kern="0" dirty="0">
                    <a:solidFill>
                      <a:schemeClr val="tx1"/>
                    </a:solidFill>
                    <a:ea typeface="Calibri" panose="020F0502020204030204" pitchFamily="34" charset="0"/>
                    <a:cs typeface="Arial"/>
                    <a:sym typeface="Arial"/>
                  </a:rPr>
                  <a:t>, </a:t>
                </a:r>
                <a14:m>
                  <m:oMath xmlns:m="http://schemas.openxmlformats.org/officeDocument/2006/math">
                    <m:r>
                      <a:rPr lang="nl-NL" kern="0" dirty="0" smtClean="0">
                        <a:solidFill>
                          <a:schemeClr val="tx1"/>
                        </a:solidFill>
                        <a:latin typeface="Cambria Math" panose="02040503050406030204" pitchFamily="18" charset="0"/>
                        <a:ea typeface="Calibri" panose="020F0502020204030204" pitchFamily="34" charset="0"/>
                        <a:sym typeface="Arial"/>
                      </a:rPr>
                      <m:t>50 </m:t>
                    </m:r>
                    <m:r>
                      <m:rPr>
                        <m:sty m:val="p"/>
                      </m:rPr>
                      <a:rPr lang="nl-NL" kern="0" dirty="0" smtClean="0">
                        <a:solidFill>
                          <a:schemeClr val="tx1"/>
                        </a:solidFill>
                        <a:latin typeface="Cambria Math" panose="02040503050406030204" pitchFamily="18" charset="0"/>
                        <a:ea typeface="Calibri" panose="020F0502020204030204" pitchFamily="34" charset="0"/>
                        <a:sym typeface="Arial"/>
                      </a:rPr>
                      <m:t>g</m:t>
                    </m:r>
                  </m:oMath>
                </a14:m>
                <a:r>
                  <a:rPr lang="nl-NL" kern="0" dirty="0">
                    <a:solidFill>
                      <a:schemeClr val="tx1"/>
                    </a:solidFill>
                    <a:ea typeface="Calibri" panose="020F0502020204030204" pitchFamily="34" charset="0"/>
                    <a:cs typeface="Arial"/>
                    <a:sym typeface="Arial"/>
                  </a:rPr>
                  <a:t>. Doanh nghiệp đã nhập về </a:t>
                </a:r>
                <a14:m>
                  <m:oMath xmlns:m="http://schemas.openxmlformats.org/officeDocument/2006/math">
                    <m:r>
                      <a:rPr lang="nl-NL" kern="0" dirty="0" smtClean="0">
                        <a:solidFill>
                          <a:schemeClr val="tx1"/>
                        </a:solidFill>
                        <a:latin typeface="Cambria Math" panose="02040503050406030204" pitchFamily="18" charset="0"/>
                        <a:ea typeface="Calibri" panose="020F0502020204030204" pitchFamily="34" charset="0"/>
                        <a:sym typeface="Arial"/>
                      </a:rPr>
                      <m:t>500 </m:t>
                    </m:r>
                    <m:r>
                      <m:rPr>
                        <m:sty m:val="p"/>
                      </m:rPr>
                      <a:rPr lang="nl-NL" kern="0" dirty="0" smtClean="0">
                        <a:solidFill>
                          <a:schemeClr val="tx1"/>
                        </a:solidFill>
                        <a:latin typeface="Cambria Math" panose="02040503050406030204" pitchFamily="18" charset="0"/>
                        <a:ea typeface="Calibri" panose="020F0502020204030204" pitchFamily="34" charset="0"/>
                        <a:sym typeface="Arial"/>
                      </a:rPr>
                      <m:t>kg</m:t>
                    </m:r>
                    <m:r>
                      <a:rPr lang="nl-NL" kern="0" dirty="0" smtClean="0">
                        <a:solidFill>
                          <a:schemeClr val="tx1"/>
                        </a:solidFill>
                        <a:latin typeface="Cambria Math" panose="02040503050406030204" pitchFamily="18" charset="0"/>
                        <a:ea typeface="Calibri" panose="020F0502020204030204" pitchFamily="34" charset="0"/>
                        <a:sym typeface="Arial"/>
                      </a:rPr>
                      <m:t> </m:t>
                    </m:r>
                  </m:oMath>
                </a14:m>
                <a:r>
                  <a:rPr lang="nl-NL" kern="0" dirty="0">
                    <a:solidFill>
                      <a:schemeClr val="tx1"/>
                    </a:solidFill>
                    <a:ea typeface="Calibri" panose="020F0502020204030204" pitchFamily="34" charset="0"/>
                    <a:cs typeface="Arial"/>
                    <a:sym typeface="Arial"/>
                  </a:rPr>
                  <a:t>đường.</a:t>
                </a:r>
                <a:endParaRPr lang="en-US" kern="0" dirty="0">
                  <a:solidFill>
                    <a:schemeClr val="tx1"/>
                  </a:solidFill>
                  <a:cs typeface="Arial"/>
                  <a:sym typeface="Arial"/>
                </a:endParaRPr>
              </a:p>
            </p:txBody>
          </p:sp>
        </mc:Choice>
        <mc:Fallback xmlns="">
          <p:sp>
            <p:nvSpPr>
              <p:cNvPr id="2" name="Hộp Văn bản 1">
                <a:extLst>
                  <a:ext uri="{FF2B5EF4-FFF2-40B4-BE49-F238E27FC236}">
                    <a16:creationId xmlns:a16="http://schemas.microsoft.com/office/drawing/2014/main" id="{7FF195F3-27AC-CC99-E306-546826ABF0F3}"/>
                  </a:ext>
                </a:extLst>
              </p:cNvPr>
              <p:cNvSpPr txBox="1">
                <a:spLocks noRot="1" noChangeAspect="1" noMove="1" noResize="1" noEditPoints="1" noAdjustHandles="1" noChangeArrowheads="1" noChangeShapeType="1" noTextEdit="1"/>
              </p:cNvSpPr>
              <p:nvPr/>
            </p:nvSpPr>
            <p:spPr>
              <a:xfrm>
                <a:off x="457206" y="406595"/>
                <a:ext cx="8229588" cy="1287532"/>
              </a:xfrm>
              <a:prstGeom prst="rect">
                <a:avLst/>
              </a:prstGeom>
              <a:blipFill>
                <a:blip r:embed="rId3"/>
                <a:stretch>
                  <a:fillRect l="-593" r="-667" b="-7109"/>
                </a:stretch>
              </a:blipFill>
            </p:spPr>
            <p:txBody>
              <a:bodyPr/>
              <a:lstStyle/>
              <a:p>
                <a:r>
                  <a:rPr lang="en-US">
                    <a:noFill/>
                  </a:rPr>
                  <a:t> </a:t>
                </a:r>
              </a:p>
            </p:txBody>
          </p:sp>
        </mc:Fallback>
      </mc:AlternateContent>
      <p:pic>
        <p:nvPicPr>
          <p:cNvPr id="3" name="Hình ảnh 2">
            <a:extLst>
              <a:ext uri="{FF2B5EF4-FFF2-40B4-BE49-F238E27FC236}">
                <a16:creationId xmlns:a16="http://schemas.microsoft.com/office/drawing/2014/main" id="{E0293934-1B5C-57F5-FBC4-BFEFD00CEBAE}"/>
              </a:ext>
            </a:extLst>
          </p:cNvPr>
          <p:cNvPicPr>
            <a:picLocks noChangeAspect="1"/>
          </p:cNvPicPr>
          <p:nvPr/>
        </p:nvPicPr>
        <p:blipFill>
          <a:blip r:embed="rId4"/>
          <a:stretch>
            <a:fillRect/>
          </a:stretch>
        </p:blipFill>
        <p:spPr>
          <a:xfrm>
            <a:off x="6812751" y="1650575"/>
            <a:ext cx="1874043" cy="3089293"/>
          </a:xfrm>
          <a:prstGeom prst="rect">
            <a:avLst/>
          </a:prstGeom>
        </p:spPr>
      </p:pic>
      <p:sp>
        <p:nvSpPr>
          <p:cNvPr id="4" name="Đám mây 3">
            <a:extLst>
              <a:ext uri="{FF2B5EF4-FFF2-40B4-BE49-F238E27FC236}">
                <a16:creationId xmlns:a16="http://schemas.microsoft.com/office/drawing/2014/main" id="{762BDA36-2154-AC1F-84F4-495D6BD3F687}"/>
              </a:ext>
            </a:extLst>
          </p:cNvPr>
          <p:cNvSpPr/>
          <p:nvPr/>
        </p:nvSpPr>
        <p:spPr>
          <a:xfrm>
            <a:off x="1513773" y="1918086"/>
            <a:ext cx="5079207" cy="2821782"/>
          </a:xfrm>
          <a:prstGeom prst="cloud">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effectLst/>
              <a:uLnTx/>
              <a:uFillTx/>
              <a:latin typeface="Arial"/>
              <a:ea typeface="+mn-ea"/>
              <a:cs typeface="+mn-cs"/>
              <a:sym typeface="Arial"/>
            </a:endParaRPr>
          </a:p>
        </p:txBody>
      </p:sp>
      <p:sp>
        <p:nvSpPr>
          <p:cNvPr id="5" name="Hộp Văn bản 4">
            <a:extLst>
              <a:ext uri="{FF2B5EF4-FFF2-40B4-BE49-F238E27FC236}">
                <a16:creationId xmlns:a16="http://schemas.microsoft.com/office/drawing/2014/main" id="{4EBA4A1B-BDD5-3CC7-809D-5532B2B85097}"/>
              </a:ext>
            </a:extLst>
          </p:cNvPr>
          <p:cNvSpPr txBox="1"/>
          <p:nvPr/>
        </p:nvSpPr>
        <p:spPr>
          <a:xfrm>
            <a:off x="2106706" y="2269712"/>
            <a:ext cx="4244088" cy="2118529"/>
          </a:xfrm>
          <a:prstGeom prst="rect">
            <a:avLst/>
          </a:prstGeom>
          <a:noFill/>
        </p:spPr>
        <p:txBody>
          <a:bodyPr wrap="square" rtlCol="0">
            <a:spAutoFit/>
          </a:bodyPr>
          <a:lstStyle/>
          <a:p>
            <a:pPr>
              <a:lnSpc>
                <a:spcPct val="150000"/>
              </a:lnSpc>
              <a:buClr>
                <a:srgbClr val="000000"/>
              </a:buClr>
              <a:buFont typeface="Arial"/>
              <a:buNone/>
            </a:pPr>
            <a:r>
              <a:rPr lang="nl-NL" kern="0" dirty="0">
                <a:solidFill>
                  <a:sysClr val="windowText" lastClr="000000"/>
                </a:solidFill>
                <a:ea typeface="Calibri" panose="020F0502020204030204" pitchFamily="34" charset="0"/>
                <a:cs typeface="Arial"/>
                <a:sym typeface="Arial"/>
              </a:rPr>
              <a:t>"Số bánh nướng và số bánh dẻo doanh nghiệp dự định sản xuất cần thỏa mãn điều kiện ràng buộc gì để lượng đường sản xuất bánh không vượt quá lượng đường đã nhập về?"</a:t>
            </a:r>
            <a:endParaRPr lang="en-US" kern="0" dirty="0">
              <a:solidFill>
                <a:sysClr val="windowText" lastClr="000000"/>
              </a:solidFill>
              <a:cs typeface="Arial"/>
              <a:sym typeface="Arial"/>
            </a:endParaRPr>
          </a:p>
        </p:txBody>
      </p:sp>
      <p:pic>
        <p:nvPicPr>
          <p:cNvPr id="7" name="Picture 17">
            <a:extLst>
              <a:ext uri="{FF2B5EF4-FFF2-40B4-BE49-F238E27FC236}">
                <a16:creationId xmlns:a16="http://schemas.microsoft.com/office/drawing/2014/main" id="{A4EE0F74-B156-C147-97EF-4578E13C98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6" y="3181025"/>
            <a:ext cx="1001802" cy="917895"/>
          </a:xfrm>
          <a:prstGeom prst="rect">
            <a:avLst/>
          </a:prstGeom>
        </p:spPr>
      </p:pic>
    </p:spTree>
    <p:extLst>
      <p:ext uri="{BB962C8B-B14F-4D97-AF65-F5344CB8AC3E}">
        <p14:creationId xmlns:p14="http://schemas.microsoft.com/office/powerpoint/2010/main" val="235068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Hộp Văn bản 2">
                <a:extLst>
                  <a:ext uri="{FF2B5EF4-FFF2-40B4-BE49-F238E27FC236}">
                    <a16:creationId xmlns:a16="http://schemas.microsoft.com/office/drawing/2014/main" id="{78D7C3DF-FC5E-C4A4-EAE7-790F9B63CC91}"/>
                  </a:ext>
                </a:extLst>
              </p:cNvPr>
              <p:cNvSpPr txBox="1"/>
              <p:nvPr/>
            </p:nvSpPr>
            <p:spPr>
              <a:xfrm>
                <a:off x="1314450" y="2647950"/>
                <a:ext cx="6515100" cy="1390124"/>
              </a:xfrm>
              <a:prstGeom prst="rect">
                <a:avLst/>
              </a:prstGeom>
              <a:noFill/>
            </p:spPr>
            <p:txBody>
              <a:bodyPr wrap="square">
                <a:spAutoFit/>
              </a:bodyPr>
              <a:lstStyle/>
              <a:p>
                <a:pPr marL="0" marR="0" algn="just">
                  <a:lnSpc>
                    <a:spcPct val="150000"/>
                  </a:lnSpc>
                  <a:spcBef>
                    <a:spcPts val="0"/>
                  </a:spcBef>
                  <a:spcAft>
                    <a:spcPts val="800"/>
                  </a:spcAft>
                </a:pPr>
                <a:r>
                  <a:rPr lang="en-US" dirty="0">
                    <a:effectLst/>
                    <a:ea typeface="Calibri" panose="020F0502020204030204" pitchFamily="34" charset="0"/>
                    <a:cs typeface="Times New Roman" panose="02020603050405020304" pitchFamily="18" charset="0"/>
                  </a:rPr>
                  <a:t>c)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 3 –3. 1=6 –3=3&lt;3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mệnh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đề</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sai</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cặp</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số</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(3;1) </m:t>
                    </m:r>
                  </m:oMath>
                </a14:m>
                <a:r>
                  <a:rPr lang="en-US" dirty="0" err="1">
                    <a:effectLst/>
                    <a:ea typeface="Calibri" panose="020F0502020204030204" pitchFamily="34" charset="0"/>
                    <a:cs typeface="Times New Roman" panose="02020603050405020304" pitchFamily="18" charset="0"/>
                  </a:rPr>
                  <a:t>không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phải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đã</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cho</a:t>
                </a:r>
                <a:r>
                  <a:rPr lang="en-US" dirty="0">
                    <a:effectLst/>
                    <a:ea typeface="Calibri" panose="020F0502020204030204" pitchFamily="34" charset="0"/>
                    <a:cs typeface="Times New Roman" panose="02020603050405020304" pitchFamily="18" charset="0"/>
                  </a:rPr>
                  <a:t>.</a:t>
                </a:r>
              </a:p>
            </p:txBody>
          </p:sp>
        </mc:Choice>
        <mc:Fallback xmlns="">
          <p:sp>
            <p:nvSpPr>
              <p:cNvPr id="3" name="Hộp Văn bản 2">
                <a:extLst>
                  <a:ext uri="{FF2B5EF4-FFF2-40B4-BE49-F238E27FC236}">
                    <a16:creationId xmlns:a16="http://schemas.microsoft.com/office/drawing/2014/main" id="{78D7C3DF-FC5E-C4A4-EAE7-790F9B63CC91}"/>
                  </a:ext>
                </a:extLst>
              </p:cNvPr>
              <p:cNvSpPr txBox="1">
                <a:spLocks noRot="1" noChangeAspect="1" noMove="1" noResize="1" noEditPoints="1" noAdjustHandles="1" noChangeArrowheads="1" noChangeShapeType="1" noTextEdit="1"/>
              </p:cNvSpPr>
              <p:nvPr/>
            </p:nvSpPr>
            <p:spPr>
              <a:xfrm>
                <a:off x="1314450" y="2647950"/>
                <a:ext cx="6515100" cy="1390124"/>
              </a:xfrm>
              <a:prstGeom prst="rect">
                <a:avLst/>
              </a:prstGeom>
              <a:blipFill>
                <a:blip r:embed="rId2"/>
                <a:stretch>
                  <a:fillRect l="-843" r="-843" b="-6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04A70833-65C1-D59B-5B0A-F080D6FF19F2}"/>
                  </a:ext>
                </a:extLst>
              </p:cNvPr>
              <p:cNvSpPr txBox="1"/>
              <p:nvPr/>
            </p:nvSpPr>
            <p:spPr>
              <a:xfrm>
                <a:off x="1288292" y="1276350"/>
                <a:ext cx="6515100" cy="97462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b)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Tương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tự</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ta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có</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 2 –3. 1=4 –3=1&lt;3 </m:t>
                    </m:r>
                  </m:oMath>
                </a14:m>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mệnh</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đề</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đúng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Vậy</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cặp</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số</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(2;1) </m:t>
                    </m:r>
                  </m:oMath>
                </a14:m>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nghiệm</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bất</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phương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trình</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đã</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cho</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p>
            </p:txBody>
          </p:sp>
        </mc:Choice>
        <mc:Fallback xmlns="">
          <p:sp>
            <p:nvSpPr>
              <p:cNvPr id="4" name="Hộp Văn bản 3">
                <a:extLst>
                  <a:ext uri="{FF2B5EF4-FFF2-40B4-BE49-F238E27FC236}">
                    <a16:creationId xmlns:a16="http://schemas.microsoft.com/office/drawing/2014/main" id="{04A70833-65C1-D59B-5B0A-F080D6FF19F2}"/>
                  </a:ext>
                </a:extLst>
              </p:cNvPr>
              <p:cNvSpPr txBox="1">
                <a:spLocks noRot="1" noChangeAspect="1" noMove="1" noResize="1" noEditPoints="1" noAdjustHandles="1" noChangeArrowheads="1" noChangeShapeType="1" noTextEdit="1"/>
              </p:cNvSpPr>
              <p:nvPr/>
            </p:nvSpPr>
            <p:spPr>
              <a:xfrm>
                <a:off x="1288292" y="1276350"/>
                <a:ext cx="6515100" cy="974626"/>
              </a:xfrm>
              <a:prstGeom prst="rect">
                <a:avLst/>
              </a:prstGeom>
              <a:blipFill>
                <a:blip r:embed="rId3"/>
                <a:stretch>
                  <a:fillRect l="-748" b="-9375"/>
                </a:stretch>
              </a:blipFill>
            </p:spPr>
            <p:txBody>
              <a:bodyPr/>
              <a:lstStyle/>
              <a:p>
                <a:r>
                  <a:rPr lang="en-US">
                    <a:noFill/>
                  </a:rPr>
                  <a:t> </a:t>
                </a:r>
              </a:p>
            </p:txBody>
          </p:sp>
        </mc:Fallback>
      </mc:AlternateContent>
    </p:spTree>
    <p:extLst>
      <p:ext uri="{BB962C8B-B14F-4D97-AF65-F5344CB8AC3E}">
        <p14:creationId xmlns:p14="http://schemas.microsoft.com/office/powerpoint/2010/main" val="318066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9ECF8198-A4E5-FA56-C49B-EBB8817962BF}"/>
                  </a:ext>
                </a:extLst>
              </p:cNvPr>
              <p:cNvSpPr txBox="1"/>
              <p:nvPr/>
            </p:nvSpPr>
            <p:spPr>
              <a:xfrm>
                <a:off x="228600" y="254241"/>
                <a:ext cx="7543800" cy="974626"/>
              </a:xfrm>
              <a:prstGeom prst="rect">
                <a:avLst/>
              </a:prstGeom>
              <a:noFill/>
            </p:spPr>
            <p:txBody>
              <a:bodyPr wrap="square">
                <a:spAutoFit/>
              </a:bodyPr>
              <a:lstStyle/>
              <a:p>
                <a:pPr marL="0" marR="0">
                  <a:lnSpc>
                    <a:spcPct val="150000"/>
                  </a:lnSpc>
                  <a:spcBef>
                    <a:spcPts val="0"/>
                  </a:spcBef>
                  <a:spcAft>
                    <a:spcPts val="800"/>
                  </a:spcAft>
                </a:pPr>
                <a:r>
                  <a:rPr lang="en-US" b="1" dirty="0" err="1">
                    <a:effectLst/>
                    <a:ea typeface="Calibri" panose="020F0502020204030204" pitchFamily="34" charset="0"/>
                    <a:cs typeface="Times New Roman" panose="02020603050405020304" pitchFamily="18" charset="0"/>
                  </a:rPr>
                  <a:t>Bài</a:t>
                </a:r>
                <a:r>
                  <a:rPr lang="en-US" b="1" dirty="0">
                    <a:effectLst/>
                    <a:ea typeface="Calibri" panose="020F0502020204030204" pitchFamily="34" charset="0"/>
                    <a:cs typeface="Times New Roman" panose="02020603050405020304" pitchFamily="18" charset="0"/>
                  </a:rPr>
                  <a:t> 2</a:t>
                </a:r>
                <a:r>
                  <a:rPr lang="en-US" b="1" dirty="0">
                    <a:ea typeface="Calibri" panose="020F0502020204030204" pitchFamily="34" charset="0"/>
                    <a:cs typeface="Times New Roman" panose="02020603050405020304" pitchFamily="18" charset="0"/>
                  </a:rPr>
                  <a:t> (SGK-tr.24) </a:t>
                </a:r>
                <a:r>
                  <a:rPr lang="en-US" dirty="0" err="1">
                    <a:ea typeface="Calibri" panose="020F0502020204030204" pitchFamily="34" charset="0"/>
                    <a:cs typeface="Times New Roman" panose="02020603050405020304" pitchFamily="18" charset="0"/>
                  </a:rPr>
                  <a:t>Biểu</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diễn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miền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nghiệm</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của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mỗi</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bất</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phương</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trình</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sau</a:t>
                </a:r>
                <a:endParaRPr lang="en-US"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dirty="0">
                    <a:effectLst/>
                    <a:ea typeface="Calibri" panose="020F0502020204030204" pitchFamily="34" charset="0"/>
                    <a:cs typeface="Times New Roman" panose="02020603050405020304" pitchFamily="18" charset="0"/>
                  </a:rPr>
                  <a:t>a)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&lt;3</m:t>
                    </m:r>
                  </m:oMath>
                </a14:m>
                <a:endParaRPr lang="en-US" dirty="0">
                  <a:effectLst/>
                  <a:ea typeface="Calibri" panose="020F0502020204030204" pitchFamily="34" charset="0"/>
                  <a:cs typeface="Times New Roman" panose="02020603050405020304" pitchFamily="18" charset="0"/>
                </a:endParaRPr>
              </a:p>
            </p:txBody>
          </p:sp>
        </mc:Choice>
        <mc:Fallback xmlns="">
          <p:sp>
            <p:nvSpPr>
              <p:cNvPr id="4" name="Hộp Văn bản 3">
                <a:extLst>
                  <a:ext uri="{FF2B5EF4-FFF2-40B4-BE49-F238E27FC236}">
                    <a16:creationId xmlns:a16="http://schemas.microsoft.com/office/drawing/2014/main" id="{9ECF8198-A4E5-FA56-C49B-EBB8817962BF}"/>
                  </a:ext>
                </a:extLst>
              </p:cNvPr>
              <p:cNvSpPr txBox="1">
                <a:spLocks noRot="1" noChangeAspect="1" noMove="1" noResize="1" noEditPoints="1" noAdjustHandles="1" noChangeArrowheads="1" noChangeShapeType="1" noTextEdit="1"/>
              </p:cNvSpPr>
              <p:nvPr/>
            </p:nvSpPr>
            <p:spPr>
              <a:xfrm>
                <a:off x="228600" y="254241"/>
                <a:ext cx="7543800" cy="974626"/>
              </a:xfrm>
              <a:prstGeom prst="rect">
                <a:avLst/>
              </a:prstGeom>
              <a:blipFill>
                <a:blip r:embed="rId3"/>
                <a:stretch>
                  <a:fillRect l="-728" b="-9375"/>
                </a:stretch>
              </a:blipFill>
            </p:spPr>
            <p:txBody>
              <a:bodyPr/>
              <a:lstStyle/>
              <a:p>
                <a:r>
                  <a:rPr lang="en-US">
                    <a:noFill/>
                  </a:rPr>
                  <a:t> </a:t>
                </a:r>
              </a:p>
            </p:txBody>
          </p:sp>
        </mc:Fallback>
      </mc:AlternateContent>
      <p:pic>
        <p:nvPicPr>
          <p:cNvPr id="5" name="Picture 14" descr="Biểu diễn miền nghiệm của mỗi bất phương trình sau: x + 2y &lt; 3">
            <a:extLst>
              <a:ext uri="{FF2B5EF4-FFF2-40B4-BE49-F238E27FC236}">
                <a16:creationId xmlns:a16="http://schemas.microsoft.com/office/drawing/2014/main" id="{D0C9A8B7-3AFB-8E2C-F708-265BDCDE73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307"/>
          <a:stretch/>
        </p:blipFill>
        <p:spPr bwMode="auto">
          <a:xfrm>
            <a:off x="4114800" y="1228867"/>
            <a:ext cx="4590415" cy="310515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AFC9FE21-0FD0-5177-4B54-17988E203421}"/>
                  </a:ext>
                </a:extLst>
              </p:cNvPr>
              <p:cNvSpPr txBox="1"/>
              <p:nvPr/>
            </p:nvSpPr>
            <p:spPr>
              <a:xfrm>
                <a:off x="228600" y="1200150"/>
                <a:ext cx="3733800" cy="3672800"/>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80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đường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thẳng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oMath>
                </a14:m>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a:t>
                </a:r>
              </a:p>
              <a:p>
                <a:pPr marL="285750" marR="0" lvl="0" indent="-285750" algn="just" defTabSz="914400" rtl="0" eaLnBrk="1" fontAlgn="auto" latinLnBrk="0" hangingPunct="1">
                  <a:lnSpc>
                    <a:spcPct val="150000"/>
                  </a:lnSpc>
                  <a:spcBef>
                    <a:spcPts val="0"/>
                  </a:spcBef>
                  <a:spcAft>
                    <a:spcPts val="80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Lấy</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điểm</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𝑂</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(0;0)</m:t>
                    </m:r>
                  </m:oMath>
                </a14:m>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Ta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có</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p>
              <a:p>
                <a:pPr marR="0" lvl="0" algn="just" defTabSz="914400" rtl="0" eaLnBrk="1" fontAlgn="auto" latinLnBrk="0" hangingPunct="1">
                  <a:lnSpc>
                    <a:spcPct val="150000"/>
                  </a:lnSpc>
                  <a:spcBef>
                    <a:spcPts val="0"/>
                  </a:spcBef>
                  <a:spcAft>
                    <a:spcPts val="800"/>
                  </a:spcAft>
                  <a:buClrTx/>
                  <a:buSzTx/>
                  <a:tabLst/>
                  <a:defRPr/>
                </a:pP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0+2.0=0&lt;3 </m:t>
                    </m:r>
                  </m:oMath>
                </a14:m>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a:t>
                </a:r>
              </a:p>
              <a:p>
                <a:pPr marL="285750" marR="0" lvl="0" indent="-285750" algn="just" defTabSz="914400" rtl="0" eaLnBrk="1" fontAlgn="auto" latinLnBrk="0" hangingPunct="1">
                  <a:lnSpc>
                    <a:spcPct val="150000"/>
                  </a:lnSpc>
                  <a:spcBef>
                    <a:spcPts val="0"/>
                  </a:spcBef>
                  <a:spcAft>
                    <a:spcPts val="80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Vậy</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miền</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nghiệm</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bất</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phương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trình</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&lt;3 </m:t>
                    </m:r>
                  </m:oMath>
                </a14:m>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nửa</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phẳng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không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bị</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gạch</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chứa</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điểm</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𝑂</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(0;0) </m:t>
                    </m:r>
                  </m:oMath>
                </a14:m>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không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kể</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đường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thẳng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m:t>
                    </m:r>
                  </m:oMath>
                </a14:m>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a:t>
                </a:r>
              </a:p>
            </p:txBody>
          </p:sp>
        </mc:Choice>
        <mc:Fallback xmlns="">
          <p:sp>
            <p:nvSpPr>
              <p:cNvPr id="7" name="Hộp Văn bản 6">
                <a:extLst>
                  <a:ext uri="{FF2B5EF4-FFF2-40B4-BE49-F238E27FC236}">
                    <a16:creationId xmlns:a16="http://schemas.microsoft.com/office/drawing/2014/main" id="{AFC9FE21-0FD0-5177-4B54-17988E203421}"/>
                  </a:ext>
                </a:extLst>
              </p:cNvPr>
              <p:cNvSpPr txBox="1">
                <a:spLocks noRot="1" noChangeAspect="1" noMove="1" noResize="1" noEditPoints="1" noAdjustHandles="1" noChangeArrowheads="1" noChangeShapeType="1" noTextEdit="1"/>
              </p:cNvSpPr>
              <p:nvPr/>
            </p:nvSpPr>
            <p:spPr>
              <a:xfrm>
                <a:off x="228600" y="1200150"/>
                <a:ext cx="3733800" cy="3672800"/>
              </a:xfrm>
              <a:prstGeom prst="rect">
                <a:avLst/>
              </a:prstGeom>
              <a:blipFill>
                <a:blip r:embed="rId5"/>
                <a:stretch>
                  <a:fillRect l="-1144" r="-2941" b="-1827"/>
                </a:stretch>
              </a:blipFill>
            </p:spPr>
            <p:txBody>
              <a:bodyPr/>
              <a:lstStyle/>
              <a:p>
                <a:r>
                  <a:rPr lang="en-US">
                    <a:noFill/>
                  </a:rPr>
                  <a:t> </a:t>
                </a:r>
              </a:p>
            </p:txBody>
          </p:sp>
        </mc:Fallback>
      </mc:AlternateContent>
    </p:spTree>
    <p:extLst>
      <p:ext uri="{BB962C8B-B14F-4D97-AF65-F5344CB8AC3E}">
        <p14:creationId xmlns:p14="http://schemas.microsoft.com/office/powerpoint/2010/main" val="351196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19A9EEB9-FFFC-456A-FCDB-EAD1AF097103}"/>
                  </a:ext>
                </a:extLst>
              </p:cNvPr>
              <p:cNvSpPr txBox="1"/>
              <p:nvPr/>
            </p:nvSpPr>
            <p:spPr>
              <a:xfrm>
                <a:off x="248285" y="590550"/>
                <a:ext cx="4323715" cy="3775393"/>
              </a:xfrm>
              <a:prstGeom prst="rect">
                <a:avLst/>
              </a:prstGeom>
              <a:noFill/>
            </p:spPr>
            <p:txBody>
              <a:bodyPr wrap="square">
                <a:spAutoFit/>
              </a:bodyPr>
              <a:lstStyle/>
              <a:p>
                <a:pPr marL="0" marR="0">
                  <a:lnSpc>
                    <a:spcPct val="150000"/>
                  </a:lnSpc>
                  <a:spcBef>
                    <a:spcPts val="0"/>
                  </a:spcBef>
                  <a:spcAft>
                    <a:spcPts val="800"/>
                  </a:spcAft>
                </a:pPr>
                <a:r>
                  <a:rPr lang="en-US" sz="1800" dirty="0">
                    <a:effectLst/>
                    <a:ea typeface="Calibri" panose="020F0502020204030204" pitchFamily="34" charset="0"/>
                    <a:cs typeface="Times New Roman" panose="02020603050405020304" pitchFamily="18" charset="0"/>
                  </a:rPr>
                  <a:t>b) </a:t>
                </a:r>
                <a14:m>
                  <m:oMath xmlns:m="http://schemas.openxmlformats.org/officeDocument/2006/math">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3</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−4</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1600" dirty="0">
                  <a:effectLs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Wingdings" panose="05000000000000000000" pitchFamily="2" charset="2"/>
                  <a:buChar char="§"/>
                </a:pPr>
                <a:r>
                  <a:rPr lang="en-US" sz="1800" dirty="0" err="1">
                    <a:effectLst/>
                    <a:ea typeface="Calibri" panose="020F0502020204030204" pitchFamily="34" charset="0"/>
                    <a:cs typeface="Times New Roman" panose="02020603050405020304" pitchFamily="18" charset="0"/>
                  </a:rPr>
                  <a:t>Vẽ</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đường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thẳng</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 3</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 –4</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1800" dirty="0">
                    <a:effectLst/>
                    <a:ea typeface="Calibri" panose="020F0502020204030204" pitchFamily="34" charset="0"/>
                    <a:cs typeface="Times New Roman" panose="02020603050405020304" pitchFamily="18" charset="0"/>
                  </a:rPr>
                  <a:t>. </a:t>
                </a:r>
                <a:endParaRPr lang="en-US" sz="1600" dirty="0">
                  <a:effectLs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Wingdings" panose="05000000000000000000" pitchFamily="2" charset="2"/>
                  <a:buChar char="§"/>
                </a:pPr>
                <a:r>
                  <a:rPr lang="en-US" sz="1800" dirty="0" err="1">
                    <a:effectLst/>
                    <a:ea typeface="Calibri" panose="020F0502020204030204" pitchFamily="34" charset="0"/>
                    <a:cs typeface="Times New Roman" panose="02020603050405020304" pitchFamily="18" charset="0"/>
                  </a:rPr>
                  <a:t>Lấy</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điểm</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(0;0)</m:t>
                    </m:r>
                  </m:oMath>
                </a14:m>
                <a:r>
                  <a:rPr lang="en-US" sz="1800" dirty="0">
                    <a:effectLst/>
                    <a:ea typeface="Calibri" panose="020F0502020204030204" pitchFamily="34" charset="0"/>
                    <a:cs typeface="Times New Roman" panose="02020603050405020304" pitchFamily="18" charset="0"/>
                  </a:rPr>
                  <a:t>. Ta </a:t>
                </a:r>
                <a:r>
                  <a:rPr lang="en-US" sz="1800" dirty="0" err="1">
                    <a:effectLst/>
                    <a:ea typeface="Calibri" panose="020F0502020204030204" pitchFamily="34" charset="0"/>
                    <a:cs typeface="Times New Roman" panose="02020603050405020304" pitchFamily="18" charset="0"/>
                  </a:rPr>
                  <a:t>có</a:t>
                </a:r>
                <a:r>
                  <a:rPr lang="en-US" sz="1800" dirty="0">
                    <a:effectLst/>
                    <a:ea typeface="Calibri" panose="020F0502020204030204" pitchFamily="34" charset="0"/>
                    <a:cs typeface="Times New Roman" panose="02020603050405020304" pitchFamily="18" charset="0"/>
                  </a:rPr>
                  <a:t>: </a:t>
                </a:r>
              </a:p>
              <a:p>
                <a:pPr marL="0" marR="0" algn="just">
                  <a:lnSpc>
                    <a:spcPct val="150000"/>
                  </a:lnSpc>
                  <a:spcBef>
                    <a:spcPts val="0"/>
                  </a:spcBef>
                  <a:spcAft>
                    <a:spcPts val="800"/>
                  </a:spcAft>
                </a:pPr>
                <a14:m>
                  <m:oMath xmlns:m="http://schemas.openxmlformats.org/officeDocument/2006/math">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3. 0 – 4. 0=0</m:t>
                    </m:r>
                    <m:r>
                      <a:rPr lang="en-US" sz="1800" b="0" i="1" dirty="0" smtClean="0">
                        <a:effectLst/>
                        <a:latin typeface="Cambria Math" panose="02040503050406030204" pitchFamily="18" charset="0"/>
                        <a:ea typeface="Calibri" panose="020F0502020204030204" pitchFamily="34" charset="0"/>
                        <a:cs typeface="Times New Roman" panose="02020603050405020304" pitchFamily="18" charset="0"/>
                      </a:rPr>
                      <m:t>&gt;−</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1800" dirty="0">
                    <a:effectLst/>
                    <a:ea typeface="Calibri" panose="020F0502020204030204" pitchFamily="34" charset="0"/>
                    <a:cs typeface="Times New Roman" panose="02020603050405020304" pitchFamily="18" charset="0"/>
                  </a:rPr>
                  <a:t>. </a:t>
                </a:r>
                <a:endParaRPr lang="en-US" sz="1600" dirty="0">
                  <a:effectLs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Wingdings" panose="05000000000000000000" pitchFamily="2" charset="2"/>
                  <a:buChar char="§"/>
                </a:pPr>
                <a:r>
                  <a:rPr lang="en-US" sz="1800" dirty="0" err="1">
                    <a:effectLst/>
                    <a:ea typeface="Calibri" panose="020F0502020204030204" pitchFamily="34" charset="0"/>
                    <a:cs typeface="Times New Roman" panose="02020603050405020304" pitchFamily="18" charset="0"/>
                  </a:rPr>
                  <a:t>Vậy</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miền</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nghiệm</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của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bất</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phương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trình</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3</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 –4</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≥−3 </m:t>
                    </m:r>
                  </m:oMath>
                </a14:m>
                <a:r>
                  <a:rPr lang="en-US" sz="1800" dirty="0" err="1">
                    <a:effectLst/>
                    <a:ea typeface="Calibri" panose="020F0502020204030204" pitchFamily="34" charset="0"/>
                    <a:cs typeface="Times New Roman" panose="02020603050405020304" pitchFamily="18" charset="0"/>
                  </a:rPr>
                  <a:t>là</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nửa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mặt</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phẳng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không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bị</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gạch</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chứa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điểm</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(0;0) </m:t>
                    </m:r>
                  </m:oMath>
                </a14:m>
                <a:r>
                  <a:rPr lang="en-US" sz="1800" dirty="0" err="1">
                    <a:effectLst/>
                    <a:ea typeface="Calibri" panose="020F0502020204030204" pitchFamily="34" charset="0"/>
                    <a:cs typeface="Times New Roman" panose="02020603050405020304" pitchFamily="18" charset="0"/>
                  </a:rPr>
                  <a:t>kể</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cả</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đường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thẳng</a:t>
                </a:r>
                <a:r>
                  <a:rPr lang="en-US" sz="1800" dirty="0">
                    <a:effectLst/>
                    <a:ea typeface="Calibri" panose="020F0502020204030204" pitchFamily="34" charset="0"/>
                    <a:cs typeface="Times New Roman" panose="02020603050405020304" pitchFamily="18" charset="0"/>
                  </a:rPr>
                  <a:t> d. </a:t>
                </a:r>
                <a:endParaRPr lang="en-US" sz="1600" dirty="0">
                  <a:effectLst/>
                  <a:ea typeface="Calibri" panose="020F0502020204030204" pitchFamily="34" charset="0"/>
                  <a:cs typeface="Times New Roman" panose="02020603050405020304" pitchFamily="18" charset="0"/>
                </a:endParaRPr>
              </a:p>
            </p:txBody>
          </p:sp>
        </mc:Choice>
        <mc:Fallback xmlns="">
          <p:sp>
            <p:nvSpPr>
              <p:cNvPr id="4" name="Hộp Văn bản 3">
                <a:extLst>
                  <a:ext uri="{FF2B5EF4-FFF2-40B4-BE49-F238E27FC236}">
                    <a16:creationId xmlns:a16="http://schemas.microsoft.com/office/drawing/2014/main" id="{19A9EEB9-FFFC-456A-FCDB-EAD1AF097103}"/>
                  </a:ext>
                </a:extLst>
              </p:cNvPr>
              <p:cNvSpPr txBox="1">
                <a:spLocks noRot="1" noChangeAspect="1" noMove="1" noResize="1" noEditPoints="1" noAdjustHandles="1" noChangeArrowheads="1" noChangeShapeType="1" noTextEdit="1"/>
              </p:cNvSpPr>
              <p:nvPr/>
            </p:nvSpPr>
            <p:spPr>
              <a:xfrm>
                <a:off x="248285" y="590550"/>
                <a:ext cx="4323715" cy="3775393"/>
              </a:xfrm>
              <a:prstGeom prst="rect">
                <a:avLst/>
              </a:prstGeom>
              <a:blipFill>
                <a:blip r:embed="rId2"/>
                <a:stretch>
                  <a:fillRect l="-1269" r="-2680" b="-1777"/>
                </a:stretch>
              </a:blipFill>
            </p:spPr>
            <p:txBody>
              <a:bodyPr/>
              <a:lstStyle/>
              <a:p>
                <a:r>
                  <a:rPr lang="en-US">
                    <a:noFill/>
                  </a:rPr>
                  <a:t> </a:t>
                </a:r>
              </a:p>
            </p:txBody>
          </p:sp>
        </mc:Fallback>
      </mc:AlternateContent>
      <p:pic>
        <p:nvPicPr>
          <p:cNvPr id="5" name="Picture 41">
            <a:extLst>
              <a:ext uri="{FF2B5EF4-FFF2-40B4-BE49-F238E27FC236}">
                <a16:creationId xmlns:a16="http://schemas.microsoft.com/office/drawing/2014/main" id="{ECCEE4B2-E90B-80E5-D673-BF3BEA0120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592"/>
          <a:stretch/>
        </p:blipFill>
        <p:spPr bwMode="auto">
          <a:xfrm>
            <a:off x="4607885" y="855940"/>
            <a:ext cx="4323715" cy="30264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527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Hộp Văn bản 2">
                <a:extLst>
                  <a:ext uri="{FF2B5EF4-FFF2-40B4-BE49-F238E27FC236}">
                    <a16:creationId xmlns:a16="http://schemas.microsoft.com/office/drawing/2014/main" id="{025B1A9B-BBA8-A0EA-F5CD-33E1A0E3D226}"/>
                  </a:ext>
                </a:extLst>
              </p:cNvPr>
              <p:cNvSpPr txBox="1"/>
              <p:nvPr/>
            </p:nvSpPr>
            <p:spPr>
              <a:xfrm>
                <a:off x="227910" y="1784662"/>
                <a:ext cx="8610600" cy="2426305"/>
              </a:xfrm>
              <a:prstGeom prst="rect">
                <a:avLst/>
              </a:prstGeom>
              <a:noFill/>
            </p:spPr>
            <p:txBody>
              <a:bodyPr wrap="square">
                <a:spAutoFit/>
              </a:bodyPr>
              <a:lstStyle/>
              <a:p>
                <a:pPr marL="285750" marR="0" indent="-285750" algn="just">
                  <a:lnSpc>
                    <a:spcPct val="150000"/>
                  </a:lnSpc>
                  <a:spcBef>
                    <a:spcPts val="0"/>
                  </a:spcBef>
                  <a:spcAft>
                    <a:spcPts val="800"/>
                  </a:spcAft>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Vẽ</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dirty="0">
                    <a:effectLst/>
                    <a:ea typeface="Calibri" panose="020F0502020204030204" pitchFamily="34" charset="0"/>
                    <a:cs typeface="Times New Roman" panose="02020603050405020304" pitchFamily="18" charset="0"/>
                  </a:rPr>
                  <a:t>. </a:t>
                </a:r>
              </a:p>
              <a:p>
                <a:pPr marL="285750" marR="0" indent="-285750" algn="just">
                  <a:lnSpc>
                    <a:spcPct val="150000"/>
                  </a:lnSpc>
                  <a:spcBef>
                    <a:spcPts val="0"/>
                  </a:spcBef>
                  <a:spcAft>
                    <a:spcPts val="800"/>
                  </a:spcAft>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Lấy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(0;0)</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endParaRPr lang="en-US"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 . 0+0=0</m:t>
                    </m:r>
                    <m:r>
                      <a:rPr lang="en-US" b="0" i="1" dirty="0" smtClean="0">
                        <a:effectLst/>
                        <a:latin typeface="Cambria Math" panose="02040503050406030204" pitchFamily="18" charset="0"/>
                        <a:ea typeface="Calibri" panose="020F0502020204030204" pitchFamily="34" charset="0"/>
                        <a:cs typeface="Times New Roman" panose="02020603050405020304" pitchFamily="18" charset="0"/>
                      </a:rPr>
                      <m:t>&lt;</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dirty="0">
                    <a:effectLst/>
                    <a:ea typeface="Calibri" panose="020F0502020204030204" pitchFamily="34" charset="0"/>
                    <a:cs typeface="Times New Roman" panose="02020603050405020304" pitchFamily="18" charset="0"/>
                  </a:rPr>
                  <a:t>. </a:t>
                </a:r>
              </a:p>
              <a:p>
                <a:pPr marL="285750" marR="0" indent="-285750" algn="just">
                  <a:lnSpc>
                    <a:spcPct val="150000"/>
                  </a:lnSpc>
                  <a:spcBef>
                    <a:spcPts val="0"/>
                  </a:spcBef>
                  <a:spcAft>
                    <a:spcPts val="800"/>
                  </a:spcAft>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miền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≥4 </m:t>
                    </m:r>
                  </m:oMath>
                </a14:m>
                <a:r>
                  <a:rPr lang="en-US" dirty="0">
                    <a:effectLst/>
                    <a:ea typeface="Calibri" panose="020F0502020204030204" pitchFamily="34" charset="0"/>
                    <a:cs typeface="Times New Roman" panose="02020603050405020304" pitchFamily="18" charset="0"/>
                  </a:rPr>
                  <a:t>hay </a:t>
                </a:r>
                <a:r>
                  <a:rPr lang="en-US" dirty="0" err="1">
                    <a:effectLst/>
                    <a:ea typeface="Calibri" panose="020F0502020204030204" pitchFamily="34" charset="0"/>
                    <a:cs typeface="Times New Roman" panose="02020603050405020304" pitchFamily="18" charset="0"/>
                  </a:rPr>
                  <a:t>chính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nửa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mặt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phẳng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không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bị</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gạch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không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chứa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(0;0) </m:t>
                    </m:r>
                  </m:oMath>
                </a14:m>
                <a:r>
                  <a:rPr lang="en-US" dirty="0" err="1">
                    <a:effectLst/>
                    <a:ea typeface="Calibri" panose="020F0502020204030204" pitchFamily="34" charset="0"/>
                    <a:cs typeface="Times New Roman" panose="02020603050405020304" pitchFamily="18" charset="0"/>
                  </a:rPr>
                  <a:t>kể</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cả</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dirty="0">
                    <a:effectLst/>
                    <a:ea typeface="Calibri" panose="020F0502020204030204" pitchFamily="34" charset="0"/>
                    <a:cs typeface="Times New Roman" panose="02020603050405020304" pitchFamily="18" charset="0"/>
                  </a:rPr>
                  <a:t>. </a:t>
                </a:r>
              </a:p>
            </p:txBody>
          </p:sp>
        </mc:Choice>
        <mc:Fallback xmlns="">
          <p:sp>
            <p:nvSpPr>
              <p:cNvPr id="3" name="Hộp Văn bản 2">
                <a:extLst>
                  <a:ext uri="{FF2B5EF4-FFF2-40B4-BE49-F238E27FC236}">
                    <a16:creationId xmlns:a16="http://schemas.microsoft.com/office/drawing/2014/main" id="{025B1A9B-BBA8-A0EA-F5CD-33E1A0E3D226}"/>
                  </a:ext>
                </a:extLst>
              </p:cNvPr>
              <p:cNvSpPr txBox="1">
                <a:spLocks noRot="1" noChangeAspect="1" noMove="1" noResize="1" noEditPoints="1" noAdjustHandles="1" noChangeArrowheads="1" noChangeShapeType="1" noTextEdit="1"/>
              </p:cNvSpPr>
              <p:nvPr/>
            </p:nvSpPr>
            <p:spPr>
              <a:xfrm>
                <a:off x="227910" y="1784662"/>
                <a:ext cx="8610600" cy="2426305"/>
              </a:xfrm>
              <a:prstGeom prst="rect">
                <a:avLst/>
              </a:prstGeom>
              <a:blipFill>
                <a:blip r:embed="rId2"/>
                <a:stretch>
                  <a:fillRect l="-425" r="-1274" b="-3266"/>
                </a:stretch>
              </a:blipFill>
            </p:spPr>
            <p:txBody>
              <a:bodyPr/>
              <a:lstStyle/>
              <a:p>
                <a:r>
                  <a:rPr lang="en-US">
                    <a:noFill/>
                  </a:rPr>
                  <a:t> </a:t>
                </a:r>
              </a:p>
            </p:txBody>
          </p:sp>
        </mc:Fallback>
      </mc:AlternateContent>
      <p:pic>
        <p:nvPicPr>
          <p:cNvPr id="4" name="Picture 42">
            <a:extLst>
              <a:ext uri="{FF2B5EF4-FFF2-40B4-BE49-F238E27FC236}">
                <a16:creationId xmlns:a16="http://schemas.microsoft.com/office/drawing/2014/main" id="{F8B1982D-8416-E0FB-106C-6111DA59F6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437"/>
          <a:stretch/>
        </p:blipFill>
        <p:spPr bwMode="auto">
          <a:xfrm>
            <a:off x="4537620" y="332099"/>
            <a:ext cx="4301490" cy="290512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EDECCA17-C143-959B-B14B-8BA29C32919F}"/>
                  </a:ext>
                </a:extLst>
              </p:cNvPr>
              <p:cNvSpPr txBox="1"/>
              <p:nvPr/>
            </p:nvSpPr>
            <p:spPr>
              <a:xfrm>
                <a:off x="304800" y="582526"/>
                <a:ext cx="2514600" cy="97462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c)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oMath>
                </a14:m>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Yu Mincho" panose="02020400000000000000" pitchFamily="18" charset="-128"/>
                        <a:cs typeface="Times New Roman" panose="02020603050405020304" pitchFamily="18" charset="0"/>
                      </a:rPr>
                      <m:t>2</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Yu Mincho" panose="02020400000000000000" pitchFamily="18" charset="-128"/>
                        <a:cs typeface="Times New Roman" panose="02020603050405020304" pitchFamily="18" charset="0"/>
                      </a:rPr>
                      <m:t>𝑥</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Yu Mincho" panose="02020400000000000000" pitchFamily="18" charset="-128"/>
                        <a:cs typeface="Times New Roman" panose="02020603050405020304" pitchFamily="18" charset="0"/>
                      </a:rPr>
                      <m:t>+</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Yu Mincho" panose="02020400000000000000" pitchFamily="18" charset="-128"/>
                        <a:cs typeface="Times New Roman" panose="02020603050405020304" pitchFamily="18" charset="0"/>
                      </a:rPr>
                      <m:t>𝑦</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Yu Mincho" panose="02020400000000000000" pitchFamily="18" charset="-128"/>
                        <a:cs typeface="Times New Roman" panose="02020603050405020304" pitchFamily="18" charset="0"/>
                      </a:rPr>
                      <m:t>≥4</m:t>
                    </m:r>
                  </m:oMath>
                </a14:m>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6" name="Hộp Văn bản 5">
                <a:extLst>
                  <a:ext uri="{FF2B5EF4-FFF2-40B4-BE49-F238E27FC236}">
                    <a16:creationId xmlns:a16="http://schemas.microsoft.com/office/drawing/2014/main" id="{EDECCA17-C143-959B-B14B-8BA29C32919F}"/>
                  </a:ext>
                </a:extLst>
              </p:cNvPr>
              <p:cNvSpPr txBox="1">
                <a:spLocks noRot="1" noChangeAspect="1" noMove="1" noResize="1" noEditPoints="1" noAdjustHandles="1" noChangeArrowheads="1" noChangeShapeType="1" noTextEdit="1"/>
              </p:cNvSpPr>
              <p:nvPr/>
            </p:nvSpPr>
            <p:spPr>
              <a:xfrm>
                <a:off x="304800" y="582526"/>
                <a:ext cx="2514600" cy="974626"/>
              </a:xfrm>
              <a:prstGeom prst="rect">
                <a:avLst/>
              </a:prstGeom>
              <a:blipFill>
                <a:blip r:embed="rId4"/>
                <a:stretch>
                  <a:fillRect l="-1937" b="-10063"/>
                </a:stretch>
              </a:blipFill>
            </p:spPr>
            <p:txBody>
              <a:bodyPr/>
              <a:lstStyle/>
              <a:p>
                <a:r>
                  <a:rPr lang="en-US">
                    <a:noFill/>
                  </a:rPr>
                  <a:t> </a:t>
                </a:r>
              </a:p>
            </p:txBody>
          </p:sp>
        </mc:Fallback>
      </mc:AlternateContent>
    </p:spTree>
    <p:extLst>
      <p:ext uri="{BB962C8B-B14F-4D97-AF65-F5344CB8AC3E}">
        <p14:creationId xmlns:p14="http://schemas.microsoft.com/office/powerpoint/2010/main" val="120384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Hộp Văn bản 2">
                <a:extLst>
                  <a:ext uri="{FF2B5EF4-FFF2-40B4-BE49-F238E27FC236}">
                    <a16:creationId xmlns:a16="http://schemas.microsoft.com/office/drawing/2014/main" id="{0DC200C0-F328-842D-5C92-BA9CD52FF341}"/>
                  </a:ext>
                </a:extLst>
              </p:cNvPr>
              <p:cNvSpPr txBox="1"/>
              <p:nvPr/>
            </p:nvSpPr>
            <p:spPr>
              <a:xfrm>
                <a:off x="267600" y="2014239"/>
                <a:ext cx="4114800" cy="456535"/>
              </a:xfrm>
              <a:prstGeom prst="rect">
                <a:avLst/>
              </a:prstGeom>
              <a:noFill/>
            </p:spPr>
            <p:txBody>
              <a:bodyPr wrap="square">
                <a:spAutoFit/>
              </a:bodyPr>
              <a:lstStyle/>
              <a:p>
                <a:pPr marL="285750" marR="0" indent="-285750" algn="just">
                  <a:lnSpc>
                    <a:spcPct val="150000"/>
                  </a:lnSpc>
                  <a:spcBef>
                    <a:spcPts val="0"/>
                  </a:spcBef>
                  <a:spcAft>
                    <a:spcPts val="800"/>
                  </a:spcAft>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Vẽ</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dirty="0">
                    <a:effectLst/>
                    <a:ea typeface="Calibri" panose="020F0502020204030204" pitchFamily="34" charset="0"/>
                    <a:cs typeface="Times New Roman" panose="02020603050405020304" pitchFamily="18" charset="0"/>
                  </a:rPr>
                  <a:t>. </a:t>
                </a:r>
              </a:p>
            </p:txBody>
          </p:sp>
        </mc:Choice>
        <mc:Fallback xmlns="">
          <p:sp>
            <p:nvSpPr>
              <p:cNvPr id="3" name="Hộp Văn bản 2">
                <a:extLst>
                  <a:ext uri="{FF2B5EF4-FFF2-40B4-BE49-F238E27FC236}">
                    <a16:creationId xmlns:a16="http://schemas.microsoft.com/office/drawing/2014/main" id="{0DC200C0-F328-842D-5C92-BA9CD52FF341}"/>
                  </a:ext>
                </a:extLst>
              </p:cNvPr>
              <p:cNvSpPr txBox="1">
                <a:spLocks noRot="1" noChangeAspect="1" noMove="1" noResize="1" noEditPoints="1" noAdjustHandles="1" noChangeArrowheads="1" noChangeShapeType="1" noTextEdit="1"/>
              </p:cNvSpPr>
              <p:nvPr/>
            </p:nvSpPr>
            <p:spPr>
              <a:xfrm>
                <a:off x="267600" y="2014239"/>
                <a:ext cx="4114800" cy="456535"/>
              </a:xfrm>
              <a:prstGeom prst="rect">
                <a:avLst/>
              </a:prstGeom>
              <a:blipFill>
                <a:blip r:embed="rId2"/>
                <a:stretch>
                  <a:fillRect l="-1037" b="-21333"/>
                </a:stretch>
              </a:blipFill>
            </p:spPr>
            <p:txBody>
              <a:bodyPr/>
              <a:lstStyle/>
              <a:p>
                <a:r>
                  <a:rPr lang="en-US">
                    <a:noFill/>
                  </a:rPr>
                  <a:t> </a:t>
                </a:r>
              </a:p>
            </p:txBody>
          </p:sp>
        </mc:Fallback>
      </mc:AlternateContent>
      <p:pic>
        <p:nvPicPr>
          <p:cNvPr id="4" name="Picture 43">
            <a:extLst>
              <a:ext uri="{FF2B5EF4-FFF2-40B4-BE49-F238E27FC236}">
                <a16:creationId xmlns:a16="http://schemas.microsoft.com/office/drawing/2014/main" id="{58E5AC11-79F9-33B9-2296-271B7FDA01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496"/>
          <a:stretch/>
        </p:blipFill>
        <p:spPr bwMode="auto">
          <a:xfrm>
            <a:off x="4191000" y="361950"/>
            <a:ext cx="4400550" cy="304546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F5DC6F9C-3A7F-19FD-D10E-3AFD0A31DA6C}"/>
                  </a:ext>
                </a:extLst>
              </p:cNvPr>
              <p:cNvSpPr txBox="1"/>
              <p:nvPr/>
            </p:nvSpPr>
            <p:spPr>
              <a:xfrm>
                <a:off x="381000" y="734017"/>
                <a:ext cx="1905000" cy="1128514"/>
              </a:xfrm>
              <a:prstGeom prst="rect">
                <a:avLst/>
              </a:prstGeom>
              <a:noFill/>
            </p:spPr>
            <p:txBody>
              <a:bodyPr wrap="square">
                <a:spAutoFit/>
              </a:bodyPr>
              <a:lstStyle/>
              <a:p>
                <a:pPr marL="0" marR="0">
                  <a:lnSpc>
                    <a:spcPct val="150000"/>
                  </a:lnSpc>
                  <a:spcBef>
                    <a:spcPts val="0"/>
                  </a:spcBef>
                  <a:spcAft>
                    <a:spcPts val="800"/>
                  </a:spcAft>
                </a:pPr>
                <a:r>
                  <a:rPr lang="en-US" dirty="0">
                    <a:effectLst/>
                    <a:ea typeface="Calibri" panose="020F0502020204030204" pitchFamily="34" charset="0"/>
                    <a:cs typeface="Times New Roman" panose="02020603050405020304" pitchFamily="18" charset="0"/>
                  </a:rPr>
                  <a:t>d)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&lt;1−2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Para xmlns:m="http://schemas.openxmlformats.org/officeDocument/2006/math">
                    <m:oMathParaPr>
                      <m:jc m:val="left"/>
                    </m:oMathParaPr>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i="1" dirty="0">
                          <a:effectLst/>
                          <a:latin typeface="Cambria Math" panose="02040503050406030204" pitchFamily="18" charset="0"/>
                          <a:ea typeface="Yu Mincho" panose="02020400000000000000" pitchFamily="18" charset="-128"/>
                          <a:cs typeface="Times New Roman" panose="02020603050405020304" pitchFamily="18" charset="0"/>
                        </a:rPr>
                        <m:t>2</m:t>
                      </m:r>
                      <m:r>
                        <a:rPr lang="en-US" i="1" dirty="0">
                          <a:effectLst/>
                          <a:latin typeface="Cambria Math" panose="02040503050406030204" pitchFamily="18" charset="0"/>
                          <a:ea typeface="Yu Mincho" panose="02020400000000000000" pitchFamily="18" charset="-128"/>
                          <a:cs typeface="Times New Roman" panose="02020603050405020304" pitchFamily="18" charset="0"/>
                        </a:rPr>
                        <m:t>𝑥</m:t>
                      </m:r>
                      <m:r>
                        <a:rPr lang="en-US" i="1" dirty="0">
                          <a:effectLst/>
                          <a:latin typeface="Cambria Math" panose="02040503050406030204" pitchFamily="18" charset="0"/>
                          <a:ea typeface="Yu Mincho" panose="02020400000000000000" pitchFamily="18" charset="-128"/>
                          <a:cs typeface="Times New Roman" panose="02020603050405020304" pitchFamily="18" charset="0"/>
                        </a:rPr>
                        <m:t>+</m:t>
                      </m:r>
                      <m:r>
                        <a:rPr lang="en-US" i="1" dirty="0">
                          <a:effectLst/>
                          <a:latin typeface="Cambria Math" panose="02040503050406030204" pitchFamily="18" charset="0"/>
                          <a:ea typeface="Yu Mincho" panose="02020400000000000000" pitchFamily="18" charset="-128"/>
                          <a:cs typeface="Times New Roman" panose="02020603050405020304" pitchFamily="18" charset="0"/>
                        </a:rPr>
                        <m:t>𝑦</m:t>
                      </m:r>
                      <m:r>
                        <a:rPr lang="en-US" i="1" dirty="0">
                          <a:effectLst/>
                          <a:latin typeface="Cambria Math" panose="02040503050406030204" pitchFamily="18" charset="0"/>
                          <a:ea typeface="Yu Mincho" panose="02020400000000000000" pitchFamily="18" charset="-128"/>
                          <a:cs typeface="Times New Roman" panose="02020603050405020304" pitchFamily="18" charset="0"/>
                        </a:rPr>
                        <m:t>&lt;1</m:t>
                      </m:r>
                    </m:oMath>
                  </m:oMathPara>
                </a14:m>
                <a:endParaRPr lang="en-US" dirty="0">
                  <a:effectLst/>
                  <a:ea typeface="Calibri" panose="020F0502020204030204" pitchFamily="34" charset="0"/>
                  <a:cs typeface="Times New Roman" panose="02020603050405020304" pitchFamily="18" charset="0"/>
                </a:endParaRPr>
              </a:p>
            </p:txBody>
          </p:sp>
        </mc:Choice>
        <mc:Fallback xmlns="">
          <p:sp>
            <p:nvSpPr>
              <p:cNvPr id="6" name="Hộp Văn bản 5">
                <a:extLst>
                  <a:ext uri="{FF2B5EF4-FFF2-40B4-BE49-F238E27FC236}">
                    <a16:creationId xmlns:a16="http://schemas.microsoft.com/office/drawing/2014/main" id="{F5DC6F9C-3A7F-19FD-D10E-3AFD0A31DA6C}"/>
                  </a:ext>
                </a:extLst>
              </p:cNvPr>
              <p:cNvSpPr txBox="1">
                <a:spLocks noRot="1" noChangeAspect="1" noMove="1" noResize="1" noEditPoints="1" noAdjustHandles="1" noChangeArrowheads="1" noChangeShapeType="1" noTextEdit="1"/>
              </p:cNvSpPr>
              <p:nvPr/>
            </p:nvSpPr>
            <p:spPr>
              <a:xfrm>
                <a:off x="381000" y="734017"/>
                <a:ext cx="1905000" cy="1128514"/>
              </a:xfrm>
              <a:prstGeom prst="rect">
                <a:avLst/>
              </a:prstGeom>
              <a:blipFill>
                <a:blip r:embed="rId4"/>
                <a:stretch>
                  <a:fillRect l="-2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0960EE90-CFEE-9344-D6D5-DADC72B26113}"/>
                  </a:ext>
                </a:extLst>
              </p:cNvPr>
              <p:cNvSpPr txBox="1"/>
              <p:nvPr/>
            </p:nvSpPr>
            <p:spPr>
              <a:xfrm>
                <a:off x="267600" y="3537449"/>
                <a:ext cx="8323950" cy="872034"/>
              </a:xfrm>
              <a:prstGeom prst="rect">
                <a:avLst/>
              </a:prstGeom>
              <a:noFill/>
            </p:spPr>
            <p:txBody>
              <a:bodyPr wrap="square">
                <a:spAutoFit/>
              </a:bodyPr>
              <a:lstStyle/>
              <a:p>
                <a:pPr marL="285750" marR="0" indent="-285750" algn="just">
                  <a:lnSpc>
                    <a:spcPct val="150000"/>
                  </a:lnSpc>
                  <a:spcBef>
                    <a:spcPts val="0"/>
                  </a:spcBef>
                  <a:spcAft>
                    <a:spcPts val="800"/>
                  </a:spcAft>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miền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&lt;1 </m:t>
                    </m:r>
                  </m:oMath>
                </a14:m>
                <a:r>
                  <a:rPr lang="en-US" dirty="0">
                    <a:effectLst/>
                    <a:ea typeface="Calibri" panose="020F0502020204030204" pitchFamily="34" charset="0"/>
                    <a:cs typeface="Times New Roman" panose="02020603050405020304" pitchFamily="18" charset="0"/>
                  </a:rPr>
                  <a:t>hay </a:t>
                </a:r>
                <a:r>
                  <a:rPr lang="en-US" dirty="0" err="1">
                    <a:effectLst/>
                    <a:ea typeface="Calibri" panose="020F0502020204030204" pitchFamily="34" charset="0"/>
                    <a:cs typeface="Times New Roman" panose="02020603050405020304" pitchFamily="18" charset="0"/>
                  </a:rPr>
                  <a:t>chính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&lt;1 –2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nửa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mặt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phẳng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không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bị</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gạch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chứa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(0;0) </m:t>
                    </m:r>
                  </m:oMath>
                </a14:m>
                <a:r>
                  <a:rPr lang="en-US" dirty="0" err="1">
                    <a:effectLst/>
                    <a:ea typeface="Calibri" panose="020F0502020204030204" pitchFamily="34" charset="0"/>
                    <a:cs typeface="Times New Roman" panose="02020603050405020304" pitchFamily="18" charset="0"/>
                  </a:rPr>
                  <a:t>không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kể</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dirty="0">
                    <a:effectLst/>
                    <a:ea typeface="Calibri" panose="020F0502020204030204" pitchFamily="34" charset="0"/>
                    <a:cs typeface="Times New Roman" panose="02020603050405020304" pitchFamily="18" charset="0"/>
                  </a:rPr>
                  <a:t>.</a:t>
                </a:r>
              </a:p>
            </p:txBody>
          </p:sp>
        </mc:Choice>
        <mc:Fallback xmlns="">
          <p:sp>
            <p:nvSpPr>
              <p:cNvPr id="8" name="Hộp Văn bản 7">
                <a:extLst>
                  <a:ext uri="{FF2B5EF4-FFF2-40B4-BE49-F238E27FC236}">
                    <a16:creationId xmlns:a16="http://schemas.microsoft.com/office/drawing/2014/main" id="{0960EE90-CFEE-9344-D6D5-DADC72B26113}"/>
                  </a:ext>
                </a:extLst>
              </p:cNvPr>
              <p:cNvSpPr txBox="1">
                <a:spLocks noRot="1" noChangeAspect="1" noMove="1" noResize="1" noEditPoints="1" noAdjustHandles="1" noChangeArrowheads="1" noChangeShapeType="1" noTextEdit="1"/>
              </p:cNvSpPr>
              <p:nvPr/>
            </p:nvSpPr>
            <p:spPr>
              <a:xfrm>
                <a:off x="267600" y="3537449"/>
                <a:ext cx="8323950" cy="872034"/>
              </a:xfrm>
              <a:prstGeom prst="rect">
                <a:avLst/>
              </a:prstGeom>
              <a:blipFill>
                <a:blip r:embed="rId5"/>
                <a:stretch>
                  <a:fillRect l="-513" r="-1319"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570B2A54-953E-5CF7-39E4-F25E1AC61806}"/>
                  </a:ext>
                </a:extLst>
              </p:cNvPr>
              <p:cNvSpPr txBox="1"/>
              <p:nvPr/>
            </p:nvSpPr>
            <p:spPr>
              <a:xfrm>
                <a:off x="267600" y="2781192"/>
                <a:ext cx="4572000" cy="456535"/>
              </a:xfrm>
              <a:prstGeom prst="rect">
                <a:avLst/>
              </a:prstGeom>
              <a:noFill/>
            </p:spPr>
            <p:txBody>
              <a:bodyPr wrap="square">
                <a:spAutoFit/>
              </a:bodyPr>
              <a:lstStyle/>
              <a:p>
                <a:pPr marL="285750" marR="0" indent="-285750" algn="just">
                  <a:lnSpc>
                    <a:spcPct val="150000"/>
                  </a:lnSpc>
                  <a:spcBef>
                    <a:spcPts val="0"/>
                  </a:spcBef>
                  <a:spcAft>
                    <a:spcPts val="80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Lấy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(0;0)</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 0+0=0&lt;1</m:t>
                    </m:r>
                  </m:oMath>
                </a14:m>
                <a:r>
                  <a:rPr lang="en-US" dirty="0">
                    <a:effectLst/>
                    <a:ea typeface="Calibri" panose="020F0502020204030204" pitchFamily="34" charset="0"/>
                    <a:cs typeface="Times New Roman" panose="02020603050405020304" pitchFamily="18" charset="0"/>
                  </a:rPr>
                  <a:t>.</a:t>
                </a:r>
              </a:p>
            </p:txBody>
          </p:sp>
        </mc:Choice>
        <mc:Fallback xmlns="">
          <p:sp>
            <p:nvSpPr>
              <p:cNvPr id="10" name="Hộp Văn bản 9">
                <a:extLst>
                  <a:ext uri="{FF2B5EF4-FFF2-40B4-BE49-F238E27FC236}">
                    <a16:creationId xmlns:a16="http://schemas.microsoft.com/office/drawing/2014/main" id="{570B2A54-953E-5CF7-39E4-F25E1AC61806}"/>
                  </a:ext>
                </a:extLst>
              </p:cNvPr>
              <p:cNvSpPr txBox="1">
                <a:spLocks noRot="1" noChangeAspect="1" noMove="1" noResize="1" noEditPoints="1" noAdjustHandles="1" noChangeArrowheads="1" noChangeShapeType="1" noTextEdit="1"/>
              </p:cNvSpPr>
              <p:nvPr/>
            </p:nvSpPr>
            <p:spPr>
              <a:xfrm>
                <a:off x="267600" y="2781192"/>
                <a:ext cx="4572000" cy="456535"/>
              </a:xfrm>
              <a:prstGeom prst="rect">
                <a:avLst/>
              </a:prstGeom>
              <a:blipFill>
                <a:blip r:embed="rId6"/>
                <a:stretch>
                  <a:fillRect l="-933" b="-21333"/>
                </a:stretch>
              </a:blipFill>
            </p:spPr>
            <p:txBody>
              <a:bodyPr/>
              <a:lstStyle/>
              <a:p>
                <a:r>
                  <a:rPr lang="en-US">
                    <a:noFill/>
                  </a:rPr>
                  <a:t> </a:t>
                </a:r>
              </a:p>
            </p:txBody>
          </p:sp>
        </mc:Fallback>
      </mc:AlternateContent>
    </p:spTree>
    <p:extLst>
      <p:ext uri="{BB962C8B-B14F-4D97-AF65-F5344CB8AC3E}">
        <p14:creationId xmlns:p14="http://schemas.microsoft.com/office/powerpoint/2010/main" val="370460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E868535B-F867-848A-0B65-2285DDDC3BD3}"/>
                  </a:ext>
                </a:extLst>
              </p:cNvPr>
              <p:cNvSpPr txBox="1"/>
              <p:nvPr/>
            </p:nvSpPr>
            <p:spPr>
              <a:xfrm>
                <a:off x="224400" y="234999"/>
                <a:ext cx="8662200" cy="872034"/>
              </a:xfrm>
              <a:prstGeom prst="rect">
                <a:avLst/>
              </a:prstGeom>
              <a:noFill/>
            </p:spPr>
            <p:txBody>
              <a:bodyPr wrap="square" rtlCol="0">
                <a:spAutoFit/>
              </a:bodyPr>
              <a:lstStyle/>
              <a:p>
                <a:pPr>
                  <a:lnSpc>
                    <a:spcPct val="150000"/>
                  </a:lnSpc>
                </a:pPr>
                <a:r>
                  <a:rPr lang="en-US" b="1" dirty="0" err="1"/>
                  <a:t>Bài</a:t>
                </a:r>
                <a:r>
                  <a:rPr lang="en-US" b="1" dirty="0"/>
                  <a:t> 3 (SGK-tr.24) </a:t>
                </a:r>
                <a:r>
                  <a:rPr lang="en-US" dirty="0" err="1"/>
                  <a:t>Nửa</a:t>
                </a:r>
                <a:r>
                  <a:rPr lang="en-US" dirty="0"/>
                  <a:t> </a:t>
                </a:r>
                <a:r>
                  <a:rPr lang="en-US" dirty="0" err="1"/>
                  <a:t>mặt</a:t>
                </a:r>
                <a:r>
                  <a:rPr lang="en-US" dirty="0"/>
                  <a:t> </a:t>
                </a:r>
                <a:r>
                  <a:rPr lang="en-US" dirty="0" err="1"/>
                  <a:t>phẳng</a:t>
                </a:r>
                <a:r>
                  <a:rPr lang="en-US" dirty="0"/>
                  <a:t> </a:t>
                </a:r>
                <a:r>
                  <a:rPr lang="en-US" dirty="0" err="1"/>
                  <a:t>không</a:t>
                </a:r>
                <a:r>
                  <a:rPr lang="en-US" dirty="0"/>
                  <a:t> </a:t>
                </a:r>
                <a:r>
                  <a:rPr lang="en-US" dirty="0" err="1"/>
                  <a:t>bị</a:t>
                </a:r>
                <a:r>
                  <a:rPr lang="en-US" dirty="0"/>
                  <a:t> </a:t>
                </a:r>
                <a:r>
                  <a:rPr lang="en-US" dirty="0" err="1"/>
                  <a:t>gạch</a:t>
                </a:r>
                <a:r>
                  <a:rPr lang="en-US" dirty="0"/>
                  <a:t> (</a:t>
                </a:r>
                <a:r>
                  <a:rPr lang="en-US" dirty="0" err="1"/>
                  <a:t>Không</a:t>
                </a:r>
                <a:r>
                  <a:rPr lang="en-US" dirty="0"/>
                  <a:t> </a:t>
                </a:r>
                <a:r>
                  <a:rPr lang="en-US" dirty="0" err="1"/>
                  <a:t>kể</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𝑑</m:t>
                    </m:r>
                  </m:oMath>
                </a14:m>
                <a:r>
                  <a:rPr lang="en-US" dirty="0"/>
                  <a:t>) ở </a:t>
                </a:r>
                <a:r>
                  <a:rPr lang="en-US" dirty="0" err="1"/>
                  <a:t>mỗi</a:t>
                </a:r>
                <a:r>
                  <a:rPr lang="en-US" dirty="0"/>
                  <a:t> </a:t>
                </a:r>
                <a:r>
                  <a:rPr lang="en-US" dirty="0" err="1"/>
                  <a:t>hình</a:t>
                </a:r>
                <a:r>
                  <a:rPr lang="en-US" dirty="0"/>
                  <a:t> </a:t>
                </a:r>
                <a:r>
                  <a:rPr lang="en-US" dirty="0" err="1"/>
                  <a:t>sau</a:t>
                </a:r>
                <a:r>
                  <a:rPr lang="en-US" dirty="0"/>
                  <a:t> </a:t>
                </a:r>
                <a:r>
                  <a:rPr lang="en-US" dirty="0" err="1"/>
                  <a:t>là</a:t>
                </a:r>
                <a:r>
                  <a:rPr lang="en-US" dirty="0"/>
                  <a:t> </a:t>
                </a:r>
                <a:r>
                  <a:rPr lang="en-US" dirty="0" err="1"/>
                  <a:t>miền</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nào</a:t>
                </a:r>
                <a:r>
                  <a:rPr lang="en-US" dirty="0"/>
                  <a:t>?</a:t>
                </a:r>
              </a:p>
            </p:txBody>
          </p:sp>
        </mc:Choice>
        <mc:Fallback xmlns="">
          <p:sp>
            <p:nvSpPr>
              <p:cNvPr id="2" name="Hộp Văn bản 1">
                <a:extLst>
                  <a:ext uri="{FF2B5EF4-FFF2-40B4-BE49-F238E27FC236}">
                    <a16:creationId xmlns:a16="http://schemas.microsoft.com/office/drawing/2014/main" id="{E868535B-F867-848A-0B65-2285DDDC3BD3}"/>
                  </a:ext>
                </a:extLst>
              </p:cNvPr>
              <p:cNvSpPr txBox="1">
                <a:spLocks noRot="1" noChangeAspect="1" noMove="1" noResize="1" noEditPoints="1" noAdjustHandles="1" noChangeArrowheads="1" noChangeShapeType="1" noTextEdit="1"/>
              </p:cNvSpPr>
              <p:nvPr/>
            </p:nvSpPr>
            <p:spPr>
              <a:xfrm>
                <a:off x="224400" y="234999"/>
                <a:ext cx="8662200" cy="872034"/>
              </a:xfrm>
              <a:prstGeom prst="rect">
                <a:avLst/>
              </a:prstGeom>
              <a:blipFill>
                <a:blip r:embed="rId2"/>
                <a:stretch>
                  <a:fillRect l="-633" b="-10490"/>
                </a:stretch>
              </a:blipFill>
            </p:spPr>
            <p:txBody>
              <a:bodyPr/>
              <a:lstStyle/>
              <a:p>
                <a:r>
                  <a:rPr lang="en-US">
                    <a:noFill/>
                  </a:rPr>
                  <a:t> </a:t>
                </a:r>
              </a:p>
            </p:txBody>
          </p:sp>
        </mc:Fallback>
      </mc:AlternateContent>
      <p:pic>
        <p:nvPicPr>
          <p:cNvPr id="3" name="Hình ảnh 2">
            <a:extLst>
              <a:ext uri="{FF2B5EF4-FFF2-40B4-BE49-F238E27FC236}">
                <a16:creationId xmlns:a16="http://schemas.microsoft.com/office/drawing/2014/main" id="{D83EE05F-FAF8-4EC2-4D79-907A08913371}"/>
              </a:ext>
            </a:extLst>
          </p:cNvPr>
          <p:cNvPicPr>
            <a:picLocks noChangeAspect="1"/>
          </p:cNvPicPr>
          <p:nvPr/>
        </p:nvPicPr>
        <p:blipFill>
          <a:blip r:embed="rId3"/>
          <a:stretch>
            <a:fillRect/>
          </a:stretch>
        </p:blipFill>
        <p:spPr>
          <a:xfrm>
            <a:off x="658500" y="1428750"/>
            <a:ext cx="3695700" cy="3028950"/>
          </a:xfrm>
          <a:prstGeom prst="rect">
            <a:avLst/>
          </a:prstGeom>
        </p:spPr>
      </p:pic>
      <p:sp>
        <p:nvSpPr>
          <p:cNvPr id="4" name="Hộp Văn bản 3">
            <a:extLst>
              <a:ext uri="{FF2B5EF4-FFF2-40B4-BE49-F238E27FC236}">
                <a16:creationId xmlns:a16="http://schemas.microsoft.com/office/drawing/2014/main" id="{17D4E8E9-BE39-9CAD-FE5F-FE130DC58713}"/>
              </a:ext>
            </a:extLst>
          </p:cNvPr>
          <p:cNvSpPr txBox="1"/>
          <p:nvPr/>
        </p:nvSpPr>
        <p:spPr>
          <a:xfrm>
            <a:off x="304800" y="1581150"/>
            <a:ext cx="457200" cy="369332"/>
          </a:xfrm>
          <a:prstGeom prst="rect">
            <a:avLst/>
          </a:prstGeom>
          <a:noFill/>
        </p:spPr>
        <p:txBody>
          <a:bodyPr wrap="square" rtlCol="0">
            <a:spAutoFit/>
          </a:bodyPr>
          <a:lstStyle/>
          <a:p>
            <a:r>
              <a:rPr lang="en-US" dirty="0"/>
              <a:t>a)</a:t>
            </a: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6CCD35F4-25A5-C875-98AC-A255992200E6}"/>
                  </a:ext>
                </a:extLst>
              </p:cNvPr>
              <p:cNvSpPr txBox="1"/>
              <p:nvPr/>
            </p:nvSpPr>
            <p:spPr>
              <a:xfrm>
                <a:off x="4318800" y="1352550"/>
                <a:ext cx="4567800" cy="2603918"/>
              </a:xfrm>
              <a:prstGeom prst="rect">
                <a:avLst/>
              </a:prstGeom>
              <a:noFill/>
            </p:spPr>
            <p:txBody>
              <a:bodyPr wrap="square">
                <a:spAutoFit/>
              </a:bodyPr>
              <a:lstStyle/>
              <a:p>
                <a:pPr marL="0" marR="0" algn="just">
                  <a:lnSpc>
                    <a:spcPct val="150000"/>
                  </a:lnSpc>
                </a:pPr>
                <a:r>
                  <a:rPr lang="fr-FR" sz="1800" dirty="0" err="1">
                    <a:effectLst/>
                    <a:ea typeface="Calibri" panose="020F0502020204030204" pitchFamily="34" charset="0"/>
                    <a:cs typeface="Times New Roman" panose="02020603050405020304" pitchFamily="18" charset="0"/>
                  </a:rPr>
                  <a:t>Gọi</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phương</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trình</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đường</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thẳng</a:t>
                </a:r>
                <a:r>
                  <a:rPr lang="fr-FR" sz="1800" dirty="0">
                    <a:effectLs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fr-FR" sz="1800" dirty="0">
                    <a:effectLst/>
                    <a:ea typeface="Calibri" panose="020F0502020204030204" pitchFamily="34" charset="0"/>
                    <a:cs typeface="Times New Roman" panose="02020603050405020304" pitchFamily="18" charset="0"/>
                  </a:rPr>
                  <a:t> là </a:t>
                </a:r>
              </a:p>
              <a:p>
                <a:pPr marL="0" marR="0" algn="just">
                  <a:lnSpc>
                    <a:spcPct val="150000"/>
                  </a:lnSpc>
                </a:pPr>
                <a14:m>
                  <m:oMathPara xmlns:m="http://schemas.openxmlformats.org/officeDocument/2006/math">
                    <m:oMathParaPr>
                      <m:jc m:val="centerGroup"/>
                    </m:oMathParaPr>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dirty="0" err="1">
                          <a:effectLst/>
                          <a:latin typeface="Cambria Math" panose="02040503050406030204" pitchFamily="18" charset="0"/>
                          <a:ea typeface="Calibri" panose="020F0502020204030204" pitchFamily="34" charset="0"/>
                          <a:cs typeface="Times New Roman" panose="02020603050405020304" pitchFamily="18" charset="0"/>
                        </a:rPr>
                        <m:t>𝑎𝑥</m:t>
                      </m:r>
                      <m:r>
                        <a:rPr lang="fr-FR" sz="1800" i="1" dirty="0">
                          <a:effectLst/>
                          <a:latin typeface="Cambria Math" panose="02040503050406030204" pitchFamily="18" charset="0"/>
                          <a:ea typeface="Calibri" panose="020F0502020204030204" pitchFamily="34" charset="0"/>
                          <a:cs typeface="Times New Roman" panose="02020603050405020304" pitchFamily="18" charset="0"/>
                        </a:rPr>
                        <m:t>+</m:t>
                      </m:r>
                      <m:r>
                        <a:rPr lang="fr-FR" sz="1800" i="1" dirty="0">
                          <a:effectLst/>
                          <a:latin typeface="Cambria Math" panose="02040503050406030204" pitchFamily="18" charset="0"/>
                          <a:ea typeface="Calibri" panose="020F0502020204030204" pitchFamily="34" charset="0"/>
                          <a:cs typeface="Times New Roman" panose="02020603050405020304" pitchFamily="18" charset="0"/>
                        </a:rPr>
                        <m:t>𝑏</m:t>
                      </m:r>
                      <m:r>
                        <a:rPr lang="fr-FR" sz="1800" i="1" dirty="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dirty="0">
                          <a:effectLst/>
                          <a:latin typeface="Cambria Math" panose="02040503050406030204" pitchFamily="18" charset="0"/>
                          <a:ea typeface="Calibri" panose="020F0502020204030204" pitchFamily="34" charset="0"/>
                          <a:cs typeface="Times New Roman" panose="02020603050405020304" pitchFamily="18" charset="0"/>
                        </a:rPr>
                        <m:t>𝑎</m:t>
                      </m:r>
                      <m:r>
                        <a:rPr lang="fr-FR" sz="1800" i="1" dirty="0">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600" dirty="0">
                  <a:effectLst/>
                  <a:ea typeface="Calibri" panose="020F0502020204030204" pitchFamily="34" charset="0"/>
                  <a:cs typeface="Times New Roman" panose="02020603050405020304" pitchFamily="18" charset="0"/>
                </a:endParaRPr>
              </a:p>
              <a:p>
                <a:pPr marL="0" marR="0" algn="just">
                  <a:lnSpc>
                    <a:spcPct val="150000"/>
                  </a:lnSpc>
                </a:pP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đi</a:t>
                </a:r>
                <a:r>
                  <a:rPr lang="fr-FR" sz="1800" dirty="0">
                    <a:effectLst/>
                    <a:ea typeface="Calibri" panose="020F0502020204030204" pitchFamily="34" charset="0"/>
                    <a:cs typeface="Times New Roman" panose="02020603050405020304" pitchFamily="18" charset="0"/>
                  </a:rPr>
                  <a:t> qua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(2;0) </m:t>
                    </m:r>
                  </m:oMath>
                </a14:m>
                <a:r>
                  <a:rPr lang="fr-FR" sz="1800" dirty="0" err="1">
                    <a:effectLst/>
                    <a:ea typeface="Calibri" panose="020F0502020204030204" pitchFamily="34" charset="0"/>
                    <a:cs typeface="Times New Roman" panose="02020603050405020304" pitchFamily="18" charset="0"/>
                  </a:rPr>
                  <a:t>và</a:t>
                </a:r>
                <a:r>
                  <a:rPr lang="fr-FR" sz="1800" dirty="0">
                    <a:effectLs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(0;−2) </m:t>
                    </m:r>
                  </m:oMath>
                </a14:m>
                <a:r>
                  <a:rPr lang="fr-FR" sz="1800" dirty="0" err="1">
                    <a:effectLst/>
                    <a:ea typeface="Calibri" panose="020F0502020204030204" pitchFamily="34" charset="0"/>
                    <a:cs typeface="Times New Roman" panose="02020603050405020304" pitchFamily="18" charset="0"/>
                  </a:rPr>
                  <a:t>nên</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thay</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vào</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phương</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trình</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đường</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thẳng</a:t>
                </a:r>
                <a:r>
                  <a:rPr lang="fr-FR" sz="1800" dirty="0">
                    <a:effectLst/>
                    <a:ea typeface="Calibri" panose="020F0502020204030204" pitchFamily="34" charset="0"/>
                    <a:cs typeface="Times New Roman" panose="02020603050405020304" pitchFamily="18" charset="0"/>
                  </a:rPr>
                  <a:t> d, ta </a:t>
                </a:r>
                <a:r>
                  <a:rPr lang="fr-FR" sz="1800" dirty="0" err="1">
                    <a:effectLst/>
                    <a:ea typeface="Calibri" panose="020F0502020204030204" pitchFamily="34" charset="0"/>
                    <a:cs typeface="Times New Roman" panose="02020603050405020304" pitchFamily="18" charset="0"/>
                  </a:rPr>
                  <a:t>được</a:t>
                </a:r>
                <a:r>
                  <a:rPr lang="fr-FR" sz="1800" dirty="0">
                    <a:effectLst/>
                    <a:ea typeface="Calibri" panose="020F0502020204030204" pitchFamily="34" charset="0"/>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a:p>
                <a:pPr marL="0" marR="0" algn="just">
                  <a:lnSpc>
                    <a:spcPct val="150000"/>
                  </a:lnSpc>
                </a:pPr>
                <a14:m>
                  <m:oMath xmlns:m="http://schemas.openxmlformats.org/officeDocument/2006/math">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𝑎</m:t>
                            </m:r>
                            <m:r>
                              <a:rPr lang="fr-FR" sz="1800" i="1">
                                <a:effectLst/>
                                <a:latin typeface="Cambria Math" panose="02040503050406030204" pitchFamily="18" charset="0"/>
                                <a:ea typeface="Calibri" panose="020F0502020204030204" pitchFamily="34" charset="0"/>
                                <a:cs typeface="Times New Roman" panose="02020603050405020304" pitchFamily="18" charset="0"/>
                              </a:rPr>
                              <m:t>. 2+</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𝑏</m:t>
                            </m:r>
                          </m:e>
                          <m:e>
                            <m:r>
                              <a:rPr lang="fr-FR" sz="1800" i="1">
                                <a:effectLst/>
                                <a:latin typeface="Cambria Math" panose="02040503050406030204" pitchFamily="18" charset="0"/>
                                <a:ea typeface="Calibri" panose="020F0502020204030204" pitchFamily="34" charset="0"/>
                                <a:cs typeface="Times New Roman" panose="02020603050405020304" pitchFamily="18" charset="0"/>
                              </a:rPr>
                              <m:t>−2=</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𝑎</m:t>
                            </m:r>
                            <m:r>
                              <a:rPr lang="fr-FR" sz="1800" i="1">
                                <a:effectLst/>
                                <a:latin typeface="Cambria Math" panose="02040503050406030204" pitchFamily="18" charset="0"/>
                                <a:ea typeface="Calibri" panose="020F0502020204030204" pitchFamily="34" charset="0"/>
                                <a:cs typeface="Times New Roman" panose="02020603050405020304" pitchFamily="18" charset="0"/>
                              </a:rPr>
                              <m:t>. 0+</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𝑏</m:t>
                            </m:r>
                          </m:e>
                        </m:eqArr>
                      </m:e>
                    </m:d>
                  </m:oMath>
                </a14:m>
                <a:r>
                  <a:rPr lang="fr-FR" sz="1800" dirty="0">
                    <a:effectLst/>
                    <a:ea typeface="Yu Mincho" panose="02020400000000000000" pitchFamily="18" charset="-128"/>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oMath>
                </a14:m>
                <a:r>
                  <a:rPr lang="fr-FR" sz="1800" dirty="0">
                    <a:effectLst/>
                    <a:ea typeface="Yu Mincho" panose="02020400000000000000" pitchFamily="18" charset="-128"/>
                    <a:cs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eqArrPr>
                          <m:e>
                            <m:r>
                              <a:rPr lang="fr-FR" sz="1800" i="1">
                                <a:effectLst/>
                                <a:latin typeface="Cambria Math" panose="02040503050406030204" pitchFamily="18" charset="0"/>
                                <a:ea typeface="Yu Mincho" panose="02020400000000000000" pitchFamily="18" charset="-128"/>
                                <a:cs typeface="Times New Roman" panose="02020603050405020304" pitchFamily="18" charset="0"/>
                              </a:rPr>
                              <m:t>𝑎</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=1</m:t>
                            </m:r>
                          </m:e>
                          <m:e>
                            <m:r>
                              <a:rPr lang="fr-FR" sz="1800" i="1">
                                <a:effectLst/>
                                <a:latin typeface="Cambria Math" panose="02040503050406030204" pitchFamily="18" charset="0"/>
                                <a:ea typeface="Yu Mincho" panose="02020400000000000000" pitchFamily="18" charset="-128"/>
                                <a:cs typeface="Times New Roman" panose="02020603050405020304" pitchFamily="18" charset="0"/>
                              </a:rPr>
                              <m:t>𝑏</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 −2</m:t>
                            </m:r>
                          </m:e>
                        </m:eqArr>
                      </m:e>
                    </m:d>
                    <m:r>
                      <a:rPr lang="fr-FR"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dirty="0">
                    <a:effectLs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𝑑</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−2</m:t>
                    </m:r>
                  </m:oMath>
                </a14:m>
                <a:endParaRPr lang="en-US" sz="1600" dirty="0">
                  <a:effectLst/>
                  <a:ea typeface="Calibri" panose="020F0502020204030204" pitchFamily="34" charset="0"/>
                  <a:cs typeface="Times New Roman" panose="02020603050405020304" pitchFamily="18" charset="0"/>
                </a:endParaRPr>
              </a:p>
            </p:txBody>
          </p:sp>
        </mc:Choice>
        <mc:Fallback xmlns="">
          <p:sp>
            <p:nvSpPr>
              <p:cNvPr id="7" name="Hộp Văn bản 6">
                <a:extLst>
                  <a:ext uri="{FF2B5EF4-FFF2-40B4-BE49-F238E27FC236}">
                    <a16:creationId xmlns:a16="http://schemas.microsoft.com/office/drawing/2014/main" id="{6CCD35F4-25A5-C875-98AC-A255992200E6}"/>
                  </a:ext>
                </a:extLst>
              </p:cNvPr>
              <p:cNvSpPr txBox="1">
                <a:spLocks noRot="1" noChangeAspect="1" noMove="1" noResize="1" noEditPoints="1" noAdjustHandles="1" noChangeArrowheads="1" noChangeShapeType="1" noTextEdit="1"/>
              </p:cNvSpPr>
              <p:nvPr/>
            </p:nvSpPr>
            <p:spPr>
              <a:xfrm>
                <a:off x="4318800" y="1352550"/>
                <a:ext cx="4567800" cy="2603918"/>
              </a:xfrm>
              <a:prstGeom prst="rect">
                <a:avLst/>
              </a:prstGeom>
              <a:blipFill>
                <a:blip r:embed="rId4"/>
                <a:stretch>
                  <a:fillRect l="-1067" r="-2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B49CE6E0-C79C-4CB5-A713-A29E53C32A02}"/>
                  </a:ext>
                </a:extLst>
              </p:cNvPr>
              <p:cNvSpPr txBox="1"/>
              <p:nvPr/>
            </p:nvSpPr>
            <p:spPr>
              <a:xfrm>
                <a:off x="2743200" y="4036467"/>
                <a:ext cx="6143400" cy="872034"/>
              </a:xfrm>
              <a:prstGeom prst="rect">
                <a:avLst/>
              </a:prstGeom>
              <a:noFill/>
            </p:spPr>
            <p:txBody>
              <a:bodyPr wrap="square">
                <a:spAutoFit/>
              </a:bodyPr>
              <a:lstStyle/>
              <a:p>
                <a:pPr marL="0" marR="0" algn="just">
                  <a:lnSpc>
                    <a:spcPct val="150000"/>
                  </a:lnSpc>
                </a:pPr>
                <a:r>
                  <a:rPr lang="fr-FR" sz="1800" dirty="0" err="1">
                    <a:effectLst/>
                    <a:ea typeface="Yu Mincho" panose="02020400000000000000" pitchFamily="18" charset="-128"/>
                    <a:cs typeface="Times New Roman" panose="02020603050405020304" pitchFamily="18" charset="0"/>
                  </a:rPr>
                  <a:t>Lấy</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điểm</a:t>
                </a:r>
                <a:r>
                  <a:rPr lang="fr-FR" sz="1800" dirty="0">
                    <a:effectLs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(3;0) </m:t>
                    </m:r>
                  </m:oMath>
                </a14:m>
                <a:r>
                  <a:rPr lang="fr-FR" sz="1800" dirty="0" err="1">
                    <a:effectLst/>
                    <a:ea typeface="Yu Mincho" panose="02020400000000000000" pitchFamily="18" charset="-128"/>
                    <a:cs typeface="Times New Roman" panose="02020603050405020304" pitchFamily="18" charset="0"/>
                  </a:rPr>
                  <a:t>thuộc</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miền</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nghiệm</a:t>
                </a:r>
                <a:r>
                  <a:rPr lang="fr-FR" sz="1800" dirty="0">
                    <a:effectLst/>
                    <a:ea typeface="Yu Mincho" panose="02020400000000000000" pitchFamily="18" charset="-128"/>
                    <a:cs typeface="Times New Roman" panose="02020603050405020304" pitchFamily="18" charset="0"/>
                  </a:rPr>
                  <a:t>, ta </a:t>
                </a:r>
                <a:r>
                  <a:rPr lang="fr-FR" sz="1800" dirty="0" err="1">
                    <a:effectLst/>
                    <a:ea typeface="Yu Mincho" panose="02020400000000000000" pitchFamily="18" charset="-128"/>
                    <a:cs typeface="Times New Roman" panose="02020603050405020304" pitchFamily="18" charset="0"/>
                  </a:rPr>
                  <a:t>có</a:t>
                </a:r>
                <a:r>
                  <a:rPr lang="fr-FR" sz="1800" dirty="0">
                    <a:effectLs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0&lt;3−2</m:t>
                    </m:r>
                  </m:oMath>
                </a14:m>
                <a:r>
                  <a:rPr lang="fr-FR" sz="1800" dirty="0">
                    <a:effectLst/>
                    <a:ea typeface="Yu Mincho" panose="02020400000000000000" pitchFamily="18" charset="-128"/>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a:p>
                <a:pPr marL="0" marR="0" algn="just">
                  <a:lnSpc>
                    <a:spcPct val="150000"/>
                  </a:lnSpc>
                </a:pPr>
                <a:r>
                  <a:rPr lang="fr-FR" sz="1800" dirty="0" err="1">
                    <a:effectLst/>
                    <a:ea typeface="Yu Mincho" panose="02020400000000000000" pitchFamily="18" charset="-128"/>
                    <a:cs typeface="Times New Roman" panose="02020603050405020304" pitchFamily="18" charset="0"/>
                  </a:rPr>
                  <a:t>Vậy</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bất</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phương</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trình</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cần</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tìm</a:t>
                </a:r>
                <a:r>
                  <a:rPr lang="fr-FR" sz="1800" dirty="0">
                    <a:effectLst/>
                    <a:ea typeface="Yu Mincho" panose="02020400000000000000" pitchFamily="18" charset="-128"/>
                    <a:cs typeface="Times New Roman" panose="02020603050405020304" pitchFamily="18" charset="0"/>
                  </a:rPr>
                  <a:t> là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&lt;</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 –2 </m:t>
                    </m:r>
                  </m:oMath>
                </a14:m>
                <a:r>
                  <a:rPr lang="fr-FR" sz="1800" dirty="0" err="1">
                    <a:effectLst/>
                    <a:ea typeface="Yu Mincho" panose="02020400000000000000" pitchFamily="18" charset="-128"/>
                    <a:cs typeface="Times New Roman" panose="02020603050405020304" pitchFamily="18" charset="0"/>
                  </a:rPr>
                  <a:t>hay</a:t>
                </a:r>
                <a:r>
                  <a:rPr lang="fr-FR" sz="1800" dirty="0">
                    <a:effectLs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 –</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 –2&lt;0</m:t>
                    </m:r>
                  </m:oMath>
                </a14:m>
                <a:r>
                  <a:rPr lang="fr-FR" sz="1800" dirty="0">
                    <a:effectLst/>
                    <a:ea typeface="Yu Mincho" panose="02020400000000000000" pitchFamily="18" charset="-128"/>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p:txBody>
          </p:sp>
        </mc:Choice>
        <mc:Fallback xmlns="">
          <p:sp>
            <p:nvSpPr>
              <p:cNvPr id="9" name="Hộp Văn bản 8">
                <a:extLst>
                  <a:ext uri="{FF2B5EF4-FFF2-40B4-BE49-F238E27FC236}">
                    <a16:creationId xmlns:a16="http://schemas.microsoft.com/office/drawing/2014/main" id="{B49CE6E0-C79C-4CB5-A713-A29E53C32A02}"/>
                  </a:ext>
                </a:extLst>
              </p:cNvPr>
              <p:cNvSpPr txBox="1">
                <a:spLocks noRot="1" noChangeAspect="1" noMove="1" noResize="1" noEditPoints="1" noAdjustHandles="1" noChangeArrowheads="1" noChangeShapeType="1" noTextEdit="1"/>
              </p:cNvSpPr>
              <p:nvPr/>
            </p:nvSpPr>
            <p:spPr>
              <a:xfrm>
                <a:off x="2743200" y="4036467"/>
                <a:ext cx="6143400" cy="872034"/>
              </a:xfrm>
              <a:prstGeom prst="rect">
                <a:avLst/>
              </a:prstGeom>
              <a:blipFill>
                <a:blip r:embed="rId5"/>
                <a:stretch>
                  <a:fillRect l="-794" r="-496" b="-10490"/>
                </a:stretch>
              </a:blipFill>
            </p:spPr>
            <p:txBody>
              <a:bodyPr/>
              <a:lstStyle/>
              <a:p>
                <a:r>
                  <a:rPr lang="en-US">
                    <a:noFill/>
                  </a:rPr>
                  <a:t> </a:t>
                </a:r>
              </a:p>
            </p:txBody>
          </p:sp>
        </mc:Fallback>
      </mc:AlternateContent>
    </p:spTree>
    <p:extLst>
      <p:ext uri="{BB962C8B-B14F-4D97-AF65-F5344CB8AC3E}">
        <p14:creationId xmlns:p14="http://schemas.microsoft.com/office/powerpoint/2010/main" val="147526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fade">
                                      <p:cBhvr>
                                        <p:cTn id="4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5B55785-E158-07B4-3FA1-3692FDBC5213}"/>
              </a:ext>
            </a:extLst>
          </p:cNvPr>
          <p:cNvPicPr>
            <a:picLocks noChangeAspect="1"/>
          </p:cNvPicPr>
          <p:nvPr/>
        </p:nvPicPr>
        <p:blipFill>
          <a:blip r:embed="rId2"/>
          <a:stretch>
            <a:fillRect/>
          </a:stretch>
        </p:blipFill>
        <p:spPr>
          <a:xfrm>
            <a:off x="381000" y="1123950"/>
            <a:ext cx="3733800" cy="3114675"/>
          </a:xfrm>
          <a:prstGeom prst="rect">
            <a:avLst/>
          </a:prstGeom>
        </p:spPr>
      </p:pic>
      <p:sp>
        <p:nvSpPr>
          <p:cNvPr id="3" name="Hộp Văn bản 2">
            <a:extLst>
              <a:ext uri="{FF2B5EF4-FFF2-40B4-BE49-F238E27FC236}">
                <a16:creationId xmlns:a16="http://schemas.microsoft.com/office/drawing/2014/main" id="{A308C171-9ACF-5B71-9E7E-729010A1D312}"/>
              </a:ext>
            </a:extLst>
          </p:cNvPr>
          <p:cNvSpPr txBox="1"/>
          <p:nvPr/>
        </p:nvSpPr>
        <p:spPr>
          <a:xfrm>
            <a:off x="397200" y="553693"/>
            <a:ext cx="457200" cy="369332"/>
          </a:xfrm>
          <a:prstGeom prst="rect">
            <a:avLst/>
          </a:prstGeom>
          <a:noFill/>
        </p:spPr>
        <p:txBody>
          <a:bodyPr wrap="square" rtlCol="0">
            <a:spAutoFit/>
          </a:bodyPr>
          <a:lstStyle/>
          <a:p>
            <a:r>
              <a:rPr lang="en-US" dirty="0"/>
              <a:t>b)</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2C161F59-1020-88A7-BEC6-56226DB8DB89}"/>
                  </a:ext>
                </a:extLst>
              </p:cNvPr>
              <p:cNvSpPr txBox="1"/>
              <p:nvPr/>
            </p:nvSpPr>
            <p:spPr>
              <a:xfrm>
                <a:off x="4569600" y="2343150"/>
                <a:ext cx="4191000" cy="1810496"/>
              </a:xfrm>
              <a:prstGeom prst="rect">
                <a:avLst/>
              </a:prstGeom>
              <a:noFill/>
            </p:spPr>
            <p:txBody>
              <a:bodyPr wrap="square">
                <a:spAutoFit/>
              </a:bodyPr>
              <a:lstStyle/>
              <a:p>
                <a:pPr marL="0" marR="0" algn="just"/>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14:m>
                  <m:oMathPara xmlns:m="http://schemas.openxmlformats.org/officeDocument/2006/math">
                    <m:oMathParaPr>
                      <m:jc m:val="left"/>
                    </m:oMathParaPr>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1800" i="1" dirty="0">
                          <a:effectLst/>
                          <a:latin typeface="Cambria Math" panose="02040503050406030204" pitchFamily="18" charset="0"/>
                          <a:ea typeface="Yu Mincho" panose="02020400000000000000" pitchFamily="18" charset="-128"/>
                          <a:cs typeface="Times New Roman" panose="02020603050405020304" pitchFamily="18" charset="0"/>
                        </a:rPr>
                        <m:t>𝑑</m:t>
                      </m:r>
                      <m:r>
                        <a:rPr lang="fr-FR" sz="1800" i="1" dirty="0">
                          <a:effectLst/>
                          <a:latin typeface="Cambria Math" panose="02040503050406030204" pitchFamily="18" charset="0"/>
                          <a:ea typeface="Yu Mincho" panose="02020400000000000000" pitchFamily="18" charset="-128"/>
                          <a:cs typeface="Times New Roman" panose="02020603050405020304" pitchFamily="18" charset="0"/>
                        </a:rPr>
                        <m:t>: </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 = </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−1</m:t>
                          </m:r>
                        </m:num>
                        <m:den>
                          <m:r>
                            <a:rPr lang="fr-FR" sz="1800" i="1">
                              <a:effectLst/>
                              <a:latin typeface="Cambria Math" panose="02040503050406030204" pitchFamily="18" charset="0"/>
                              <a:ea typeface="Yu Mincho" panose="02020400000000000000" pitchFamily="18" charset="-128"/>
                              <a:cs typeface="Times New Roman" panose="02020603050405020304" pitchFamily="18" charset="0"/>
                            </a:rPr>
                            <m:t>2</m:t>
                          </m:r>
                        </m:den>
                      </m:f>
                      <m:r>
                        <a:rPr lang="fr-FR" sz="1800" i="1">
                          <a:effectLst/>
                          <a:latin typeface="Cambria Math" panose="02040503050406030204" pitchFamily="18" charset="0"/>
                          <a:ea typeface="Yu Mincho" panose="02020400000000000000" pitchFamily="18" charset="-128"/>
                          <a:cs typeface="Times New Roman" panose="02020603050405020304" pitchFamily="18" charset="0"/>
                        </a:rPr>
                        <m:t> </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  + 1</m:t>
                      </m:r>
                    </m:oMath>
                  </m:oMathPara>
                </a14:m>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pPr>
                <a:r>
                  <a:rPr lang="fr-FR" sz="1800" dirty="0" err="1">
                    <a:effectLst/>
                    <a:ea typeface="Yu Mincho" panose="02020400000000000000" pitchFamily="18" charset="-128"/>
                    <a:cs typeface="Times New Roman" panose="02020603050405020304" pitchFamily="18" charset="0"/>
                  </a:rPr>
                  <a:t>Lấy</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điểm</a:t>
                </a:r>
                <a:r>
                  <a:rPr lang="fr-FR" sz="1800" dirty="0">
                    <a:effectLs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(3;0) </m:t>
                    </m:r>
                  </m:oMath>
                </a14:m>
                <a:r>
                  <a:rPr lang="fr-FR" sz="1800" dirty="0" err="1">
                    <a:effectLst/>
                    <a:ea typeface="Yu Mincho" panose="02020400000000000000" pitchFamily="18" charset="-128"/>
                    <a:cs typeface="Times New Roman" panose="02020603050405020304" pitchFamily="18" charset="0"/>
                  </a:rPr>
                  <a:t>thuộc</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miền</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nghiệm</a:t>
                </a:r>
                <a:r>
                  <a:rPr lang="fr-FR" sz="1800" dirty="0">
                    <a:effectLst/>
                    <a:ea typeface="Yu Mincho" panose="02020400000000000000" pitchFamily="18" charset="-128"/>
                    <a:cs typeface="Times New Roman" panose="02020603050405020304" pitchFamily="18" charset="0"/>
                  </a:rPr>
                  <a:t>, ta </a:t>
                </a:r>
                <a:r>
                  <a:rPr lang="fr-FR" sz="1800" dirty="0" err="1">
                    <a:effectLst/>
                    <a:ea typeface="Yu Mincho" panose="02020400000000000000" pitchFamily="18" charset="-128"/>
                    <a:cs typeface="Times New Roman" panose="02020603050405020304" pitchFamily="18" charset="0"/>
                  </a:rPr>
                  <a:t>có</a:t>
                </a:r>
                <a:r>
                  <a:rPr lang="fr-FR" sz="1800" dirty="0">
                    <a:effectLs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0&gt;</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−1</m:t>
                        </m:r>
                      </m:num>
                      <m:den>
                        <m:r>
                          <a:rPr lang="fr-FR" sz="1800" i="1">
                            <a:effectLst/>
                            <a:latin typeface="Cambria Math" panose="02040503050406030204" pitchFamily="18" charset="0"/>
                            <a:ea typeface="Yu Mincho" panose="02020400000000000000" pitchFamily="18" charset="-128"/>
                            <a:cs typeface="Times New Roman" panose="02020603050405020304" pitchFamily="18" charset="0"/>
                          </a:rPr>
                          <m:t>2</m:t>
                        </m:r>
                      </m:den>
                    </m:f>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 3+1</m:t>
                    </m:r>
                  </m:oMath>
                </a14:m>
                <a:r>
                  <a:rPr lang="fr-FR" sz="1800" dirty="0">
                    <a:effectLst/>
                    <a:ea typeface="Yu Mincho" panose="02020400000000000000" pitchFamily="18" charset="-128"/>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p:txBody>
          </p:sp>
        </mc:Choice>
        <mc:Fallback xmlns="">
          <p:sp>
            <p:nvSpPr>
              <p:cNvPr id="6" name="Hộp Văn bản 5">
                <a:extLst>
                  <a:ext uri="{FF2B5EF4-FFF2-40B4-BE49-F238E27FC236}">
                    <a16:creationId xmlns:a16="http://schemas.microsoft.com/office/drawing/2014/main" id="{2C161F59-1020-88A7-BEC6-56226DB8DB89}"/>
                  </a:ext>
                </a:extLst>
              </p:cNvPr>
              <p:cNvSpPr txBox="1">
                <a:spLocks noRot="1" noChangeAspect="1" noMove="1" noResize="1" noEditPoints="1" noAdjustHandles="1" noChangeArrowheads="1" noChangeShapeType="1" noTextEdit="1"/>
              </p:cNvSpPr>
              <p:nvPr/>
            </p:nvSpPr>
            <p:spPr>
              <a:xfrm>
                <a:off x="4569600" y="2343150"/>
                <a:ext cx="4191000" cy="1810496"/>
              </a:xfrm>
              <a:prstGeom prst="rect">
                <a:avLst/>
              </a:prstGeom>
              <a:blipFill>
                <a:blip r:embed="rId3"/>
                <a:stretch>
                  <a:fillRect l="-1310" r="-2475" b="-10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26C41C19-F3AC-32C9-5479-DC7FDF0B113E}"/>
                  </a:ext>
                </a:extLst>
              </p:cNvPr>
              <p:cNvSpPr txBox="1"/>
              <p:nvPr/>
            </p:nvSpPr>
            <p:spPr>
              <a:xfrm>
                <a:off x="2895600" y="278489"/>
                <a:ext cx="5938500" cy="1287532"/>
              </a:xfrm>
              <a:prstGeom prst="rect">
                <a:avLst/>
              </a:prstGeom>
              <a:noFill/>
            </p:spPr>
            <p:txBody>
              <a:bodyPr wrap="square">
                <a:spAutoFit/>
              </a:bodyPr>
              <a:lstStyle/>
              <a:p>
                <a:pPr marL="0" marR="0" algn="just">
                  <a:lnSpc>
                    <a:spcPct val="150000"/>
                  </a:lnSpc>
                </a:pPr>
                <a:r>
                  <a:rPr lang="fr-FR" dirty="0" err="1">
                    <a:effectLst/>
                    <a:ea typeface="Calibri" panose="020F0502020204030204" pitchFamily="34" charset="0"/>
                    <a:cs typeface="Times New Roman" panose="02020603050405020304" pitchFamily="18" charset="0"/>
                  </a:rPr>
                  <a:t>Gọi</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phương</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trình</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đường</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thẳng</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fr-FR" dirty="0">
                    <a:effectLst/>
                    <a:ea typeface="Calibri" panose="020F0502020204030204" pitchFamily="34" charset="0"/>
                    <a:cs typeface="Times New Roman" panose="02020603050405020304" pitchFamily="18" charset="0"/>
                  </a:rPr>
                  <a:t> là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fr-FR" i="1" dirty="0" err="1">
                        <a:effectLst/>
                        <a:latin typeface="Cambria Math" panose="02040503050406030204" pitchFamily="18" charset="0"/>
                        <a:ea typeface="Calibri" panose="020F0502020204030204" pitchFamily="34" charset="0"/>
                        <a:cs typeface="Times New Roman" panose="02020603050405020304" pitchFamily="18" charset="0"/>
                      </a:rPr>
                      <m:t>𝑎𝑥</m:t>
                    </m:r>
                    <m:r>
                      <a:rPr lang="fr-FR" i="1" dirty="0">
                        <a:effectLst/>
                        <a:latin typeface="Cambria Math" panose="02040503050406030204" pitchFamily="18" charset="0"/>
                        <a:ea typeface="Calibri" panose="020F0502020204030204" pitchFamily="34" charset="0"/>
                        <a:cs typeface="Times New Roman" panose="02020603050405020304" pitchFamily="18" charset="0"/>
                      </a:rPr>
                      <m:t>+</m:t>
                    </m:r>
                    <m:r>
                      <a:rPr lang="fr-FR" i="1" dirty="0">
                        <a:effectLst/>
                        <a:latin typeface="Cambria Math" panose="02040503050406030204" pitchFamily="18" charset="0"/>
                        <a:ea typeface="Calibri" panose="020F0502020204030204" pitchFamily="34" charset="0"/>
                        <a:cs typeface="Times New Roman" panose="02020603050405020304" pitchFamily="18" charset="0"/>
                      </a:rPr>
                      <m:t>𝑏</m:t>
                    </m:r>
                    <m:r>
                      <a:rPr lang="fr-FR" i="1" dirty="0">
                        <a:effectLst/>
                        <a:latin typeface="Cambria Math" panose="02040503050406030204" pitchFamily="18" charset="0"/>
                        <a:ea typeface="Calibri" panose="020F0502020204030204" pitchFamily="34" charset="0"/>
                        <a:cs typeface="Times New Roman" panose="02020603050405020304" pitchFamily="18" charset="0"/>
                      </a:rPr>
                      <m:t>(</m:t>
                    </m:r>
                    <m:r>
                      <a:rPr lang="fr-FR" i="1" dirty="0">
                        <a:effectLst/>
                        <a:latin typeface="Cambria Math" panose="02040503050406030204" pitchFamily="18" charset="0"/>
                        <a:ea typeface="Calibri" panose="020F0502020204030204" pitchFamily="34" charset="0"/>
                        <a:cs typeface="Times New Roman" panose="02020603050405020304" pitchFamily="18" charset="0"/>
                      </a:rPr>
                      <m:t>𝑎</m:t>
                    </m:r>
                    <m:r>
                      <a:rPr lang="fr-FR" i="1" dirty="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pP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đi</a:t>
                </a:r>
                <a:r>
                  <a:rPr lang="fr-FR" dirty="0">
                    <a:effectLst/>
                    <a:ea typeface="Calibri" panose="020F0502020204030204" pitchFamily="34" charset="0"/>
                    <a:cs typeface="Times New Roman" panose="02020603050405020304" pitchFamily="18" charset="0"/>
                  </a:rPr>
                  <a:t> qua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và</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(0;1)</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nên</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thay</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vào</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phương</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trình</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đường</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thẳng</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fr-FR" dirty="0">
                    <a:effectLst/>
                    <a:ea typeface="Calibri" panose="020F0502020204030204" pitchFamily="34" charset="0"/>
                    <a:cs typeface="Times New Roman" panose="02020603050405020304" pitchFamily="18" charset="0"/>
                  </a:rPr>
                  <a:t>, ta </a:t>
                </a:r>
                <a:r>
                  <a:rPr lang="fr-FR" dirty="0" err="1">
                    <a:effectLst/>
                    <a:ea typeface="Calibri" panose="020F0502020204030204" pitchFamily="34" charset="0"/>
                    <a:cs typeface="Times New Roman" panose="02020603050405020304" pitchFamily="18" charset="0"/>
                  </a:rPr>
                  <a:t>được</a:t>
                </a:r>
                <a:r>
                  <a:rPr lang="fr-FR" dirty="0">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p:txBody>
          </p:sp>
        </mc:Choice>
        <mc:Fallback xmlns="">
          <p:sp>
            <p:nvSpPr>
              <p:cNvPr id="8" name="Hộp Văn bản 7">
                <a:extLst>
                  <a:ext uri="{FF2B5EF4-FFF2-40B4-BE49-F238E27FC236}">
                    <a16:creationId xmlns:a16="http://schemas.microsoft.com/office/drawing/2014/main" id="{26C41C19-F3AC-32C9-5479-DC7FDF0B113E}"/>
                  </a:ext>
                </a:extLst>
              </p:cNvPr>
              <p:cNvSpPr txBox="1">
                <a:spLocks noRot="1" noChangeAspect="1" noMove="1" noResize="1" noEditPoints="1" noAdjustHandles="1" noChangeArrowheads="1" noChangeShapeType="1" noTextEdit="1"/>
              </p:cNvSpPr>
              <p:nvPr/>
            </p:nvSpPr>
            <p:spPr>
              <a:xfrm>
                <a:off x="2895600" y="278489"/>
                <a:ext cx="5938500" cy="1287532"/>
              </a:xfrm>
              <a:prstGeom prst="rect">
                <a:avLst/>
              </a:prstGeom>
              <a:blipFill>
                <a:blip r:embed="rId4"/>
                <a:stretch>
                  <a:fillRect l="-821" r="-1848" b="-7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2C07C474-56B9-3C56-2B51-4A1B7C95973D}"/>
                  </a:ext>
                </a:extLst>
              </p:cNvPr>
              <p:cNvSpPr txBox="1"/>
              <p:nvPr/>
            </p:nvSpPr>
            <p:spPr>
              <a:xfrm>
                <a:off x="3962400" y="1599721"/>
                <a:ext cx="2819400" cy="811761"/>
              </a:xfrm>
              <a:prstGeom prst="rect">
                <a:avLst/>
              </a:prstGeom>
              <a:noFill/>
            </p:spPr>
            <p:txBody>
              <a:bodyPr wrap="square">
                <a:spAutoFit/>
              </a:bodyPr>
              <a:lstStyle/>
              <a:p>
                <a14:m>
                  <m:oMath xmlns:m="http://schemas.openxmlformats.org/officeDocument/2006/math">
                    <m:d>
                      <m:dPr>
                        <m:begChr m:val="{"/>
                        <m:endChr m:val=""/>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𝑎</m:t>
                            </m:r>
                            <m:r>
                              <a:rPr lang="fr-FR" sz="1800" i="1">
                                <a:effectLst/>
                                <a:latin typeface="Cambria Math" panose="02040503050406030204" pitchFamily="18" charset="0"/>
                                <a:ea typeface="Calibri" panose="020F0502020204030204" pitchFamily="34" charset="0"/>
                                <a:cs typeface="Times New Roman" panose="02020603050405020304" pitchFamily="18" charset="0"/>
                              </a:rPr>
                              <m:t>. 2+</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𝑏</m:t>
                            </m:r>
                          </m:e>
                          <m:e>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𝑎</m:t>
                            </m:r>
                            <m:r>
                              <a:rPr lang="fr-FR" sz="1800" i="1">
                                <a:effectLst/>
                                <a:latin typeface="Cambria Math" panose="02040503050406030204" pitchFamily="18" charset="0"/>
                                <a:ea typeface="Calibri" panose="020F0502020204030204" pitchFamily="34" charset="0"/>
                                <a:cs typeface="Times New Roman" panose="02020603050405020304" pitchFamily="18" charset="0"/>
                              </a:rPr>
                              <m:t>. 0+</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𝑏</m:t>
                            </m:r>
                          </m:e>
                        </m:eqArr>
                      </m:e>
                    </m:d>
                  </m:oMath>
                </a14:m>
                <a:r>
                  <a:rPr lang="fr-FR" sz="1800" dirty="0">
                    <a:effectLst/>
                    <a:latin typeface="Times New Roman" panose="02020603050405020304" pitchFamily="18" charset="0"/>
                    <a:ea typeface="Yu Mincho" panose="02020400000000000000" pitchFamily="18" charset="-128"/>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oMath>
                </a14:m>
                <a:r>
                  <a:rPr lang="fr-FR" sz="1800" dirty="0">
                    <a:effectLst/>
                    <a:latin typeface="Times New Roman" panose="02020603050405020304" pitchFamily="18" charset="0"/>
                    <a:ea typeface="Yu Mincho" panose="02020400000000000000" pitchFamily="18" charset="-128"/>
                    <a:cs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eqArrPr>
                          <m:e>
                            <m:r>
                              <a:rPr lang="fr-FR" sz="1800" i="1">
                                <a:effectLst/>
                                <a:latin typeface="Cambria Math" panose="02040503050406030204" pitchFamily="18" charset="0"/>
                                <a:ea typeface="Yu Mincho" panose="02020400000000000000" pitchFamily="18" charset="-128"/>
                                <a:cs typeface="Times New Roman" panose="02020603050405020304" pitchFamily="18" charset="0"/>
                              </a:rPr>
                              <m:t>𝑎</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fr-FR" sz="1800" i="1" smtClean="0">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1800" b="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r>
                                  <a:rPr lang="en-US" sz="1800" b="0" i="1" smtClean="0">
                                    <a:effectLst/>
                                    <a:latin typeface="Cambria Math" panose="02040503050406030204" pitchFamily="18" charset="0"/>
                                    <a:ea typeface="Yu Mincho" panose="02020400000000000000" pitchFamily="18" charset="-128"/>
                                    <a:cs typeface="Times New Roman" panose="02020603050405020304" pitchFamily="18" charset="0"/>
                                  </a:rPr>
                                  <m:t>2</m:t>
                                </m:r>
                              </m:den>
                            </m:f>
                          </m:e>
                          <m:e>
                            <m:r>
                              <a:rPr lang="fr-FR" sz="1800" i="1">
                                <a:effectLst/>
                                <a:latin typeface="Cambria Math" panose="02040503050406030204" pitchFamily="18" charset="0"/>
                                <a:ea typeface="Yu Mincho" panose="02020400000000000000" pitchFamily="18" charset="-128"/>
                                <a:cs typeface="Times New Roman" panose="02020603050405020304" pitchFamily="18" charset="0"/>
                              </a:rPr>
                              <m:t>𝑏</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 2</m:t>
                            </m:r>
                          </m:e>
                        </m:eqArr>
                      </m:e>
                    </m:d>
                  </m:oMath>
                </a14:m>
                <a:endParaRPr lang="en-US" dirty="0"/>
              </a:p>
            </p:txBody>
          </p:sp>
        </mc:Choice>
        <mc:Fallback xmlns="">
          <p:sp>
            <p:nvSpPr>
              <p:cNvPr id="10" name="Hộp Văn bản 9">
                <a:extLst>
                  <a:ext uri="{FF2B5EF4-FFF2-40B4-BE49-F238E27FC236}">
                    <a16:creationId xmlns:a16="http://schemas.microsoft.com/office/drawing/2014/main" id="{2C07C474-56B9-3C56-2B51-4A1B7C95973D}"/>
                  </a:ext>
                </a:extLst>
              </p:cNvPr>
              <p:cNvSpPr txBox="1">
                <a:spLocks noRot="1" noChangeAspect="1" noMove="1" noResize="1" noEditPoints="1" noAdjustHandles="1" noChangeArrowheads="1" noChangeShapeType="1" noTextEdit="1"/>
              </p:cNvSpPr>
              <p:nvPr/>
            </p:nvSpPr>
            <p:spPr>
              <a:xfrm>
                <a:off x="3962400" y="1599721"/>
                <a:ext cx="2819400" cy="81176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1C1D5442-AE41-996F-E056-F6680177A710}"/>
                  </a:ext>
                </a:extLst>
              </p:cNvPr>
              <p:cNvSpPr txBox="1"/>
              <p:nvPr/>
            </p:nvSpPr>
            <p:spPr>
              <a:xfrm>
                <a:off x="1907550" y="4238625"/>
                <a:ext cx="7081500" cy="640688"/>
              </a:xfrm>
              <a:prstGeom prst="rect">
                <a:avLst/>
              </a:prstGeom>
              <a:noFill/>
            </p:spPr>
            <p:txBody>
              <a:bodyPr wrap="square">
                <a:spAutoFit/>
              </a:bodyPr>
              <a:lstStyle/>
              <a:p>
                <a:pPr marL="0" marR="0" algn="just">
                  <a:lnSpc>
                    <a:spcPct val="150000"/>
                  </a:lnSpc>
                  <a:spcBef>
                    <a:spcPts val="600"/>
                  </a:spcBef>
                  <a:spcAft>
                    <a:spcPts val="800"/>
                  </a:spcAft>
                </a:pPr>
                <a:r>
                  <a:rPr lang="fr-FR" sz="1800" dirty="0" err="1">
                    <a:effectLst/>
                    <a:ea typeface="Yu Mincho" panose="02020400000000000000" pitchFamily="18" charset="-128"/>
                    <a:cs typeface="Times New Roman" panose="02020603050405020304" pitchFamily="18" charset="0"/>
                  </a:rPr>
                  <a:t>Vậy</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bất</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phương</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trình</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cần</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tìm</a:t>
                </a:r>
                <a:r>
                  <a:rPr lang="fr-FR" sz="1800" dirty="0">
                    <a:effectLst/>
                    <a:ea typeface="Yu Mincho" panose="02020400000000000000" pitchFamily="18" charset="-128"/>
                    <a:cs typeface="Times New Roman" panose="02020603050405020304" pitchFamily="18" charset="0"/>
                  </a:rPr>
                  <a:t> là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&gt;</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−1</m:t>
                        </m:r>
                      </m:num>
                      <m:den>
                        <m:r>
                          <a:rPr lang="fr-FR" sz="1800" i="1">
                            <a:effectLst/>
                            <a:latin typeface="Cambria Math" panose="02040503050406030204" pitchFamily="18" charset="0"/>
                            <a:ea typeface="Yu Mincho" panose="02020400000000000000" pitchFamily="18" charset="-128"/>
                            <a:cs typeface="Times New Roman" panose="02020603050405020304" pitchFamily="18" charset="0"/>
                          </a:rPr>
                          <m:t>2</m:t>
                        </m:r>
                      </m:den>
                    </m:f>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 +1 </m:t>
                    </m:r>
                  </m:oMath>
                </a14:m>
                <a:r>
                  <a:rPr lang="fr-FR" sz="1800" dirty="0" err="1">
                    <a:effectLst/>
                    <a:ea typeface="Yu Mincho" panose="02020400000000000000" pitchFamily="18" charset="-128"/>
                    <a:cs typeface="Times New Roman" panose="02020603050405020304" pitchFamily="18" charset="0"/>
                  </a:rPr>
                  <a:t>hay</a:t>
                </a:r>
                <a:r>
                  <a:rPr lang="fr-FR" sz="1800" dirty="0">
                    <a:effectLst/>
                    <a:ea typeface="Yu Mincho" panose="02020400000000000000" pitchFamily="18" charset="-128"/>
                    <a:cs typeface="Times New Roman" panose="02020603050405020304" pitchFamily="18" charset="0"/>
                  </a:rPr>
                  <a:t> </a:t>
                </a:r>
                <a14:m>
                  <m:oMath xmlns:m="http://schemas.openxmlformats.org/officeDocument/2006/math">
                    <m:f>
                      <m:fPr>
                        <m:ctrlPr>
                          <a:rPr lang="en-US" sz="1800" i="1" smtClean="0">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−1</m:t>
                        </m:r>
                      </m:num>
                      <m:den>
                        <m:r>
                          <a:rPr lang="fr-FR" sz="1800" i="1">
                            <a:effectLst/>
                            <a:latin typeface="Cambria Math" panose="02040503050406030204" pitchFamily="18" charset="0"/>
                            <a:ea typeface="Yu Mincho" panose="02020400000000000000" pitchFamily="18" charset="-128"/>
                            <a:cs typeface="Times New Roman" panose="02020603050405020304" pitchFamily="18" charset="0"/>
                          </a:rPr>
                          <m:t>2</m:t>
                        </m:r>
                      </m:den>
                    </m:f>
                    <m:r>
                      <a:rPr lang="fr-FR" sz="1800" i="1" smtClean="0">
                        <a:effectLst/>
                        <a:latin typeface="Cambria Math" panose="02040503050406030204" pitchFamily="18" charset="0"/>
                        <a:ea typeface="Yu Mincho" panose="02020400000000000000" pitchFamily="18" charset="-128"/>
                        <a:cs typeface="Times New Roman" panose="02020603050405020304" pitchFamily="18" charset="0"/>
                      </a:rPr>
                      <m:t> </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+1&lt;0</m:t>
                    </m:r>
                  </m:oMath>
                </a14:m>
                <a:r>
                  <a:rPr lang="fr-FR" sz="1800" dirty="0">
                    <a:effectLst/>
                    <a:ea typeface="Yu Mincho" panose="02020400000000000000" pitchFamily="18" charset="-128"/>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p:txBody>
          </p:sp>
        </mc:Choice>
        <mc:Fallback xmlns="">
          <p:sp>
            <p:nvSpPr>
              <p:cNvPr id="12" name="Hộp Văn bản 11">
                <a:extLst>
                  <a:ext uri="{FF2B5EF4-FFF2-40B4-BE49-F238E27FC236}">
                    <a16:creationId xmlns:a16="http://schemas.microsoft.com/office/drawing/2014/main" id="{1C1D5442-AE41-996F-E056-F6680177A710}"/>
                  </a:ext>
                </a:extLst>
              </p:cNvPr>
              <p:cNvSpPr txBox="1">
                <a:spLocks noRot="1" noChangeAspect="1" noMove="1" noResize="1" noEditPoints="1" noAdjustHandles="1" noChangeArrowheads="1" noChangeShapeType="1" noTextEdit="1"/>
              </p:cNvSpPr>
              <p:nvPr/>
            </p:nvSpPr>
            <p:spPr>
              <a:xfrm>
                <a:off x="1907550" y="4238625"/>
                <a:ext cx="7081500" cy="640688"/>
              </a:xfrm>
              <a:prstGeom prst="rect">
                <a:avLst/>
              </a:prstGeom>
              <a:blipFill>
                <a:blip r:embed="rId6"/>
                <a:stretch>
                  <a:fillRect l="-775" b="-3810"/>
                </a:stretch>
              </a:blipFill>
            </p:spPr>
            <p:txBody>
              <a:bodyPr/>
              <a:lstStyle/>
              <a:p>
                <a:r>
                  <a:rPr lang="en-US">
                    <a:noFill/>
                  </a:rPr>
                  <a:t> </a:t>
                </a:r>
              </a:p>
            </p:txBody>
          </p:sp>
        </mc:Fallback>
      </mc:AlternateContent>
    </p:spTree>
    <p:extLst>
      <p:ext uri="{BB962C8B-B14F-4D97-AF65-F5344CB8AC3E}">
        <p14:creationId xmlns:p14="http://schemas.microsoft.com/office/powerpoint/2010/main" val="120904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ADAB086-048B-493E-834B-34A911C7FD32}"/>
              </a:ext>
            </a:extLst>
          </p:cNvPr>
          <p:cNvPicPr>
            <a:picLocks noChangeAspect="1"/>
          </p:cNvPicPr>
          <p:nvPr/>
        </p:nvPicPr>
        <p:blipFill>
          <a:blip r:embed="rId2"/>
          <a:stretch>
            <a:fillRect/>
          </a:stretch>
        </p:blipFill>
        <p:spPr>
          <a:xfrm>
            <a:off x="457200" y="1047750"/>
            <a:ext cx="3400425" cy="3343275"/>
          </a:xfrm>
          <a:prstGeom prst="rect">
            <a:avLst/>
          </a:prstGeom>
        </p:spPr>
      </p:pic>
      <p:sp>
        <p:nvSpPr>
          <p:cNvPr id="3" name="Hộp Văn bản 2">
            <a:extLst>
              <a:ext uri="{FF2B5EF4-FFF2-40B4-BE49-F238E27FC236}">
                <a16:creationId xmlns:a16="http://schemas.microsoft.com/office/drawing/2014/main" id="{3B91B38B-2AFC-B478-A7A9-FE1E0975248B}"/>
              </a:ext>
            </a:extLst>
          </p:cNvPr>
          <p:cNvSpPr txBox="1"/>
          <p:nvPr/>
        </p:nvSpPr>
        <p:spPr>
          <a:xfrm>
            <a:off x="397200" y="553693"/>
            <a:ext cx="457200" cy="369332"/>
          </a:xfrm>
          <a:prstGeom prst="rect">
            <a:avLst/>
          </a:prstGeom>
          <a:noFill/>
        </p:spPr>
        <p:txBody>
          <a:bodyPr wrap="square" rtlCol="0">
            <a:spAutoFit/>
          </a:bodyPr>
          <a:lstStyle/>
          <a:p>
            <a:r>
              <a:rPr lang="en-US" dirty="0"/>
              <a:t>c)</a:t>
            </a:r>
          </a:p>
        </p:txBody>
      </p:sp>
      <mc:AlternateContent xmlns:mc="http://schemas.openxmlformats.org/markup-compatibility/2006">
        <mc:Choice xmlns:a14="http://schemas.microsoft.com/office/drawing/2010/main" Requires="a14">
          <p:sp>
            <p:nvSpPr>
              <p:cNvPr id="5" name="Hộp Văn bản 4">
                <a:extLst>
                  <a:ext uri="{FF2B5EF4-FFF2-40B4-BE49-F238E27FC236}">
                    <a16:creationId xmlns:a16="http://schemas.microsoft.com/office/drawing/2014/main" id="{05C7CD0A-A72D-768A-2832-E402D31DAEBE}"/>
                  </a:ext>
                </a:extLst>
              </p:cNvPr>
              <p:cNvSpPr txBox="1"/>
              <p:nvPr/>
            </p:nvSpPr>
            <p:spPr>
              <a:xfrm>
                <a:off x="3946200" y="553693"/>
                <a:ext cx="4800600" cy="4103688"/>
              </a:xfrm>
              <a:prstGeom prst="rect">
                <a:avLst/>
              </a:prstGeom>
              <a:noFill/>
            </p:spPr>
            <p:txBody>
              <a:bodyPr wrap="square">
                <a:spAutoFit/>
              </a:bodyPr>
              <a:lstStyle/>
              <a:p>
                <a:pPr marL="0" marR="0" algn="just">
                  <a:lnSpc>
                    <a:spcPct val="150000"/>
                  </a:lnSpc>
                  <a:spcBef>
                    <a:spcPts val="0"/>
                  </a:spcBef>
                  <a:spcAft>
                    <a:spcPts val="800"/>
                  </a:spcAft>
                </a:pPr>
                <a:r>
                  <a:rPr lang="fr-FR" dirty="0">
                    <a:effectLst/>
                    <a:ea typeface="Calibri" panose="020F0502020204030204" pitchFamily="34" charset="0"/>
                    <a:cs typeface="Times New Roman" panose="02020603050405020304" pitchFamily="18" charset="0"/>
                  </a:rPr>
                  <a:t>Quan </a:t>
                </a:r>
                <a:r>
                  <a:rPr lang="fr-FR" dirty="0" err="1">
                    <a:effectLst/>
                    <a:ea typeface="Calibri" panose="020F0502020204030204" pitchFamily="34" charset="0"/>
                    <a:cs typeface="Times New Roman" panose="02020603050405020304" pitchFamily="18" charset="0"/>
                  </a:rPr>
                  <a:t>sát</a:t>
                </a:r>
                <a:r>
                  <a:rPr lang="fr-FR" dirty="0">
                    <a:effectLst/>
                    <a:ea typeface="Calibri" panose="020F0502020204030204" pitchFamily="34" charset="0"/>
                    <a:cs typeface="Times New Roman" panose="02020603050405020304" pitchFamily="18" charset="0"/>
                  </a:rPr>
                  <a:t> </a:t>
                </a:r>
                <a:r>
                  <a:rPr lang="fr-FR" i="1" dirty="0" err="1">
                    <a:effectLst/>
                    <a:ea typeface="Calibri" panose="020F0502020204030204" pitchFamily="34" charset="0"/>
                    <a:cs typeface="Times New Roman" panose="02020603050405020304" pitchFamily="18" charset="0"/>
                  </a:rPr>
                  <a:t>Hình</a:t>
                </a:r>
                <a:r>
                  <a:rPr lang="fr-FR" i="1" dirty="0">
                    <a:effectLst/>
                    <a:ea typeface="Calibri" panose="020F0502020204030204" pitchFamily="34" charset="0"/>
                    <a:cs typeface="Times New Roman" panose="02020603050405020304" pitchFamily="18" charset="0"/>
                  </a:rPr>
                  <a:t> 7c</a:t>
                </a:r>
                <a:r>
                  <a:rPr lang="fr-FR" dirty="0">
                    <a:effectLst/>
                    <a:ea typeface="Calibri" panose="020F0502020204030204" pitchFamily="34" charset="0"/>
                    <a:cs typeface="Times New Roman" panose="02020603050405020304" pitchFamily="18" charset="0"/>
                  </a:rPr>
                  <a:t>, ta </a:t>
                </a:r>
                <a:r>
                  <a:rPr lang="fr-FR" dirty="0" err="1">
                    <a:effectLst/>
                    <a:ea typeface="Calibri" panose="020F0502020204030204" pitchFamily="34" charset="0"/>
                    <a:cs typeface="Times New Roman" panose="02020603050405020304" pitchFamily="18" charset="0"/>
                  </a:rPr>
                  <a:t>thấy</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đường</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thẳng</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đi</a:t>
                </a:r>
                <a:r>
                  <a:rPr lang="fr-FR" dirty="0">
                    <a:effectLst/>
                    <a:ea typeface="Calibri" panose="020F0502020204030204" pitchFamily="34" charset="0"/>
                    <a:cs typeface="Times New Roman" panose="02020603050405020304" pitchFamily="18" charset="0"/>
                  </a:rPr>
                  <a:t> qua </a:t>
                </a:r>
                <a:r>
                  <a:rPr lang="fr-FR" dirty="0" err="1">
                    <a:effectLst/>
                    <a:ea typeface="Calibri" panose="020F0502020204030204" pitchFamily="34" charset="0"/>
                    <a:cs typeface="Times New Roman" panose="02020603050405020304" pitchFamily="18" charset="0"/>
                  </a:rPr>
                  <a:t>gốc</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tọa</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độ</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nên</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phương</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trình</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đường</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thẳng</a:t>
                </a:r>
                <a:r>
                  <a:rPr lang="fr-FR" dirty="0">
                    <a:effectLst/>
                    <a:ea typeface="Calibri" panose="020F0502020204030204" pitchFamily="34" charset="0"/>
                    <a:cs typeface="Times New Roman" panose="02020603050405020304" pitchFamily="18" charset="0"/>
                  </a:rPr>
                  <a:t> d </a:t>
                </a:r>
                <a:r>
                  <a:rPr lang="fr-FR" dirty="0" err="1">
                    <a:effectLst/>
                    <a:ea typeface="Calibri" panose="020F0502020204030204" pitchFamily="34" charset="0"/>
                    <a:cs typeface="Times New Roman" panose="02020603050405020304" pitchFamily="18" charset="0"/>
                  </a:rPr>
                  <a:t>có</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dạng</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fr-FR" i="1" dirty="0" err="1">
                        <a:effectLst/>
                        <a:latin typeface="Cambria Math" panose="02040503050406030204" pitchFamily="18" charset="0"/>
                        <a:ea typeface="Calibri" panose="020F0502020204030204" pitchFamily="34" charset="0"/>
                        <a:cs typeface="Times New Roman" panose="02020603050405020304" pitchFamily="18" charset="0"/>
                      </a:rPr>
                      <m:t>𝑎𝑥</m:t>
                    </m:r>
                    <m:r>
                      <a:rPr lang="fr-FR" i="1" dirty="0">
                        <a:effectLst/>
                        <a:latin typeface="Cambria Math" panose="02040503050406030204" pitchFamily="18" charset="0"/>
                        <a:ea typeface="Calibri" panose="020F0502020204030204" pitchFamily="34" charset="0"/>
                        <a:cs typeface="Times New Roman" panose="02020603050405020304" pitchFamily="18" charset="0"/>
                      </a:rPr>
                      <m:t> (</m:t>
                    </m:r>
                    <m:r>
                      <a:rPr lang="fr-FR" i="1" dirty="0">
                        <a:effectLst/>
                        <a:latin typeface="Cambria Math" panose="02040503050406030204" pitchFamily="18" charset="0"/>
                        <a:ea typeface="Calibri" panose="020F0502020204030204" pitchFamily="34" charset="0"/>
                        <a:cs typeface="Times New Roman" panose="02020603050405020304" pitchFamily="18" charset="0"/>
                      </a:rPr>
                      <m:t>𝑎</m:t>
                    </m:r>
                    <m:r>
                      <a:rPr lang="fr-FR" i="1" dirty="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dirty="0" err="1">
                    <a:effectLst/>
                    <a:ea typeface="Calibri" panose="020F0502020204030204" pitchFamily="34" charset="0"/>
                    <a:cs typeface="Times New Roman" panose="02020603050405020304" pitchFamily="18" charset="0"/>
                  </a:rPr>
                  <a:t>Vì</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đi</a:t>
                </a:r>
                <a:r>
                  <a:rPr lang="fr-FR" dirty="0">
                    <a:effectLst/>
                    <a:ea typeface="Calibri" panose="020F0502020204030204" pitchFamily="34" charset="0"/>
                    <a:cs typeface="Times New Roman" panose="02020603050405020304" pitchFamily="18" charset="0"/>
                  </a:rPr>
                  <a:t> qua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𝑀</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(1;1)</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nên</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thay</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=1 </m:t>
                    </m:r>
                  </m:oMath>
                </a14:m>
                <a:r>
                  <a:rPr lang="fr-FR" dirty="0" err="1">
                    <a:effectLst/>
                    <a:ea typeface="Calibri" panose="020F0502020204030204" pitchFamily="34" charset="0"/>
                    <a:cs typeface="Times New Roman" panose="02020603050405020304" pitchFamily="18" charset="0"/>
                  </a:rPr>
                  <a:t>vào</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fr-FR" i="1" dirty="0" err="1">
                        <a:effectLst/>
                        <a:latin typeface="Cambria Math" panose="02040503050406030204" pitchFamily="18" charset="0"/>
                        <a:ea typeface="Calibri" panose="020F0502020204030204" pitchFamily="34" charset="0"/>
                        <a:cs typeface="Times New Roman" panose="02020603050405020304" pitchFamily="18" charset="0"/>
                      </a:rPr>
                      <m:t>𝑎𝑥</m:t>
                    </m:r>
                  </m:oMath>
                </a14:m>
                <a:r>
                  <a:rPr lang="fr-FR" dirty="0">
                    <a:effectLst/>
                    <a:ea typeface="Calibri" panose="020F0502020204030204" pitchFamily="34" charset="0"/>
                    <a:cs typeface="Times New Roman" panose="02020603050405020304" pitchFamily="18" charset="0"/>
                  </a:rPr>
                  <a:t>, ta </a:t>
                </a:r>
                <a:r>
                  <a:rPr lang="fr-FR" dirty="0" err="1">
                    <a:effectLst/>
                    <a:ea typeface="Calibri" panose="020F0502020204030204" pitchFamily="34" charset="0"/>
                    <a:cs typeface="Times New Roman" panose="02020603050405020304" pitchFamily="18" charset="0"/>
                  </a:rPr>
                  <a:t>được</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𝑎</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=1 </m:t>
                    </m:r>
                  </m:oMath>
                </a14:m>
                <a:r>
                  <a:rPr lang="fr-FR" dirty="0">
                    <a:effectLst/>
                    <a:ea typeface="Calibri" panose="020F0502020204030204" pitchFamily="34" charset="0"/>
                    <a:cs typeface="Times New Roman" panose="02020603050405020304" pitchFamily="18" charset="0"/>
                  </a:rPr>
                  <a:t>(</a:t>
                </a:r>
                <a:r>
                  <a:rPr lang="fr-FR" dirty="0" err="1">
                    <a:effectLst/>
                    <a:ea typeface="Calibri" panose="020F0502020204030204" pitchFamily="34" charset="0"/>
                    <a:cs typeface="Times New Roman" panose="02020603050405020304" pitchFamily="18" charset="0"/>
                  </a:rPr>
                  <a:t>thỏa</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mãn</a:t>
                </a:r>
                <a:r>
                  <a:rPr lang="fr-FR" dirty="0">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dirty="0">
                    <a:effectLst/>
                    <a:ea typeface="Calibri" panose="020F0502020204030204" pitchFamily="34" charset="0"/>
                    <a:cs typeface="Times New Roman" panose="02020603050405020304" pitchFamily="18" charset="0"/>
                  </a:rPr>
                  <a:t>Do </a:t>
                </a:r>
                <a:r>
                  <a:rPr lang="en-US" dirty="0" err="1">
                    <a:effectLst/>
                    <a:ea typeface="Calibri" panose="020F0502020204030204" pitchFamily="34" charset="0"/>
                    <a:cs typeface="Times New Roman" panose="02020603050405020304" pitchFamily="18" charset="0"/>
                  </a:rPr>
                  <a:t>đó</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a:effectLst/>
                        <a:latin typeface="Cambria Math" panose="02040503050406030204" pitchFamily="18" charset="0"/>
                        <a:ea typeface="Calibri" panose="020F0502020204030204" pitchFamily="34" charset="0"/>
                        <a:cs typeface="Cambria Math" panose="02040503050406030204" pitchFamily="18" charset="0"/>
                      </a:rPr>
                      <m:t>⇔</m:t>
                    </m:r>
                    <m:r>
                      <a:rPr lang="en-US" i="1" dirty="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a:effectLst/>
                        <a:latin typeface="Cambria Math" panose="02040503050406030204" pitchFamily="18" charset="0"/>
                        <a:ea typeface="Calibri" panose="020F0502020204030204" pitchFamily="34" charset="0"/>
                        <a:cs typeface="Times New Roman" panose="02020603050405020304" pitchFamily="18" charset="0"/>
                      </a:rPr>
                      <m:t> –</m:t>
                    </m:r>
                    <m:r>
                      <a:rPr lang="en-US" i="1" dirty="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dirty="0" err="1">
                    <a:effectLst/>
                    <a:ea typeface="Calibri" panose="020F0502020204030204" pitchFamily="34" charset="0"/>
                    <a:cs typeface="Times New Roman" panose="02020603050405020304" pitchFamily="18" charset="0"/>
                  </a:rPr>
                  <a:t>Lấy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A</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(−1;0) </m:t>
                    </m:r>
                  </m:oMath>
                </a14:m>
                <a:r>
                  <a:rPr lang="en-US" dirty="0" err="1">
                    <a:effectLst/>
                    <a:ea typeface="Calibri" panose="020F0502020204030204" pitchFamily="34" charset="0"/>
                    <a:cs typeface="Times New Roman" panose="02020603050405020304" pitchFamily="18" charset="0"/>
                  </a:rPr>
                  <a:t>thuộc</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miền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−1−0&lt;0</m:t>
                    </m:r>
                  </m:oMath>
                </a14:m>
                <a:endParaRPr lang="en-US" dirty="0">
                  <a:effectLst/>
                  <a:ea typeface="Calibri" panose="020F0502020204030204" pitchFamily="34" charset="0"/>
                  <a:cs typeface="Times New Roman" panose="02020603050405020304" pitchFamily="18" charset="0"/>
                </a:endParaRPr>
              </a:p>
              <a:p>
                <a:r>
                  <a:rPr lang="en-US" dirty="0" err="1">
                    <a:effectLst/>
                    <a:ea typeface="Calibri" panose="020F0502020204030204" pitchFamily="34" charset="0"/>
                  </a:rPr>
                  <a:t>Vậy</a:t>
                </a:r>
                <a:r>
                  <a:rPr lang="en-US" dirty="0">
                    <a:effectLst/>
                    <a:ea typeface="Calibri" panose="020F0502020204030204" pitchFamily="34" charset="0"/>
                  </a:rPr>
                  <a:t> </a:t>
                </a:r>
                <a:r>
                  <a:rPr lang="en-US" dirty="0" err="1">
                    <a:effectLst/>
                    <a:ea typeface="Calibri" panose="020F0502020204030204" pitchFamily="34" charset="0"/>
                  </a:rPr>
                  <a:t>bất</a:t>
                </a:r>
                <a:r>
                  <a:rPr lang="en-US" dirty="0">
                    <a:effectLst/>
                    <a:ea typeface="Calibri" panose="020F0502020204030204" pitchFamily="34" charset="0"/>
                  </a:rPr>
                  <a:t> </a:t>
                </a:r>
                <a:r>
                  <a:rPr lang="en-US" dirty="0" err="1">
                    <a:effectLst/>
                    <a:ea typeface="Calibri" panose="020F0502020204030204" pitchFamily="34" charset="0"/>
                  </a:rPr>
                  <a:t>phương</a:t>
                </a:r>
                <a:r>
                  <a:rPr lang="en-US" dirty="0">
                    <a:effectLst/>
                    <a:ea typeface="Calibri" panose="020F0502020204030204" pitchFamily="34" charset="0"/>
                  </a:rPr>
                  <a:t> </a:t>
                </a:r>
                <a:r>
                  <a:rPr lang="en-US" dirty="0" err="1">
                    <a:effectLst/>
                    <a:ea typeface="Calibri" panose="020F0502020204030204" pitchFamily="34" charset="0"/>
                  </a:rPr>
                  <a:t>trình</a:t>
                </a:r>
                <a:r>
                  <a:rPr lang="en-US" dirty="0">
                    <a:effectLst/>
                    <a:ea typeface="Calibri" panose="020F0502020204030204" pitchFamily="34" charset="0"/>
                  </a:rPr>
                  <a:t> </a:t>
                </a:r>
                <a:r>
                  <a:rPr lang="en-US" dirty="0" err="1">
                    <a:effectLst/>
                    <a:ea typeface="Calibri" panose="020F0502020204030204" pitchFamily="34" charset="0"/>
                  </a:rPr>
                  <a:t>cần</a:t>
                </a:r>
                <a:r>
                  <a:rPr lang="en-US" dirty="0">
                    <a:effectLst/>
                    <a:ea typeface="Calibri" panose="020F0502020204030204" pitchFamily="34" charset="0"/>
                  </a:rPr>
                  <a:t> </a:t>
                </a:r>
                <a:r>
                  <a:rPr lang="en-US" dirty="0" err="1">
                    <a:effectLst/>
                    <a:ea typeface="Calibri" panose="020F0502020204030204" pitchFamily="34" charset="0"/>
                  </a:rPr>
                  <a:t>tìm</a:t>
                </a:r>
                <a:r>
                  <a:rPr lang="en-US" dirty="0">
                    <a:effectLst/>
                    <a:ea typeface="Calibri" panose="020F0502020204030204" pitchFamily="34" charset="0"/>
                  </a:rPr>
                  <a:t> </a:t>
                </a:r>
                <a:r>
                  <a:rPr lang="en-US" dirty="0" err="1">
                    <a:effectLst/>
                    <a:ea typeface="Calibri" panose="020F0502020204030204" pitchFamily="34" charset="0"/>
                  </a:rPr>
                  <a:t>là</a:t>
                </a:r>
                <a:r>
                  <a:rPr lang="en-US" dirty="0">
                    <a:effectLst/>
                    <a:ea typeface="Calibri" panose="020F0502020204030204" pitchFamily="34"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rPr>
                      <m:t>𝑥</m:t>
                    </m:r>
                    <m:r>
                      <a:rPr lang="en-US" b="0" i="1" dirty="0" smtClean="0">
                        <a:effectLst/>
                        <a:latin typeface="Cambria Math" panose="02040503050406030204" pitchFamily="18" charset="0"/>
                        <a:ea typeface="Calibri" panose="020F0502020204030204" pitchFamily="34" charset="0"/>
                      </a:rPr>
                      <m:t>−</m:t>
                    </m:r>
                    <m:r>
                      <a:rPr lang="en-US" i="1" dirty="0" smtClean="0">
                        <a:effectLst/>
                        <a:latin typeface="Cambria Math" panose="02040503050406030204" pitchFamily="18" charset="0"/>
                        <a:ea typeface="Calibri" panose="020F0502020204030204" pitchFamily="34" charset="0"/>
                      </a:rPr>
                      <m:t>𝑦</m:t>
                    </m:r>
                    <m:r>
                      <a:rPr lang="en-US" i="1" dirty="0" smtClean="0">
                        <a:effectLst/>
                        <a:latin typeface="Cambria Math" panose="02040503050406030204" pitchFamily="18" charset="0"/>
                        <a:ea typeface="Calibri" panose="020F0502020204030204" pitchFamily="34" charset="0"/>
                      </a:rPr>
                      <m:t>&lt;0</m:t>
                    </m:r>
                  </m:oMath>
                </a14:m>
                <a:r>
                  <a:rPr lang="en-US" dirty="0">
                    <a:effectLst/>
                    <a:ea typeface="Calibri" panose="020F0502020204030204" pitchFamily="34" charset="0"/>
                  </a:rPr>
                  <a:t>.</a:t>
                </a:r>
                <a:endParaRPr lang="en-US" dirty="0"/>
              </a:p>
            </p:txBody>
          </p:sp>
        </mc:Choice>
        <mc:Fallback>
          <p:sp>
            <p:nvSpPr>
              <p:cNvPr id="5" name="Hộp Văn bản 4">
                <a:extLst>
                  <a:ext uri="{FF2B5EF4-FFF2-40B4-BE49-F238E27FC236}">
                    <a16:creationId xmlns:a16="http://schemas.microsoft.com/office/drawing/2014/main" id="{05C7CD0A-A72D-768A-2832-E402D31DAEBE}"/>
                  </a:ext>
                </a:extLst>
              </p:cNvPr>
              <p:cNvSpPr txBox="1">
                <a:spLocks noRot="1" noChangeAspect="1" noMove="1" noResize="1" noEditPoints="1" noAdjustHandles="1" noChangeArrowheads="1" noChangeShapeType="1" noTextEdit="1"/>
              </p:cNvSpPr>
              <p:nvPr/>
            </p:nvSpPr>
            <p:spPr>
              <a:xfrm>
                <a:off x="3946200" y="553693"/>
                <a:ext cx="4800600" cy="4103688"/>
              </a:xfrm>
              <a:prstGeom prst="rect">
                <a:avLst/>
              </a:prstGeom>
              <a:blipFill>
                <a:blip r:embed="rId3"/>
                <a:stretch>
                  <a:fillRect l="-1015" r="-1015" b="-1486"/>
                </a:stretch>
              </a:blipFill>
            </p:spPr>
            <p:txBody>
              <a:bodyPr/>
              <a:lstStyle/>
              <a:p>
                <a:r>
                  <a:rPr lang="en-US">
                    <a:noFill/>
                  </a:rPr>
                  <a:t> </a:t>
                </a:r>
              </a:p>
            </p:txBody>
          </p:sp>
        </mc:Fallback>
      </mc:AlternateContent>
    </p:spTree>
    <p:extLst>
      <p:ext uri="{BB962C8B-B14F-4D97-AF65-F5344CB8AC3E}">
        <p14:creationId xmlns:p14="http://schemas.microsoft.com/office/powerpoint/2010/main" val="85146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6">
            <a:extLst>
              <a:ext uri="{FF2B5EF4-FFF2-40B4-BE49-F238E27FC236}">
                <a16:creationId xmlns:a16="http://schemas.microsoft.com/office/drawing/2014/main" id="{E02E285E-3E45-B34A-0372-63573AA4756A}"/>
              </a:ext>
            </a:extLst>
          </p:cNvPr>
          <p:cNvSpPr/>
          <p:nvPr/>
        </p:nvSpPr>
        <p:spPr>
          <a:xfrm>
            <a:off x="3276600" y="514350"/>
            <a:ext cx="1989934" cy="666750"/>
          </a:xfrm>
          <a:prstGeom prst="roundRect">
            <a:avLst>
              <a:gd name="adj" fmla="val 50000"/>
            </a:avLst>
          </a:prstGeom>
          <a:solidFill>
            <a:schemeClr val="bg1"/>
          </a:solidFill>
          <a:ln w="76200">
            <a:solidFill>
              <a:srgbClr val="022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tx1"/>
                </a:solidFill>
                <a:latin typeface="Arial" panose="020B0604020202020204" pitchFamily="34" charset="0"/>
                <a:cs typeface="Arial" panose="020B0604020202020204" pitchFamily="34" charset="0"/>
              </a:rPr>
              <a:t>Vận</a:t>
            </a:r>
            <a:r>
              <a:rPr lang="en-US" altLang="zh-CN" sz="2400" b="1" dirty="0">
                <a:solidFill>
                  <a:schemeClr val="tx1"/>
                </a:solidFill>
                <a:latin typeface="Arial" panose="020B0604020202020204" pitchFamily="34" charset="0"/>
                <a:cs typeface="Arial" panose="020B0604020202020204" pitchFamily="34" charset="0"/>
              </a:rPr>
              <a:t> </a:t>
            </a:r>
            <a:r>
              <a:rPr lang="en-US" altLang="zh-CN" sz="2400" b="1" dirty="0" err="1">
                <a:solidFill>
                  <a:schemeClr val="tx1"/>
                </a:solidFill>
                <a:latin typeface="Arial" panose="020B0604020202020204" pitchFamily="34" charset="0"/>
                <a:cs typeface="Arial" panose="020B0604020202020204" pitchFamily="34" charset="0"/>
              </a:rPr>
              <a:t>dụng</a:t>
            </a:r>
            <a:endParaRPr lang="zh-CN" altLang="en-US" sz="2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Hộp Văn bản 2">
                <a:extLst>
                  <a:ext uri="{FF2B5EF4-FFF2-40B4-BE49-F238E27FC236}">
                    <a16:creationId xmlns:a16="http://schemas.microsoft.com/office/drawing/2014/main" id="{3D9642FB-80D4-9F06-41C2-76BAED99FDBC}"/>
                  </a:ext>
                </a:extLst>
              </p:cNvPr>
              <p:cNvSpPr txBox="1"/>
              <p:nvPr/>
            </p:nvSpPr>
            <p:spPr>
              <a:xfrm>
                <a:off x="381000" y="1581150"/>
                <a:ext cx="8382000" cy="2534027"/>
              </a:xfrm>
              <a:prstGeom prst="rect">
                <a:avLst/>
              </a:prstGeom>
              <a:noFill/>
            </p:spPr>
            <p:txBody>
              <a:bodyPr wrap="square" rtlCol="0">
                <a:spAutoFit/>
              </a:bodyPr>
              <a:lstStyle/>
              <a:p>
                <a:pPr algn="just">
                  <a:lnSpc>
                    <a:spcPct val="150000"/>
                  </a:lnSpc>
                </a:pPr>
                <a:r>
                  <a:rPr lang="en-US" b="1" dirty="0"/>
                  <a:t>Bài 4 (SGK-tr.24) </a:t>
                </a:r>
                <a:r>
                  <a:rPr lang="en-US" dirty="0" err="1"/>
                  <a:t>Một</a:t>
                </a:r>
                <a:r>
                  <a:rPr lang="en-US" dirty="0"/>
                  <a:t> </a:t>
                </a:r>
                <a:r>
                  <a:rPr lang="en-US" dirty="0" err="1"/>
                  <a:t>gian</a:t>
                </a:r>
                <a:r>
                  <a:rPr lang="en-US" dirty="0"/>
                  <a:t> </a:t>
                </a:r>
                <a:r>
                  <a:rPr lang="en-US" dirty="0" err="1"/>
                  <a:t>hàng</a:t>
                </a:r>
                <a:r>
                  <a:rPr lang="en-US" dirty="0"/>
                  <a:t> </a:t>
                </a:r>
                <a:r>
                  <a:rPr lang="en-US" dirty="0" err="1"/>
                  <a:t>trưng</a:t>
                </a:r>
                <a:r>
                  <a:rPr lang="en-US" dirty="0"/>
                  <a:t> </a:t>
                </a:r>
                <a:r>
                  <a:rPr lang="en-US" dirty="0" err="1"/>
                  <a:t>bày</a:t>
                </a:r>
                <a:r>
                  <a:rPr lang="en-US" dirty="0"/>
                  <a:t> </a:t>
                </a:r>
                <a:r>
                  <a:rPr lang="en-US" dirty="0" err="1"/>
                  <a:t>bàn</a:t>
                </a:r>
                <a:r>
                  <a:rPr lang="en-US" dirty="0"/>
                  <a:t> </a:t>
                </a:r>
                <a:r>
                  <a:rPr lang="en-US" dirty="0" err="1"/>
                  <a:t>và</a:t>
                </a:r>
                <a:r>
                  <a:rPr lang="en-US" dirty="0"/>
                  <a:t> </a:t>
                </a:r>
                <a:r>
                  <a:rPr lang="en-US" dirty="0" err="1"/>
                  <a:t>ghế</a:t>
                </a:r>
                <a:r>
                  <a:rPr lang="en-US" dirty="0"/>
                  <a:t> </a:t>
                </a:r>
                <a:r>
                  <a:rPr lang="en-US" dirty="0" err="1"/>
                  <a:t>rộng</a:t>
                </a:r>
                <a:r>
                  <a:rPr lang="en-US" dirty="0"/>
                  <a:t> </a:t>
                </a:r>
                <a14:m>
                  <m:oMath xmlns:m="http://schemas.openxmlformats.org/officeDocument/2006/math">
                    <m:r>
                      <a:rPr lang="en-US" b="0" i="1" smtClean="0">
                        <a:latin typeface="Cambria Math" panose="02040503050406030204" pitchFamily="18" charset="0"/>
                      </a:rPr>
                      <m:t>60 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a14:m>
                <a:r>
                  <a:rPr lang="en-US" dirty="0"/>
                  <a:t>. </a:t>
                </a:r>
                <a:r>
                  <a:rPr lang="en-US" dirty="0" err="1"/>
                  <a:t>Diện</a:t>
                </a:r>
                <a:r>
                  <a:rPr lang="en-US" dirty="0"/>
                  <a:t> </a:t>
                </a:r>
                <a:r>
                  <a:rPr lang="en-US" dirty="0" err="1"/>
                  <a:t>tích</a:t>
                </a:r>
                <a:r>
                  <a:rPr lang="en-US" dirty="0"/>
                  <a:t> </a:t>
                </a:r>
                <a:r>
                  <a:rPr lang="en-US" dirty="0" err="1"/>
                  <a:t>để</a:t>
                </a:r>
                <a:r>
                  <a:rPr lang="en-US" dirty="0"/>
                  <a:t> </a:t>
                </a:r>
                <a:r>
                  <a:rPr lang="en-US" dirty="0" err="1"/>
                  <a:t>kê</a:t>
                </a:r>
                <a:r>
                  <a:rPr lang="en-US" dirty="0"/>
                  <a:t> </a:t>
                </a:r>
                <a:r>
                  <a:rPr lang="en-US" dirty="0" err="1"/>
                  <a:t>một</a:t>
                </a:r>
                <a:r>
                  <a:rPr lang="en-US" dirty="0"/>
                  <a:t> </a:t>
                </a:r>
                <a:r>
                  <a:rPr lang="en-US" dirty="0" err="1"/>
                  <a:t>chiếc</a:t>
                </a:r>
                <a:r>
                  <a:rPr lang="en-US" dirty="0"/>
                  <a:t> </a:t>
                </a:r>
                <a:r>
                  <a:rPr lang="en-US" dirty="0" err="1"/>
                  <a:t>ghế</a:t>
                </a:r>
                <a:r>
                  <a:rPr lang="en-US" dirty="0"/>
                  <a:t> </a:t>
                </a:r>
                <a:r>
                  <a:rPr lang="en-US" dirty="0" err="1"/>
                  <a:t>là</a:t>
                </a:r>
                <a:r>
                  <a:rPr lang="en-US" dirty="0"/>
                  <a:t> </a:t>
                </a:r>
                <a14:m>
                  <m:oMath xmlns:m="http://schemas.openxmlformats.org/officeDocument/2006/math">
                    <m:r>
                      <a:rPr lang="en-US" b="0" i="1" smtClean="0">
                        <a:latin typeface="Cambria Math" panose="02040503050406030204" pitchFamily="18" charset="0"/>
                      </a:rPr>
                      <m:t>0,5 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a14:m>
                <a:r>
                  <a:rPr lang="en-US" dirty="0"/>
                  <a:t>, </a:t>
                </a:r>
                <a:r>
                  <a:rPr lang="en-US" dirty="0" err="1"/>
                  <a:t>một</a:t>
                </a:r>
                <a:r>
                  <a:rPr lang="en-US" dirty="0"/>
                  <a:t> </a:t>
                </a:r>
                <a:r>
                  <a:rPr lang="en-US" dirty="0" err="1"/>
                  <a:t>chiếc</a:t>
                </a:r>
                <a:r>
                  <a:rPr lang="en-US" dirty="0"/>
                  <a:t> </a:t>
                </a:r>
                <a:r>
                  <a:rPr lang="en-US" dirty="0" err="1"/>
                  <a:t>bàn</a:t>
                </a:r>
                <a:r>
                  <a:rPr lang="en-US" dirty="0"/>
                  <a:t> </a:t>
                </a:r>
                <a:r>
                  <a:rPr lang="en-US" dirty="0" err="1"/>
                  <a:t>là</a:t>
                </a:r>
                <a:r>
                  <a:rPr lang="en-US" dirty="0"/>
                  <a:t> </a:t>
                </a:r>
                <a14:m>
                  <m:oMath xmlns:m="http://schemas.openxmlformats.org/officeDocument/2006/math">
                    <m:r>
                      <a:rPr lang="en-US" i="1" dirty="0"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r>
                  <a:rPr lang="en-US" dirty="0"/>
                  <a:t>. </a:t>
                </a:r>
                <a:r>
                  <a:rPr lang="en-US" dirty="0" err="1"/>
                  <a:t>Gọi</a:t>
                </a:r>
                <a:r>
                  <a:rPr lang="en-US" dirty="0"/>
                  <a:t> </a:t>
                </a:r>
                <a14:m>
                  <m:oMath xmlns:m="http://schemas.openxmlformats.org/officeDocument/2006/math">
                    <m:r>
                      <a:rPr lang="en-US" i="1" dirty="0" smtClean="0">
                        <a:latin typeface="Cambria Math" panose="02040503050406030204" pitchFamily="18" charset="0"/>
                      </a:rPr>
                      <m:t>𝑥</m:t>
                    </m:r>
                  </m:oMath>
                </a14:m>
                <a:r>
                  <a:rPr lang="en-US" dirty="0"/>
                  <a:t> </a:t>
                </a:r>
                <a:r>
                  <a:rPr lang="en-US" dirty="0" err="1"/>
                  <a:t>là</a:t>
                </a:r>
                <a:r>
                  <a:rPr lang="en-US" dirty="0"/>
                  <a:t> </a:t>
                </a:r>
                <a:r>
                  <a:rPr lang="en-US" dirty="0" err="1"/>
                  <a:t>số</a:t>
                </a:r>
                <a:r>
                  <a:rPr lang="en-US" dirty="0"/>
                  <a:t> </a:t>
                </a:r>
                <a:r>
                  <a:rPr lang="en-US" dirty="0" err="1"/>
                  <a:t>ghế</a:t>
                </a:r>
                <a:r>
                  <a:rPr lang="en-US" dirty="0"/>
                  <a:t>, </a:t>
                </a:r>
                <a14:m>
                  <m:oMath xmlns:m="http://schemas.openxmlformats.org/officeDocument/2006/math">
                    <m:r>
                      <a:rPr lang="en-US" i="1" dirty="0" smtClean="0">
                        <a:latin typeface="Cambria Math" panose="02040503050406030204" pitchFamily="18" charset="0"/>
                      </a:rPr>
                      <m:t>𝑦</m:t>
                    </m:r>
                  </m:oMath>
                </a14:m>
                <a:r>
                  <a:rPr lang="en-US" dirty="0"/>
                  <a:t> </a:t>
                </a:r>
                <a:r>
                  <a:rPr lang="en-US" dirty="0" err="1"/>
                  <a:t>là</a:t>
                </a:r>
                <a:r>
                  <a:rPr lang="en-US" dirty="0"/>
                  <a:t> </a:t>
                </a:r>
                <a:r>
                  <a:rPr lang="en-US" dirty="0" err="1"/>
                  <a:t>số</a:t>
                </a:r>
                <a:r>
                  <a:rPr lang="en-US" dirty="0"/>
                  <a:t> </a:t>
                </a:r>
                <a:r>
                  <a:rPr lang="en-US" dirty="0" err="1"/>
                  <a:t>chiếc</a:t>
                </a:r>
                <a:r>
                  <a:rPr lang="en-US" dirty="0"/>
                  <a:t> </a:t>
                </a:r>
                <a:r>
                  <a:rPr lang="en-US" dirty="0" err="1"/>
                  <a:t>bàn</a:t>
                </a:r>
                <a:r>
                  <a:rPr lang="en-US" dirty="0"/>
                  <a:t> </a:t>
                </a:r>
                <a:r>
                  <a:rPr lang="en-US" dirty="0" err="1"/>
                  <a:t>được</a:t>
                </a:r>
                <a:r>
                  <a:rPr lang="en-US" dirty="0"/>
                  <a:t> </a:t>
                </a:r>
                <a:r>
                  <a:rPr lang="en-US" dirty="0" err="1"/>
                  <a:t>kê</a:t>
                </a:r>
                <a:r>
                  <a:rPr lang="en-US" dirty="0"/>
                  <a:t>. </a:t>
                </a:r>
              </a:p>
              <a:p>
                <a:pPr algn="just">
                  <a:lnSpc>
                    <a:spcPct val="150000"/>
                  </a:lnSpc>
                </a:pPr>
                <a:r>
                  <a:rPr lang="en-US" dirty="0"/>
                  <a:t>a) </a:t>
                </a:r>
                <a:r>
                  <a:rPr lang="en-US" dirty="0" err="1"/>
                  <a:t>Viết</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bậc</a:t>
                </a:r>
                <a:r>
                  <a:rPr lang="en-US" dirty="0"/>
                  <a:t> </a:t>
                </a:r>
                <a:r>
                  <a:rPr lang="en-US" dirty="0" err="1"/>
                  <a:t>nhất</a:t>
                </a:r>
                <a:r>
                  <a:rPr lang="en-US" dirty="0"/>
                  <a:t> </a:t>
                </a:r>
                <a:r>
                  <a:rPr lang="en-US" dirty="0" err="1"/>
                  <a:t>hai</a:t>
                </a:r>
                <a:r>
                  <a:rPr lang="en-US" dirty="0"/>
                  <a:t> </a:t>
                </a:r>
                <a:r>
                  <a:rPr lang="en-US" dirty="0" err="1"/>
                  <a:t>ẩn</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 </m:t>
                    </m:r>
                  </m:oMath>
                </a14:m>
                <a:r>
                  <a:rPr lang="en-US" dirty="0" err="1"/>
                  <a:t>cho</a:t>
                </a:r>
                <a:r>
                  <a:rPr lang="en-US" dirty="0"/>
                  <a:t> </a:t>
                </a:r>
                <a:r>
                  <a:rPr lang="en-US" dirty="0" err="1"/>
                  <a:t>phần</a:t>
                </a:r>
                <a:r>
                  <a:rPr lang="en-US" dirty="0"/>
                  <a:t> </a:t>
                </a:r>
                <a:r>
                  <a:rPr lang="en-US" dirty="0" err="1"/>
                  <a:t>mặt</a:t>
                </a:r>
                <a:r>
                  <a:rPr lang="en-US" dirty="0"/>
                  <a:t> </a:t>
                </a:r>
                <a:r>
                  <a:rPr lang="en-US" dirty="0" err="1"/>
                  <a:t>sàn</a:t>
                </a:r>
                <a:r>
                  <a:rPr lang="en-US" dirty="0"/>
                  <a:t> </a:t>
                </a:r>
                <a:r>
                  <a:rPr lang="en-US" dirty="0" err="1"/>
                  <a:t>để</a:t>
                </a:r>
                <a:r>
                  <a:rPr lang="en-US" dirty="0"/>
                  <a:t> </a:t>
                </a:r>
                <a:r>
                  <a:rPr lang="en-US" dirty="0" err="1"/>
                  <a:t>kê</a:t>
                </a:r>
                <a:r>
                  <a:rPr lang="en-US" dirty="0"/>
                  <a:t> </a:t>
                </a:r>
                <a:r>
                  <a:rPr lang="en-US" dirty="0" err="1"/>
                  <a:t>bàn</a:t>
                </a:r>
                <a:r>
                  <a:rPr lang="en-US" dirty="0"/>
                  <a:t> </a:t>
                </a:r>
                <a:r>
                  <a:rPr lang="en-US" dirty="0" err="1"/>
                  <a:t>và</a:t>
                </a:r>
                <a:r>
                  <a:rPr lang="en-US" dirty="0"/>
                  <a:t> </a:t>
                </a:r>
                <a:r>
                  <a:rPr lang="en-US" dirty="0" err="1"/>
                  <a:t>ghế</a:t>
                </a:r>
                <a:r>
                  <a:rPr lang="en-US" dirty="0"/>
                  <a:t> </a:t>
                </a:r>
                <a:r>
                  <a:rPr lang="en-US" dirty="0" err="1"/>
                  <a:t>biết</a:t>
                </a:r>
                <a:r>
                  <a:rPr lang="en-US" dirty="0"/>
                  <a:t> </a:t>
                </a:r>
                <a:r>
                  <a:rPr lang="en-US" dirty="0" err="1"/>
                  <a:t>diện</a:t>
                </a:r>
                <a:r>
                  <a:rPr lang="en-US" dirty="0"/>
                  <a:t> </a:t>
                </a:r>
                <a:r>
                  <a:rPr lang="en-US" dirty="0" err="1"/>
                  <a:t>tích</a:t>
                </a:r>
                <a:r>
                  <a:rPr lang="en-US" dirty="0"/>
                  <a:t> </a:t>
                </a:r>
                <a:r>
                  <a:rPr lang="en-US" dirty="0" err="1"/>
                  <a:t>mặt</a:t>
                </a:r>
                <a:r>
                  <a:rPr lang="en-US" dirty="0"/>
                  <a:t> </a:t>
                </a:r>
                <a:r>
                  <a:rPr lang="en-US" dirty="0" err="1"/>
                  <a:t>sàn</a:t>
                </a:r>
                <a:r>
                  <a:rPr lang="en-US" dirty="0"/>
                  <a:t> </a:t>
                </a:r>
                <a:r>
                  <a:rPr lang="en-US" dirty="0" err="1"/>
                  <a:t>dành</a:t>
                </a:r>
                <a:r>
                  <a:rPr lang="en-US" dirty="0"/>
                  <a:t> </a:t>
                </a:r>
                <a:r>
                  <a:rPr lang="en-US" dirty="0" err="1"/>
                  <a:t>cho</a:t>
                </a:r>
                <a:r>
                  <a:rPr lang="en-US" dirty="0"/>
                  <a:t> </a:t>
                </a:r>
                <a:r>
                  <a:rPr lang="en-US" dirty="0" err="1"/>
                  <a:t>lưu</a:t>
                </a:r>
                <a:r>
                  <a:rPr lang="en-US" dirty="0"/>
                  <a:t> </a:t>
                </a:r>
                <a:r>
                  <a:rPr lang="en-US" dirty="0" err="1"/>
                  <a:t>thông</a:t>
                </a:r>
                <a:r>
                  <a:rPr lang="en-US" dirty="0"/>
                  <a:t> </a:t>
                </a:r>
                <a:r>
                  <a:rPr lang="en-US" dirty="0" err="1"/>
                  <a:t>tối</a:t>
                </a:r>
                <a:r>
                  <a:rPr lang="en-US" dirty="0"/>
                  <a:t> </a:t>
                </a:r>
                <a:r>
                  <a:rPr lang="en-US" dirty="0" err="1"/>
                  <a:t>thiểu</a:t>
                </a:r>
                <a:r>
                  <a:rPr lang="en-US" dirty="0"/>
                  <a:t> </a:t>
                </a:r>
                <a:r>
                  <a:rPr lang="en-US" dirty="0" err="1"/>
                  <a:t>là</a:t>
                </a:r>
                <a:r>
                  <a:rPr lang="en-US" dirty="0"/>
                  <a:t> </a:t>
                </a:r>
                <a14:m>
                  <m:oMath xmlns:m="http://schemas.openxmlformats.org/officeDocument/2006/math">
                    <m:r>
                      <a:rPr lang="en-US" b="0" i="1" smtClean="0">
                        <a:latin typeface="Cambria Math" panose="02040503050406030204" pitchFamily="18" charset="0"/>
                      </a:rPr>
                      <m:t>12 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a14:m>
                <a:endParaRPr lang="en-US" dirty="0"/>
              </a:p>
              <a:p>
                <a:pPr algn="just">
                  <a:lnSpc>
                    <a:spcPct val="150000"/>
                  </a:lnSpc>
                </a:pPr>
                <a:r>
                  <a:rPr lang="en-US" dirty="0"/>
                  <a:t>b) </a:t>
                </a:r>
                <a:r>
                  <a:rPr lang="en-US" dirty="0" err="1"/>
                  <a:t>Chỉ</a:t>
                </a:r>
                <a:r>
                  <a:rPr lang="en-US" dirty="0"/>
                  <a:t> </a:t>
                </a:r>
                <a:r>
                  <a:rPr lang="en-US" dirty="0" err="1"/>
                  <a:t>ra</a:t>
                </a:r>
                <a:r>
                  <a:rPr lang="en-US" dirty="0"/>
                  <a:t> </a:t>
                </a:r>
                <a:r>
                  <a:rPr lang="en-US" dirty="0" err="1"/>
                  <a:t>ba</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trên</a:t>
                </a:r>
                <a:r>
                  <a:rPr lang="en-US" dirty="0"/>
                  <a:t>.</a:t>
                </a:r>
              </a:p>
            </p:txBody>
          </p:sp>
        </mc:Choice>
        <mc:Fallback xmlns="">
          <p:sp>
            <p:nvSpPr>
              <p:cNvPr id="3" name="Hộp Văn bản 2">
                <a:extLst>
                  <a:ext uri="{FF2B5EF4-FFF2-40B4-BE49-F238E27FC236}">
                    <a16:creationId xmlns:a16="http://schemas.microsoft.com/office/drawing/2014/main" id="{3D9642FB-80D4-9F06-41C2-76BAED99FDBC}"/>
                  </a:ext>
                </a:extLst>
              </p:cNvPr>
              <p:cNvSpPr txBox="1">
                <a:spLocks noRot="1" noChangeAspect="1" noMove="1" noResize="1" noEditPoints="1" noAdjustHandles="1" noChangeArrowheads="1" noChangeShapeType="1" noTextEdit="1"/>
              </p:cNvSpPr>
              <p:nvPr/>
            </p:nvSpPr>
            <p:spPr>
              <a:xfrm>
                <a:off x="381000" y="1581150"/>
                <a:ext cx="8382000" cy="2534027"/>
              </a:xfrm>
              <a:prstGeom prst="rect">
                <a:avLst/>
              </a:prstGeom>
              <a:blipFill>
                <a:blip r:embed="rId2"/>
                <a:stretch>
                  <a:fillRect l="-655" r="-1382" b="-2885"/>
                </a:stretch>
              </a:blipFill>
            </p:spPr>
            <p:txBody>
              <a:bodyPr/>
              <a:lstStyle/>
              <a:p>
                <a:r>
                  <a:rPr lang="en-US">
                    <a:noFill/>
                  </a:rPr>
                  <a:t> </a:t>
                </a:r>
              </a:p>
            </p:txBody>
          </p:sp>
        </mc:Fallback>
      </mc:AlternateContent>
    </p:spTree>
    <p:extLst>
      <p:ext uri="{BB962C8B-B14F-4D97-AF65-F5344CB8AC3E}">
        <p14:creationId xmlns:p14="http://schemas.microsoft.com/office/powerpoint/2010/main" val="255333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Hộp Văn bản 2">
                <a:extLst>
                  <a:ext uri="{FF2B5EF4-FFF2-40B4-BE49-F238E27FC236}">
                    <a16:creationId xmlns:a16="http://schemas.microsoft.com/office/drawing/2014/main" id="{5C8C26C6-5FC0-8EE3-B80A-4973876442E6}"/>
                  </a:ext>
                </a:extLst>
              </p:cNvPr>
              <p:cNvSpPr txBox="1"/>
              <p:nvPr/>
            </p:nvSpPr>
            <p:spPr>
              <a:xfrm>
                <a:off x="419100" y="2399923"/>
                <a:ext cx="8305800" cy="2534027"/>
              </a:xfrm>
              <a:prstGeom prst="rect">
                <a:avLst/>
              </a:prstGeom>
              <a:noFill/>
            </p:spPr>
            <p:txBody>
              <a:bodyPr wrap="square">
                <a:spAutoFit/>
              </a:bodyPr>
              <a:lstStyle/>
              <a:p>
                <a:pPr marL="0" marR="0" algn="just">
                  <a:lnSpc>
                    <a:spcPct val="150000"/>
                  </a:lnSpc>
                  <a:spcBef>
                    <a:spcPts val="0"/>
                  </a:spcBef>
                </a:pPr>
                <a:r>
                  <a:rPr lang="en-US" dirty="0">
                    <a:effectLst/>
                    <a:ea typeface="Calibri" panose="020F0502020204030204" pitchFamily="34" charset="0"/>
                    <a:cs typeface="Times New Roman" panose="02020603050405020304" pitchFamily="18" charset="0"/>
                  </a:rPr>
                  <a:t>b) +) </a:t>
                </a:r>
                <a:r>
                  <a:rPr lang="en-US" dirty="0" err="1">
                    <a:effectLst/>
                    <a:ea typeface="Calibri" panose="020F0502020204030204" pitchFamily="34" charset="0"/>
                    <a:cs typeface="Times New Roman" panose="02020603050405020304" pitchFamily="18" charset="0"/>
                  </a:rPr>
                  <a:t>Chọn</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=10,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=10</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0,5. 10+1,2. 10=17≤48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mệnh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đề</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đúng</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(10;10)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pP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Chọn</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=10,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0,5. 10+1,2. 20=29≤48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mệnh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đề</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đúng</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10; 20)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pP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Chọn</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=20,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0,5. 20+1,2. 20=34≤48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mệnh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đề</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đúng</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(20;20)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a:t>
                </a:r>
              </a:p>
            </p:txBody>
          </p:sp>
        </mc:Choice>
        <mc:Fallback xmlns="">
          <p:sp>
            <p:nvSpPr>
              <p:cNvPr id="3" name="Hộp Văn bản 2">
                <a:extLst>
                  <a:ext uri="{FF2B5EF4-FFF2-40B4-BE49-F238E27FC236}">
                    <a16:creationId xmlns:a16="http://schemas.microsoft.com/office/drawing/2014/main" id="{5C8C26C6-5FC0-8EE3-B80A-4973876442E6}"/>
                  </a:ext>
                </a:extLst>
              </p:cNvPr>
              <p:cNvSpPr txBox="1">
                <a:spLocks noRot="1" noChangeAspect="1" noMove="1" noResize="1" noEditPoints="1" noAdjustHandles="1" noChangeArrowheads="1" noChangeShapeType="1" noTextEdit="1"/>
              </p:cNvSpPr>
              <p:nvPr/>
            </p:nvSpPr>
            <p:spPr>
              <a:xfrm>
                <a:off x="419100" y="2399923"/>
                <a:ext cx="8305800" cy="2534027"/>
              </a:xfrm>
              <a:prstGeom prst="rect">
                <a:avLst/>
              </a:prstGeom>
              <a:blipFill>
                <a:blip r:embed="rId2"/>
                <a:stretch>
                  <a:fillRect l="-661" b="-31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DA42571A-BA99-E814-3450-15322EF50E3D}"/>
                  </a:ext>
                </a:extLst>
              </p:cNvPr>
              <p:cNvSpPr txBox="1"/>
              <p:nvPr/>
            </p:nvSpPr>
            <p:spPr>
              <a:xfrm>
                <a:off x="374745" y="438150"/>
                <a:ext cx="8382000" cy="1908215"/>
              </a:xfrm>
              <a:prstGeom prst="rect">
                <a:avLst/>
              </a:prstGeom>
              <a:noFill/>
            </p:spPr>
            <p:txBody>
              <a:bodyPr wrap="square">
                <a:spAutoFit/>
              </a:bodyPr>
              <a:lstStyle/>
              <a:p>
                <a:pPr marL="0" marR="0" algn="just">
                  <a:lnSpc>
                    <a:spcPct val="150000"/>
                  </a:lnSpc>
                  <a:spcBef>
                    <a:spcPts val="0"/>
                  </a:spcBef>
                  <a:spcAft>
                    <a:spcPts val="800"/>
                  </a:spcAft>
                </a:pPr>
                <a:r>
                  <a:rPr lang="fr-FR" dirty="0">
                    <a:effectLst/>
                    <a:ea typeface="Calibri" panose="020F0502020204030204" pitchFamily="34" charset="0"/>
                    <a:cs typeface="Times New Roman" panose="02020603050405020304" pitchFamily="18" charset="0"/>
                  </a:rPr>
                  <a:t>a) </a:t>
                </a:r>
                <a:r>
                  <a:rPr lang="fr-FR" dirty="0" err="1">
                    <a:effectLst/>
                    <a:ea typeface="Calibri" panose="020F0502020204030204" pitchFamily="34" charset="0"/>
                    <a:cs typeface="Times New Roman" panose="02020603050405020304" pitchFamily="18" charset="0"/>
                  </a:rPr>
                  <a:t>Diện</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tích</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để</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kê</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chiếc</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ghế</a:t>
                </a:r>
                <a:r>
                  <a:rPr lang="fr-FR" dirty="0">
                    <a:effectLst/>
                    <a:ea typeface="Calibri" panose="020F0502020204030204" pitchFamily="34" charset="0"/>
                    <a:cs typeface="Times New Roman" panose="02020603050405020304" pitchFamily="18" charset="0"/>
                  </a:rPr>
                  <a:t> là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0,5</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dirty="0">
                    <a:effectLst/>
                    <a:ea typeface="Calibri" panose="020F0502020204030204" pitchFamily="34" charset="0"/>
                    <a:cs typeface="Times New Roman" panose="02020603050405020304" pitchFamily="18" charset="0"/>
                  </a:rPr>
                  <a:t> </a:t>
                </a:r>
                <a14:m>
                  <m:oMath xmlns:m="http://schemas.openxmlformats.org/officeDocument/2006/math">
                    <m:r>
                      <a:rPr lang="en-US" b="0" i="0" dirty="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b="0" i="1" dirty="0" smtClean="0">
                            <a:effectLst/>
                            <a:latin typeface="Cambria Math" panose="02040503050406030204" pitchFamily="18" charset="0"/>
                            <a:cs typeface="Times New Roman" panose="02020603050405020304" pitchFamily="18" charset="0"/>
                          </a:rPr>
                        </m:ctrlPr>
                      </m:sSupPr>
                      <m:e>
                        <m:r>
                          <a:rPr lang="en-US" b="0" i="1" dirty="0" smtClean="0">
                            <a:effectLst/>
                            <a:latin typeface="Cambria Math" panose="02040503050406030204" pitchFamily="18" charset="0"/>
                            <a:cs typeface="Times New Roman" panose="02020603050405020304" pitchFamily="18" charset="0"/>
                          </a:rPr>
                          <m:t>𝑚</m:t>
                        </m:r>
                      </m:e>
                      <m:sup>
                        <m:r>
                          <a:rPr lang="en-US" b="0" i="1" dirty="0" smtClean="0">
                            <a:effectLst/>
                            <a:latin typeface="Cambria Math" panose="02040503050406030204" pitchFamily="18" charset="0"/>
                            <a:cs typeface="Times New Roman" panose="02020603050405020304" pitchFamily="18" charset="0"/>
                          </a:rPr>
                          <m:t>2</m:t>
                        </m:r>
                      </m:sup>
                    </m:sSup>
                    <m:r>
                      <a:rPr lang="en-US" b="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b="0" i="1" baseline="30000"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và</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diện</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tích</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để</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kê</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chiếc</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bàn</a:t>
                </a:r>
                <a:r>
                  <a:rPr lang="fr-FR" dirty="0">
                    <a:effectLst/>
                    <a:ea typeface="Calibri" panose="020F0502020204030204" pitchFamily="34" charset="0"/>
                    <a:cs typeface="Times New Roman" panose="02020603050405020304" pitchFamily="18" charset="0"/>
                  </a:rPr>
                  <a:t> là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1,2</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fr-FR" i="1" dirty="0" smtClean="0">
                            <a:effectLst/>
                            <a:latin typeface="Cambria Math" panose="02040503050406030204" pitchFamily="18" charset="0"/>
                            <a:cs typeface="Times New Roman" panose="02020603050405020304" pitchFamily="18" charset="0"/>
                          </a:rPr>
                        </m:ctrlPr>
                      </m:sSupPr>
                      <m:e>
                        <m:r>
                          <a:rPr lang="en-US" b="0" i="1" dirty="0" smtClean="0">
                            <a:effectLst/>
                            <a:latin typeface="Cambria Math" panose="02040503050406030204" pitchFamily="18" charset="0"/>
                            <a:cs typeface="Times New Roman" panose="02020603050405020304" pitchFamily="18" charset="0"/>
                          </a:rPr>
                          <m:t>𝑚</m:t>
                        </m:r>
                      </m:e>
                      <m:sup>
                        <m:r>
                          <a:rPr lang="en-US" b="0" i="1" dirty="0" smtClean="0">
                            <a:effectLst/>
                            <a:latin typeface="Cambria Math" panose="02040503050406030204" pitchFamily="18" charset="0"/>
                            <a:cs typeface="Times New Roman" panose="02020603050405020304" pitchFamily="18" charset="0"/>
                          </a:rPr>
                          <m:t>2</m:t>
                        </m:r>
                      </m:sup>
                    </m:sSup>
                    <m:r>
                      <a:rPr lang="en-US" b="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dirty="0">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dirty="0" err="1">
                    <a:effectLst/>
                    <a:ea typeface="Calibri" panose="020F0502020204030204" pitchFamily="34" charset="0"/>
                    <a:cs typeface="Times New Roman" panose="02020603050405020304" pitchFamily="18" charset="0"/>
                  </a:rPr>
                  <a:t>Diện</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tích</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mặt</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sàn</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dành</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cho</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lưu</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thông</a:t>
                </a:r>
                <a:r>
                  <a:rPr lang="fr-FR" dirty="0">
                    <a:effectLst/>
                    <a:ea typeface="Calibri" panose="020F0502020204030204" pitchFamily="34" charset="0"/>
                    <a:cs typeface="Times New Roman" panose="02020603050405020304" pitchFamily="18" charset="0"/>
                  </a:rPr>
                  <a:t> là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60−0,5</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−1,2</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dirty="0" err="1">
                    <a:effectLst/>
                    <a:ea typeface="Calibri" panose="020F0502020204030204" pitchFamily="34" charset="0"/>
                    <a:cs typeface="Times New Roman" panose="02020603050405020304" pitchFamily="18" charset="0"/>
                  </a:rPr>
                  <a:t>Vậy</a:t>
                </a:r>
                <a:r>
                  <a:rPr lang="fr-FR" dirty="0">
                    <a:effectLst/>
                    <a:ea typeface="Calibri" panose="020F0502020204030204" pitchFamily="34" charset="0"/>
                    <a:cs typeface="Times New Roman" panose="02020603050405020304" pitchFamily="18" charset="0"/>
                  </a:rPr>
                  <a:t> ta </a:t>
                </a:r>
                <a:r>
                  <a:rPr lang="fr-FR" dirty="0" err="1">
                    <a:effectLst/>
                    <a:ea typeface="Calibri" panose="020F0502020204030204" pitchFamily="34" charset="0"/>
                    <a:cs typeface="Times New Roman" panose="02020603050405020304" pitchFamily="18" charset="0"/>
                  </a:rPr>
                  <a:t>có</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bất</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phương</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trình</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60−0,5</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−1,2</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≥12⇔0,5</m:t>
                    </m:r>
                    <m:r>
                      <a:rPr lang="fr-FR" i="1" dirty="0">
                        <a:effectLst/>
                        <a:latin typeface="Cambria Math" panose="02040503050406030204" pitchFamily="18" charset="0"/>
                        <a:ea typeface="Calibri" panose="020F0502020204030204" pitchFamily="34" charset="0"/>
                        <a:cs typeface="Times New Roman" panose="02020603050405020304" pitchFamily="18" charset="0"/>
                      </a:rPr>
                      <m:t>𝑥</m:t>
                    </m:r>
                    <m:r>
                      <a:rPr lang="fr-FR" i="1" dirty="0">
                        <a:effectLst/>
                        <a:latin typeface="Cambria Math" panose="02040503050406030204" pitchFamily="18" charset="0"/>
                        <a:ea typeface="Calibri" panose="020F0502020204030204" pitchFamily="34" charset="0"/>
                        <a:cs typeface="Times New Roman" panose="02020603050405020304" pitchFamily="18" charset="0"/>
                      </a:rPr>
                      <m:t>+1,2</m:t>
                    </m:r>
                    <m:r>
                      <a:rPr lang="fr-FR" i="1" dirty="0">
                        <a:effectLst/>
                        <a:latin typeface="Cambria Math" panose="02040503050406030204" pitchFamily="18" charset="0"/>
                        <a:ea typeface="Calibri" panose="020F0502020204030204" pitchFamily="34" charset="0"/>
                        <a:cs typeface="Times New Roman" panose="02020603050405020304" pitchFamily="18" charset="0"/>
                      </a:rPr>
                      <m:t>𝑦</m:t>
                    </m:r>
                    <m:r>
                      <a:rPr lang="fr-FR" i="1" dirty="0">
                        <a:effectLst/>
                        <a:latin typeface="Cambria Math" panose="02040503050406030204" pitchFamily="18" charset="0"/>
                        <a:ea typeface="Calibri" panose="020F0502020204030204" pitchFamily="34" charset="0"/>
                        <a:cs typeface="Times New Roman" panose="02020603050405020304" pitchFamily="18" charset="0"/>
                      </a:rPr>
                      <m:t>≤48</m:t>
                    </m:r>
                  </m:oMath>
                </a14:m>
                <a:r>
                  <a:rPr lang="fr-FR" dirty="0">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p:txBody>
          </p:sp>
        </mc:Choice>
        <mc:Fallback xmlns="">
          <p:sp>
            <p:nvSpPr>
              <p:cNvPr id="2" name="Hộp Văn bản 1">
                <a:extLst>
                  <a:ext uri="{FF2B5EF4-FFF2-40B4-BE49-F238E27FC236}">
                    <a16:creationId xmlns:a16="http://schemas.microsoft.com/office/drawing/2014/main" id="{DA42571A-BA99-E814-3450-15322EF50E3D}"/>
                  </a:ext>
                </a:extLst>
              </p:cNvPr>
              <p:cNvSpPr txBox="1">
                <a:spLocks noRot="1" noChangeAspect="1" noMove="1" noResize="1" noEditPoints="1" noAdjustHandles="1" noChangeArrowheads="1" noChangeShapeType="1" noTextEdit="1"/>
              </p:cNvSpPr>
              <p:nvPr/>
            </p:nvSpPr>
            <p:spPr>
              <a:xfrm>
                <a:off x="374745" y="438150"/>
                <a:ext cx="8382000" cy="1908215"/>
              </a:xfrm>
              <a:prstGeom prst="rect">
                <a:avLst/>
              </a:prstGeom>
              <a:blipFill>
                <a:blip r:embed="rId3"/>
                <a:stretch>
                  <a:fillRect l="-582" r="-1382" b="-4153"/>
                </a:stretch>
              </a:blipFill>
            </p:spPr>
            <p:txBody>
              <a:bodyPr/>
              <a:lstStyle/>
              <a:p>
                <a:r>
                  <a:rPr lang="en-US">
                    <a:noFill/>
                  </a:rPr>
                  <a:t> </a:t>
                </a:r>
              </a:p>
            </p:txBody>
          </p:sp>
        </mc:Fallback>
      </mc:AlternateContent>
      <p:sp>
        <p:nvSpPr>
          <p:cNvPr id="4" name="Hộp Văn bản 3">
            <a:extLst>
              <a:ext uri="{FF2B5EF4-FFF2-40B4-BE49-F238E27FC236}">
                <a16:creationId xmlns:a16="http://schemas.microsoft.com/office/drawing/2014/main" id="{91AE3179-2A76-26AB-6B76-3F7E2328045C}"/>
              </a:ext>
            </a:extLst>
          </p:cNvPr>
          <p:cNvSpPr txBox="1"/>
          <p:nvPr/>
        </p:nvSpPr>
        <p:spPr>
          <a:xfrm>
            <a:off x="4222845" y="199926"/>
            <a:ext cx="685800" cy="369332"/>
          </a:xfrm>
          <a:prstGeom prst="rect">
            <a:avLst/>
          </a:prstGeom>
          <a:noFill/>
        </p:spPr>
        <p:txBody>
          <a:bodyPr wrap="square" rtlCol="0">
            <a:spAutoFit/>
          </a:bodyPr>
          <a:lstStyle/>
          <a:p>
            <a:r>
              <a:rPr lang="en-US" b="1" dirty="0" err="1">
                <a:solidFill>
                  <a:srgbClr val="FF0000"/>
                </a:solidFill>
              </a:rPr>
              <a:t>Giải</a:t>
            </a:r>
            <a:endParaRPr lang="en-US" b="1" dirty="0">
              <a:solidFill>
                <a:srgbClr val="FF0000"/>
              </a:solidFill>
            </a:endParaRPr>
          </a:p>
        </p:txBody>
      </p:sp>
    </p:spTree>
    <p:extLst>
      <p:ext uri="{BB962C8B-B14F-4D97-AF65-F5344CB8AC3E}">
        <p14:creationId xmlns:p14="http://schemas.microsoft.com/office/powerpoint/2010/main" val="190968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54384"/>
          <a:stretch/>
        </p:blipFill>
        <p:spPr>
          <a:xfrm>
            <a:off x="-3387" y="2940473"/>
            <a:ext cx="1142999" cy="2304936"/>
          </a:xfrm>
          <a:prstGeom prst="rect">
            <a:avLst/>
          </a:prstGeom>
        </p:spPr>
      </p:pic>
      <p:pic>
        <p:nvPicPr>
          <p:cNvPr id="4" name="图片 3"/>
          <p:cNvPicPr>
            <a:picLocks noChangeAspect="1"/>
          </p:cNvPicPr>
          <p:nvPr/>
        </p:nvPicPr>
        <p:blipFill>
          <a:blip r:embed="rId5"/>
          <a:stretch>
            <a:fillRect/>
          </a:stretch>
        </p:blipFill>
        <p:spPr>
          <a:xfrm>
            <a:off x="8153400" y="2952750"/>
            <a:ext cx="1157078" cy="2304936"/>
          </a:xfrm>
          <a:prstGeom prst="rect">
            <a:avLst/>
          </a:prstGeom>
        </p:spPr>
      </p:pic>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cxnSp>
        <p:nvCxnSpPr>
          <p:cNvPr id="26" name="直接连接符 25"/>
          <p:cNvCxnSpPr/>
          <p:nvPr/>
        </p:nvCxnSpPr>
        <p:spPr>
          <a:xfrm>
            <a:off x="3178693" y="345828"/>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3" name="五角星 32"/>
          <p:cNvSpPr/>
          <p:nvPr/>
        </p:nvSpPr>
        <p:spPr>
          <a:xfrm>
            <a:off x="4800600" y="1333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五角星 33"/>
          <p:cNvSpPr/>
          <p:nvPr/>
        </p:nvSpPr>
        <p:spPr>
          <a:xfrm>
            <a:off x="4196648" y="141709"/>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五角星 34"/>
          <p:cNvSpPr/>
          <p:nvPr/>
        </p:nvSpPr>
        <p:spPr>
          <a:xfrm>
            <a:off x="3565662" y="155328"/>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Hộp Văn bản 2">
            <a:extLst>
              <a:ext uri="{FF2B5EF4-FFF2-40B4-BE49-F238E27FC236}">
                <a16:creationId xmlns:a16="http://schemas.microsoft.com/office/drawing/2014/main" id="{149202CB-1B75-AE16-CC7C-31776FB62F7B}"/>
              </a:ext>
            </a:extLst>
          </p:cNvPr>
          <p:cNvSpPr txBox="1"/>
          <p:nvPr/>
        </p:nvSpPr>
        <p:spPr>
          <a:xfrm>
            <a:off x="288741" y="535870"/>
            <a:ext cx="8229600" cy="1391728"/>
          </a:xfrm>
          <a:prstGeom prst="rect">
            <a:avLst/>
          </a:prstGeom>
          <a:noFill/>
        </p:spPr>
        <p:txBody>
          <a:bodyPr wrap="square" rtlCol="0">
            <a:spAutoFit/>
          </a:bodyPr>
          <a:lstStyle/>
          <a:p>
            <a:pPr algn="ctr">
              <a:lnSpc>
                <a:spcPct val="150000"/>
              </a:lnSpc>
            </a:pPr>
            <a:r>
              <a:rPr lang="en-US" sz="3000" b="1" dirty="0"/>
              <a:t>CHƯƠNG II. BẤT PHƯƠNG TRÌNH VÀ HỆ BẤT PHƯƠNG TRÌNH BẬC NHẤT HAI ẨN</a:t>
            </a:r>
          </a:p>
        </p:txBody>
      </p:sp>
      <p:sp>
        <p:nvSpPr>
          <p:cNvPr id="5" name="Hộp Văn bản 4">
            <a:extLst>
              <a:ext uri="{FF2B5EF4-FFF2-40B4-BE49-F238E27FC236}">
                <a16:creationId xmlns:a16="http://schemas.microsoft.com/office/drawing/2014/main" id="{370F1647-BF92-6DF6-34EB-92A9009619F6}"/>
              </a:ext>
            </a:extLst>
          </p:cNvPr>
          <p:cNvSpPr txBox="1"/>
          <p:nvPr/>
        </p:nvSpPr>
        <p:spPr>
          <a:xfrm>
            <a:off x="1014413" y="1927598"/>
            <a:ext cx="7115174" cy="1824923"/>
          </a:xfrm>
          <a:prstGeom prst="rect">
            <a:avLst/>
          </a:prstGeom>
          <a:noFill/>
        </p:spPr>
        <p:txBody>
          <a:bodyPr wrap="square" rtlCol="0">
            <a:spAutoFit/>
          </a:bodyPr>
          <a:lstStyle/>
          <a:p>
            <a:pPr algn="ctr">
              <a:lnSpc>
                <a:spcPct val="150000"/>
              </a:lnSpc>
            </a:pPr>
            <a:r>
              <a:rPr lang="en-US" sz="4000" b="1" dirty="0">
                <a:effectLst>
                  <a:outerShdw blurRad="38100" dist="38100" dir="2700000" algn="tl">
                    <a:srgbClr val="000000">
                      <a:alpha val="43137"/>
                    </a:srgbClr>
                  </a:outerShdw>
                </a:effectLst>
              </a:rPr>
              <a:t>BÀI 1: BẤT PHƯƠNG TRÌNH BẬC NHẤT HAI ẨN</a:t>
            </a:r>
          </a:p>
        </p:txBody>
      </p:sp>
      <p:sp>
        <p:nvSpPr>
          <p:cNvPr id="6" name="Hộp Văn bản 5">
            <a:extLst>
              <a:ext uri="{FF2B5EF4-FFF2-40B4-BE49-F238E27FC236}">
                <a16:creationId xmlns:a16="http://schemas.microsoft.com/office/drawing/2014/main" id="{513DE41E-3D5F-11D2-8F1E-00B56620617A}"/>
              </a:ext>
            </a:extLst>
          </p:cNvPr>
          <p:cNvSpPr txBox="1"/>
          <p:nvPr/>
        </p:nvSpPr>
        <p:spPr>
          <a:xfrm>
            <a:off x="3878331" y="4019550"/>
            <a:ext cx="1387338" cy="553998"/>
          </a:xfrm>
          <a:prstGeom prst="rect">
            <a:avLst/>
          </a:prstGeom>
          <a:noFill/>
        </p:spPr>
        <p:txBody>
          <a:bodyPr wrap="square" rtlCol="0">
            <a:spAutoFit/>
          </a:bodyPr>
          <a:lstStyle/>
          <a:p>
            <a:r>
              <a:rPr lang="en-US" sz="3000" dirty="0" smtClean="0"/>
              <a:t>(1 </a:t>
            </a:r>
            <a:r>
              <a:rPr lang="en-US" sz="3000" dirty="0" err="1"/>
              <a:t>tiết</a:t>
            </a:r>
            <a:r>
              <a:rPr lang="en-US" sz="3000" dirty="0"/>
              <a:t>)</a:t>
            </a:r>
          </a:p>
        </p:txBody>
      </p:sp>
    </p:spTree>
    <p:extLst>
      <p:ext uri="{BB962C8B-B14F-4D97-AF65-F5344CB8AC3E}">
        <p14:creationId xmlns:p14="http://schemas.microsoft.com/office/powerpoint/2010/main" val="361140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8733E5C5-88AA-CB87-DDDE-C0D0B1316099}"/>
                  </a:ext>
                </a:extLst>
              </p:cNvPr>
              <p:cNvSpPr txBox="1"/>
              <p:nvPr/>
            </p:nvSpPr>
            <p:spPr>
              <a:xfrm>
                <a:off x="457200" y="1123950"/>
                <a:ext cx="8382000" cy="2534027"/>
              </a:xfrm>
              <a:prstGeom prst="rect">
                <a:avLst/>
              </a:prstGeom>
              <a:noFill/>
            </p:spPr>
            <p:txBody>
              <a:bodyPr wrap="square" rtlCol="0">
                <a:spAutoFit/>
              </a:bodyPr>
              <a:lstStyle/>
              <a:p>
                <a:pPr algn="just">
                  <a:lnSpc>
                    <a:spcPct val="150000"/>
                  </a:lnSpc>
                </a:pPr>
                <a:r>
                  <a:rPr lang="en-US" b="1" dirty="0" err="1"/>
                  <a:t>Bài</a:t>
                </a:r>
                <a:r>
                  <a:rPr lang="en-US" b="1" dirty="0"/>
                  <a:t> 5 (SGK-tr.24) </a:t>
                </a:r>
                <a:r>
                  <a:rPr lang="en-US" dirty="0" err="1"/>
                  <a:t>Trong</a:t>
                </a:r>
                <a:r>
                  <a:rPr lang="en-US" dirty="0"/>
                  <a:t> </a:t>
                </a:r>
                <a14:m>
                  <m:oMath xmlns:m="http://schemas.openxmlformats.org/officeDocument/2006/math">
                    <m:r>
                      <a:rPr lang="en-US" i="1" dirty="0" smtClean="0">
                        <a:latin typeface="Cambria Math" panose="02040503050406030204" pitchFamily="18" charset="0"/>
                      </a:rPr>
                      <m:t>1</m:t>
                    </m:r>
                  </m:oMath>
                </a14:m>
                <a:r>
                  <a:rPr lang="en-US" dirty="0"/>
                  <a:t> </a:t>
                </a:r>
                <a:r>
                  <a:rPr lang="en-US" dirty="0" err="1"/>
                  <a:t>lạng</a:t>
                </a:r>
                <a:r>
                  <a:rPr lang="en-US" dirty="0"/>
                  <a:t> (</a:t>
                </a:r>
                <a14:m>
                  <m:oMath xmlns:m="http://schemas.openxmlformats.org/officeDocument/2006/math">
                    <m:r>
                      <a:rPr lang="en-US" i="1" dirty="0" smtClean="0">
                        <a:latin typeface="Cambria Math" panose="02040503050406030204" pitchFamily="18" charset="0"/>
                      </a:rPr>
                      <m:t>100</m:t>
                    </m:r>
                    <m:r>
                      <m:rPr>
                        <m:sty m:val="p"/>
                      </m:rPr>
                      <a:rPr lang="en-US" i="0" dirty="0" smtClean="0">
                        <a:latin typeface="Cambria Math" panose="02040503050406030204" pitchFamily="18" charset="0"/>
                      </a:rPr>
                      <m:t>g</m:t>
                    </m:r>
                  </m:oMath>
                </a14:m>
                <a:r>
                  <a:rPr lang="en-US" dirty="0"/>
                  <a:t>) </a:t>
                </a:r>
                <a:r>
                  <a:rPr lang="en-US" dirty="0" err="1"/>
                  <a:t>thịt</a:t>
                </a:r>
                <a:r>
                  <a:rPr lang="en-US" dirty="0"/>
                  <a:t> </a:t>
                </a:r>
                <a:r>
                  <a:rPr lang="en-US" dirty="0" err="1"/>
                  <a:t>bò</a:t>
                </a:r>
                <a:r>
                  <a:rPr lang="en-US" dirty="0"/>
                  <a:t> </a:t>
                </a:r>
                <a:r>
                  <a:rPr lang="en-US" dirty="0" err="1"/>
                  <a:t>chứa</a:t>
                </a:r>
                <a:r>
                  <a:rPr lang="en-US" dirty="0"/>
                  <a:t> </a:t>
                </a:r>
                <a:r>
                  <a:rPr lang="en-US" dirty="0" err="1"/>
                  <a:t>khoảng</a:t>
                </a:r>
                <a:r>
                  <a:rPr lang="en-US" dirty="0"/>
                  <a:t> </a:t>
                </a:r>
                <a14:m>
                  <m:oMath xmlns:m="http://schemas.openxmlformats.org/officeDocument/2006/math">
                    <m:r>
                      <a:rPr lang="en-US" i="0" dirty="0" smtClean="0">
                        <a:latin typeface="Cambria Math" panose="02040503050406030204" pitchFamily="18" charset="0"/>
                      </a:rPr>
                      <m:t>26 </m:t>
                    </m:r>
                    <m:r>
                      <m:rPr>
                        <m:sty m:val="p"/>
                      </m:rPr>
                      <a:rPr lang="en-US" i="0" dirty="0" smtClean="0">
                        <a:latin typeface="Cambria Math" panose="02040503050406030204" pitchFamily="18" charset="0"/>
                      </a:rPr>
                      <m:t>g</m:t>
                    </m:r>
                  </m:oMath>
                </a14:m>
                <a:r>
                  <a:rPr lang="en-US" dirty="0"/>
                  <a:t> protein, </a:t>
                </a:r>
                <a14:m>
                  <m:oMath xmlns:m="http://schemas.openxmlformats.org/officeDocument/2006/math">
                    <m:r>
                      <a:rPr lang="en-US" i="1" dirty="0" smtClean="0">
                        <a:latin typeface="Cambria Math" panose="02040503050406030204" pitchFamily="18" charset="0"/>
                      </a:rPr>
                      <m:t>1</m:t>
                    </m:r>
                  </m:oMath>
                </a14:m>
                <a:r>
                  <a:rPr lang="en-US" dirty="0"/>
                  <a:t> </a:t>
                </a:r>
                <a:r>
                  <a:rPr lang="en-US" dirty="0" err="1"/>
                  <a:t>lạng</a:t>
                </a:r>
                <a:r>
                  <a:rPr lang="en-US" dirty="0"/>
                  <a:t> </a:t>
                </a:r>
                <a:r>
                  <a:rPr lang="en-US" dirty="0" err="1"/>
                  <a:t>cá</a:t>
                </a:r>
                <a:r>
                  <a:rPr lang="en-US" dirty="0"/>
                  <a:t> </a:t>
                </a:r>
                <a:r>
                  <a:rPr lang="en-US" dirty="0" err="1"/>
                  <a:t>rô</a:t>
                </a:r>
                <a:r>
                  <a:rPr lang="en-US" dirty="0"/>
                  <a:t> phi </a:t>
                </a:r>
                <a:r>
                  <a:rPr lang="en-US" dirty="0" err="1"/>
                  <a:t>chứa</a:t>
                </a:r>
                <a:r>
                  <a:rPr lang="en-US" dirty="0"/>
                  <a:t> </a:t>
                </a:r>
                <a:r>
                  <a:rPr lang="en-US" dirty="0" err="1"/>
                  <a:t>khoảng</a:t>
                </a:r>
                <a:r>
                  <a:rPr lang="en-US" dirty="0"/>
                  <a:t> </a:t>
                </a:r>
                <a14:m>
                  <m:oMath xmlns:m="http://schemas.openxmlformats.org/officeDocument/2006/math">
                    <m:r>
                      <a:rPr lang="en-US" i="0" dirty="0" smtClean="0">
                        <a:latin typeface="Cambria Math" panose="02040503050406030204" pitchFamily="18" charset="0"/>
                      </a:rPr>
                      <m:t>20 </m:t>
                    </m:r>
                    <m:r>
                      <m:rPr>
                        <m:sty m:val="p"/>
                      </m:rPr>
                      <a:rPr lang="en-US" i="0" dirty="0" smtClean="0">
                        <a:latin typeface="Cambria Math" panose="02040503050406030204" pitchFamily="18" charset="0"/>
                      </a:rPr>
                      <m:t>g</m:t>
                    </m:r>
                  </m:oMath>
                </a14:m>
                <a:r>
                  <a:rPr lang="en-US" dirty="0"/>
                  <a:t> protein. </a:t>
                </a:r>
                <a:r>
                  <a:rPr lang="en-US" dirty="0" err="1"/>
                  <a:t>Trung</a:t>
                </a:r>
                <a:r>
                  <a:rPr lang="en-US" dirty="0"/>
                  <a:t> </a:t>
                </a:r>
                <a:r>
                  <a:rPr lang="en-US" dirty="0" err="1"/>
                  <a:t>bình</a:t>
                </a:r>
                <a:r>
                  <a:rPr lang="en-US" dirty="0"/>
                  <a:t> </a:t>
                </a:r>
                <a:r>
                  <a:rPr lang="en-US" dirty="0" err="1"/>
                  <a:t>trong</a:t>
                </a:r>
                <a:r>
                  <a:rPr lang="en-US" dirty="0"/>
                  <a:t> </a:t>
                </a:r>
                <a:r>
                  <a:rPr lang="en-US" dirty="0" err="1"/>
                  <a:t>một</a:t>
                </a:r>
                <a:r>
                  <a:rPr lang="en-US" dirty="0"/>
                  <a:t> </a:t>
                </a:r>
                <a:r>
                  <a:rPr lang="en-US" dirty="0" err="1"/>
                  <a:t>ngày</a:t>
                </a:r>
                <a:r>
                  <a:rPr lang="en-US" dirty="0"/>
                  <a:t>, </a:t>
                </a:r>
                <a:r>
                  <a:rPr lang="en-US" dirty="0" err="1"/>
                  <a:t>một</a:t>
                </a:r>
                <a:r>
                  <a:rPr lang="en-US" dirty="0"/>
                  <a:t> </a:t>
                </a:r>
                <a:r>
                  <a:rPr lang="en-US" dirty="0" err="1"/>
                  <a:t>người</a:t>
                </a:r>
                <a:r>
                  <a:rPr lang="en-US" dirty="0"/>
                  <a:t> </a:t>
                </a:r>
                <a:r>
                  <a:rPr lang="en-US" dirty="0" err="1"/>
                  <a:t>phụ</a:t>
                </a:r>
                <a:r>
                  <a:rPr lang="en-US" dirty="0"/>
                  <a:t> </a:t>
                </a:r>
                <a:r>
                  <a:rPr lang="en-US" dirty="0" err="1"/>
                  <a:t>nữ</a:t>
                </a:r>
                <a:r>
                  <a:rPr lang="en-US" dirty="0"/>
                  <a:t> </a:t>
                </a:r>
                <a:r>
                  <a:rPr lang="en-US" dirty="0" err="1"/>
                  <a:t>cần</a:t>
                </a:r>
                <a:r>
                  <a:rPr lang="en-US" dirty="0"/>
                  <a:t> </a:t>
                </a:r>
                <a:r>
                  <a:rPr lang="en-US" dirty="0" err="1"/>
                  <a:t>tối</a:t>
                </a:r>
                <a:r>
                  <a:rPr lang="en-US" dirty="0"/>
                  <a:t> </a:t>
                </a:r>
                <a:r>
                  <a:rPr lang="en-US" dirty="0" err="1"/>
                  <a:t>thiểu</a:t>
                </a:r>
                <a:r>
                  <a:rPr lang="en-US" dirty="0"/>
                  <a:t> </a:t>
                </a:r>
                <a14:m>
                  <m:oMath xmlns:m="http://schemas.openxmlformats.org/officeDocument/2006/math">
                    <m:r>
                      <a:rPr lang="en-US" i="0" dirty="0" smtClean="0">
                        <a:latin typeface="Cambria Math" panose="02040503050406030204" pitchFamily="18" charset="0"/>
                      </a:rPr>
                      <m:t>46 </m:t>
                    </m:r>
                    <m:r>
                      <m:rPr>
                        <m:sty m:val="p"/>
                      </m:rPr>
                      <a:rPr lang="en-US" i="0" dirty="0" smtClean="0">
                        <a:latin typeface="Cambria Math" panose="02040503050406030204" pitchFamily="18" charset="0"/>
                      </a:rPr>
                      <m:t>g</m:t>
                    </m:r>
                  </m:oMath>
                </a14:m>
                <a:r>
                  <a:rPr lang="en-US" dirty="0"/>
                  <a:t> protein. </a:t>
                </a:r>
                <a:r>
                  <a:rPr lang="en-US" dirty="0" err="1"/>
                  <a:t>Gọi</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𝑦</m:t>
                    </m:r>
                  </m:oMath>
                </a14:m>
                <a:r>
                  <a:rPr lang="en-US" dirty="0"/>
                  <a:t> </a:t>
                </a:r>
                <a:r>
                  <a:rPr lang="en-US" dirty="0" err="1"/>
                  <a:t>lần</a:t>
                </a:r>
                <a:r>
                  <a:rPr lang="en-US" dirty="0"/>
                  <a:t> </a:t>
                </a:r>
                <a:r>
                  <a:rPr lang="en-US" dirty="0" err="1"/>
                  <a:t>lượt</a:t>
                </a:r>
                <a:r>
                  <a:rPr lang="en-US" dirty="0"/>
                  <a:t> </a:t>
                </a:r>
                <a:r>
                  <a:rPr lang="en-US" dirty="0" err="1"/>
                  <a:t>là</a:t>
                </a:r>
                <a:r>
                  <a:rPr lang="en-US" dirty="0"/>
                  <a:t> </a:t>
                </a:r>
                <a:r>
                  <a:rPr lang="en-US" dirty="0" err="1"/>
                  <a:t>số</a:t>
                </a:r>
                <a:r>
                  <a:rPr lang="en-US" dirty="0"/>
                  <a:t> </a:t>
                </a:r>
                <a:r>
                  <a:rPr lang="en-US" dirty="0" err="1"/>
                  <a:t>lạng</a:t>
                </a:r>
                <a:r>
                  <a:rPr lang="en-US" dirty="0"/>
                  <a:t> </a:t>
                </a:r>
                <a:r>
                  <a:rPr lang="en-US" dirty="0" err="1"/>
                  <a:t>thịt</a:t>
                </a:r>
                <a:r>
                  <a:rPr lang="en-US" dirty="0"/>
                  <a:t> </a:t>
                </a:r>
                <a:r>
                  <a:rPr lang="en-US" dirty="0" err="1"/>
                  <a:t>bò</a:t>
                </a:r>
                <a:r>
                  <a:rPr lang="en-US" dirty="0"/>
                  <a:t> </a:t>
                </a:r>
                <a:r>
                  <a:rPr lang="en-US" dirty="0" err="1"/>
                  <a:t>và</a:t>
                </a:r>
                <a:r>
                  <a:rPr lang="en-US" dirty="0"/>
                  <a:t> </a:t>
                </a:r>
                <a:r>
                  <a:rPr lang="en-US" dirty="0" err="1"/>
                  <a:t>số</a:t>
                </a:r>
                <a:r>
                  <a:rPr lang="en-US" dirty="0"/>
                  <a:t> </a:t>
                </a:r>
                <a:r>
                  <a:rPr lang="en-US" dirty="0" err="1"/>
                  <a:t>lạng</a:t>
                </a:r>
                <a:r>
                  <a:rPr lang="en-US" dirty="0"/>
                  <a:t> </a:t>
                </a:r>
                <a:r>
                  <a:rPr lang="en-US" dirty="0" err="1"/>
                  <a:t>cá</a:t>
                </a:r>
                <a:r>
                  <a:rPr lang="en-US" dirty="0"/>
                  <a:t> </a:t>
                </a:r>
                <a:r>
                  <a:rPr lang="en-US" dirty="0" err="1"/>
                  <a:t>rô</a:t>
                </a:r>
                <a:r>
                  <a:rPr lang="en-US" dirty="0"/>
                  <a:t> phi </a:t>
                </a:r>
                <a:r>
                  <a:rPr lang="en-US" dirty="0" err="1"/>
                  <a:t>mà</a:t>
                </a:r>
                <a:r>
                  <a:rPr lang="en-US" dirty="0"/>
                  <a:t> </a:t>
                </a:r>
                <a:r>
                  <a:rPr lang="en-US" dirty="0" err="1"/>
                  <a:t>một</a:t>
                </a:r>
                <a:r>
                  <a:rPr lang="en-US" dirty="0"/>
                  <a:t> </a:t>
                </a:r>
                <a:r>
                  <a:rPr lang="en-US" dirty="0" err="1"/>
                  <a:t>người</a:t>
                </a:r>
                <a:r>
                  <a:rPr lang="en-US" dirty="0"/>
                  <a:t> </a:t>
                </a:r>
                <a:r>
                  <a:rPr lang="en-US" dirty="0" err="1"/>
                  <a:t>phụ</a:t>
                </a:r>
                <a:r>
                  <a:rPr lang="en-US" dirty="0"/>
                  <a:t> </a:t>
                </a:r>
                <a:r>
                  <a:rPr lang="en-US" dirty="0" err="1"/>
                  <a:t>nữ</a:t>
                </a:r>
                <a:r>
                  <a:rPr lang="en-US" dirty="0"/>
                  <a:t> </a:t>
                </a:r>
                <a:r>
                  <a:rPr lang="en-US" dirty="0" err="1"/>
                  <a:t>nên</a:t>
                </a:r>
                <a:r>
                  <a:rPr lang="en-US" dirty="0"/>
                  <a:t> </a:t>
                </a:r>
                <a:r>
                  <a:rPr lang="en-US" dirty="0" err="1"/>
                  <a:t>ăn</a:t>
                </a:r>
                <a:r>
                  <a:rPr lang="en-US" dirty="0"/>
                  <a:t> </a:t>
                </a:r>
                <a:r>
                  <a:rPr lang="en-US" dirty="0" err="1"/>
                  <a:t>trong</a:t>
                </a:r>
                <a:r>
                  <a:rPr lang="en-US" dirty="0"/>
                  <a:t> </a:t>
                </a:r>
                <a:r>
                  <a:rPr lang="en-US" dirty="0" err="1"/>
                  <a:t>một</a:t>
                </a:r>
                <a:r>
                  <a:rPr lang="en-US" dirty="0"/>
                  <a:t> </a:t>
                </a:r>
                <a:r>
                  <a:rPr lang="en-US" dirty="0" err="1"/>
                  <a:t>ngày</a:t>
                </a:r>
                <a:r>
                  <a:rPr lang="en-US" dirty="0"/>
                  <a:t>. </a:t>
                </a:r>
                <a:r>
                  <a:rPr lang="en-US" dirty="0" err="1"/>
                  <a:t>Viết</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bậc</a:t>
                </a:r>
                <a:r>
                  <a:rPr lang="en-US" dirty="0"/>
                  <a:t> </a:t>
                </a:r>
                <a:r>
                  <a:rPr lang="en-US" dirty="0" err="1"/>
                  <a:t>nhất</a:t>
                </a:r>
                <a:r>
                  <a:rPr lang="en-US" dirty="0"/>
                  <a:t> </a:t>
                </a:r>
                <a:r>
                  <a:rPr lang="en-US" dirty="0" err="1"/>
                  <a:t>hai</a:t>
                </a:r>
                <a:r>
                  <a:rPr lang="en-US" dirty="0"/>
                  <a:t> </a:t>
                </a:r>
                <a:r>
                  <a:rPr lang="en-US" dirty="0" err="1"/>
                  <a:t>ẩn</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𝑦</m:t>
                    </m:r>
                  </m:oMath>
                </a14:m>
                <a:r>
                  <a:rPr lang="en-US" dirty="0"/>
                  <a:t> </a:t>
                </a:r>
                <a:r>
                  <a:rPr lang="en-US" dirty="0" err="1"/>
                  <a:t>để</a:t>
                </a:r>
                <a:r>
                  <a:rPr lang="en-US" dirty="0"/>
                  <a:t> </a:t>
                </a:r>
                <a:r>
                  <a:rPr lang="en-US" dirty="0" err="1"/>
                  <a:t>biểu</a:t>
                </a:r>
                <a:r>
                  <a:rPr lang="en-US" dirty="0"/>
                  <a:t> </a:t>
                </a:r>
                <a:r>
                  <a:rPr lang="en-US" dirty="0" err="1"/>
                  <a:t>diễn</a:t>
                </a:r>
                <a:r>
                  <a:rPr lang="en-US" dirty="0"/>
                  <a:t> </a:t>
                </a:r>
                <a:r>
                  <a:rPr lang="en-US" dirty="0" err="1"/>
                  <a:t>lượng</a:t>
                </a:r>
                <a:r>
                  <a:rPr lang="en-US" dirty="0"/>
                  <a:t> protein </a:t>
                </a:r>
                <a:r>
                  <a:rPr lang="en-US" dirty="0" err="1"/>
                  <a:t>cần</a:t>
                </a:r>
                <a:r>
                  <a:rPr lang="en-US" dirty="0"/>
                  <a:t> </a:t>
                </a:r>
                <a:r>
                  <a:rPr lang="en-US" dirty="0" err="1"/>
                  <a:t>thiết</a:t>
                </a:r>
                <a:r>
                  <a:rPr lang="en-US" dirty="0"/>
                  <a:t> </a:t>
                </a:r>
                <a:r>
                  <a:rPr lang="en-US" dirty="0" err="1"/>
                  <a:t>cho</a:t>
                </a:r>
                <a:r>
                  <a:rPr lang="en-US" dirty="0"/>
                  <a:t> </a:t>
                </a:r>
                <a:r>
                  <a:rPr lang="en-US" dirty="0" err="1"/>
                  <a:t>một</a:t>
                </a:r>
                <a:r>
                  <a:rPr lang="en-US" dirty="0"/>
                  <a:t> </a:t>
                </a:r>
                <a:r>
                  <a:rPr lang="en-US" dirty="0" err="1"/>
                  <a:t>người</a:t>
                </a:r>
                <a:r>
                  <a:rPr lang="en-US" dirty="0"/>
                  <a:t> </a:t>
                </a:r>
                <a:r>
                  <a:rPr lang="en-US" dirty="0" err="1"/>
                  <a:t>phụ</a:t>
                </a:r>
                <a:r>
                  <a:rPr lang="en-US" dirty="0"/>
                  <a:t> </a:t>
                </a:r>
                <a:r>
                  <a:rPr lang="en-US" dirty="0" err="1"/>
                  <a:t>nữ</a:t>
                </a:r>
                <a:r>
                  <a:rPr lang="en-US" dirty="0"/>
                  <a:t> </a:t>
                </a:r>
                <a:r>
                  <a:rPr lang="en-US" dirty="0" err="1"/>
                  <a:t>trong</a:t>
                </a:r>
                <a:r>
                  <a:rPr lang="en-US" dirty="0"/>
                  <a:t> </a:t>
                </a:r>
                <a:r>
                  <a:rPr lang="en-US" dirty="0" err="1"/>
                  <a:t>một</a:t>
                </a:r>
                <a:r>
                  <a:rPr lang="en-US" dirty="0"/>
                  <a:t> </a:t>
                </a:r>
                <a:r>
                  <a:rPr lang="en-US" dirty="0" err="1"/>
                  <a:t>ngày</a:t>
                </a:r>
                <a:r>
                  <a:rPr lang="en-US" dirty="0"/>
                  <a:t> </a:t>
                </a:r>
                <a:r>
                  <a:rPr lang="en-US" dirty="0" err="1"/>
                  <a:t>và</a:t>
                </a:r>
                <a:r>
                  <a:rPr lang="en-US" dirty="0"/>
                  <a:t> </a:t>
                </a:r>
                <a:r>
                  <a:rPr lang="en-US" dirty="0" err="1"/>
                  <a:t>chỉ</a:t>
                </a:r>
                <a:r>
                  <a:rPr lang="en-US" dirty="0"/>
                  <a:t> </a:t>
                </a:r>
                <a:r>
                  <a:rPr lang="en-US" dirty="0" err="1"/>
                  <a:t>ra</a:t>
                </a:r>
                <a:r>
                  <a:rPr lang="en-US" dirty="0"/>
                  <a:t> </a:t>
                </a:r>
                <a:r>
                  <a:rPr lang="en-US" dirty="0" err="1"/>
                  <a:t>ba</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đó</a:t>
                </a:r>
                <a:r>
                  <a:rPr lang="en-US" dirty="0"/>
                  <a:t>.</a:t>
                </a:r>
              </a:p>
            </p:txBody>
          </p:sp>
        </mc:Choice>
        <mc:Fallback xmlns="">
          <p:sp>
            <p:nvSpPr>
              <p:cNvPr id="2" name="Hộp Văn bản 1">
                <a:extLst>
                  <a:ext uri="{FF2B5EF4-FFF2-40B4-BE49-F238E27FC236}">
                    <a16:creationId xmlns:a16="http://schemas.microsoft.com/office/drawing/2014/main" id="{8733E5C5-88AA-CB87-DDDE-C0D0B1316099}"/>
                  </a:ext>
                </a:extLst>
              </p:cNvPr>
              <p:cNvSpPr txBox="1">
                <a:spLocks noRot="1" noChangeAspect="1" noMove="1" noResize="1" noEditPoints="1" noAdjustHandles="1" noChangeArrowheads="1" noChangeShapeType="1" noTextEdit="1"/>
              </p:cNvSpPr>
              <p:nvPr/>
            </p:nvSpPr>
            <p:spPr>
              <a:xfrm>
                <a:off x="457200" y="1123950"/>
                <a:ext cx="8382000" cy="2534027"/>
              </a:xfrm>
              <a:prstGeom prst="rect">
                <a:avLst/>
              </a:prstGeom>
              <a:blipFill>
                <a:blip r:embed="rId2"/>
                <a:stretch>
                  <a:fillRect l="-582" r="-582" b="-2885"/>
                </a:stretch>
              </a:blipFill>
            </p:spPr>
            <p:txBody>
              <a:bodyPr/>
              <a:lstStyle/>
              <a:p>
                <a:r>
                  <a:rPr lang="en-US">
                    <a:noFill/>
                  </a:rPr>
                  <a:t> </a:t>
                </a:r>
              </a:p>
            </p:txBody>
          </p:sp>
        </mc:Fallback>
      </mc:AlternateContent>
    </p:spTree>
    <p:extLst>
      <p:ext uri="{BB962C8B-B14F-4D97-AF65-F5344CB8AC3E}">
        <p14:creationId xmlns:p14="http://schemas.microsoft.com/office/powerpoint/2010/main" val="13291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Hộp Văn bản 2">
                <a:extLst>
                  <a:ext uri="{FF2B5EF4-FFF2-40B4-BE49-F238E27FC236}">
                    <a16:creationId xmlns:a16="http://schemas.microsoft.com/office/drawing/2014/main" id="{1CDAAF61-CEC5-C400-56E9-BBB53AD69AC7}"/>
                  </a:ext>
                </a:extLst>
              </p:cNvPr>
              <p:cNvSpPr txBox="1"/>
              <p:nvPr/>
            </p:nvSpPr>
            <p:spPr>
              <a:xfrm>
                <a:off x="533400" y="1885950"/>
                <a:ext cx="7162800" cy="2949525"/>
              </a:xfrm>
              <a:prstGeom prst="rect">
                <a:avLst/>
              </a:prstGeom>
              <a:noFill/>
            </p:spPr>
            <p:txBody>
              <a:bodyPr wrap="square">
                <a:spAutoFit/>
              </a:bodyPr>
              <a:lstStyle/>
              <a:p>
                <a:pPr marL="0" marR="0" algn="just">
                  <a:lnSpc>
                    <a:spcPct val="150000"/>
                  </a:lnSpc>
                  <a:spcBef>
                    <a:spcPts val="0"/>
                  </a:spcBef>
                </a:pPr>
                <a:r>
                  <a:rPr lang="en-US" dirty="0">
                    <a:effectLst/>
                    <a:ea typeface="Calibri" panose="020F0502020204030204" pitchFamily="34" charset="0"/>
                    <a:cs typeface="Times New Roman" panose="02020603050405020304" pitchFamily="18" charset="0"/>
                  </a:rPr>
                  <a:t>b)</a:t>
                </a:r>
              </a:p>
              <a:p>
                <a:pPr marL="285750" marR="0" indent="-285750" algn="just">
                  <a:lnSpc>
                    <a:spcPct val="150000"/>
                  </a:lnSpc>
                  <a:spcBef>
                    <a:spcPts val="0"/>
                  </a:spcBef>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Chọn</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26. 1+20. 1=46≥46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mệnh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đề</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đúng</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(1;1)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Chọn</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26. 1+20. 2=66≥46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mệnh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đề</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đúng</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(1;2)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Chọn</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26. 1+20. 3=86≥46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mệnh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đề</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đúng</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(1;3)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a:t>
                </a:r>
              </a:p>
            </p:txBody>
          </p:sp>
        </mc:Choice>
        <mc:Fallback xmlns="">
          <p:sp>
            <p:nvSpPr>
              <p:cNvPr id="3" name="Hộp Văn bản 2">
                <a:extLst>
                  <a:ext uri="{FF2B5EF4-FFF2-40B4-BE49-F238E27FC236}">
                    <a16:creationId xmlns:a16="http://schemas.microsoft.com/office/drawing/2014/main" id="{1CDAAF61-CEC5-C400-56E9-BBB53AD69AC7}"/>
                  </a:ext>
                </a:extLst>
              </p:cNvPr>
              <p:cNvSpPr txBox="1">
                <a:spLocks noRot="1" noChangeAspect="1" noMove="1" noResize="1" noEditPoints="1" noAdjustHandles="1" noChangeArrowheads="1" noChangeShapeType="1" noTextEdit="1"/>
              </p:cNvSpPr>
              <p:nvPr/>
            </p:nvSpPr>
            <p:spPr>
              <a:xfrm>
                <a:off x="533400" y="1885950"/>
                <a:ext cx="7162800" cy="2949525"/>
              </a:xfrm>
              <a:prstGeom prst="rect">
                <a:avLst/>
              </a:prstGeom>
              <a:blipFill>
                <a:blip r:embed="rId2"/>
                <a:stretch>
                  <a:fillRect l="-766" r="-681" b="-2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10356030-41F6-98D6-3BD6-79689449E1B3}"/>
                  </a:ext>
                </a:extLst>
              </p:cNvPr>
              <p:cNvSpPr txBox="1"/>
              <p:nvPr/>
            </p:nvSpPr>
            <p:spPr>
              <a:xfrm>
                <a:off x="519752" y="468740"/>
                <a:ext cx="8090848" cy="1492716"/>
              </a:xfrm>
              <a:prstGeom prst="rect">
                <a:avLst/>
              </a:prstGeom>
              <a:noFill/>
            </p:spPr>
            <p:txBody>
              <a:bodyPr wrap="square">
                <a:spAutoFit/>
              </a:bodyPr>
              <a:lstStyle/>
              <a:p>
                <a:pPr marL="0" marR="0" algn="just">
                  <a:lnSpc>
                    <a:spcPct val="150000"/>
                  </a:lnSpc>
                  <a:spcBef>
                    <a:spcPts val="0"/>
                  </a:spcBef>
                  <a:spcAft>
                    <a:spcPts val="800"/>
                  </a:spcAft>
                </a:pPr>
                <a:r>
                  <a:rPr lang="en-US" dirty="0">
                    <a:effectLst/>
                    <a:ea typeface="Calibri" panose="020F0502020204030204" pitchFamily="34" charset="0"/>
                    <a:cs typeface="Times New Roman" panose="02020603050405020304" pitchFamily="18" charset="0"/>
                  </a:rPr>
                  <a:t>a) </a:t>
                </a:r>
                <a:r>
                  <a:rPr lang="en-US" dirty="0" err="1">
                    <a:effectLst/>
                    <a:ea typeface="Calibri" panose="020F0502020204030204" pitchFamily="34" charset="0"/>
                    <a:cs typeface="Times New Roman" panose="02020603050405020304" pitchFamily="18" charset="0"/>
                  </a:rPr>
                  <a:t>Trong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thịt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bò</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chứa</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26</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dirty="0">
                    <a:effectLst/>
                    <a:ea typeface="Calibri" panose="020F0502020204030204" pitchFamily="34" charset="0"/>
                    <a:cs typeface="Times New Roman" panose="02020603050405020304" pitchFamily="18" charset="0"/>
                  </a:rPr>
                  <a:t> </a:t>
                </a:r>
                <a14:m>
                  <m:oMath xmlns:m="http://schemas.openxmlformats.org/officeDocument/2006/math">
                    <m:r>
                      <m:rPr>
                        <m:sty m:val="p"/>
                      </m:rPr>
                      <a:rPr lang="en-US" i="0" dirty="0" smtClean="0">
                        <a:effectLst/>
                        <a:latin typeface="Cambria Math" panose="02040503050406030204" pitchFamily="18" charset="0"/>
                        <a:ea typeface="Calibri" panose="020F0502020204030204" pitchFamily="34" charset="0"/>
                        <a:cs typeface="Times New Roman" panose="02020603050405020304" pitchFamily="18" charset="0"/>
                      </a:rPr>
                      <m:t>g</m:t>
                    </m:r>
                  </m:oMath>
                </a14:m>
                <a:r>
                  <a:rPr lang="en-US" dirty="0">
                    <a:effectLst/>
                    <a:ea typeface="Calibri" panose="020F0502020204030204" pitchFamily="34" charset="0"/>
                    <a:cs typeface="Times New Roman" panose="02020603050405020304" pitchFamily="18" charset="0"/>
                  </a:rPr>
                  <a:t> protein,</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cá</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rô</a:t>
                </a:r>
                <a:r>
                  <a:rPr lang="en-US" dirty="0">
                    <a:effectLst/>
                    <a:ea typeface="Calibri" panose="020F0502020204030204" pitchFamily="34" charset="0"/>
                    <a:cs typeface="Times New Roman" panose="02020603050405020304" pitchFamily="18" charset="0"/>
                  </a:rPr>
                  <a:t> phi </a:t>
                </a:r>
                <a:r>
                  <a:rPr lang="en-US" dirty="0" err="1">
                    <a:effectLst/>
                    <a:ea typeface="Calibri" panose="020F0502020204030204" pitchFamily="34" charset="0"/>
                    <a:cs typeface="Times New Roman" panose="02020603050405020304" pitchFamily="18" charset="0"/>
                  </a:rPr>
                  <a:t>chứa</a:t>
                </a:r>
                <a:r>
                  <a:rPr lang="en-US" dirty="0">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20</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dirty="0">
                    <a:effectLst/>
                    <a:ea typeface="Calibri" panose="020F0502020204030204" pitchFamily="34" charset="0"/>
                    <a:cs typeface="Times New Roman" panose="02020603050405020304" pitchFamily="18" charset="0"/>
                  </a:rPr>
                  <a:t> </a:t>
                </a:r>
                <a14:m>
                  <m:oMath xmlns:m="http://schemas.openxmlformats.org/officeDocument/2006/math">
                    <m:r>
                      <m:rPr>
                        <m:sty m:val="p"/>
                      </m:rPr>
                      <a:rPr lang="en-US" i="0" dirty="0" smtClean="0">
                        <a:effectLst/>
                        <a:latin typeface="Cambria Math" panose="02040503050406030204" pitchFamily="18" charset="0"/>
                        <a:ea typeface="Calibri" panose="020F0502020204030204" pitchFamily="34" charset="0"/>
                        <a:cs typeface="Times New Roman" panose="02020603050405020304" pitchFamily="18" charset="0"/>
                      </a:rPr>
                      <m:t>g</m:t>
                    </m:r>
                  </m:oMath>
                </a14:m>
                <a:r>
                  <a:rPr lang="en-US" dirty="0">
                    <a:effectLst/>
                    <a:ea typeface="Calibri" panose="020F0502020204030204" pitchFamily="34" charset="0"/>
                    <a:cs typeface="Times New Roman" panose="02020603050405020304" pitchFamily="18" charset="0"/>
                  </a:rPr>
                  <a:t> protein.</a:t>
                </a:r>
              </a:p>
              <a:p>
                <a:pPr marL="0" marR="0" algn="just">
                  <a:lnSpc>
                    <a:spcPct val="150000"/>
                  </a:lnSpc>
                  <a:spcBef>
                    <a:spcPts val="0"/>
                  </a:spcBef>
                  <a:spcAft>
                    <a:spcPts val="800"/>
                  </a:spcAft>
                </a:pPr>
                <a:r>
                  <a:rPr lang="en-US" dirty="0" err="1">
                    <a:effectLst/>
                    <a:ea typeface="Calibri" panose="020F0502020204030204" pitchFamily="34" charset="0"/>
                    <a:cs typeface="Times New Roman" panose="02020603050405020304" pitchFamily="18" charset="0"/>
                  </a:rPr>
                  <a:t>Tổng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lượng</a:t>
                </a:r>
                <a:r>
                  <a:rPr lang="en-US" dirty="0">
                    <a:effectLst/>
                    <a:ea typeface="Calibri" panose="020F0502020204030204" pitchFamily="34" charset="0"/>
                    <a:cs typeface="Times New Roman" panose="02020603050405020304" pitchFamily="18" charset="0"/>
                  </a:rPr>
                  <a:t> protein </a:t>
                </a:r>
                <a:r>
                  <a:rPr lang="en-US" dirty="0" err="1">
                    <a:effectLst/>
                    <a:ea typeface="Calibri" panose="020F0502020204030204" pitchFamily="34" charset="0"/>
                    <a:cs typeface="Times New Roman" panose="02020603050405020304" pitchFamily="18" charset="0"/>
                  </a:rPr>
                  <a:t>trong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thịt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bò</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và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cá</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rô</a:t>
                </a:r>
                <a:r>
                  <a:rPr lang="en-US" dirty="0">
                    <a:effectLst/>
                    <a:ea typeface="Calibri" panose="020F0502020204030204" pitchFamily="34" charset="0"/>
                    <a:cs typeface="Times New Roman" panose="02020603050405020304" pitchFamily="18" charset="0"/>
                  </a:rPr>
                  <a:t> phi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26</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+20</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cần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tìm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26</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+20</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≥46</m:t>
                    </m:r>
                  </m:oMath>
                </a14:m>
                <a:r>
                  <a:rPr lang="en-US" dirty="0">
                    <a:effectLst/>
                    <a:ea typeface="Calibri" panose="020F0502020204030204" pitchFamily="34" charset="0"/>
                    <a:cs typeface="Times New Roman" panose="02020603050405020304" pitchFamily="18" charset="0"/>
                  </a:rPr>
                  <a:t>.</a:t>
                </a:r>
              </a:p>
            </p:txBody>
          </p:sp>
        </mc:Choice>
        <mc:Fallback xmlns="">
          <p:sp>
            <p:nvSpPr>
              <p:cNvPr id="2" name="Hộp Văn bản 1">
                <a:extLst>
                  <a:ext uri="{FF2B5EF4-FFF2-40B4-BE49-F238E27FC236}">
                    <a16:creationId xmlns:a16="http://schemas.microsoft.com/office/drawing/2014/main" id="{10356030-41F6-98D6-3BD6-79689449E1B3}"/>
                  </a:ext>
                </a:extLst>
              </p:cNvPr>
              <p:cNvSpPr txBox="1">
                <a:spLocks noRot="1" noChangeAspect="1" noMove="1" noResize="1" noEditPoints="1" noAdjustHandles="1" noChangeArrowheads="1" noChangeShapeType="1" noTextEdit="1"/>
              </p:cNvSpPr>
              <p:nvPr/>
            </p:nvSpPr>
            <p:spPr>
              <a:xfrm>
                <a:off x="519752" y="468740"/>
                <a:ext cx="8090848" cy="1492716"/>
              </a:xfrm>
              <a:prstGeom prst="rect">
                <a:avLst/>
              </a:prstGeom>
              <a:blipFill>
                <a:blip r:embed="rId3"/>
                <a:stretch>
                  <a:fillRect l="-602" r="-75" b="-5714"/>
                </a:stretch>
              </a:blipFill>
            </p:spPr>
            <p:txBody>
              <a:bodyPr/>
              <a:lstStyle/>
              <a:p>
                <a:r>
                  <a:rPr lang="en-US">
                    <a:noFill/>
                  </a:rPr>
                  <a:t> </a:t>
                </a:r>
              </a:p>
            </p:txBody>
          </p:sp>
        </mc:Fallback>
      </mc:AlternateContent>
      <p:sp>
        <p:nvSpPr>
          <p:cNvPr id="4" name="Hộp Văn bản 3">
            <a:extLst>
              <a:ext uri="{FF2B5EF4-FFF2-40B4-BE49-F238E27FC236}">
                <a16:creationId xmlns:a16="http://schemas.microsoft.com/office/drawing/2014/main" id="{0FB4E687-CEA7-37EF-1452-D54C6E71C797}"/>
              </a:ext>
            </a:extLst>
          </p:cNvPr>
          <p:cNvSpPr txBox="1"/>
          <p:nvPr/>
        </p:nvSpPr>
        <p:spPr>
          <a:xfrm>
            <a:off x="3853218" y="174913"/>
            <a:ext cx="685800" cy="369332"/>
          </a:xfrm>
          <a:prstGeom prst="rect">
            <a:avLst/>
          </a:prstGeom>
          <a:noFill/>
        </p:spPr>
        <p:txBody>
          <a:bodyPr wrap="square" rtlCol="0">
            <a:spAutoFit/>
          </a:bodyPr>
          <a:lstStyle/>
          <a:p>
            <a:r>
              <a:rPr lang="en-US" b="1" dirty="0" err="1">
                <a:solidFill>
                  <a:srgbClr val="FF0000"/>
                </a:solidFill>
              </a:rPr>
              <a:t>Giải</a:t>
            </a:r>
            <a:endParaRPr lang="en-US" b="1" dirty="0">
              <a:solidFill>
                <a:srgbClr val="FF0000"/>
              </a:solidFill>
            </a:endParaRPr>
          </a:p>
        </p:txBody>
      </p:sp>
    </p:spTree>
    <p:extLst>
      <p:ext uri="{BB962C8B-B14F-4D97-AF65-F5344CB8AC3E}">
        <p14:creationId xmlns:p14="http://schemas.microsoft.com/office/powerpoint/2010/main" val="248285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0123" y="1573367"/>
            <a:ext cx="1621156" cy="1517678"/>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573366"/>
            <a:ext cx="1621156" cy="1517678"/>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47" y="1573367"/>
            <a:ext cx="1621156" cy="1517678"/>
          </a:xfrm>
          <a:prstGeom prst="rect">
            <a:avLst/>
          </a:prstGeom>
        </p:spPr>
      </p:pic>
      <p:sp>
        <p:nvSpPr>
          <p:cNvPr id="23" name="文本框 22">
            <a:extLst>
              <a:ext uri="{FF2B5EF4-FFF2-40B4-BE49-F238E27FC236}">
                <a16:creationId xmlns:a16="http://schemas.microsoft.com/office/drawing/2014/main" id="{41709550-8102-4913-8D78-4D6C8E4600DD}"/>
              </a:ext>
            </a:extLst>
          </p:cNvPr>
          <p:cNvSpPr txBox="1"/>
          <p:nvPr/>
        </p:nvSpPr>
        <p:spPr>
          <a:xfrm>
            <a:off x="1432147" y="2009040"/>
            <a:ext cx="949569" cy="646331"/>
          </a:xfrm>
          <a:prstGeom prst="rect">
            <a:avLst/>
          </a:prstGeom>
          <a:noFill/>
        </p:spPr>
        <p:txBody>
          <a:bodyPr wrap="square" rtlCol="0">
            <a:spAutoFit/>
          </a:bodyPr>
          <a:lstStyle/>
          <a:p>
            <a:pPr algn="ctr"/>
            <a:r>
              <a:rPr lang="en-US" altLang="zh-CN" sz="3600" b="1" dirty="0">
                <a:ln>
                  <a:solidFill>
                    <a:srgbClr val="5A3312"/>
                  </a:solidFill>
                </a:ln>
                <a:solidFill>
                  <a:schemeClr val="accent1"/>
                </a:solidFill>
                <a:ea typeface="华文新魏" panose="02010800040101010101" pitchFamily="2" charset="-122"/>
              </a:rPr>
              <a:t>01</a:t>
            </a:r>
            <a:endParaRPr lang="zh-CN" altLang="en-US" sz="3600" b="1" dirty="0">
              <a:ln>
                <a:solidFill>
                  <a:srgbClr val="5A3312"/>
                </a:solidFill>
              </a:ln>
              <a:solidFill>
                <a:schemeClr val="accent1"/>
              </a:solidFill>
              <a:ea typeface="华文新魏" panose="02010800040101010101" pitchFamily="2" charset="-122"/>
            </a:endParaRPr>
          </a:p>
        </p:txBody>
      </p:sp>
      <p:sp>
        <p:nvSpPr>
          <p:cNvPr id="36" name="文本框 35">
            <a:extLst>
              <a:ext uri="{FF2B5EF4-FFF2-40B4-BE49-F238E27FC236}">
                <a16:creationId xmlns:a16="http://schemas.microsoft.com/office/drawing/2014/main" id="{41709550-8102-4913-8D78-4D6C8E4600DD}"/>
              </a:ext>
            </a:extLst>
          </p:cNvPr>
          <p:cNvSpPr txBox="1"/>
          <p:nvPr/>
        </p:nvSpPr>
        <p:spPr>
          <a:xfrm>
            <a:off x="3895619" y="2009040"/>
            <a:ext cx="949569" cy="646331"/>
          </a:xfrm>
          <a:prstGeom prst="rect">
            <a:avLst/>
          </a:prstGeom>
          <a:noFill/>
        </p:spPr>
        <p:txBody>
          <a:bodyPr wrap="square" rtlCol="0">
            <a:spAutoFit/>
          </a:bodyPr>
          <a:lstStyle/>
          <a:p>
            <a:pPr algn="ctr"/>
            <a:r>
              <a:rPr lang="en-US" altLang="zh-CN" sz="3600" b="1" dirty="0">
                <a:ln>
                  <a:solidFill>
                    <a:srgbClr val="5A3312"/>
                  </a:solidFill>
                </a:ln>
                <a:solidFill>
                  <a:schemeClr val="accent1"/>
                </a:solidFill>
                <a:ea typeface="华文新魏" panose="02010800040101010101" pitchFamily="2" charset="-122"/>
              </a:rPr>
              <a:t>02</a:t>
            </a:r>
            <a:endParaRPr lang="zh-CN" altLang="en-US" sz="3600" b="1" dirty="0">
              <a:ln>
                <a:solidFill>
                  <a:srgbClr val="5A3312"/>
                </a:solidFill>
              </a:ln>
              <a:solidFill>
                <a:schemeClr val="accent1"/>
              </a:solidFill>
              <a:ea typeface="华文新魏" panose="02010800040101010101" pitchFamily="2" charset="-122"/>
            </a:endParaRPr>
          </a:p>
        </p:txBody>
      </p:sp>
      <p:sp>
        <p:nvSpPr>
          <p:cNvPr id="37" name="文本框 36">
            <a:extLst>
              <a:ext uri="{FF2B5EF4-FFF2-40B4-BE49-F238E27FC236}">
                <a16:creationId xmlns:a16="http://schemas.microsoft.com/office/drawing/2014/main" id="{41709550-8102-4913-8D78-4D6C8E4600DD}"/>
              </a:ext>
            </a:extLst>
          </p:cNvPr>
          <p:cNvSpPr txBox="1"/>
          <p:nvPr/>
        </p:nvSpPr>
        <p:spPr>
          <a:xfrm>
            <a:off x="6660393" y="2009040"/>
            <a:ext cx="949569" cy="646331"/>
          </a:xfrm>
          <a:prstGeom prst="rect">
            <a:avLst/>
          </a:prstGeom>
          <a:noFill/>
        </p:spPr>
        <p:txBody>
          <a:bodyPr wrap="square" rtlCol="0">
            <a:spAutoFit/>
          </a:bodyPr>
          <a:lstStyle/>
          <a:p>
            <a:pPr algn="ctr"/>
            <a:r>
              <a:rPr lang="en-US" altLang="zh-CN" sz="3600" b="1" dirty="0">
                <a:ln>
                  <a:solidFill>
                    <a:srgbClr val="5A3312"/>
                  </a:solidFill>
                </a:ln>
                <a:solidFill>
                  <a:schemeClr val="accent1"/>
                </a:solidFill>
                <a:ea typeface="华文新魏" panose="02010800040101010101" pitchFamily="2" charset="-122"/>
              </a:rPr>
              <a:t>03</a:t>
            </a:r>
            <a:endParaRPr lang="zh-CN" altLang="en-US" sz="3600" b="1" dirty="0">
              <a:ln>
                <a:solidFill>
                  <a:srgbClr val="5A3312"/>
                </a:solidFill>
              </a:ln>
              <a:solidFill>
                <a:schemeClr val="accent1"/>
              </a:solidFill>
              <a:ea typeface="华文新魏" panose="02010800040101010101" pitchFamily="2" charset="-122"/>
            </a:endParaRPr>
          </a:p>
        </p:txBody>
      </p:sp>
      <p:sp>
        <p:nvSpPr>
          <p:cNvPr id="6" name="Google Shape;9176;p72">
            <a:extLst>
              <a:ext uri="{FF2B5EF4-FFF2-40B4-BE49-F238E27FC236}">
                <a16:creationId xmlns:a16="http://schemas.microsoft.com/office/drawing/2014/main" id="{198BB3B1-CE14-D9EE-111B-CB53FF6D0C8C}"/>
              </a:ext>
            </a:extLst>
          </p:cNvPr>
          <p:cNvSpPr txBox="1">
            <a:spLocks/>
          </p:cNvSpPr>
          <p:nvPr/>
        </p:nvSpPr>
        <p:spPr>
          <a:xfrm>
            <a:off x="1373069" y="503771"/>
            <a:ext cx="6397862" cy="70977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4000" b="1" dirty="0">
                <a:effectLst>
                  <a:outerShdw blurRad="38100" dist="38100" dir="2700000" algn="tl">
                    <a:srgbClr val="000000">
                      <a:alpha val="43137"/>
                    </a:srgbClr>
                  </a:outerShdw>
                </a:effectLst>
                <a:latin typeface="+mn-lt"/>
              </a:rPr>
              <a:t>HƯỚNG DẪN VỀ NHÀ</a:t>
            </a:r>
          </a:p>
        </p:txBody>
      </p:sp>
      <p:sp>
        <p:nvSpPr>
          <p:cNvPr id="5" name="Hộp Văn bản 4">
            <a:extLst>
              <a:ext uri="{FF2B5EF4-FFF2-40B4-BE49-F238E27FC236}">
                <a16:creationId xmlns:a16="http://schemas.microsoft.com/office/drawing/2014/main" id="{2C58A5A6-04E6-72E9-A03F-AE7CA29FF63C}"/>
              </a:ext>
            </a:extLst>
          </p:cNvPr>
          <p:cNvSpPr txBox="1"/>
          <p:nvPr/>
        </p:nvSpPr>
        <p:spPr>
          <a:xfrm>
            <a:off x="726919" y="3446601"/>
            <a:ext cx="1961684" cy="87203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a:ea typeface="微软雅黑"/>
                <a:cs typeface="+mn-cs"/>
              </a:rPr>
              <a:t>Ghi nhớ kiến thức trong bài</a:t>
            </a:r>
            <a:endParaRPr kumimoji="0" lang="zh-CN" altLang="en-US" sz="135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8" name="Hộp Văn bản 7">
            <a:extLst>
              <a:ext uri="{FF2B5EF4-FFF2-40B4-BE49-F238E27FC236}">
                <a16:creationId xmlns:a16="http://schemas.microsoft.com/office/drawing/2014/main" id="{687244E7-B4C8-2237-8FE1-B7172C3D465F}"/>
              </a:ext>
            </a:extLst>
          </p:cNvPr>
          <p:cNvSpPr txBox="1"/>
          <p:nvPr/>
        </p:nvSpPr>
        <p:spPr>
          <a:xfrm>
            <a:off x="3258053" y="3462056"/>
            <a:ext cx="2133600" cy="87203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a:ea typeface="微软雅黑"/>
                <a:cs typeface="+mn-cs"/>
              </a:rPr>
              <a:t>Hoàn thành các bài tập trong SBT</a:t>
            </a:r>
            <a:endParaRPr kumimoji="0" lang="zh-CN" altLang="en-US" sz="135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0" name="Hộp Văn bản 9">
            <a:extLst>
              <a:ext uri="{FF2B5EF4-FFF2-40B4-BE49-F238E27FC236}">
                <a16:creationId xmlns:a16="http://schemas.microsoft.com/office/drawing/2014/main" id="{69F1BDF5-5D5A-AB43-A997-1E29D54EC8FF}"/>
              </a:ext>
            </a:extLst>
          </p:cNvPr>
          <p:cNvSpPr txBox="1"/>
          <p:nvPr/>
        </p:nvSpPr>
        <p:spPr>
          <a:xfrm>
            <a:off x="5915977" y="3462056"/>
            <a:ext cx="2438400" cy="128753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a:ea typeface="微软雅黑"/>
                <a:cs typeface="+mn-cs"/>
              </a:rPr>
              <a:t>Chuẩn bị bài mới </a:t>
            </a:r>
            <a:r>
              <a:rPr kumimoji="0" lang="pt-BR" sz="1800" b="1" i="0" u="none" strike="noStrike" kern="1200" cap="none" spc="0" normalizeH="0" baseline="0" noProof="0" dirty="0">
                <a:ln>
                  <a:noFill/>
                </a:ln>
                <a:solidFill>
                  <a:prstClr val="black"/>
                </a:solidFill>
                <a:effectLst/>
                <a:uLnTx/>
                <a:uFillTx/>
                <a:latin typeface="Arial"/>
                <a:ea typeface="微软雅黑"/>
                <a:cs typeface="+mn-cs"/>
              </a:rPr>
              <a:t>Bài 2</a:t>
            </a:r>
            <a:r>
              <a:rPr kumimoji="0" lang="pt-BR" sz="1800" b="0" i="0" u="none" strike="noStrike" kern="1200" cap="none" spc="0" normalizeH="0" baseline="0" noProof="0" dirty="0">
                <a:ln>
                  <a:noFill/>
                </a:ln>
                <a:solidFill>
                  <a:prstClr val="black"/>
                </a:solidFill>
                <a:effectLst/>
                <a:uLnTx/>
                <a:uFillTx/>
                <a:latin typeface="Arial"/>
                <a:ea typeface="微软雅黑"/>
                <a:cs typeface="+mn-cs"/>
              </a:rPr>
              <a:t> </a:t>
            </a:r>
            <a:r>
              <a:rPr kumimoji="0" lang="pt-BR" sz="1800" b="1" i="0" u="none" strike="noStrike" kern="1200" cap="none" spc="0" normalizeH="0" baseline="0" noProof="0" dirty="0">
                <a:ln>
                  <a:noFill/>
                </a:ln>
                <a:solidFill>
                  <a:prstClr val="black"/>
                </a:solidFill>
                <a:effectLst/>
                <a:uLnTx/>
                <a:uFillTx/>
                <a:latin typeface="Arial"/>
                <a:ea typeface="微软雅黑"/>
                <a:cs typeface="+mn-cs"/>
              </a:rPr>
              <a:t>- Hệ bất phương trình bậc nhất hai ẩn</a:t>
            </a:r>
            <a:endParaRPr kumimoji="0" lang="zh-CN" altLang="en-US" sz="1350" b="1" i="0" u="none" strike="noStrike" kern="1200" cap="none" spc="0" normalizeH="0" baseline="0" noProof="0" dirty="0">
              <a:ln>
                <a:solidFill>
                  <a:srgbClr val="92D050"/>
                </a:solid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319841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3"/>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40"/>
          <p:cNvSpPr/>
          <p:nvPr/>
        </p:nvSpPr>
        <p:spPr>
          <a:xfrm>
            <a:off x="685800" y="459714"/>
            <a:ext cx="7483047" cy="3496932"/>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rgbClr val="51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5800" y="2425998"/>
            <a:ext cx="2743200" cy="2743200"/>
          </a:xfrm>
          <a:prstGeom prst="rect">
            <a:avLst/>
          </a:prstGeom>
        </p:spPr>
      </p:pic>
      <p:sp>
        <p:nvSpPr>
          <p:cNvPr id="4" name="TextBox 3">
            <a:extLst>
              <a:ext uri="{FF2B5EF4-FFF2-40B4-BE49-F238E27FC236}">
                <a16:creationId xmlns:a16="http://schemas.microsoft.com/office/drawing/2014/main" id="{B5E8ABE3-FFB9-5E01-8879-793E67A1E8FB}"/>
              </a:ext>
            </a:extLst>
          </p:cNvPr>
          <p:cNvSpPr txBox="1"/>
          <p:nvPr/>
        </p:nvSpPr>
        <p:spPr>
          <a:xfrm>
            <a:off x="996339" y="1186854"/>
            <a:ext cx="6761061" cy="1824923"/>
          </a:xfrm>
          <a:prstGeom prst="rect">
            <a:avLst/>
          </a:prstGeom>
          <a:noFill/>
        </p:spPr>
        <p:txBody>
          <a:bodyPr wrap="square" rtlCol="0">
            <a:spAutoFit/>
          </a:bodyPr>
          <a:lstStyle/>
          <a:p>
            <a:pPr algn="ctr">
              <a:lnSpc>
                <a:spcPct val="150000"/>
              </a:lnSpc>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HẸN GẶP LẠI CÁC EM TRONG BUỔI HỌC SAU!</a:t>
            </a:r>
          </a:p>
        </p:txBody>
      </p:sp>
      <p:pic>
        <p:nvPicPr>
          <p:cNvPr id="5" name="图片 5">
            <a:extLst>
              <a:ext uri="{FF2B5EF4-FFF2-40B4-BE49-F238E27FC236}">
                <a16:creationId xmlns:a16="http://schemas.microsoft.com/office/drawing/2014/main" id="{3D6C60EB-D58D-1DB7-CFCE-F708A537B465}"/>
              </a:ext>
            </a:extLst>
          </p:cNvPr>
          <p:cNvPicPr>
            <a:picLocks noChangeAspect="1"/>
          </p:cNvPicPr>
          <p:nvPr/>
        </p:nvPicPr>
        <p:blipFill>
          <a:blip r:embed="rId4">
            <a:extLst>
              <a:ext uri="{BEBA8EAE-BF5A-486C-A8C5-ECC9F3942E4B}">
                <a14:imgProps xmlns:a14="http://schemas.microsoft.com/office/drawing/2010/main">
                  <a14:imgLayer>
                    <a14:imgEffect>
                      <a14:brightnessContrast contrast="40000"/>
                    </a14:imgEffect>
                  </a14:imgLayer>
                </a14:imgProps>
              </a:ext>
            </a:extLst>
          </a:blip>
          <a:stretch>
            <a:fillRect/>
          </a:stretch>
        </p:blipFill>
        <p:spPr>
          <a:xfrm>
            <a:off x="609600" y="3116849"/>
            <a:ext cx="1384280" cy="1679594"/>
          </a:xfrm>
          <a:prstGeom prst="rect">
            <a:avLst/>
          </a:prstGeom>
        </p:spPr>
      </p:pic>
    </p:spTree>
    <p:extLst>
      <p:ext uri="{BB962C8B-B14F-4D97-AF65-F5344CB8AC3E}">
        <p14:creationId xmlns:p14="http://schemas.microsoft.com/office/powerpoint/2010/main" val="92423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3"/>
                                          </p:stCondLst>
                                        </p:cTn>
                                        <p:tgtEl>
                                          <p:spTgt spid="4"/>
                                        </p:tgtEl>
                                      </p:cBhvr>
                                      <p:to x="100000" y="60000"/>
                                    </p:animScale>
                                    <p:animScale>
                                      <p:cBhvr>
                                        <p:cTn id="14" dur="42"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2" decel="50000">
                                          <p:stCondLst>
                                            <p:cond delay="335"/>
                                          </p:stCondLst>
                                        </p:cTn>
                                        <p:tgtEl>
                                          <p:spTgt spid="4"/>
                                        </p:tgtEl>
                                      </p:cBhvr>
                                      <p:to x="100000" y="100000"/>
                                    </p:animScale>
                                    <p:animScale>
                                      <p:cBhvr>
                                        <p:cTn id="17" dur="7">
                                          <p:stCondLst>
                                            <p:cond delay="411"/>
                                          </p:stCondLst>
                                        </p:cTn>
                                        <p:tgtEl>
                                          <p:spTgt spid="4"/>
                                        </p:tgtEl>
                                      </p:cBhvr>
                                      <p:to x="100000" y="90000"/>
                                    </p:animScale>
                                    <p:animScale>
                                      <p:cBhvr>
                                        <p:cTn id="18" dur="42"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2" decel="50000">
                                          <p:stCondLst>
                                            <p:cond delay="459"/>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943350"/>
            <a:ext cx="1371600" cy="1371600"/>
          </a:xfrm>
          <a:prstGeom prst="rect">
            <a:avLst/>
          </a:prstGeom>
        </p:spPr>
      </p:pic>
      <p:sp>
        <p:nvSpPr>
          <p:cNvPr id="2" name="圆角矩形 1"/>
          <p:cNvSpPr/>
          <p:nvPr/>
        </p:nvSpPr>
        <p:spPr>
          <a:xfrm>
            <a:off x="2133600" y="2502793"/>
            <a:ext cx="4562756" cy="1600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66F1CABE-858A-495B-9668-0B6C6E9C2910}"/>
              </a:ext>
            </a:extLst>
          </p:cNvPr>
          <p:cNvGrpSpPr/>
          <p:nvPr/>
        </p:nvGrpSpPr>
        <p:grpSpPr>
          <a:xfrm>
            <a:off x="5190878" y="1276350"/>
            <a:ext cx="1651001" cy="507831"/>
            <a:chOff x="4973697" y="1421773"/>
            <a:chExt cx="2201335" cy="677108"/>
          </a:xfrm>
        </p:grpSpPr>
        <p:sp>
          <p:nvSpPr>
            <p:cNvPr id="13" name="矩形 12">
              <a:extLst>
                <a:ext uri="{FF2B5EF4-FFF2-40B4-BE49-F238E27FC236}">
                  <a16:creationId xmlns:a16="http://schemas.microsoft.com/office/drawing/2014/main" id="{4B5AF6E7-C4D0-4E6E-8F81-CE55DC10F846}"/>
                </a:ext>
              </a:extLst>
            </p:cNvPr>
            <p:cNvSpPr/>
            <p:nvPr/>
          </p:nvSpPr>
          <p:spPr>
            <a:xfrm>
              <a:off x="5951214" y="1462597"/>
              <a:ext cx="246308" cy="49244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a:extLst>
                <a:ext uri="{FF2B5EF4-FFF2-40B4-BE49-F238E27FC236}">
                  <a16:creationId xmlns:a16="http://schemas.microsoft.com/office/drawing/2014/main" id="{E6482E6A-483E-41A4-B864-8BB8AB203B0D}"/>
                </a:ext>
              </a:extLst>
            </p:cNvPr>
            <p:cNvSpPr/>
            <p:nvPr/>
          </p:nvSpPr>
          <p:spPr>
            <a:xfrm>
              <a:off x="4973697" y="1421773"/>
              <a:ext cx="2201335" cy="677108"/>
            </a:xfrm>
            <a:prstGeom prst="rect">
              <a:avLst/>
            </a:prstGeom>
            <a:solidFill>
              <a:schemeClr val="bg1"/>
            </a:solidFill>
          </p:spPr>
          <p:txBody>
            <a:bodyPr wrap="square">
              <a:spAutoFit/>
            </a:bodyPr>
            <a:lstStyle/>
            <a:p>
              <a:pPr algn="dist"/>
              <a:endParaRPr lang="zh-CN" altLang="en-US" sz="2700" dirty="0">
                <a:solidFill>
                  <a:schemeClr val="tx1">
                    <a:lumMod val="85000"/>
                    <a:lumOff val="15000"/>
                  </a:schemeClr>
                </a:solidFill>
                <a:latin typeface="汉仪尚巍手书W" panose="00020600040101010101" pitchFamily="18" charset="-122"/>
                <a:ea typeface="汉仪尚巍手书W" panose="00020600040101010101" pitchFamily="18" charset="-122"/>
              </a:endParaRPr>
            </a:p>
          </p:txBody>
        </p:sp>
      </p:grpSp>
      <p:sp>
        <p:nvSpPr>
          <p:cNvPr id="8" name="Google Shape;3502;p39">
            <a:extLst>
              <a:ext uri="{FF2B5EF4-FFF2-40B4-BE49-F238E27FC236}">
                <a16:creationId xmlns:a16="http://schemas.microsoft.com/office/drawing/2014/main" id="{6B6BC81E-6E56-AAED-F1A2-3A50C2E21F88}"/>
              </a:ext>
            </a:extLst>
          </p:cNvPr>
          <p:cNvSpPr/>
          <p:nvPr/>
        </p:nvSpPr>
        <p:spPr>
          <a:xfrm>
            <a:off x="381000" y="929365"/>
            <a:ext cx="762000" cy="575585"/>
          </a:xfrm>
          <a:prstGeom prst="roundRect">
            <a:avLst>
              <a:gd name="adj" fmla="val 20977"/>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b="1" dirty="0"/>
              <a:t>HĐ1</a:t>
            </a:r>
            <a:endParaRPr b="1" dirty="0"/>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70219594-462E-D0CB-BD8D-7A57D2683BC6}"/>
                  </a:ext>
                </a:extLst>
              </p:cNvPr>
              <p:cNvSpPr txBox="1"/>
              <p:nvPr/>
            </p:nvSpPr>
            <p:spPr>
              <a:xfrm>
                <a:off x="1219200" y="727009"/>
                <a:ext cx="7620000" cy="1287532"/>
              </a:xfrm>
              <a:prstGeom prst="rect">
                <a:avLst/>
              </a:prstGeom>
              <a:noFill/>
            </p:spPr>
            <p:txBody>
              <a:bodyPr wrap="square" rtlCol="0">
                <a:spAutoFit/>
              </a:bodyPr>
              <a:lstStyle/>
              <a:p>
                <a:pPr algn="just">
                  <a:lnSpc>
                    <a:spcPct val="150000"/>
                  </a:lnSpc>
                </a:pPr>
                <a:r>
                  <a:rPr lang="en-US" dirty="0"/>
                  <a:t>Gọi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𝑦</m:t>
                    </m:r>
                    <m:r>
                      <a:rPr lang="en-US" i="1" dirty="0" smtClean="0">
                        <a:latin typeface="Cambria Math" panose="02040503050406030204" pitchFamily="18" charset="0"/>
                      </a:rPr>
                      <m:t> </m:t>
                    </m:r>
                  </m:oMath>
                </a14:m>
                <a:r>
                  <a:rPr lang="en-US" dirty="0" err="1"/>
                  <a:t>lần</a:t>
                </a:r>
                <a:r>
                  <a:rPr lang="en-US" dirty="0"/>
                  <a:t> </a:t>
                </a:r>
                <a:r>
                  <a:rPr lang="en-US" dirty="0" err="1"/>
                  <a:t>lượt</a:t>
                </a:r>
                <a:r>
                  <a:rPr lang="en-US" dirty="0"/>
                  <a:t> </a:t>
                </a:r>
                <a:r>
                  <a:rPr lang="en-US" dirty="0" err="1"/>
                  <a:t>là</a:t>
                </a:r>
                <a:r>
                  <a:rPr lang="en-US" dirty="0"/>
                  <a:t> </a:t>
                </a:r>
                <a:r>
                  <a:rPr lang="en-US" dirty="0" err="1"/>
                  <a:t>số</a:t>
                </a:r>
                <a:r>
                  <a:rPr lang="en-US" dirty="0"/>
                  <a:t> bánh </a:t>
                </a:r>
                <a:r>
                  <a:rPr lang="en-US" dirty="0" err="1"/>
                  <a:t>nướng</a:t>
                </a:r>
                <a:r>
                  <a:rPr lang="en-US" dirty="0"/>
                  <a:t> </a:t>
                </a:r>
                <a:r>
                  <a:rPr lang="en-US" dirty="0" err="1"/>
                  <a:t>và</a:t>
                </a:r>
                <a:r>
                  <a:rPr lang="en-US" dirty="0"/>
                  <a:t> </a:t>
                </a:r>
                <a:r>
                  <a:rPr lang="en-US" dirty="0" err="1"/>
                  <a:t>số</a:t>
                </a:r>
                <a:r>
                  <a:rPr lang="en-US" dirty="0"/>
                  <a:t> bánh </a:t>
                </a:r>
                <a:r>
                  <a:rPr lang="en-US" dirty="0" err="1"/>
                  <a:t>dẻo</a:t>
                </a:r>
                <a:r>
                  <a:rPr lang="en-US" dirty="0"/>
                  <a:t> </a:t>
                </a:r>
                <a:r>
                  <a:rPr lang="en-US" dirty="0" err="1"/>
                  <a:t>doanh</a:t>
                </a:r>
                <a:r>
                  <a:rPr lang="en-US" dirty="0"/>
                  <a:t> </a:t>
                </a:r>
                <a:r>
                  <a:rPr lang="en-US" dirty="0" err="1"/>
                  <a:t>nghiệp</a:t>
                </a:r>
                <a:r>
                  <a:rPr lang="en-US" dirty="0"/>
                  <a:t> </a:t>
                </a:r>
                <a:r>
                  <a:rPr lang="en-US" dirty="0" err="1"/>
                  <a:t>dự</a:t>
                </a:r>
                <a:r>
                  <a:rPr lang="en-US" dirty="0"/>
                  <a:t> </a:t>
                </a:r>
                <a:r>
                  <a:rPr lang="en-US" dirty="0" err="1"/>
                  <a:t>định</a:t>
                </a:r>
                <a:r>
                  <a:rPr lang="en-US" dirty="0"/>
                  <a:t> </a:t>
                </a:r>
                <a:r>
                  <a:rPr lang="en-US" dirty="0" err="1"/>
                  <a:t>sản</a:t>
                </a:r>
                <a:r>
                  <a:rPr lang="en-US" dirty="0"/>
                  <a:t> </a:t>
                </a:r>
                <a:r>
                  <a:rPr lang="en-US" dirty="0" err="1"/>
                  <a:t>xuất</a:t>
                </a:r>
                <a:r>
                  <a:rPr lang="en-US" dirty="0"/>
                  <a:t>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ℕ</m:t>
                        </m:r>
                      </m:e>
                    </m:d>
                  </m:oMath>
                </a14:m>
                <a:r>
                  <a:rPr lang="en-US" dirty="0"/>
                  <a:t>. </a:t>
                </a:r>
                <a:r>
                  <a:rPr lang="en-US" dirty="0" err="1"/>
                  <a:t>Nêu</a:t>
                </a:r>
                <a:r>
                  <a:rPr lang="en-US" dirty="0"/>
                  <a:t> </a:t>
                </a:r>
                <a:r>
                  <a:rPr lang="en-US" dirty="0" err="1"/>
                  <a:t>điều</a:t>
                </a:r>
                <a:r>
                  <a:rPr lang="en-US" dirty="0"/>
                  <a:t> </a:t>
                </a:r>
                <a:r>
                  <a:rPr lang="en-US" dirty="0" err="1"/>
                  <a:t>kiện</a:t>
                </a:r>
                <a:r>
                  <a:rPr lang="en-US" dirty="0"/>
                  <a:t> </a:t>
                </a:r>
                <a:r>
                  <a:rPr lang="en-US" dirty="0" err="1"/>
                  <a:t>ràng</a:t>
                </a:r>
                <a:r>
                  <a:rPr lang="en-US" dirty="0"/>
                  <a:t> </a:t>
                </a:r>
                <a:r>
                  <a:rPr lang="en-US" dirty="0" err="1"/>
                  <a:t>buộc</a:t>
                </a:r>
                <a:r>
                  <a:rPr lang="en-US" dirty="0"/>
                  <a:t> </a:t>
                </a:r>
                <a:r>
                  <a:rPr lang="en-US" dirty="0" err="1"/>
                  <a:t>đối</a:t>
                </a:r>
                <a:r>
                  <a:rPr lang="en-US" dirty="0"/>
                  <a:t> </a:t>
                </a:r>
                <a:r>
                  <a:rPr lang="en-US" dirty="0" err="1"/>
                  <a:t>với</a:t>
                </a:r>
                <a:r>
                  <a:rPr lang="en-US" dirty="0"/>
                  <a:t> </a:t>
                </a:r>
                <a14:m>
                  <m:oMath xmlns:m="http://schemas.openxmlformats.org/officeDocument/2006/math">
                    <m:r>
                      <a:rPr lang="en-US" i="1" dirty="0" smtClean="0">
                        <a:latin typeface="Cambria Math" panose="02040503050406030204" pitchFamily="18" charset="0"/>
                      </a:rPr>
                      <m:t>𝑥</m:t>
                    </m:r>
                  </m:oMath>
                </a14:m>
                <a:r>
                  <a:rPr lang="en-US" dirty="0"/>
                  <a:t> </a:t>
                </a:r>
                <a:r>
                  <a:rPr lang="en-US" dirty="0" err="1"/>
                  <a:t>và</a:t>
                </a:r>
                <a:r>
                  <a:rPr lang="en-US" dirty="0"/>
                  <a:t> </a:t>
                </a:r>
                <a14:m>
                  <m:oMath xmlns:m="http://schemas.openxmlformats.org/officeDocument/2006/math">
                    <m:r>
                      <a:rPr lang="en-US" i="1" dirty="0" smtClean="0">
                        <a:latin typeface="Cambria Math" panose="02040503050406030204" pitchFamily="18" charset="0"/>
                      </a:rPr>
                      <m:t>𝑦</m:t>
                    </m:r>
                  </m:oMath>
                </a14:m>
                <a:r>
                  <a:rPr lang="en-US" dirty="0"/>
                  <a:t> </a:t>
                </a:r>
                <a:r>
                  <a:rPr lang="en-US" dirty="0" err="1"/>
                  <a:t>để</a:t>
                </a:r>
                <a:r>
                  <a:rPr lang="en-US" dirty="0"/>
                  <a:t> </a:t>
                </a:r>
                <a:r>
                  <a:rPr lang="en-US" dirty="0" err="1"/>
                  <a:t>lượng</a:t>
                </a:r>
                <a:r>
                  <a:rPr lang="en-US" dirty="0"/>
                  <a:t> </a:t>
                </a:r>
                <a:r>
                  <a:rPr lang="en-US" dirty="0" err="1"/>
                  <a:t>đường</a:t>
                </a:r>
                <a:r>
                  <a:rPr lang="en-US" dirty="0"/>
                  <a:t> </a:t>
                </a:r>
                <a:r>
                  <a:rPr lang="en-US" dirty="0" err="1"/>
                  <a:t>sản</a:t>
                </a:r>
                <a:r>
                  <a:rPr lang="en-US" dirty="0"/>
                  <a:t> </a:t>
                </a:r>
                <a:r>
                  <a:rPr lang="en-US" dirty="0" err="1"/>
                  <a:t>xuất</a:t>
                </a:r>
                <a:r>
                  <a:rPr lang="en-US" dirty="0"/>
                  <a:t> </a:t>
                </a:r>
                <a:r>
                  <a:rPr lang="en-US" dirty="0" err="1"/>
                  <a:t>không</a:t>
                </a:r>
                <a:r>
                  <a:rPr lang="en-US" dirty="0"/>
                  <a:t> </a:t>
                </a:r>
                <a:r>
                  <a:rPr lang="en-US" dirty="0" err="1"/>
                  <a:t>vượt</a:t>
                </a:r>
                <a:r>
                  <a:rPr lang="en-US" dirty="0"/>
                  <a:t> </a:t>
                </a:r>
                <a:r>
                  <a:rPr lang="en-US" dirty="0" err="1"/>
                  <a:t>quá</a:t>
                </a:r>
                <a:r>
                  <a:rPr lang="en-US" dirty="0"/>
                  <a:t> </a:t>
                </a:r>
                <a:r>
                  <a:rPr lang="en-US" dirty="0" err="1"/>
                  <a:t>lượng</a:t>
                </a:r>
                <a:r>
                  <a:rPr lang="en-US" dirty="0"/>
                  <a:t> </a:t>
                </a:r>
                <a:r>
                  <a:rPr lang="en-US" dirty="0" err="1"/>
                  <a:t>đường</a:t>
                </a:r>
                <a:r>
                  <a:rPr lang="en-US" dirty="0"/>
                  <a:t> </a:t>
                </a:r>
                <a:r>
                  <a:rPr lang="en-US" dirty="0" err="1"/>
                  <a:t>nhập</a:t>
                </a:r>
                <a:r>
                  <a:rPr lang="en-US" dirty="0"/>
                  <a:t> </a:t>
                </a:r>
                <a:r>
                  <a:rPr lang="en-US" dirty="0" err="1"/>
                  <a:t>về</a:t>
                </a:r>
                <a:r>
                  <a:rPr lang="en-US" dirty="0"/>
                  <a:t>.</a:t>
                </a:r>
              </a:p>
            </p:txBody>
          </p:sp>
        </mc:Choice>
        <mc:Fallback xmlns="">
          <p:sp>
            <p:nvSpPr>
              <p:cNvPr id="9" name="Hộp Văn bản 8">
                <a:extLst>
                  <a:ext uri="{FF2B5EF4-FFF2-40B4-BE49-F238E27FC236}">
                    <a16:creationId xmlns:a16="http://schemas.microsoft.com/office/drawing/2014/main" id="{70219594-462E-D0CB-BD8D-7A57D2683BC6}"/>
                  </a:ext>
                </a:extLst>
              </p:cNvPr>
              <p:cNvSpPr txBox="1">
                <a:spLocks noRot="1" noChangeAspect="1" noMove="1" noResize="1" noEditPoints="1" noAdjustHandles="1" noChangeArrowheads="1" noChangeShapeType="1" noTextEdit="1"/>
              </p:cNvSpPr>
              <p:nvPr/>
            </p:nvSpPr>
            <p:spPr>
              <a:xfrm>
                <a:off x="1219200" y="727009"/>
                <a:ext cx="7620000" cy="1287532"/>
              </a:xfrm>
              <a:prstGeom prst="rect">
                <a:avLst/>
              </a:prstGeom>
              <a:blipFill>
                <a:blip r:embed="rId4"/>
                <a:stretch>
                  <a:fillRect l="-640" r="-640" b="-7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1E8B4067-DBD2-7F72-0CFE-811FA6603719}"/>
                  </a:ext>
                </a:extLst>
              </p:cNvPr>
              <p:cNvSpPr txBox="1"/>
              <p:nvPr/>
            </p:nvSpPr>
            <p:spPr>
              <a:xfrm>
                <a:off x="2409682" y="2785154"/>
                <a:ext cx="4153746" cy="1128514"/>
              </a:xfrm>
              <a:prstGeom prst="rect">
                <a:avLst/>
              </a:prstGeom>
              <a:noFill/>
            </p:spPr>
            <p:txBody>
              <a:bodyPr wrap="square">
                <a:spAutoFit/>
              </a:bodyPr>
              <a:lstStyle/>
              <a:p>
                <a:pPr marL="0" marR="0" algn="just">
                  <a:lnSpc>
                    <a:spcPct val="150000"/>
                  </a:lnSpc>
                  <a:spcBef>
                    <a:spcPts val="0"/>
                  </a:spcBef>
                  <a:spcAft>
                    <a:spcPts val="800"/>
                  </a:spcAft>
                  <a:tabLst>
                    <a:tab pos="2399665" algn="l"/>
                  </a:tabLst>
                </a:pPr>
                <a:r>
                  <a:rPr lang="nl-NL" dirty="0">
                    <a:effectLst/>
                    <a:ea typeface="Yu Mincho" panose="02020400000000000000" pitchFamily="18" charset="-128"/>
                    <a:cs typeface="Times New Roman" panose="02020603050405020304" pitchFamily="18" charset="0"/>
                  </a:rPr>
                  <a:t>Điều kiện ràng buộc đối với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oMath>
                </a14:m>
                <a:r>
                  <a:rPr lang="nl-NL" dirty="0">
                    <a:effectLst/>
                    <a:ea typeface="Yu Mincho" panose="02020400000000000000" pitchFamily="18" charset="-128"/>
                    <a:cs typeface="Times New Roman" panose="02020603050405020304" pitchFamily="18" charset="0"/>
                  </a:rPr>
                  <a:t> và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oMath>
                </a14:m>
                <a:r>
                  <a:rPr lang="nl-NL" dirty="0">
                    <a:effectLst/>
                    <a:ea typeface="Yu Mincho" panose="02020400000000000000" pitchFamily="18" charset="-128"/>
                    <a:cs typeface="Times New Roman" panose="02020603050405020304" pitchFamily="18" charset="0"/>
                  </a:rPr>
                  <a:t> là:</a:t>
                </a:r>
                <a:endParaRPr lang="en-US" dirty="0">
                  <a:effectLst/>
                  <a:ea typeface="Calibri" panose="020F0502020204030204" pitchFamily="34" charset="0"/>
                  <a:cs typeface="Times New Roman" panose="02020603050405020304" pitchFamily="18" charset="0"/>
                </a:endParaRPr>
              </a:p>
              <a:p>
                <a:pPr marL="0" marR="0" algn="ctr">
                  <a:lnSpc>
                    <a:spcPct val="150000"/>
                  </a:lnSpc>
                  <a:spcBef>
                    <a:spcPts val="0"/>
                  </a:spcBef>
                  <a:spcAft>
                    <a:spcPts val="800"/>
                  </a:spcAft>
                  <a:tabLst>
                    <a:tab pos="2399665" algn="l"/>
                  </a:tabLst>
                </a:pPr>
                <a14:m>
                  <m:oMathPara xmlns:m="http://schemas.openxmlformats.org/officeDocument/2006/math">
                    <m:oMathParaPr>
                      <m:jc m:val="centerGroup"/>
                    </m:oMathParaPr>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0,06</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+ 0,05</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 500</m:t>
                      </m:r>
                    </m:oMath>
                  </m:oMathPara>
                </a14:m>
                <a:endParaRPr lang="en-US" dirty="0">
                  <a:effectLst/>
                  <a:ea typeface="Calibri" panose="020F0502020204030204" pitchFamily="34" charset="0"/>
                  <a:cs typeface="Times New Roman" panose="02020603050405020304" pitchFamily="18" charset="0"/>
                </a:endParaRPr>
              </a:p>
            </p:txBody>
          </p:sp>
        </mc:Choice>
        <mc:Fallback xmlns="">
          <p:sp>
            <p:nvSpPr>
              <p:cNvPr id="11" name="Hộp Văn bản 10">
                <a:extLst>
                  <a:ext uri="{FF2B5EF4-FFF2-40B4-BE49-F238E27FC236}">
                    <a16:creationId xmlns:a16="http://schemas.microsoft.com/office/drawing/2014/main" id="{1E8B4067-DBD2-7F72-0CFE-811FA6603719}"/>
                  </a:ext>
                </a:extLst>
              </p:cNvPr>
              <p:cNvSpPr txBox="1">
                <a:spLocks noRot="1" noChangeAspect="1" noMove="1" noResize="1" noEditPoints="1" noAdjustHandles="1" noChangeArrowheads="1" noChangeShapeType="1" noTextEdit="1"/>
              </p:cNvSpPr>
              <p:nvPr/>
            </p:nvSpPr>
            <p:spPr>
              <a:xfrm>
                <a:off x="2409682" y="2785154"/>
                <a:ext cx="4153746" cy="1128514"/>
              </a:xfrm>
              <a:prstGeom prst="rect">
                <a:avLst/>
              </a:prstGeom>
              <a:blipFill>
                <a:blip r:embed="rId5"/>
                <a:stretch>
                  <a:fillRect l="-1173"/>
                </a:stretch>
              </a:blipFill>
            </p:spPr>
            <p:txBody>
              <a:bodyPr/>
              <a:lstStyle/>
              <a:p>
                <a:r>
                  <a:rPr lang="en-US">
                    <a:noFill/>
                  </a:rPr>
                  <a:t> </a:t>
                </a:r>
              </a:p>
            </p:txBody>
          </p:sp>
        </mc:Fallback>
      </mc:AlternateContent>
      <p:sp>
        <p:nvSpPr>
          <p:cNvPr id="12" name="Mũi tên: Xuống 11">
            <a:extLst>
              <a:ext uri="{FF2B5EF4-FFF2-40B4-BE49-F238E27FC236}">
                <a16:creationId xmlns:a16="http://schemas.microsoft.com/office/drawing/2014/main" id="{4E53C106-8D95-2920-C8A2-6C6673C90536}"/>
              </a:ext>
            </a:extLst>
          </p:cNvPr>
          <p:cNvSpPr/>
          <p:nvPr/>
        </p:nvSpPr>
        <p:spPr>
          <a:xfrm>
            <a:off x="4296055" y="3905250"/>
            <a:ext cx="381000" cy="395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D57EFCB7-AE0B-5659-D869-CF55D2FA5865}"/>
                  </a:ext>
                </a:extLst>
              </p:cNvPr>
              <p:cNvSpPr txBox="1"/>
              <p:nvPr/>
            </p:nvSpPr>
            <p:spPr>
              <a:xfrm>
                <a:off x="2276755" y="4343886"/>
                <a:ext cx="4419601" cy="369332"/>
              </a:xfrm>
              <a:prstGeom prst="rect">
                <a:avLst/>
              </a:prstGeom>
              <a:noFill/>
            </p:spPr>
            <p:txBody>
              <a:bodyPr wrap="square" rtlCol="0">
                <a:spAutoFit/>
              </a:bodyPr>
              <a:lstStyle/>
              <a:p>
                <a:r>
                  <a:rPr lang="en-US" dirty="0" err="1"/>
                  <a:t>Bất</a:t>
                </a:r>
                <a:r>
                  <a:rPr lang="en-US" dirty="0"/>
                  <a:t> </a:t>
                </a:r>
                <a:r>
                  <a:rPr lang="en-US" dirty="0" err="1"/>
                  <a:t>phương</a:t>
                </a:r>
                <a:r>
                  <a:rPr lang="en-US" dirty="0"/>
                  <a:t> </a:t>
                </a:r>
                <a:r>
                  <a:rPr lang="en-US" dirty="0" err="1"/>
                  <a:t>trình</a:t>
                </a:r>
                <a:r>
                  <a:rPr lang="en-US" dirty="0"/>
                  <a:t> </a:t>
                </a:r>
                <a:r>
                  <a:rPr lang="en-US" dirty="0" err="1"/>
                  <a:t>bậc</a:t>
                </a:r>
                <a:r>
                  <a:rPr lang="en-US" dirty="0"/>
                  <a:t> </a:t>
                </a:r>
                <a:r>
                  <a:rPr lang="en-US" dirty="0" err="1"/>
                  <a:t>nhất</a:t>
                </a:r>
                <a:r>
                  <a:rPr lang="en-US" dirty="0"/>
                  <a:t> </a:t>
                </a:r>
                <a:r>
                  <a:rPr lang="en-US" dirty="0" err="1"/>
                  <a:t>hai</a:t>
                </a:r>
                <a:r>
                  <a:rPr lang="en-US" dirty="0"/>
                  <a:t> </a:t>
                </a:r>
                <a:r>
                  <a:rPr lang="en-US" dirty="0" err="1"/>
                  <a:t>ẩn</a:t>
                </a:r>
                <a:r>
                  <a:rPr lang="en-US" dirty="0"/>
                  <a:t> </a:t>
                </a:r>
                <a14:m>
                  <m:oMath xmlns:m="http://schemas.openxmlformats.org/officeDocument/2006/math">
                    <m:r>
                      <a:rPr lang="en-US" i="1" dirty="0" smtClean="0">
                        <a:latin typeface="Cambria Math" panose="02040503050406030204" pitchFamily="18" charset="0"/>
                      </a:rPr>
                      <m:t>𝑥</m:t>
                    </m:r>
                  </m:oMath>
                </a14:m>
                <a:r>
                  <a:rPr lang="en-US" dirty="0"/>
                  <a:t> </a:t>
                </a:r>
                <a:r>
                  <a:rPr lang="en-US" dirty="0" err="1"/>
                  <a:t>và</a:t>
                </a:r>
                <a:r>
                  <a:rPr lang="en-US" dirty="0"/>
                  <a:t> </a:t>
                </a:r>
                <a14:m>
                  <m:oMath xmlns:m="http://schemas.openxmlformats.org/officeDocument/2006/math">
                    <m:r>
                      <a:rPr lang="en-US" i="1" dirty="0" smtClean="0">
                        <a:latin typeface="Cambria Math" panose="02040503050406030204" pitchFamily="18" charset="0"/>
                      </a:rPr>
                      <m:t>𝑦</m:t>
                    </m:r>
                  </m:oMath>
                </a14:m>
                <a:r>
                  <a:rPr lang="en-US" dirty="0"/>
                  <a:t>.</a:t>
                </a:r>
              </a:p>
            </p:txBody>
          </p:sp>
        </mc:Choice>
        <mc:Fallback xmlns="">
          <p:sp>
            <p:nvSpPr>
              <p:cNvPr id="15" name="Hộp Văn bản 14">
                <a:extLst>
                  <a:ext uri="{FF2B5EF4-FFF2-40B4-BE49-F238E27FC236}">
                    <a16:creationId xmlns:a16="http://schemas.microsoft.com/office/drawing/2014/main" id="{D57EFCB7-AE0B-5659-D869-CF55D2FA5865}"/>
                  </a:ext>
                </a:extLst>
              </p:cNvPr>
              <p:cNvSpPr txBox="1">
                <a:spLocks noRot="1" noChangeAspect="1" noMove="1" noResize="1" noEditPoints="1" noAdjustHandles="1" noChangeArrowheads="1" noChangeShapeType="1" noTextEdit="1"/>
              </p:cNvSpPr>
              <p:nvPr/>
            </p:nvSpPr>
            <p:spPr>
              <a:xfrm>
                <a:off x="2276755" y="4343886"/>
                <a:ext cx="4419601" cy="369332"/>
              </a:xfrm>
              <a:prstGeom prst="rect">
                <a:avLst/>
              </a:prstGeom>
              <a:blipFill>
                <a:blip r:embed="rId6"/>
                <a:stretch>
                  <a:fillRect l="-1103" t="-10000" b="-26667"/>
                </a:stretch>
              </a:blipFill>
            </p:spPr>
            <p:txBody>
              <a:bodyPr/>
              <a:lstStyle/>
              <a:p>
                <a:r>
                  <a:rPr lang="en-US">
                    <a:noFill/>
                  </a:rPr>
                  <a:t> </a:t>
                </a:r>
              </a:p>
            </p:txBody>
          </p:sp>
        </mc:Fallback>
      </mc:AlternateContent>
      <p:sp>
        <p:nvSpPr>
          <p:cNvPr id="16" name="Hộp Văn bản 15">
            <a:extLst>
              <a:ext uri="{FF2B5EF4-FFF2-40B4-BE49-F238E27FC236}">
                <a16:creationId xmlns:a16="http://schemas.microsoft.com/office/drawing/2014/main" id="{FCB9D54F-B41E-E723-3D7A-2B36A987F641}"/>
              </a:ext>
            </a:extLst>
          </p:cNvPr>
          <p:cNvSpPr txBox="1"/>
          <p:nvPr/>
        </p:nvSpPr>
        <p:spPr>
          <a:xfrm>
            <a:off x="304800" y="357629"/>
            <a:ext cx="5410200" cy="400110"/>
          </a:xfrm>
          <a:prstGeom prst="rect">
            <a:avLst/>
          </a:prstGeom>
          <a:noFill/>
        </p:spPr>
        <p:txBody>
          <a:bodyPr wrap="square" rtlCol="0">
            <a:spAutoFit/>
          </a:bodyPr>
          <a:lstStyle/>
          <a:p>
            <a:r>
              <a:rPr lang="en-US" sz="2000" b="1" dirty="0"/>
              <a:t>I. BẤT PHƯƠNG TRÌNH BẬC NHẤT HAI ẨN</a:t>
            </a:r>
          </a:p>
        </p:txBody>
      </p:sp>
    </p:spTree>
    <p:extLst>
      <p:ext uri="{BB962C8B-B14F-4D97-AF65-F5344CB8AC3E}">
        <p14:creationId xmlns:p14="http://schemas.microsoft.com/office/powerpoint/2010/main" val="267054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p:bldP spid="11" grpId="0"/>
      <p:bldP spid="12"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1" y="-29211"/>
            <a:ext cx="838200" cy="1213353"/>
          </a:xfrm>
          <a:prstGeom prst="rect">
            <a:avLst/>
          </a:prstGeom>
        </p:spPr>
      </p:pic>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3AC63B6F-19BC-4B19-7945-D561A778F0D8}"/>
                  </a:ext>
                </a:extLst>
              </p:cNvPr>
              <p:cNvSpPr txBox="1"/>
              <p:nvPr/>
            </p:nvSpPr>
            <p:spPr>
              <a:xfrm>
                <a:off x="533400" y="473740"/>
                <a:ext cx="8077200" cy="4196020"/>
              </a:xfrm>
              <a:prstGeom prst="rect">
                <a:avLst/>
              </a:prstGeom>
              <a:noFill/>
            </p:spPr>
            <p:txBody>
              <a:bodyPr wrap="square">
                <a:spAutoFit/>
              </a:bodyPr>
              <a:lstStyle/>
              <a:p>
                <a:pPr marL="0" marR="0" algn="just">
                  <a:lnSpc>
                    <a:spcPct val="150000"/>
                  </a:lnSpc>
                  <a:spcBef>
                    <a:spcPts val="0"/>
                  </a:spcBef>
                  <a:tabLst>
                    <a:tab pos="2399665" algn="l"/>
                  </a:tabLst>
                </a:pPr>
                <a:r>
                  <a:rPr lang="nl-NL" b="1" dirty="0">
                    <a:effectLst/>
                    <a:latin typeface="Arial "/>
                    <a:ea typeface="Yu Mincho" panose="02020400000000000000" pitchFamily="18" charset="-128"/>
                    <a:cs typeface="Times New Roman" panose="02020603050405020304" pitchFamily="18" charset="0"/>
                  </a:rPr>
                  <a:t>Kết luận:</a:t>
                </a:r>
                <a:endParaRPr lang="en-US" dirty="0">
                  <a:effectLst/>
                  <a:latin typeface="Arial "/>
                  <a:ea typeface="Calibri" panose="020F0502020204030204" pitchFamily="34" charset="0"/>
                  <a:cs typeface="Times New Roman" panose="02020603050405020304" pitchFamily="18" charset="0"/>
                </a:endParaRPr>
              </a:p>
              <a:p>
                <a:pPr marL="0" marR="0" algn="just">
                  <a:lnSpc>
                    <a:spcPct val="150000"/>
                  </a:lnSpc>
                  <a:spcBef>
                    <a:spcPts val="0"/>
                  </a:spcBef>
                  <a:tabLst>
                    <a:tab pos="2399665" algn="l"/>
                  </a:tabLst>
                </a:pPr>
                <a:r>
                  <a:rPr lang="nl-NL" dirty="0">
                    <a:effectLst/>
                    <a:latin typeface="Arial "/>
                    <a:ea typeface="Yu Mincho" panose="02020400000000000000" pitchFamily="18" charset="-128"/>
                    <a:cs typeface="Times New Roman" panose="02020603050405020304" pitchFamily="18" charset="0"/>
                  </a:rPr>
                  <a:t>- Bất phương trình bậc nhất hai ẩn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nl-NL" dirty="0">
                    <a:effectLst/>
                    <a:latin typeface="Arial "/>
                    <a:ea typeface="Yu Mincho" panose="02020400000000000000" pitchFamily="18" charset="-128"/>
                    <a:cs typeface="Times New Roman" panose="02020603050405020304" pitchFamily="18" charset="0"/>
                  </a:rPr>
                  <a:t>là bất phương trình có một trong các dạng sau: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𝑎𝑥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𝑏𝑦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&lt;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𝑐</m:t>
                    </m:r>
                  </m:oMath>
                </a14:m>
                <a:r>
                  <a:rPr lang="nl-NL" dirty="0">
                    <a:effectLst/>
                    <a:latin typeface="Arial "/>
                    <a:ea typeface="Yu Mincho" panose="02020400000000000000" pitchFamily="18" charset="-128"/>
                    <a:cs typeface="Times New Roman" panose="02020603050405020304" pitchFamily="18" charset="0"/>
                  </a:rPr>
                  <a:t>;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𝑎𝑥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𝑏𝑦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&gt;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𝑐</m:t>
                    </m:r>
                  </m:oMath>
                </a14:m>
                <a:r>
                  <a:rPr lang="nl-NL" dirty="0">
                    <a:effectLst/>
                    <a:latin typeface="Arial "/>
                    <a:ea typeface="Yu Mincho" panose="02020400000000000000" pitchFamily="18" charset="-128"/>
                    <a:cs typeface="Times New Roman" panose="02020603050405020304" pitchFamily="18" charset="0"/>
                  </a:rPr>
                  <a:t>;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𝑎𝑥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𝑏𝑦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𝑐</m:t>
                    </m:r>
                  </m:oMath>
                </a14:m>
                <a:r>
                  <a:rPr lang="nl-NL" dirty="0">
                    <a:effectLst/>
                    <a:latin typeface="Arial "/>
                    <a:ea typeface="Yu Mincho" panose="02020400000000000000" pitchFamily="18" charset="-128"/>
                    <a:cs typeface="Times New Roman" panose="02020603050405020304" pitchFamily="18" charset="0"/>
                  </a:rPr>
                  <a:t>;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𝑎𝑥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𝑏𝑦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𝑐</m:t>
                    </m:r>
                  </m:oMath>
                </a14:m>
                <a:r>
                  <a:rPr lang="nl-NL" dirty="0">
                    <a:effectLst/>
                    <a:latin typeface="Arial "/>
                    <a:ea typeface="Yu Mincho" panose="02020400000000000000" pitchFamily="18" charset="-128"/>
                    <a:cs typeface="Times New Roman" panose="02020603050405020304" pitchFamily="18" charset="0"/>
                  </a:rPr>
                  <a:t>, trong đó: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𝑎</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𝑏</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𝑐</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nl-NL" dirty="0">
                    <a:effectLst/>
                    <a:latin typeface="Arial "/>
                    <a:ea typeface="Yu Mincho" panose="02020400000000000000" pitchFamily="18" charset="-128"/>
                    <a:cs typeface="Times New Roman" panose="02020603050405020304" pitchFamily="18" charset="0"/>
                  </a:rPr>
                  <a:t>là những số thực cho trước với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𝑎</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𝑏</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nl-NL" dirty="0">
                    <a:effectLst/>
                    <a:latin typeface="Arial "/>
                    <a:ea typeface="Yu Mincho" panose="02020400000000000000" pitchFamily="18" charset="-128"/>
                    <a:cs typeface="Times New Roman" panose="02020603050405020304" pitchFamily="18" charset="0"/>
                  </a:rPr>
                  <a:t>không đồng thời bằng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0;</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nl-NL" dirty="0">
                    <a:effectLst/>
                    <a:latin typeface="Arial "/>
                    <a:ea typeface="Yu Mincho" panose="02020400000000000000" pitchFamily="18" charset="-128"/>
                    <a:cs typeface="Times New Roman" panose="02020603050405020304" pitchFamily="18" charset="0"/>
                  </a:rPr>
                  <a:t>và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oMath>
                </a14:m>
                <a:r>
                  <a:rPr lang="nl-NL" dirty="0">
                    <a:effectLst/>
                    <a:latin typeface="Arial "/>
                    <a:ea typeface="Yu Mincho" panose="02020400000000000000" pitchFamily="18" charset="-128"/>
                    <a:cs typeface="Times New Roman" panose="02020603050405020304" pitchFamily="18" charset="0"/>
                  </a:rPr>
                  <a:t> là các ẩn.</a:t>
                </a:r>
                <a:endParaRPr lang="en-US" dirty="0">
                  <a:effectLst/>
                  <a:latin typeface="Arial "/>
                  <a:ea typeface="Calibri" panose="020F0502020204030204" pitchFamily="34" charset="0"/>
                  <a:cs typeface="Times New Roman" panose="02020603050405020304" pitchFamily="18" charset="0"/>
                </a:endParaRPr>
              </a:p>
              <a:p>
                <a:pPr marL="0" marR="0" algn="just">
                  <a:lnSpc>
                    <a:spcPct val="150000"/>
                  </a:lnSpc>
                  <a:spcBef>
                    <a:spcPts val="0"/>
                  </a:spcBef>
                  <a:tabLst>
                    <a:tab pos="2399665" algn="l"/>
                  </a:tabLst>
                </a:pPr>
                <a:r>
                  <a:rPr lang="nl-NL" dirty="0">
                    <a:effectLst/>
                    <a:latin typeface="Arial "/>
                    <a:ea typeface="Yu Mincho" panose="02020400000000000000" pitchFamily="18" charset="-128"/>
                    <a:cs typeface="Times New Roman" panose="02020603050405020304" pitchFamily="18" charset="0"/>
                  </a:rPr>
                  <a:t>- Cho bất phương trình bậc nhất hai ẩn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𝑎𝑥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𝑏𝑦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&lt;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𝑐</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oMath>
                </a14:m>
                <a:endParaRPr lang="en-US" dirty="0">
                  <a:effectLst/>
                  <a:latin typeface="Arial "/>
                  <a:ea typeface="Calibri" panose="020F0502020204030204" pitchFamily="34" charset="0"/>
                  <a:cs typeface="Times New Roman" panose="02020603050405020304" pitchFamily="18" charset="0"/>
                </a:endParaRPr>
              </a:p>
              <a:p>
                <a:pPr marL="0" marR="0" algn="just">
                  <a:lnSpc>
                    <a:spcPct val="150000"/>
                  </a:lnSpc>
                  <a:spcBef>
                    <a:spcPts val="0"/>
                  </a:spcBef>
                  <a:tabLst>
                    <a:tab pos="2399665" algn="l"/>
                  </a:tabLst>
                </a:pPr>
                <a:r>
                  <a:rPr lang="nl-NL" dirty="0">
                    <a:effectLst/>
                    <a:latin typeface="Arial "/>
                    <a:ea typeface="Yu Mincho" panose="02020400000000000000" pitchFamily="18" charset="-128"/>
                    <a:cs typeface="Times New Roman" panose="02020603050405020304" pitchFamily="18" charset="0"/>
                  </a:rPr>
                  <a:t>Mỗi cặp số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nl-NL" i="1" baseline="-25000" dirty="0">
                        <a:effectLst/>
                        <a:latin typeface="Cambria Math" panose="02040503050406030204" pitchFamily="18" charset="0"/>
                        <a:ea typeface="Yu Mincho" panose="02020400000000000000" pitchFamily="18" charset="-128"/>
                        <a:cs typeface="Times New Roman" panose="02020603050405020304" pitchFamily="18" charset="0"/>
                      </a:rPr>
                      <m:t>0</m:t>
                    </m:r>
                    <m:r>
                      <a:rPr lang="nl-NL" i="1" dirty="0">
                        <a:effectLst/>
                        <a:latin typeface="Cambria Math" panose="02040503050406030204" pitchFamily="18" charset="0"/>
                        <a:ea typeface="Yu Mincho" panose="02020400000000000000" pitchFamily="18" charset="-128"/>
                        <a:cs typeface="Times New Roman" panose="02020603050405020304" pitchFamily="18" charset="0"/>
                      </a:rPr>
                      <m:t>; </m:t>
                    </m:r>
                    <m:r>
                      <a:rPr lang="nl-NL" i="1" dirty="0">
                        <a:effectLst/>
                        <a:latin typeface="Cambria Math" panose="02040503050406030204" pitchFamily="18" charset="0"/>
                        <a:ea typeface="Yu Mincho" panose="02020400000000000000" pitchFamily="18" charset="-128"/>
                        <a:cs typeface="Times New Roman" panose="02020603050405020304" pitchFamily="18" charset="0"/>
                      </a:rPr>
                      <m:t>𝑦</m:t>
                    </m:r>
                    <m:r>
                      <a:rPr lang="nl-NL" i="1" baseline="-25000" dirty="0">
                        <a:effectLst/>
                        <a:latin typeface="Cambria Math" panose="02040503050406030204" pitchFamily="18" charset="0"/>
                        <a:ea typeface="Yu Mincho" panose="02020400000000000000" pitchFamily="18" charset="-128"/>
                        <a:cs typeface="Times New Roman" panose="02020603050405020304" pitchFamily="18" charset="0"/>
                      </a:rPr>
                      <m:t>0</m:t>
                    </m:r>
                    <m:r>
                      <a:rPr lang="nl-NL" i="1" dirty="0">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nl-NL" dirty="0">
                    <a:effectLst/>
                    <a:latin typeface="Arial "/>
                    <a:ea typeface="Yu Mincho" panose="02020400000000000000" pitchFamily="18" charset="-128"/>
                    <a:cs typeface="Times New Roman" panose="02020603050405020304" pitchFamily="18" charset="0"/>
                  </a:rPr>
                  <a:t>sao cho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𝑎𝑥</m:t>
                    </m:r>
                    <m:r>
                      <a:rPr lang="nl-NL" i="1" baseline="-25000" dirty="0">
                        <a:effectLst/>
                        <a:latin typeface="Cambria Math" panose="02040503050406030204" pitchFamily="18" charset="0"/>
                        <a:ea typeface="Yu Mincho" panose="02020400000000000000" pitchFamily="18" charset="-128"/>
                        <a:cs typeface="Times New Roman" panose="02020603050405020304" pitchFamily="18" charset="0"/>
                      </a:rPr>
                      <m:t>0</m:t>
                    </m:r>
                    <m:r>
                      <a:rPr lang="nl-NL" i="1" dirty="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a:effectLst/>
                        <a:latin typeface="Cambria Math" panose="02040503050406030204" pitchFamily="18" charset="0"/>
                        <a:ea typeface="Yu Mincho" panose="02020400000000000000" pitchFamily="18" charset="-128"/>
                        <a:cs typeface="Times New Roman" panose="02020603050405020304" pitchFamily="18" charset="0"/>
                      </a:rPr>
                      <m:t>𝑏𝑦</m:t>
                    </m:r>
                    <m:r>
                      <a:rPr lang="nl-NL" i="1" baseline="-25000" dirty="0">
                        <a:effectLst/>
                        <a:latin typeface="Cambria Math" panose="02040503050406030204" pitchFamily="18" charset="0"/>
                        <a:ea typeface="Yu Mincho" panose="02020400000000000000" pitchFamily="18" charset="-128"/>
                        <a:cs typeface="Times New Roman" panose="02020603050405020304" pitchFamily="18" charset="0"/>
                      </a:rPr>
                      <m:t>0</m:t>
                    </m:r>
                    <m:r>
                      <a:rPr lang="nl-NL" i="1" dirty="0">
                        <a:effectLst/>
                        <a:latin typeface="Cambria Math" panose="02040503050406030204" pitchFamily="18" charset="0"/>
                        <a:ea typeface="Yu Mincho" panose="02020400000000000000" pitchFamily="18" charset="-128"/>
                        <a:cs typeface="Times New Roman" panose="02020603050405020304" pitchFamily="18" charset="0"/>
                      </a:rPr>
                      <m:t>&lt;</m:t>
                    </m:r>
                    <m:r>
                      <a:rPr lang="nl-NL" i="1" dirty="0">
                        <a:effectLst/>
                        <a:latin typeface="Cambria Math" panose="02040503050406030204" pitchFamily="18" charset="0"/>
                        <a:ea typeface="Yu Mincho" panose="02020400000000000000" pitchFamily="18" charset="-128"/>
                        <a:cs typeface="Times New Roman" panose="02020603050405020304" pitchFamily="18" charset="0"/>
                      </a:rPr>
                      <m:t>𝑐</m:t>
                    </m:r>
                    <m:r>
                      <a:rPr lang="nl-NL" i="1" dirty="0">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nl-NL" dirty="0">
                    <a:effectLst/>
                    <a:latin typeface="Arial "/>
                    <a:ea typeface="Yu Mincho" panose="02020400000000000000" pitchFamily="18" charset="-128"/>
                    <a:cs typeface="Times New Roman" panose="02020603050405020304" pitchFamily="18" charset="0"/>
                  </a:rPr>
                  <a:t>được gọi là một nghiệm của bất phương trình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dirty="0">
                    <a:effectLst/>
                    <a:latin typeface="Arial "/>
                    <a:ea typeface="Yu Mincho" panose="02020400000000000000" pitchFamily="18" charset="-128"/>
                    <a:cs typeface="Times New Roman" panose="02020603050405020304" pitchFamily="18" charset="0"/>
                  </a:rPr>
                  <a:t>.</a:t>
                </a:r>
                <a:endParaRPr lang="en-US" dirty="0">
                  <a:effectLst/>
                  <a:latin typeface="Arial "/>
                  <a:ea typeface="Calibri" panose="020F0502020204030204" pitchFamily="34" charset="0"/>
                  <a:cs typeface="Times New Roman" panose="02020603050405020304" pitchFamily="18" charset="0"/>
                </a:endParaRPr>
              </a:p>
              <a:p>
                <a:pPr marL="0" marR="0" algn="just">
                  <a:lnSpc>
                    <a:spcPct val="150000"/>
                  </a:lnSpc>
                  <a:spcBef>
                    <a:spcPts val="0"/>
                  </a:spcBef>
                  <a:tabLst>
                    <a:tab pos="2399665" algn="l"/>
                  </a:tabLst>
                </a:pPr>
                <a:r>
                  <a:rPr lang="nl-NL" dirty="0">
                    <a:effectLst/>
                    <a:latin typeface="Arial "/>
                    <a:ea typeface="Yu Mincho" panose="02020400000000000000" pitchFamily="18" charset="-128"/>
                    <a:cs typeface="Times New Roman" panose="02020603050405020304" pitchFamily="18" charset="0"/>
                  </a:rPr>
                  <a:t>Trong mặt phẳng tọa độ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𝑂𝑥𝑦</m:t>
                    </m:r>
                  </m:oMath>
                </a14:m>
                <a:r>
                  <a:rPr lang="nl-NL" dirty="0">
                    <a:effectLst/>
                    <a:latin typeface="Arial "/>
                    <a:ea typeface="Yu Mincho" panose="02020400000000000000" pitchFamily="18" charset="-128"/>
                    <a:cs typeface="Times New Roman" panose="02020603050405020304" pitchFamily="18" charset="0"/>
                  </a:rPr>
                  <a:t>, tập hợp các điểm có tọa độ là nghiệm của bất phương trình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dirty="0">
                    <a:effectLst/>
                    <a:latin typeface="Arial "/>
                    <a:ea typeface="Yu Mincho" panose="02020400000000000000" pitchFamily="18" charset="-128"/>
                    <a:cs typeface="Times New Roman" panose="02020603050405020304" pitchFamily="18" charset="0"/>
                  </a:rPr>
                  <a:t> được gọi là miền nghiệm của bất phương trình đó.</a:t>
                </a:r>
                <a:endParaRPr lang="en-US" dirty="0">
                  <a:effectLst/>
                  <a:latin typeface="Arial "/>
                  <a:ea typeface="Calibri" panose="020F0502020204030204" pitchFamily="34" charset="0"/>
                  <a:cs typeface="Times New Roman" panose="02020603050405020304" pitchFamily="18" charset="0"/>
                </a:endParaRPr>
              </a:p>
            </p:txBody>
          </p:sp>
        </mc:Choice>
        <mc:Fallback xmlns="">
          <p:sp>
            <p:nvSpPr>
              <p:cNvPr id="4" name="Hộp Văn bản 3">
                <a:extLst>
                  <a:ext uri="{FF2B5EF4-FFF2-40B4-BE49-F238E27FC236}">
                    <a16:creationId xmlns:a16="http://schemas.microsoft.com/office/drawing/2014/main" id="{3AC63B6F-19BC-4B19-7945-D561A778F0D8}"/>
                  </a:ext>
                </a:extLst>
              </p:cNvPr>
              <p:cNvSpPr txBox="1">
                <a:spLocks noRot="1" noChangeAspect="1" noMove="1" noResize="1" noEditPoints="1" noAdjustHandles="1" noChangeArrowheads="1" noChangeShapeType="1" noTextEdit="1"/>
              </p:cNvSpPr>
              <p:nvPr/>
            </p:nvSpPr>
            <p:spPr>
              <a:xfrm>
                <a:off x="533400" y="473740"/>
                <a:ext cx="8077200" cy="4196020"/>
              </a:xfrm>
              <a:prstGeom prst="rect">
                <a:avLst/>
              </a:prstGeom>
              <a:blipFill>
                <a:blip r:embed="rId4"/>
                <a:stretch>
                  <a:fillRect l="-679" r="-1358" b="-1453"/>
                </a:stretch>
              </a:blipFill>
            </p:spPr>
            <p:txBody>
              <a:bodyPr/>
              <a:lstStyle/>
              <a:p>
                <a:r>
                  <a:rPr lang="en-US">
                    <a:noFill/>
                  </a:rPr>
                  <a:t> </a:t>
                </a:r>
              </a:p>
            </p:txBody>
          </p:sp>
        </mc:Fallback>
      </mc:AlternateContent>
    </p:spTree>
    <p:extLst>
      <p:ext uri="{BB962C8B-B14F-4D97-AF65-F5344CB8AC3E}">
        <p14:creationId xmlns:p14="http://schemas.microsoft.com/office/powerpoint/2010/main" val="328387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22287" y="275146"/>
            <a:ext cx="1026793" cy="1433810"/>
          </a:xfrm>
          <a:prstGeom prst="rect">
            <a:avLst/>
          </a:prstGeom>
        </p:spPr>
      </p:pic>
      <p:sp>
        <p:nvSpPr>
          <p:cNvPr id="3" name="Hình Bầu dục 2">
            <a:extLst>
              <a:ext uri="{FF2B5EF4-FFF2-40B4-BE49-F238E27FC236}">
                <a16:creationId xmlns:a16="http://schemas.microsoft.com/office/drawing/2014/main" id="{0F279F8A-B564-FAF7-5BBB-BC3CDCFADC31}"/>
              </a:ext>
            </a:extLst>
          </p:cNvPr>
          <p:cNvSpPr/>
          <p:nvPr/>
        </p:nvSpPr>
        <p:spPr>
          <a:xfrm>
            <a:off x="510540" y="430882"/>
            <a:ext cx="1464052" cy="609600"/>
          </a:xfrm>
          <a:prstGeom prst="ellipse">
            <a:avLst/>
          </a:prstGeom>
          <a:solidFill>
            <a:schemeClr val="accent2">
              <a:lumMod val="60000"/>
              <a:lumOff val="40000"/>
            </a:schemeClr>
          </a:solidFill>
        </p:spPr>
        <p:style>
          <a:lnRef idx="1">
            <a:schemeClr val="accent4"/>
          </a:lnRef>
          <a:fillRef idx="1001">
            <a:schemeClr val="lt1"/>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8461633C-AB71-2D0D-2BB5-44F5E1819C38}"/>
                  </a:ext>
                </a:extLst>
              </p:cNvPr>
              <p:cNvSpPr txBox="1"/>
              <p:nvPr/>
            </p:nvSpPr>
            <p:spPr>
              <a:xfrm>
                <a:off x="1995064" y="337577"/>
                <a:ext cx="5562600" cy="872034"/>
              </a:xfrm>
              <a:prstGeom prst="rect">
                <a:avLst/>
              </a:prstGeom>
              <a:noFill/>
            </p:spPr>
            <p:txBody>
              <a:bodyPr wrap="square" rtlCol="0">
                <a:spAutoFit/>
              </a:bodyPr>
              <a:lstStyle/>
              <a:p>
                <a:pPr>
                  <a:lnSpc>
                    <a:spcPct val="150000"/>
                  </a:lnSpc>
                </a:pPr>
                <a:r>
                  <a:rPr lang="en-US" dirty="0"/>
                  <a:t>Cặp </a:t>
                </a:r>
                <a:r>
                  <a:rPr lang="en-US" dirty="0" err="1"/>
                  <a:t>số</a:t>
                </a:r>
                <a:r>
                  <a:rPr lang="en-US" dirty="0"/>
                  <a:t> </a:t>
                </a:r>
                <a:r>
                  <a:rPr lang="en-US" dirty="0" err="1"/>
                  <a:t>nào</a:t>
                </a:r>
                <a:r>
                  <a:rPr lang="en-US" dirty="0"/>
                  <a:t> </a:t>
                </a:r>
                <a:r>
                  <a:rPr lang="en-US" dirty="0" err="1"/>
                  <a:t>sau</a:t>
                </a:r>
                <a:r>
                  <a:rPr lang="en-US" dirty="0"/>
                  <a:t> </a:t>
                </a:r>
                <a:r>
                  <a:rPr lang="en-US" dirty="0" err="1"/>
                  <a:t>đây</a:t>
                </a:r>
                <a:r>
                  <a:rPr lang="en-US" dirty="0"/>
                  <a:t> </a:t>
                </a:r>
                <a:r>
                  <a:rPr lang="en-US" dirty="0" err="1"/>
                  <a:t>là</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p>
              <a:p>
                <a:pPr>
                  <a:lnSpc>
                    <a:spcPct val="150000"/>
                  </a:lnSpc>
                </a:pP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+2</m:t>
                    </m:r>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≥−5</m:t>
                    </m:r>
                  </m:oMath>
                </a14:m>
                <a:r>
                  <a:rPr lang="en-US" dirty="0"/>
                  <a:t>?</a:t>
                </a:r>
              </a:p>
            </p:txBody>
          </p:sp>
        </mc:Choice>
        <mc:Fallback xmlns="">
          <p:sp>
            <p:nvSpPr>
              <p:cNvPr id="4" name="Hộp Văn bản 3">
                <a:extLst>
                  <a:ext uri="{FF2B5EF4-FFF2-40B4-BE49-F238E27FC236}">
                    <a16:creationId xmlns:a16="http://schemas.microsoft.com/office/drawing/2014/main" id="{8461633C-AB71-2D0D-2BB5-44F5E1819C38}"/>
                  </a:ext>
                </a:extLst>
              </p:cNvPr>
              <p:cNvSpPr txBox="1">
                <a:spLocks noRot="1" noChangeAspect="1" noMove="1" noResize="1" noEditPoints="1" noAdjustHandles="1" noChangeArrowheads="1" noChangeShapeType="1" noTextEdit="1"/>
              </p:cNvSpPr>
              <p:nvPr/>
            </p:nvSpPr>
            <p:spPr>
              <a:xfrm>
                <a:off x="1995064" y="337577"/>
                <a:ext cx="5562600" cy="872034"/>
              </a:xfrm>
              <a:prstGeom prst="rect">
                <a:avLst/>
              </a:prstGeom>
              <a:blipFill>
                <a:blip r:embed="rId4"/>
                <a:stretch>
                  <a:fillRect l="-876" r="-548"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4EB1BA2B-88B4-5902-F8BE-F3321DDDDBD0}"/>
                  </a:ext>
                </a:extLst>
              </p:cNvPr>
              <p:cNvSpPr txBox="1"/>
              <p:nvPr/>
            </p:nvSpPr>
            <p:spPr>
              <a:xfrm>
                <a:off x="916400" y="1289549"/>
                <a:ext cx="1299087" cy="369332"/>
              </a:xfrm>
              <a:prstGeom prst="rect">
                <a:avLst/>
              </a:prstGeom>
              <a:noFill/>
            </p:spPr>
            <p:txBody>
              <a:bodyPr wrap="square" rtlCol="0">
                <a:spAutoFit/>
              </a:bodyPr>
              <a:lstStyle/>
              <a:p>
                <a:r>
                  <a:rPr lang="en-US" dirty="0"/>
                  <a:t>a)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2;−1</m:t>
                        </m:r>
                      </m:e>
                    </m:d>
                  </m:oMath>
                </a14:m>
                <a:endParaRPr lang="en-US" dirty="0"/>
              </a:p>
            </p:txBody>
          </p:sp>
        </mc:Choice>
        <mc:Fallback xmlns="">
          <p:sp>
            <p:nvSpPr>
              <p:cNvPr id="5" name="Hộp Văn bản 4">
                <a:extLst>
                  <a:ext uri="{FF2B5EF4-FFF2-40B4-BE49-F238E27FC236}">
                    <a16:creationId xmlns:a16="http://schemas.microsoft.com/office/drawing/2014/main" id="{4EB1BA2B-88B4-5902-F8BE-F3321DDDDBD0}"/>
                  </a:ext>
                </a:extLst>
              </p:cNvPr>
              <p:cNvSpPr txBox="1">
                <a:spLocks noRot="1" noChangeAspect="1" noMove="1" noResize="1" noEditPoints="1" noAdjustHandles="1" noChangeArrowheads="1" noChangeShapeType="1" noTextEdit="1"/>
              </p:cNvSpPr>
              <p:nvPr/>
            </p:nvSpPr>
            <p:spPr>
              <a:xfrm>
                <a:off x="916400" y="1289549"/>
                <a:ext cx="1299087" cy="369332"/>
              </a:xfrm>
              <a:prstGeom prst="rect">
                <a:avLst/>
              </a:prstGeom>
              <a:blipFill>
                <a:blip r:embed="rId5"/>
                <a:stretch>
                  <a:fillRect l="-3756"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485031BC-72F7-1872-35D7-2C9590DB7316}"/>
                  </a:ext>
                </a:extLst>
              </p:cNvPr>
              <p:cNvSpPr txBox="1"/>
              <p:nvPr/>
            </p:nvSpPr>
            <p:spPr>
              <a:xfrm>
                <a:off x="3815688" y="1285924"/>
                <a:ext cx="1299087" cy="369332"/>
              </a:xfrm>
              <a:prstGeom prst="rect">
                <a:avLst/>
              </a:prstGeom>
              <a:noFill/>
            </p:spPr>
            <p:txBody>
              <a:bodyPr wrap="square" rtlCol="0">
                <a:spAutoFit/>
              </a:bodyPr>
              <a:lstStyle/>
              <a:p>
                <a:r>
                  <a:rPr lang="en-US" dirty="0"/>
                  <a:t>b)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−2;0</m:t>
                        </m:r>
                      </m:e>
                    </m:d>
                  </m:oMath>
                </a14:m>
                <a:endParaRPr lang="en-US" dirty="0"/>
              </a:p>
            </p:txBody>
          </p:sp>
        </mc:Choice>
        <mc:Fallback xmlns="">
          <p:sp>
            <p:nvSpPr>
              <p:cNvPr id="6" name="Hộp Văn bản 5">
                <a:extLst>
                  <a:ext uri="{FF2B5EF4-FFF2-40B4-BE49-F238E27FC236}">
                    <a16:creationId xmlns:a16="http://schemas.microsoft.com/office/drawing/2014/main" id="{485031BC-72F7-1872-35D7-2C9590DB7316}"/>
                  </a:ext>
                </a:extLst>
              </p:cNvPr>
              <p:cNvSpPr txBox="1">
                <a:spLocks noRot="1" noChangeAspect="1" noMove="1" noResize="1" noEditPoints="1" noAdjustHandles="1" noChangeArrowheads="1" noChangeShapeType="1" noTextEdit="1"/>
              </p:cNvSpPr>
              <p:nvPr/>
            </p:nvSpPr>
            <p:spPr>
              <a:xfrm>
                <a:off x="3815688" y="1285924"/>
                <a:ext cx="1299087" cy="369332"/>
              </a:xfrm>
              <a:prstGeom prst="rect">
                <a:avLst/>
              </a:prstGeom>
              <a:blipFill>
                <a:blip r:embed="rId6"/>
                <a:stretch>
                  <a:fillRect l="-4225"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53DB74B3-5B25-5E59-A875-8530A57DF965}"/>
                  </a:ext>
                </a:extLst>
              </p:cNvPr>
              <p:cNvSpPr txBox="1"/>
              <p:nvPr/>
            </p:nvSpPr>
            <p:spPr>
              <a:xfrm>
                <a:off x="6558887" y="1285924"/>
                <a:ext cx="1371600" cy="369332"/>
              </a:xfrm>
              <a:prstGeom prst="rect">
                <a:avLst/>
              </a:prstGeom>
              <a:noFill/>
            </p:spPr>
            <p:txBody>
              <a:bodyPr wrap="square" rtlCol="0">
                <a:spAutoFit/>
              </a:bodyPr>
              <a:lstStyle/>
              <a:p>
                <a:r>
                  <a:rPr lang="en-US" dirty="0"/>
                  <a:t>c)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−1;−1</m:t>
                        </m:r>
                      </m:e>
                    </m:d>
                  </m:oMath>
                </a14:m>
                <a:endParaRPr lang="en-US" dirty="0"/>
              </a:p>
            </p:txBody>
          </p:sp>
        </mc:Choice>
        <mc:Fallback xmlns="">
          <p:sp>
            <p:nvSpPr>
              <p:cNvPr id="7" name="Hộp Văn bản 6">
                <a:extLst>
                  <a:ext uri="{FF2B5EF4-FFF2-40B4-BE49-F238E27FC236}">
                    <a16:creationId xmlns:a16="http://schemas.microsoft.com/office/drawing/2014/main" id="{53DB74B3-5B25-5E59-A875-8530A57DF965}"/>
                  </a:ext>
                </a:extLst>
              </p:cNvPr>
              <p:cNvSpPr txBox="1">
                <a:spLocks noRot="1" noChangeAspect="1" noMove="1" noResize="1" noEditPoints="1" noAdjustHandles="1" noChangeArrowheads="1" noChangeShapeType="1" noTextEdit="1"/>
              </p:cNvSpPr>
              <p:nvPr/>
            </p:nvSpPr>
            <p:spPr>
              <a:xfrm>
                <a:off x="6558887" y="1285924"/>
                <a:ext cx="1371600" cy="369332"/>
              </a:xfrm>
              <a:prstGeom prst="rect">
                <a:avLst/>
              </a:prstGeom>
              <a:blipFill>
                <a:blip r:embed="rId7"/>
                <a:stretch>
                  <a:fillRect l="-4000" t="-9836" b="-24590"/>
                </a:stretch>
              </a:blipFill>
            </p:spPr>
            <p:txBody>
              <a:bodyPr/>
              <a:lstStyle/>
              <a:p>
                <a:r>
                  <a:rPr lang="en-US">
                    <a:noFill/>
                  </a:rPr>
                  <a:t> </a:t>
                </a:r>
              </a:p>
            </p:txBody>
          </p:sp>
        </mc:Fallback>
      </mc:AlternateContent>
      <p:sp>
        <p:nvSpPr>
          <p:cNvPr id="8" name="Hộp Văn bản 7">
            <a:extLst>
              <a:ext uri="{FF2B5EF4-FFF2-40B4-BE49-F238E27FC236}">
                <a16:creationId xmlns:a16="http://schemas.microsoft.com/office/drawing/2014/main" id="{958207E8-BC36-B2F6-769C-D0BEEEBE714E}"/>
              </a:ext>
            </a:extLst>
          </p:cNvPr>
          <p:cNvSpPr txBox="1"/>
          <p:nvPr/>
        </p:nvSpPr>
        <p:spPr>
          <a:xfrm>
            <a:off x="4051300" y="1754035"/>
            <a:ext cx="685800" cy="369332"/>
          </a:xfrm>
          <a:prstGeom prst="rect">
            <a:avLst/>
          </a:prstGeom>
          <a:noFill/>
        </p:spPr>
        <p:txBody>
          <a:bodyPr wrap="square" rtlCol="0">
            <a:spAutoFit/>
          </a:bodyPr>
          <a:lstStyle/>
          <a:p>
            <a:r>
              <a:rPr lang="en-US" b="1" dirty="0" err="1">
                <a:solidFill>
                  <a:srgbClr val="FF0000"/>
                </a:solidFill>
              </a:rPr>
              <a:t>Giải</a:t>
            </a:r>
            <a:endParaRPr lang="en-US" b="1" dirty="0">
              <a:solidFill>
                <a:srgbClr val="FF0000"/>
              </a:solidFill>
            </a:endParaRPr>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27103461-5AE5-2BB9-1F5E-F56281B9D96C}"/>
                  </a:ext>
                </a:extLst>
              </p:cNvPr>
              <p:cNvSpPr txBox="1"/>
              <p:nvPr/>
            </p:nvSpPr>
            <p:spPr>
              <a:xfrm>
                <a:off x="914400" y="2153391"/>
                <a:ext cx="6861687" cy="872034"/>
              </a:xfrm>
              <a:prstGeom prst="rect">
                <a:avLst/>
              </a:prstGeom>
              <a:noFill/>
            </p:spPr>
            <p:txBody>
              <a:bodyPr wrap="square" rtlCol="0">
                <a:spAutoFit/>
              </a:bodyPr>
              <a:lstStyle/>
              <a:p>
                <a:pPr>
                  <a:lnSpc>
                    <a:spcPct val="150000"/>
                  </a:lnSpc>
                </a:pPr>
                <a:r>
                  <a:rPr lang="en-US" dirty="0"/>
                  <a:t>a) </a:t>
                </a:r>
                <a:r>
                  <a:rPr lang="en-US" dirty="0" err="1"/>
                  <a:t>Thay</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=2, </m:t>
                    </m:r>
                    <m:r>
                      <a:rPr lang="en-US" i="1" dirty="0" smtClean="0">
                        <a:latin typeface="Cambria Math" panose="02040503050406030204" pitchFamily="18" charset="0"/>
                      </a:rPr>
                      <m:t>𝑦</m:t>
                    </m:r>
                    <m:r>
                      <a:rPr lang="en-US" i="1" dirty="0" smtClean="0">
                        <a:latin typeface="Cambria Math" panose="02040503050406030204" pitchFamily="18" charset="0"/>
                      </a:rPr>
                      <m:t>=−1</m:t>
                    </m:r>
                  </m:oMath>
                </a14:m>
                <a:r>
                  <a:rPr lang="en-US" dirty="0"/>
                  <a:t>, ta </a:t>
                </a:r>
                <a:r>
                  <a:rPr lang="en-US" dirty="0" err="1"/>
                  <a:t>có</a:t>
                </a:r>
                <a:r>
                  <a:rPr lang="en-US" dirty="0"/>
                  <a:t>: </a:t>
                </a:r>
                <a14:m>
                  <m:oMath xmlns:m="http://schemas.openxmlformats.org/officeDocument/2006/math">
                    <m:r>
                      <a:rPr lang="en-US" i="1" dirty="0" smtClean="0">
                        <a:latin typeface="Cambria Math" panose="02040503050406030204" pitchFamily="18" charset="0"/>
                      </a:rPr>
                      <m:t>3.2+2.</m:t>
                    </m:r>
                    <m:d>
                      <m:dPr>
                        <m:ctrlPr>
                          <a:rPr lang="en-US" i="1" dirty="0" smtClean="0">
                            <a:latin typeface="Cambria Math" panose="02040503050406030204" pitchFamily="18" charset="0"/>
                          </a:rPr>
                        </m:ctrlPr>
                      </m:dPr>
                      <m:e>
                        <m:r>
                          <a:rPr lang="en-US" i="1" dirty="0" smtClean="0">
                            <a:latin typeface="Cambria Math" panose="02040503050406030204" pitchFamily="18" charset="0"/>
                          </a:rPr>
                          <m:t>−1</m:t>
                        </m:r>
                      </m:e>
                    </m:d>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−5</m:t>
                    </m:r>
                  </m:oMath>
                </a14:m>
                <a:r>
                  <a:rPr lang="en-US" dirty="0"/>
                  <a:t> </a:t>
                </a:r>
                <a:r>
                  <a:rPr lang="en-US" dirty="0" err="1"/>
                  <a:t>là</a:t>
                </a:r>
                <a:r>
                  <a:rPr lang="en-US" dirty="0"/>
                  <a:t> </a:t>
                </a:r>
                <a:r>
                  <a:rPr lang="en-US" dirty="0" err="1"/>
                  <a:t>mệnh</a:t>
                </a:r>
                <a:r>
                  <a:rPr lang="en-US" dirty="0"/>
                  <a:t> </a:t>
                </a:r>
                <a:r>
                  <a:rPr lang="en-US" dirty="0" err="1"/>
                  <a:t>đề</a:t>
                </a:r>
                <a:r>
                  <a:rPr lang="en-US" dirty="0"/>
                  <a:t> </a:t>
                </a:r>
                <a:r>
                  <a:rPr lang="en-US" dirty="0" err="1"/>
                  <a:t>đúng</a:t>
                </a:r>
                <a:r>
                  <a:rPr lang="en-US" dirty="0"/>
                  <a:t>.</a:t>
                </a:r>
              </a:p>
              <a:p>
                <a:pPr>
                  <a:lnSpc>
                    <a:spcPct val="150000"/>
                  </a:lnSpc>
                </a:pPr>
                <a:r>
                  <a:rPr lang="en-US" dirty="0" err="1"/>
                  <a:t>Vậy</a:t>
                </a:r>
                <a:r>
                  <a:rPr lang="en-US" dirty="0"/>
                  <a:t>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2;−1</m:t>
                        </m:r>
                      </m:e>
                    </m:d>
                  </m:oMath>
                </a14:m>
                <a:r>
                  <a:rPr lang="en-US" dirty="0"/>
                  <a:t> </a:t>
                </a:r>
                <a:r>
                  <a:rPr lang="en-US" dirty="0" err="1"/>
                  <a:t>là</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a:t>
                </a:r>
              </a:p>
            </p:txBody>
          </p:sp>
        </mc:Choice>
        <mc:Fallback xmlns="">
          <p:sp>
            <p:nvSpPr>
              <p:cNvPr id="9" name="Hộp Văn bản 8">
                <a:extLst>
                  <a:ext uri="{FF2B5EF4-FFF2-40B4-BE49-F238E27FC236}">
                    <a16:creationId xmlns:a16="http://schemas.microsoft.com/office/drawing/2014/main" id="{27103461-5AE5-2BB9-1F5E-F56281B9D96C}"/>
                  </a:ext>
                </a:extLst>
              </p:cNvPr>
              <p:cNvSpPr txBox="1">
                <a:spLocks noRot="1" noChangeAspect="1" noMove="1" noResize="1" noEditPoints="1" noAdjustHandles="1" noChangeArrowheads="1" noChangeShapeType="1" noTextEdit="1"/>
              </p:cNvSpPr>
              <p:nvPr/>
            </p:nvSpPr>
            <p:spPr>
              <a:xfrm>
                <a:off x="914400" y="2153391"/>
                <a:ext cx="6861687" cy="872034"/>
              </a:xfrm>
              <a:prstGeom prst="rect">
                <a:avLst/>
              </a:prstGeom>
              <a:blipFill>
                <a:blip r:embed="rId8"/>
                <a:stretch>
                  <a:fillRect l="-710" r="-444"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06DF1A74-D184-B49F-6291-B48A7716BB6F}"/>
                  </a:ext>
                </a:extLst>
              </p:cNvPr>
              <p:cNvSpPr txBox="1"/>
              <p:nvPr/>
            </p:nvSpPr>
            <p:spPr>
              <a:xfrm>
                <a:off x="914400" y="3067147"/>
                <a:ext cx="6861687" cy="872034"/>
              </a:xfrm>
              <a:prstGeom prst="rect">
                <a:avLst/>
              </a:prstGeom>
              <a:noFill/>
            </p:spPr>
            <p:txBody>
              <a:bodyPr wrap="square" rtlCol="0">
                <a:spAutoFit/>
              </a:bodyPr>
              <a:lstStyle/>
              <a:p>
                <a:pPr>
                  <a:lnSpc>
                    <a:spcPct val="150000"/>
                  </a:lnSpc>
                </a:pPr>
                <a:r>
                  <a:rPr lang="en-US" dirty="0"/>
                  <a:t>b) </a:t>
                </a:r>
                <a:r>
                  <a:rPr lang="en-US" dirty="0" err="1"/>
                  <a:t>Thay</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=−2, </m:t>
                    </m:r>
                    <m:r>
                      <a:rPr lang="en-US" i="1" dirty="0" smtClean="0">
                        <a:latin typeface="Cambria Math" panose="02040503050406030204" pitchFamily="18" charset="0"/>
                      </a:rPr>
                      <m:t>𝑦</m:t>
                    </m:r>
                    <m:r>
                      <a:rPr lang="en-US" i="1" dirty="0" smtClean="0">
                        <a:latin typeface="Cambria Math" panose="02040503050406030204" pitchFamily="18" charset="0"/>
                      </a:rPr>
                      <m:t>=0</m:t>
                    </m:r>
                  </m:oMath>
                </a14:m>
                <a:r>
                  <a:rPr lang="en-US" dirty="0"/>
                  <a:t>, ta </a:t>
                </a:r>
                <a:r>
                  <a:rPr lang="en-US" dirty="0" err="1"/>
                  <a:t>có</a:t>
                </a:r>
                <a:r>
                  <a:rPr lang="en-US" dirty="0"/>
                  <a:t>: </a:t>
                </a:r>
                <a14:m>
                  <m:oMath xmlns:m="http://schemas.openxmlformats.org/officeDocument/2006/math">
                    <m:r>
                      <a:rPr lang="en-US" i="1" dirty="0" smtClean="0">
                        <a:latin typeface="Cambria Math" panose="02040503050406030204" pitchFamily="18" charset="0"/>
                      </a:rPr>
                      <m:t>3.(−2</m:t>
                    </m:r>
                    <m:r>
                      <a:rPr lang="en-US" b="0" i="1" dirty="0" smtClean="0">
                        <a:latin typeface="Cambria Math" panose="02040503050406030204" pitchFamily="18" charset="0"/>
                      </a:rPr>
                      <m:t>)</m:t>
                    </m:r>
                    <m:r>
                      <a:rPr lang="en-US" i="1" dirty="0" smtClean="0">
                        <a:latin typeface="Cambria Math" panose="02040503050406030204" pitchFamily="18" charset="0"/>
                      </a:rPr>
                      <m:t>+2.</m:t>
                    </m:r>
                    <m:r>
                      <a:rPr lang="en-US" b="0" i="1" dirty="0" smtClean="0">
                        <a:latin typeface="Cambria Math" panose="02040503050406030204" pitchFamily="18" charset="0"/>
                      </a:rPr>
                      <m:t>0</m:t>
                    </m:r>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−5</m:t>
                    </m:r>
                  </m:oMath>
                </a14:m>
                <a:r>
                  <a:rPr lang="en-US" dirty="0"/>
                  <a:t> </a:t>
                </a:r>
                <a:r>
                  <a:rPr lang="en-US" dirty="0" err="1"/>
                  <a:t>là</a:t>
                </a:r>
                <a:r>
                  <a:rPr lang="en-US" dirty="0"/>
                  <a:t> </a:t>
                </a:r>
                <a:r>
                  <a:rPr lang="en-US" dirty="0" err="1"/>
                  <a:t>mệnh</a:t>
                </a:r>
                <a:r>
                  <a:rPr lang="en-US" dirty="0"/>
                  <a:t> </a:t>
                </a:r>
                <a:r>
                  <a:rPr lang="en-US" dirty="0" err="1"/>
                  <a:t>đề</a:t>
                </a:r>
                <a:r>
                  <a:rPr lang="en-US" dirty="0"/>
                  <a:t> </a:t>
                </a:r>
                <a:r>
                  <a:rPr lang="en-US" dirty="0" err="1"/>
                  <a:t>sai</a:t>
                </a:r>
                <a:r>
                  <a:rPr lang="en-US" dirty="0"/>
                  <a:t>.</a:t>
                </a:r>
              </a:p>
              <a:p>
                <a:pPr>
                  <a:lnSpc>
                    <a:spcPct val="150000"/>
                  </a:lnSpc>
                </a:pPr>
                <a:r>
                  <a:rPr lang="en-US" dirty="0" err="1"/>
                  <a:t>Vậy</a:t>
                </a:r>
                <a:r>
                  <a:rPr lang="en-US" dirty="0"/>
                  <a:t>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−2;0</m:t>
                        </m:r>
                      </m:e>
                    </m:d>
                  </m:oMath>
                </a14:m>
                <a:r>
                  <a:rPr lang="en-US" dirty="0"/>
                  <a:t> không là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a:t>
                </a:r>
              </a:p>
            </p:txBody>
          </p:sp>
        </mc:Choice>
        <mc:Fallback xmlns="">
          <p:sp>
            <p:nvSpPr>
              <p:cNvPr id="10" name="Hộp Văn bản 9">
                <a:extLst>
                  <a:ext uri="{FF2B5EF4-FFF2-40B4-BE49-F238E27FC236}">
                    <a16:creationId xmlns:a16="http://schemas.microsoft.com/office/drawing/2014/main" id="{06DF1A74-D184-B49F-6291-B48A7716BB6F}"/>
                  </a:ext>
                </a:extLst>
              </p:cNvPr>
              <p:cNvSpPr txBox="1">
                <a:spLocks noRot="1" noChangeAspect="1" noMove="1" noResize="1" noEditPoints="1" noAdjustHandles="1" noChangeArrowheads="1" noChangeShapeType="1" noTextEdit="1"/>
              </p:cNvSpPr>
              <p:nvPr/>
            </p:nvSpPr>
            <p:spPr>
              <a:xfrm>
                <a:off x="914400" y="3067147"/>
                <a:ext cx="6861687" cy="872034"/>
              </a:xfrm>
              <a:prstGeom prst="rect">
                <a:avLst/>
              </a:prstGeom>
              <a:blipFill>
                <a:blip r:embed="rId9"/>
                <a:stretch>
                  <a:fillRect l="-710"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6D95DECE-71FF-F9C5-B250-6D5CA00D4983}"/>
                  </a:ext>
                </a:extLst>
              </p:cNvPr>
              <p:cNvSpPr txBox="1"/>
              <p:nvPr/>
            </p:nvSpPr>
            <p:spPr>
              <a:xfrm>
                <a:off x="922362" y="3969205"/>
                <a:ext cx="7471287" cy="872034"/>
              </a:xfrm>
              <a:prstGeom prst="rect">
                <a:avLst/>
              </a:prstGeom>
              <a:noFill/>
            </p:spPr>
            <p:txBody>
              <a:bodyPr wrap="square" rtlCol="0">
                <a:spAutoFit/>
              </a:bodyPr>
              <a:lstStyle/>
              <a:p>
                <a:pPr>
                  <a:lnSpc>
                    <a:spcPct val="150000"/>
                  </a:lnSpc>
                </a:pPr>
                <a:r>
                  <a:rPr lang="en-US" dirty="0"/>
                  <a:t>c) </a:t>
                </a:r>
                <a:r>
                  <a:rPr lang="en-US" dirty="0" err="1"/>
                  <a:t>Thay</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=−1, </m:t>
                    </m:r>
                    <m:r>
                      <a:rPr lang="en-US" i="1" dirty="0" smtClean="0">
                        <a:latin typeface="Cambria Math" panose="02040503050406030204" pitchFamily="18" charset="0"/>
                      </a:rPr>
                      <m:t>𝑦</m:t>
                    </m:r>
                    <m:r>
                      <a:rPr lang="en-US" i="1" dirty="0" smtClean="0">
                        <a:latin typeface="Cambria Math" panose="02040503050406030204" pitchFamily="18" charset="0"/>
                      </a:rPr>
                      <m:t>=−1</m:t>
                    </m:r>
                  </m:oMath>
                </a14:m>
                <a:r>
                  <a:rPr lang="en-US" dirty="0"/>
                  <a:t>, ta </a:t>
                </a:r>
                <a:r>
                  <a:rPr lang="en-US" dirty="0" err="1"/>
                  <a:t>có</a:t>
                </a:r>
                <a:r>
                  <a:rPr lang="en-US" dirty="0"/>
                  <a:t>: </a:t>
                </a:r>
                <a14:m>
                  <m:oMath xmlns:m="http://schemas.openxmlformats.org/officeDocument/2006/math">
                    <m:r>
                      <a:rPr lang="en-US" i="1" dirty="0" smtClean="0">
                        <a:latin typeface="Cambria Math" panose="02040503050406030204" pitchFamily="18" charset="0"/>
                      </a:rPr>
                      <m:t>3.(−</m:t>
                    </m:r>
                    <m:r>
                      <a:rPr lang="en-US" b="0" i="1" dirty="0" smtClean="0">
                        <a:latin typeface="Cambria Math" panose="02040503050406030204" pitchFamily="18" charset="0"/>
                      </a:rPr>
                      <m:t>1)+</m:t>
                    </m:r>
                    <m:r>
                      <a:rPr lang="en-US" i="1" dirty="0" smtClean="0">
                        <a:latin typeface="Cambria Math" panose="02040503050406030204" pitchFamily="18" charset="0"/>
                      </a:rPr>
                      <m:t>2.</m:t>
                    </m:r>
                    <m:d>
                      <m:dPr>
                        <m:ctrlPr>
                          <a:rPr lang="en-US" i="1" dirty="0" smtClean="0">
                            <a:latin typeface="Cambria Math" panose="02040503050406030204" pitchFamily="18" charset="0"/>
                          </a:rPr>
                        </m:ctrlPr>
                      </m:dPr>
                      <m:e>
                        <m:r>
                          <a:rPr lang="en-US" i="1" dirty="0" smtClean="0">
                            <a:latin typeface="Cambria Math" panose="02040503050406030204" pitchFamily="18" charset="0"/>
                          </a:rPr>
                          <m:t>−1</m:t>
                        </m:r>
                      </m:e>
                    </m:d>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−5</m:t>
                    </m:r>
                  </m:oMath>
                </a14:m>
                <a:r>
                  <a:rPr lang="en-US" dirty="0"/>
                  <a:t> </a:t>
                </a:r>
                <a:r>
                  <a:rPr lang="en-US" dirty="0" err="1"/>
                  <a:t>là</a:t>
                </a:r>
                <a:r>
                  <a:rPr lang="en-US" dirty="0"/>
                  <a:t> </a:t>
                </a:r>
                <a:r>
                  <a:rPr lang="en-US" dirty="0" err="1"/>
                  <a:t>mệnh</a:t>
                </a:r>
                <a:r>
                  <a:rPr lang="en-US" dirty="0"/>
                  <a:t> </a:t>
                </a:r>
                <a:r>
                  <a:rPr lang="en-US" dirty="0" err="1"/>
                  <a:t>đề</a:t>
                </a:r>
                <a:r>
                  <a:rPr lang="en-US" dirty="0"/>
                  <a:t> </a:t>
                </a:r>
                <a:r>
                  <a:rPr lang="en-US" dirty="0" err="1"/>
                  <a:t>đúng</a:t>
                </a:r>
                <a:r>
                  <a:rPr lang="en-US" dirty="0"/>
                  <a:t>.</a:t>
                </a:r>
              </a:p>
              <a:p>
                <a:pPr>
                  <a:lnSpc>
                    <a:spcPct val="150000"/>
                  </a:lnSpc>
                </a:pPr>
                <a:r>
                  <a:rPr lang="en-US" dirty="0" err="1"/>
                  <a:t>Vậy</a:t>
                </a:r>
                <a:r>
                  <a:rPr lang="en-US" dirty="0"/>
                  <a:t>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−1;−1</m:t>
                        </m:r>
                      </m:e>
                    </m:d>
                  </m:oMath>
                </a14:m>
                <a:r>
                  <a:rPr lang="en-US" dirty="0"/>
                  <a:t> </a:t>
                </a:r>
                <a:r>
                  <a:rPr lang="en-US" dirty="0" err="1"/>
                  <a:t>là</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a:t>
                </a:r>
              </a:p>
            </p:txBody>
          </p:sp>
        </mc:Choice>
        <mc:Fallback xmlns="">
          <p:sp>
            <p:nvSpPr>
              <p:cNvPr id="11" name="Hộp Văn bản 10">
                <a:extLst>
                  <a:ext uri="{FF2B5EF4-FFF2-40B4-BE49-F238E27FC236}">
                    <a16:creationId xmlns:a16="http://schemas.microsoft.com/office/drawing/2014/main" id="{6D95DECE-71FF-F9C5-B250-6D5CA00D4983}"/>
                  </a:ext>
                </a:extLst>
              </p:cNvPr>
              <p:cNvSpPr txBox="1">
                <a:spLocks noRot="1" noChangeAspect="1" noMove="1" noResize="1" noEditPoints="1" noAdjustHandles="1" noChangeArrowheads="1" noChangeShapeType="1" noTextEdit="1"/>
              </p:cNvSpPr>
              <p:nvPr/>
            </p:nvSpPr>
            <p:spPr>
              <a:xfrm>
                <a:off x="922362" y="3969205"/>
                <a:ext cx="7471287" cy="872034"/>
              </a:xfrm>
              <a:prstGeom prst="rect">
                <a:avLst/>
              </a:prstGeom>
              <a:blipFill>
                <a:blip r:embed="rId10"/>
                <a:stretch>
                  <a:fillRect l="-653" b="-10490"/>
                </a:stretch>
              </a:blipFill>
            </p:spPr>
            <p:txBody>
              <a:bodyPr/>
              <a:lstStyle/>
              <a:p>
                <a:r>
                  <a:rPr lang="en-US">
                    <a:noFill/>
                  </a:rPr>
                  <a:t> </a:t>
                </a:r>
              </a:p>
            </p:txBody>
          </p:sp>
        </mc:Fallback>
      </mc:AlternateContent>
    </p:spTree>
    <p:extLst>
      <p:ext uri="{BB962C8B-B14F-4D97-AF65-F5344CB8AC3E}">
        <p14:creationId xmlns:p14="http://schemas.microsoft.com/office/powerpoint/2010/main" val="394754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fade">
                                      <p:cBhvr>
                                        <p:cTn id="34" dur="5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5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animEffect transition="in" filter="fade">
                                      <p:cBhvr>
                                        <p:cTn id="44" dur="500"/>
                                        <p:tgtEl>
                                          <p:spTgt spid="10">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fade">
                                      <p:cBhvr>
                                        <p:cTn id="49" dur="500"/>
                                        <p:tgtEl>
                                          <p:spTgt spid="1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xEl>
                                              <p:pRg st="1" end="1"/>
                                            </p:txEl>
                                          </p:spTgt>
                                        </p:tgtEl>
                                        <p:attrNameLst>
                                          <p:attrName>style.visibility</p:attrName>
                                        </p:attrNameLst>
                                      </p:cBhvr>
                                      <p:to>
                                        <p:strVal val="visible"/>
                                      </p:to>
                                    </p:set>
                                    <p:animEffect transition="in" filter="fade">
                                      <p:cBhvr>
                                        <p:cTn id="54"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3679DFC7-3415-4B21-92D4-A9F60259E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333750"/>
            <a:ext cx="1981200" cy="1981200"/>
          </a:xfrm>
          <a:prstGeom prst="rect">
            <a:avLst/>
          </a:prstGeom>
        </p:spPr>
      </p:pic>
      <p:sp>
        <p:nvSpPr>
          <p:cNvPr id="2" name="Sóng 1">
            <a:extLst>
              <a:ext uri="{FF2B5EF4-FFF2-40B4-BE49-F238E27FC236}">
                <a16:creationId xmlns:a16="http://schemas.microsoft.com/office/drawing/2014/main" id="{07E5CC0E-4A5B-693B-468A-5CC46FF13897}"/>
              </a:ext>
            </a:extLst>
          </p:cNvPr>
          <p:cNvSpPr/>
          <p:nvPr/>
        </p:nvSpPr>
        <p:spPr>
          <a:xfrm>
            <a:off x="457200" y="361950"/>
            <a:ext cx="1676400" cy="838200"/>
          </a:xfrm>
          <a:prstGeom prst="wave">
            <a:avLst>
              <a:gd name="adj1" fmla="val 12500"/>
              <a:gd name="adj2" fmla="val -389"/>
            </a:avLst>
          </a:prstGeom>
          <a:gradFill rotWithShape="1">
            <a:gsLst>
              <a:gs pos="0">
                <a:srgbClr val="F79646">
                  <a:lumMod val="110000"/>
                  <a:satMod val="105000"/>
                  <a:tint val="67000"/>
                </a:srgbClr>
              </a:gs>
              <a:gs pos="50000">
                <a:srgbClr val="F79646">
                  <a:lumMod val="105000"/>
                  <a:satMod val="103000"/>
                  <a:tint val="73000"/>
                </a:srgbClr>
              </a:gs>
              <a:gs pos="100000">
                <a:srgbClr val="F79646">
                  <a:lumMod val="105000"/>
                  <a:satMod val="109000"/>
                  <a:tint val="81000"/>
                </a:srgbClr>
              </a:gs>
            </a:gsLst>
            <a:lin ang="5400000" scaled="0"/>
          </a:gradFill>
          <a:ln w="6350" cap="flat" cmpd="sng" algn="ctr">
            <a:solidFill>
              <a:srgbClr val="F7964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ea typeface="+mn-ea"/>
                <a:cs typeface="Arial" panose="020B0604020202020204" pitchFamily="34" charset="0"/>
              </a:rPr>
              <a:t>Luyện</a:t>
            </a:r>
            <a:r>
              <a:rPr kumimoji="0" lang="en-US" sz="2000" b="1" i="0" u="none" strike="noStrike" kern="0" cap="none" spc="0" normalizeH="0" baseline="0" noProof="0" dirty="0">
                <a:ln>
                  <a:noFill/>
                </a:ln>
                <a:solidFill>
                  <a:prstClr val="black"/>
                </a:solidFill>
                <a:effectLst/>
                <a:uLnTx/>
                <a:uFillTx/>
                <a:ea typeface="+mn-ea"/>
                <a:cs typeface="Arial" panose="020B0604020202020204" pitchFamily="34" charset="0"/>
              </a:rPr>
              <a:t> </a:t>
            </a:r>
            <a:r>
              <a:rPr kumimoji="0" lang="en-US" sz="2000" b="1" i="0" u="none" strike="noStrike" kern="0" cap="none" spc="0" normalizeH="0" baseline="0" noProof="0" dirty="0" err="1">
                <a:ln>
                  <a:noFill/>
                </a:ln>
                <a:solidFill>
                  <a:prstClr val="black"/>
                </a:solidFill>
                <a:effectLst/>
                <a:uLnTx/>
                <a:uFillTx/>
                <a:ea typeface="+mn-ea"/>
                <a:cs typeface="Arial" panose="020B0604020202020204" pitchFamily="34" charset="0"/>
              </a:rPr>
              <a:t>tập</a:t>
            </a:r>
            <a:r>
              <a:rPr kumimoji="0" lang="en-US" sz="2000" b="1" i="0" u="none" strike="noStrike" kern="0" cap="none" spc="0" normalizeH="0" baseline="0" noProof="0" dirty="0">
                <a:ln>
                  <a:noFill/>
                </a:ln>
                <a:solidFill>
                  <a:prstClr val="black"/>
                </a:solidFill>
                <a:effectLst/>
                <a:uLnTx/>
                <a:uFillTx/>
                <a:ea typeface="+mn-ea"/>
                <a:cs typeface="Arial" panose="020B0604020202020204" pitchFamily="34" charset="0"/>
              </a:rPr>
              <a:t> 1</a:t>
            </a:r>
          </a:p>
        </p:txBody>
      </p:sp>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0307F436-0EEE-FC63-4D35-1988DAEB376B}"/>
                  </a:ext>
                </a:extLst>
              </p:cNvPr>
              <p:cNvSpPr txBox="1"/>
              <p:nvPr/>
            </p:nvSpPr>
            <p:spPr>
              <a:xfrm>
                <a:off x="1104900" y="2294201"/>
                <a:ext cx="6934200" cy="2345129"/>
              </a:xfrm>
              <a:prstGeom prst="rect">
                <a:avLst/>
              </a:prstGeom>
              <a:noFill/>
            </p:spPr>
            <p:txBody>
              <a:bodyPr wrap="square">
                <a:spAutoFit/>
              </a:bodyPr>
              <a:lstStyle/>
              <a:p>
                <a:pPr marL="0" marR="0" algn="just">
                  <a:lnSpc>
                    <a:spcPct val="150000"/>
                  </a:lnSpc>
                  <a:spcBef>
                    <a:spcPts val="0"/>
                  </a:spcBef>
                  <a:spcAft>
                    <a:spcPts val="0"/>
                  </a:spcAft>
                  <a:tabLst>
                    <a:tab pos="2399665" algn="l"/>
                  </a:tabLst>
                </a:pPr>
                <a:r>
                  <a:rPr lang="nl-NL" dirty="0">
                    <a:effectLst/>
                    <a:ea typeface="Yu Mincho" panose="02020400000000000000" pitchFamily="18" charset="-128"/>
                    <a:cs typeface="Times New Roman" panose="02020603050405020304" pitchFamily="18" charset="0"/>
                  </a:rPr>
                  <a:t>a)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5</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+ 3</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&lt; 20 </m:t>
                    </m:r>
                  </m:oMath>
                </a14:m>
                <a:r>
                  <a:rPr lang="nl-NL" dirty="0">
                    <a:effectLst/>
                    <a:ea typeface="Yu Mincho" panose="02020400000000000000" pitchFamily="18" charset="-128"/>
                    <a:cs typeface="Times New Roman" panose="02020603050405020304" pitchFamily="18" charset="0"/>
                  </a:rPr>
                  <a:t>là bất phương trình bậc nhất hai ẩn.</a:t>
                </a:r>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tabLst>
                    <a:tab pos="2399665" algn="l"/>
                  </a:tabLst>
                </a:pPr>
                <a:r>
                  <a:rPr lang="nl-NL" dirty="0">
                    <a:effectLst/>
                    <a:ea typeface="Yu Mincho" panose="02020400000000000000" pitchFamily="18" charset="-128"/>
                    <a:cs typeface="Times New Roman" panose="02020603050405020304" pitchFamily="18" charset="0"/>
                  </a:rPr>
                  <a:t>Chọn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=1; </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=1</m:t>
                    </m:r>
                  </m:oMath>
                </a14:m>
                <a:r>
                  <a:rPr lang="nl-NL" dirty="0">
                    <a:effectLst/>
                    <a:ea typeface="Yu Mincho" panose="02020400000000000000" pitchFamily="18" charset="-128"/>
                    <a:cs typeface="Times New Roman" panose="02020603050405020304" pitchFamily="18" charset="0"/>
                  </a:rPr>
                  <a:t>, ta có: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5.1+3.1=8&lt;20 </m:t>
                    </m:r>
                  </m:oMath>
                </a14:m>
                <a:r>
                  <a:rPr lang="nl-NL" dirty="0">
                    <a:effectLst/>
                    <a:ea typeface="Yu Mincho" panose="02020400000000000000" pitchFamily="18" charset="-128"/>
                    <a:cs typeface="Times New Roman" panose="02020603050405020304" pitchFamily="18" charset="0"/>
                  </a:rPr>
                  <a:t>là mệnh đề đúng.</a:t>
                </a:r>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tabLst>
                    <a:tab pos="2399665" algn="l"/>
                  </a:tabLst>
                </a:pPr>
                <a:r>
                  <a:rPr lang="nl-NL" dirty="0">
                    <a:effectLst/>
                    <a:ea typeface="Yu Mincho" panose="02020400000000000000" pitchFamily="18" charset="-128"/>
                    <a:cs typeface="Times New Roman" panose="02020603050405020304" pitchFamily="18" charset="0"/>
                  </a:rPr>
                  <a:t>Vậy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(1;1) </m:t>
                    </m:r>
                  </m:oMath>
                </a14:m>
                <a:r>
                  <a:rPr lang="nl-NL" dirty="0">
                    <a:effectLst/>
                    <a:ea typeface="Yu Mincho" panose="02020400000000000000" pitchFamily="18" charset="-128"/>
                    <a:cs typeface="Times New Roman" panose="02020603050405020304" pitchFamily="18" charset="0"/>
                  </a:rPr>
                  <a:t>là nghiệm của bất phương trình.</a:t>
                </a:r>
                <a:endParaRPr lang="en-US" dirty="0">
                  <a:effectLst/>
                  <a:ea typeface="Calibri" panose="020F0502020204030204" pitchFamily="34" charset="0"/>
                  <a:cs typeface="Times New Roman" panose="02020603050405020304" pitchFamily="18" charset="0"/>
                </a:endParaRPr>
              </a:p>
              <a:p>
                <a:pPr>
                  <a:lnSpc>
                    <a:spcPct val="150000"/>
                  </a:lnSpc>
                </a:pPr>
                <a:r>
                  <a:rPr lang="nl-NL" dirty="0">
                    <a:effectLst/>
                    <a:ea typeface="Yu Mincho" panose="02020400000000000000" pitchFamily="18" charset="-128"/>
                  </a:rPr>
                  <a:t>b) </a:t>
                </a:r>
                <a14:m>
                  <m:oMath xmlns:m="http://schemas.openxmlformats.org/officeDocument/2006/math">
                    <m:r>
                      <a:rPr lang="nl-NL" i="1" dirty="0" smtClean="0">
                        <a:effectLst/>
                        <a:latin typeface="Cambria Math" panose="02040503050406030204" pitchFamily="18" charset="0"/>
                        <a:ea typeface="Yu Mincho" panose="02020400000000000000" pitchFamily="18" charset="-128"/>
                      </a:rPr>
                      <m:t>3</m:t>
                    </m:r>
                    <m:r>
                      <a:rPr lang="nl-NL" i="1" dirty="0" smtClean="0">
                        <a:effectLst/>
                        <a:latin typeface="Cambria Math" panose="02040503050406030204" pitchFamily="18" charset="0"/>
                        <a:ea typeface="Yu Mincho" panose="02020400000000000000" pitchFamily="18" charset="-128"/>
                      </a:rPr>
                      <m:t>𝑥</m:t>
                    </m:r>
                    <m:r>
                      <a:rPr lang="nl-NL" i="1" dirty="0" smtClean="0">
                        <a:effectLst/>
                        <a:latin typeface="Cambria Math" panose="02040503050406030204" pitchFamily="18" charset="0"/>
                        <a:ea typeface="Yu Mincho" panose="02020400000000000000" pitchFamily="18" charset="-128"/>
                      </a:rPr>
                      <m:t>−</m:t>
                    </m:r>
                    <m:f>
                      <m:fPr>
                        <m:ctrlPr>
                          <a:rPr lang="en-US"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nl-NL" i="1">
                            <a:effectLst/>
                            <a:latin typeface="Cambria Math" panose="02040503050406030204" pitchFamily="18" charset="0"/>
                            <a:ea typeface="Yu Mincho" panose="02020400000000000000" pitchFamily="18" charset="-128"/>
                            <a:cs typeface="Times New Roman" panose="02020603050405020304" pitchFamily="18" charset="0"/>
                          </a:rPr>
                          <m:t>5</m:t>
                        </m:r>
                      </m:num>
                      <m:den>
                        <m:r>
                          <a:rPr lang="nl-NL" i="1">
                            <a:effectLst/>
                            <a:latin typeface="Cambria Math" panose="02040503050406030204" pitchFamily="18" charset="0"/>
                            <a:ea typeface="Yu Mincho" panose="02020400000000000000" pitchFamily="18" charset="-128"/>
                            <a:cs typeface="Times New Roman" panose="02020603050405020304" pitchFamily="18" charset="0"/>
                          </a:rPr>
                          <m:t>𝑦</m:t>
                        </m:r>
                      </m:den>
                    </m:f>
                    <m:r>
                      <a:rPr lang="nl-NL" i="1" dirty="0" smtClean="0">
                        <a:effectLst/>
                        <a:latin typeface="Cambria Math" panose="02040503050406030204" pitchFamily="18" charset="0"/>
                        <a:ea typeface="Yu Mincho" panose="02020400000000000000" pitchFamily="18" charset="-128"/>
                      </a:rPr>
                      <m:t>&gt;2 </m:t>
                    </m:r>
                  </m:oMath>
                </a14:m>
                <a:r>
                  <a:rPr lang="nl-NL" dirty="0">
                    <a:effectLst/>
                    <a:ea typeface="Yu Mincho" panose="02020400000000000000" pitchFamily="18" charset="-128"/>
                  </a:rPr>
                  <a:t>không phải là bất phương trình bậc nhất hai ẩn vì có ẩn </a:t>
                </a:r>
                <a14:m>
                  <m:oMath xmlns:m="http://schemas.openxmlformats.org/officeDocument/2006/math">
                    <m:r>
                      <a:rPr lang="nl-NL" i="1" dirty="0" smtClean="0">
                        <a:effectLst/>
                        <a:latin typeface="Cambria Math" panose="02040503050406030204" pitchFamily="18" charset="0"/>
                        <a:ea typeface="Yu Mincho" panose="02020400000000000000" pitchFamily="18" charset="-128"/>
                      </a:rPr>
                      <m:t>𝑦</m:t>
                    </m:r>
                  </m:oMath>
                </a14:m>
                <a:r>
                  <a:rPr lang="nl-NL" dirty="0">
                    <a:effectLst/>
                    <a:ea typeface="Yu Mincho" panose="02020400000000000000" pitchFamily="18" charset="-128"/>
                  </a:rPr>
                  <a:t> ở mẫu.</a:t>
                </a:r>
                <a:endParaRPr lang="en-US" dirty="0"/>
              </a:p>
            </p:txBody>
          </p:sp>
        </mc:Choice>
        <mc:Fallback xmlns="">
          <p:sp>
            <p:nvSpPr>
              <p:cNvPr id="4" name="Hộp Văn bản 3">
                <a:extLst>
                  <a:ext uri="{FF2B5EF4-FFF2-40B4-BE49-F238E27FC236}">
                    <a16:creationId xmlns:a16="http://schemas.microsoft.com/office/drawing/2014/main" id="{0307F436-0EEE-FC63-4D35-1988DAEB376B}"/>
                  </a:ext>
                </a:extLst>
              </p:cNvPr>
              <p:cNvSpPr txBox="1">
                <a:spLocks noRot="1" noChangeAspect="1" noMove="1" noResize="1" noEditPoints="1" noAdjustHandles="1" noChangeArrowheads="1" noChangeShapeType="1" noTextEdit="1"/>
              </p:cNvSpPr>
              <p:nvPr/>
            </p:nvSpPr>
            <p:spPr>
              <a:xfrm>
                <a:off x="1104900" y="2294201"/>
                <a:ext cx="6934200" cy="2345129"/>
              </a:xfrm>
              <a:prstGeom prst="rect">
                <a:avLst/>
              </a:prstGeom>
              <a:blipFill>
                <a:blip r:embed="rId4"/>
                <a:stretch>
                  <a:fillRect l="-703" r="-703" b="-3117"/>
                </a:stretch>
              </a:blipFill>
            </p:spPr>
            <p:txBody>
              <a:bodyPr/>
              <a:lstStyle/>
              <a:p>
                <a:r>
                  <a:rPr lang="en-US">
                    <a:noFill/>
                  </a:rPr>
                  <a:t> </a:t>
                </a:r>
              </a:p>
            </p:txBody>
          </p:sp>
        </mc:Fallback>
      </mc:AlternateContent>
      <p:sp>
        <p:nvSpPr>
          <p:cNvPr id="3" name="Hộp Văn bản 2">
            <a:extLst>
              <a:ext uri="{FF2B5EF4-FFF2-40B4-BE49-F238E27FC236}">
                <a16:creationId xmlns:a16="http://schemas.microsoft.com/office/drawing/2014/main" id="{FF684E6B-9C9C-7CA4-B34E-F0C989EFD5CF}"/>
              </a:ext>
            </a:extLst>
          </p:cNvPr>
          <p:cNvSpPr txBox="1"/>
          <p:nvPr/>
        </p:nvSpPr>
        <p:spPr>
          <a:xfrm>
            <a:off x="2152227" y="395958"/>
            <a:ext cx="6441438" cy="1287532"/>
          </a:xfrm>
          <a:prstGeom prst="rect">
            <a:avLst/>
          </a:prstGeom>
          <a:noFill/>
        </p:spPr>
        <p:txBody>
          <a:bodyPr wrap="square" rtlCol="0">
            <a:spAutoFit/>
          </a:bodyPr>
          <a:lstStyle/>
          <a:p>
            <a:pPr algn="just">
              <a:lnSpc>
                <a:spcPct val="150000"/>
              </a:lnSpc>
            </a:pPr>
            <a:r>
              <a:rPr lang="en-US" dirty="0" err="1"/>
              <a:t>Tìm</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bậc</a:t>
            </a:r>
            <a:r>
              <a:rPr lang="en-US" dirty="0"/>
              <a:t> </a:t>
            </a:r>
            <a:r>
              <a:rPr lang="en-US" dirty="0" err="1"/>
              <a:t>nhất</a:t>
            </a:r>
            <a:r>
              <a:rPr lang="en-US" dirty="0"/>
              <a:t> </a:t>
            </a:r>
            <a:r>
              <a:rPr lang="en-US" dirty="0" err="1"/>
              <a:t>hai</a:t>
            </a:r>
            <a:r>
              <a:rPr lang="en-US" dirty="0"/>
              <a:t> </a:t>
            </a:r>
            <a:r>
              <a:rPr lang="en-US" dirty="0" err="1"/>
              <a:t>ẩn</a:t>
            </a:r>
            <a:r>
              <a:rPr lang="en-US" dirty="0"/>
              <a:t> </a:t>
            </a:r>
            <a:r>
              <a:rPr lang="en-US" dirty="0" err="1"/>
              <a:t>trong</a:t>
            </a:r>
            <a:r>
              <a:rPr lang="en-US" dirty="0"/>
              <a:t> </a:t>
            </a:r>
            <a:r>
              <a:rPr lang="en-US" dirty="0" err="1"/>
              <a:t>các</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sau</a:t>
            </a:r>
            <a:r>
              <a:rPr lang="en-US" dirty="0"/>
              <a:t> </a:t>
            </a:r>
            <a:r>
              <a:rPr lang="en-US" dirty="0" err="1"/>
              <a:t>và</a:t>
            </a:r>
            <a:r>
              <a:rPr lang="en-US" dirty="0"/>
              <a:t> </a:t>
            </a:r>
            <a:r>
              <a:rPr lang="en-US" dirty="0" err="1"/>
              <a:t>chỉ</a:t>
            </a:r>
            <a:r>
              <a:rPr lang="en-US" dirty="0"/>
              <a:t> </a:t>
            </a:r>
            <a:r>
              <a:rPr lang="en-US" dirty="0" err="1"/>
              <a:t>ra</a:t>
            </a:r>
            <a:r>
              <a:rPr lang="en-US" dirty="0"/>
              <a:t> </a:t>
            </a:r>
            <a:r>
              <a:rPr lang="en-US" dirty="0" err="1"/>
              <a:t>một</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bậc</a:t>
            </a:r>
            <a:r>
              <a:rPr lang="en-US" dirty="0"/>
              <a:t> </a:t>
            </a:r>
            <a:r>
              <a:rPr lang="en-US" dirty="0" err="1"/>
              <a:t>nhất</a:t>
            </a:r>
            <a:r>
              <a:rPr lang="en-US" dirty="0"/>
              <a:t> </a:t>
            </a:r>
            <a:r>
              <a:rPr lang="en-US" dirty="0" err="1"/>
              <a:t>hai</a:t>
            </a:r>
            <a:r>
              <a:rPr lang="en-US" dirty="0"/>
              <a:t> </a:t>
            </a:r>
            <a:r>
              <a:rPr lang="en-US" dirty="0" err="1"/>
              <a:t>ẩn</a:t>
            </a:r>
            <a:r>
              <a:rPr lang="en-US" dirty="0"/>
              <a:t> </a:t>
            </a:r>
            <a:r>
              <a:rPr lang="en-US" dirty="0" err="1"/>
              <a:t>đó</a:t>
            </a:r>
            <a:r>
              <a:rPr lang="en-US" dirty="0"/>
              <a:t>:</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D3EDE905-F239-72F9-51F6-D0C20C254D05}"/>
                  </a:ext>
                </a:extLst>
              </p:cNvPr>
              <p:cNvSpPr txBox="1"/>
              <p:nvPr/>
            </p:nvSpPr>
            <p:spPr>
              <a:xfrm>
                <a:off x="3598335" y="1314158"/>
                <a:ext cx="2133600" cy="369332"/>
              </a:xfrm>
              <a:prstGeom prst="rect">
                <a:avLst/>
              </a:prstGeom>
              <a:noFill/>
            </p:spPr>
            <p:txBody>
              <a:bodyPr wrap="square">
                <a:spAutoFit/>
              </a:bodyPr>
              <a:lstStyle/>
              <a:p>
                <a:r>
                  <a:rPr lang="nl-NL" dirty="0">
                    <a:effectLst/>
                    <a:ea typeface="Yu Mincho" panose="02020400000000000000" pitchFamily="18" charset="-128"/>
                    <a:cs typeface="Times New Roman" panose="02020603050405020304" pitchFamily="18" charset="0"/>
                  </a:rPr>
                  <a:t>a)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5</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+ 3</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&lt; 20 </m:t>
                    </m:r>
                  </m:oMath>
                </a14:m>
                <a:endParaRPr lang="en-US" dirty="0"/>
              </a:p>
            </p:txBody>
          </p:sp>
        </mc:Choice>
        <mc:Fallback xmlns="">
          <p:sp>
            <p:nvSpPr>
              <p:cNvPr id="6" name="Hộp Văn bản 5">
                <a:extLst>
                  <a:ext uri="{FF2B5EF4-FFF2-40B4-BE49-F238E27FC236}">
                    <a16:creationId xmlns:a16="http://schemas.microsoft.com/office/drawing/2014/main" id="{D3EDE905-F239-72F9-51F6-D0C20C254D05}"/>
                  </a:ext>
                </a:extLst>
              </p:cNvPr>
              <p:cNvSpPr txBox="1">
                <a:spLocks noRot="1" noChangeAspect="1" noMove="1" noResize="1" noEditPoints="1" noAdjustHandles="1" noChangeArrowheads="1" noChangeShapeType="1" noTextEdit="1"/>
              </p:cNvSpPr>
              <p:nvPr/>
            </p:nvSpPr>
            <p:spPr>
              <a:xfrm>
                <a:off x="3598335" y="1314158"/>
                <a:ext cx="2133600" cy="369332"/>
              </a:xfrm>
              <a:prstGeom prst="rect">
                <a:avLst/>
              </a:prstGeom>
              <a:blipFill>
                <a:blip r:embed="rId5"/>
                <a:stretch>
                  <a:fillRect l="-2286"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BAE53764-260F-8A63-E812-4DF86CF2DDA8}"/>
                  </a:ext>
                </a:extLst>
              </p:cNvPr>
              <p:cNvSpPr txBox="1"/>
              <p:nvPr/>
            </p:nvSpPr>
            <p:spPr>
              <a:xfrm>
                <a:off x="6324600" y="1278977"/>
                <a:ext cx="1676400" cy="520399"/>
              </a:xfrm>
              <a:prstGeom prst="rect">
                <a:avLst/>
              </a:prstGeom>
              <a:noFill/>
            </p:spPr>
            <p:txBody>
              <a:bodyPr wrap="square">
                <a:spAutoFit/>
              </a:bodyPr>
              <a:lstStyle/>
              <a:p>
                <a:r>
                  <a:rPr lang="nl-NL" dirty="0">
                    <a:effectLst/>
                    <a:ea typeface="Yu Mincho" panose="02020400000000000000" pitchFamily="18" charset="-128"/>
                  </a:rPr>
                  <a:t>b) </a:t>
                </a:r>
                <a14:m>
                  <m:oMath xmlns:m="http://schemas.openxmlformats.org/officeDocument/2006/math">
                    <m:r>
                      <a:rPr lang="nl-NL" i="1" dirty="0" smtClean="0">
                        <a:effectLst/>
                        <a:latin typeface="Cambria Math" panose="02040503050406030204" pitchFamily="18" charset="0"/>
                        <a:ea typeface="Yu Mincho" panose="02020400000000000000" pitchFamily="18" charset="-128"/>
                      </a:rPr>
                      <m:t>3</m:t>
                    </m:r>
                    <m:r>
                      <a:rPr lang="nl-NL" i="1" dirty="0" smtClean="0">
                        <a:effectLst/>
                        <a:latin typeface="Cambria Math" panose="02040503050406030204" pitchFamily="18" charset="0"/>
                        <a:ea typeface="Yu Mincho" panose="02020400000000000000" pitchFamily="18" charset="-128"/>
                      </a:rPr>
                      <m:t>𝑥</m:t>
                    </m:r>
                    <m:r>
                      <a:rPr lang="nl-NL" i="1" dirty="0" smtClean="0">
                        <a:effectLst/>
                        <a:latin typeface="Cambria Math" panose="02040503050406030204" pitchFamily="18" charset="0"/>
                        <a:ea typeface="Yu Mincho" panose="02020400000000000000" pitchFamily="18" charset="-128"/>
                      </a:rPr>
                      <m:t>−</m:t>
                    </m:r>
                    <m:f>
                      <m:fPr>
                        <m:ctrlPr>
                          <a:rPr lang="en-US"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nl-NL" i="1">
                            <a:effectLst/>
                            <a:latin typeface="Cambria Math" panose="02040503050406030204" pitchFamily="18" charset="0"/>
                            <a:ea typeface="Yu Mincho" panose="02020400000000000000" pitchFamily="18" charset="-128"/>
                            <a:cs typeface="Times New Roman" panose="02020603050405020304" pitchFamily="18" charset="0"/>
                          </a:rPr>
                          <m:t>5</m:t>
                        </m:r>
                      </m:num>
                      <m:den>
                        <m:r>
                          <a:rPr lang="nl-NL" i="1">
                            <a:effectLst/>
                            <a:latin typeface="Cambria Math" panose="02040503050406030204" pitchFamily="18" charset="0"/>
                            <a:ea typeface="Yu Mincho" panose="02020400000000000000" pitchFamily="18" charset="-128"/>
                            <a:cs typeface="Times New Roman" panose="02020603050405020304" pitchFamily="18" charset="0"/>
                          </a:rPr>
                          <m:t>𝑦</m:t>
                        </m:r>
                      </m:den>
                    </m:f>
                    <m:r>
                      <a:rPr lang="nl-NL" i="1" dirty="0" smtClean="0">
                        <a:effectLst/>
                        <a:latin typeface="Cambria Math" panose="02040503050406030204" pitchFamily="18" charset="0"/>
                        <a:ea typeface="Yu Mincho" panose="02020400000000000000" pitchFamily="18" charset="-128"/>
                      </a:rPr>
                      <m:t>&gt;2 </m:t>
                    </m:r>
                  </m:oMath>
                </a14:m>
                <a:endParaRPr lang="en-US" dirty="0"/>
              </a:p>
            </p:txBody>
          </p:sp>
        </mc:Choice>
        <mc:Fallback xmlns="">
          <p:sp>
            <p:nvSpPr>
              <p:cNvPr id="8" name="Hộp Văn bản 7">
                <a:extLst>
                  <a:ext uri="{FF2B5EF4-FFF2-40B4-BE49-F238E27FC236}">
                    <a16:creationId xmlns:a16="http://schemas.microsoft.com/office/drawing/2014/main" id="{BAE53764-260F-8A63-E812-4DF86CF2DDA8}"/>
                  </a:ext>
                </a:extLst>
              </p:cNvPr>
              <p:cNvSpPr txBox="1">
                <a:spLocks noRot="1" noChangeAspect="1" noMove="1" noResize="1" noEditPoints="1" noAdjustHandles="1" noChangeArrowheads="1" noChangeShapeType="1" noTextEdit="1"/>
              </p:cNvSpPr>
              <p:nvPr/>
            </p:nvSpPr>
            <p:spPr>
              <a:xfrm>
                <a:off x="6324600" y="1278977"/>
                <a:ext cx="1676400" cy="520399"/>
              </a:xfrm>
              <a:prstGeom prst="rect">
                <a:avLst/>
              </a:prstGeom>
              <a:blipFill>
                <a:blip r:embed="rId6"/>
                <a:stretch>
                  <a:fillRect l="-3273" b="-1176"/>
                </a:stretch>
              </a:blipFill>
            </p:spPr>
            <p:txBody>
              <a:bodyPr/>
              <a:lstStyle/>
              <a:p>
                <a:r>
                  <a:rPr lang="en-US">
                    <a:noFill/>
                  </a:rPr>
                  <a:t> </a:t>
                </a:r>
              </a:p>
            </p:txBody>
          </p:sp>
        </mc:Fallback>
      </mc:AlternateContent>
      <p:sp>
        <p:nvSpPr>
          <p:cNvPr id="9" name="Hộp Văn bản 8">
            <a:extLst>
              <a:ext uri="{FF2B5EF4-FFF2-40B4-BE49-F238E27FC236}">
                <a16:creationId xmlns:a16="http://schemas.microsoft.com/office/drawing/2014/main" id="{A315D1FA-2CCB-4C00-2E59-6ED4F2B753D6}"/>
              </a:ext>
            </a:extLst>
          </p:cNvPr>
          <p:cNvSpPr txBox="1"/>
          <p:nvPr/>
        </p:nvSpPr>
        <p:spPr>
          <a:xfrm>
            <a:off x="4152900" y="1888501"/>
            <a:ext cx="685800" cy="369332"/>
          </a:xfrm>
          <a:prstGeom prst="rect">
            <a:avLst/>
          </a:prstGeom>
          <a:noFill/>
        </p:spPr>
        <p:txBody>
          <a:bodyPr wrap="square" rtlCol="0">
            <a:spAutoFit/>
          </a:bodyPr>
          <a:lstStyle/>
          <a:p>
            <a:r>
              <a:rPr lang="en-US" b="1" dirty="0" err="1">
                <a:solidFill>
                  <a:srgbClr val="FF0000"/>
                </a:solidFill>
              </a:rPr>
              <a:t>Giải</a:t>
            </a:r>
            <a:endParaRPr lang="en-US" b="1" dirty="0">
              <a:solidFill>
                <a:srgbClr val="FF0000"/>
              </a:solidFill>
            </a:endParaRPr>
          </a:p>
        </p:txBody>
      </p:sp>
    </p:spTree>
    <p:extLst>
      <p:ext uri="{BB962C8B-B14F-4D97-AF65-F5344CB8AC3E}">
        <p14:creationId xmlns:p14="http://schemas.microsoft.com/office/powerpoint/2010/main" val="177888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cxnSp>
        <p:nvCxnSpPr>
          <p:cNvPr id="26" name="直接连接符 25"/>
          <p:cNvCxnSpPr/>
          <p:nvPr/>
        </p:nvCxnSpPr>
        <p:spPr>
          <a:xfrm>
            <a:off x="6683893" y="212478"/>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8305800" y="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7701848" y="8359"/>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7070862" y="21978"/>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3"/>
          <a:stretch>
            <a:fillRect/>
          </a:stretch>
        </p:blipFill>
        <p:spPr>
          <a:xfrm flipH="1">
            <a:off x="-152400" y="3262560"/>
            <a:ext cx="1017077" cy="2026049"/>
          </a:xfrm>
          <a:prstGeom prst="rect">
            <a:avLst/>
          </a:prstGeom>
        </p:spPr>
      </p:pic>
      <p:sp>
        <p:nvSpPr>
          <p:cNvPr id="2" name="Hộp Văn bản 1">
            <a:extLst>
              <a:ext uri="{FF2B5EF4-FFF2-40B4-BE49-F238E27FC236}">
                <a16:creationId xmlns:a16="http://schemas.microsoft.com/office/drawing/2014/main" id="{77677348-0BDB-9580-F517-1D251BF59420}"/>
              </a:ext>
            </a:extLst>
          </p:cNvPr>
          <p:cNvSpPr txBox="1"/>
          <p:nvPr/>
        </p:nvSpPr>
        <p:spPr>
          <a:xfrm>
            <a:off x="452120" y="381000"/>
            <a:ext cx="8234680" cy="958660"/>
          </a:xfrm>
          <a:prstGeom prst="rect">
            <a:avLst/>
          </a:prstGeom>
          <a:noFill/>
        </p:spPr>
        <p:txBody>
          <a:bodyPr wrap="square" rtlCol="0">
            <a:spAutoFit/>
          </a:bodyPr>
          <a:lstStyle/>
          <a:p>
            <a:pPr>
              <a:lnSpc>
                <a:spcPct val="150000"/>
              </a:lnSpc>
            </a:pPr>
            <a:r>
              <a:rPr lang="en-US" sz="2000" b="1" dirty="0"/>
              <a:t>II. BIỂU DIỄN MIỀN NGHIỆM CỦA BẤT PHƯƠNG TRÌNH BẬC NHẤT HAI ẨN</a:t>
            </a:r>
          </a:p>
        </p:txBody>
      </p:sp>
      <p:sp>
        <p:nvSpPr>
          <p:cNvPr id="3" name="Hộp Văn bản 2">
            <a:extLst>
              <a:ext uri="{FF2B5EF4-FFF2-40B4-BE49-F238E27FC236}">
                <a16:creationId xmlns:a16="http://schemas.microsoft.com/office/drawing/2014/main" id="{D5AFDC72-0BCB-FCCD-0F83-E4C4C69712E1}"/>
              </a:ext>
            </a:extLst>
          </p:cNvPr>
          <p:cNvSpPr txBox="1"/>
          <p:nvPr/>
        </p:nvSpPr>
        <p:spPr>
          <a:xfrm>
            <a:off x="452120" y="1428750"/>
            <a:ext cx="6618742" cy="369332"/>
          </a:xfrm>
          <a:prstGeom prst="rect">
            <a:avLst/>
          </a:prstGeom>
          <a:noFill/>
        </p:spPr>
        <p:txBody>
          <a:bodyPr wrap="square" rtlCol="0">
            <a:spAutoFit/>
          </a:bodyPr>
          <a:lstStyle/>
          <a:p>
            <a:r>
              <a:rPr lang="en-US" b="1" dirty="0"/>
              <a:t>1. </a:t>
            </a:r>
            <a:r>
              <a:rPr lang="en-US" b="1" dirty="0" err="1"/>
              <a:t>Mô</a:t>
            </a:r>
            <a:r>
              <a:rPr lang="en-US" b="1" dirty="0"/>
              <a:t> </a:t>
            </a:r>
            <a:r>
              <a:rPr lang="en-US" b="1" dirty="0" err="1"/>
              <a:t>tả</a:t>
            </a:r>
            <a:r>
              <a:rPr lang="en-US" b="1" dirty="0"/>
              <a:t> </a:t>
            </a:r>
            <a:r>
              <a:rPr lang="en-US" b="1" dirty="0" err="1"/>
              <a:t>miền</a:t>
            </a:r>
            <a:r>
              <a:rPr lang="en-US" b="1" dirty="0"/>
              <a:t> </a:t>
            </a:r>
            <a:r>
              <a:rPr lang="en-US" b="1" dirty="0" err="1"/>
              <a:t>nghiệm</a:t>
            </a:r>
            <a:r>
              <a:rPr lang="en-US" b="1" dirty="0"/>
              <a:t> </a:t>
            </a:r>
            <a:r>
              <a:rPr lang="en-US" b="1" dirty="0" err="1"/>
              <a:t>của</a:t>
            </a:r>
            <a:r>
              <a:rPr lang="en-US" b="1" dirty="0"/>
              <a:t> </a:t>
            </a:r>
            <a:r>
              <a:rPr lang="en-US" b="1" dirty="0" err="1"/>
              <a:t>bất</a:t>
            </a:r>
            <a:r>
              <a:rPr lang="en-US" b="1" dirty="0"/>
              <a:t> </a:t>
            </a:r>
            <a:r>
              <a:rPr lang="en-US" b="1" dirty="0" err="1"/>
              <a:t>phương</a:t>
            </a:r>
            <a:r>
              <a:rPr lang="en-US" b="1" dirty="0"/>
              <a:t> </a:t>
            </a:r>
            <a:r>
              <a:rPr lang="en-US" b="1" dirty="0" err="1"/>
              <a:t>trình</a:t>
            </a:r>
            <a:r>
              <a:rPr lang="en-US" b="1" dirty="0"/>
              <a:t> </a:t>
            </a:r>
            <a:r>
              <a:rPr lang="en-US" b="1" dirty="0" err="1"/>
              <a:t>bậc</a:t>
            </a:r>
            <a:r>
              <a:rPr lang="en-US" b="1" dirty="0"/>
              <a:t> </a:t>
            </a:r>
            <a:r>
              <a:rPr lang="en-US" b="1" dirty="0" err="1"/>
              <a:t>nhất</a:t>
            </a:r>
            <a:r>
              <a:rPr lang="en-US" b="1" dirty="0"/>
              <a:t> </a:t>
            </a:r>
            <a:r>
              <a:rPr lang="en-US" b="1" dirty="0" err="1"/>
              <a:t>hai</a:t>
            </a:r>
            <a:r>
              <a:rPr lang="en-US" b="1" dirty="0"/>
              <a:t> </a:t>
            </a:r>
            <a:r>
              <a:rPr lang="en-US" b="1" dirty="0" err="1"/>
              <a:t>ẩn</a:t>
            </a:r>
            <a:endParaRPr lang="en-US" b="1" dirty="0"/>
          </a:p>
        </p:txBody>
      </p:sp>
      <p:sp>
        <p:nvSpPr>
          <p:cNvPr id="4" name="Google Shape;3502;p39">
            <a:extLst>
              <a:ext uri="{FF2B5EF4-FFF2-40B4-BE49-F238E27FC236}">
                <a16:creationId xmlns:a16="http://schemas.microsoft.com/office/drawing/2014/main" id="{4E2F4C60-AFF1-0C09-86EE-270019022452}"/>
              </a:ext>
            </a:extLst>
          </p:cNvPr>
          <p:cNvSpPr/>
          <p:nvPr/>
        </p:nvSpPr>
        <p:spPr>
          <a:xfrm>
            <a:off x="579962" y="1887172"/>
            <a:ext cx="762000" cy="575585"/>
          </a:xfrm>
          <a:prstGeom prst="roundRect">
            <a:avLst>
              <a:gd name="adj" fmla="val 20977"/>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b="1" dirty="0"/>
              <a:t>HĐ2</a:t>
            </a:r>
            <a:endParaRPr b="1" dirty="0"/>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686FACE1-0A70-9736-2A7C-A36911DD4087}"/>
                  </a:ext>
                </a:extLst>
              </p:cNvPr>
              <p:cNvSpPr txBox="1"/>
              <p:nvPr/>
            </p:nvSpPr>
            <p:spPr>
              <a:xfrm>
                <a:off x="1574800" y="1962150"/>
                <a:ext cx="5334000" cy="369332"/>
              </a:xfrm>
              <a:prstGeom prst="rect">
                <a:avLst/>
              </a:prstGeom>
              <a:noFill/>
            </p:spPr>
            <p:txBody>
              <a:bodyPr wrap="square" rtlCol="0">
                <a:spAutoFit/>
              </a:bodyPr>
              <a:lstStyle/>
              <a:p>
                <a:r>
                  <a:rPr lang="en-US" dirty="0" err="1"/>
                  <a:t>Trong</a:t>
                </a:r>
                <a:r>
                  <a:rPr lang="en-US" dirty="0"/>
                  <a:t> </a:t>
                </a:r>
                <a:r>
                  <a:rPr lang="en-US" dirty="0" err="1"/>
                  <a:t>mặt</a:t>
                </a:r>
                <a:r>
                  <a:rPr lang="en-US" dirty="0"/>
                  <a:t> </a:t>
                </a:r>
                <a:r>
                  <a:rPr lang="en-US" dirty="0" err="1"/>
                  <a:t>phẳng</a:t>
                </a:r>
                <a:r>
                  <a:rPr lang="en-US" dirty="0"/>
                  <a:t> </a:t>
                </a:r>
                <a14:m>
                  <m:oMath xmlns:m="http://schemas.openxmlformats.org/officeDocument/2006/math">
                    <m:r>
                      <a:rPr lang="en-US" i="1" dirty="0" smtClean="0">
                        <a:latin typeface="Cambria Math" panose="02040503050406030204" pitchFamily="18" charset="0"/>
                      </a:rPr>
                      <m:t>𝑂𝑥𝑦</m:t>
                    </m:r>
                  </m:oMath>
                </a14:m>
                <a:r>
                  <a:rPr lang="en-US" dirty="0"/>
                  <a:t> </a:t>
                </a:r>
                <a:r>
                  <a:rPr lang="en-US" dirty="0" err="1"/>
                  <a:t>xác</a:t>
                </a:r>
                <a:r>
                  <a:rPr lang="en-US" dirty="0"/>
                  <a:t> </a:t>
                </a:r>
                <a:r>
                  <a:rPr lang="en-US" dirty="0" err="1"/>
                  <a:t>định</a:t>
                </a:r>
                <a:r>
                  <a:rPr lang="en-US" dirty="0"/>
                  <a:t> </a:t>
                </a:r>
                <a:r>
                  <a:rPr lang="en-US" dirty="0" err="1"/>
                  <a:t>điểm</a:t>
                </a:r>
                <a:r>
                  <a:rPr lang="en-US" dirty="0"/>
                  <a:t> </a:t>
                </a: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𝑦</m:t>
                    </m:r>
                    <m:r>
                      <a:rPr lang="en-US" i="1" dirty="0" smtClean="0">
                        <a:latin typeface="Cambria Math" panose="02040503050406030204" pitchFamily="18" charset="0"/>
                      </a:rPr>
                      <m:t>)</m:t>
                    </m:r>
                  </m:oMath>
                </a14:m>
                <a:r>
                  <a:rPr lang="en-US" dirty="0"/>
                  <a:t> </a:t>
                </a:r>
                <a:r>
                  <a:rPr lang="en-US" dirty="0" err="1"/>
                  <a:t>mà</a:t>
                </a:r>
                <a:r>
                  <a:rPr lang="en-US" dirty="0"/>
                  <a:t>:</a:t>
                </a:r>
              </a:p>
            </p:txBody>
          </p:sp>
        </mc:Choice>
        <mc:Fallback xmlns="">
          <p:sp>
            <p:nvSpPr>
              <p:cNvPr id="5" name="Hộp Văn bản 4">
                <a:extLst>
                  <a:ext uri="{FF2B5EF4-FFF2-40B4-BE49-F238E27FC236}">
                    <a16:creationId xmlns:a16="http://schemas.microsoft.com/office/drawing/2014/main" id="{686FACE1-0A70-9736-2A7C-A36911DD4087}"/>
                  </a:ext>
                </a:extLst>
              </p:cNvPr>
              <p:cNvSpPr txBox="1">
                <a:spLocks noRot="1" noChangeAspect="1" noMove="1" noResize="1" noEditPoints="1" noAdjustHandles="1" noChangeArrowheads="1" noChangeShapeType="1" noTextEdit="1"/>
              </p:cNvSpPr>
              <p:nvPr/>
            </p:nvSpPr>
            <p:spPr>
              <a:xfrm>
                <a:off x="1574800" y="1962150"/>
                <a:ext cx="5334000" cy="369332"/>
              </a:xfrm>
              <a:prstGeom prst="rect">
                <a:avLst/>
              </a:prstGeom>
              <a:blipFill>
                <a:blip r:embed="rId4"/>
                <a:stretch>
                  <a:fillRect l="-914"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6C76955D-AF02-E2AC-BAE6-038BD147FACA}"/>
                  </a:ext>
                </a:extLst>
              </p:cNvPr>
              <p:cNvSpPr txBox="1"/>
              <p:nvPr/>
            </p:nvSpPr>
            <p:spPr>
              <a:xfrm>
                <a:off x="871450" y="2583384"/>
                <a:ext cx="1524000" cy="369332"/>
              </a:xfrm>
              <a:prstGeom prst="rect">
                <a:avLst/>
              </a:prstGeom>
              <a:noFill/>
            </p:spPr>
            <p:txBody>
              <a:bodyPr wrap="square" rtlCol="0">
                <a:spAutoFit/>
              </a:bodyPr>
              <a:lstStyle/>
              <a:p>
                <a:r>
                  <a:rPr lang="en-US" dirty="0"/>
                  <a:t>a)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&gt;0 (1)</m:t>
                    </m:r>
                  </m:oMath>
                </a14:m>
                <a:endParaRPr lang="en-US" dirty="0"/>
              </a:p>
            </p:txBody>
          </p:sp>
        </mc:Choice>
        <mc:Fallback xmlns="">
          <p:sp>
            <p:nvSpPr>
              <p:cNvPr id="6" name="Hộp Văn bản 5">
                <a:extLst>
                  <a:ext uri="{FF2B5EF4-FFF2-40B4-BE49-F238E27FC236}">
                    <a16:creationId xmlns:a16="http://schemas.microsoft.com/office/drawing/2014/main" id="{6C76955D-AF02-E2AC-BAE6-038BD147FACA}"/>
                  </a:ext>
                </a:extLst>
              </p:cNvPr>
              <p:cNvSpPr txBox="1">
                <a:spLocks noRot="1" noChangeAspect="1" noMove="1" noResize="1" noEditPoints="1" noAdjustHandles="1" noChangeArrowheads="1" noChangeShapeType="1" noTextEdit="1"/>
              </p:cNvSpPr>
              <p:nvPr/>
            </p:nvSpPr>
            <p:spPr>
              <a:xfrm>
                <a:off x="871450" y="2583384"/>
                <a:ext cx="1524000" cy="369332"/>
              </a:xfrm>
              <a:prstGeom prst="rect">
                <a:avLst/>
              </a:prstGeom>
              <a:blipFill>
                <a:blip r:embed="rId5"/>
                <a:stretch>
                  <a:fillRect l="-3600" t="-10000" b="-26667"/>
                </a:stretch>
              </a:blipFill>
            </p:spPr>
            <p:txBody>
              <a:bodyPr/>
              <a:lstStyle/>
              <a:p>
                <a:r>
                  <a:rPr lang="en-US">
                    <a:noFill/>
                  </a:rPr>
                  <a:t> </a:t>
                </a:r>
              </a:p>
            </p:txBody>
          </p:sp>
        </mc:Fallback>
      </mc:AlternateContent>
      <p:pic>
        <p:nvPicPr>
          <p:cNvPr id="7" name="Hình ảnh 6">
            <a:extLst>
              <a:ext uri="{FF2B5EF4-FFF2-40B4-BE49-F238E27FC236}">
                <a16:creationId xmlns:a16="http://schemas.microsoft.com/office/drawing/2014/main" id="{86331812-F461-3757-A901-ED47ABE6209A}"/>
              </a:ext>
            </a:extLst>
          </p:cNvPr>
          <p:cNvPicPr>
            <a:picLocks noChangeAspect="1"/>
          </p:cNvPicPr>
          <p:nvPr/>
        </p:nvPicPr>
        <p:blipFill>
          <a:blip r:embed="rId6"/>
          <a:stretch>
            <a:fillRect/>
          </a:stretch>
        </p:blipFill>
        <p:spPr>
          <a:xfrm>
            <a:off x="6309590" y="2311755"/>
            <a:ext cx="2209800" cy="2412741"/>
          </a:xfrm>
          <a:prstGeom prst="rect">
            <a:avLst/>
          </a:prstGeom>
        </p:spPr>
      </p:pic>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09BFB81D-BA9F-FB61-D890-50C9E76A4276}"/>
                  </a:ext>
                </a:extLst>
              </p:cNvPr>
              <p:cNvSpPr txBox="1"/>
              <p:nvPr/>
            </p:nvSpPr>
            <p:spPr>
              <a:xfrm>
                <a:off x="864677" y="2952716"/>
                <a:ext cx="4876800" cy="872034"/>
              </a:xfrm>
              <a:prstGeom prst="rect">
                <a:avLst/>
              </a:prstGeom>
              <a:noFill/>
            </p:spPr>
            <p:txBody>
              <a:bodyPr wrap="square" rtlCol="0">
                <a:spAutoFit/>
              </a:bodyPr>
              <a:lstStyle/>
              <a:p>
                <a:pPr>
                  <a:lnSpc>
                    <a:spcPct val="150000"/>
                  </a:lnSpc>
                </a:pP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=0 </m:t>
                    </m:r>
                  </m:oMath>
                </a14:m>
                <a:r>
                  <a:rPr lang="en-US" dirty="0" err="1"/>
                  <a:t>chính</a:t>
                </a:r>
                <a:r>
                  <a:rPr lang="en-US" dirty="0"/>
                  <a:t> </a:t>
                </a:r>
                <a:r>
                  <a:rPr lang="en-US" dirty="0" err="1"/>
                  <a:t>là</a:t>
                </a:r>
                <a:r>
                  <a:rPr lang="en-US" dirty="0"/>
                  <a:t> </a:t>
                </a:r>
                <a:r>
                  <a:rPr lang="en-US" dirty="0" err="1"/>
                  <a:t>trục</a:t>
                </a:r>
                <a:r>
                  <a:rPr lang="en-US" dirty="0"/>
                  <a:t> tung </a:t>
                </a:r>
                <a:r>
                  <a:rPr lang="en-US" dirty="0" err="1"/>
                  <a:t>và</a:t>
                </a:r>
                <a:r>
                  <a:rPr lang="en-US" dirty="0"/>
                  <a:t> chia </a:t>
                </a:r>
                <a:r>
                  <a:rPr lang="en-US" dirty="0" err="1"/>
                  <a:t>mặt</a:t>
                </a:r>
                <a:r>
                  <a:rPr lang="en-US" dirty="0"/>
                  <a:t> </a:t>
                </a:r>
                <a:r>
                  <a:rPr lang="en-US" dirty="0" err="1"/>
                  <a:t>phẳng</a:t>
                </a:r>
                <a:r>
                  <a:rPr lang="en-US" dirty="0"/>
                  <a:t> </a:t>
                </a:r>
                <a:r>
                  <a:rPr lang="en-US" dirty="0" err="1"/>
                  <a:t>thành</a:t>
                </a:r>
                <a:r>
                  <a:rPr lang="en-US" dirty="0"/>
                  <a:t> </a:t>
                </a:r>
                <a:r>
                  <a:rPr lang="en-US" dirty="0" err="1"/>
                  <a:t>hai</a:t>
                </a:r>
                <a:r>
                  <a:rPr lang="en-US" dirty="0"/>
                  <a:t> </a:t>
                </a:r>
                <a:r>
                  <a:rPr lang="en-US" dirty="0" err="1"/>
                  <a:t>nửa</a:t>
                </a:r>
                <a:r>
                  <a:rPr lang="en-US" dirty="0"/>
                  <a:t>.</a:t>
                </a:r>
              </a:p>
            </p:txBody>
          </p:sp>
        </mc:Choice>
        <mc:Fallback xmlns="">
          <p:sp>
            <p:nvSpPr>
              <p:cNvPr id="8" name="Hộp Văn bản 7">
                <a:extLst>
                  <a:ext uri="{FF2B5EF4-FFF2-40B4-BE49-F238E27FC236}">
                    <a16:creationId xmlns:a16="http://schemas.microsoft.com/office/drawing/2014/main" id="{09BFB81D-BA9F-FB61-D890-50C9E76A4276}"/>
                  </a:ext>
                </a:extLst>
              </p:cNvPr>
              <p:cNvSpPr txBox="1">
                <a:spLocks noRot="1" noChangeAspect="1" noMove="1" noResize="1" noEditPoints="1" noAdjustHandles="1" noChangeArrowheads="1" noChangeShapeType="1" noTextEdit="1"/>
              </p:cNvSpPr>
              <p:nvPr/>
            </p:nvSpPr>
            <p:spPr>
              <a:xfrm>
                <a:off x="864677" y="2952716"/>
                <a:ext cx="4876800" cy="872034"/>
              </a:xfrm>
              <a:prstGeom prst="rect">
                <a:avLst/>
              </a:prstGeom>
              <a:blipFill>
                <a:blip r:embed="rId7"/>
                <a:stretch>
                  <a:fillRect l="-1125"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38C325FB-F436-AEF3-B625-7FB8FBAE4B10}"/>
                  </a:ext>
                </a:extLst>
              </p:cNvPr>
              <p:cNvSpPr txBox="1"/>
              <p:nvPr/>
            </p:nvSpPr>
            <p:spPr>
              <a:xfrm>
                <a:off x="864677" y="3758065"/>
                <a:ext cx="5410200" cy="872034"/>
              </a:xfrm>
              <a:prstGeom prst="rect">
                <a:avLst/>
              </a:prstGeom>
              <a:noFill/>
            </p:spPr>
            <p:txBody>
              <a:bodyPr wrap="square" rtlCol="0">
                <a:spAutoFit/>
              </a:bodyPr>
              <a:lstStyle/>
              <a:p>
                <a:pPr>
                  <a:lnSpc>
                    <a:spcPct val="150000"/>
                  </a:lnSpc>
                </a:pPr>
                <a:r>
                  <a:rPr lang="en-US" dirty="0" err="1"/>
                  <a:t>Miền</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14:m>
                  <m:oMath xmlns:m="http://schemas.openxmlformats.org/officeDocument/2006/math">
                    <m:r>
                      <a:rPr lang="en-US" i="1" dirty="0" smtClean="0">
                        <a:latin typeface="Cambria Math" panose="02040503050406030204" pitchFamily="18" charset="0"/>
                      </a:rPr>
                      <m:t>(1) </m:t>
                    </m:r>
                  </m:oMath>
                </a14:m>
                <a:r>
                  <a:rPr lang="en-US" dirty="0" err="1"/>
                  <a:t>là</a:t>
                </a:r>
                <a:r>
                  <a:rPr lang="en-US" dirty="0"/>
                  <a:t> </a:t>
                </a:r>
                <a:r>
                  <a:rPr lang="en-US" dirty="0" err="1"/>
                  <a:t>nửa</a:t>
                </a:r>
                <a:r>
                  <a:rPr lang="en-US" dirty="0"/>
                  <a:t> </a:t>
                </a:r>
                <a:r>
                  <a:rPr lang="en-US" dirty="0" err="1"/>
                  <a:t>bên</a:t>
                </a:r>
                <a:r>
                  <a:rPr lang="en-US" dirty="0"/>
                  <a:t> </a:t>
                </a:r>
                <a:r>
                  <a:rPr lang="en-US" dirty="0" err="1"/>
                  <a:t>phải</a:t>
                </a:r>
                <a:r>
                  <a:rPr lang="en-US" dirty="0"/>
                  <a:t> </a:t>
                </a:r>
                <a:r>
                  <a:rPr lang="en-US" dirty="0" err="1"/>
                  <a:t>trục</a:t>
                </a:r>
                <a:r>
                  <a:rPr lang="en-US" dirty="0"/>
                  <a:t> tung.</a:t>
                </a:r>
              </a:p>
            </p:txBody>
          </p:sp>
        </mc:Choice>
        <mc:Fallback xmlns="">
          <p:sp>
            <p:nvSpPr>
              <p:cNvPr id="9" name="Hộp Văn bản 8">
                <a:extLst>
                  <a:ext uri="{FF2B5EF4-FFF2-40B4-BE49-F238E27FC236}">
                    <a16:creationId xmlns:a16="http://schemas.microsoft.com/office/drawing/2014/main" id="{38C325FB-F436-AEF3-B625-7FB8FBAE4B10}"/>
                  </a:ext>
                </a:extLst>
              </p:cNvPr>
              <p:cNvSpPr txBox="1">
                <a:spLocks noRot="1" noChangeAspect="1" noMove="1" noResize="1" noEditPoints="1" noAdjustHandles="1" noChangeArrowheads="1" noChangeShapeType="1" noTextEdit="1"/>
              </p:cNvSpPr>
              <p:nvPr/>
            </p:nvSpPr>
            <p:spPr>
              <a:xfrm>
                <a:off x="864677" y="3758065"/>
                <a:ext cx="5410200" cy="872034"/>
              </a:xfrm>
              <a:prstGeom prst="rect">
                <a:avLst/>
              </a:prstGeom>
              <a:blipFill>
                <a:blip r:embed="rId8"/>
                <a:stretch>
                  <a:fillRect l="-1015" b="-9722"/>
                </a:stretch>
              </a:blipFill>
            </p:spPr>
            <p:txBody>
              <a:bodyPr/>
              <a:lstStyle/>
              <a:p>
                <a:r>
                  <a:rPr lang="en-US">
                    <a:noFill/>
                  </a:rPr>
                  <a:t> </a:t>
                </a:r>
              </a:p>
            </p:txBody>
          </p:sp>
        </mc:Fallback>
      </mc:AlternateContent>
    </p:spTree>
    <p:extLst>
      <p:ext uri="{BB962C8B-B14F-4D97-AF65-F5344CB8AC3E}">
        <p14:creationId xmlns:p14="http://schemas.microsoft.com/office/powerpoint/2010/main" val="18811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EB9D157C-5CE3-41DC-FF62-28D17D124A11}"/>
                  </a:ext>
                </a:extLst>
              </p:cNvPr>
              <p:cNvSpPr txBox="1"/>
              <p:nvPr/>
            </p:nvSpPr>
            <p:spPr>
              <a:xfrm>
                <a:off x="599340" y="412187"/>
                <a:ext cx="1524000" cy="369332"/>
              </a:xfrm>
              <a:prstGeom prst="rect">
                <a:avLst/>
              </a:prstGeom>
              <a:noFill/>
            </p:spPr>
            <p:txBody>
              <a:bodyPr wrap="square" rtlCol="0">
                <a:spAutoFit/>
              </a:bodyPr>
              <a:lstStyle/>
              <a:p>
                <a:r>
                  <a:rPr lang="en-US" dirty="0"/>
                  <a:t>b) </a:t>
                </a:r>
                <a14:m>
                  <m:oMath xmlns:m="http://schemas.openxmlformats.org/officeDocument/2006/math">
                    <m:r>
                      <m:rPr>
                        <m:sty m:val="p"/>
                      </m:rPr>
                      <a:rPr lang="en-US" b="0" i="0" dirty="0" smtClean="0">
                        <a:latin typeface="Cambria Math" panose="02040503050406030204" pitchFamily="18" charset="0"/>
                      </a:rPr>
                      <m:t>y</m:t>
                    </m:r>
                    <m:r>
                      <a:rPr lang="en-US" b="0" i="1" dirty="0" smtClean="0">
                        <a:latin typeface="Cambria Math" panose="02040503050406030204" pitchFamily="18" charset="0"/>
                      </a:rPr>
                      <m:t>&lt;1</m:t>
                    </m:r>
                    <m:r>
                      <a:rPr lang="en-US" i="1" dirty="0" smtClean="0">
                        <a:latin typeface="Cambria Math" panose="02040503050406030204" pitchFamily="18" charset="0"/>
                      </a:rPr>
                      <m:t> (</m:t>
                    </m:r>
                    <m:r>
                      <a:rPr lang="en-US" b="0" i="1" dirty="0" smtClean="0">
                        <a:latin typeface="Cambria Math" panose="02040503050406030204" pitchFamily="18" charset="0"/>
                      </a:rPr>
                      <m:t>2</m:t>
                    </m:r>
                    <m:r>
                      <a:rPr lang="en-US" i="1" dirty="0" smtClean="0">
                        <a:latin typeface="Cambria Math" panose="02040503050406030204" pitchFamily="18" charset="0"/>
                      </a:rPr>
                      <m:t>)</m:t>
                    </m:r>
                  </m:oMath>
                </a14:m>
                <a:endParaRPr lang="en-US" dirty="0"/>
              </a:p>
            </p:txBody>
          </p:sp>
        </mc:Choice>
        <mc:Fallback xmlns="">
          <p:sp>
            <p:nvSpPr>
              <p:cNvPr id="2" name="Hộp Văn bản 1">
                <a:extLst>
                  <a:ext uri="{FF2B5EF4-FFF2-40B4-BE49-F238E27FC236}">
                    <a16:creationId xmlns:a16="http://schemas.microsoft.com/office/drawing/2014/main" id="{EB9D157C-5CE3-41DC-FF62-28D17D124A11}"/>
                  </a:ext>
                </a:extLst>
              </p:cNvPr>
              <p:cNvSpPr txBox="1">
                <a:spLocks noRot="1" noChangeAspect="1" noMove="1" noResize="1" noEditPoints="1" noAdjustHandles="1" noChangeArrowheads="1" noChangeShapeType="1" noTextEdit="1"/>
              </p:cNvSpPr>
              <p:nvPr/>
            </p:nvSpPr>
            <p:spPr>
              <a:xfrm>
                <a:off x="599340" y="412187"/>
                <a:ext cx="1524000" cy="369332"/>
              </a:xfrm>
              <a:prstGeom prst="rect">
                <a:avLst/>
              </a:prstGeom>
              <a:blipFill>
                <a:blip r:embed="rId3"/>
                <a:stretch>
                  <a:fillRect l="-3200" t="-10000" b="-26667"/>
                </a:stretch>
              </a:blipFill>
            </p:spPr>
            <p:txBody>
              <a:bodyPr/>
              <a:lstStyle/>
              <a:p>
                <a:r>
                  <a:rPr lang="en-US">
                    <a:noFill/>
                  </a:rPr>
                  <a:t> </a:t>
                </a:r>
              </a:p>
            </p:txBody>
          </p:sp>
        </mc:Fallback>
      </mc:AlternateContent>
      <p:pic>
        <p:nvPicPr>
          <p:cNvPr id="3" name="Hình ảnh 2">
            <a:extLst>
              <a:ext uri="{FF2B5EF4-FFF2-40B4-BE49-F238E27FC236}">
                <a16:creationId xmlns:a16="http://schemas.microsoft.com/office/drawing/2014/main" id="{E5B3DCC1-8E75-1F0D-859A-57A27DC36BA7}"/>
              </a:ext>
            </a:extLst>
          </p:cNvPr>
          <p:cNvPicPr>
            <a:picLocks noChangeAspect="1"/>
          </p:cNvPicPr>
          <p:nvPr/>
        </p:nvPicPr>
        <p:blipFill>
          <a:blip r:embed="rId4"/>
          <a:stretch>
            <a:fillRect/>
          </a:stretch>
        </p:blipFill>
        <p:spPr>
          <a:xfrm>
            <a:off x="6096000" y="1109662"/>
            <a:ext cx="2752725" cy="2924175"/>
          </a:xfrm>
          <a:prstGeom prst="rect">
            <a:avLst/>
          </a:prstGeom>
        </p:spPr>
      </p:pic>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5EE81587-9D6C-449A-EF14-26CE19866D86}"/>
                  </a:ext>
                </a:extLst>
              </p:cNvPr>
              <p:cNvSpPr txBox="1"/>
              <p:nvPr/>
            </p:nvSpPr>
            <p:spPr>
              <a:xfrm>
                <a:off x="624741" y="975233"/>
                <a:ext cx="2667000" cy="369332"/>
              </a:xfrm>
              <a:prstGeom prst="rect">
                <a:avLst/>
              </a:prstGeom>
              <a:noFill/>
            </p:spPr>
            <p:txBody>
              <a:bodyPr wrap="square" rtlCol="0">
                <a:spAutoFit/>
              </a:bodyPr>
              <a:lstStyle/>
              <a:p>
                <a:r>
                  <a:rPr lang="en-US" dirty="0" err="1"/>
                  <a:t>Vẽ</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=1</m:t>
                    </m:r>
                  </m:oMath>
                </a14:m>
                <a:endParaRPr lang="en-US" dirty="0"/>
              </a:p>
            </p:txBody>
          </p:sp>
        </mc:Choice>
        <mc:Fallback xmlns="">
          <p:sp>
            <p:nvSpPr>
              <p:cNvPr id="4" name="Hộp Văn bản 3">
                <a:extLst>
                  <a:ext uri="{FF2B5EF4-FFF2-40B4-BE49-F238E27FC236}">
                    <a16:creationId xmlns:a16="http://schemas.microsoft.com/office/drawing/2014/main" id="{5EE81587-9D6C-449A-EF14-26CE19866D86}"/>
                  </a:ext>
                </a:extLst>
              </p:cNvPr>
              <p:cNvSpPr txBox="1">
                <a:spLocks noRot="1" noChangeAspect="1" noMove="1" noResize="1" noEditPoints="1" noAdjustHandles="1" noChangeArrowheads="1" noChangeShapeType="1" noTextEdit="1"/>
              </p:cNvSpPr>
              <p:nvPr/>
            </p:nvSpPr>
            <p:spPr>
              <a:xfrm>
                <a:off x="624741" y="975233"/>
                <a:ext cx="2667000" cy="369332"/>
              </a:xfrm>
              <a:prstGeom prst="rect">
                <a:avLst/>
              </a:prstGeom>
              <a:blipFill>
                <a:blip r:embed="rId5"/>
                <a:stretch>
                  <a:fillRect l="-1826"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92E338FB-3049-594F-585A-FF25A70C9CFA}"/>
                  </a:ext>
                </a:extLst>
              </p:cNvPr>
              <p:cNvSpPr txBox="1"/>
              <p:nvPr/>
            </p:nvSpPr>
            <p:spPr>
              <a:xfrm>
                <a:off x="513614" y="1538279"/>
                <a:ext cx="5343525" cy="1287532"/>
              </a:xfrm>
              <a:prstGeom prst="rect">
                <a:avLst/>
              </a:prstGeom>
              <a:noFill/>
            </p:spPr>
            <p:txBody>
              <a:bodyPr wrap="square" rtlCol="0">
                <a:spAutoFit/>
              </a:bodyPr>
              <a:lstStyle/>
              <a:p>
                <a:pPr>
                  <a:lnSpc>
                    <a:spcPct val="150000"/>
                  </a:lnSpc>
                </a:pPr>
                <a:r>
                  <a:rPr lang="en-US" dirty="0"/>
                  <a:t>Đường </a:t>
                </a:r>
                <a:r>
                  <a:rPr lang="en-US" dirty="0" err="1"/>
                  <a:t>thẳng</a:t>
                </a:r>
                <a:r>
                  <a:rPr lang="en-US" dirty="0"/>
                  <a:t> </a:t>
                </a:r>
                <a14:m>
                  <m:oMath xmlns:m="http://schemas.openxmlformats.org/officeDocument/2006/math">
                    <m:r>
                      <a:rPr lang="en-US" b="0" i="1" dirty="0" smtClean="0">
                        <a:latin typeface="Cambria Math" panose="02040503050406030204" pitchFamily="18" charset="0"/>
                      </a:rPr>
                      <m:t>𝑦</m:t>
                    </m:r>
                    <m:r>
                      <a:rPr lang="en-US" i="1" dirty="0" smtClean="0">
                        <a:latin typeface="Cambria Math" panose="02040503050406030204" pitchFamily="18" charset="0"/>
                      </a:rPr>
                      <m:t>=</m:t>
                    </m:r>
                    <m:r>
                      <a:rPr lang="en-US" b="0" i="1" dirty="0" smtClean="0">
                        <a:latin typeface="Cambria Math" panose="02040503050406030204" pitchFamily="18" charset="0"/>
                      </a:rPr>
                      <m:t>1</m:t>
                    </m:r>
                    <m:r>
                      <a:rPr lang="en-US" i="1" dirty="0" smtClean="0">
                        <a:latin typeface="Cambria Math" panose="02040503050406030204" pitchFamily="18" charset="0"/>
                      </a:rPr>
                      <m:t> </m:t>
                    </m:r>
                  </m:oMath>
                </a14:m>
                <a:r>
                  <a:rPr lang="en-US" dirty="0"/>
                  <a:t>chia mặt </a:t>
                </a:r>
                <a:r>
                  <a:rPr lang="en-US" dirty="0" err="1"/>
                  <a:t>phẳng</a:t>
                </a:r>
                <a:r>
                  <a:rPr lang="en-US" dirty="0"/>
                  <a:t> </a:t>
                </a:r>
                <a:r>
                  <a:rPr lang="en-US" dirty="0" err="1"/>
                  <a:t>thành</a:t>
                </a:r>
                <a:r>
                  <a:rPr lang="en-US" dirty="0"/>
                  <a:t> </a:t>
                </a:r>
                <a:r>
                  <a:rPr lang="en-US" dirty="0" err="1"/>
                  <a:t>hai</a:t>
                </a:r>
                <a:r>
                  <a:rPr lang="en-US" dirty="0"/>
                  <a:t> </a:t>
                </a:r>
                <a:r>
                  <a:rPr lang="en-US" dirty="0" err="1"/>
                  <a:t>nửa</a:t>
                </a:r>
                <a:r>
                  <a:rPr lang="en-US" dirty="0"/>
                  <a:t>: </a:t>
                </a:r>
                <a:r>
                  <a:rPr lang="en-US" dirty="0" err="1"/>
                  <a:t>nửa</a:t>
                </a:r>
                <a:r>
                  <a:rPr lang="en-US" dirty="0"/>
                  <a:t> </a:t>
                </a:r>
                <a:r>
                  <a:rPr lang="en-US" dirty="0" err="1"/>
                  <a:t>mặt</a:t>
                </a:r>
                <a:r>
                  <a:rPr lang="en-US" dirty="0"/>
                  <a:t> </a:t>
                </a:r>
                <a:r>
                  <a:rPr lang="en-US" dirty="0" err="1"/>
                  <a:t>phẳng</a:t>
                </a:r>
                <a:r>
                  <a:rPr lang="en-US" dirty="0"/>
                  <a:t> </a:t>
                </a:r>
                <a:r>
                  <a:rPr lang="en-US" dirty="0" err="1"/>
                  <a:t>bên</a:t>
                </a:r>
                <a:r>
                  <a:rPr lang="en-US" dirty="0"/>
                  <a:t> </a:t>
                </a:r>
                <a:r>
                  <a:rPr lang="en-US" dirty="0" err="1"/>
                  <a:t>trên</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𝑑</m:t>
                    </m:r>
                  </m:oMath>
                </a14:m>
                <a:r>
                  <a:rPr lang="en-US" dirty="0"/>
                  <a:t> </a:t>
                </a:r>
                <a:r>
                  <a:rPr lang="en-US" dirty="0" err="1"/>
                  <a:t>và</a:t>
                </a:r>
                <a:r>
                  <a:rPr lang="en-US" dirty="0"/>
                  <a:t> </a:t>
                </a:r>
                <a:r>
                  <a:rPr lang="en-US" dirty="0" err="1"/>
                  <a:t>nửa</a:t>
                </a:r>
                <a:r>
                  <a:rPr lang="en-US" dirty="0"/>
                  <a:t> </a:t>
                </a:r>
                <a:r>
                  <a:rPr lang="en-US" dirty="0" err="1"/>
                  <a:t>mặt</a:t>
                </a:r>
                <a:r>
                  <a:rPr lang="en-US" dirty="0"/>
                  <a:t> </a:t>
                </a:r>
                <a:r>
                  <a:rPr lang="en-US" dirty="0" err="1"/>
                  <a:t>phẳng</a:t>
                </a:r>
                <a:r>
                  <a:rPr lang="en-US" dirty="0"/>
                  <a:t> </a:t>
                </a:r>
                <a:r>
                  <a:rPr lang="en-US" dirty="0" err="1"/>
                  <a:t>nằm</a:t>
                </a:r>
                <a:r>
                  <a:rPr lang="en-US" dirty="0"/>
                  <a:t> </a:t>
                </a:r>
                <a:r>
                  <a:rPr lang="en-US" dirty="0" err="1"/>
                  <a:t>bên</a:t>
                </a:r>
                <a:r>
                  <a:rPr lang="en-US" dirty="0"/>
                  <a:t> </a:t>
                </a:r>
                <a:r>
                  <a:rPr lang="en-US" dirty="0" err="1"/>
                  <a:t>dưới</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𝑑</m:t>
                    </m:r>
                  </m:oMath>
                </a14:m>
                <a:r>
                  <a:rPr lang="en-US" dirty="0"/>
                  <a:t>.</a:t>
                </a:r>
              </a:p>
            </p:txBody>
          </p:sp>
        </mc:Choice>
        <mc:Fallback xmlns="">
          <p:sp>
            <p:nvSpPr>
              <p:cNvPr id="5" name="Hộp Văn bản 4">
                <a:extLst>
                  <a:ext uri="{FF2B5EF4-FFF2-40B4-BE49-F238E27FC236}">
                    <a16:creationId xmlns:a16="http://schemas.microsoft.com/office/drawing/2014/main" id="{92E338FB-3049-594F-585A-FF25A70C9CFA}"/>
                  </a:ext>
                </a:extLst>
              </p:cNvPr>
              <p:cNvSpPr txBox="1">
                <a:spLocks noRot="1" noChangeAspect="1" noMove="1" noResize="1" noEditPoints="1" noAdjustHandles="1" noChangeArrowheads="1" noChangeShapeType="1" noTextEdit="1"/>
              </p:cNvSpPr>
              <p:nvPr/>
            </p:nvSpPr>
            <p:spPr>
              <a:xfrm>
                <a:off x="513614" y="1538279"/>
                <a:ext cx="5343525" cy="1287532"/>
              </a:xfrm>
              <a:prstGeom prst="rect">
                <a:avLst/>
              </a:prstGeom>
              <a:blipFill>
                <a:blip r:embed="rId6"/>
                <a:stretch>
                  <a:fillRect l="-912" r="-1596"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D5B6B039-A96D-9094-6BB4-5B01D7F87412}"/>
                  </a:ext>
                </a:extLst>
              </p:cNvPr>
              <p:cNvSpPr txBox="1"/>
              <p:nvPr/>
            </p:nvSpPr>
            <p:spPr>
              <a:xfrm>
                <a:off x="505678" y="2952750"/>
                <a:ext cx="5572125" cy="646331"/>
              </a:xfrm>
              <a:prstGeom prst="rect">
                <a:avLst/>
              </a:prstGeom>
              <a:noFill/>
            </p:spPr>
            <p:txBody>
              <a:bodyPr wrap="square" rtlCol="0">
                <a:spAutoFit/>
              </a:bodyPr>
              <a:lstStyle/>
              <a:p>
                <a:r>
                  <a:rPr lang="en-US" dirty="0" err="1"/>
                  <a:t>Một</a:t>
                </a:r>
                <a:r>
                  <a:rPr lang="en-US" dirty="0"/>
                  <a:t> </a:t>
                </a:r>
                <a:r>
                  <a:rPr lang="en-US" dirty="0" err="1"/>
                  <a:t>điểm</a:t>
                </a:r>
                <a:r>
                  <a:rPr lang="en-US" dirty="0"/>
                  <a:t> </a:t>
                </a:r>
                <a:r>
                  <a:rPr lang="en-US" dirty="0" err="1"/>
                  <a:t>có</a:t>
                </a:r>
                <a:r>
                  <a:rPr lang="en-US" dirty="0"/>
                  <a:t> tung </a:t>
                </a:r>
                <a:r>
                  <a:rPr lang="en-US" dirty="0" err="1"/>
                  <a:t>độ</a:t>
                </a:r>
                <a:r>
                  <a:rPr lang="en-US" dirty="0"/>
                  <a:t> </a:t>
                </a:r>
                <a:r>
                  <a:rPr lang="en-US" dirty="0" err="1"/>
                  <a:t>nhỏ</a:t>
                </a:r>
                <a:r>
                  <a:rPr lang="en-US" dirty="0"/>
                  <a:t> </a:t>
                </a:r>
                <a:r>
                  <a:rPr lang="en-US" dirty="0" err="1"/>
                  <a:t>hơn</a:t>
                </a:r>
                <a:r>
                  <a:rPr lang="en-US" dirty="0"/>
                  <a:t> 1 </a:t>
                </a:r>
                <a:r>
                  <a:rPr lang="en-US" dirty="0" err="1"/>
                  <a:t>nằm</a:t>
                </a:r>
                <a:r>
                  <a:rPr lang="en-US" dirty="0"/>
                  <a:t> ở </a:t>
                </a:r>
                <a:r>
                  <a:rPr lang="en-US" dirty="0" err="1"/>
                  <a:t>bên</a:t>
                </a:r>
                <a:r>
                  <a:rPr lang="en-US" dirty="0"/>
                  <a:t> </a:t>
                </a:r>
                <a:r>
                  <a:rPr lang="en-US" dirty="0" err="1"/>
                  <a:t>dưới</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𝑑</m:t>
                    </m:r>
                  </m:oMath>
                </a14:m>
                <a:r>
                  <a:rPr lang="en-US" dirty="0"/>
                  <a:t>. </a:t>
                </a:r>
              </a:p>
            </p:txBody>
          </p:sp>
        </mc:Choice>
        <mc:Fallback xmlns="">
          <p:sp>
            <p:nvSpPr>
              <p:cNvPr id="6" name="Hộp Văn bản 5">
                <a:extLst>
                  <a:ext uri="{FF2B5EF4-FFF2-40B4-BE49-F238E27FC236}">
                    <a16:creationId xmlns:a16="http://schemas.microsoft.com/office/drawing/2014/main" id="{D5B6B039-A96D-9094-6BB4-5B01D7F87412}"/>
                  </a:ext>
                </a:extLst>
              </p:cNvPr>
              <p:cNvSpPr txBox="1">
                <a:spLocks noRot="1" noChangeAspect="1" noMove="1" noResize="1" noEditPoints="1" noAdjustHandles="1" noChangeArrowheads="1" noChangeShapeType="1" noTextEdit="1"/>
              </p:cNvSpPr>
              <p:nvPr/>
            </p:nvSpPr>
            <p:spPr>
              <a:xfrm>
                <a:off x="505678" y="2952750"/>
                <a:ext cx="5572125" cy="646331"/>
              </a:xfrm>
              <a:prstGeom prst="rect">
                <a:avLst/>
              </a:prstGeom>
              <a:blipFill>
                <a:blip r:embed="rId7"/>
                <a:stretch>
                  <a:fillRect l="-985"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BFDBEE98-A5F2-2084-00FD-8A63F454946E}"/>
                  </a:ext>
                </a:extLst>
              </p:cNvPr>
              <p:cNvSpPr txBox="1"/>
              <p:nvPr/>
            </p:nvSpPr>
            <p:spPr>
              <a:xfrm>
                <a:off x="513614" y="3726020"/>
                <a:ext cx="5410200" cy="872034"/>
              </a:xfrm>
              <a:prstGeom prst="rect">
                <a:avLst/>
              </a:prstGeom>
              <a:noFill/>
            </p:spPr>
            <p:txBody>
              <a:bodyPr wrap="square" rtlCol="0">
                <a:spAutoFit/>
              </a:bodyPr>
              <a:lstStyle/>
              <a:p>
                <a:pPr>
                  <a:lnSpc>
                    <a:spcPct val="150000"/>
                  </a:lnSpc>
                </a:pPr>
                <a:r>
                  <a:rPr lang="en-US" dirty="0"/>
                  <a:t>Miền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2</m:t>
                    </m:r>
                    <m:r>
                      <a:rPr lang="en-US" i="1" dirty="0" smtClean="0">
                        <a:latin typeface="Cambria Math" panose="02040503050406030204" pitchFamily="18" charset="0"/>
                      </a:rPr>
                      <m:t>) </m:t>
                    </m:r>
                  </m:oMath>
                </a14:m>
                <a:r>
                  <a:rPr lang="en-US" dirty="0" err="1"/>
                  <a:t>là</a:t>
                </a:r>
                <a:r>
                  <a:rPr lang="en-US" dirty="0"/>
                  <a:t> </a:t>
                </a:r>
                <a:r>
                  <a:rPr lang="en-US" dirty="0" err="1"/>
                  <a:t>phần</a:t>
                </a:r>
                <a:r>
                  <a:rPr lang="en-US" dirty="0"/>
                  <a:t> </a:t>
                </a:r>
                <a:r>
                  <a:rPr lang="en-US" dirty="0" err="1"/>
                  <a:t>không</a:t>
                </a:r>
                <a:r>
                  <a:rPr lang="en-US" dirty="0"/>
                  <a:t> </a:t>
                </a:r>
                <a:r>
                  <a:rPr lang="en-US" dirty="0" err="1"/>
                  <a:t>bị</a:t>
                </a:r>
                <a:r>
                  <a:rPr lang="en-US" dirty="0"/>
                  <a:t> </a:t>
                </a:r>
                <a:r>
                  <a:rPr lang="en-US" dirty="0" err="1"/>
                  <a:t>gạch</a:t>
                </a:r>
                <a:r>
                  <a:rPr lang="en-US" dirty="0"/>
                  <a:t> ở </a:t>
                </a:r>
                <a:r>
                  <a:rPr lang="en-US" dirty="0" err="1"/>
                  <a:t>hình</a:t>
                </a:r>
                <a:r>
                  <a:rPr lang="en-US" dirty="0"/>
                  <a:t> </a:t>
                </a:r>
                <a:r>
                  <a:rPr lang="en-US" dirty="0" err="1"/>
                  <a:t>bên</a:t>
                </a:r>
                <a:r>
                  <a:rPr lang="en-US" dirty="0"/>
                  <a:t>.</a:t>
                </a:r>
              </a:p>
            </p:txBody>
          </p:sp>
        </mc:Choice>
        <mc:Fallback xmlns="">
          <p:sp>
            <p:nvSpPr>
              <p:cNvPr id="7" name="Hộp Văn bản 6">
                <a:extLst>
                  <a:ext uri="{FF2B5EF4-FFF2-40B4-BE49-F238E27FC236}">
                    <a16:creationId xmlns:a16="http://schemas.microsoft.com/office/drawing/2014/main" id="{BFDBEE98-A5F2-2084-00FD-8A63F454946E}"/>
                  </a:ext>
                </a:extLst>
              </p:cNvPr>
              <p:cNvSpPr txBox="1">
                <a:spLocks noRot="1" noChangeAspect="1" noMove="1" noResize="1" noEditPoints="1" noAdjustHandles="1" noChangeArrowheads="1" noChangeShapeType="1" noTextEdit="1"/>
              </p:cNvSpPr>
              <p:nvPr/>
            </p:nvSpPr>
            <p:spPr>
              <a:xfrm>
                <a:off x="513614" y="3726020"/>
                <a:ext cx="5410200" cy="872034"/>
              </a:xfrm>
              <a:prstGeom prst="rect">
                <a:avLst/>
              </a:prstGeom>
              <a:blipFill>
                <a:blip r:embed="rId8"/>
                <a:stretch>
                  <a:fillRect l="-901" b="-10490"/>
                </a:stretch>
              </a:blipFill>
            </p:spPr>
            <p:txBody>
              <a:bodyPr/>
              <a:lstStyle/>
              <a:p>
                <a:r>
                  <a:rPr lang="en-US">
                    <a:noFill/>
                  </a:rPr>
                  <a:t> </a:t>
                </a:r>
              </a:p>
            </p:txBody>
          </p:sp>
        </mc:Fallback>
      </mc:AlternateContent>
    </p:spTree>
    <p:extLst>
      <p:ext uri="{BB962C8B-B14F-4D97-AF65-F5344CB8AC3E}">
        <p14:creationId xmlns:p14="http://schemas.microsoft.com/office/powerpoint/2010/main" val="91191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350"/>
  <p:tag name="ISPRING_FIRST_PUBLISH" val="1"/>
</p:tagLst>
</file>

<file path=ppt/theme/theme1.xml><?xml version="1.0" encoding="utf-8"?>
<a:theme xmlns:a="http://schemas.openxmlformats.org/drawingml/2006/main" name="Office 主题">
  <a:themeElements>
    <a:clrScheme name="自定义 109">
      <a:dk1>
        <a:sysClr val="windowText" lastClr="000000"/>
      </a:dk1>
      <a:lt1>
        <a:srgbClr val="FFFFFF"/>
      </a:lt1>
      <a:dk2>
        <a:srgbClr val="000000"/>
      </a:dk2>
      <a:lt2>
        <a:srgbClr val="FFFFFF"/>
      </a:lt2>
      <a:accent1>
        <a:srgbClr val="00CCFF"/>
      </a:accent1>
      <a:accent2>
        <a:srgbClr val="FFAE0D"/>
      </a:accent2>
      <a:accent3>
        <a:srgbClr val="00CCFF"/>
      </a:accent3>
      <a:accent4>
        <a:srgbClr val="FFAE0D"/>
      </a:accent4>
      <a:accent5>
        <a:srgbClr val="00CCFF"/>
      </a:accent5>
      <a:accent6>
        <a:srgbClr val="FFAE0D"/>
      </a:accent6>
      <a:hlink>
        <a:srgbClr val="00CCFF"/>
      </a:hlink>
      <a:folHlink>
        <a:srgbClr val="FFAE0D"/>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2535</Words>
  <PresentationFormat>On-screen Show (16:9)</PresentationFormat>
  <Paragraphs>234</Paragraphs>
  <Slides>33</Slides>
  <Notes>21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Arial </vt:lpstr>
      <vt:lpstr>微软雅黑</vt:lpstr>
      <vt:lpstr>宋体</vt:lpstr>
      <vt:lpstr>华文新魏</vt:lpstr>
      <vt:lpstr>Yu Mincho</vt:lpstr>
      <vt:lpstr>华康少女文字W5(P)</vt:lpstr>
      <vt:lpstr>汉仪尚巍手书W</vt:lpstr>
      <vt:lpstr>迷你简卡通</vt:lpstr>
      <vt:lpstr>Arial</vt:lpstr>
      <vt:lpstr>Arial Black</vt:lpstr>
      <vt:lpstr>Calibri</vt:lpstr>
      <vt:lpstr>Cambria Math</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VnTeach.Com</dc:creator>
  <cp:keywords>VnTeach.Com</cp:keywords>
  <cp:lastModifiedBy/>
  <dcterms:created xsi:type="dcterms:W3CDTF">2019-05-08T02:39:47Z</dcterms:created>
  <dcterms:modified xsi:type="dcterms:W3CDTF">2022-10-03T03:20:57Z</dcterms:modified>
</cp:coreProperties>
</file>